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notesMasterIdLst>
    <p:notesMasterId r:id="rId22"/>
  </p:notesMasterIdLst>
  <p:sldSz cx="9144000" cy="6858000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426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 rot="780000">
            <a:off x="4709160" y="-182880"/>
            <a:ext cx="5806440" cy="7040880"/>
          </a:xfrm>
          <a:prstGeom prst="arc">
            <a:avLst/>
          </a:prstGeom>
          <a:solidFill>
            <a:srgbClr val="000000">
              <a:alpha val="0"/>
            </a:srgbClr>
          </a:solidFill>
          <a:ln w="15240">
            <a:solidFill>
              <a:srgbClr val="304761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0"/>
            <a:ext cx="155448" cy="6858000"/>
          </a:xfrm>
          <a:prstGeom prst="rect">
            <a:avLst>
              <a:gd name="adj" fmla="val 88235"/>
            </a:avLst>
          </a:prstGeom>
          <a:solidFill>
            <a:srgbClr val="E77C4A"/>
          </a:solidFill>
          <a:ln w="12700">
            <a:solidFill>
              <a:srgbClr val="E77C4A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585216" y="694944"/>
            <a:ext cx="2212848" cy="292608"/>
          </a:xfrm>
          <a:prstGeom prst="roundRect">
            <a:avLst>
              <a:gd name="adj" fmla="val 50000"/>
            </a:avLst>
          </a:prstGeom>
          <a:solidFill>
            <a:srgbClr val="22374F"/>
          </a:solidFill>
          <a:ln w="12700">
            <a:solidFill>
              <a:srgbClr val="22374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76656" y="736092"/>
            <a:ext cx="20299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9D9F3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3.3-MODUL · 2-MAVZU</a:t>
            </a: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585216" y="1417320"/>
            <a:ext cx="5760720" cy="12618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8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BOSHLANG‘ICH SINF</a:t>
            </a:r>
            <a:endParaRPr lang="en-US" sz="2800" dirty="0"/>
          </a:p>
          <a:p>
            <a:pPr indent="0" marL="0">
              <a:buNone/>
            </a:pPr>
            <a:r>
              <a:rPr lang="en-US" sz="28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DARSLARIDA</a:t>
            </a:r>
            <a:endParaRPr lang="en-US" sz="2800" dirty="0"/>
          </a:p>
        </p:txBody>
      </p:sp>
      <p:sp>
        <p:nvSpPr>
          <p:cNvPr id="8" name="Text 6"/>
          <p:cNvSpPr/>
          <p:nvPr/>
        </p:nvSpPr>
        <p:spPr>
          <a:xfrm>
            <a:off x="585216" y="2761488"/>
            <a:ext cx="5870448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700" b="1" dirty="0">
                <a:solidFill>
                  <a:srgbClr val="E8F0FE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XXI ASR KO‘NIKMALARINI</a:t>
            </a:r>
            <a:endParaRPr lang="en-US" sz="2700" dirty="0"/>
          </a:p>
          <a:p>
            <a:pPr indent="0" marL="0">
              <a:buNone/>
            </a:pPr>
            <a:r>
              <a:rPr lang="en-US" sz="2700" b="1" dirty="0">
                <a:solidFill>
                  <a:srgbClr val="E8F0FE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RIVOJLANTIRISH USULLARI</a:t>
            </a:r>
            <a:endParaRPr lang="en-US" sz="2700" dirty="0"/>
          </a:p>
        </p:txBody>
      </p:sp>
      <p:sp>
        <p:nvSpPr>
          <p:cNvPr id="9" name="Shape 7"/>
          <p:cNvSpPr/>
          <p:nvPr/>
        </p:nvSpPr>
        <p:spPr>
          <a:xfrm>
            <a:off x="585216" y="4590288"/>
            <a:ext cx="4517136" cy="786384"/>
          </a:xfrm>
          <a:prstGeom prst="roundRect">
            <a:avLst>
              <a:gd name="adj" fmla="val 18605"/>
            </a:avLst>
          </a:prstGeom>
          <a:solidFill>
            <a:srgbClr val="203A54"/>
          </a:solidFill>
          <a:ln w="12700">
            <a:solidFill>
              <a:srgbClr val="203A54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32104" y="4800600"/>
            <a:ext cx="4069080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4K MODELI  +  INKLYUZIV YONDASHUV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603504" y="6080760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00" b="1" dirty="0">
                <a:solidFill>
                  <a:srgbClr val="E4EAF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Taqdimotchi: Xusanova Madina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5824728" y="841248"/>
            <a:ext cx="1481328" cy="1325880"/>
          </a:xfrm>
          <a:prstGeom prst="roundRect">
            <a:avLst>
              <a:gd name="adj" fmla="val 11034"/>
            </a:avLst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099048" y="960120"/>
            <a:ext cx="9144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49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</a:t>
            </a:r>
            <a:endParaRPr lang="en-US" sz="4900" dirty="0"/>
          </a:p>
        </p:txBody>
      </p:sp>
      <p:sp>
        <p:nvSpPr>
          <p:cNvPr id="14" name="Text 12"/>
          <p:cNvSpPr/>
          <p:nvPr/>
        </p:nvSpPr>
        <p:spPr>
          <a:xfrm>
            <a:off x="5961888" y="1883664"/>
            <a:ext cx="1170432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01</a:t>
            </a:r>
            <a:endParaRPr lang="en-US" sz="1000" dirty="0"/>
          </a:p>
        </p:txBody>
      </p:sp>
      <p:sp>
        <p:nvSpPr>
          <p:cNvPr id="15" name="Shape 13"/>
          <p:cNvSpPr/>
          <p:nvPr/>
        </p:nvSpPr>
        <p:spPr>
          <a:xfrm>
            <a:off x="7214616" y="2212848"/>
            <a:ext cx="1481328" cy="1325880"/>
          </a:xfrm>
          <a:prstGeom prst="roundRect">
            <a:avLst>
              <a:gd name="adj" fmla="val 11034"/>
            </a:avLst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488936" y="2331720"/>
            <a:ext cx="9144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49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</a:t>
            </a:r>
            <a:endParaRPr lang="en-US" sz="4900" dirty="0"/>
          </a:p>
        </p:txBody>
      </p:sp>
      <p:sp>
        <p:nvSpPr>
          <p:cNvPr id="17" name="Text 15"/>
          <p:cNvSpPr/>
          <p:nvPr/>
        </p:nvSpPr>
        <p:spPr>
          <a:xfrm>
            <a:off x="7351776" y="3255264"/>
            <a:ext cx="1170432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02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5797296" y="3566160"/>
            <a:ext cx="1481328" cy="1325880"/>
          </a:xfrm>
          <a:prstGeom prst="roundRect">
            <a:avLst>
              <a:gd name="adj" fmla="val 11034"/>
            </a:avLst>
          </a:prstGeom>
          <a:solidFill>
            <a:srgbClr val="E77C4A"/>
          </a:solidFill>
          <a:ln w="12700">
            <a:solidFill>
              <a:srgbClr val="E77C4A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071616" y="3685032"/>
            <a:ext cx="9144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49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</a:t>
            </a:r>
            <a:endParaRPr lang="en-US" sz="4900" dirty="0"/>
          </a:p>
        </p:txBody>
      </p:sp>
      <p:sp>
        <p:nvSpPr>
          <p:cNvPr id="20" name="Text 18"/>
          <p:cNvSpPr/>
          <p:nvPr/>
        </p:nvSpPr>
        <p:spPr>
          <a:xfrm>
            <a:off x="5934456" y="4608576"/>
            <a:ext cx="1170432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03</a:t>
            </a:r>
            <a:endParaRPr lang="en-US" sz="1000" dirty="0"/>
          </a:p>
        </p:txBody>
      </p:sp>
      <p:sp>
        <p:nvSpPr>
          <p:cNvPr id="21" name="Shape 19"/>
          <p:cNvSpPr/>
          <p:nvPr/>
        </p:nvSpPr>
        <p:spPr>
          <a:xfrm>
            <a:off x="7196328" y="4901184"/>
            <a:ext cx="1481328" cy="1325880"/>
          </a:xfrm>
          <a:prstGeom prst="roundRect">
            <a:avLst>
              <a:gd name="adj" fmla="val 11034"/>
            </a:avLst>
          </a:prstGeom>
          <a:solidFill>
            <a:srgbClr val="E3A93A"/>
          </a:solidFill>
          <a:ln w="12700">
            <a:solidFill>
              <a:srgbClr val="E3A93A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470648" y="5020056"/>
            <a:ext cx="9144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49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</a:t>
            </a:r>
            <a:endParaRPr lang="en-US" sz="4900" dirty="0"/>
          </a:p>
        </p:txBody>
      </p:sp>
      <p:sp>
        <p:nvSpPr>
          <p:cNvPr id="23" name="Text 21"/>
          <p:cNvSpPr/>
          <p:nvPr/>
        </p:nvSpPr>
        <p:spPr>
          <a:xfrm>
            <a:off x="7333488" y="5943600"/>
            <a:ext cx="1170432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04</a:t>
            </a:r>
            <a:endParaRPr lang="en-US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F6F6F1"/>
          </a:solidFill>
          <a:ln w="12700">
            <a:solidFill>
              <a:srgbClr val="F6F6F1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484632" y="365760"/>
            <a:ext cx="585216" cy="329184"/>
          </a:xfrm>
          <a:prstGeom prst="roundRect">
            <a:avLst>
              <a:gd name="adj" fmla="val 44444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84632" y="393192"/>
            <a:ext cx="5852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02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1225296" y="356616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b="1" spc="13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NEGA 4K MUHIM?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48640" y="941832"/>
            <a:ext cx="8092440" cy="9418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9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darsi — faol fikrlash maydoni</a:t>
            </a:r>
            <a:endParaRPr lang="en-US" sz="2900" dirty="0"/>
          </a:p>
        </p:txBody>
      </p:sp>
      <p:sp>
        <p:nvSpPr>
          <p:cNvPr id="7" name="Shape 5"/>
          <p:cNvSpPr/>
          <p:nvPr/>
        </p:nvSpPr>
        <p:spPr>
          <a:xfrm>
            <a:off x="548640" y="1956816"/>
            <a:ext cx="8046720" cy="0"/>
          </a:xfrm>
          <a:prstGeom prst="line">
            <a:avLst/>
          </a:prstGeom>
          <a:noFill/>
          <a:ln w="11430">
            <a:solidFill>
              <a:srgbClr val="E2E7E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6510528"/>
            <a:ext cx="6035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b="1" spc="35" kern="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 •  4K AMALIY MASHG‘ULOT</a:t>
            </a:r>
            <a:endParaRPr lang="en-US" sz="850" dirty="0"/>
          </a:p>
        </p:txBody>
      </p:sp>
      <p:sp>
        <p:nvSpPr>
          <p:cNvPr id="9" name="Text 7"/>
          <p:cNvSpPr/>
          <p:nvPr/>
        </p:nvSpPr>
        <p:spPr>
          <a:xfrm>
            <a:off x="8156448" y="6492240"/>
            <a:ext cx="4114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02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594360" y="2286000"/>
            <a:ext cx="3749040" cy="3328416"/>
          </a:xfrm>
          <a:prstGeom prst="roundRect">
            <a:avLst>
              <a:gd name="adj" fmla="val 4396"/>
            </a:avLst>
          </a:prstGeom>
          <a:solidFill>
            <a:srgbClr val="FFFFFF"/>
          </a:solidFill>
          <a:ln w="7620">
            <a:solidFill>
              <a:srgbClr val="E2E7E9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773168" y="2286000"/>
            <a:ext cx="3749040" cy="3328416"/>
          </a:xfrm>
          <a:prstGeom prst="roundRect">
            <a:avLst>
              <a:gd name="adj" fmla="val 4396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868680" y="2551176"/>
            <a:ext cx="1920240" cy="292608"/>
          </a:xfrm>
          <a:prstGeom prst="roundRect">
            <a:avLst>
              <a:gd name="adj" fmla="val 50000"/>
            </a:avLst>
          </a:prstGeom>
          <a:solidFill>
            <a:srgbClr val="F0F3F5"/>
          </a:solidFill>
          <a:ln w="12700">
            <a:solidFill>
              <a:srgbClr val="F0F3F5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960120" y="2592324"/>
            <a:ext cx="17373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697687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ODDIY YONDASHUV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5047488" y="2551176"/>
            <a:ext cx="1929384" cy="292608"/>
          </a:xfrm>
          <a:prstGeom prst="roundRect">
            <a:avLst>
              <a:gd name="adj" fmla="val 50000"/>
            </a:avLst>
          </a:prstGeom>
          <a:solidFill>
            <a:srgbClr val="22374F"/>
          </a:solidFill>
          <a:ln w="12700">
            <a:solidFill>
              <a:srgbClr val="22374F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5138928" y="2592324"/>
            <a:ext cx="174650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DCE9F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4K YONDASHUVI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914400" y="3182112"/>
            <a:ext cx="3127248" cy="5212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1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Qoidani yodlash</a:t>
            </a:r>
            <a:endParaRPr lang="en-US" sz="2100" dirty="0"/>
          </a:p>
        </p:txBody>
      </p:sp>
      <p:sp>
        <p:nvSpPr>
          <p:cNvPr id="17" name="Text 15"/>
          <p:cNvSpPr/>
          <p:nvPr/>
        </p:nvSpPr>
        <p:spPr>
          <a:xfrm>
            <a:off x="914400" y="3977640"/>
            <a:ext cx="3218688" cy="5212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Bitta javobni topish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914400" y="4745736"/>
            <a:ext cx="3218688" cy="5212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Individual takrorlash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5102352" y="3163824"/>
            <a:ext cx="299008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Fikr bildirish</a:t>
            </a:r>
            <a:endParaRPr lang="en-US" sz="2100" dirty="0"/>
          </a:p>
        </p:txBody>
      </p:sp>
      <p:sp>
        <p:nvSpPr>
          <p:cNvPr id="20" name="Text 18"/>
          <p:cNvSpPr/>
          <p:nvPr/>
        </p:nvSpPr>
        <p:spPr>
          <a:xfrm>
            <a:off x="5102352" y="3959352"/>
            <a:ext cx="2971800" cy="5212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dirty="0">
                <a:solidFill>
                  <a:srgbClr val="D1E6F2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Dalil va yechim izlash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5102352" y="4718304"/>
            <a:ext cx="2980944" cy="5212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dirty="0">
                <a:solidFill>
                  <a:srgbClr val="D1E6F2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Hamkorlikda yaratish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704088" y="5879592"/>
            <a:ext cx="781812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Asosiy g‘oya: 4K — qo‘shimcha dars emas, mavjud mashqni yangicha tashkil etish usuli.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F6F6F1"/>
          </a:solidFill>
          <a:ln w="12700">
            <a:solidFill>
              <a:srgbClr val="F6F6F1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484632" y="365760"/>
            <a:ext cx="585216" cy="329184"/>
          </a:xfrm>
          <a:prstGeom prst="roundRect">
            <a:avLst>
              <a:gd name="adj" fmla="val 44444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84632" y="393192"/>
            <a:ext cx="5852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03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1225296" y="356616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b="1" spc="13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80 DAQIQALIK AMALIY MASHG‘ULOT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48640" y="941832"/>
            <a:ext cx="8092440" cy="9418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9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Mashg‘ulot maqsadi va natijalari</a:t>
            </a:r>
            <a:endParaRPr lang="en-US" sz="2900" dirty="0"/>
          </a:p>
        </p:txBody>
      </p:sp>
      <p:sp>
        <p:nvSpPr>
          <p:cNvPr id="7" name="Shape 5"/>
          <p:cNvSpPr/>
          <p:nvPr/>
        </p:nvSpPr>
        <p:spPr>
          <a:xfrm>
            <a:off x="548640" y="1956816"/>
            <a:ext cx="8046720" cy="0"/>
          </a:xfrm>
          <a:prstGeom prst="line">
            <a:avLst/>
          </a:prstGeom>
          <a:noFill/>
          <a:ln w="11430">
            <a:solidFill>
              <a:srgbClr val="E2E7E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6510528"/>
            <a:ext cx="6035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b="1" spc="35" kern="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 •  4K AMALIY MASHG‘ULOT</a:t>
            </a:r>
            <a:endParaRPr lang="en-US" sz="850" dirty="0"/>
          </a:p>
        </p:txBody>
      </p:sp>
      <p:sp>
        <p:nvSpPr>
          <p:cNvPr id="9" name="Text 7"/>
          <p:cNvSpPr/>
          <p:nvPr/>
        </p:nvSpPr>
        <p:spPr>
          <a:xfrm>
            <a:off x="8156448" y="6492240"/>
            <a:ext cx="4114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03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621792" y="2231136"/>
            <a:ext cx="7909560" cy="1188720"/>
          </a:xfrm>
          <a:prstGeom prst="roundRect">
            <a:avLst>
              <a:gd name="adj" fmla="val 12308"/>
            </a:avLst>
          </a:prstGeom>
          <a:solidFill>
            <a:srgbClr val="EDF2FB"/>
          </a:solidFill>
          <a:ln w="12700">
            <a:solidFill>
              <a:srgbClr val="EDF2FB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32688" y="2478024"/>
            <a:ext cx="7296912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darsliklaridagi topshiriqlar orqali 4K ko‘nikmalarini rivojlantirish, ularni inklyuziv sharoitga moslashtirish va har bir o‘quvchi faolligini ta’minlash.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58368" y="3794760"/>
            <a:ext cx="320040" cy="320040"/>
          </a:xfrm>
          <a:prstGeom prst="ellipse">
            <a:avLst/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58368" y="3813048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01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1115568" y="3685032"/>
            <a:ext cx="342900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7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4K ko‘nikmalarini farqlash</a:t>
            </a:r>
            <a:endParaRPr lang="en-US" sz="1670" dirty="0"/>
          </a:p>
        </p:txBody>
      </p:sp>
      <p:sp>
        <p:nvSpPr>
          <p:cNvPr id="15" name="Shape 13"/>
          <p:cNvSpPr/>
          <p:nvPr/>
        </p:nvSpPr>
        <p:spPr>
          <a:xfrm>
            <a:off x="4754880" y="3794760"/>
            <a:ext cx="320040" cy="320040"/>
          </a:xfrm>
          <a:prstGeom prst="ellipse">
            <a:avLst/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4754880" y="3813048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02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5212080" y="3685032"/>
            <a:ext cx="342900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7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Darslik mashqini 4K bo‘yicha tahlil qilish</a:t>
            </a:r>
            <a:endParaRPr lang="en-US" sz="1670" dirty="0"/>
          </a:p>
        </p:txBody>
      </p:sp>
      <p:sp>
        <p:nvSpPr>
          <p:cNvPr id="18" name="Shape 16"/>
          <p:cNvSpPr/>
          <p:nvPr/>
        </p:nvSpPr>
        <p:spPr>
          <a:xfrm>
            <a:off x="658368" y="4709160"/>
            <a:ext cx="320040" cy="320040"/>
          </a:xfrm>
          <a:prstGeom prst="ellipse">
            <a:avLst/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58368" y="4727448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03</a:t>
            </a:r>
            <a:endParaRPr lang="en-US" sz="1100" dirty="0"/>
          </a:p>
        </p:txBody>
      </p:sp>
      <p:sp>
        <p:nvSpPr>
          <p:cNvPr id="20" name="Text 18"/>
          <p:cNvSpPr/>
          <p:nvPr/>
        </p:nvSpPr>
        <p:spPr>
          <a:xfrm>
            <a:off x="1115568" y="4599432"/>
            <a:ext cx="342900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7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Topshiriqni qayta loyihalash</a:t>
            </a:r>
            <a:endParaRPr lang="en-US" sz="1670" dirty="0"/>
          </a:p>
        </p:txBody>
      </p:sp>
      <p:sp>
        <p:nvSpPr>
          <p:cNvPr id="21" name="Shape 19"/>
          <p:cNvSpPr/>
          <p:nvPr/>
        </p:nvSpPr>
        <p:spPr>
          <a:xfrm>
            <a:off x="4754880" y="4709160"/>
            <a:ext cx="320040" cy="320040"/>
          </a:xfrm>
          <a:prstGeom prst="ellipse">
            <a:avLst/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4754880" y="4727448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04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5212080" y="4599432"/>
            <a:ext cx="342900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7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Inklyuziv variant yaratish</a:t>
            </a:r>
            <a:endParaRPr lang="en-US" sz="167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F6F6F1"/>
          </a:solidFill>
          <a:ln w="12700">
            <a:solidFill>
              <a:srgbClr val="F6F6F1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484632" y="365760"/>
            <a:ext cx="585216" cy="329184"/>
          </a:xfrm>
          <a:prstGeom prst="roundRect">
            <a:avLst>
              <a:gd name="adj" fmla="val 44444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84632" y="393192"/>
            <a:ext cx="5852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04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1225296" y="356616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b="1" spc="13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ASOSIY TUSHUNCHALAR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48640" y="941832"/>
            <a:ext cx="8092440" cy="9418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9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4K modeli: to‘rtta kuchli ko‘nikma</a:t>
            </a:r>
            <a:endParaRPr lang="en-US" sz="2900" dirty="0"/>
          </a:p>
        </p:txBody>
      </p:sp>
      <p:sp>
        <p:nvSpPr>
          <p:cNvPr id="7" name="Shape 5"/>
          <p:cNvSpPr/>
          <p:nvPr/>
        </p:nvSpPr>
        <p:spPr>
          <a:xfrm>
            <a:off x="548640" y="1956816"/>
            <a:ext cx="8046720" cy="0"/>
          </a:xfrm>
          <a:prstGeom prst="line">
            <a:avLst/>
          </a:prstGeom>
          <a:noFill/>
          <a:ln w="11430">
            <a:solidFill>
              <a:srgbClr val="E2E7E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6510528"/>
            <a:ext cx="6035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b="1" spc="35" kern="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 •  4K AMALIY MASHG‘ULOT</a:t>
            </a:r>
            <a:endParaRPr lang="en-US" sz="850" dirty="0"/>
          </a:p>
        </p:txBody>
      </p:sp>
      <p:sp>
        <p:nvSpPr>
          <p:cNvPr id="9" name="Text 7"/>
          <p:cNvSpPr/>
          <p:nvPr/>
        </p:nvSpPr>
        <p:spPr>
          <a:xfrm>
            <a:off x="8156448" y="6492240"/>
            <a:ext cx="4114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04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585216" y="2267712"/>
            <a:ext cx="3858768" cy="1417320"/>
          </a:xfrm>
          <a:prstGeom prst="roundRect">
            <a:avLst>
              <a:gd name="adj" fmla="val 10323"/>
            </a:avLst>
          </a:prstGeom>
          <a:solidFill>
            <a:srgbClr val="EFEAFF"/>
          </a:solidFill>
          <a:ln w="12700">
            <a:solidFill>
              <a:srgbClr val="EFEAFF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822960" y="2505456"/>
            <a:ext cx="640080" cy="640080"/>
          </a:xfrm>
          <a:prstGeom prst="ellipse">
            <a:avLst/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59536" y="2606040"/>
            <a:ext cx="57607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</a:t>
            </a:r>
            <a:endParaRPr lang="en-US" sz="2700" dirty="0"/>
          </a:p>
        </p:txBody>
      </p:sp>
      <p:sp>
        <p:nvSpPr>
          <p:cNvPr id="13" name="Text 11"/>
          <p:cNvSpPr/>
          <p:nvPr/>
        </p:nvSpPr>
        <p:spPr>
          <a:xfrm>
            <a:off x="1664208" y="2505456"/>
            <a:ext cx="26151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7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KOLLABORATSIYA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1664208" y="2962656"/>
            <a:ext cx="25420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33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Birgalikda maqsadga erishish</a:t>
            </a:r>
            <a:endParaRPr lang="en-US" sz="1330" dirty="0"/>
          </a:p>
        </p:txBody>
      </p:sp>
      <p:sp>
        <p:nvSpPr>
          <p:cNvPr id="15" name="Shape 13"/>
          <p:cNvSpPr/>
          <p:nvPr/>
        </p:nvSpPr>
        <p:spPr>
          <a:xfrm>
            <a:off x="4681728" y="2267712"/>
            <a:ext cx="3858768" cy="1417320"/>
          </a:xfrm>
          <a:prstGeom prst="roundRect">
            <a:avLst>
              <a:gd name="adj" fmla="val 10323"/>
            </a:avLst>
          </a:prstGeom>
          <a:solidFill>
            <a:srgbClr val="E6F7F3"/>
          </a:solidFill>
          <a:ln w="12700">
            <a:solidFill>
              <a:srgbClr val="E6F7F3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4919472" y="2505456"/>
            <a:ext cx="640080" cy="640080"/>
          </a:xfrm>
          <a:prstGeom prst="ellipse">
            <a:avLst/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4956048" y="2606040"/>
            <a:ext cx="57607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</a:t>
            </a:r>
            <a:endParaRPr lang="en-US" sz="2700" dirty="0"/>
          </a:p>
        </p:txBody>
      </p:sp>
      <p:sp>
        <p:nvSpPr>
          <p:cNvPr id="18" name="Text 16"/>
          <p:cNvSpPr/>
          <p:nvPr/>
        </p:nvSpPr>
        <p:spPr>
          <a:xfrm>
            <a:off x="5760720" y="2505456"/>
            <a:ext cx="26151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7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KOMMUNIKATSIYA</a:t>
            </a:r>
            <a:endParaRPr lang="en-US" sz="1700" dirty="0"/>
          </a:p>
        </p:txBody>
      </p:sp>
      <p:sp>
        <p:nvSpPr>
          <p:cNvPr id="19" name="Text 17"/>
          <p:cNvSpPr/>
          <p:nvPr/>
        </p:nvSpPr>
        <p:spPr>
          <a:xfrm>
            <a:off x="5760720" y="2962656"/>
            <a:ext cx="25420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33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Fikrni ifodalash va tinglash</a:t>
            </a:r>
            <a:endParaRPr lang="en-US" sz="1330" dirty="0"/>
          </a:p>
        </p:txBody>
      </p:sp>
      <p:sp>
        <p:nvSpPr>
          <p:cNvPr id="20" name="Shape 18"/>
          <p:cNvSpPr/>
          <p:nvPr/>
        </p:nvSpPr>
        <p:spPr>
          <a:xfrm>
            <a:off x="585216" y="3950208"/>
            <a:ext cx="3858768" cy="1417320"/>
          </a:xfrm>
          <a:prstGeom prst="roundRect">
            <a:avLst>
              <a:gd name="adj" fmla="val 10323"/>
            </a:avLst>
          </a:prstGeom>
          <a:solidFill>
            <a:srgbClr val="FFF0E8"/>
          </a:solidFill>
          <a:ln w="12700">
            <a:solidFill>
              <a:srgbClr val="FFF0E8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822960" y="4187952"/>
            <a:ext cx="640080" cy="640080"/>
          </a:xfrm>
          <a:prstGeom prst="ellipse">
            <a:avLst/>
          </a:prstGeom>
          <a:solidFill>
            <a:srgbClr val="E77C4A"/>
          </a:solidFill>
          <a:ln w="12700">
            <a:solidFill>
              <a:srgbClr val="E77C4A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59536" y="4288536"/>
            <a:ext cx="57607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</a:t>
            </a:r>
            <a:endParaRPr lang="en-US" sz="2700" dirty="0"/>
          </a:p>
        </p:txBody>
      </p:sp>
      <p:sp>
        <p:nvSpPr>
          <p:cNvPr id="23" name="Text 21"/>
          <p:cNvSpPr/>
          <p:nvPr/>
        </p:nvSpPr>
        <p:spPr>
          <a:xfrm>
            <a:off x="1664208" y="4187952"/>
            <a:ext cx="26151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7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KRITIK FIKRLASH</a:t>
            </a:r>
            <a:endParaRPr lang="en-US" sz="1700" dirty="0"/>
          </a:p>
        </p:txBody>
      </p:sp>
      <p:sp>
        <p:nvSpPr>
          <p:cNvPr id="24" name="Text 22"/>
          <p:cNvSpPr/>
          <p:nvPr/>
        </p:nvSpPr>
        <p:spPr>
          <a:xfrm>
            <a:off x="1664208" y="4645152"/>
            <a:ext cx="25420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33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Tahlil, dalil va asosli xulosa</a:t>
            </a:r>
            <a:endParaRPr lang="en-US" sz="1330" dirty="0"/>
          </a:p>
        </p:txBody>
      </p:sp>
      <p:sp>
        <p:nvSpPr>
          <p:cNvPr id="25" name="Shape 23"/>
          <p:cNvSpPr/>
          <p:nvPr/>
        </p:nvSpPr>
        <p:spPr>
          <a:xfrm>
            <a:off x="4681728" y="3950208"/>
            <a:ext cx="3858768" cy="1417320"/>
          </a:xfrm>
          <a:prstGeom prst="roundRect">
            <a:avLst>
              <a:gd name="adj" fmla="val 10323"/>
            </a:avLst>
          </a:prstGeom>
          <a:solidFill>
            <a:srgbClr val="FCF5DE"/>
          </a:solidFill>
          <a:ln w="12700">
            <a:solidFill>
              <a:srgbClr val="FCF5DE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4919472" y="4187952"/>
            <a:ext cx="640080" cy="640080"/>
          </a:xfrm>
          <a:prstGeom prst="ellipse">
            <a:avLst/>
          </a:prstGeom>
          <a:solidFill>
            <a:srgbClr val="E3A93A"/>
          </a:solidFill>
          <a:ln w="12700">
            <a:solidFill>
              <a:srgbClr val="E3A93A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4956048" y="4288536"/>
            <a:ext cx="57607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</a:t>
            </a:r>
            <a:endParaRPr lang="en-US" sz="2700" dirty="0"/>
          </a:p>
        </p:txBody>
      </p:sp>
      <p:sp>
        <p:nvSpPr>
          <p:cNvPr id="28" name="Text 26"/>
          <p:cNvSpPr/>
          <p:nvPr/>
        </p:nvSpPr>
        <p:spPr>
          <a:xfrm>
            <a:off x="5760720" y="4187952"/>
            <a:ext cx="26151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7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KREATIV FIKRLASH</a:t>
            </a:r>
            <a:endParaRPr lang="en-US" sz="1700" dirty="0"/>
          </a:p>
        </p:txBody>
      </p:sp>
      <p:sp>
        <p:nvSpPr>
          <p:cNvPr id="29" name="Text 27"/>
          <p:cNvSpPr/>
          <p:nvPr/>
        </p:nvSpPr>
        <p:spPr>
          <a:xfrm>
            <a:off x="5760720" y="4645152"/>
            <a:ext cx="25420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33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Yangi g‘oya va turli yechimlar</a:t>
            </a:r>
            <a:endParaRPr lang="en-US" sz="1330" dirty="0"/>
          </a:p>
        </p:txBody>
      </p:sp>
      <p:sp>
        <p:nvSpPr>
          <p:cNvPr id="30" name="Text 28"/>
          <p:cNvSpPr/>
          <p:nvPr/>
        </p:nvSpPr>
        <p:spPr>
          <a:xfrm>
            <a:off x="1234440" y="5925312"/>
            <a:ext cx="6675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Bir mashqda bir nechta K uyg‘unlashishi mumkin.</a:t>
            </a:r>
            <a:endParaRPr lang="en-US" sz="15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F6F6F1"/>
          </a:solidFill>
          <a:ln w="12700">
            <a:solidFill>
              <a:srgbClr val="F6F6F1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484632" y="365760"/>
            <a:ext cx="585216" cy="329184"/>
          </a:xfrm>
          <a:prstGeom prst="roundRect">
            <a:avLst>
              <a:gd name="adj" fmla="val 44444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84632" y="393192"/>
            <a:ext cx="5852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05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1225296" y="356616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b="1" spc="13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HAMKORLIK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48640" y="941832"/>
            <a:ext cx="8092440" cy="9418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9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Kollaboratsiya</a:t>
            </a:r>
            <a:endParaRPr lang="en-US" sz="2900" dirty="0"/>
          </a:p>
        </p:txBody>
      </p:sp>
      <p:sp>
        <p:nvSpPr>
          <p:cNvPr id="7" name="Shape 5"/>
          <p:cNvSpPr/>
          <p:nvPr/>
        </p:nvSpPr>
        <p:spPr>
          <a:xfrm>
            <a:off x="548640" y="1956816"/>
            <a:ext cx="8046720" cy="0"/>
          </a:xfrm>
          <a:prstGeom prst="line">
            <a:avLst/>
          </a:prstGeom>
          <a:noFill/>
          <a:ln w="11430">
            <a:solidFill>
              <a:srgbClr val="E2E7E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6510528"/>
            <a:ext cx="6035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b="1" spc="35" kern="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 •  4K AMALIY MASHG‘ULOT</a:t>
            </a:r>
            <a:endParaRPr lang="en-US" sz="850" dirty="0"/>
          </a:p>
        </p:txBody>
      </p:sp>
      <p:sp>
        <p:nvSpPr>
          <p:cNvPr id="9" name="Text 7"/>
          <p:cNvSpPr/>
          <p:nvPr/>
        </p:nvSpPr>
        <p:spPr>
          <a:xfrm>
            <a:off x="8156448" y="6492240"/>
            <a:ext cx="4114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05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621792" y="2267712"/>
            <a:ext cx="2322576" cy="3392424"/>
          </a:xfrm>
          <a:prstGeom prst="roundRect">
            <a:avLst>
              <a:gd name="adj" fmla="val 6299"/>
            </a:avLst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86384" y="2606040"/>
            <a:ext cx="2011680" cy="1380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9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</a:t>
            </a:r>
            <a:endParaRPr lang="en-US" sz="7900" dirty="0"/>
          </a:p>
        </p:txBody>
      </p:sp>
      <p:sp>
        <p:nvSpPr>
          <p:cNvPr id="12" name="Text 10"/>
          <p:cNvSpPr/>
          <p:nvPr/>
        </p:nvSpPr>
        <p:spPr>
          <a:xfrm>
            <a:off x="832104" y="4398264"/>
            <a:ext cx="1847088" cy="8321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Birgalikda</a:t>
            </a:r>
            <a:endParaRPr lang="en-US" sz="1600" dirty="0"/>
          </a:p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ishlash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3182112" y="2267712"/>
            <a:ext cx="5340096" cy="3392424"/>
          </a:xfrm>
          <a:prstGeom prst="roundRect">
            <a:avLst>
              <a:gd name="adj" fmla="val 4313"/>
            </a:avLst>
          </a:prstGeom>
          <a:solidFill>
            <a:srgbClr val="FFFFFF"/>
          </a:solidFill>
          <a:ln w="7620">
            <a:solidFill>
              <a:srgbClr val="E2E7E9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3529584" y="2542032"/>
            <a:ext cx="459943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100" b="1" spc="11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DARSLARIDA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3575304" y="3081528"/>
            <a:ext cx="320040" cy="320040"/>
          </a:xfrm>
          <a:prstGeom prst="ellipse">
            <a:avLst/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575304" y="3099816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4096512" y="2999232"/>
            <a:ext cx="3858768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Juftlikda gap tuzish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3575304" y="3758184"/>
            <a:ext cx="320040" cy="320040"/>
          </a:xfrm>
          <a:prstGeom prst="ellipse">
            <a:avLst/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3575304" y="3776472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2</a:t>
            </a:r>
            <a:endParaRPr lang="en-US" sz="1100" dirty="0"/>
          </a:p>
        </p:txBody>
      </p:sp>
      <p:sp>
        <p:nvSpPr>
          <p:cNvPr id="20" name="Text 18"/>
          <p:cNvSpPr/>
          <p:nvPr/>
        </p:nvSpPr>
        <p:spPr>
          <a:xfrm>
            <a:off x="4096512" y="3675888"/>
            <a:ext cx="3858768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Guruhda matnni tahrirlash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3575304" y="4434840"/>
            <a:ext cx="320040" cy="320040"/>
          </a:xfrm>
          <a:prstGeom prst="ellipse">
            <a:avLst/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3575304" y="4453128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3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4096512" y="4352544"/>
            <a:ext cx="3858768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Vazifalarni rollarga bo‘lish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978408" y="5870448"/>
            <a:ext cx="7205472" cy="347472"/>
          </a:xfrm>
          <a:prstGeom prst="roundRect">
            <a:avLst>
              <a:gd name="adj" fmla="val 42105"/>
            </a:avLst>
          </a:prstGeom>
          <a:solidFill>
            <a:srgbClr val="EFEAFF"/>
          </a:solidFill>
          <a:ln w="12700">
            <a:solidFill>
              <a:srgbClr val="EFEAFF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1133856" y="5934456"/>
            <a:ext cx="690372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20" b="1" dirty="0">
                <a:solidFill>
                  <a:srgbClr val="6F57D7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NATIJA: jamoaviy mas’uliyat va sherik fikrini hisobga olish.</a:t>
            </a:r>
            <a:endParaRPr lang="en-US" sz="122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F6F6F1"/>
          </a:solidFill>
          <a:ln w="12700">
            <a:solidFill>
              <a:srgbClr val="F6F6F1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484632" y="365760"/>
            <a:ext cx="585216" cy="329184"/>
          </a:xfrm>
          <a:prstGeom prst="roundRect">
            <a:avLst>
              <a:gd name="adj" fmla="val 44444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84632" y="393192"/>
            <a:ext cx="5852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06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1225296" y="356616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b="1" spc="13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MULOQOT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48640" y="941832"/>
            <a:ext cx="8092440" cy="9418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9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Kommunikatsiya</a:t>
            </a:r>
            <a:endParaRPr lang="en-US" sz="2900" dirty="0"/>
          </a:p>
        </p:txBody>
      </p:sp>
      <p:sp>
        <p:nvSpPr>
          <p:cNvPr id="7" name="Shape 5"/>
          <p:cNvSpPr/>
          <p:nvPr/>
        </p:nvSpPr>
        <p:spPr>
          <a:xfrm>
            <a:off x="548640" y="1956816"/>
            <a:ext cx="8046720" cy="0"/>
          </a:xfrm>
          <a:prstGeom prst="line">
            <a:avLst/>
          </a:prstGeom>
          <a:noFill/>
          <a:ln w="11430">
            <a:solidFill>
              <a:srgbClr val="E2E7E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6510528"/>
            <a:ext cx="6035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b="1" spc="35" kern="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 •  4K AMALIY MASHG‘ULOT</a:t>
            </a:r>
            <a:endParaRPr lang="en-US" sz="850" dirty="0"/>
          </a:p>
        </p:txBody>
      </p:sp>
      <p:sp>
        <p:nvSpPr>
          <p:cNvPr id="9" name="Text 7"/>
          <p:cNvSpPr/>
          <p:nvPr/>
        </p:nvSpPr>
        <p:spPr>
          <a:xfrm>
            <a:off x="8156448" y="6492240"/>
            <a:ext cx="4114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06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621792" y="2267712"/>
            <a:ext cx="2322576" cy="3392424"/>
          </a:xfrm>
          <a:prstGeom prst="roundRect">
            <a:avLst>
              <a:gd name="adj" fmla="val 6299"/>
            </a:avLst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86384" y="2606040"/>
            <a:ext cx="2011680" cy="1380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9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</a:t>
            </a:r>
            <a:endParaRPr lang="en-US" sz="7900" dirty="0"/>
          </a:p>
        </p:txBody>
      </p:sp>
      <p:sp>
        <p:nvSpPr>
          <p:cNvPr id="12" name="Text 10"/>
          <p:cNvSpPr/>
          <p:nvPr/>
        </p:nvSpPr>
        <p:spPr>
          <a:xfrm>
            <a:off x="832104" y="4398264"/>
            <a:ext cx="1847088" cy="8321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Fikrni aniq</a:t>
            </a:r>
            <a:endParaRPr lang="en-US" sz="1600" dirty="0"/>
          </a:p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ifodalash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3182112" y="2267712"/>
            <a:ext cx="5340096" cy="3392424"/>
          </a:xfrm>
          <a:prstGeom prst="roundRect">
            <a:avLst>
              <a:gd name="adj" fmla="val 4313"/>
            </a:avLst>
          </a:prstGeom>
          <a:solidFill>
            <a:srgbClr val="FFFFFF"/>
          </a:solidFill>
          <a:ln w="7620">
            <a:solidFill>
              <a:srgbClr val="E2E7E9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3529584" y="2542032"/>
            <a:ext cx="459943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100" b="1" spc="11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DARSLARIDA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3575304" y="3081528"/>
            <a:ext cx="320040" cy="320040"/>
          </a:xfrm>
          <a:prstGeom prst="ellipse">
            <a:avLst/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575304" y="3099816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4096512" y="2999232"/>
            <a:ext cx="3858768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Qoidani o‘z so‘zi bilan tushuntirish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3575304" y="3758184"/>
            <a:ext cx="320040" cy="320040"/>
          </a:xfrm>
          <a:prstGeom prst="ellipse">
            <a:avLst/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3575304" y="3776472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2</a:t>
            </a:r>
            <a:endParaRPr lang="en-US" sz="1100" dirty="0"/>
          </a:p>
        </p:txBody>
      </p:sp>
      <p:sp>
        <p:nvSpPr>
          <p:cNvPr id="20" name="Text 18"/>
          <p:cNvSpPr/>
          <p:nvPr/>
        </p:nvSpPr>
        <p:spPr>
          <a:xfrm>
            <a:off x="4096512" y="3675888"/>
            <a:ext cx="3858768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Suhbat tuzish va savol berish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3575304" y="4434840"/>
            <a:ext cx="320040" cy="320040"/>
          </a:xfrm>
          <a:prstGeom prst="ellipse">
            <a:avLst/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3575304" y="4453128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3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4096512" y="4352544"/>
            <a:ext cx="3858768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O‘z fikrini dalil bilan himoya qilish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978408" y="5870448"/>
            <a:ext cx="7205472" cy="347472"/>
          </a:xfrm>
          <a:prstGeom prst="roundRect">
            <a:avLst>
              <a:gd name="adj" fmla="val 42105"/>
            </a:avLst>
          </a:prstGeom>
          <a:solidFill>
            <a:srgbClr val="E6F7F3"/>
          </a:solidFill>
          <a:ln w="12700">
            <a:solidFill>
              <a:srgbClr val="E6F7F3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1133856" y="5934456"/>
            <a:ext cx="690372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20" b="1" dirty="0">
                <a:solidFill>
                  <a:srgbClr val="0F9993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NATIJA: og‘zaki va yozma nutqning ravonligi.</a:t>
            </a:r>
            <a:endParaRPr lang="en-US" sz="122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F6F6F1"/>
          </a:solidFill>
          <a:ln w="12700">
            <a:solidFill>
              <a:srgbClr val="F6F6F1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484632" y="365760"/>
            <a:ext cx="585216" cy="329184"/>
          </a:xfrm>
          <a:prstGeom prst="roundRect">
            <a:avLst>
              <a:gd name="adj" fmla="val 44444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84632" y="393192"/>
            <a:ext cx="5852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07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1225296" y="356616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b="1" spc="13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TAHLIL VA DALILLASH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48640" y="941832"/>
            <a:ext cx="8092440" cy="9418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9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Kritik fikrlash</a:t>
            </a:r>
            <a:endParaRPr lang="en-US" sz="2900" dirty="0"/>
          </a:p>
        </p:txBody>
      </p:sp>
      <p:sp>
        <p:nvSpPr>
          <p:cNvPr id="7" name="Shape 5"/>
          <p:cNvSpPr/>
          <p:nvPr/>
        </p:nvSpPr>
        <p:spPr>
          <a:xfrm>
            <a:off x="548640" y="1956816"/>
            <a:ext cx="8046720" cy="0"/>
          </a:xfrm>
          <a:prstGeom prst="line">
            <a:avLst/>
          </a:prstGeom>
          <a:noFill/>
          <a:ln w="11430">
            <a:solidFill>
              <a:srgbClr val="E2E7E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6510528"/>
            <a:ext cx="6035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b="1" spc="35" kern="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 •  4K AMALIY MASHG‘ULOT</a:t>
            </a:r>
            <a:endParaRPr lang="en-US" sz="850" dirty="0"/>
          </a:p>
        </p:txBody>
      </p:sp>
      <p:sp>
        <p:nvSpPr>
          <p:cNvPr id="9" name="Text 7"/>
          <p:cNvSpPr/>
          <p:nvPr/>
        </p:nvSpPr>
        <p:spPr>
          <a:xfrm>
            <a:off x="8156448" y="6492240"/>
            <a:ext cx="4114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07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621792" y="2267712"/>
            <a:ext cx="2322576" cy="3392424"/>
          </a:xfrm>
          <a:prstGeom prst="roundRect">
            <a:avLst>
              <a:gd name="adj" fmla="val 6299"/>
            </a:avLst>
          </a:prstGeom>
          <a:solidFill>
            <a:srgbClr val="E77C4A"/>
          </a:solidFill>
          <a:ln w="12700">
            <a:solidFill>
              <a:srgbClr val="E77C4A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86384" y="2606040"/>
            <a:ext cx="2011680" cy="1380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9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</a:t>
            </a:r>
            <a:endParaRPr lang="en-US" sz="7900" dirty="0"/>
          </a:p>
        </p:txBody>
      </p:sp>
      <p:sp>
        <p:nvSpPr>
          <p:cNvPr id="12" name="Text 10"/>
          <p:cNvSpPr/>
          <p:nvPr/>
        </p:nvSpPr>
        <p:spPr>
          <a:xfrm>
            <a:off x="832104" y="4398264"/>
            <a:ext cx="1847088" cy="8321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Sababni</a:t>
            </a:r>
            <a:endParaRPr lang="en-US" sz="1600" dirty="0"/>
          </a:p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izohlash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3182112" y="2267712"/>
            <a:ext cx="5340096" cy="3392424"/>
          </a:xfrm>
          <a:prstGeom prst="roundRect">
            <a:avLst>
              <a:gd name="adj" fmla="val 4313"/>
            </a:avLst>
          </a:prstGeom>
          <a:solidFill>
            <a:srgbClr val="FFFFFF"/>
          </a:solidFill>
          <a:ln w="7620">
            <a:solidFill>
              <a:srgbClr val="E2E7E9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3529584" y="2542032"/>
            <a:ext cx="459943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100" b="1" spc="11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DARSLARIDA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3575304" y="3081528"/>
            <a:ext cx="320040" cy="320040"/>
          </a:xfrm>
          <a:prstGeom prst="ellipse">
            <a:avLst/>
          </a:prstGeom>
          <a:solidFill>
            <a:srgbClr val="E77C4A"/>
          </a:solidFill>
          <a:ln w="12700">
            <a:solidFill>
              <a:srgbClr val="E77C4A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575304" y="3099816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4096512" y="2999232"/>
            <a:ext cx="3858768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Noto‘g‘ri gapni aniqlash va tuzatish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3575304" y="3758184"/>
            <a:ext cx="320040" cy="320040"/>
          </a:xfrm>
          <a:prstGeom prst="ellipse">
            <a:avLst/>
          </a:prstGeom>
          <a:solidFill>
            <a:srgbClr val="E77C4A"/>
          </a:solidFill>
          <a:ln w="12700">
            <a:solidFill>
              <a:srgbClr val="E77C4A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3575304" y="3776472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2</a:t>
            </a:r>
            <a:endParaRPr lang="en-US" sz="1100" dirty="0"/>
          </a:p>
        </p:txBody>
      </p:sp>
      <p:sp>
        <p:nvSpPr>
          <p:cNvPr id="20" name="Text 18"/>
          <p:cNvSpPr/>
          <p:nvPr/>
        </p:nvSpPr>
        <p:spPr>
          <a:xfrm>
            <a:off x="4096512" y="3675888"/>
            <a:ext cx="3858768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Ikki variantni solishtirish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3575304" y="4434840"/>
            <a:ext cx="320040" cy="320040"/>
          </a:xfrm>
          <a:prstGeom prst="ellipse">
            <a:avLst/>
          </a:prstGeom>
          <a:solidFill>
            <a:srgbClr val="E77C4A"/>
          </a:solidFill>
          <a:ln w="12700">
            <a:solidFill>
              <a:srgbClr val="E77C4A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3575304" y="4453128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3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4096512" y="4352544"/>
            <a:ext cx="3858768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“Nega?” savoliga dalil bilan javob berish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978408" y="5870448"/>
            <a:ext cx="7205472" cy="347472"/>
          </a:xfrm>
          <a:prstGeom prst="roundRect">
            <a:avLst>
              <a:gd name="adj" fmla="val 42105"/>
            </a:avLst>
          </a:prstGeom>
          <a:solidFill>
            <a:srgbClr val="FFF0E8"/>
          </a:solidFill>
          <a:ln w="12700">
            <a:solidFill>
              <a:srgbClr val="FFF0E8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1133856" y="5934456"/>
            <a:ext cx="690372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20" b="1" dirty="0">
                <a:solidFill>
                  <a:srgbClr val="E77C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NATIJA: asoslangan qaror va xulosa chiqara olish.</a:t>
            </a:r>
            <a:endParaRPr lang="en-US" sz="122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F6F6F1"/>
          </a:solidFill>
          <a:ln w="12700">
            <a:solidFill>
              <a:srgbClr val="F6F6F1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484632" y="365760"/>
            <a:ext cx="585216" cy="329184"/>
          </a:xfrm>
          <a:prstGeom prst="roundRect">
            <a:avLst>
              <a:gd name="adj" fmla="val 44444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84632" y="393192"/>
            <a:ext cx="5852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08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1225296" y="356616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b="1" spc="13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YARATISH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48640" y="941832"/>
            <a:ext cx="8092440" cy="9418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9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Kreativ fikrlash</a:t>
            </a:r>
            <a:endParaRPr lang="en-US" sz="2900" dirty="0"/>
          </a:p>
        </p:txBody>
      </p:sp>
      <p:sp>
        <p:nvSpPr>
          <p:cNvPr id="7" name="Shape 5"/>
          <p:cNvSpPr/>
          <p:nvPr/>
        </p:nvSpPr>
        <p:spPr>
          <a:xfrm>
            <a:off x="548640" y="1956816"/>
            <a:ext cx="8046720" cy="0"/>
          </a:xfrm>
          <a:prstGeom prst="line">
            <a:avLst/>
          </a:prstGeom>
          <a:noFill/>
          <a:ln w="11430">
            <a:solidFill>
              <a:srgbClr val="E2E7E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6510528"/>
            <a:ext cx="6035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b="1" spc="35" kern="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 •  4K AMALIY MASHG‘ULOT</a:t>
            </a:r>
            <a:endParaRPr lang="en-US" sz="850" dirty="0"/>
          </a:p>
        </p:txBody>
      </p:sp>
      <p:sp>
        <p:nvSpPr>
          <p:cNvPr id="9" name="Text 7"/>
          <p:cNvSpPr/>
          <p:nvPr/>
        </p:nvSpPr>
        <p:spPr>
          <a:xfrm>
            <a:off x="8156448" y="6492240"/>
            <a:ext cx="4114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08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621792" y="2267712"/>
            <a:ext cx="2322576" cy="3392424"/>
          </a:xfrm>
          <a:prstGeom prst="roundRect">
            <a:avLst>
              <a:gd name="adj" fmla="val 6299"/>
            </a:avLst>
          </a:prstGeom>
          <a:solidFill>
            <a:srgbClr val="E3A93A"/>
          </a:solidFill>
          <a:ln w="12700">
            <a:solidFill>
              <a:srgbClr val="E3A93A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86384" y="2606040"/>
            <a:ext cx="2011680" cy="1380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9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</a:t>
            </a:r>
            <a:endParaRPr lang="en-US" sz="7900" dirty="0"/>
          </a:p>
        </p:txBody>
      </p:sp>
      <p:sp>
        <p:nvSpPr>
          <p:cNvPr id="12" name="Text 10"/>
          <p:cNvSpPr/>
          <p:nvPr/>
        </p:nvSpPr>
        <p:spPr>
          <a:xfrm>
            <a:off x="832104" y="4398264"/>
            <a:ext cx="1847088" cy="8321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Yangi g‘oya</a:t>
            </a:r>
            <a:endParaRPr lang="en-US" sz="1600" dirty="0"/>
          </a:p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topish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3182112" y="2267712"/>
            <a:ext cx="5340096" cy="3392424"/>
          </a:xfrm>
          <a:prstGeom prst="roundRect">
            <a:avLst>
              <a:gd name="adj" fmla="val 4313"/>
            </a:avLst>
          </a:prstGeom>
          <a:solidFill>
            <a:srgbClr val="FFFFFF"/>
          </a:solidFill>
          <a:ln w="7620">
            <a:solidFill>
              <a:srgbClr val="E2E7E9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3529584" y="2542032"/>
            <a:ext cx="459943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100" b="1" spc="11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DARSLARIDA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3575304" y="3081528"/>
            <a:ext cx="320040" cy="320040"/>
          </a:xfrm>
          <a:prstGeom prst="ellipse">
            <a:avLst/>
          </a:prstGeom>
          <a:solidFill>
            <a:srgbClr val="E3A93A"/>
          </a:solidFill>
          <a:ln w="12700">
            <a:solidFill>
              <a:srgbClr val="E3A93A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575304" y="3099816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4096512" y="2999232"/>
            <a:ext cx="3858768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Berilgan so‘zlardan yangi matn tuzish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3575304" y="3758184"/>
            <a:ext cx="320040" cy="320040"/>
          </a:xfrm>
          <a:prstGeom prst="ellipse">
            <a:avLst/>
          </a:prstGeom>
          <a:solidFill>
            <a:srgbClr val="E3A93A"/>
          </a:solidFill>
          <a:ln w="12700">
            <a:solidFill>
              <a:srgbClr val="E3A93A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3575304" y="3776472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2</a:t>
            </a:r>
            <a:endParaRPr lang="en-US" sz="1100" dirty="0"/>
          </a:p>
        </p:txBody>
      </p:sp>
      <p:sp>
        <p:nvSpPr>
          <p:cNvPr id="20" name="Text 18"/>
          <p:cNvSpPr/>
          <p:nvPr/>
        </p:nvSpPr>
        <p:spPr>
          <a:xfrm>
            <a:off x="4096512" y="3675888"/>
            <a:ext cx="3858768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Gapni turlicha davom ettirish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3575304" y="4434840"/>
            <a:ext cx="320040" cy="320040"/>
          </a:xfrm>
          <a:prstGeom prst="ellipse">
            <a:avLst/>
          </a:prstGeom>
          <a:solidFill>
            <a:srgbClr val="E3A93A"/>
          </a:solidFill>
          <a:ln w="12700">
            <a:solidFill>
              <a:srgbClr val="E3A93A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3575304" y="4453128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3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4096512" y="4352544"/>
            <a:ext cx="3858768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Voqeaga original sarlavha o‘ylash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978408" y="5870448"/>
            <a:ext cx="7205472" cy="347472"/>
          </a:xfrm>
          <a:prstGeom prst="roundRect">
            <a:avLst>
              <a:gd name="adj" fmla="val 42105"/>
            </a:avLst>
          </a:prstGeom>
          <a:solidFill>
            <a:srgbClr val="FCF5DE"/>
          </a:solidFill>
          <a:ln w="12700">
            <a:solidFill>
              <a:srgbClr val="FCF5DE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1133856" y="5934456"/>
            <a:ext cx="690372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20" b="1" dirty="0">
                <a:solidFill>
                  <a:srgbClr val="E3A93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NATIJA: ijodiy va noodatiy til mahsuli.</a:t>
            </a:r>
            <a:endParaRPr lang="en-US" sz="122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F6F6F1"/>
          </a:solidFill>
          <a:ln w="12700">
            <a:solidFill>
              <a:srgbClr val="F6F6F1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484632" y="365760"/>
            <a:ext cx="585216" cy="329184"/>
          </a:xfrm>
          <a:prstGeom prst="roundRect">
            <a:avLst>
              <a:gd name="adj" fmla="val 44444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84632" y="393192"/>
            <a:ext cx="5852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09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1225296" y="356616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b="1" spc="13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QAYTA LOYIHALASH • 1-NAMUNA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48640" y="941832"/>
            <a:ext cx="8092440" cy="9418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9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Oddiy mashqdan 4K topshirig‘iga</a:t>
            </a:r>
            <a:endParaRPr lang="en-US" sz="2900" dirty="0"/>
          </a:p>
        </p:txBody>
      </p:sp>
      <p:sp>
        <p:nvSpPr>
          <p:cNvPr id="7" name="Shape 5"/>
          <p:cNvSpPr/>
          <p:nvPr/>
        </p:nvSpPr>
        <p:spPr>
          <a:xfrm>
            <a:off x="548640" y="1956816"/>
            <a:ext cx="8046720" cy="0"/>
          </a:xfrm>
          <a:prstGeom prst="line">
            <a:avLst/>
          </a:prstGeom>
          <a:noFill/>
          <a:ln w="11430">
            <a:solidFill>
              <a:srgbClr val="E2E7E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6510528"/>
            <a:ext cx="6035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b="1" spc="35" kern="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 •  4K AMALIY MASHG‘ULOT</a:t>
            </a:r>
            <a:endParaRPr lang="en-US" sz="850" dirty="0"/>
          </a:p>
        </p:txBody>
      </p:sp>
      <p:sp>
        <p:nvSpPr>
          <p:cNvPr id="9" name="Text 7"/>
          <p:cNvSpPr/>
          <p:nvPr/>
        </p:nvSpPr>
        <p:spPr>
          <a:xfrm>
            <a:off x="8156448" y="6492240"/>
            <a:ext cx="4114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09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603504" y="2286000"/>
            <a:ext cx="3246120" cy="3310128"/>
          </a:xfrm>
          <a:prstGeom prst="roundRect">
            <a:avLst>
              <a:gd name="adj" fmla="val 4507"/>
            </a:avLst>
          </a:prstGeom>
          <a:solidFill>
            <a:srgbClr val="FFFFFF"/>
          </a:solidFill>
          <a:ln w="7620">
            <a:solidFill>
              <a:srgbClr val="E2E7E9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832104" y="2532888"/>
            <a:ext cx="1581912" cy="292608"/>
          </a:xfrm>
          <a:prstGeom prst="roundRect">
            <a:avLst>
              <a:gd name="adj" fmla="val 50000"/>
            </a:avLst>
          </a:prstGeom>
          <a:solidFill>
            <a:srgbClr val="F0F3F5"/>
          </a:solidFill>
          <a:ln w="12700">
            <a:solidFill>
              <a:srgbClr val="F0F3F5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923544" y="2574036"/>
            <a:ext cx="139903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596C7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ODDIY MASHQ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14400" y="3273552"/>
            <a:ext cx="2670048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“Berilgan so‘zlar ishtirokida 3 ta gap tuzing.”</a:t>
            </a:r>
            <a:endParaRPr lang="en-US" sz="2100" dirty="0"/>
          </a:p>
        </p:txBody>
      </p:sp>
      <p:sp>
        <p:nvSpPr>
          <p:cNvPr id="14" name="Shape 12"/>
          <p:cNvSpPr/>
          <p:nvPr/>
        </p:nvSpPr>
        <p:spPr>
          <a:xfrm>
            <a:off x="3995928" y="3392424"/>
            <a:ext cx="914400" cy="731520"/>
          </a:xfrm>
          <a:prstGeom prst="roundRect">
            <a:avLst>
              <a:gd name="adj" fmla="val 20000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041648" y="3465576"/>
            <a:ext cx="804672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→</a:t>
            </a:r>
            <a:endParaRPr lang="en-US" sz="2700" dirty="0"/>
          </a:p>
        </p:txBody>
      </p:sp>
      <p:sp>
        <p:nvSpPr>
          <p:cNvPr id="16" name="Shape 14"/>
          <p:cNvSpPr/>
          <p:nvPr/>
        </p:nvSpPr>
        <p:spPr>
          <a:xfrm>
            <a:off x="5074920" y="2286000"/>
            <a:ext cx="3456432" cy="3310128"/>
          </a:xfrm>
          <a:prstGeom prst="roundRect">
            <a:avLst>
              <a:gd name="adj" fmla="val 4420"/>
            </a:avLst>
          </a:prstGeom>
          <a:solidFill>
            <a:srgbClr val="E6F7F3"/>
          </a:solidFill>
          <a:ln w="12700">
            <a:solidFill>
              <a:srgbClr val="E6F7F3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5340096" y="2532888"/>
            <a:ext cx="1472184" cy="292608"/>
          </a:xfrm>
          <a:prstGeom prst="roundRect">
            <a:avLst>
              <a:gd name="adj" fmla="val 50000"/>
            </a:avLst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31536" y="2574036"/>
            <a:ext cx="128930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4K FORMAT</a:t>
            </a:r>
            <a:endParaRPr lang="en-US" sz="1000" dirty="0"/>
          </a:p>
        </p:txBody>
      </p:sp>
      <p:sp>
        <p:nvSpPr>
          <p:cNvPr id="19" name="Text 17"/>
          <p:cNvSpPr/>
          <p:nvPr/>
        </p:nvSpPr>
        <p:spPr>
          <a:xfrm>
            <a:off x="5385816" y="3136392"/>
            <a:ext cx="2825496" cy="20939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7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6 ta so‘zdan kichik voqea tuzing. Har kim gap taklif etsin; tartibni asoslang va sarlavha toping.</a:t>
            </a:r>
            <a:endParaRPr lang="en-US" sz="1700" dirty="0"/>
          </a:p>
        </p:txBody>
      </p:sp>
      <p:sp>
        <p:nvSpPr>
          <p:cNvPr id="20" name="Text 18"/>
          <p:cNvSpPr/>
          <p:nvPr/>
        </p:nvSpPr>
        <p:spPr>
          <a:xfrm>
            <a:off x="777240" y="5879592"/>
            <a:ext cx="766267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6F57D7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Hamkorlik  •  Muloqot  •  Dalillash  •  Ijodkorlik</a:t>
            </a:r>
            <a:endParaRPr lang="en-US" sz="1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F6F6F1"/>
          </a:solidFill>
          <a:ln w="12700">
            <a:solidFill>
              <a:srgbClr val="F6F6F1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484632" y="365760"/>
            <a:ext cx="585216" cy="329184"/>
          </a:xfrm>
          <a:prstGeom prst="roundRect">
            <a:avLst>
              <a:gd name="adj" fmla="val 44444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84632" y="393192"/>
            <a:ext cx="5852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10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1225296" y="356616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b="1" spc="13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QAYTA LOYIHALASH • 2-NAMUNA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48640" y="941832"/>
            <a:ext cx="8092440" cy="9418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9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“Xatoni topish” mashqini boyitamiz</a:t>
            </a:r>
            <a:endParaRPr lang="en-US" sz="2900" dirty="0"/>
          </a:p>
        </p:txBody>
      </p:sp>
      <p:sp>
        <p:nvSpPr>
          <p:cNvPr id="7" name="Shape 5"/>
          <p:cNvSpPr/>
          <p:nvPr/>
        </p:nvSpPr>
        <p:spPr>
          <a:xfrm>
            <a:off x="548640" y="1956816"/>
            <a:ext cx="8046720" cy="0"/>
          </a:xfrm>
          <a:prstGeom prst="line">
            <a:avLst/>
          </a:prstGeom>
          <a:noFill/>
          <a:ln w="11430">
            <a:solidFill>
              <a:srgbClr val="E2E7E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6510528"/>
            <a:ext cx="6035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b="1" spc="35" kern="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 •  4K AMALIY MASHG‘ULOT</a:t>
            </a:r>
            <a:endParaRPr lang="en-US" sz="850" dirty="0"/>
          </a:p>
        </p:txBody>
      </p:sp>
      <p:sp>
        <p:nvSpPr>
          <p:cNvPr id="9" name="Text 7"/>
          <p:cNvSpPr/>
          <p:nvPr/>
        </p:nvSpPr>
        <p:spPr>
          <a:xfrm>
            <a:off x="8156448" y="6492240"/>
            <a:ext cx="4114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10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713232" y="2313432"/>
            <a:ext cx="7680960" cy="850392"/>
          </a:xfrm>
          <a:prstGeom prst="roundRect">
            <a:avLst>
              <a:gd name="adj" fmla="val 17204"/>
            </a:avLst>
          </a:prstGeom>
          <a:solidFill>
            <a:srgbClr val="FFF0E8"/>
          </a:solidFill>
          <a:ln w="12700">
            <a:solidFill>
              <a:srgbClr val="FFF0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978408" y="2523744"/>
            <a:ext cx="402336" cy="402336"/>
          </a:xfrm>
          <a:prstGeom prst="ellipse">
            <a:avLst/>
          </a:prstGeom>
          <a:solidFill>
            <a:srgbClr val="E77C4A"/>
          </a:solidFill>
          <a:ln w="12700">
            <a:solidFill>
              <a:srgbClr val="E77C4A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978408" y="2578608"/>
            <a:ext cx="402336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01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1554480" y="2404872"/>
            <a:ext cx="185623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TOPING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3310128" y="2441448"/>
            <a:ext cx="470001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6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Juftlikda xato yozilgan so‘zlarni aniqlang.</a:t>
            </a:r>
            <a:endParaRPr lang="en-US" sz="1560" dirty="0"/>
          </a:p>
        </p:txBody>
      </p:sp>
      <p:sp>
        <p:nvSpPr>
          <p:cNvPr id="15" name="Shape 13"/>
          <p:cNvSpPr/>
          <p:nvPr/>
        </p:nvSpPr>
        <p:spPr>
          <a:xfrm>
            <a:off x="713232" y="3392424"/>
            <a:ext cx="7680960" cy="850392"/>
          </a:xfrm>
          <a:prstGeom prst="roundRect">
            <a:avLst>
              <a:gd name="adj" fmla="val 17204"/>
            </a:avLst>
          </a:prstGeom>
          <a:solidFill>
            <a:srgbClr val="E6F7F3"/>
          </a:solidFill>
          <a:ln w="12700">
            <a:solidFill>
              <a:srgbClr val="E6F7F3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978408" y="3602736"/>
            <a:ext cx="402336" cy="402336"/>
          </a:xfrm>
          <a:prstGeom prst="ellipse">
            <a:avLst/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978408" y="3657600"/>
            <a:ext cx="402336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02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1554480" y="3483864"/>
            <a:ext cx="185623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IZOHLANG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3310128" y="3520440"/>
            <a:ext cx="470001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6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Har bir xato uchun “Nega xato?” deb tushuntiring.</a:t>
            </a:r>
            <a:endParaRPr lang="en-US" sz="1560" dirty="0"/>
          </a:p>
        </p:txBody>
      </p:sp>
      <p:sp>
        <p:nvSpPr>
          <p:cNvPr id="20" name="Shape 18"/>
          <p:cNvSpPr/>
          <p:nvPr/>
        </p:nvSpPr>
        <p:spPr>
          <a:xfrm>
            <a:off x="713232" y="4471416"/>
            <a:ext cx="7680960" cy="850392"/>
          </a:xfrm>
          <a:prstGeom prst="roundRect">
            <a:avLst>
              <a:gd name="adj" fmla="val 17204"/>
            </a:avLst>
          </a:prstGeom>
          <a:solidFill>
            <a:srgbClr val="EFEAFF"/>
          </a:solidFill>
          <a:ln w="12700">
            <a:solidFill>
              <a:srgbClr val="EFEAFF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978408" y="4681728"/>
            <a:ext cx="402336" cy="402336"/>
          </a:xfrm>
          <a:prstGeom prst="ellipse">
            <a:avLst/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978408" y="4736592"/>
            <a:ext cx="402336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03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1554480" y="4562856"/>
            <a:ext cx="1856232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YARATING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3310128" y="4599432"/>
            <a:ext cx="470001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6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Qiyin imlo uchun esda qoladigan qoida yoki belgi o‘ylang.</a:t>
            </a:r>
            <a:endParaRPr lang="en-US" sz="1560" dirty="0"/>
          </a:p>
        </p:txBody>
      </p:sp>
      <p:sp>
        <p:nvSpPr>
          <p:cNvPr id="25" name="Text 23"/>
          <p:cNvSpPr/>
          <p:nvPr/>
        </p:nvSpPr>
        <p:spPr>
          <a:xfrm>
            <a:off x="859536" y="5897880"/>
            <a:ext cx="742492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Faollashadigan K: kritik fikrlash + kommunikatsiya + kreativlik</a:t>
            </a:r>
            <a:endParaRPr lang="en-US" sz="1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F6F6F1"/>
          </a:solidFill>
          <a:ln w="12700">
            <a:solidFill>
              <a:srgbClr val="F6F6F1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484632" y="365760"/>
            <a:ext cx="585216" cy="329184"/>
          </a:xfrm>
          <a:prstGeom prst="roundRect">
            <a:avLst>
              <a:gd name="adj" fmla="val 44444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84632" y="393192"/>
            <a:ext cx="5852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11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1225296" y="356616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b="1" spc="13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QAYTA LOYIHALASH • 3-NAMUNA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48640" y="941832"/>
            <a:ext cx="8092440" cy="9418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9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So‘zlarni turkumlarga ajratish</a:t>
            </a:r>
            <a:endParaRPr lang="en-US" sz="2900" dirty="0"/>
          </a:p>
        </p:txBody>
      </p:sp>
      <p:sp>
        <p:nvSpPr>
          <p:cNvPr id="7" name="Shape 5"/>
          <p:cNvSpPr/>
          <p:nvPr/>
        </p:nvSpPr>
        <p:spPr>
          <a:xfrm>
            <a:off x="548640" y="1956816"/>
            <a:ext cx="8046720" cy="0"/>
          </a:xfrm>
          <a:prstGeom prst="line">
            <a:avLst/>
          </a:prstGeom>
          <a:noFill/>
          <a:ln w="11430">
            <a:solidFill>
              <a:srgbClr val="E2E7E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6510528"/>
            <a:ext cx="6035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b="1" spc="35" kern="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 •  4K AMALIY MASHG‘ULOT</a:t>
            </a:r>
            <a:endParaRPr lang="en-US" sz="850" dirty="0"/>
          </a:p>
        </p:txBody>
      </p:sp>
      <p:sp>
        <p:nvSpPr>
          <p:cNvPr id="9" name="Text 7"/>
          <p:cNvSpPr/>
          <p:nvPr/>
        </p:nvSpPr>
        <p:spPr>
          <a:xfrm>
            <a:off x="8156448" y="6492240"/>
            <a:ext cx="4114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11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630936" y="2276856"/>
            <a:ext cx="7918704" cy="1060704"/>
          </a:xfrm>
          <a:prstGeom prst="roundRect">
            <a:avLst>
              <a:gd name="adj" fmla="val 13793"/>
            </a:avLst>
          </a:prstGeom>
          <a:solidFill>
            <a:srgbClr val="EDF2FB"/>
          </a:solidFill>
          <a:ln w="12700">
            <a:solidFill>
              <a:srgbClr val="EDF2FB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23544" y="2505456"/>
            <a:ext cx="72237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9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Boshlang‘ich vazifa: so‘zlarni ot, sifat va fe’lga ajrating.</a:t>
            </a:r>
            <a:endParaRPr lang="en-US" sz="1900" dirty="0"/>
          </a:p>
        </p:txBody>
      </p:sp>
      <p:sp>
        <p:nvSpPr>
          <p:cNvPr id="12" name="Shape 10"/>
          <p:cNvSpPr/>
          <p:nvPr/>
        </p:nvSpPr>
        <p:spPr>
          <a:xfrm>
            <a:off x="630936" y="3657600"/>
            <a:ext cx="3822192" cy="804672"/>
          </a:xfrm>
          <a:prstGeom prst="roundRect">
            <a:avLst>
              <a:gd name="adj" fmla="val 18182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841248" y="3895344"/>
            <a:ext cx="301752" cy="301752"/>
          </a:xfrm>
          <a:prstGeom prst="ellipse">
            <a:avLst/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841248" y="3931920"/>
            <a:ext cx="301752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1307592" y="3730752"/>
            <a:ext cx="2834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6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AJRATISH</a:t>
            </a:r>
            <a:endParaRPr lang="en-US" sz="1460" dirty="0"/>
          </a:p>
        </p:txBody>
      </p:sp>
      <p:sp>
        <p:nvSpPr>
          <p:cNvPr id="16" name="Text 14"/>
          <p:cNvSpPr/>
          <p:nvPr/>
        </p:nvSpPr>
        <p:spPr>
          <a:xfrm>
            <a:off x="1307592" y="4023360"/>
            <a:ext cx="283464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17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So‘zlarni guruhlarga joylashtirish</a:t>
            </a:r>
            <a:endParaRPr lang="en-US" sz="1170" dirty="0"/>
          </a:p>
        </p:txBody>
      </p:sp>
      <p:sp>
        <p:nvSpPr>
          <p:cNvPr id="17" name="Shape 15"/>
          <p:cNvSpPr/>
          <p:nvPr/>
        </p:nvSpPr>
        <p:spPr>
          <a:xfrm>
            <a:off x="4727448" y="3657600"/>
            <a:ext cx="3822192" cy="804672"/>
          </a:xfrm>
          <a:prstGeom prst="roundRect">
            <a:avLst>
              <a:gd name="adj" fmla="val 18182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4937760" y="3895344"/>
            <a:ext cx="301752" cy="301752"/>
          </a:xfrm>
          <a:prstGeom prst="ellipse">
            <a:avLst/>
          </a:prstGeom>
          <a:solidFill>
            <a:srgbClr val="E77C4A"/>
          </a:solidFill>
          <a:ln w="12700">
            <a:solidFill>
              <a:srgbClr val="E77C4A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4937760" y="3931920"/>
            <a:ext cx="301752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2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5404104" y="3730752"/>
            <a:ext cx="2834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6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DALILLASH</a:t>
            </a:r>
            <a:endParaRPr lang="en-US" sz="1460" dirty="0"/>
          </a:p>
        </p:txBody>
      </p:sp>
      <p:sp>
        <p:nvSpPr>
          <p:cNvPr id="21" name="Text 19"/>
          <p:cNvSpPr/>
          <p:nvPr/>
        </p:nvSpPr>
        <p:spPr>
          <a:xfrm>
            <a:off x="5404104" y="4023360"/>
            <a:ext cx="283464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17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Har bir tanlov sababini tushuntirish</a:t>
            </a:r>
            <a:endParaRPr lang="en-US" sz="1170" dirty="0"/>
          </a:p>
        </p:txBody>
      </p:sp>
      <p:sp>
        <p:nvSpPr>
          <p:cNvPr id="22" name="Shape 20"/>
          <p:cNvSpPr/>
          <p:nvPr/>
        </p:nvSpPr>
        <p:spPr>
          <a:xfrm>
            <a:off x="630936" y="4663440"/>
            <a:ext cx="3822192" cy="804672"/>
          </a:xfrm>
          <a:prstGeom prst="roundRect">
            <a:avLst>
              <a:gd name="adj" fmla="val 18182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841248" y="4901184"/>
            <a:ext cx="301752" cy="301752"/>
          </a:xfrm>
          <a:prstGeom prst="ellipse">
            <a:avLst/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41248" y="4937760"/>
            <a:ext cx="301752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3</a:t>
            </a:r>
            <a:endParaRPr lang="en-US" sz="1000" dirty="0"/>
          </a:p>
        </p:txBody>
      </p:sp>
      <p:sp>
        <p:nvSpPr>
          <p:cNvPr id="25" name="Text 23"/>
          <p:cNvSpPr/>
          <p:nvPr/>
        </p:nvSpPr>
        <p:spPr>
          <a:xfrm>
            <a:off x="1307592" y="4736592"/>
            <a:ext cx="2834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6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TEKSHIRISH</a:t>
            </a:r>
            <a:endParaRPr lang="en-US" sz="1460" dirty="0"/>
          </a:p>
        </p:txBody>
      </p:sp>
      <p:sp>
        <p:nvSpPr>
          <p:cNvPr id="26" name="Text 24"/>
          <p:cNvSpPr/>
          <p:nvPr/>
        </p:nvSpPr>
        <p:spPr>
          <a:xfrm>
            <a:off x="1307592" y="5029200"/>
            <a:ext cx="283464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17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Boshqa guruhning tasnifini solishtirish</a:t>
            </a:r>
            <a:endParaRPr lang="en-US" sz="1170" dirty="0"/>
          </a:p>
        </p:txBody>
      </p:sp>
      <p:sp>
        <p:nvSpPr>
          <p:cNvPr id="27" name="Shape 25"/>
          <p:cNvSpPr/>
          <p:nvPr/>
        </p:nvSpPr>
        <p:spPr>
          <a:xfrm>
            <a:off x="4727448" y="4663440"/>
            <a:ext cx="3822192" cy="804672"/>
          </a:xfrm>
          <a:prstGeom prst="roundRect">
            <a:avLst>
              <a:gd name="adj" fmla="val 18182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4937760" y="4901184"/>
            <a:ext cx="301752" cy="301752"/>
          </a:xfrm>
          <a:prstGeom prst="ellipse">
            <a:avLst/>
          </a:prstGeom>
          <a:solidFill>
            <a:srgbClr val="E77C4A"/>
          </a:solidFill>
          <a:ln w="12700">
            <a:solidFill>
              <a:srgbClr val="E77C4A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4937760" y="4937760"/>
            <a:ext cx="301752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4</a:t>
            </a:r>
            <a:endParaRPr lang="en-US" sz="1000" dirty="0"/>
          </a:p>
        </p:txBody>
      </p:sp>
      <p:sp>
        <p:nvSpPr>
          <p:cNvPr id="30" name="Text 28"/>
          <p:cNvSpPr/>
          <p:nvPr/>
        </p:nvSpPr>
        <p:spPr>
          <a:xfrm>
            <a:off x="5404104" y="4736592"/>
            <a:ext cx="2834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6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MUNOZARA</a:t>
            </a:r>
            <a:endParaRPr lang="en-US" sz="1460" dirty="0"/>
          </a:p>
        </p:txBody>
      </p:sp>
      <p:sp>
        <p:nvSpPr>
          <p:cNvPr id="31" name="Text 29"/>
          <p:cNvSpPr/>
          <p:nvPr/>
        </p:nvSpPr>
        <p:spPr>
          <a:xfrm>
            <a:off x="5404104" y="5029200"/>
            <a:ext cx="283464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17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Kelishilmagan misolni birgalikda muhokama qilish</a:t>
            </a:r>
            <a:endParaRPr lang="en-US" sz="117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F6F6F1"/>
          </a:solidFill>
          <a:ln w="12700">
            <a:solidFill>
              <a:srgbClr val="F6F6F1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484632" y="365760"/>
            <a:ext cx="585216" cy="329184"/>
          </a:xfrm>
          <a:prstGeom prst="roundRect">
            <a:avLst>
              <a:gd name="adj" fmla="val 44444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84632" y="393192"/>
            <a:ext cx="5852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12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1225296" y="356616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b="1" spc="13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DARSLIK BILAN ISHLASH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48640" y="941832"/>
            <a:ext cx="8092440" cy="9418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9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“4K detektori”: mashqni tahlil qiling</a:t>
            </a:r>
            <a:endParaRPr lang="en-US" sz="2900" dirty="0"/>
          </a:p>
        </p:txBody>
      </p:sp>
      <p:sp>
        <p:nvSpPr>
          <p:cNvPr id="7" name="Shape 5"/>
          <p:cNvSpPr/>
          <p:nvPr/>
        </p:nvSpPr>
        <p:spPr>
          <a:xfrm>
            <a:off x="548640" y="1956816"/>
            <a:ext cx="8046720" cy="0"/>
          </a:xfrm>
          <a:prstGeom prst="line">
            <a:avLst/>
          </a:prstGeom>
          <a:noFill/>
          <a:ln w="11430">
            <a:solidFill>
              <a:srgbClr val="E2E7E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6510528"/>
            <a:ext cx="6035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b="1" spc="35" kern="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 •  4K AMALIY MASHG‘ULOT</a:t>
            </a:r>
            <a:endParaRPr lang="en-US" sz="850" dirty="0"/>
          </a:p>
        </p:txBody>
      </p:sp>
      <p:sp>
        <p:nvSpPr>
          <p:cNvPr id="9" name="Text 7"/>
          <p:cNvSpPr/>
          <p:nvPr/>
        </p:nvSpPr>
        <p:spPr>
          <a:xfrm>
            <a:off x="8156448" y="6492240"/>
            <a:ext cx="4114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12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685800" y="2286000"/>
            <a:ext cx="7772400" cy="566928"/>
          </a:xfrm>
          <a:prstGeom prst="roundRect">
            <a:avLst>
              <a:gd name="adj" fmla="val 25806"/>
            </a:avLst>
          </a:prstGeom>
          <a:solidFill>
            <a:srgbClr val="EDF1F3"/>
          </a:solidFill>
          <a:ln w="12700">
            <a:solidFill>
              <a:srgbClr val="EDF1F3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886968" y="2459736"/>
            <a:ext cx="182880" cy="182880"/>
          </a:xfrm>
          <a:prstGeom prst="ellipse">
            <a:avLst/>
          </a:prstGeom>
          <a:solidFill>
            <a:srgbClr val="E77C4A"/>
          </a:solidFill>
          <a:ln w="12700">
            <a:solidFill>
              <a:srgbClr val="E77C4A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261872" y="2386584"/>
            <a:ext cx="3154680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So‘zlarni guruhlash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4599432" y="2395728"/>
            <a:ext cx="33558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2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Kritik fikrlash</a:t>
            </a:r>
            <a:endParaRPr lang="en-US" sz="1420" dirty="0"/>
          </a:p>
        </p:txBody>
      </p:sp>
      <p:sp>
        <p:nvSpPr>
          <p:cNvPr id="14" name="Shape 12"/>
          <p:cNvSpPr/>
          <p:nvPr/>
        </p:nvSpPr>
        <p:spPr>
          <a:xfrm>
            <a:off x="685800" y="2971800"/>
            <a:ext cx="7772400" cy="566928"/>
          </a:xfrm>
          <a:prstGeom prst="roundRect">
            <a:avLst>
              <a:gd name="adj" fmla="val 25806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886968" y="3145536"/>
            <a:ext cx="182880" cy="182880"/>
          </a:xfrm>
          <a:prstGeom prst="ellipse">
            <a:avLst/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1261872" y="3072384"/>
            <a:ext cx="3154680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Gap tuzish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4599432" y="3081528"/>
            <a:ext cx="33558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2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Kreativ + kommunikatsiya</a:t>
            </a:r>
            <a:endParaRPr lang="en-US" sz="1420" dirty="0"/>
          </a:p>
        </p:txBody>
      </p:sp>
      <p:sp>
        <p:nvSpPr>
          <p:cNvPr id="18" name="Shape 16"/>
          <p:cNvSpPr/>
          <p:nvPr/>
        </p:nvSpPr>
        <p:spPr>
          <a:xfrm>
            <a:off x="685800" y="3657600"/>
            <a:ext cx="7772400" cy="566928"/>
          </a:xfrm>
          <a:prstGeom prst="roundRect">
            <a:avLst>
              <a:gd name="adj" fmla="val 25806"/>
            </a:avLst>
          </a:prstGeom>
          <a:solidFill>
            <a:srgbClr val="EDF1F3"/>
          </a:solidFill>
          <a:ln w="12700">
            <a:solidFill>
              <a:srgbClr val="EDF1F3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886968" y="3831336"/>
            <a:ext cx="182880" cy="182880"/>
          </a:xfrm>
          <a:prstGeom prst="ellipse">
            <a:avLst/>
          </a:prstGeom>
          <a:solidFill>
            <a:srgbClr val="E77C4A"/>
          </a:solidFill>
          <a:ln w="12700">
            <a:solidFill>
              <a:srgbClr val="E77C4A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1261872" y="3758184"/>
            <a:ext cx="3154680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Xatoni topish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4599432" y="3767328"/>
            <a:ext cx="33558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2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Kritik fikrlash</a:t>
            </a:r>
            <a:endParaRPr lang="en-US" sz="1420" dirty="0"/>
          </a:p>
        </p:txBody>
      </p:sp>
      <p:sp>
        <p:nvSpPr>
          <p:cNvPr id="22" name="Shape 20"/>
          <p:cNvSpPr/>
          <p:nvPr/>
        </p:nvSpPr>
        <p:spPr>
          <a:xfrm>
            <a:off x="685800" y="4343400"/>
            <a:ext cx="7772400" cy="566928"/>
          </a:xfrm>
          <a:prstGeom prst="roundRect">
            <a:avLst>
              <a:gd name="adj" fmla="val 25806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886968" y="4517136"/>
            <a:ext cx="182880" cy="182880"/>
          </a:xfrm>
          <a:prstGeom prst="ellipse">
            <a:avLst/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261872" y="4443984"/>
            <a:ext cx="3154680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Matnni tahrirlash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4599432" y="4453128"/>
            <a:ext cx="33558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2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Hamkorlik + kritik</a:t>
            </a:r>
            <a:endParaRPr lang="en-US" sz="1420" dirty="0"/>
          </a:p>
        </p:txBody>
      </p:sp>
      <p:sp>
        <p:nvSpPr>
          <p:cNvPr id="26" name="Shape 24"/>
          <p:cNvSpPr/>
          <p:nvPr/>
        </p:nvSpPr>
        <p:spPr>
          <a:xfrm>
            <a:off x="685800" y="5029200"/>
            <a:ext cx="7772400" cy="566928"/>
          </a:xfrm>
          <a:prstGeom prst="roundRect">
            <a:avLst>
              <a:gd name="adj" fmla="val 25806"/>
            </a:avLst>
          </a:prstGeom>
          <a:solidFill>
            <a:srgbClr val="EDF1F3"/>
          </a:solidFill>
          <a:ln w="12700">
            <a:solidFill>
              <a:srgbClr val="EDF1F3"/>
            </a:solidFill>
            <a:prstDash val="solid"/>
          </a:ln>
        </p:spPr>
      </p:sp>
      <p:sp>
        <p:nvSpPr>
          <p:cNvPr id="27" name="Shape 25"/>
          <p:cNvSpPr/>
          <p:nvPr/>
        </p:nvSpPr>
        <p:spPr>
          <a:xfrm>
            <a:off x="886968" y="5202936"/>
            <a:ext cx="182880" cy="182880"/>
          </a:xfrm>
          <a:prstGeom prst="ellipse">
            <a:avLst/>
          </a:prstGeom>
          <a:solidFill>
            <a:srgbClr val="5077BE"/>
          </a:solidFill>
          <a:ln w="12700">
            <a:solidFill>
              <a:srgbClr val="5077BE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1261872" y="5129784"/>
            <a:ext cx="3154680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So‘z ma’nosini izohlash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4599432" y="5138928"/>
            <a:ext cx="33558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2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Kommunikatsiya</a:t>
            </a:r>
            <a:endParaRPr lang="en-US" sz="1420" dirty="0"/>
          </a:p>
        </p:txBody>
      </p:sp>
      <p:sp>
        <p:nvSpPr>
          <p:cNvPr id="30" name="Text 28"/>
          <p:cNvSpPr/>
          <p:nvPr/>
        </p:nvSpPr>
        <p:spPr>
          <a:xfrm>
            <a:off x="969264" y="5961888"/>
            <a:ext cx="7315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40" b="1" dirty="0">
                <a:solidFill>
                  <a:srgbClr val="6F57D7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Savol: topshiriqni qanday o‘zgartirsak, unda yana bir K rivojlanadi?</a:t>
            </a:r>
            <a:endParaRPr lang="en-US" sz="134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F6F6F1"/>
          </a:solidFill>
          <a:ln w="12700">
            <a:solidFill>
              <a:srgbClr val="F6F6F1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484632" y="365760"/>
            <a:ext cx="585216" cy="329184"/>
          </a:xfrm>
          <a:prstGeom prst="roundRect">
            <a:avLst>
              <a:gd name="adj" fmla="val 44444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84632" y="393192"/>
            <a:ext cx="5852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13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1225296" y="356616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b="1" spc="13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BARCHA O‘QUVCHILAR UCHUN 4K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48640" y="941832"/>
            <a:ext cx="8092440" cy="9418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9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Inklyuziv yondashuvning asosiy tamoyili</a:t>
            </a:r>
            <a:endParaRPr lang="en-US" sz="2900" dirty="0"/>
          </a:p>
        </p:txBody>
      </p:sp>
      <p:sp>
        <p:nvSpPr>
          <p:cNvPr id="7" name="Shape 5"/>
          <p:cNvSpPr/>
          <p:nvPr/>
        </p:nvSpPr>
        <p:spPr>
          <a:xfrm>
            <a:off x="548640" y="1956816"/>
            <a:ext cx="8046720" cy="0"/>
          </a:xfrm>
          <a:prstGeom prst="line">
            <a:avLst/>
          </a:prstGeom>
          <a:noFill/>
          <a:ln w="11430">
            <a:solidFill>
              <a:srgbClr val="E2E7E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6510528"/>
            <a:ext cx="6035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b="1" spc="35" kern="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 •  4K AMALIY MASHG‘ULOT</a:t>
            </a:r>
            <a:endParaRPr lang="en-US" sz="850" dirty="0"/>
          </a:p>
        </p:txBody>
      </p:sp>
      <p:sp>
        <p:nvSpPr>
          <p:cNvPr id="9" name="Text 7"/>
          <p:cNvSpPr/>
          <p:nvPr/>
        </p:nvSpPr>
        <p:spPr>
          <a:xfrm>
            <a:off x="8156448" y="6492240"/>
            <a:ext cx="4114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13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704088" y="2377440"/>
            <a:ext cx="7726680" cy="1417320"/>
          </a:xfrm>
          <a:prstGeom prst="roundRect">
            <a:avLst>
              <a:gd name="adj" fmla="val 10323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32688" y="2670048"/>
            <a:ext cx="726948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30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BIR XIL MAQSAD</a:t>
            </a:r>
            <a:endParaRPr lang="en-US" sz="3000" dirty="0"/>
          </a:p>
        </p:txBody>
      </p:sp>
      <p:sp>
        <p:nvSpPr>
          <p:cNvPr id="12" name="Text 10"/>
          <p:cNvSpPr/>
          <p:nvPr/>
        </p:nvSpPr>
        <p:spPr>
          <a:xfrm>
            <a:off x="1014984" y="3172968"/>
            <a:ext cx="71048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900" dirty="0">
                <a:solidFill>
                  <a:srgbClr val="D7ECFB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— unga erishish yo‘llari turlicha</a:t>
            </a:r>
            <a:endParaRPr lang="en-US" sz="1900" dirty="0"/>
          </a:p>
        </p:txBody>
      </p:sp>
      <p:sp>
        <p:nvSpPr>
          <p:cNvPr id="13" name="Shape 11"/>
          <p:cNvSpPr/>
          <p:nvPr/>
        </p:nvSpPr>
        <p:spPr>
          <a:xfrm>
            <a:off x="713232" y="4224528"/>
            <a:ext cx="2450592" cy="1335024"/>
          </a:xfrm>
          <a:prstGeom prst="roundRect">
            <a:avLst>
              <a:gd name="adj" fmla="val 10959"/>
            </a:avLst>
          </a:prstGeom>
          <a:solidFill>
            <a:srgbClr val="EFEAFF"/>
          </a:solidFill>
          <a:ln w="12700">
            <a:solidFill>
              <a:srgbClr val="EFEAF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23544" y="4453128"/>
            <a:ext cx="195681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7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Tayanch</a:t>
            </a:r>
            <a:endParaRPr lang="en-US" sz="1700" dirty="0"/>
          </a:p>
        </p:txBody>
      </p:sp>
      <p:sp>
        <p:nvSpPr>
          <p:cNvPr id="15" name="Text 13"/>
          <p:cNvSpPr/>
          <p:nvPr/>
        </p:nvSpPr>
        <p:spPr>
          <a:xfrm>
            <a:off x="914400" y="4873752"/>
            <a:ext cx="1993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4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Rasm, so‘z banki, savollar</a:t>
            </a:r>
            <a:endParaRPr lang="en-US" sz="1240" dirty="0"/>
          </a:p>
        </p:txBody>
      </p:sp>
      <p:sp>
        <p:nvSpPr>
          <p:cNvPr id="16" name="Shape 14"/>
          <p:cNvSpPr/>
          <p:nvPr/>
        </p:nvSpPr>
        <p:spPr>
          <a:xfrm>
            <a:off x="3392424" y="4224528"/>
            <a:ext cx="2450592" cy="1335024"/>
          </a:xfrm>
          <a:prstGeom prst="roundRect">
            <a:avLst>
              <a:gd name="adj" fmla="val 10959"/>
            </a:avLst>
          </a:prstGeom>
          <a:solidFill>
            <a:srgbClr val="E6F7F3"/>
          </a:solidFill>
          <a:ln w="12700">
            <a:solidFill>
              <a:srgbClr val="E6F7F3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3602736" y="4453128"/>
            <a:ext cx="195681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7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Ishtirok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3593592" y="4873752"/>
            <a:ext cx="1993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4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Vazifalarga mos rollar</a:t>
            </a:r>
            <a:endParaRPr lang="en-US" sz="1240" dirty="0"/>
          </a:p>
        </p:txBody>
      </p:sp>
      <p:sp>
        <p:nvSpPr>
          <p:cNvPr id="19" name="Shape 17"/>
          <p:cNvSpPr/>
          <p:nvPr/>
        </p:nvSpPr>
        <p:spPr>
          <a:xfrm>
            <a:off x="6071616" y="4224528"/>
            <a:ext cx="2450592" cy="1335024"/>
          </a:xfrm>
          <a:prstGeom prst="roundRect">
            <a:avLst>
              <a:gd name="adj" fmla="val 10959"/>
            </a:avLst>
          </a:prstGeom>
          <a:solidFill>
            <a:srgbClr val="FFF0E8"/>
          </a:solidFill>
          <a:ln w="12700">
            <a:solidFill>
              <a:srgbClr val="FFF0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6281928" y="4453128"/>
            <a:ext cx="195681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7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Ifoda</a:t>
            </a:r>
            <a:endParaRPr lang="en-US" sz="1700" dirty="0"/>
          </a:p>
        </p:txBody>
      </p:sp>
      <p:sp>
        <p:nvSpPr>
          <p:cNvPr id="21" name="Text 19"/>
          <p:cNvSpPr/>
          <p:nvPr/>
        </p:nvSpPr>
        <p:spPr>
          <a:xfrm>
            <a:off x="6272784" y="4873752"/>
            <a:ext cx="1993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4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Yozma, og‘zaki yoki vizual</a:t>
            </a:r>
            <a:endParaRPr lang="en-US" sz="1240" dirty="0"/>
          </a:p>
        </p:txBody>
      </p:sp>
      <p:sp>
        <p:nvSpPr>
          <p:cNvPr id="22" name="Text 20"/>
          <p:cNvSpPr/>
          <p:nvPr/>
        </p:nvSpPr>
        <p:spPr>
          <a:xfrm>
            <a:off x="877824" y="5879592"/>
            <a:ext cx="740664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6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Maqsadni emas — yordam darajasi, hajm, vaqt va javob shaklini moslashtiring.</a:t>
            </a:r>
            <a:endParaRPr lang="en-US" sz="136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F6F6F1"/>
          </a:solidFill>
          <a:ln w="12700">
            <a:solidFill>
              <a:srgbClr val="F6F6F1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484632" y="365760"/>
            <a:ext cx="585216" cy="329184"/>
          </a:xfrm>
          <a:prstGeom prst="roundRect">
            <a:avLst>
              <a:gd name="adj" fmla="val 44444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84632" y="393192"/>
            <a:ext cx="5852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14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1225296" y="356616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b="1" spc="13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METODIK VOSITALAR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48640" y="941832"/>
            <a:ext cx="8092440" cy="9418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9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Inklyuziv moslashtirishning 5 yo‘li</a:t>
            </a:r>
            <a:endParaRPr lang="en-US" sz="2900" dirty="0"/>
          </a:p>
        </p:txBody>
      </p:sp>
      <p:sp>
        <p:nvSpPr>
          <p:cNvPr id="7" name="Shape 5"/>
          <p:cNvSpPr/>
          <p:nvPr/>
        </p:nvSpPr>
        <p:spPr>
          <a:xfrm>
            <a:off x="548640" y="1956816"/>
            <a:ext cx="8046720" cy="0"/>
          </a:xfrm>
          <a:prstGeom prst="line">
            <a:avLst/>
          </a:prstGeom>
          <a:noFill/>
          <a:ln w="11430">
            <a:solidFill>
              <a:srgbClr val="E2E7E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6510528"/>
            <a:ext cx="6035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b="1" spc="35" kern="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 •  4K AMALIY MASHG‘ULOT</a:t>
            </a:r>
            <a:endParaRPr lang="en-US" sz="850" dirty="0"/>
          </a:p>
        </p:txBody>
      </p:sp>
      <p:sp>
        <p:nvSpPr>
          <p:cNvPr id="9" name="Text 7"/>
          <p:cNvSpPr/>
          <p:nvPr/>
        </p:nvSpPr>
        <p:spPr>
          <a:xfrm>
            <a:off x="8156448" y="6492240"/>
            <a:ext cx="4114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14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630936" y="2221992"/>
            <a:ext cx="7891272" cy="594360"/>
          </a:xfrm>
          <a:prstGeom prst="roundRect">
            <a:avLst>
              <a:gd name="adj" fmla="val 24615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713232" y="2350008"/>
            <a:ext cx="393192" cy="320040"/>
          </a:xfrm>
          <a:prstGeom prst="roundRect">
            <a:avLst>
              <a:gd name="adj" fmla="val 45714"/>
            </a:avLst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13232" y="2404872"/>
            <a:ext cx="393192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1289304" y="2359152"/>
            <a:ext cx="23865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5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TAYANCH BERISH</a:t>
            </a:r>
            <a:endParaRPr lang="en-US" sz="1450" dirty="0"/>
          </a:p>
        </p:txBody>
      </p:sp>
      <p:sp>
        <p:nvSpPr>
          <p:cNvPr id="14" name="Text 12"/>
          <p:cNvSpPr/>
          <p:nvPr/>
        </p:nvSpPr>
        <p:spPr>
          <a:xfrm>
            <a:off x="3666744" y="2340864"/>
            <a:ext cx="451713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1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Gap boshlanishi, so‘z banki, rasm</a:t>
            </a:r>
            <a:endParaRPr lang="en-US" sz="1410" dirty="0"/>
          </a:p>
        </p:txBody>
      </p:sp>
      <p:sp>
        <p:nvSpPr>
          <p:cNvPr id="15" name="Shape 13"/>
          <p:cNvSpPr/>
          <p:nvPr/>
        </p:nvSpPr>
        <p:spPr>
          <a:xfrm>
            <a:off x="630936" y="2916936"/>
            <a:ext cx="7891272" cy="594360"/>
          </a:xfrm>
          <a:prstGeom prst="roundRect">
            <a:avLst>
              <a:gd name="adj" fmla="val 24615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713232" y="3044952"/>
            <a:ext cx="393192" cy="320040"/>
          </a:xfrm>
          <a:prstGeom prst="roundRect">
            <a:avLst>
              <a:gd name="adj" fmla="val 45714"/>
            </a:avLst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13232" y="3099816"/>
            <a:ext cx="393192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02</a:t>
            </a:r>
            <a:endParaRPr lang="en-US" sz="1000" dirty="0"/>
          </a:p>
        </p:txBody>
      </p:sp>
      <p:sp>
        <p:nvSpPr>
          <p:cNvPr id="18" name="Text 16"/>
          <p:cNvSpPr/>
          <p:nvPr/>
        </p:nvSpPr>
        <p:spPr>
          <a:xfrm>
            <a:off x="1289304" y="3054096"/>
            <a:ext cx="23865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5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ROL TAQSIMLASH</a:t>
            </a:r>
            <a:endParaRPr lang="en-US" sz="1450" dirty="0"/>
          </a:p>
        </p:txBody>
      </p:sp>
      <p:sp>
        <p:nvSpPr>
          <p:cNvPr id="19" name="Text 17"/>
          <p:cNvSpPr/>
          <p:nvPr/>
        </p:nvSpPr>
        <p:spPr>
          <a:xfrm>
            <a:off x="3666744" y="3035808"/>
            <a:ext cx="451713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1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Kotib, spiker, tekshiruvchi</a:t>
            </a:r>
            <a:endParaRPr lang="en-US" sz="1410" dirty="0"/>
          </a:p>
        </p:txBody>
      </p:sp>
      <p:sp>
        <p:nvSpPr>
          <p:cNvPr id="20" name="Shape 18"/>
          <p:cNvSpPr/>
          <p:nvPr/>
        </p:nvSpPr>
        <p:spPr>
          <a:xfrm>
            <a:off x="630936" y="3611880"/>
            <a:ext cx="7891272" cy="594360"/>
          </a:xfrm>
          <a:prstGeom prst="roundRect">
            <a:avLst>
              <a:gd name="adj" fmla="val 24615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713232" y="3739896"/>
            <a:ext cx="393192" cy="320040"/>
          </a:xfrm>
          <a:prstGeom prst="roundRect">
            <a:avLst>
              <a:gd name="adj" fmla="val 45714"/>
            </a:avLst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13232" y="3794760"/>
            <a:ext cx="393192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03</a:t>
            </a:r>
            <a:endParaRPr lang="en-US" sz="1000" dirty="0"/>
          </a:p>
        </p:txBody>
      </p:sp>
      <p:sp>
        <p:nvSpPr>
          <p:cNvPr id="23" name="Text 21"/>
          <p:cNvSpPr/>
          <p:nvPr/>
        </p:nvSpPr>
        <p:spPr>
          <a:xfrm>
            <a:off x="1289304" y="3749040"/>
            <a:ext cx="23865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5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JAVOBNI TANLASH</a:t>
            </a:r>
            <a:endParaRPr lang="en-US" sz="1450" dirty="0"/>
          </a:p>
        </p:txBody>
      </p:sp>
      <p:sp>
        <p:nvSpPr>
          <p:cNvPr id="24" name="Text 22"/>
          <p:cNvSpPr/>
          <p:nvPr/>
        </p:nvSpPr>
        <p:spPr>
          <a:xfrm>
            <a:off x="3666744" y="3730752"/>
            <a:ext cx="451713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1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Og‘zaki, yozma, rasm yoki kartochka</a:t>
            </a:r>
            <a:endParaRPr lang="en-US" sz="1410" dirty="0"/>
          </a:p>
        </p:txBody>
      </p:sp>
      <p:sp>
        <p:nvSpPr>
          <p:cNvPr id="25" name="Shape 23"/>
          <p:cNvSpPr/>
          <p:nvPr/>
        </p:nvSpPr>
        <p:spPr>
          <a:xfrm>
            <a:off x="630936" y="4306824"/>
            <a:ext cx="7891272" cy="594360"/>
          </a:xfrm>
          <a:prstGeom prst="roundRect">
            <a:avLst>
              <a:gd name="adj" fmla="val 24615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713232" y="4434840"/>
            <a:ext cx="393192" cy="320040"/>
          </a:xfrm>
          <a:prstGeom prst="roundRect">
            <a:avLst>
              <a:gd name="adj" fmla="val 45714"/>
            </a:avLst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13232" y="4489704"/>
            <a:ext cx="393192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04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1289304" y="4443984"/>
            <a:ext cx="23865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5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HAJMNI MOSLASH</a:t>
            </a:r>
            <a:endParaRPr lang="en-US" sz="1450" dirty="0"/>
          </a:p>
        </p:txBody>
      </p:sp>
      <p:sp>
        <p:nvSpPr>
          <p:cNvPr id="29" name="Text 27"/>
          <p:cNvSpPr/>
          <p:nvPr/>
        </p:nvSpPr>
        <p:spPr>
          <a:xfrm>
            <a:off x="3666744" y="4425696"/>
            <a:ext cx="451713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1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5 gap o‘rniga 2–3 gap</a:t>
            </a:r>
            <a:endParaRPr lang="en-US" sz="1410" dirty="0"/>
          </a:p>
        </p:txBody>
      </p:sp>
      <p:sp>
        <p:nvSpPr>
          <p:cNvPr id="30" name="Shape 28"/>
          <p:cNvSpPr/>
          <p:nvPr/>
        </p:nvSpPr>
        <p:spPr>
          <a:xfrm>
            <a:off x="630936" y="5001768"/>
            <a:ext cx="7891272" cy="594360"/>
          </a:xfrm>
          <a:prstGeom prst="roundRect">
            <a:avLst>
              <a:gd name="adj" fmla="val 24615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713232" y="5129784"/>
            <a:ext cx="393192" cy="320040"/>
          </a:xfrm>
          <a:prstGeom prst="roundRect">
            <a:avLst>
              <a:gd name="adj" fmla="val 45714"/>
            </a:avLst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713232" y="5184648"/>
            <a:ext cx="393192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05</a:t>
            </a:r>
            <a:endParaRPr lang="en-US" sz="1000" dirty="0"/>
          </a:p>
        </p:txBody>
      </p:sp>
      <p:sp>
        <p:nvSpPr>
          <p:cNvPr id="33" name="Text 31"/>
          <p:cNvSpPr/>
          <p:nvPr/>
        </p:nvSpPr>
        <p:spPr>
          <a:xfrm>
            <a:off x="1289304" y="5138928"/>
            <a:ext cx="23865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5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VAQTNI MOSLASH</a:t>
            </a:r>
            <a:endParaRPr lang="en-US" sz="1450" dirty="0"/>
          </a:p>
        </p:txBody>
      </p:sp>
      <p:sp>
        <p:nvSpPr>
          <p:cNvPr id="34" name="Text 32"/>
          <p:cNvSpPr/>
          <p:nvPr/>
        </p:nvSpPr>
        <p:spPr>
          <a:xfrm>
            <a:off x="3666744" y="5120640"/>
            <a:ext cx="451713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1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Murakkab topshiriqqa ko‘proq vaqt</a:t>
            </a:r>
            <a:endParaRPr lang="en-US" sz="141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F6F6F1"/>
          </a:solidFill>
          <a:ln w="12700">
            <a:solidFill>
              <a:srgbClr val="F6F6F1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484632" y="365760"/>
            <a:ext cx="585216" cy="329184"/>
          </a:xfrm>
          <a:prstGeom prst="roundRect">
            <a:avLst>
              <a:gd name="adj" fmla="val 44444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84632" y="393192"/>
            <a:ext cx="5852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15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1225296" y="356616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b="1" spc="13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AMALIY MISOL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48640" y="941832"/>
            <a:ext cx="8092440" cy="9418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9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Bitta topshiriq — turli ishtirok yo‘li</a:t>
            </a:r>
            <a:endParaRPr lang="en-US" sz="2900" dirty="0"/>
          </a:p>
        </p:txBody>
      </p:sp>
      <p:sp>
        <p:nvSpPr>
          <p:cNvPr id="7" name="Shape 5"/>
          <p:cNvSpPr/>
          <p:nvPr/>
        </p:nvSpPr>
        <p:spPr>
          <a:xfrm>
            <a:off x="548640" y="1956816"/>
            <a:ext cx="8046720" cy="0"/>
          </a:xfrm>
          <a:prstGeom prst="line">
            <a:avLst/>
          </a:prstGeom>
          <a:noFill/>
          <a:ln w="11430">
            <a:solidFill>
              <a:srgbClr val="E2E7E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6510528"/>
            <a:ext cx="6035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b="1" spc="35" kern="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 •  4K AMALIY MASHG‘ULOT</a:t>
            </a:r>
            <a:endParaRPr lang="en-US" sz="850" dirty="0"/>
          </a:p>
        </p:txBody>
      </p:sp>
      <p:sp>
        <p:nvSpPr>
          <p:cNvPr id="9" name="Text 7"/>
          <p:cNvSpPr/>
          <p:nvPr/>
        </p:nvSpPr>
        <p:spPr>
          <a:xfrm>
            <a:off x="8156448" y="6492240"/>
            <a:ext cx="4114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15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713232" y="2240280"/>
            <a:ext cx="7717536" cy="649224"/>
          </a:xfrm>
          <a:prstGeom prst="roundRect">
            <a:avLst>
              <a:gd name="adj" fmla="val 22535"/>
            </a:avLst>
          </a:prstGeom>
          <a:solidFill>
            <a:srgbClr val="EDF2FB"/>
          </a:solidFill>
          <a:ln w="12700">
            <a:solidFill>
              <a:srgbClr val="EDF2FB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41832" y="2404872"/>
            <a:ext cx="726033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7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Barchaga bir maqsad: ma’noli gap tuzish va izohlash.</a:t>
            </a:r>
            <a:endParaRPr lang="en-US" sz="1700" dirty="0"/>
          </a:p>
        </p:txBody>
      </p:sp>
      <p:sp>
        <p:nvSpPr>
          <p:cNvPr id="12" name="Shape 10"/>
          <p:cNvSpPr/>
          <p:nvPr/>
        </p:nvSpPr>
        <p:spPr>
          <a:xfrm>
            <a:off x="649224" y="3273552"/>
            <a:ext cx="2514600" cy="2240280"/>
          </a:xfrm>
          <a:prstGeom prst="roundRect">
            <a:avLst>
              <a:gd name="adj" fmla="val 6531"/>
            </a:avLst>
          </a:prstGeom>
          <a:solidFill>
            <a:srgbClr val="EFEAFF"/>
          </a:solidFill>
          <a:ln w="12700">
            <a:solidFill>
              <a:srgbClr val="EFEAFF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886968" y="3538728"/>
            <a:ext cx="438912" cy="438912"/>
          </a:xfrm>
          <a:prstGeom prst="ellipse">
            <a:avLst/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886968" y="3639312"/>
            <a:ext cx="43891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877824" y="4187952"/>
            <a:ext cx="20665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TAYANCH BILAN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877824" y="4608576"/>
            <a:ext cx="2039112" cy="6492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0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Gap boshi va so‘z banki beriladi.</a:t>
            </a:r>
            <a:endParaRPr lang="en-US" sz="1400" dirty="0"/>
          </a:p>
        </p:txBody>
      </p:sp>
      <p:sp>
        <p:nvSpPr>
          <p:cNvPr id="17" name="Shape 15"/>
          <p:cNvSpPr/>
          <p:nvPr/>
        </p:nvSpPr>
        <p:spPr>
          <a:xfrm>
            <a:off x="3337560" y="3273552"/>
            <a:ext cx="2514600" cy="2240280"/>
          </a:xfrm>
          <a:prstGeom prst="roundRect">
            <a:avLst>
              <a:gd name="adj" fmla="val 6531"/>
            </a:avLst>
          </a:prstGeom>
          <a:solidFill>
            <a:srgbClr val="E6F7F3"/>
          </a:solidFill>
          <a:ln w="12700">
            <a:solidFill>
              <a:srgbClr val="E6F7F3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3575304" y="3538728"/>
            <a:ext cx="438912" cy="438912"/>
          </a:xfrm>
          <a:prstGeom prst="ellipse">
            <a:avLst/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3575304" y="3639312"/>
            <a:ext cx="43891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2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3566160" y="4187952"/>
            <a:ext cx="20665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MUSTAQIL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3566160" y="4608576"/>
            <a:ext cx="2039112" cy="6492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0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So‘zlarni o‘zi tanlab gap tuzadi.</a:t>
            </a:r>
            <a:endParaRPr lang="en-US" sz="1400" dirty="0"/>
          </a:p>
        </p:txBody>
      </p:sp>
      <p:sp>
        <p:nvSpPr>
          <p:cNvPr id="22" name="Shape 20"/>
          <p:cNvSpPr/>
          <p:nvPr/>
        </p:nvSpPr>
        <p:spPr>
          <a:xfrm>
            <a:off x="6025896" y="3273552"/>
            <a:ext cx="2514600" cy="2240280"/>
          </a:xfrm>
          <a:prstGeom prst="roundRect">
            <a:avLst>
              <a:gd name="adj" fmla="val 6531"/>
            </a:avLst>
          </a:prstGeom>
          <a:solidFill>
            <a:srgbClr val="FFF0E8"/>
          </a:solidFill>
          <a:ln w="12700">
            <a:solidFill>
              <a:srgbClr val="FFF0E8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6263640" y="3538728"/>
            <a:ext cx="438912" cy="438912"/>
          </a:xfrm>
          <a:prstGeom prst="ellipse">
            <a:avLst/>
          </a:prstGeom>
          <a:solidFill>
            <a:srgbClr val="E77C4A"/>
          </a:solidFill>
          <a:ln w="12700">
            <a:solidFill>
              <a:srgbClr val="E77C4A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6263640" y="3639312"/>
            <a:ext cx="43891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3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6254496" y="4187952"/>
            <a:ext cx="20665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IJODIY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6254496" y="4608576"/>
            <a:ext cx="2039112" cy="6492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0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Gaplardan voqea yoki dialog yaratadi.</a:t>
            </a:r>
            <a:endParaRPr lang="en-US" sz="1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F6F6F1"/>
          </a:solidFill>
          <a:ln w="12700">
            <a:solidFill>
              <a:srgbClr val="F6F6F1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484632" y="365760"/>
            <a:ext cx="585216" cy="329184"/>
          </a:xfrm>
          <a:prstGeom prst="roundRect">
            <a:avLst>
              <a:gd name="adj" fmla="val 44444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84632" y="393192"/>
            <a:ext cx="5852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16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1225296" y="356616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b="1" spc="13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WORKSHOP · MASHQ QILING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48640" y="941832"/>
            <a:ext cx="8092440" cy="9418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9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Tinglovchilar uchun amaliy vazifalar</a:t>
            </a:r>
            <a:endParaRPr lang="en-US" sz="2900" dirty="0"/>
          </a:p>
        </p:txBody>
      </p:sp>
      <p:sp>
        <p:nvSpPr>
          <p:cNvPr id="7" name="Shape 5"/>
          <p:cNvSpPr/>
          <p:nvPr/>
        </p:nvSpPr>
        <p:spPr>
          <a:xfrm>
            <a:off x="548640" y="1956816"/>
            <a:ext cx="8046720" cy="0"/>
          </a:xfrm>
          <a:prstGeom prst="line">
            <a:avLst/>
          </a:prstGeom>
          <a:noFill/>
          <a:ln w="11430">
            <a:solidFill>
              <a:srgbClr val="E2E7E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6510528"/>
            <a:ext cx="6035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b="1" spc="35" kern="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 •  4K AMALIY MASHG‘ULOT</a:t>
            </a:r>
            <a:endParaRPr lang="en-US" sz="850" dirty="0"/>
          </a:p>
        </p:txBody>
      </p:sp>
      <p:sp>
        <p:nvSpPr>
          <p:cNvPr id="9" name="Text 7"/>
          <p:cNvSpPr/>
          <p:nvPr/>
        </p:nvSpPr>
        <p:spPr>
          <a:xfrm>
            <a:off x="8156448" y="6492240"/>
            <a:ext cx="4114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16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630936" y="2295144"/>
            <a:ext cx="3858768" cy="1124712"/>
          </a:xfrm>
          <a:prstGeom prst="roundRect">
            <a:avLst>
              <a:gd name="adj" fmla="val 13008"/>
            </a:avLst>
          </a:prstGeom>
          <a:solidFill>
            <a:srgbClr val="EFEAFF"/>
          </a:solidFill>
          <a:ln w="12700">
            <a:solidFill>
              <a:srgbClr val="EFEAFF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822960" y="2505456"/>
            <a:ext cx="438912" cy="438912"/>
          </a:xfrm>
          <a:prstGeom prst="ellipse">
            <a:avLst/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22960" y="2578608"/>
            <a:ext cx="438912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1380744" y="2432304"/>
            <a:ext cx="2944368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4K detektori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389888" y="2816352"/>
            <a:ext cx="288950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6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Darslikdan 3 mashqni tahlil qiling.</a:t>
            </a:r>
            <a:endParaRPr lang="en-US" sz="1260" dirty="0"/>
          </a:p>
        </p:txBody>
      </p:sp>
      <p:sp>
        <p:nvSpPr>
          <p:cNvPr id="15" name="Shape 13"/>
          <p:cNvSpPr/>
          <p:nvPr/>
        </p:nvSpPr>
        <p:spPr>
          <a:xfrm>
            <a:off x="4736592" y="2295144"/>
            <a:ext cx="3858768" cy="1124712"/>
          </a:xfrm>
          <a:prstGeom prst="roundRect">
            <a:avLst>
              <a:gd name="adj" fmla="val 13008"/>
            </a:avLst>
          </a:prstGeom>
          <a:solidFill>
            <a:srgbClr val="E6F7F3"/>
          </a:solidFill>
          <a:ln w="12700">
            <a:solidFill>
              <a:srgbClr val="E6F7F3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4928616" y="2505456"/>
            <a:ext cx="438912" cy="438912"/>
          </a:xfrm>
          <a:prstGeom prst="ellipse">
            <a:avLst/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4928616" y="2578608"/>
            <a:ext cx="438912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2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5486400" y="2432304"/>
            <a:ext cx="2944368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Bir topshiriq — to‘rtta K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5495544" y="2816352"/>
            <a:ext cx="288950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6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Oddiy mashqni 4K asosida qayta tuzing.</a:t>
            </a:r>
            <a:endParaRPr lang="en-US" sz="1260" dirty="0"/>
          </a:p>
        </p:txBody>
      </p:sp>
      <p:sp>
        <p:nvSpPr>
          <p:cNvPr id="20" name="Shape 18"/>
          <p:cNvSpPr/>
          <p:nvPr/>
        </p:nvSpPr>
        <p:spPr>
          <a:xfrm>
            <a:off x="630936" y="3694176"/>
            <a:ext cx="3858768" cy="1124712"/>
          </a:xfrm>
          <a:prstGeom prst="roundRect">
            <a:avLst>
              <a:gd name="adj" fmla="val 13008"/>
            </a:avLst>
          </a:prstGeom>
          <a:solidFill>
            <a:srgbClr val="EFEAFF"/>
          </a:solidFill>
          <a:ln w="12700">
            <a:solidFill>
              <a:srgbClr val="EFEAFF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822960" y="3904488"/>
            <a:ext cx="438912" cy="438912"/>
          </a:xfrm>
          <a:prstGeom prst="ellipse">
            <a:avLst/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22960" y="3977640"/>
            <a:ext cx="438912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3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1380744" y="3831336"/>
            <a:ext cx="2944368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Inklyuziv variant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1389888" y="4215384"/>
            <a:ext cx="288950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6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Alohida ehtiyoj uchun moslashtiring.</a:t>
            </a:r>
            <a:endParaRPr lang="en-US" sz="1260" dirty="0"/>
          </a:p>
        </p:txBody>
      </p:sp>
      <p:sp>
        <p:nvSpPr>
          <p:cNvPr id="25" name="Shape 23"/>
          <p:cNvSpPr/>
          <p:nvPr/>
        </p:nvSpPr>
        <p:spPr>
          <a:xfrm>
            <a:off x="4736592" y="3694176"/>
            <a:ext cx="3858768" cy="1124712"/>
          </a:xfrm>
          <a:prstGeom prst="roundRect">
            <a:avLst>
              <a:gd name="adj" fmla="val 13008"/>
            </a:avLst>
          </a:prstGeom>
          <a:solidFill>
            <a:srgbClr val="E6F7F3"/>
          </a:solidFill>
          <a:ln w="12700">
            <a:solidFill>
              <a:srgbClr val="E6F7F3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4928616" y="3904488"/>
            <a:ext cx="438912" cy="438912"/>
          </a:xfrm>
          <a:prstGeom prst="ellipse">
            <a:avLst/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4928616" y="3977640"/>
            <a:ext cx="438912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4</a:t>
            </a:r>
            <a:endParaRPr lang="en-US" sz="1300" dirty="0"/>
          </a:p>
        </p:txBody>
      </p:sp>
      <p:sp>
        <p:nvSpPr>
          <p:cNvPr id="28" name="Text 26"/>
          <p:cNvSpPr/>
          <p:nvPr/>
        </p:nvSpPr>
        <p:spPr>
          <a:xfrm>
            <a:off x="5486400" y="3831336"/>
            <a:ext cx="2944368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Hayotiy vaziyat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5495544" y="4215384"/>
            <a:ext cx="288950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6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E’lon, murojaat yoki xabar yarating.</a:t>
            </a:r>
            <a:endParaRPr lang="en-US" sz="1260" dirty="0"/>
          </a:p>
        </p:txBody>
      </p:sp>
      <p:sp>
        <p:nvSpPr>
          <p:cNvPr id="30" name="Shape 28"/>
          <p:cNvSpPr/>
          <p:nvPr/>
        </p:nvSpPr>
        <p:spPr>
          <a:xfrm>
            <a:off x="2020824" y="5102352"/>
            <a:ext cx="5129784" cy="1124712"/>
          </a:xfrm>
          <a:prstGeom prst="roundRect">
            <a:avLst>
              <a:gd name="adj" fmla="val 13008"/>
            </a:avLst>
          </a:prstGeom>
          <a:solidFill>
            <a:srgbClr val="EFEAFF"/>
          </a:solidFill>
          <a:ln w="12700">
            <a:solidFill>
              <a:srgbClr val="EFEAFF"/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2212848" y="5312664"/>
            <a:ext cx="438912" cy="438912"/>
          </a:xfrm>
          <a:prstGeom prst="ellipse">
            <a:avLst/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2212848" y="5385816"/>
            <a:ext cx="438912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5</a:t>
            </a:r>
            <a:endParaRPr lang="en-US" sz="1300" dirty="0"/>
          </a:p>
        </p:txBody>
      </p:sp>
      <p:sp>
        <p:nvSpPr>
          <p:cNvPr id="33" name="Text 31"/>
          <p:cNvSpPr/>
          <p:nvPr/>
        </p:nvSpPr>
        <p:spPr>
          <a:xfrm>
            <a:off x="2770632" y="5239512"/>
            <a:ext cx="4215384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Ekspert bahosi</a:t>
            </a:r>
            <a:endParaRPr lang="en-US" sz="1600" dirty="0"/>
          </a:p>
        </p:txBody>
      </p:sp>
      <p:sp>
        <p:nvSpPr>
          <p:cNvPr id="34" name="Text 32"/>
          <p:cNvSpPr/>
          <p:nvPr/>
        </p:nvSpPr>
        <p:spPr>
          <a:xfrm>
            <a:off x="2779776" y="5623560"/>
            <a:ext cx="416052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6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Boshqa guruh ishini 5 mezonda baholang.</a:t>
            </a:r>
            <a:endParaRPr lang="en-US" sz="126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F6F6F1"/>
          </a:solidFill>
          <a:ln w="12700">
            <a:solidFill>
              <a:srgbClr val="F6F6F1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484632" y="365760"/>
            <a:ext cx="585216" cy="329184"/>
          </a:xfrm>
          <a:prstGeom prst="roundRect">
            <a:avLst>
              <a:gd name="adj" fmla="val 44444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84632" y="393192"/>
            <a:ext cx="5852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17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1225296" y="356616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b="1" spc="13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O‘ZARO EKSPERTIZA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48640" y="941832"/>
            <a:ext cx="8092440" cy="9418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9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4K topshirig‘ini baholash mezonlari</a:t>
            </a:r>
            <a:endParaRPr lang="en-US" sz="2900" dirty="0"/>
          </a:p>
        </p:txBody>
      </p:sp>
      <p:sp>
        <p:nvSpPr>
          <p:cNvPr id="7" name="Shape 5"/>
          <p:cNvSpPr/>
          <p:nvPr/>
        </p:nvSpPr>
        <p:spPr>
          <a:xfrm>
            <a:off x="548640" y="1956816"/>
            <a:ext cx="8046720" cy="0"/>
          </a:xfrm>
          <a:prstGeom prst="line">
            <a:avLst/>
          </a:prstGeom>
          <a:noFill/>
          <a:ln w="11430">
            <a:solidFill>
              <a:srgbClr val="E2E7E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6510528"/>
            <a:ext cx="6035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b="1" spc="35" kern="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 •  4K AMALIY MASHG‘ULOT</a:t>
            </a:r>
            <a:endParaRPr lang="en-US" sz="850" dirty="0"/>
          </a:p>
        </p:txBody>
      </p:sp>
      <p:sp>
        <p:nvSpPr>
          <p:cNvPr id="9" name="Text 7"/>
          <p:cNvSpPr/>
          <p:nvPr/>
        </p:nvSpPr>
        <p:spPr>
          <a:xfrm>
            <a:off x="8156448" y="6492240"/>
            <a:ext cx="4114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17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640080" y="2221992"/>
            <a:ext cx="7863840" cy="630936"/>
          </a:xfrm>
          <a:prstGeom prst="roundRect">
            <a:avLst>
              <a:gd name="adj" fmla="val 23188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841248" y="2404872"/>
            <a:ext cx="283464" cy="283464"/>
          </a:xfrm>
          <a:prstGeom prst="ellipse">
            <a:avLst/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50392" y="2441448"/>
            <a:ext cx="265176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✓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1335024" y="2368296"/>
            <a:ext cx="2377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7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FAN MAQSADI</a:t>
            </a:r>
            <a:endParaRPr lang="en-US" sz="1470" dirty="0"/>
          </a:p>
        </p:txBody>
      </p:sp>
      <p:sp>
        <p:nvSpPr>
          <p:cNvPr id="14" name="Text 12"/>
          <p:cNvSpPr/>
          <p:nvPr/>
        </p:nvSpPr>
        <p:spPr>
          <a:xfrm>
            <a:off x="3767328" y="2322576"/>
            <a:ext cx="433425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33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mavzusiga xizmat qiladimi?</a:t>
            </a:r>
            <a:endParaRPr lang="en-US" sz="1330" dirty="0"/>
          </a:p>
        </p:txBody>
      </p:sp>
      <p:sp>
        <p:nvSpPr>
          <p:cNvPr id="15" name="Shape 13"/>
          <p:cNvSpPr/>
          <p:nvPr/>
        </p:nvSpPr>
        <p:spPr>
          <a:xfrm>
            <a:off x="640080" y="2944368"/>
            <a:ext cx="7863840" cy="630936"/>
          </a:xfrm>
          <a:prstGeom prst="roundRect">
            <a:avLst>
              <a:gd name="adj" fmla="val 23188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841248" y="3127248"/>
            <a:ext cx="283464" cy="283464"/>
          </a:xfrm>
          <a:prstGeom prst="ellipse">
            <a:avLst/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850392" y="3163824"/>
            <a:ext cx="265176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✓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1335024" y="3090672"/>
            <a:ext cx="2377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7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4K INTEGRATSIYASI</a:t>
            </a:r>
            <a:endParaRPr lang="en-US" sz="1470" dirty="0"/>
          </a:p>
        </p:txBody>
      </p:sp>
      <p:sp>
        <p:nvSpPr>
          <p:cNvPr id="19" name="Text 17"/>
          <p:cNvSpPr/>
          <p:nvPr/>
        </p:nvSpPr>
        <p:spPr>
          <a:xfrm>
            <a:off x="3767328" y="3044952"/>
            <a:ext cx="433425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33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Kamida 2–4 ko‘nikma ishtirok etganmi?</a:t>
            </a:r>
            <a:endParaRPr lang="en-US" sz="1330" dirty="0"/>
          </a:p>
        </p:txBody>
      </p:sp>
      <p:sp>
        <p:nvSpPr>
          <p:cNvPr id="20" name="Shape 18"/>
          <p:cNvSpPr/>
          <p:nvPr/>
        </p:nvSpPr>
        <p:spPr>
          <a:xfrm>
            <a:off x="640080" y="3666744"/>
            <a:ext cx="7863840" cy="630936"/>
          </a:xfrm>
          <a:prstGeom prst="roundRect">
            <a:avLst>
              <a:gd name="adj" fmla="val 23188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841248" y="3849624"/>
            <a:ext cx="283464" cy="283464"/>
          </a:xfrm>
          <a:prstGeom prst="ellipse">
            <a:avLst/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50392" y="3886200"/>
            <a:ext cx="265176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✓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1335024" y="3813048"/>
            <a:ext cx="2377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7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FAOLLIK</a:t>
            </a:r>
            <a:endParaRPr lang="en-US" sz="1470" dirty="0"/>
          </a:p>
        </p:txBody>
      </p:sp>
      <p:sp>
        <p:nvSpPr>
          <p:cNvPr id="24" name="Text 22"/>
          <p:cNvSpPr/>
          <p:nvPr/>
        </p:nvSpPr>
        <p:spPr>
          <a:xfrm>
            <a:off x="3767328" y="3767328"/>
            <a:ext cx="433425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33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Har bir o‘quvchining vazifasi bormi?</a:t>
            </a:r>
            <a:endParaRPr lang="en-US" sz="1330" dirty="0"/>
          </a:p>
        </p:txBody>
      </p:sp>
      <p:sp>
        <p:nvSpPr>
          <p:cNvPr id="25" name="Shape 23"/>
          <p:cNvSpPr/>
          <p:nvPr/>
        </p:nvSpPr>
        <p:spPr>
          <a:xfrm>
            <a:off x="640080" y="4389120"/>
            <a:ext cx="7863840" cy="630936"/>
          </a:xfrm>
          <a:prstGeom prst="roundRect">
            <a:avLst>
              <a:gd name="adj" fmla="val 23188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841248" y="4572000"/>
            <a:ext cx="283464" cy="283464"/>
          </a:xfrm>
          <a:prstGeom prst="ellipse">
            <a:avLst/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850392" y="4608576"/>
            <a:ext cx="265176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✓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1335024" y="4535424"/>
            <a:ext cx="2377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7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INKLYUZIVLIK</a:t>
            </a:r>
            <a:endParaRPr lang="en-US" sz="1470" dirty="0"/>
          </a:p>
        </p:txBody>
      </p:sp>
      <p:sp>
        <p:nvSpPr>
          <p:cNvPr id="29" name="Text 27"/>
          <p:cNvSpPr/>
          <p:nvPr/>
        </p:nvSpPr>
        <p:spPr>
          <a:xfrm>
            <a:off x="3767328" y="4489704"/>
            <a:ext cx="433425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33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Turli ehtiyoj uchun kirish yo‘li bormi?</a:t>
            </a:r>
            <a:endParaRPr lang="en-US" sz="1330" dirty="0"/>
          </a:p>
        </p:txBody>
      </p:sp>
      <p:sp>
        <p:nvSpPr>
          <p:cNvPr id="30" name="Shape 28"/>
          <p:cNvSpPr/>
          <p:nvPr/>
        </p:nvSpPr>
        <p:spPr>
          <a:xfrm>
            <a:off x="640080" y="5111496"/>
            <a:ext cx="7863840" cy="630936"/>
          </a:xfrm>
          <a:prstGeom prst="roundRect">
            <a:avLst>
              <a:gd name="adj" fmla="val 23188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841248" y="5294376"/>
            <a:ext cx="283464" cy="283464"/>
          </a:xfrm>
          <a:prstGeom prst="ellipse">
            <a:avLst/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850392" y="5330952"/>
            <a:ext cx="265176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✓</a:t>
            </a:r>
            <a:endParaRPr lang="en-US" sz="1200" dirty="0"/>
          </a:p>
        </p:txBody>
      </p:sp>
      <p:sp>
        <p:nvSpPr>
          <p:cNvPr id="33" name="Text 31"/>
          <p:cNvSpPr/>
          <p:nvPr/>
        </p:nvSpPr>
        <p:spPr>
          <a:xfrm>
            <a:off x="1335024" y="5257800"/>
            <a:ext cx="2377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7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NATIJA</a:t>
            </a:r>
            <a:endParaRPr lang="en-US" sz="1470" dirty="0"/>
          </a:p>
        </p:txBody>
      </p:sp>
      <p:sp>
        <p:nvSpPr>
          <p:cNvPr id="34" name="Text 32"/>
          <p:cNvSpPr/>
          <p:nvPr/>
        </p:nvSpPr>
        <p:spPr>
          <a:xfrm>
            <a:off x="3767328" y="5212080"/>
            <a:ext cx="433425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33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Aniq mahsul yoki dalil olinadimi?</a:t>
            </a:r>
            <a:endParaRPr lang="en-US" sz="133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F6F6F1"/>
          </a:solidFill>
          <a:ln w="12700">
            <a:solidFill>
              <a:srgbClr val="F6F6F1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484632" y="365760"/>
            <a:ext cx="585216" cy="329184"/>
          </a:xfrm>
          <a:prstGeom prst="roundRect">
            <a:avLst>
              <a:gd name="adj" fmla="val 44444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84632" y="393192"/>
            <a:ext cx="5852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18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1225296" y="356616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b="1" spc="13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TEXNOLOGIK XARITA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48640" y="941832"/>
            <a:ext cx="8092440" cy="9418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9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Amaliy mashg‘ulotning 80 daqiqalik rejasi</a:t>
            </a:r>
            <a:endParaRPr lang="en-US" sz="2900" dirty="0"/>
          </a:p>
        </p:txBody>
      </p:sp>
      <p:sp>
        <p:nvSpPr>
          <p:cNvPr id="7" name="Shape 5"/>
          <p:cNvSpPr/>
          <p:nvPr/>
        </p:nvSpPr>
        <p:spPr>
          <a:xfrm>
            <a:off x="548640" y="1956816"/>
            <a:ext cx="8046720" cy="0"/>
          </a:xfrm>
          <a:prstGeom prst="line">
            <a:avLst/>
          </a:prstGeom>
          <a:noFill/>
          <a:ln w="11430">
            <a:solidFill>
              <a:srgbClr val="E2E7E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6510528"/>
            <a:ext cx="6035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b="1" spc="35" kern="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 •  4K AMALIY MASHG‘ULOT</a:t>
            </a:r>
            <a:endParaRPr lang="en-US" sz="850" dirty="0"/>
          </a:p>
        </p:txBody>
      </p:sp>
      <p:sp>
        <p:nvSpPr>
          <p:cNvPr id="9" name="Text 7"/>
          <p:cNvSpPr/>
          <p:nvPr/>
        </p:nvSpPr>
        <p:spPr>
          <a:xfrm>
            <a:off x="8156448" y="6492240"/>
            <a:ext cx="4114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18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667512" y="2240280"/>
            <a:ext cx="7827264" cy="429768"/>
          </a:xfrm>
          <a:prstGeom prst="roundRect">
            <a:avLst>
              <a:gd name="adj" fmla="val 34043"/>
            </a:avLst>
          </a:prstGeom>
          <a:solidFill>
            <a:srgbClr val="E8EEF0"/>
          </a:solidFill>
          <a:ln w="12700">
            <a:solidFill>
              <a:srgbClr val="E8EEF0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777240" y="2304288"/>
            <a:ext cx="612648" cy="301752"/>
          </a:xfrm>
          <a:prstGeom prst="roundRect">
            <a:avLst>
              <a:gd name="adj" fmla="val 48485"/>
            </a:avLst>
          </a:prstGeom>
          <a:solidFill>
            <a:srgbClr val="22374F"/>
          </a:solidFill>
          <a:ln w="12700">
            <a:solidFill>
              <a:srgbClr val="22374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77240" y="2345436"/>
            <a:ext cx="6126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4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05</a:t>
            </a:r>
            <a:endParaRPr lang="en-US" sz="1140" dirty="0"/>
          </a:p>
        </p:txBody>
      </p:sp>
      <p:sp>
        <p:nvSpPr>
          <p:cNvPr id="13" name="Text 11"/>
          <p:cNvSpPr/>
          <p:nvPr/>
        </p:nvSpPr>
        <p:spPr>
          <a:xfrm>
            <a:off x="1636776" y="2290572"/>
            <a:ext cx="6035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3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Tashkiliy qism</a:t>
            </a:r>
            <a:endParaRPr lang="en-US" sz="1530" dirty="0"/>
          </a:p>
        </p:txBody>
      </p:sp>
      <p:sp>
        <p:nvSpPr>
          <p:cNvPr id="14" name="Text 12"/>
          <p:cNvSpPr/>
          <p:nvPr/>
        </p:nvSpPr>
        <p:spPr>
          <a:xfrm>
            <a:off x="7699248" y="2363724"/>
            <a:ext cx="457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daq.</a:t>
            </a:r>
            <a:endParaRPr lang="en-US" sz="1000" dirty="0"/>
          </a:p>
        </p:txBody>
      </p:sp>
      <p:sp>
        <p:nvSpPr>
          <p:cNvPr id="15" name="Shape 13"/>
          <p:cNvSpPr/>
          <p:nvPr/>
        </p:nvSpPr>
        <p:spPr>
          <a:xfrm>
            <a:off x="667512" y="2761488"/>
            <a:ext cx="7827264" cy="429768"/>
          </a:xfrm>
          <a:prstGeom prst="roundRect">
            <a:avLst>
              <a:gd name="adj" fmla="val 34043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777240" y="2825496"/>
            <a:ext cx="612648" cy="301752"/>
          </a:xfrm>
          <a:prstGeom prst="roundRect">
            <a:avLst>
              <a:gd name="adj" fmla="val 48485"/>
            </a:avLst>
          </a:prstGeom>
          <a:solidFill>
            <a:srgbClr val="22374F"/>
          </a:solidFill>
          <a:ln w="12700">
            <a:solidFill>
              <a:srgbClr val="22374F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77240" y="2866644"/>
            <a:ext cx="6126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4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10</a:t>
            </a:r>
            <a:endParaRPr lang="en-US" sz="1140" dirty="0"/>
          </a:p>
        </p:txBody>
      </p:sp>
      <p:sp>
        <p:nvSpPr>
          <p:cNvPr id="18" name="Text 16"/>
          <p:cNvSpPr/>
          <p:nvPr/>
        </p:nvSpPr>
        <p:spPr>
          <a:xfrm>
            <a:off x="1636776" y="2811780"/>
            <a:ext cx="6035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3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Faollashtirish</a:t>
            </a:r>
            <a:endParaRPr lang="en-US" sz="1530" dirty="0"/>
          </a:p>
        </p:txBody>
      </p:sp>
      <p:sp>
        <p:nvSpPr>
          <p:cNvPr id="19" name="Text 17"/>
          <p:cNvSpPr/>
          <p:nvPr/>
        </p:nvSpPr>
        <p:spPr>
          <a:xfrm>
            <a:off x="7699248" y="2884932"/>
            <a:ext cx="457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daq.</a:t>
            </a:r>
            <a:endParaRPr lang="en-US" sz="1000" dirty="0"/>
          </a:p>
        </p:txBody>
      </p:sp>
      <p:sp>
        <p:nvSpPr>
          <p:cNvPr id="20" name="Shape 18"/>
          <p:cNvSpPr/>
          <p:nvPr/>
        </p:nvSpPr>
        <p:spPr>
          <a:xfrm>
            <a:off x="667512" y="3282696"/>
            <a:ext cx="7827264" cy="429768"/>
          </a:xfrm>
          <a:prstGeom prst="roundRect">
            <a:avLst>
              <a:gd name="adj" fmla="val 34043"/>
            </a:avLst>
          </a:prstGeom>
          <a:solidFill>
            <a:srgbClr val="E8EEF0"/>
          </a:solidFill>
          <a:ln w="12700">
            <a:solidFill>
              <a:srgbClr val="E8EEF0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777240" y="3346704"/>
            <a:ext cx="612648" cy="301752"/>
          </a:xfrm>
          <a:prstGeom prst="roundRect">
            <a:avLst>
              <a:gd name="adj" fmla="val 48485"/>
            </a:avLst>
          </a:prstGeom>
          <a:solidFill>
            <a:srgbClr val="22374F"/>
          </a:solidFill>
          <a:ln w="12700">
            <a:solidFill>
              <a:srgbClr val="22374F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77240" y="3387852"/>
            <a:ext cx="6126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4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20</a:t>
            </a:r>
            <a:endParaRPr lang="en-US" sz="1140" dirty="0"/>
          </a:p>
        </p:txBody>
      </p:sp>
      <p:sp>
        <p:nvSpPr>
          <p:cNvPr id="23" name="Text 21"/>
          <p:cNvSpPr/>
          <p:nvPr/>
        </p:nvSpPr>
        <p:spPr>
          <a:xfrm>
            <a:off x="1636776" y="3332988"/>
            <a:ext cx="6035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3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Darslik tahlili</a:t>
            </a:r>
            <a:endParaRPr lang="en-US" sz="1530" dirty="0"/>
          </a:p>
        </p:txBody>
      </p:sp>
      <p:sp>
        <p:nvSpPr>
          <p:cNvPr id="24" name="Text 22"/>
          <p:cNvSpPr/>
          <p:nvPr/>
        </p:nvSpPr>
        <p:spPr>
          <a:xfrm>
            <a:off x="7699248" y="3406140"/>
            <a:ext cx="457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daq.</a:t>
            </a:r>
            <a:endParaRPr lang="en-US" sz="1000" dirty="0"/>
          </a:p>
        </p:txBody>
      </p:sp>
      <p:sp>
        <p:nvSpPr>
          <p:cNvPr id="25" name="Shape 23"/>
          <p:cNvSpPr/>
          <p:nvPr/>
        </p:nvSpPr>
        <p:spPr>
          <a:xfrm>
            <a:off x="667512" y="3803904"/>
            <a:ext cx="7827264" cy="429768"/>
          </a:xfrm>
          <a:prstGeom prst="roundRect">
            <a:avLst>
              <a:gd name="adj" fmla="val 34043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777240" y="3867912"/>
            <a:ext cx="612648" cy="301752"/>
          </a:xfrm>
          <a:prstGeom prst="roundRect">
            <a:avLst>
              <a:gd name="adj" fmla="val 48485"/>
            </a:avLst>
          </a:prstGeom>
          <a:solidFill>
            <a:srgbClr val="E77C4A"/>
          </a:solidFill>
          <a:ln w="12700">
            <a:solidFill>
              <a:srgbClr val="E77C4A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77240" y="3909060"/>
            <a:ext cx="6126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4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20</a:t>
            </a:r>
            <a:endParaRPr lang="en-US" sz="1140" dirty="0"/>
          </a:p>
        </p:txBody>
      </p:sp>
      <p:sp>
        <p:nvSpPr>
          <p:cNvPr id="28" name="Text 26"/>
          <p:cNvSpPr/>
          <p:nvPr/>
        </p:nvSpPr>
        <p:spPr>
          <a:xfrm>
            <a:off x="1636776" y="3854196"/>
            <a:ext cx="6035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3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Qayta loyihalash</a:t>
            </a:r>
            <a:endParaRPr lang="en-US" sz="1530" dirty="0"/>
          </a:p>
        </p:txBody>
      </p:sp>
      <p:sp>
        <p:nvSpPr>
          <p:cNvPr id="29" name="Text 27"/>
          <p:cNvSpPr/>
          <p:nvPr/>
        </p:nvSpPr>
        <p:spPr>
          <a:xfrm>
            <a:off x="7699248" y="3927348"/>
            <a:ext cx="457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daq.</a:t>
            </a:r>
            <a:endParaRPr lang="en-US" sz="1000" dirty="0"/>
          </a:p>
        </p:txBody>
      </p:sp>
      <p:sp>
        <p:nvSpPr>
          <p:cNvPr id="30" name="Shape 28"/>
          <p:cNvSpPr/>
          <p:nvPr/>
        </p:nvSpPr>
        <p:spPr>
          <a:xfrm>
            <a:off x="667512" y="4325112"/>
            <a:ext cx="7827264" cy="429768"/>
          </a:xfrm>
          <a:prstGeom prst="roundRect">
            <a:avLst>
              <a:gd name="adj" fmla="val 34043"/>
            </a:avLst>
          </a:prstGeom>
          <a:solidFill>
            <a:srgbClr val="E8EEF0"/>
          </a:solidFill>
          <a:ln w="12700">
            <a:solidFill>
              <a:srgbClr val="E8EEF0"/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777240" y="4389120"/>
            <a:ext cx="612648" cy="301752"/>
          </a:xfrm>
          <a:prstGeom prst="roundRect">
            <a:avLst>
              <a:gd name="adj" fmla="val 48485"/>
            </a:avLst>
          </a:prstGeom>
          <a:solidFill>
            <a:srgbClr val="22374F"/>
          </a:solidFill>
          <a:ln w="12700">
            <a:solidFill>
              <a:srgbClr val="22374F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777240" y="4430268"/>
            <a:ext cx="6126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4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15</a:t>
            </a:r>
            <a:endParaRPr lang="en-US" sz="1140" dirty="0"/>
          </a:p>
        </p:txBody>
      </p:sp>
      <p:sp>
        <p:nvSpPr>
          <p:cNvPr id="33" name="Text 31"/>
          <p:cNvSpPr/>
          <p:nvPr/>
        </p:nvSpPr>
        <p:spPr>
          <a:xfrm>
            <a:off x="1636776" y="4375404"/>
            <a:ext cx="6035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3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Inklyuziv moslash</a:t>
            </a:r>
            <a:endParaRPr lang="en-US" sz="1530" dirty="0"/>
          </a:p>
        </p:txBody>
      </p:sp>
      <p:sp>
        <p:nvSpPr>
          <p:cNvPr id="34" name="Text 32"/>
          <p:cNvSpPr/>
          <p:nvPr/>
        </p:nvSpPr>
        <p:spPr>
          <a:xfrm>
            <a:off x="7699248" y="4448556"/>
            <a:ext cx="457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daq.</a:t>
            </a:r>
            <a:endParaRPr lang="en-US" sz="1000" dirty="0"/>
          </a:p>
        </p:txBody>
      </p:sp>
      <p:sp>
        <p:nvSpPr>
          <p:cNvPr id="35" name="Shape 33"/>
          <p:cNvSpPr/>
          <p:nvPr/>
        </p:nvSpPr>
        <p:spPr>
          <a:xfrm>
            <a:off x="667512" y="4846320"/>
            <a:ext cx="7827264" cy="429768"/>
          </a:xfrm>
          <a:prstGeom prst="roundRect">
            <a:avLst>
              <a:gd name="adj" fmla="val 34043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6" name="Shape 34"/>
          <p:cNvSpPr/>
          <p:nvPr/>
        </p:nvSpPr>
        <p:spPr>
          <a:xfrm>
            <a:off x="777240" y="4910328"/>
            <a:ext cx="612648" cy="301752"/>
          </a:xfrm>
          <a:prstGeom prst="roundRect">
            <a:avLst>
              <a:gd name="adj" fmla="val 48485"/>
            </a:avLst>
          </a:prstGeom>
          <a:solidFill>
            <a:srgbClr val="22374F"/>
          </a:solidFill>
          <a:ln w="12700">
            <a:solidFill>
              <a:srgbClr val="22374F"/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777240" y="4951476"/>
            <a:ext cx="6126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4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05</a:t>
            </a:r>
            <a:endParaRPr lang="en-US" sz="1140" dirty="0"/>
          </a:p>
        </p:txBody>
      </p:sp>
      <p:sp>
        <p:nvSpPr>
          <p:cNvPr id="38" name="Text 36"/>
          <p:cNvSpPr/>
          <p:nvPr/>
        </p:nvSpPr>
        <p:spPr>
          <a:xfrm>
            <a:off x="1636776" y="4896612"/>
            <a:ext cx="6035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3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Taqdimot va baholash</a:t>
            </a:r>
            <a:endParaRPr lang="en-US" sz="1530" dirty="0"/>
          </a:p>
        </p:txBody>
      </p:sp>
      <p:sp>
        <p:nvSpPr>
          <p:cNvPr id="39" name="Text 37"/>
          <p:cNvSpPr/>
          <p:nvPr/>
        </p:nvSpPr>
        <p:spPr>
          <a:xfrm>
            <a:off x="7699248" y="4969764"/>
            <a:ext cx="457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daq.</a:t>
            </a:r>
            <a:endParaRPr lang="en-US" sz="1000" dirty="0"/>
          </a:p>
        </p:txBody>
      </p:sp>
      <p:sp>
        <p:nvSpPr>
          <p:cNvPr id="40" name="Shape 38"/>
          <p:cNvSpPr/>
          <p:nvPr/>
        </p:nvSpPr>
        <p:spPr>
          <a:xfrm>
            <a:off x="667512" y="5367528"/>
            <a:ext cx="7827264" cy="429768"/>
          </a:xfrm>
          <a:prstGeom prst="roundRect">
            <a:avLst>
              <a:gd name="adj" fmla="val 34043"/>
            </a:avLst>
          </a:prstGeom>
          <a:solidFill>
            <a:srgbClr val="E8EEF0"/>
          </a:solidFill>
          <a:ln w="12700">
            <a:solidFill>
              <a:srgbClr val="E8EEF0"/>
            </a:solidFill>
            <a:prstDash val="solid"/>
          </a:ln>
        </p:spPr>
      </p:sp>
      <p:sp>
        <p:nvSpPr>
          <p:cNvPr id="41" name="Shape 39"/>
          <p:cNvSpPr/>
          <p:nvPr/>
        </p:nvSpPr>
        <p:spPr>
          <a:xfrm>
            <a:off x="777240" y="5431536"/>
            <a:ext cx="612648" cy="301752"/>
          </a:xfrm>
          <a:prstGeom prst="roundRect">
            <a:avLst>
              <a:gd name="adj" fmla="val 48485"/>
            </a:avLst>
          </a:prstGeom>
          <a:solidFill>
            <a:srgbClr val="22374F"/>
          </a:solidFill>
          <a:ln w="12700">
            <a:solidFill>
              <a:srgbClr val="22374F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777240" y="5472684"/>
            <a:ext cx="6126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4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05</a:t>
            </a:r>
            <a:endParaRPr lang="en-US" sz="1140" dirty="0"/>
          </a:p>
        </p:txBody>
      </p:sp>
      <p:sp>
        <p:nvSpPr>
          <p:cNvPr id="43" name="Text 41"/>
          <p:cNvSpPr/>
          <p:nvPr/>
        </p:nvSpPr>
        <p:spPr>
          <a:xfrm>
            <a:off x="1636776" y="5417820"/>
            <a:ext cx="6035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30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Refleksiya</a:t>
            </a:r>
            <a:endParaRPr lang="en-US" sz="1530" dirty="0"/>
          </a:p>
        </p:txBody>
      </p:sp>
      <p:sp>
        <p:nvSpPr>
          <p:cNvPr id="44" name="Text 42"/>
          <p:cNvSpPr/>
          <p:nvPr/>
        </p:nvSpPr>
        <p:spPr>
          <a:xfrm>
            <a:off x="7699248" y="5490972"/>
            <a:ext cx="457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daq.</a:t>
            </a:r>
            <a:endParaRPr lang="en-US" sz="1000" dirty="0"/>
          </a:p>
        </p:txBody>
      </p:sp>
      <p:sp>
        <p:nvSpPr>
          <p:cNvPr id="45" name="Text 43"/>
          <p:cNvSpPr/>
          <p:nvPr/>
        </p:nvSpPr>
        <p:spPr>
          <a:xfrm>
            <a:off x="758952" y="6062472"/>
            <a:ext cx="756208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500" b="1" dirty="0">
                <a:solidFill>
                  <a:srgbClr val="6F57D7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Jami: 80 daqiqa</a:t>
            </a:r>
            <a:endParaRPr lang="en-US" sz="15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F6F6F1"/>
          </a:solidFill>
          <a:ln w="12700">
            <a:solidFill>
              <a:srgbClr val="F6F6F1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484632" y="365760"/>
            <a:ext cx="585216" cy="329184"/>
          </a:xfrm>
          <a:prstGeom prst="roundRect">
            <a:avLst>
              <a:gd name="adj" fmla="val 44444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84632" y="393192"/>
            <a:ext cx="5852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19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1225296" y="356616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b="1" spc="130" kern="0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YAKUNIY MUHOKAMA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48640" y="941832"/>
            <a:ext cx="8092440" cy="9418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9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Refleksiya: bir topshiriq — to‘rtta K</a:t>
            </a:r>
            <a:endParaRPr lang="en-US" sz="2900" dirty="0"/>
          </a:p>
        </p:txBody>
      </p:sp>
      <p:sp>
        <p:nvSpPr>
          <p:cNvPr id="7" name="Shape 5"/>
          <p:cNvSpPr/>
          <p:nvPr/>
        </p:nvSpPr>
        <p:spPr>
          <a:xfrm>
            <a:off x="548640" y="1956816"/>
            <a:ext cx="8046720" cy="0"/>
          </a:xfrm>
          <a:prstGeom prst="line">
            <a:avLst/>
          </a:prstGeom>
          <a:noFill/>
          <a:ln w="11430">
            <a:solidFill>
              <a:srgbClr val="E2E7E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6510528"/>
            <a:ext cx="6035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b="1" spc="35" kern="0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 •  4K AMALIY MASHG‘ULOT</a:t>
            </a:r>
            <a:endParaRPr lang="en-US" sz="850" dirty="0"/>
          </a:p>
        </p:txBody>
      </p:sp>
      <p:sp>
        <p:nvSpPr>
          <p:cNvPr id="9" name="Text 7"/>
          <p:cNvSpPr/>
          <p:nvPr/>
        </p:nvSpPr>
        <p:spPr>
          <a:xfrm>
            <a:off x="8156448" y="6492240"/>
            <a:ext cx="4114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8B97A5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19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722376" y="2267712"/>
            <a:ext cx="7680960" cy="923544"/>
          </a:xfrm>
          <a:prstGeom prst="roundRect">
            <a:avLst>
              <a:gd name="adj" fmla="val 15842"/>
            </a:avLst>
          </a:prstGeom>
          <a:solidFill>
            <a:srgbClr val="EFEAFF"/>
          </a:solidFill>
          <a:ln w="12700">
            <a:solidFill>
              <a:srgbClr val="EFEAF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50976" y="2468880"/>
            <a:ext cx="53035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200" b="1" dirty="0">
                <a:solidFill>
                  <a:srgbClr val="6F57D7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01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1618488" y="2432304"/>
            <a:ext cx="6364224" cy="5212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Bugun qaysi mashqni yangicha ko‘rdingiz?</a:t>
            </a:r>
            <a:endParaRPr lang="en-US" sz="1800" dirty="0"/>
          </a:p>
        </p:txBody>
      </p:sp>
      <p:sp>
        <p:nvSpPr>
          <p:cNvPr id="13" name="Shape 11"/>
          <p:cNvSpPr/>
          <p:nvPr/>
        </p:nvSpPr>
        <p:spPr>
          <a:xfrm>
            <a:off x="722376" y="3355848"/>
            <a:ext cx="7680960" cy="923544"/>
          </a:xfrm>
          <a:prstGeom prst="roundRect">
            <a:avLst>
              <a:gd name="adj" fmla="val 15842"/>
            </a:avLst>
          </a:prstGeom>
          <a:solidFill>
            <a:srgbClr val="E6F7F3"/>
          </a:solidFill>
          <a:ln w="12700">
            <a:solidFill>
              <a:srgbClr val="E6F7F3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50976" y="3557016"/>
            <a:ext cx="53035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200" b="1" dirty="0">
                <a:solidFill>
                  <a:srgbClr val="0F9993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02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1618488" y="3520440"/>
            <a:ext cx="6364224" cy="5212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Topshiriqda qaysi K kuchliroq namoyon bo‘ldi?</a:t>
            </a:r>
            <a:endParaRPr lang="en-US" sz="1800" dirty="0"/>
          </a:p>
        </p:txBody>
      </p:sp>
      <p:sp>
        <p:nvSpPr>
          <p:cNvPr id="16" name="Shape 14"/>
          <p:cNvSpPr/>
          <p:nvPr/>
        </p:nvSpPr>
        <p:spPr>
          <a:xfrm>
            <a:off x="722376" y="4443984"/>
            <a:ext cx="7680960" cy="923544"/>
          </a:xfrm>
          <a:prstGeom prst="roundRect">
            <a:avLst>
              <a:gd name="adj" fmla="val 15842"/>
            </a:avLst>
          </a:prstGeom>
          <a:solidFill>
            <a:srgbClr val="EFEAFF"/>
          </a:solidFill>
          <a:ln w="12700">
            <a:solidFill>
              <a:srgbClr val="EFEAFF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950976" y="4645152"/>
            <a:ext cx="53035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200" b="1" dirty="0">
                <a:solidFill>
                  <a:srgbClr val="6F57D7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03</a:t>
            </a:r>
            <a:endParaRPr lang="en-US" sz="2200" dirty="0"/>
          </a:p>
        </p:txBody>
      </p:sp>
      <p:sp>
        <p:nvSpPr>
          <p:cNvPr id="18" name="Text 16"/>
          <p:cNvSpPr/>
          <p:nvPr/>
        </p:nvSpPr>
        <p:spPr>
          <a:xfrm>
            <a:off x="1618488" y="4608576"/>
            <a:ext cx="6364224" cy="5212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1E304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Barcha bolalar ishtiroki uchun nimani moslashtirasiz?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768096" y="5897880"/>
            <a:ext cx="767181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50" b="1" dirty="0">
                <a:solidFill>
                  <a:srgbClr val="596A7D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Xulosa: 4K — muloqot, hamkorlik, tahlil va ijodga xizmat qiladigan dars metodikasi.</a:t>
            </a:r>
            <a:endParaRPr lang="en-US" sz="135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>
              <a:gd name="adj" fmla="val 2000"/>
            </a:avLst>
          </a:prstGeom>
          <a:solidFill>
            <a:srgbClr val="14263D"/>
          </a:solidFill>
          <a:ln w="12700">
            <a:solidFill>
              <a:srgbClr val="14263D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37160" cy="6858000"/>
          </a:xfrm>
          <a:prstGeom prst="rect">
            <a:avLst>
              <a:gd name="adj" fmla="val 100000"/>
            </a:avLst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960120" y="1325880"/>
            <a:ext cx="731520" cy="731520"/>
          </a:xfrm>
          <a:prstGeom prst="roundRect">
            <a:avLst>
              <a:gd name="adj" fmla="val 20000"/>
            </a:avLst>
          </a:prstGeom>
          <a:solidFill>
            <a:srgbClr val="6F57D7"/>
          </a:solidFill>
          <a:ln w="12700">
            <a:solidFill>
              <a:srgbClr val="6F57D7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60120" y="1444752"/>
            <a:ext cx="73152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9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</a:t>
            </a:r>
            <a:endParaRPr lang="en-US" sz="2900" dirty="0"/>
          </a:p>
        </p:txBody>
      </p:sp>
      <p:sp>
        <p:nvSpPr>
          <p:cNvPr id="6" name="Shape 4"/>
          <p:cNvSpPr/>
          <p:nvPr/>
        </p:nvSpPr>
        <p:spPr>
          <a:xfrm>
            <a:off x="1883664" y="1325880"/>
            <a:ext cx="731520" cy="731520"/>
          </a:xfrm>
          <a:prstGeom prst="roundRect">
            <a:avLst>
              <a:gd name="adj" fmla="val 20000"/>
            </a:avLst>
          </a:prstGeom>
          <a:solidFill>
            <a:srgbClr val="0F9993"/>
          </a:solidFill>
          <a:ln w="12700">
            <a:solidFill>
              <a:srgbClr val="0F9993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883664" y="1444752"/>
            <a:ext cx="73152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9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</a:t>
            </a:r>
            <a:endParaRPr lang="en-US" sz="2900" dirty="0"/>
          </a:p>
        </p:txBody>
      </p:sp>
      <p:sp>
        <p:nvSpPr>
          <p:cNvPr id="8" name="Shape 6"/>
          <p:cNvSpPr/>
          <p:nvPr/>
        </p:nvSpPr>
        <p:spPr>
          <a:xfrm>
            <a:off x="2807208" y="1325880"/>
            <a:ext cx="731520" cy="731520"/>
          </a:xfrm>
          <a:prstGeom prst="roundRect">
            <a:avLst>
              <a:gd name="adj" fmla="val 20000"/>
            </a:avLst>
          </a:prstGeom>
          <a:solidFill>
            <a:srgbClr val="E77C4A"/>
          </a:solidFill>
          <a:ln w="12700">
            <a:solidFill>
              <a:srgbClr val="E77C4A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2807208" y="1444752"/>
            <a:ext cx="73152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9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</a:t>
            </a:r>
            <a:endParaRPr lang="en-US" sz="2900" dirty="0"/>
          </a:p>
        </p:txBody>
      </p:sp>
      <p:sp>
        <p:nvSpPr>
          <p:cNvPr id="10" name="Shape 8"/>
          <p:cNvSpPr/>
          <p:nvPr/>
        </p:nvSpPr>
        <p:spPr>
          <a:xfrm>
            <a:off x="3730752" y="1325880"/>
            <a:ext cx="731520" cy="731520"/>
          </a:xfrm>
          <a:prstGeom prst="roundRect">
            <a:avLst>
              <a:gd name="adj" fmla="val 20000"/>
            </a:avLst>
          </a:prstGeom>
          <a:solidFill>
            <a:srgbClr val="E3A93A"/>
          </a:solidFill>
          <a:ln w="12700">
            <a:solidFill>
              <a:srgbClr val="E3A93A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3730752" y="1444752"/>
            <a:ext cx="73152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9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</a:t>
            </a:r>
            <a:endParaRPr lang="en-US" sz="2900" dirty="0"/>
          </a:p>
        </p:txBody>
      </p:sp>
      <p:sp>
        <p:nvSpPr>
          <p:cNvPr id="12" name="Text 10"/>
          <p:cNvSpPr/>
          <p:nvPr/>
        </p:nvSpPr>
        <p:spPr>
          <a:xfrm>
            <a:off x="960120" y="2807208"/>
            <a:ext cx="7406640" cy="1472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8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E’TIBORINGIZ UCHUN</a:t>
            </a:r>
            <a:endParaRPr lang="en-US" sz="3800" dirty="0"/>
          </a:p>
          <a:p>
            <a:pPr indent="0" marL="0">
              <a:buNone/>
            </a:pPr>
            <a:r>
              <a:rPr lang="en-US" sz="3800" b="1" dirty="0">
                <a:solidFill>
                  <a:srgbClr val="FFFFFF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RAHMAT!</a:t>
            </a:r>
            <a:endParaRPr lang="en-US" sz="3800" dirty="0"/>
          </a:p>
        </p:txBody>
      </p:sp>
      <p:sp>
        <p:nvSpPr>
          <p:cNvPr id="13" name="Shape 11"/>
          <p:cNvSpPr/>
          <p:nvPr/>
        </p:nvSpPr>
        <p:spPr>
          <a:xfrm>
            <a:off x="960120" y="4800600"/>
            <a:ext cx="7232904" cy="0"/>
          </a:xfrm>
          <a:prstGeom prst="line">
            <a:avLst/>
          </a:prstGeom>
          <a:noFill/>
          <a:ln w="15240">
            <a:solidFill>
              <a:srgbClr val="60758C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87552" y="5230368"/>
            <a:ext cx="727862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900" b="1" dirty="0">
                <a:solidFill>
                  <a:srgbClr val="DAE8F3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Taqdimotchi: Xusanova Madina</a:t>
            </a:r>
            <a:endParaRPr lang="en-US" sz="1900" dirty="0"/>
          </a:p>
        </p:txBody>
      </p:sp>
      <p:sp>
        <p:nvSpPr>
          <p:cNvPr id="15" name="Text 13"/>
          <p:cNvSpPr/>
          <p:nvPr/>
        </p:nvSpPr>
        <p:spPr>
          <a:xfrm>
            <a:off x="987552" y="5897880"/>
            <a:ext cx="7296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300" dirty="0">
                <a:solidFill>
                  <a:srgbClr val="B6C8D9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Ona tili darslarida XXI asr ko‘nikmalari va 4K yondashuvi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Noto Sans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Noto San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 darslarida XXI asr ko‘nikmalarini rivojlantirish</dc:title>
  <dc:subject>Boshlang‘ich sinf ona tili darslarida 4K</dc:subject>
  <dc:creator>OpenAI</dc:creator>
  <cp:lastModifiedBy>OpenAI</cp:lastModifiedBy>
  <cp:revision>1</cp:revision>
  <dcterms:created xsi:type="dcterms:W3CDTF">2026-10-29T08:20:45Z</dcterms:created>
  <dcterms:modified xsi:type="dcterms:W3CDTF">2026-10-29T08:20:45Z</dcterms:modified>
</cp:coreProperties>
</file>