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6" r:id="rId3"/>
    <p:sldId id="257" r:id="rId4"/>
    <p:sldId id="267" r:id="rId5"/>
    <p:sldId id="258" r:id="rId6"/>
    <p:sldId id="259" r:id="rId7"/>
  </p:sldIdLst>
  <p:sldSz cx="18288000" cy="10287000"/>
  <p:notesSz cx="6858000" cy="9144000"/>
  <p:embeddedFontLst>
    <p:embeddedFont>
      <p:font typeface="Aharoni" panose="02010803020104030203" pitchFamily="2" charset="-79"/>
      <p:bold r:id="rId8"/>
    </p:embeddedFont>
    <p:embeddedFont>
      <p:font typeface="DG Jory" panose="020B0604020202020204" charset="-78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12" Type="http://schemas.openxmlformats.org/officeDocument/2006/relationships/image" Target="../media/image26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sv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svg"/><Relationship Id="rId18" Type="http://schemas.openxmlformats.org/officeDocument/2006/relationships/image" Target="../media/image43.png"/><Relationship Id="rId3" Type="http://schemas.openxmlformats.org/officeDocument/2006/relationships/image" Target="../media/image28.svg"/><Relationship Id="rId21" Type="http://schemas.openxmlformats.org/officeDocument/2006/relationships/image" Target="../media/image46.svg"/><Relationship Id="rId7" Type="http://schemas.openxmlformats.org/officeDocument/2006/relationships/image" Target="../media/image32.svg"/><Relationship Id="rId12" Type="http://schemas.openxmlformats.org/officeDocument/2006/relationships/image" Target="../media/image37.png"/><Relationship Id="rId17" Type="http://schemas.openxmlformats.org/officeDocument/2006/relationships/image" Target="../media/image42.svg"/><Relationship Id="rId2" Type="http://schemas.openxmlformats.org/officeDocument/2006/relationships/image" Target="../media/image27.pn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5" Type="http://schemas.openxmlformats.org/officeDocument/2006/relationships/image" Target="../media/image40.svg"/><Relationship Id="rId23" Type="http://schemas.openxmlformats.org/officeDocument/2006/relationships/image" Target="../media/image48.svg"/><Relationship Id="rId10" Type="http://schemas.openxmlformats.org/officeDocument/2006/relationships/image" Target="../media/image35.png"/><Relationship Id="rId19" Type="http://schemas.openxmlformats.org/officeDocument/2006/relationships/image" Target="../media/image44.svg"/><Relationship Id="rId4" Type="http://schemas.openxmlformats.org/officeDocument/2006/relationships/image" Target="../media/image29.png"/><Relationship Id="rId9" Type="http://schemas.openxmlformats.org/officeDocument/2006/relationships/image" Target="../media/image34.svg"/><Relationship Id="rId14" Type="http://schemas.openxmlformats.org/officeDocument/2006/relationships/image" Target="../media/image39.png"/><Relationship Id="rId22" Type="http://schemas.openxmlformats.org/officeDocument/2006/relationships/image" Target="../media/image4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50.png"/><Relationship Id="rId7" Type="http://schemas.openxmlformats.org/officeDocument/2006/relationships/image" Target="../media/image31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Relationship Id="rId9" Type="http://schemas.openxmlformats.org/officeDocument/2006/relationships/image" Target="../media/image5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8.svg"/><Relationship Id="rId7" Type="http://schemas.openxmlformats.org/officeDocument/2006/relationships/image" Target="../media/image5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28696" y="857220"/>
            <a:ext cx="15712840" cy="8229600"/>
          </a:xfrm>
          <a:custGeom>
            <a:avLst/>
            <a:gdLst/>
            <a:ahLst/>
            <a:cxnLst/>
            <a:rect l="l" t="t" r="r" b="b"/>
            <a:pathLst>
              <a:path w="15712840" h="8229600">
                <a:moveTo>
                  <a:pt x="0" y="0"/>
                </a:moveTo>
                <a:lnTo>
                  <a:pt x="15712840" y="0"/>
                </a:lnTo>
                <a:lnTo>
                  <a:pt x="1571284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536198">
            <a:off x="1727738" y="5861276"/>
            <a:ext cx="915986" cy="2039646"/>
          </a:xfrm>
          <a:custGeom>
            <a:avLst/>
            <a:gdLst/>
            <a:ahLst/>
            <a:cxnLst/>
            <a:rect l="l" t="t" r="r" b="b"/>
            <a:pathLst>
              <a:path w="915986" h="2039646">
                <a:moveTo>
                  <a:pt x="0" y="0"/>
                </a:moveTo>
                <a:lnTo>
                  <a:pt x="915986" y="0"/>
                </a:lnTo>
                <a:lnTo>
                  <a:pt x="915986" y="2039646"/>
                </a:lnTo>
                <a:lnTo>
                  <a:pt x="0" y="203964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287536" y="1714476"/>
            <a:ext cx="1640282" cy="1628352"/>
          </a:xfrm>
          <a:custGeom>
            <a:avLst/>
            <a:gdLst/>
            <a:ahLst/>
            <a:cxnLst/>
            <a:rect l="l" t="t" r="r" b="b"/>
            <a:pathLst>
              <a:path w="1640282" h="1628352">
                <a:moveTo>
                  <a:pt x="0" y="0"/>
                </a:moveTo>
                <a:lnTo>
                  <a:pt x="1640281" y="0"/>
                </a:lnTo>
                <a:lnTo>
                  <a:pt x="1640281" y="1628352"/>
                </a:lnTo>
                <a:lnTo>
                  <a:pt x="0" y="1628352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889329" flipH="1">
            <a:off x="-341896" y="8466295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1" y="0"/>
                </a:moveTo>
                <a:lnTo>
                  <a:pt x="0" y="0"/>
                </a:lnTo>
                <a:lnTo>
                  <a:pt x="0" y="1242212"/>
                </a:lnTo>
                <a:lnTo>
                  <a:pt x="2786151" y="1242212"/>
                </a:lnTo>
                <a:lnTo>
                  <a:pt x="278615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889329">
            <a:off x="11399676" y="335709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0" y="0"/>
                </a:moveTo>
                <a:lnTo>
                  <a:pt x="2786151" y="0"/>
                </a:lnTo>
                <a:lnTo>
                  <a:pt x="2786151" y="1242212"/>
                </a:lnTo>
                <a:lnTo>
                  <a:pt x="0" y="124221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713552">
            <a:off x="2996227" y="1404076"/>
            <a:ext cx="1301807" cy="1482389"/>
          </a:xfrm>
          <a:custGeom>
            <a:avLst/>
            <a:gdLst/>
            <a:ahLst/>
            <a:cxnLst/>
            <a:rect l="l" t="t" r="r" b="b"/>
            <a:pathLst>
              <a:path w="1301807" h="1482389">
                <a:moveTo>
                  <a:pt x="0" y="0"/>
                </a:moveTo>
                <a:lnTo>
                  <a:pt x="1301808" y="0"/>
                </a:lnTo>
                <a:lnTo>
                  <a:pt x="1301808" y="1482390"/>
                </a:lnTo>
                <a:lnTo>
                  <a:pt x="0" y="14823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4250781">
            <a:off x="16428095" y="5414055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342705" y="7021071"/>
            <a:ext cx="2780187" cy="2255427"/>
          </a:xfrm>
          <a:custGeom>
            <a:avLst/>
            <a:gdLst/>
            <a:ahLst/>
            <a:cxnLst/>
            <a:rect l="l" t="t" r="r" b="b"/>
            <a:pathLst>
              <a:path w="2780187" h="2255427">
                <a:moveTo>
                  <a:pt x="0" y="0"/>
                </a:moveTo>
                <a:lnTo>
                  <a:pt x="2780188" y="0"/>
                </a:lnTo>
                <a:lnTo>
                  <a:pt x="2780188" y="2255427"/>
                </a:lnTo>
                <a:lnTo>
                  <a:pt x="0" y="225542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4286216" y="2214542"/>
            <a:ext cx="9866480" cy="64633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spcBef>
                <a:spcPct val="0"/>
              </a:spcBef>
            </a:pP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Andijon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viloyati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P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edagogik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ahorat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arkazi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Maktabgacha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,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boshlang’ich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va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maxsus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ta’lim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kafedrasi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o’qituvchisi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Sobirova</a:t>
            </a:r>
            <a:r>
              <a:rPr lang="en-US" sz="6000" u="none" strike="noStrike" dirty="0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u="none" strike="noStrike" dirty="0" err="1"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Gulnozaxon</a:t>
            </a:r>
            <a:endParaRPr lang="en-US" sz="6000" u="none" strike="noStrike" dirty="0">
              <a:latin typeface="Aharoni" pitchFamily="2" charset="-79"/>
              <a:ea typeface="DG Jory"/>
              <a:cs typeface="Aharoni" pitchFamily="2" charset="-79"/>
              <a:sym typeface="DG Jory"/>
            </a:endParaRPr>
          </a:p>
        </p:txBody>
      </p:sp>
      <p:sp>
        <p:nvSpPr>
          <p:cNvPr id="12" name="Freeform 12"/>
          <p:cNvSpPr/>
          <p:nvPr/>
        </p:nvSpPr>
        <p:spPr>
          <a:xfrm rot="2937352">
            <a:off x="-970617" y="1403892"/>
            <a:ext cx="3268344" cy="2174935"/>
          </a:xfrm>
          <a:custGeom>
            <a:avLst/>
            <a:gdLst/>
            <a:ahLst/>
            <a:cxnLst/>
            <a:rect l="l" t="t" r="r" b="b"/>
            <a:pathLst>
              <a:path w="3268344" h="2174935">
                <a:moveTo>
                  <a:pt x="0" y="0"/>
                </a:moveTo>
                <a:lnTo>
                  <a:pt x="3268345" y="0"/>
                </a:lnTo>
                <a:lnTo>
                  <a:pt x="3268345" y="2174935"/>
                </a:lnTo>
                <a:lnTo>
                  <a:pt x="0" y="217493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5378480" y="8860598"/>
            <a:ext cx="4078743" cy="3074352"/>
          </a:xfrm>
          <a:custGeom>
            <a:avLst/>
            <a:gdLst/>
            <a:ahLst/>
            <a:cxnLst/>
            <a:rect l="l" t="t" r="r" b="b"/>
            <a:pathLst>
              <a:path w="4078743" h="3074352">
                <a:moveTo>
                  <a:pt x="0" y="0"/>
                </a:moveTo>
                <a:lnTo>
                  <a:pt x="4078743" y="0"/>
                </a:lnTo>
                <a:lnTo>
                  <a:pt x="4078743" y="3074352"/>
                </a:lnTo>
                <a:lnTo>
                  <a:pt x="0" y="3074352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26" y="285716"/>
            <a:ext cx="17645186" cy="96441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II.BLOK UMUMKASBIY KO’NIKMALARNI RIVOJLANTIRISH.</a:t>
            </a:r>
          </a:p>
          <a:p>
            <a:pPr algn="ctr"/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              O’QUV MODULI: 2.1. “Ilk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maktabgacha</a:t>
            </a:r>
            <a:endParaRPr lang="en-US" sz="5400" b="1" dirty="0">
              <a:solidFill>
                <a:srgbClr val="00206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   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               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           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dasturini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”</a:t>
            </a:r>
          </a:p>
          <a:p>
            <a:pPr algn="ctr"/>
            <a:endParaRPr lang="en-US" sz="5400" b="1" dirty="0">
              <a:solidFill>
                <a:srgbClr val="00206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MAVZU: “Ilk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qadam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dasturi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markazlarning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integratsiyasi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o’yinlardan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.</a:t>
            </a:r>
            <a:r>
              <a:rPr lang="ru-RU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(2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5400" b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amaliy</a:t>
            </a:r>
            <a:r>
              <a:rPr lang="ru-RU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54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4" name="Freeform 7"/>
          <p:cNvSpPr/>
          <p:nvPr/>
        </p:nvSpPr>
        <p:spPr>
          <a:xfrm rot="-180276">
            <a:off x="-591725" y="457666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500134" y="1714476"/>
            <a:ext cx="12459972" cy="8143932"/>
          </a:xfrm>
          <a:custGeom>
            <a:avLst/>
            <a:gdLst/>
            <a:ahLst/>
            <a:cxnLst/>
            <a:rect l="l" t="t" r="r" b="b"/>
            <a:pathLst>
              <a:path w="12459972" h="7005893">
                <a:moveTo>
                  <a:pt x="0" y="0"/>
                </a:moveTo>
                <a:lnTo>
                  <a:pt x="12459972" y="0"/>
                </a:lnTo>
                <a:lnTo>
                  <a:pt x="12459972" y="7005893"/>
                </a:lnTo>
                <a:lnTo>
                  <a:pt x="0" y="70058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4800" b="1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Ilk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qadam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dasturining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o’zagi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yo’naltirilgan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unda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markazlar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integratsiyasi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o’rin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tutadi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Markazlar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integratsiyasi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bilimni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bo’laklab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yaxlit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dunyoqarash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qilishiga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54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3001652" y="0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287536" y="4771433"/>
            <a:ext cx="3439708" cy="5515567"/>
          </a:xfrm>
          <a:custGeom>
            <a:avLst/>
            <a:gdLst/>
            <a:ahLst/>
            <a:cxnLst/>
            <a:rect l="l" t="t" r="r" b="b"/>
            <a:pathLst>
              <a:path w="3439708" h="5515567">
                <a:moveTo>
                  <a:pt x="0" y="0"/>
                </a:moveTo>
                <a:lnTo>
                  <a:pt x="3439709" y="0"/>
                </a:lnTo>
                <a:lnTo>
                  <a:pt x="3439709" y="5515567"/>
                </a:lnTo>
                <a:lnTo>
                  <a:pt x="0" y="55155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0538" y="8121422"/>
            <a:ext cx="1916325" cy="1543513"/>
          </a:xfrm>
          <a:custGeom>
            <a:avLst/>
            <a:gdLst/>
            <a:ahLst/>
            <a:cxnLst/>
            <a:rect l="l" t="t" r="r" b="b"/>
            <a:pathLst>
              <a:path w="1916325" h="1543513">
                <a:moveTo>
                  <a:pt x="0" y="0"/>
                </a:moveTo>
                <a:lnTo>
                  <a:pt x="1916324" y="0"/>
                </a:lnTo>
                <a:lnTo>
                  <a:pt x="1916324" y="1543513"/>
                </a:lnTo>
                <a:lnTo>
                  <a:pt x="0" y="154351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0" name="Freeform 10"/>
          <p:cNvSpPr/>
          <p:nvPr/>
        </p:nvSpPr>
        <p:spPr>
          <a:xfrm flipH="1">
            <a:off x="0" y="571468"/>
            <a:ext cx="2044237" cy="2689786"/>
          </a:xfrm>
          <a:custGeom>
            <a:avLst/>
            <a:gdLst/>
            <a:ahLst/>
            <a:cxnLst/>
            <a:rect l="l" t="t" r="r" b="b"/>
            <a:pathLst>
              <a:path w="2044237" h="2689786">
                <a:moveTo>
                  <a:pt x="2044237" y="0"/>
                </a:moveTo>
                <a:lnTo>
                  <a:pt x="0" y="0"/>
                </a:lnTo>
                <a:lnTo>
                  <a:pt x="0" y="2689786"/>
                </a:lnTo>
                <a:lnTo>
                  <a:pt x="2044237" y="2689786"/>
                </a:lnTo>
                <a:lnTo>
                  <a:pt x="2044237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4736470" y="1643038"/>
            <a:ext cx="3551530" cy="2750822"/>
          </a:xfrm>
          <a:custGeom>
            <a:avLst/>
            <a:gdLst/>
            <a:ahLst/>
            <a:cxnLst/>
            <a:rect l="l" t="t" r="r" b="b"/>
            <a:pathLst>
              <a:path w="3551530" h="2750822">
                <a:moveTo>
                  <a:pt x="0" y="0"/>
                </a:moveTo>
                <a:lnTo>
                  <a:pt x="3551530" y="0"/>
                </a:lnTo>
                <a:lnTo>
                  <a:pt x="3551530" y="2750822"/>
                </a:lnTo>
                <a:lnTo>
                  <a:pt x="0" y="275082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лако 14"/>
          <p:cNvSpPr/>
          <p:nvPr/>
        </p:nvSpPr>
        <p:spPr>
          <a:xfrm>
            <a:off x="285688" y="0"/>
            <a:ext cx="8501122" cy="3714776"/>
          </a:xfrm>
          <a:prstGeom prst="cloud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lug’at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savodxonlikka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tayyorgarlik</a:t>
            </a:r>
            <a:endParaRPr lang="ru-RU" sz="32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16" name="Облако 15"/>
          <p:cNvSpPr/>
          <p:nvPr/>
        </p:nvSpPr>
        <p:spPr>
          <a:xfrm>
            <a:off x="9786878" y="3428988"/>
            <a:ext cx="8501122" cy="3714776"/>
          </a:xfrm>
          <a:prstGeom prst="cloud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Qurish-yasash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kontruktorlik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qobiliyati</a:t>
            </a:r>
            <a:endParaRPr lang="ru-RU" sz="32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17" name="Облако 16"/>
          <p:cNvSpPr/>
          <p:nvPr/>
        </p:nvSpPr>
        <p:spPr>
          <a:xfrm>
            <a:off x="9286876" y="0"/>
            <a:ext cx="8501122" cy="3357550"/>
          </a:xfrm>
          <a:prstGeom prst="cloud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did</a:t>
            </a:r>
            <a:r>
              <a:rPr lang="en-US" sz="2800" dirty="0">
                <a:solidFill>
                  <a:srgbClr val="002060"/>
                </a:solidFill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18" name="Облако 17"/>
          <p:cNvSpPr/>
          <p:nvPr/>
        </p:nvSpPr>
        <p:spPr>
          <a:xfrm>
            <a:off x="4500530" y="6572224"/>
            <a:ext cx="8501122" cy="3714776"/>
          </a:xfrm>
          <a:prstGeom prst="cloud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Rolli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dramalashtirish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moslashuv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mahorati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32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21" name="Облако 20"/>
          <p:cNvSpPr/>
          <p:nvPr/>
        </p:nvSpPr>
        <p:spPr>
          <a:xfrm>
            <a:off x="0" y="3786178"/>
            <a:ext cx="8501122" cy="3429024"/>
          </a:xfrm>
          <a:prstGeom prst="cloud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Fan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atrof-muhitni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3200" b="1" dirty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o’tkazish</a:t>
            </a:r>
            <a:endParaRPr lang="ru-RU" sz="3200" b="1" dirty="0">
              <a:solidFill>
                <a:srgbClr val="002060"/>
              </a:solidFill>
              <a:cs typeface="Aharoni" pitchFamily="2" charset="-79"/>
            </a:endParaRPr>
          </a:p>
        </p:txBody>
      </p:sp>
      <p:sp>
        <p:nvSpPr>
          <p:cNvPr id="22" name="Freeform 25"/>
          <p:cNvSpPr/>
          <p:nvPr/>
        </p:nvSpPr>
        <p:spPr>
          <a:xfrm>
            <a:off x="6786546" y="428592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3" name="Freeform 27"/>
          <p:cNvSpPr/>
          <p:nvPr/>
        </p:nvSpPr>
        <p:spPr>
          <a:xfrm>
            <a:off x="7286612" y="642906"/>
            <a:ext cx="731755" cy="916777"/>
          </a:xfrm>
          <a:custGeom>
            <a:avLst/>
            <a:gdLst/>
            <a:ahLst/>
            <a:cxnLst/>
            <a:rect l="l" t="t" r="r" b="b"/>
            <a:pathLst>
              <a:path w="731755" h="916777">
                <a:moveTo>
                  <a:pt x="0" y="0"/>
                </a:moveTo>
                <a:lnTo>
                  <a:pt x="731755" y="0"/>
                </a:lnTo>
                <a:lnTo>
                  <a:pt x="731755" y="916777"/>
                </a:lnTo>
                <a:lnTo>
                  <a:pt x="0" y="9167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5716296" y="285716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5" name="Freeform 30"/>
          <p:cNvSpPr/>
          <p:nvPr/>
        </p:nvSpPr>
        <p:spPr>
          <a:xfrm>
            <a:off x="16287800" y="500030"/>
            <a:ext cx="970068" cy="897754"/>
          </a:xfrm>
          <a:custGeom>
            <a:avLst/>
            <a:gdLst/>
            <a:ahLst/>
            <a:cxnLst/>
            <a:rect l="l" t="t" r="r" b="b"/>
            <a:pathLst>
              <a:path w="970068" h="897754">
                <a:moveTo>
                  <a:pt x="0" y="0"/>
                </a:moveTo>
                <a:lnTo>
                  <a:pt x="970068" y="0"/>
                </a:lnTo>
                <a:lnTo>
                  <a:pt x="970068" y="897754"/>
                </a:lnTo>
                <a:lnTo>
                  <a:pt x="0" y="8977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31"/>
          <p:cNvSpPr/>
          <p:nvPr/>
        </p:nvSpPr>
        <p:spPr>
          <a:xfrm rot="-2276084">
            <a:off x="16075773" y="696513"/>
            <a:ext cx="299423" cy="1039979"/>
          </a:xfrm>
          <a:custGeom>
            <a:avLst/>
            <a:gdLst/>
            <a:ahLst/>
            <a:cxnLst/>
            <a:rect l="l" t="t" r="r" b="b"/>
            <a:pathLst>
              <a:path w="207996" h="1039979">
                <a:moveTo>
                  <a:pt x="0" y="0"/>
                </a:moveTo>
                <a:lnTo>
                  <a:pt x="207996" y="0"/>
                </a:lnTo>
                <a:lnTo>
                  <a:pt x="207996" y="1039979"/>
                </a:lnTo>
                <a:lnTo>
                  <a:pt x="0" y="103997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2"/>
          <p:cNvSpPr/>
          <p:nvPr/>
        </p:nvSpPr>
        <p:spPr>
          <a:xfrm>
            <a:off x="6357918" y="4143368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4" y="0"/>
                </a:lnTo>
                <a:lnTo>
                  <a:pt x="1496994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28" name="Freeform 29"/>
          <p:cNvSpPr/>
          <p:nvPr/>
        </p:nvSpPr>
        <p:spPr>
          <a:xfrm>
            <a:off x="6786546" y="4571996"/>
            <a:ext cx="796903" cy="807177"/>
          </a:xfrm>
          <a:custGeom>
            <a:avLst/>
            <a:gdLst/>
            <a:ahLst/>
            <a:cxnLst/>
            <a:rect l="l" t="t" r="r" b="b"/>
            <a:pathLst>
              <a:path w="796903" h="807177">
                <a:moveTo>
                  <a:pt x="0" y="0"/>
                </a:moveTo>
                <a:lnTo>
                  <a:pt x="796904" y="0"/>
                </a:lnTo>
                <a:lnTo>
                  <a:pt x="796904" y="807177"/>
                </a:lnTo>
                <a:lnTo>
                  <a:pt x="0" y="80717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1"/>
          <p:cNvSpPr/>
          <p:nvPr/>
        </p:nvSpPr>
        <p:spPr>
          <a:xfrm>
            <a:off x="16430676" y="4500558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0" name="Freeform 28"/>
          <p:cNvSpPr/>
          <p:nvPr/>
        </p:nvSpPr>
        <p:spPr>
          <a:xfrm>
            <a:off x="16787866" y="4786310"/>
            <a:ext cx="946656" cy="912232"/>
          </a:xfrm>
          <a:custGeom>
            <a:avLst/>
            <a:gdLst/>
            <a:ahLst/>
            <a:cxnLst/>
            <a:rect l="l" t="t" r="r" b="b"/>
            <a:pathLst>
              <a:path w="946656" h="912232">
                <a:moveTo>
                  <a:pt x="0" y="0"/>
                </a:moveTo>
                <a:lnTo>
                  <a:pt x="946656" y="0"/>
                </a:lnTo>
                <a:lnTo>
                  <a:pt x="946656" y="912232"/>
                </a:lnTo>
                <a:lnTo>
                  <a:pt x="0" y="912232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1" name="Freeform 23"/>
          <p:cNvSpPr/>
          <p:nvPr/>
        </p:nvSpPr>
        <p:spPr>
          <a:xfrm>
            <a:off x="11001388" y="7143764"/>
            <a:ext cx="1496993" cy="1496993"/>
          </a:xfrm>
          <a:custGeom>
            <a:avLst/>
            <a:gdLst/>
            <a:ahLst/>
            <a:cxnLst/>
            <a:rect l="l" t="t" r="r" b="b"/>
            <a:pathLst>
              <a:path w="1496993" h="1496993">
                <a:moveTo>
                  <a:pt x="0" y="0"/>
                </a:moveTo>
                <a:lnTo>
                  <a:pt x="1496993" y="0"/>
                </a:lnTo>
                <a:lnTo>
                  <a:pt x="1496993" y="1496993"/>
                </a:lnTo>
                <a:lnTo>
                  <a:pt x="0" y="149699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2" name="Freeform 26"/>
          <p:cNvSpPr/>
          <p:nvPr/>
        </p:nvSpPr>
        <p:spPr>
          <a:xfrm>
            <a:off x="11287140" y="7429516"/>
            <a:ext cx="974755" cy="1098597"/>
          </a:xfrm>
          <a:custGeom>
            <a:avLst/>
            <a:gdLst/>
            <a:ahLst/>
            <a:cxnLst/>
            <a:rect l="l" t="t" r="r" b="b"/>
            <a:pathLst>
              <a:path w="974755" h="1098597">
                <a:moveTo>
                  <a:pt x="0" y="0"/>
                </a:moveTo>
                <a:lnTo>
                  <a:pt x="974755" y="0"/>
                </a:lnTo>
                <a:lnTo>
                  <a:pt x="974755" y="1098597"/>
                </a:lnTo>
                <a:lnTo>
                  <a:pt x="0" y="1098597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flipH="1">
            <a:off x="0" y="1214410"/>
            <a:ext cx="2733666" cy="3976241"/>
          </a:xfrm>
          <a:custGeom>
            <a:avLst/>
            <a:gdLst/>
            <a:ahLst/>
            <a:cxnLst/>
            <a:rect l="l" t="t" r="r" b="b"/>
            <a:pathLst>
              <a:path w="2733666" h="3976241">
                <a:moveTo>
                  <a:pt x="2733666" y="0"/>
                </a:moveTo>
                <a:lnTo>
                  <a:pt x="0" y="0"/>
                </a:lnTo>
                <a:lnTo>
                  <a:pt x="0" y="3976241"/>
                </a:lnTo>
                <a:lnTo>
                  <a:pt x="2733666" y="3976241"/>
                </a:lnTo>
                <a:lnTo>
                  <a:pt x="2733666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3500426"/>
            <a:ext cx="3081889" cy="5199506"/>
          </a:xfrm>
          <a:custGeom>
            <a:avLst/>
            <a:gdLst/>
            <a:ahLst/>
            <a:cxnLst/>
            <a:rect l="l" t="t" r="r" b="b"/>
            <a:pathLst>
              <a:path w="3081889" h="5199506">
                <a:moveTo>
                  <a:pt x="0" y="0"/>
                </a:moveTo>
                <a:lnTo>
                  <a:pt x="3081889" y="0"/>
                </a:lnTo>
                <a:lnTo>
                  <a:pt x="3081889" y="5199506"/>
                </a:lnTo>
                <a:lnTo>
                  <a:pt x="0" y="51995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857456" y="0"/>
            <a:ext cx="12644526" cy="9929846"/>
          </a:xfrm>
          <a:custGeom>
            <a:avLst/>
            <a:gdLst/>
            <a:ahLst/>
            <a:cxnLst/>
            <a:rect l="l" t="t" r="r" b="b"/>
            <a:pathLst>
              <a:path w="7616499" h="7757545">
                <a:moveTo>
                  <a:pt x="0" y="0"/>
                </a:moveTo>
                <a:lnTo>
                  <a:pt x="7616500" y="0"/>
                </a:lnTo>
                <a:lnTo>
                  <a:pt x="7616500" y="7757545"/>
                </a:lnTo>
                <a:lnTo>
                  <a:pt x="0" y="775754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357522" y="1643038"/>
            <a:ext cx="12073022" cy="7386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/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Bola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o’ynayotganda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o’rganadi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,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o’rganayotganda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esa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o’ynaydi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.</a:t>
            </a:r>
          </a:p>
          <a:p>
            <a:pPr marL="0" lvl="0" indent="0" algn="ctr"/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Bolalarga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o’yin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orqali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ta’lim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berish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bugungi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kundagi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yetakchi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faoliyat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hisoblanadi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.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Markazlar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integratsiyasi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esa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bu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o’yinlarni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tizimli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va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maqsadli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qiladi</a:t>
            </a:r>
            <a:r>
              <a:rPr lang="en-US" sz="6000" b="1" dirty="0">
                <a:solidFill>
                  <a:srgbClr val="002060"/>
                </a:solidFill>
                <a:latin typeface="Aharoni" pitchFamily="2" charset="-79"/>
                <a:ea typeface="DG Jory"/>
                <a:cs typeface="Aharoni" pitchFamily="2" charset="-79"/>
                <a:sym typeface="DG Jory"/>
              </a:rPr>
              <a:t>. </a:t>
            </a:r>
            <a:endParaRPr lang="en-US" sz="6000" b="1" u="none" strike="noStrike" dirty="0">
              <a:solidFill>
                <a:srgbClr val="002060"/>
              </a:solidFill>
              <a:latin typeface="Aharoni" pitchFamily="2" charset="-79"/>
              <a:ea typeface="DG Jory"/>
              <a:cs typeface="Aharoni" pitchFamily="2" charset="-79"/>
              <a:sym typeface="DG Jory"/>
            </a:endParaRPr>
          </a:p>
        </p:txBody>
      </p:sp>
      <p:sp>
        <p:nvSpPr>
          <p:cNvPr id="11" name="Freeform 11"/>
          <p:cNvSpPr/>
          <p:nvPr/>
        </p:nvSpPr>
        <p:spPr>
          <a:xfrm rot="249112">
            <a:off x="15078821" y="8023462"/>
            <a:ext cx="1959955" cy="2195469"/>
          </a:xfrm>
          <a:custGeom>
            <a:avLst/>
            <a:gdLst/>
            <a:ahLst/>
            <a:cxnLst/>
            <a:rect l="l" t="t" r="r" b="b"/>
            <a:pathLst>
              <a:path w="1959955" h="2195469">
                <a:moveTo>
                  <a:pt x="0" y="0"/>
                </a:moveTo>
                <a:lnTo>
                  <a:pt x="1959956" y="0"/>
                </a:lnTo>
                <a:lnTo>
                  <a:pt x="1959956" y="2195469"/>
                </a:lnTo>
                <a:lnTo>
                  <a:pt x="0" y="21954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7"/>
          <p:cNvGrpSpPr/>
          <p:nvPr/>
        </p:nvGrpSpPr>
        <p:grpSpPr>
          <a:xfrm>
            <a:off x="15073354" y="40006"/>
            <a:ext cx="3653842" cy="5246370"/>
            <a:chOff x="0" y="0"/>
            <a:chExt cx="4137660" cy="5941060"/>
          </a:xfrm>
        </p:grpSpPr>
        <p:sp>
          <p:nvSpPr>
            <p:cNvPr id="15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9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437566" y="6172200"/>
            <a:ext cx="2850434" cy="4114800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501718" y="2285980"/>
            <a:ext cx="3378004" cy="5132327"/>
          </a:xfrm>
          <a:custGeom>
            <a:avLst/>
            <a:gdLst/>
            <a:ahLst/>
            <a:cxnLst/>
            <a:rect l="l" t="t" r="r" b="b"/>
            <a:pathLst>
              <a:path w="3378004" h="5132327">
                <a:moveTo>
                  <a:pt x="0" y="0"/>
                </a:moveTo>
                <a:lnTo>
                  <a:pt x="3378005" y="0"/>
                </a:lnTo>
                <a:lnTo>
                  <a:pt x="3378005" y="5132327"/>
                </a:lnTo>
                <a:lnTo>
                  <a:pt x="0" y="51323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2644462" y="8215334"/>
            <a:ext cx="2555977" cy="1559146"/>
          </a:xfrm>
          <a:custGeom>
            <a:avLst/>
            <a:gdLst/>
            <a:ahLst/>
            <a:cxnLst/>
            <a:rect l="l" t="t" r="r" b="b"/>
            <a:pathLst>
              <a:path w="2555977" h="1559146">
                <a:moveTo>
                  <a:pt x="0" y="0"/>
                </a:moveTo>
                <a:lnTo>
                  <a:pt x="2555977" y="0"/>
                </a:lnTo>
                <a:lnTo>
                  <a:pt x="2555977" y="1559145"/>
                </a:lnTo>
                <a:lnTo>
                  <a:pt x="0" y="15591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flipH="1">
            <a:off x="4571968" y="8539993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42878" y="1500162"/>
            <a:ext cx="12858840" cy="75713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/>
            <a:r>
              <a:rPr lang="en-US" sz="60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Integratsiyaning</a:t>
            </a:r>
            <a:r>
              <a:rPr lang="en-US" sz="60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bolaga</a:t>
            </a:r>
            <a:r>
              <a:rPr lang="en-US" sz="60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60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foydasi</a:t>
            </a:r>
            <a:r>
              <a:rPr lang="en-US" sz="60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:</a:t>
            </a:r>
          </a:p>
          <a:p>
            <a:pPr marL="0" lvl="0" indent="0" algn="l"/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-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mustaqillik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: bola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o’zi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xohlagan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markazni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tanlaydi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va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o’z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sur’atida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rivojlanadi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.</a:t>
            </a:r>
          </a:p>
          <a:p>
            <a:pPr marL="0" lvl="0" indent="0" algn="l"/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-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mantiqiy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bog’liqlik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: bola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matematika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bilan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san’at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yoki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tabiat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o’rtasidagi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bog’liqlikni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ko’radi</a:t>
            </a:r>
            <a:r>
              <a:rPr lang="en-US" sz="5400" b="1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.</a:t>
            </a:r>
          </a:p>
          <a:p>
            <a:pPr marL="0" lvl="0" indent="0" algn="l"/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-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ijtimoiy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ko’nikma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: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markazlarda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kichik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guruh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bo’lib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ishlash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orqali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jamoada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ishlashni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 </a:t>
            </a:r>
            <a:r>
              <a:rPr lang="en-US" sz="5400" b="1" u="none" strike="noStrike" dirty="0" err="1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o’rganadi</a:t>
            </a:r>
            <a:r>
              <a:rPr lang="en-US" sz="5400" b="1" u="none" strike="noStrike" dirty="0">
                <a:solidFill>
                  <a:srgbClr val="002060"/>
                </a:solidFill>
                <a:latin typeface="DG Jory"/>
                <a:ea typeface="DG Jory"/>
                <a:cs typeface="DG Jory"/>
                <a:sym typeface="DG Jory"/>
              </a:rPr>
              <a:t>.</a:t>
            </a:r>
          </a:p>
        </p:txBody>
      </p:sp>
      <p:sp>
        <p:nvSpPr>
          <p:cNvPr id="13" name="Freeform 13"/>
          <p:cNvSpPr/>
          <p:nvPr/>
        </p:nvSpPr>
        <p:spPr>
          <a:xfrm>
            <a:off x="16002048" y="-642978"/>
            <a:ext cx="2790338" cy="2899052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2"/>
                </a:lnTo>
                <a:lnTo>
                  <a:pt x="0" y="28990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239</Words>
  <Application>Microsoft Office PowerPoint</Application>
  <PresentationFormat>Произвольный</PresentationFormat>
  <Paragraphs>21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Aharoni</vt:lpstr>
      <vt:lpstr>DG Jory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Colorful Playful Illustrative Kindergarten Presentation</dc:title>
  <dc:creator>USER</dc:creator>
  <cp:lastModifiedBy>USER</cp:lastModifiedBy>
  <cp:revision>12</cp:revision>
  <dcterms:created xsi:type="dcterms:W3CDTF">2006-08-16T00:00:00Z</dcterms:created>
  <dcterms:modified xsi:type="dcterms:W3CDTF">2026-10-29T05:06:42Z</dcterms:modified>
  <dc:identifier>DAG_3FnR6rQ</dc:identifier>
</cp:coreProperties>
</file>