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media/image2.svg" ContentType="image/svg+xml"/>
  <Override PartName="/ppt/media/image4.svg" ContentType="image/svg+xml"/>
  <Override PartName="/ppt/media/image6.svg" ContentType="image/svg+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package/2006/relationships/metadata/thumbnail" Target="docProps/thumbnail.jpeg"/><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9" r:id="rId13"/>
    <p:sldId id="280" r:id="rId14"/>
    <p:sldId id="281" r:id="rId15"/>
    <p:sldId id="282" r:id="rId16"/>
    <p:sldId id="283" r:id="rId17"/>
    <p:sldId id="284" r:id="rId18"/>
    <p:sldId id="285" r:id="rId19"/>
    <p:sldId id="286" r:id="rId20"/>
    <p:sldId id="287" r:id="rId21"/>
    <p:sldId id="288" r:id="rId22"/>
  </p:sldIdLst>
  <p:sldSz cx="18288000" cy="10287000"/>
  <p:notesSz cx="6858000" cy="9144000"/>
  <p:embeddedFontLst>
    <p:embeddedFont>
      <p:font typeface="PT Sans" panose="020B0503020203020204"/>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showGuides="1">
      <p:cViewPr varScale="1">
        <p:scale>
          <a:sx n="74" d="100"/>
          <a:sy n="74" d="100"/>
        </p:scale>
        <p:origin x="-1092" y="-90"/>
      </p:cViewPr>
      <p:guideLst>
        <p:guide orient="horz" pos="213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theme" Target="theme/theme1.xml"/><Relationship Id="rId9" Type="http://schemas.openxmlformats.org/officeDocument/2006/relationships/presProps" Target="presProps.xml"/><Relationship Id="rId10" Type="http://schemas.openxmlformats.org/officeDocument/2006/relationships/viewProps" Target="viewProps.xml"/><Relationship Id="rId11" Type="http://schemas.openxmlformats.org/officeDocument/2006/relationships/tableStyles" Target="tableStyles.xml"/><Relationship Id="rId12" Type="http://schemas.openxmlformats.org/officeDocument/2006/relationships/font" Target="fonts/font1.fntdata"/><Relationship Id="rId13" Type="http://schemas.openxmlformats.org/officeDocument/2006/relationships/slide" Target="slides/slide1.xml"/><Relationship Id="rId14" Type="http://schemas.openxmlformats.org/officeDocument/2006/relationships/slide" Target="slides/slide2.xml"/><Relationship Id="rId15" Type="http://schemas.openxmlformats.org/officeDocument/2006/relationships/slide" Target="slides/slide3.xml"/><Relationship Id="rId16" Type="http://schemas.openxmlformats.org/officeDocument/2006/relationships/slide" Target="slides/slide4.xml"/><Relationship Id="rId17" Type="http://schemas.openxmlformats.org/officeDocument/2006/relationships/slide" Target="slides/slide5.xml"/><Relationship Id="rId18" Type="http://schemas.openxmlformats.org/officeDocument/2006/relationships/slide" Target="slides/slide6.xml"/><Relationship Id="rId19" Type="http://schemas.openxmlformats.org/officeDocument/2006/relationships/slide" Target="slides/slide7.xml"/><Relationship Id="rId20" Type="http://schemas.openxmlformats.org/officeDocument/2006/relationships/slide" Target="slides/slide8.xml"/><Relationship Id="rId21" Type="http://schemas.openxmlformats.org/officeDocument/2006/relationships/slide" Target="slides/slide9.xml"/><Relationship Id="rId22" Type="http://schemas.openxmlformats.org/officeDocument/2006/relationships/slide" Target="slides/slide1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chart>
    <c:autoTitleDeleted val="0"/>
    <c:plotArea>
      <c:lineChart>
        <c:grouping val="standard"/>
        <c:varyColors val="0"/>
        <c:ser>
          <c:idx val="0"/>
          <c:order val="0"/>
          <c:tx>
            <c:strRef>
              <c:f>Sheet1!$B$1</c:f>
              <c:strCache>
                <c:ptCount val="1"/>
                <c:pt idx="0">
                  <c:v>Jarohatlanish holatlari (%)</c:v>
                </c:pt>
              </c:strCache>
            </c:strRef>
          </c:tx>
          <c:cat>
            <c:strRef>
              <c:f>Sheet1!$A$2:$A$6</c:f>
              <c:strCache>
                <c:ptCount val="5"/>
                <c:pt idx="0">
                  <c:v>2020-yil</c:v>
                </c:pt>
                <c:pt idx="1">
                  <c:v>2021-yil</c:v>
                </c:pt>
                <c:pt idx="2">
                  <c:v>2022-yil</c:v>
                </c:pt>
                <c:pt idx="3">
                  <c:v>2023-yil</c:v>
                </c:pt>
                <c:pt idx="4">
                  <c:v>2024-yil</c:v>
                </c:pt>
              </c:strCache>
            </c:strRef>
          </c:cat>
          <c:val>
            <c:numRef>
              <c:f>Sheet1!$B$2:$B$6</c:f>
              <c:numCache>
                <c:formatCode>General</c:formatCode>
                <c:ptCount val="5"/>
                <c:pt idx="0">
                  <c:v>15.5</c:v>
                </c:pt>
                <c:pt idx="1">
                  <c:v>12.3</c:v>
                </c:pt>
                <c:pt idx="2">
                  <c:v>8.7</c:v>
                </c:pt>
                <c:pt idx="3">
                  <c:v>5.2</c:v>
                </c:pt>
                <c:pt idx="4">
                  <c:v>2.1</c:v>
                </c:pt>
              </c:numCache>
            </c:numRef>
          </c:val>
          <c:smooth val="0"/>
        </c:ser>
        <c:ser>
          <c:idx val="1"/>
          <c:order val="1"/>
          <c:tx>
            <c:strRef>
              <c:f>Sheet1!$C$1</c:f>
              <c:strCache>
                <c:ptCount val="1"/>
                <c:pt idx="0">
                  <c:v>Xavfsizlik o'quvlari samaradorligi (%)</c:v>
                </c:pt>
              </c:strCache>
            </c:strRef>
          </c:tx>
          <c:cat>
            <c:strRef>
              <c:f>Sheet1!$A$2:$A$6</c:f>
              <c:strCache>
                <c:ptCount val="5"/>
                <c:pt idx="0">
                  <c:v>2020-yil</c:v>
                </c:pt>
                <c:pt idx="1">
                  <c:v>2021-yil</c:v>
                </c:pt>
                <c:pt idx="2">
                  <c:v>2022-yil</c:v>
                </c:pt>
                <c:pt idx="3">
                  <c:v>2023-yil</c:v>
                </c:pt>
                <c:pt idx="4">
                  <c:v>2024-yil</c:v>
                </c:pt>
              </c:strCache>
            </c:strRef>
          </c:cat>
          <c:val>
            <c:numRef>
              <c:f>Sheet1!$C$2:$C$6</c:f>
              <c:numCache>
                <c:formatCode>General</c:formatCode>
                <c:ptCount val="5"/>
                <c:pt idx="0">
                  <c:v>60.0</c:v>
                </c:pt>
                <c:pt idx="1">
                  <c:v>72.0</c:v>
                </c:pt>
                <c:pt idx="2">
                  <c:v>85.0</c:v>
                </c:pt>
                <c:pt idx="3">
                  <c:v>92.0</c:v>
                </c:pt>
                <c:pt idx="4">
                  <c:v>98.0</c:v>
                </c:pt>
              </c:numCache>
            </c:numRef>
          </c:val>
          <c:smooth val="0"/>
        </c:ser>
        <c:marker val="1"/>
        <c:smooth val="0"/>
        <c:axId val="2118791784"/>
        <c:axId val="2140495176"/>
      </c:lineChart>
      <c:catAx>
        <c:axId val="2118791784"/>
        <c:scaling>
          <c:orientation val="minMax"/>
        </c:scaling>
        <c:delete val="0"/>
        <c:axPos val="b"/>
        <c:majorTickMark val="out"/>
        <c:minorTickMark val="none"/>
        <c:tickLblPos val="nextTo"/>
        <c:txPr>
          <a:bodyPr/>
          <a:lstStyle/>
          <a:p>
            <a:pPr>
              <a:defRPr sz="1100" b="0">
                <a:solidFill>
                  <a:srgbClr val="333333"/>
                </a:solidFill>
              </a:defRPr>
            </a:pPr>
          </a:p>
        </c:txPr>
        <c:crossAx val="2140495176"/>
        <c:crosses val="autoZero"/>
        <c:auto val="1"/>
        <c:lblAlgn val="ctr"/>
        <c:lblOffset val="100"/>
        <c:noMultiLvlLbl val="0"/>
      </c:catAx>
      <c:valAx>
        <c:axId val="2140495176"/>
        <c:scaling/>
        <c:delete val="0"/>
        <c:axPos val="l"/>
        <c:majorGridlines/>
        <c:majorTickMark val="out"/>
        <c:minorTickMark val="none"/>
        <c:tickLblPos val="nextTo"/>
        <c:txPr>
          <a:bodyPr/>
          <a:lstStyle/>
          <a:p>
            <a:pPr>
              <a:defRPr sz="1100" b="0">
                <a:solidFill>
                  <a:srgbClr val="333333"/>
                </a:solidFill>
              </a:defRPr>
            </a:pPr>
          </a:p>
        </c:txPr>
        <c:crossAx val="2118791784"/>
        <c:crosses val="autoZero"/>
      </c:valAx>
    </c:plotArea>
    <c:legend>
      <c:legendPos val="b"/>
      <c:layout/>
      <c:overlay val="0"/>
      <c:txPr>
        <a:bodyPr/>
        <a:lstStyle/>
        <a:p>
          <a:pPr>
            <a:defRPr sz="1000" b="0">
              <a:solidFill>
                <a:srgbClr val="444444"/>
              </a:solidFill>
            </a:defRPr>
          </a:pPr>
        </a:p>
      </c:txPr>
    </c:legend>
    <c:plotVisOnly val="1"/>
    <c:dispBlanksAs val="gap"/>
    <c:showDLblsOverMax val="0"/>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7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7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7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svg"/><Relationship Id="rId3" Type="http://schemas.openxmlformats.org/officeDocument/2006/relationships/image" Target="../media/image5.png"/><Relationship Id="rId4" Type="http://schemas.openxmlformats.org/officeDocument/2006/relationships/image" Target="../media/image4.svg"/><Relationship Id="rId5" Type="http://schemas.openxmlformats.org/officeDocument/2006/relationships/image" Target="../media/image3.png"/><Relationship Id="rId6" Type="http://schemas.openxmlformats.org/officeDocument/2006/relationships/image" Target="../media/image2.svg"/><Relationship Id="rId7"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 Id="rId6"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svg"/><Relationship Id="rId3" Type="http://schemas.openxmlformats.org/officeDocument/2006/relationships/image" Target="../media/image5.png"/><Relationship Id="rId4" Type="http://schemas.openxmlformats.org/officeDocument/2006/relationships/image" Target="../media/image4.svg"/><Relationship Id="rId5" Type="http://schemas.openxmlformats.org/officeDocument/2006/relationships/image" Target="../media/image3.png"/><Relationship Id="rId6" Type="http://schemas.openxmlformats.org/officeDocument/2006/relationships/image" Target="../media/image2.svg"/><Relationship Id="rId7" Type="http://schemas.openxmlformats.org/officeDocument/2006/relationships/image" Target="../media/image1.png"/><Relationship Id="rId8" Type="http://schemas.openxmlformats.org/officeDocument/2006/relationships/chart" Target="../charts/char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 Id="rId6" Type="http://schemas.openxmlformats.org/officeDocument/2006/relationships/image" Target="../media/image10.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8.png"/><Relationship Id="rId4" Type="http://schemas.openxmlformats.org/officeDocument/2006/relationships/image" Target="../media/image2.svg"/><Relationship Id="rId5" Type="http://schemas.openxmlformats.org/officeDocument/2006/relationships/image" Target="../media/image7.png"/></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3" name="Freeform 3"/>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7" name="Freeform 7"/>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8" name="Freeform 8"/>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9" name="Freeform 9"/>
          <p:cNvSpPr/>
          <p:nvPr/>
        </p:nvSpPr>
        <p:spPr>
          <a:xfrm>
            <a:off x="757497" y="5545751"/>
            <a:ext cx="542405" cy="2057400"/>
          </a:xfrm>
          <a:custGeom>
            <a:avLst/>
            <a:gdLst/>
            <a:ahLst/>
            <a:cxnLst/>
            <a:rect l="l" t="t" r="r" b="b"/>
            <a:pathLst>
              <a:path w="542405" h="2057400">
                <a:moveTo>
                  <a:pt x="0" y="0"/>
                </a:moveTo>
                <a:lnTo>
                  <a:pt x="542406" y="0"/>
                </a:lnTo>
                <a:lnTo>
                  <a:pt x="542406" y="2057400"/>
                </a:lnTo>
                <a:lnTo>
                  <a:pt x="0" y="20574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3" name="Freeform 13"/>
          <p:cNvSpPr/>
          <p:nvPr/>
        </p:nvSpPr>
        <p:spPr>
          <a:xfrm>
            <a:off x="16988097" y="2760644"/>
            <a:ext cx="542405" cy="2057400"/>
          </a:xfrm>
          <a:custGeom>
            <a:avLst/>
            <a:gdLst/>
            <a:ahLst/>
            <a:cxnLst/>
            <a:rect l="l" t="t" r="r" b="b"/>
            <a:pathLst>
              <a:path w="542405" h="2057400">
                <a:moveTo>
                  <a:pt x="0" y="0"/>
                </a:moveTo>
                <a:lnTo>
                  <a:pt x="542406" y="0"/>
                </a:lnTo>
                <a:lnTo>
                  <a:pt x="542406" y="2057400"/>
                </a:lnTo>
                <a:lnTo>
                  <a:pt x="0" y="20574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4" name="TextBox 13"/>
          <p:cNvSpPr txBox="1"/>
          <p:nvPr/>
        </p:nvSpPr>
        <p:spPr>
          <a:xfrm>
            <a:off x="1755648" y="3566160"/>
            <a:ext cx="14776704" cy="1965960"/>
          </a:xfrm>
          <a:prstGeom prst="rect">
            <a:avLst/>
          </a:prstGeom>
          <a:noFill/>
        </p:spPr>
        <p:txBody>
          <a:bodyPr wrap="square" anchor="ctr" lIns="0" rIns="0" tIns="0" bIns="0">
            <a:normAutofit/>
          </a:bodyPr>
          <a:lstStyle/>
          <a:p>
            <a:pPr algn="ctr">
              <a:spcBef>
                <a:spcPts val="0"/>
              </a:spcBef>
              <a:spcAft>
                <a:spcPts val="0"/>
              </a:spcAft>
              <a:defRPr b="1" i="0" u="none" sz="5400">
                <a:solidFill>
                  <a:srgbClr val="0F232E"/>
                </a:solidFill>
                <a:latin typeface="DejaVu Sans Bold"/>
              </a:defRPr>
            </a:pPr>
            <a:r>
              <a:t>Mavzu: Maktabgacha ta‘lim tashkilotlarida xodimning mehnat jarayonidagi xavfsizligini ta‘minlash</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6" name="Freeform 6"/>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7" name="Freeform 7"/>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8" name="TextBox 7"/>
          <p:cNvSpPr txBox="1"/>
          <p:nvPr/>
        </p:nvSpPr>
        <p:spPr>
          <a:xfrm>
            <a:off x="3502152" y="2020824"/>
            <a:ext cx="11100816" cy="1472184"/>
          </a:xfrm>
          <a:prstGeom prst="rect">
            <a:avLst/>
          </a:prstGeom>
          <a:noFill/>
        </p:spPr>
        <p:txBody>
          <a:bodyPr wrap="square" anchor="ctr" lIns="0" rIns="0" tIns="0" bIns="0">
            <a:normAutofit/>
          </a:bodyPr>
          <a:lstStyle/>
          <a:p>
            <a:pPr algn="ctr">
              <a:spcBef>
                <a:spcPts val="0"/>
              </a:spcBef>
              <a:spcAft>
                <a:spcPts val="0"/>
              </a:spcAft>
              <a:defRPr b="1" i="0" u="none" sz="5000">
                <a:solidFill>
                  <a:srgbClr val="0F232E"/>
                </a:solidFill>
                <a:latin typeface="DejaVu Sans Bold"/>
              </a:defRPr>
            </a:pPr>
            <a:r>
              <a:t>Mehnat xavfsizligini ta’minlashning asosiy maqsad va vazifalari</a:t>
            </a:r>
          </a:p>
        </p:txBody>
      </p:sp>
      <p:sp>
        <p:nvSpPr>
          <p:cNvPr id="9" name="TextBox 8"/>
          <p:cNvSpPr txBox="1"/>
          <p:nvPr/>
        </p:nvSpPr>
        <p:spPr>
          <a:xfrm>
            <a:off x="3227832" y="4224528"/>
            <a:ext cx="11832336" cy="3456432"/>
          </a:xfrm>
          <a:prstGeom prst="rect">
            <a:avLst/>
          </a:prstGeom>
          <a:noFill/>
        </p:spPr>
        <p:txBody>
          <a:bodyPr wrap="square" anchor="t" lIns="0" rIns="0" tIns="0" bIns="0">
            <a:normAutofit/>
          </a:bodyPr>
          <a:lstStyle/>
          <a:p>
            <a:pPr algn="just">
              <a:spcBef>
                <a:spcPts val="0"/>
              </a:spcBef>
              <a:spcAft>
                <a:spcPts val="0"/>
              </a:spcAft>
              <a:defRPr b="0" i="0" u="none" sz="2200">
                <a:solidFill>
                  <a:srgbClr val="0F232E"/>
                </a:solidFill>
                <a:latin typeface="PT Sans"/>
              </a:defRPr>
            </a:pPr>
            <a:r>
              <a:t>Maktabgacha ta’lim tashkilotlarida mehnat xavfsizligini ta’minlashning asosiy maqsadi — xodimlarning sog‘lig‘ini saqlash, ish jarayonida jarohatlanish va kasallanish xavfini maksimal darajada kamaytirishdir. Ushbu jarayon nafaqat texnik xavfsizlik choralarini, balki maktabgacha ta’lim xodimlarining gigiyenik va psixologik sharoitlarini yaxshilashni ham o‘z ichiga oladi. Asosiy vazifalar qatoriga ish joylarini muntazam attestatsiyadan o‘tkazish, jarohatlanish xavfi mavjud bo‘lgan hududlarni aniqlash va ularni bartaraf etish muddatlarini belgilash kiradi. Shuningdek, xodimlar uchun qulay hamda xavfsiz mehnat muhitini yaratish orqali tarbiya va ta’lim sifatini oshirish ko‘zda tutilgan bo‘lib, bu bevosita davlat standartlariga muvofiq amalga oshiriladi.</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6" name="TextBox 6"/>
          <p:cNvSpPr txBox="1"/>
          <p:nvPr/>
        </p:nvSpPr>
        <p:spPr>
          <a:xfrm>
            <a:off x="9013190" y="3311525"/>
            <a:ext cx="5916930" cy="5212715"/>
          </a:xfrm>
          <a:prstGeom prst="rect">
            <a:avLst/>
          </a:prstGeom>
        </p:spPr>
        <p:txBody>
          <a:bodyPr lIns="0" tIns="0" rIns="0" bIns="0" rtlCol="0" anchor="t">
            <a:noAutofit/>
          </a:bodyPr>
          <a:lstStyle/>
          <a:p>
            <a:pPr algn="just">
              <a:lnSpc>
                <a:spcPts val="3920"/>
              </a:lnSpc>
            </a:pPr>
            <a:endParaRPr lang="en-US" sz="2800">
              <a:solidFill>
                <a:srgbClr val="0F232E"/>
              </a:solidFill>
              <a:latin typeface="PT Sans" panose="020B0503020203020204"/>
              <a:ea typeface="PT Sans" panose="020B0503020203020204"/>
              <a:cs typeface="PT Sans" panose="020B0503020203020204"/>
              <a:sym typeface="PT Sans" panose="020B0503020203020204"/>
            </a:endParaRPr>
          </a:p>
        </p:txBody>
      </p:sp>
      <p:sp>
        <p:nvSpPr>
          <p:cNvPr id="8" name="Freeform 8"/>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9" name="Freeform 9"/>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0" name="Freeform 10"/>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11" name="TextBox 10"/>
          <p:cNvSpPr txBox="1"/>
          <p:nvPr/>
        </p:nvSpPr>
        <p:spPr>
          <a:xfrm>
            <a:off x="4864608" y="1600200"/>
            <a:ext cx="8293608" cy="1463040"/>
          </a:xfrm>
          <a:prstGeom prst="rect">
            <a:avLst/>
          </a:prstGeom>
          <a:noFill/>
        </p:spPr>
        <p:txBody>
          <a:bodyPr wrap="square" anchor="ctr" lIns="0" rIns="0" tIns="0" bIns="0">
            <a:normAutofit/>
          </a:bodyPr>
          <a:lstStyle/>
          <a:p>
            <a:pPr algn="ctr">
              <a:spcBef>
                <a:spcPts val="0"/>
              </a:spcBef>
              <a:spcAft>
                <a:spcPts val="0"/>
              </a:spcAft>
              <a:defRPr b="1" i="0" u="none" sz="4600">
                <a:solidFill>
                  <a:srgbClr val="0F232E"/>
                </a:solidFill>
                <a:latin typeface="DejaVu Sans Bold"/>
              </a:defRPr>
            </a:pPr>
            <a:r>
              <a:t>Mehnatni muhofaza qilish bo‘yicha texnik chora-tadbirlar</a:t>
            </a:r>
          </a:p>
        </p:txBody>
      </p:sp>
      <p:sp>
        <p:nvSpPr>
          <p:cNvPr id="12" name="TextBox 11"/>
          <p:cNvSpPr txBox="1"/>
          <p:nvPr/>
        </p:nvSpPr>
        <p:spPr>
          <a:xfrm>
            <a:off x="9015984" y="3310128"/>
            <a:ext cx="5916168" cy="5212080"/>
          </a:xfrm>
          <a:prstGeom prst="rect">
            <a:avLst/>
          </a:prstGeom>
          <a:noFill/>
        </p:spPr>
        <p:txBody>
          <a:bodyPr wrap="square" anchor="t" lIns="0" rIns="0" tIns="0" bIns="0">
            <a:normAutofit/>
          </a:bodyPr>
          <a:lstStyle/>
          <a:p>
            <a:pPr algn="just">
              <a:spcBef>
                <a:spcPts val="0"/>
              </a:spcBef>
              <a:spcAft>
                <a:spcPts val="0"/>
              </a:spcAft>
              <a:defRPr b="0" i="0" u="none" sz="2000">
                <a:solidFill>
                  <a:srgbClr val="0F232E"/>
                </a:solidFill>
                <a:latin typeface="PT Sans"/>
              </a:defRPr>
            </a:pPr>
            <a:r>
              <a:t>Maktabgacha ta’lim tashkilotlarida xodimlarning xavfsizligini ta’minlashda texnik vositalarning holati muhim ahamiyatga ega. Oshxona jihozlari, elektr tarmoqlari va isitish tizimlarining doimiy nazorati, yong‘inga qarshi vositalar bilan ta’minlanganlik darajasi xavfsizlikning asosiy ustunidir. Har bir xodim o‘z ish joyida xavfsiz texnika usullari va elektr xavfsizligi qoidalariga qat’iy rioya qilishi shart. Nosoz uskunalardan foydalanishni taqiqlash va ularni o‘z vaqtida ta’mirlash orqali ishlab chiqarishdagi baxtsiz hodisalarning oldi olinadi. Binoning konstruktiv mustahkamligi va zinapoyalarning xavfsizligi ham ushbu tizimning uzviy qismi hisoblanadi.</a:t>
            </a:r>
          </a:p>
        </p:txBody>
      </p:sp>
      <p:pic>
        <p:nvPicPr>
          <p:cNvPr id="13" name="Picture 12" descr="dc1cd9d7fd004de7b117afa8b8866432.jpg"/>
          <p:cNvPicPr>
            <a:picLocks noChangeAspect="1"/>
          </p:cNvPicPr>
          <p:nvPr/>
        </p:nvPicPr>
        <p:blipFill>
          <a:blip r:embed="rId6"/>
          <a:stretch>
            <a:fillRect/>
          </a:stretch>
        </p:blipFill>
        <p:spPr>
          <a:xfrm>
            <a:off x="3227832" y="3392424"/>
            <a:ext cx="4681728" cy="4617720"/>
          </a:xfrm>
          <a:prstGeom prst="rect">
            <a:avLst/>
          </a:prstGeom>
        </p:spPr>
      </p:pic>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grpSp>
        <p:nvGrpSpPr>
          <p:cNvPr id="5" name="Group 5"/>
          <p:cNvGrpSpPr/>
          <p:nvPr/>
        </p:nvGrpSpPr>
        <p:grpSpPr>
          <a:xfrm rot="0">
            <a:off x="4068647" y="3381230"/>
            <a:ext cx="1420669" cy="1420669"/>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7" name="TextBox 7"/>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8" name="Group 8"/>
          <p:cNvGrpSpPr/>
          <p:nvPr/>
        </p:nvGrpSpPr>
        <p:grpSpPr>
          <a:xfrm rot="0">
            <a:off x="4286925" y="3607933"/>
            <a:ext cx="967262" cy="967262"/>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0" name="TextBox 10"/>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11" name="TextBox 11"/>
          <p:cNvSpPr txBox="1"/>
          <p:nvPr/>
        </p:nvSpPr>
        <p:spPr>
          <a:xfrm>
            <a:off x="4307534" y="3723839"/>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1</a:t>
            </a:r>
            <a:endParaRPr lang="en-US" sz="3830" b="1">
              <a:solidFill>
                <a:srgbClr val="0F232E"/>
              </a:solidFill>
              <a:latin typeface="DejaVu Sans Bold"/>
              <a:ea typeface="DejaVu Sans Bold"/>
              <a:cs typeface="DejaVu Sans Bold"/>
              <a:sym typeface="DejaVu Sans Bold"/>
            </a:endParaRPr>
          </a:p>
        </p:txBody>
      </p:sp>
      <p:grpSp>
        <p:nvGrpSpPr>
          <p:cNvPr id="13" name="Group 13"/>
          <p:cNvGrpSpPr/>
          <p:nvPr/>
        </p:nvGrpSpPr>
        <p:grpSpPr>
          <a:xfrm rot="0">
            <a:off x="4068647" y="5377859"/>
            <a:ext cx="1420669" cy="1420669"/>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15" name="TextBox 15"/>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16" name="Group 16"/>
          <p:cNvGrpSpPr/>
          <p:nvPr/>
        </p:nvGrpSpPr>
        <p:grpSpPr>
          <a:xfrm rot="0">
            <a:off x="4286925" y="5604563"/>
            <a:ext cx="967262" cy="967262"/>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8" name="TextBox 18"/>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19" name="TextBox 19"/>
          <p:cNvSpPr txBox="1"/>
          <p:nvPr/>
        </p:nvSpPr>
        <p:spPr>
          <a:xfrm>
            <a:off x="4307534" y="5720468"/>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2</a:t>
            </a:r>
            <a:endParaRPr lang="en-US" sz="3830" b="1">
              <a:solidFill>
                <a:srgbClr val="0F232E"/>
              </a:solidFill>
              <a:latin typeface="DejaVu Sans Bold"/>
              <a:ea typeface="DejaVu Sans Bold"/>
              <a:cs typeface="DejaVu Sans Bold"/>
              <a:sym typeface="DejaVu Sans Bold"/>
            </a:endParaRPr>
          </a:p>
        </p:txBody>
      </p:sp>
      <p:sp>
        <p:nvSpPr>
          <p:cNvPr id="28" name="Freeform 28"/>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29" name="Freeform 29"/>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30" name="Freeform 30"/>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31" name="TextBox 30"/>
          <p:cNvSpPr txBox="1"/>
          <p:nvPr/>
        </p:nvSpPr>
        <p:spPr>
          <a:xfrm>
            <a:off x="3593592" y="1179576"/>
            <a:ext cx="11100816" cy="1472184"/>
          </a:xfrm>
          <a:prstGeom prst="rect">
            <a:avLst/>
          </a:prstGeom>
          <a:noFill/>
        </p:spPr>
        <p:txBody>
          <a:bodyPr wrap="square" anchor="ctr" lIns="0" rIns="0" tIns="0" bIns="0">
            <a:normAutofit/>
          </a:bodyPr>
          <a:lstStyle/>
          <a:p>
            <a:pPr algn="ctr">
              <a:spcBef>
                <a:spcPts val="0"/>
              </a:spcBef>
              <a:spcAft>
                <a:spcPts val="0"/>
              </a:spcAft>
              <a:defRPr b="1" i="0" u="none" sz="5000">
                <a:solidFill>
                  <a:srgbClr val="0F232E"/>
                </a:solidFill>
                <a:latin typeface="DejaVu Sans Bold"/>
              </a:defRPr>
            </a:pPr>
            <a:r>
              <a:t>Xodimlarning huquq va majburiyatlari</a:t>
            </a:r>
          </a:p>
        </p:txBody>
      </p:sp>
      <p:sp>
        <p:nvSpPr>
          <p:cNvPr id="32" name="TextBox 31"/>
          <p:cNvSpPr txBox="1"/>
          <p:nvPr/>
        </p:nvSpPr>
        <p:spPr>
          <a:xfrm>
            <a:off x="5879592" y="3328416"/>
            <a:ext cx="8503920" cy="1472184"/>
          </a:xfrm>
          <a:prstGeom prst="rect">
            <a:avLst/>
          </a:prstGeom>
          <a:noFill/>
        </p:spPr>
        <p:txBody>
          <a:bodyPr wrap="square" anchor="t" lIns="0" rIns="0" tIns="0" bIns="0">
            <a:normAutofit/>
          </a:bodyPr>
          <a:lstStyle/>
          <a:p>
            <a:pPr algn="just">
              <a:spcBef>
                <a:spcPts val="0"/>
              </a:spcBef>
              <a:spcAft>
                <a:spcPts val="0"/>
              </a:spcAft>
              <a:defRPr b="0" i="0" u="none" sz="2800">
                <a:solidFill>
                  <a:srgbClr val="0F232E"/>
                </a:solidFill>
                <a:latin typeface="PT Sans"/>
              </a:defRPr>
            </a:pPr>
            <a:r>
              <a:t>Har bir xodim xavfsiz mehnat sharoitiga ega bo'lish, ish joyida jarohatlanishdan himoyalanish va bepul tibbiy ko'rikdan o'tish huquqiga ega.</a:t>
            </a:r>
          </a:p>
        </p:txBody>
      </p:sp>
      <p:sp>
        <p:nvSpPr>
          <p:cNvPr id="33" name="TextBox 32"/>
          <p:cNvSpPr txBox="1"/>
          <p:nvPr/>
        </p:nvSpPr>
        <p:spPr>
          <a:xfrm>
            <a:off x="5879592" y="5321808"/>
            <a:ext cx="8503920" cy="1472184"/>
          </a:xfrm>
          <a:prstGeom prst="rect">
            <a:avLst/>
          </a:prstGeom>
          <a:noFill/>
        </p:spPr>
        <p:txBody>
          <a:bodyPr wrap="square" anchor="t" lIns="0" rIns="0" tIns="0" bIns="0">
            <a:normAutofit/>
          </a:bodyPr>
          <a:lstStyle/>
          <a:p>
            <a:pPr algn="just">
              <a:spcBef>
                <a:spcPts val="0"/>
              </a:spcBef>
              <a:spcAft>
                <a:spcPts val="0"/>
              </a:spcAft>
              <a:defRPr b="0" i="0" u="none" sz="2800">
                <a:solidFill>
                  <a:srgbClr val="0F232E"/>
                </a:solidFill>
                <a:latin typeface="PT Sans"/>
              </a:defRPr>
            </a:pPr>
            <a:r>
              <a:t>Xodimlar texnika xavfsizligi qoidalariga bo'ysunishi, himoya vositalaridan foydalanishi va xavf tug'ilganda rahbariyatga xabar berishi shart.</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2" name="Group 2"/>
          <p:cNvGrpSpPr/>
          <p:nvPr/>
        </p:nvGrpSpPr>
        <p:grpSpPr>
          <a:xfrm rot="0">
            <a:off x="-585126" y="2621428"/>
            <a:ext cx="9729126" cy="6151574"/>
            <a:chOff x="0" y="0"/>
            <a:chExt cx="2562404" cy="1620168"/>
          </a:xfrm>
        </p:grpSpPr>
        <p:sp>
          <p:nvSpPr>
            <p:cNvPr id="3" name="Freeform 3"/>
            <p:cNvSpPr/>
            <p:nvPr/>
          </p:nvSpPr>
          <p:spPr>
            <a:xfrm>
              <a:off x="0" y="0"/>
              <a:ext cx="2562404" cy="1620168"/>
            </a:xfrm>
            <a:custGeom>
              <a:avLst/>
              <a:gdLst/>
              <a:ahLst/>
              <a:cxnLst/>
              <a:rect l="l" t="t" r="r" b="b"/>
              <a:pathLst>
                <a:path w="2562404" h="1620168">
                  <a:moveTo>
                    <a:pt x="0" y="0"/>
                  </a:moveTo>
                  <a:lnTo>
                    <a:pt x="2562404" y="0"/>
                  </a:lnTo>
                  <a:lnTo>
                    <a:pt x="2562404" y="1620168"/>
                  </a:lnTo>
                  <a:lnTo>
                    <a:pt x="0" y="1620168"/>
                  </a:lnTo>
                  <a:close/>
                </a:path>
              </a:pathLst>
            </a:custGeom>
            <a:solidFill>
              <a:srgbClr val="2B4958"/>
            </a:solidFill>
          </p:spPr>
        </p:sp>
        <p:sp>
          <p:nvSpPr>
            <p:cNvPr id="4" name="TextBox 4"/>
            <p:cNvSpPr txBox="1"/>
            <p:nvPr/>
          </p:nvSpPr>
          <p:spPr>
            <a:xfrm>
              <a:off x="0" y="-38100"/>
              <a:ext cx="2562404" cy="1658268"/>
            </a:xfrm>
            <a:prstGeom prst="rect">
              <a:avLst/>
            </a:prstGeom>
          </p:spPr>
          <p:txBody>
            <a:bodyPr lIns="50800" tIns="50800" rIns="50800" bIns="50800" rtlCol="0" anchor="ctr"/>
            <a:lstStyle/>
            <a:p>
              <a:pPr algn="ctr">
                <a:lnSpc>
                  <a:spcPts val="2660"/>
                </a:lnSpc>
              </a:pPr>
            </a:p>
          </p:txBody>
        </p:sp>
      </p:grpSp>
      <p:grpSp>
        <p:nvGrpSpPr>
          <p:cNvPr id="5" name="Group 5"/>
          <p:cNvGrpSpPr/>
          <p:nvPr/>
        </p:nvGrpSpPr>
        <p:grpSpPr>
          <a:xfrm rot="0">
            <a:off x="9144000" y="2621428"/>
            <a:ext cx="9729126" cy="6151574"/>
            <a:chOff x="0" y="0"/>
            <a:chExt cx="2562404" cy="1620168"/>
          </a:xfrm>
        </p:grpSpPr>
        <p:sp>
          <p:nvSpPr>
            <p:cNvPr id="6" name="Freeform 6"/>
            <p:cNvSpPr/>
            <p:nvPr/>
          </p:nvSpPr>
          <p:spPr>
            <a:xfrm>
              <a:off x="0" y="0"/>
              <a:ext cx="2562404" cy="1620168"/>
            </a:xfrm>
            <a:custGeom>
              <a:avLst/>
              <a:gdLst/>
              <a:ahLst/>
              <a:cxnLst/>
              <a:rect l="l" t="t" r="r" b="b"/>
              <a:pathLst>
                <a:path w="2562404" h="1620168">
                  <a:moveTo>
                    <a:pt x="0" y="0"/>
                  </a:moveTo>
                  <a:lnTo>
                    <a:pt x="2562404" y="0"/>
                  </a:lnTo>
                  <a:lnTo>
                    <a:pt x="2562404" y="1620168"/>
                  </a:lnTo>
                  <a:lnTo>
                    <a:pt x="0" y="1620168"/>
                  </a:lnTo>
                  <a:close/>
                </a:path>
              </a:pathLst>
            </a:custGeom>
            <a:solidFill>
              <a:srgbClr val="0F232E"/>
            </a:solidFill>
          </p:spPr>
        </p:sp>
        <p:sp>
          <p:nvSpPr>
            <p:cNvPr id="7" name="TextBox 7"/>
            <p:cNvSpPr txBox="1"/>
            <p:nvPr/>
          </p:nvSpPr>
          <p:spPr>
            <a:xfrm>
              <a:off x="0" y="-38100"/>
              <a:ext cx="2562404" cy="1658268"/>
            </a:xfrm>
            <a:prstGeom prst="rect">
              <a:avLst/>
            </a:prstGeom>
          </p:spPr>
          <p:txBody>
            <a:bodyPr lIns="50800" tIns="50800" rIns="50800" bIns="50800" rtlCol="0" anchor="ctr"/>
            <a:lstStyle/>
            <a:p>
              <a:pPr algn="ctr">
                <a:lnSpc>
                  <a:spcPts val="2660"/>
                </a:lnSpc>
              </a:pPr>
            </a:p>
          </p:txBody>
        </p:sp>
      </p:grpSp>
      <p:sp>
        <p:nvSpPr>
          <p:cNvPr id="8" name="TextBox 7"/>
          <p:cNvSpPr txBox="1"/>
          <p:nvPr/>
        </p:nvSpPr>
        <p:spPr>
          <a:xfrm>
            <a:off x="3593592" y="868680"/>
            <a:ext cx="11100816" cy="1472184"/>
          </a:xfrm>
          <a:prstGeom prst="rect">
            <a:avLst/>
          </a:prstGeom>
          <a:noFill/>
        </p:spPr>
        <p:txBody>
          <a:bodyPr wrap="square" anchor="ctr" lIns="0" rIns="0" tIns="0" bIns="0">
            <a:normAutofit/>
          </a:bodyPr>
          <a:lstStyle/>
          <a:p>
            <a:pPr algn="ctr">
              <a:spcBef>
                <a:spcPts val="0"/>
              </a:spcBef>
              <a:spcAft>
                <a:spcPts val="0"/>
              </a:spcAft>
              <a:defRPr b="1" i="0" u="none" sz="5000">
                <a:solidFill>
                  <a:srgbClr val="0F232E"/>
                </a:solidFill>
                <a:latin typeface="DejaVu Sans Bold"/>
              </a:defRPr>
            </a:pPr>
            <a:r>
              <a:t>Tashkiliy choralar va mas'uliyatni taqsimlash</a:t>
            </a:r>
          </a:p>
        </p:txBody>
      </p:sp>
      <p:sp>
        <p:nvSpPr>
          <p:cNvPr id="9" name="TextBox 8"/>
          <p:cNvSpPr txBox="1"/>
          <p:nvPr/>
        </p:nvSpPr>
        <p:spPr>
          <a:xfrm>
            <a:off x="2240280" y="3694176"/>
            <a:ext cx="5513832" cy="3950208"/>
          </a:xfrm>
          <a:prstGeom prst="rect">
            <a:avLst/>
          </a:prstGeom>
          <a:noFill/>
        </p:spPr>
        <p:txBody>
          <a:bodyPr wrap="square" anchor="t" lIns="0" rIns="0" tIns="0" bIns="0">
            <a:normAutofit/>
          </a:bodyPr>
          <a:lstStyle/>
          <a:p>
            <a:pPr algn="just">
              <a:spcBef>
                <a:spcPts val="0"/>
              </a:spcBef>
              <a:spcAft>
                <a:spcPts val="0"/>
              </a:spcAft>
              <a:defRPr b="0" i="0" u="none" sz="2800">
                <a:solidFill>
                  <a:srgbClr val="FFFFFF"/>
                </a:solidFill>
                <a:latin typeface="PT Sans"/>
              </a:defRPr>
            </a:pPr>
            <a:r>
              <a:t>MTT rahbariyati xodimlarning mehnat xavfsizligi bo‘yicha o‘qitilishini va muntazam yo‘riqnomalar berilishini tashkil qilishi shart. Har bir bo‘limda xavfsizlik jurnallari yuritilishi va doimiy monitoring olib borilishi lozim.</a:t>
            </a:r>
          </a:p>
        </p:txBody>
      </p:sp>
      <p:sp>
        <p:nvSpPr>
          <p:cNvPr id="10" name="TextBox 9"/>
          <p:cNvSpPr txBox="1"/>
          <p:nvPr/>
        </p:nvSpPr>
        <p:spPr>
          <a:xfrm>
            <a:off x="10533888" y="3694176"/>
            <a:ext cx="5513832" cy="3950208"/>
          </a:xfrm>
          <a:prstGeom prst="rect">
            <a:avLst/>
          </a:prstGeom>
          <a:noFill/>
        </p:spPr>
        <p:txBody>
          <a:bodyPr wrap="square" anchor="t" lIns="0" rIns="0" tIns="0" bIns="0">
            <a:normAutofit/>
          </a:bodyPr>
          <a:lstStyle/>
          <a:p>
            <a:pPr algn="just">
              <a:spcBef>
                <a:spcPts val="0"/>
              </a:spcBef>
              <a:spcAft>
                <a:spcPts val="0"/>
              </a:spcAft>
              <a:defRPr b="0" i="0" u="none" sz="2800">
                <a:solidFill>
                  <a:srgbClr val="FFFFFF"/>
                </a:solidFill>
                <a:latin typeface="PT Sans"/>
              </a:defRPr>
            </a:pPr>
            <a:r>
              <a:t>Xodimlarning sog‘lig‘ini muhofaza qilish maqsadida ularga zarur individual himoya vositalari va maxsus kiyim-boshlar taqdim etiladi. Shuningdek, ish jarayonidagi xavfli omillarni bartaraf etish uchun moliyaviy resurslar ajratiladi.</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grpSp>
        <p:nvGrpSpPr>
          <p:cNvPr id="5" name="Group 5"/>
          <p:cNvGrpSpPr/>
          <p:nvPr/>
        </p:nvGrpSpPr>
        <p:grpSpPr>
          <a:xfrm rot="0">
            <a:off x="4068647" y="3381230"/>
            <a:ext cx="1420669" cy="1420669"/>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7" name="TextBox 7"/>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8" name="Group 8"/>
          <p:cNvGrpSpPr/>
          <p:nvPr/>
        </p:nvGrpSpPr>
        <p:grpSpPr>
          <a:xfrm rot="0">
            <a:off x="4286925" y="3607933"/>
            <a:ext cx="967262" cy="967262"/>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0" name="TextBox 10"/>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11" name="TextBox 11"/>
          <p:cNvSpPr txBox="1"/>
          <p:nvPr/>
        </p:nvSpPr>
        <p:spPr>
          <a:xfrm>
            <a:off x="4307534" y="3723839"/>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1</a:t>
            </a:r>
            <a:endParaRPr lang="en-US" sz="3830" b="1">
              <a:solidFill>
                <a:srgbClr val="0F232E"/>
              </a:solidFill>
              <a:latin typeface="DejaVu Sans Bold"/>
              <a:ea typeface="DejaVu Sans Bold"/>
              <a:cs typeface="DejaVu Sans Bold"/>
              <a:sym typeface="DejaVu Sans Bold"/>
            </a:endParaRPr>
          </a:p>
        </p:txBody>
      </p:sp>
      <p:grpSp>
        <p:nvGrpSpPr>
          <p:cNvPr id="13" name="Group 13"/>
          <p:cNvGrpSpPr/>
          <p:nvPr/>
        </p:nvGrpSpPr>
        <p:grpSpPr>
          <a:xfrm rot="0">
            <a:off x="4068647" y="5377859"/>
            <a:ext cx="1420669" cy="1420669"/>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15" name="TextBox 15"/>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16" name="Group 16"/>
          <p:cNvGrpSpPr/>
          <p:nvPr/>
        </p:nvGrpSpPr>
        <p:grpSpPr>
          <a:xfrm rot="0">
            <a:off x="4286925" y="5604563"/>
            <a:ext cx="967262" cy="967262"/>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8" name="TextBox 18"/>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19" name="TextBox 19"/>
          <p:cNvSpPr txBox="1"/>
          <p:nvPr/>
        </p:nvSpPr>
        <p:spPr>
          <a:xfrm>
            <a:off x="4307534" y="5720468"/>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2</a:t>
            </a:r>
            <a:endParaRPr lang="en-US" sz="3830" b="1">
              <a:solidFill>
                <a:srgbClr val="0F232E"/>
              </a:solidFill>
              <a:latin typeface="DejaVu Sans Bold"/>
              <a:ea typeface="DejaVu Sans Bold"/>
              <a:cs typeface="DejaVu Sans Bold"/>
              <a:sym typeface="DejaVu Sans Bold"/>
            </a:endParaRPr>
          </a:p>
        </p:txBody>
      </p:sp>
      <p:grpSp>
        <p:nvGrpSpPr>
          <p:cNvPr id="21" name="Group 21"/>
          <p:cNvGrpSpPr/>
          <p:nvPr/>
        </p:nvGrpSpPr>
        <p:grpSpPr>
          <a:xfrm rot="0">
            <a:off x="4068647" y="7374488"/>
            <a:ext cx="1420669" cy="1420669"/>
            <a:chOff x="0" y="0"/>
            <a:chExt cx="812800" cy="812800"/>
          </a:xfrm>
        </p:grpSpPr>
        <p:sp>
          <p:nvSpPr>
            <p:cNvPr id="22" name="Freeform 2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23" name="TextBox 23"/>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24" name="Group 24"/>
          <p:cNvGrpSpPr/>
          <p:nvPr/>
        </p:nvGrpSpPr>
        <p:grpSpPr>
          <a:xfrm rot="0">
            <a:off x="4286925" y="7601192"/>
            <a:ext cx="967262" cy="967262"/>
            <a:chOff x="0" y="0"/>
            <a:chExt cx="812800" cy="812800"/>
          </a:xfrm>
        </p:grpSpPr>
        <p:sp>
          <p:nvSpPr>
            <p:cNvPr id="25" name="Freeform 2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26" name="TextBox 26"/>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27" name="TextBox 27"/>
          <p:cNvSpPr txBox="1"/>
          <p:nvPr/>
        </p:nvSpPr>
        <p:spPr>
          <a:xfrm>
            <a:off x="4307534" y="7717097"/>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3</a:t>
            </a:r>
            <a:endParaRPr lang="en-US" sz="3830" b="1">
              <a:solidFill>
                <a:srgbClr val="0F232E"/>
              </a:solidFill>
              <a:latin typeface="DejaVu Sans Bold"/>
              <a:ea typeface="DejaVu Sans Bold"/>
              <a:cs typeface="DejaVu Sans Bold"/>
              <a:sym typeface="DejaVu Sans Bold"/>
            </a:endParaRPr>
          </a:p>
        </p:txBody>
      </p:sp>
      <p:sp>
        <p:nvSpPr>
          <p:cNvPr id="28" name="Freeform 28"/>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29" name="Freeform 29"/>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30" name="Freeform 30"/>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31" name="TextBox 30"/>
          <p:cNvSpPr txBox="1"/>
          <p:nvPr/>
        </p:nvSpPr>
        <p:spPr>
          <a:xfrm>
            <a:off x="3593592" y="1179576"/>
            <a:ext cx="11100816" cy="1472184"/>
          </a:xfrm>
          <a:prstGeom prst="rect">
            <a:avLst/>
          </a:prstGeom>
          <a:noFill/>
        </p:spPr>
        <p:txBody>
          <a:bodyPr wrap="square" anchor="ctr" lIns="0" rIns="0" tIns="0" bIns="0">
            <a:normAutofit/>
          </a:bodyPr>
          <a:lstStyle/>
          <a:p>
            <a:pPr algn="ctr">
              <a:spcBef>
                <a:spcPts val="0"/>
              </a:spcBef>
              <a:spcAft>
                <a:spcPts val="0"/>
              </a:spcAft>
              <a:defRPr b="1" i="0" u="none" sz="5000">
                <a:solidFill>
                  <a:srgbClr val="0F232E"/>
                </a:solidFill>
                <a:latin typeface="DejaVu Sans Bold"/>
              </a:defRPr>
            </a:pPr>
            <a:r>
              <a:t>Mehnat xavfsizligini ta'minlashning uchta ustuvor yo'nalishi</a:t>
            </a:r>
          </a:p>
        </p:txBody>
      </p:sp>
      <p:sp>
        <p:nvSpPr>
          <p:cNvPr id="32" name="TextBox 31"/>
          <p:cNvSpPr txBox="1"/>
          <p:nvPr/>
        </p:nvSpPr>
        <p:spPr>
          <a:xfrm>
            <a:off x="5879592" y="3328416"/>
            <a:ext cx="8503920" cy="1472184"/>
          </a:xfrm>
          <a:prstGeom prst="rect">
            <a:avLst/>
          </a:prstGeom>
          <a:noFill/>
        </p:spPr>
        <p:txBody>
          <a:bodyPr wrap="square" anchor="t" lIns="0" rIns="0" tIns="0" bIns="0">
            <a:normAutofit/>
          </a:bodyPr>
          <a:lstStyle/>
          <a:p>
            <a:pPr algn="just">
              <a:spcBef>
                <a:spcPts val="0"/>
              </a:spcBef>
              <a:spcAft>
                <a:spcPts val="0"/>
              </a:spcAft>
              <a:defRPr b="0" i="0" u="none" sz="2800">
                <a:solidFill>
                  <a:srgbClr val="0F232E"/>
                </a:solidFill>
                <a:latin typeface="PT Sans"/>
              </a:defRPr>
            </a:pPr>
            <a:r>
              <a:t>Tizimli o‘qitish va yo‘riqnomalar berish orqali xodimlar bilimini oshirish va xavflarning oldini olish.</a:t>
            </a:r>
          </a:p>
        </p:txBody>
      </p:sp>
      <p:sp>
        <p:nvSpPr>
          <p:cNvPr id="33" name="TextBox 32"/>
          <p:cNvSpPr txBox="1"/>
          <p:nvPr/>
        </p:nvSpPr>
        <p:spPr>
          <a:xfrm>
            <a:off x="5879592" y="5321808"/>
            <a:ext cx="8503920" cy="1472184"/>
          </a:xfrm>
          <a:prstGeom prst="rect">
            <a:avLst/>
          </a:prstGeom>
          <a:noFill/>
        </p:spPr>
        <p:txBody>
          <a:bodyPr wrap="square" anchor="t" lIns="0" rIns="0" tIns="0" bIns="0">
            <a:normAutofit/>
          </a:bodyPr>
          <a:lstStyle/>
          <a:p>
            <a:pPr algn="just">
              <a:spcBef>
                <a:spcPts val="0"/>
              </a:spcBef>
              <a:spcAft>
                <a:spcPts val="0"/>
              </a:spcAft>
              <a:defRPr b="0" i="0" u="none" sz="2800">
                <a:solidFill>
                  <a:srgbClr val="0F232E"/>
                </a:solidFill>
                <a:latin typeface="PT Sans"/>
              </a:defRPr>
            </a:pPr>
            <a:r>
              <a:t>Texnik uskunalar va elektr jihozlarining sozligini muntazam ravishda nazorat qilish hamda ta'mirlash.</a:t>
            </a:r>
          </a:p>
        </p:txBody>
      </p:sp>
      <p:sp>
        <p:nvSpPr>
          <p:cNvPr id="34" name="TextBox 33"/>
          <p:cNvSpPr txBox="1"/>
          <p:nvPr/>
        </p:nvSpPr>
        <p:spPr>
          <a:xfrm>
            <a:off x="5879592" y="7324344"/>
            <a:ext cx="8503920" cy="1472184"/>
          </a:xfrm>
          <a:prstGeom prst="rect">
            <a:avLst/>
          </a:prstGeom>
          <a:noFill/>
        </p:spPr>
        <p:txBody>
          <a:bodyPr wrap="square" anchor="t" lIns="0" rIns="0" tIns="0" bIns="0">
            <a:normAutofit/>
          </a:bodyPr>
          <a:lstStyle/>
          <a:p>
            <a:pPr algn="just">
              <a:spcBef>
                <a:spcPts val="0"/>
              </a:spcBef>
              <a:spcAft>
                <a:spcPts val="0"/>
              </a:spcAft>
              <a:defRPr b="0" i="0" u="none" sz="2800">
                <a:solidFill>
                  <a:srgbClr val="0F232E"/>
                </a:solidFill>
                <a:latin typeface="PT Sans"/>
              </a:defRPr>
            </a:pPr>
            <a:r>
              <a:t>Sanitariya-gigiyena talablariga rioya etish va xodimlar uchun qulay ish sharoitlarini yaratishdir.</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3" name="Freeform 3"/>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7">
              <a:extLst>
                <a:ext uri="{96DAC541-7B7A-43D3-8B79-37D633B846F1}">
                  <asvg:svgBlip xmlns:asvg="http://schemas.microsoft.com/office/drawing/2016/SVG/main" r:embed="rId6"/>
                </a:ext>
              </a:extLst>
            </a:blip>
            <a:stretch>
              <a:fillRect/>
            </a:stretch>
          </a:blipFill>
        </p:spPr>
      </p:sp>
      <p:sp>
        <p:nvSpPr>
          <p:cNvPr id="7" name="Freeform 7"/>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8" name="Freeform 8"/>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9" name="Freeform 9"/>
          <p:cNvSpPr/>
          <p:nvPr/>
        </p:nvSpPr>
        <p:spPr>
          <a:xfrm>
            <a:off x="757497" y="5545751"/>
            <a:ext cx="542405" cy="2057400"/>
          </a:xfrm>
          <a:custGeom>
            <a:avLst/>
            <a:gdLst/>
            <a:ahLst/>
            <a:cxnLst/>
            <a:rect l="l" t="t" r="r" b="b"/>
            <a:pathLst>
              <a:path w="542405" h="2057400">
                <a:moveTo>
                  <a:pt x="0" y="0"/>
                </a:moveTo>
                <a:lnTo>
                  <a:pt x="542406" y="0"/>
                </a:lnTo>
                <a:lnTo>
                  <a:pt x="542406" y="2057400"/>
                </a:lnTo>
                <a:lnTo>
                  <a:pt x="0" y="20574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3" name="Freeform 13"/>
          <p:cNvSpPr/>
          <p:nvPr/>
        </p:nvSpPr>
        <p:spPr>
          <a:xfrm>
            <a:off x="16988097" y="2760644"/>
            <a:ext cx="542405" cy="2057400"/>
          </a:xfrm>
          <a:custGeom>
            <a:avLst/>
            <a:gdLst/>
            <a:ahLst/>
            <a:cxnLst/>
            <a:rect l="l" t="t" r="r" b="b"/>
            <a:pathLst>
              <a:path w="542405" h="2057400">
                <a:moveTo>
                  <a:pt x="0" y="0"/>
                </a:moveTo>
                <a:lnTo>
                  <a:pt x="542406" y="0"/>
                </a:lnTo>
                <a:lnTo>
                  <a:pt x="542406" y="2057400"/>
                </a:lnTo>
                <a:lnTo>
                  <a:pt x="0" y="20574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4" name="TextBox 13"/>
          <p:cNvSpPr txBox="1"/>
          <p:nvPr/>
        </p:nvSpPr>
        <p:spPr>
          <a:xfrm>
            <a:off x="4864608" y="1600200"/>
            <a:ext cx="8293608" cy="1463040"/>
          </a:xfrm>
          <a:prstGeom prst="rect">
            <a:avLst/>
          </a:prstGeom>
          <a:noFill/>
        </p:spPr>
        <p:txBody>
          <a:bodyPr wrap="square" anchor="ctr" lIns="0" rIns="0" tIns="0" bIns="0">
            <a:normAutofit/>
          </a:bodyPr>
          <a:lstStyle/>
          <a:p>
            <a:pPr algn="ctr">
              <a:spcBef>
                <a:spcPts val="0"/>
              </a:spcBef>
              <a:spcAft>
                <a:spcPts val="0"/>
              </a:spcAft>
              <a:defRPr b="1" i="0" u="none" sz="3800">
                <a:solidFill>
                  <a:srgbClr val="0F232E"/>
                </a:solidFill>
                <a:latin typeface="DejaVu Sans Bold"/>
              </a:defRPr>
            </a:pPr>
            <a:r>
              <a:t>Mehnat xavfsizligi tizimini joriy etish orqali jarohatlanish xavfini kamaytirish</a:t>
            </a:r>
          </a:p>
        </p:txBody>
      </p:sp>
      <p:sp>
        <p:nvSpPr>
          <p:cNvPr id="15" name="TextBox 14"/>
          <p:cNvSpPr txBox="1"/>
          <p:nvPr/>
        </p:nvSpPr>
        <p:spPr>
          <a:xfrm>
            <a:off x="9015984" y="3310128"/>
            <a:ext cx="5916168" cy="5212080"/>
          </a:xfrm>
          <a:prstGeom prst="rect">
            <a:avLst/>
          </a:prstGeom>
          <a:noFill/>
        </p:spPr>
        <p:txBody>
          <a:bodyPr wrap="square" anchor="t" lIns="0" rIns="0" tIns="0" bIns="0">
            <a:normAutofit/>
          </a:bodyPr>
          <a:lstStyle/>
          <a:p>
            <a:pPr algn="just">
              <a:spcBef>
                <a:spcPts val="0"/>
              </a:spcBef>
              <a:spcAft>
                <a:spcPts val="0"/>
              </a:spcAft>
              <a:defRPr b="0" i="0" u="none" sz="2200">
                <a:solidFill>
                  <a:srgbClr val="0F232E"/>
                </a:solidFill>
                <a:latin typeface="PT Sans"/>
              </a:defRPr>
            </a:pPr>
            <a:r>
              <a:t>Statistik ma'lumotlar shuni ko'rsatadiki, maktabgacha ta'lim tashkilotlarida mehnat muhofazasi bo'yicha profilaktika ishlarining muntazamligi baxtsiz hodisalar sonini keskin kamaytirish imkonini beradi. Grafikda xodimlarning xavfsizlik qoidalarini o'rganish darajasi oshishi bilan ish joyidagi jarohatlanish ko'rsatkichlarining kamayib borishi aks etgan. Bu esa tizimli o'quv mashg'ulotlari hamda texnik nazoratning naqadar muhimligini isbotlaydi. Xodimlarni doimiy ravishda yo'riqnomalar bilan tanishtirib borish va ularning amaliy ko'nikmalarini nazorat qilish orqali MTTda 100 foizlik xavfsiz muhitni yaratish strategik maqsad hisoblanadi.</a:t>
            </a:r>
          </a:p>
        </p:txBody>
      </p:sp>
      <p:graphicFrame>
        <p:nvGraphicFramePr>
          <p:cNvPr id="16" name="Chart 15"/>
          <p:cNvGraphicFramePr>
            <a:graphicFrameLocks noGrp="1"/>
          </p:cNvGraphicFramePr>
          <p:nvPr/>
        </p:nvGraphicFramePr>
        <p:xfrm>
          <a:off x="3227832" y="3392424"/>
          <a:ext cx="4681728" cy="4617720"/>
        </p:xfrm>
        <a:graphic>
          <a:graphicData uri="http://schemas.openxmlformats.org/drawingml/2006/chart">
            <c:chart xmlns:c="http://schemas.openxmlformats.org/drawingml/2006/chart" r:id="rId8"/>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grpSp>
        <p:nvGrpSpPr>
          <p:cNvPr id="5" name="Group 5"/>
          <p:cNvGrpSpPr/>
          <p:nvPr/>
        </p:nvGrpSpPr>
        <p:grpSpPr>
          <a:xfrm rot="0">
            <a:off x="4068647" y="3381230"/>
            <a:ext cx="1420669" cy="1420669"/>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7" name="TextBox 7"/>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8" name="Group 8"/>
          <p:cNvGrpSpPr/>
          <p:nvPr/>
        </p:nvGrpSpPr>
        <p:grpSpPr>
          <a:xfrm rot="0">
            <a:off x="4286925" y="3607933"/>
            <a:ext cx="967262" cy="967262"/>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0" name="TextBox 10"/>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11" name="TextBox 11"/>
          <p:cNvSpPr txBox="1"/>
          <p:nvPr/>
        </p:nvSpPr>
        <p:spPr>
          <a:xfrm>
            <a:off x="4307534" y="3723839"/>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1</a:t>
            </a:r>
            <a:endParaRPr lang="en-US" sz="3830" b="1">
              <a:solidFill>
                <a:srgbClr val="0F232E"/>
              </a:solidFill>
              <a:latin typeface="DejaVu Sans Bold"/>
              <a:ea typeface="DejaVu Sans Bold"/>
              <a:cs typeface="DejaVu Sans Bold"/>
              <a:sym typeface="DejaVu Sans Bold"/>
            </a:endParaRPr>
          </a:p>
        </p:txBody>
      </p:sp>
      <p:grpSp>
        <p:nvGrpSpPr>
          <p:cNvPr id="13" name="Group 13"/>
          <p:cNvGrpSpPr/>
          <p:nvPr/>
        </p:nvGrpSpPr>
        <p:grpSpPr>
          <a:xfrm rot="0">
            <a:off x="4068647" y="5377859"/>
            <a:ext cx="1420669" cy="1420669"/>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4958"/>
            </a:solidFill>
          </p:spPr>
        </p:sp>
        <p:sp>
          <p:nvSpPr>
            <p:cNvPr id="15" name="TextBox 15"/>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grpSp>
        <p:nvGrpSpPr>
          <p:cNvPr id="16" name="Group 16"/>
          <p:cNvGrpSpPr/>
          <p:nvPr/>
        </p:nvGrpSpPr>
        <p:grpSpPr>
          <a:xfrm rot="0">
            <a:off x="4286925" y="5604563"/>
            <a:ext cx="967262" cy="967262"/>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p:spPr>
        </p:sp>
        <p:sp>
          <p:nvSpPr>
            <p:cNvPr id="18" name="TextBox 18"/>
            <p:cNvSpPr txBox="1"/>
            <p:nvPr/>
          </p:nvSpPr>
          <p:spPr>
            <a:xfrm>
              <a:off x="76200" y="38100"/>
              <a:ext cx="660400" cy="698500"/>
            </a:xfrm>
            <a:prstGeom prst="rect">
              <a:avLst/>
            </a:prstGeom>
          </p:spPr>
          <p:txBody>
            <a:bodyPr lIns="47359" tIns="47359" rIns="47359" bIns="47359" rtlCol="0" anchor="ctr"/>
            <a:lstStyle/>
            <a:p>
              <a:pPr algn="ctr">
                <a:lnSpc>
                  <a:spcPts val="2660"/>
                </a:lnSpc>
              </a:pPr>
            </a:p>
          </p:txBody>
        </p:sp>
      </p:grpSp>
      <p:sp>
        <p:nvSpPr>
          <p:cNvPr id="19" name="TextBox 19"/>
          <p:cNvSpPr txBox="1"/>
          <p:nvPr/>
        </p:nvSpPr>
        <p:spPr>
          <a:xfrm>
            <a:off x="4307534" y="5720468"/>
            <a:ext cx="926044" cy="659251"/>
          </a:xfrm>
          <a:prstGeom prst="rect">
            <a:avLst/>
          </a:prstGeom>
        </p:spPr>
        <p:txBody>
          <a:bodyPr lIns="0" tIns="0" rIns="0" bIns="0" rtlCol="0" anchor="t">
            <a:spAutoFit/>
          </a:bodyPr>
          <a:lstStyle/>
          <a:p>
            <a:pPr algn="ctr">
              <a:lnSpc>
                <a:spcPts val="5360"/>
              </a:lnSpc>
            </a:pPr>
            <a:r>
              <a:rPr lang="en-US" sz="3830" b="1">
                <a:solidFill>
                  <a:srgbClr val="0F232E"/>
                </a:solidFill>
                <a:latin typeface="DejaVu Sans Bold"/>
                <a:ea typeface="DejaVu Sans Bold"/>
                <a:cs typeface="DejaVu Sans Bold"/>
                <a:sym typeface="DejaVu Sans Bold"/>
              </a:rPr>
              <a:t>2</a:t>
            </a:r>
            <a:endParaRPr lang="en-US" sz="3830" b="1">
              <a:solidFill>
                <a:srgbClr val="0F232E"/>
              </a:solidFill>
              <a:latin typeface="DejaVu Sans Bold"/>
              <a:ea typeface="DejaVu Sans Bold"/>
              <a:cs typeface="DejaVu Sans Bold"/>
              <a:sym typeface="DejaVu Sans Bold"/>
            </a:endParaRPr>
          </a:p>
        </p:txBody>
      </p:sp>
      <p:sp>
        <p:nvSpPr>
          <p:cNvPr id="28" name="Freeform 28"/>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29" name="Freeform 29"/>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30" name="Freeform 30"/>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31" name="TextBox 30"/>
          <p:cNvSpPr txBox="1"/>
          <p:nvPr/>
        </p:nvSpPr>
        <p:spPr>
          <a:xfrm>
            <a:off x="3593592" y="1179576"/>
            <a:ext cx="11100816" cy="1472184"/>
          </a:xfrm>
          <a:prstGeom prst="rect">
            <a:avLst/>
          </a:prstGeom>
          <a:noFill/>
        </p:spPr>
        <p:txBody>
          <a:bodyPr wrap="square" anchor="ctr" lIns="0" rIns="0" tIns="0" bIns="0">
            <a:normAutofit/>
          </a:bodyPr>
          <a:lstStyle/>
          <a:p>
            <a:pPr algn="ctr">
              <a:spcBef>
                <a:spcPts val="0"/>
              </a:spcBef>
              <a:spcAft>
                <a:spcPts val="0"/>
              </a:spcAft>
              <a:defRPr b="1" i="0" u="none" sz="5000">
                <a:solidFill>
                  <a:srgbClr val="0F232E"/>
                </a:solidFill>
                <a:latin typeface="DejaVu Sans Bold"/>
              </a:defRPr>
            </a:pPr>
            <a:r>
              <a:t>Favqulodda vaziyatlarda harakat qilish tartibi</a:t>
            </a:r>
          </a:p>
        </p:txBody>
      </p:sp>
      <p:sp>
        <p:nvSpPr>
          <p:cNvPr id="32" name="TextBox 31"/>
          <p:cNvSpPr txBox="1"/>
          <p:nvPr/>
        </p:nvSpPr>
        <p:spPr>
          <a:xfrm>
            <a:off x="5879592" y="3328416"/>
            <a:ext cx="8503920" cy="1472184"/>
          </a:xfrm>
          <a:prstGeom prst="rect">
            <a:avLst/>
          </a:prstGeom>
          <a:noFill/>
        </p:spPr>
        <p:txBody>
          <a:bodyPr wrap="square" anchor="t" lIns="0" rIns="0" tIns="0" bIns="0">
            <a:normAutofit/>
          </a:bodyPr>
          <a:lstStyle/>
          <a:p>
            <a:pPr algn="just">
              <a:spcBef>
                <a:spcPts val="0"/>
              </a:spcBef>
              <a:spcAft>
                <a:spcPts val="0"/>
              </a:spcAft>
              <a:defRPr b="0" i="0" u="none" sz="2600">
                <a:solidFill>
                  <a:srgbClr val="0F232E"/>
                </a:solidFill>
                <a:latin typeface="PT Sans"/>
              </a:defRPr>
            </a:pPr>
            <a:r>
              <a:t>Yong‘in yoki boshqa tabiiy ofatlar yuz berganda xodimlar evakuatsiya rejasiga muvofiq harakat qilishlari va bolalarni xavfsiz joyga zudlik bilan olib chiqishlari shart.</a:t>
            </a:r>
          </a:p>
        </p:txBody>
      </p:sp>
      <p:sp>
        <p:nvSpPr>
          <p:cNvPr id="33" name="TextBox 32"/>
          <p:cNvSpPr txBox="1"/>
          <p:nvPr/>
        </p:nvSpPr>
        <p:spPr>
          <a:xfrm>
            <a:off x="5879592" y="5321808"/>
            <a:ext cx="8503920" cy="1472184"/>
          </a:xfrm>
          <a:prstGeom prst="rect">
            <a:avLst/>
          </a:prstGeom>
          <a:noFill/>
        </p:spPr>
        <p:txBody>
          <a:bodyPr wrap="square" anchor="t" lIns="0" rIns="0" tIns="0" bIns="0">
            <a:normAutofit/>
          </a:bodyPr>
          <a:lstStyle/>
          <a:p>
            <a:pPr algn="just">
              <a:spcBef>
                <a:spcPts val="0"/>
              </a:spcBef>
              <a:spcAft>
                <a:spcPts val="0"/>
              </a:spcAft>
              <a:defRPr b="0" i="0" u="none" sz="2600">
                <a:solidFill>
                  <a:srgbClr val="0F232E"/>
                </a:solidFill>
                <a:latin typeface="PT Sans"/>
              </a:defRPr>
            </a:pPr>
            <a:r>
              <a:t>Har bir xodim birlamchi tibbiy yordam ko‘rsatish ko‘nikmalariga ega bo‘lishi va maxsus qutichadagi dori vositalaridan foydalanish qoidalarini mukammal bilishi zarur.</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6" name="TextBox 6"/>
          <p:cNvSpPr txBox="1"/>
          <p:nvPr/>
        </p:nvSpPr>
        <p:spPr>
          <a:xfrm>
            <a:off x="9013190" y="3311525"/>
            <a:ext cx="5916930" cy="5212715"/>
          </a:xfrm>
          <a:prstGeom prst="rect">
            <a:avLst/>
          </a:prstGeom>
        </p:spPr>
        <p:txBody>
          <a:bodyPr lIns="0" tIns="0" rIns="0" bIns="0" rtlCol="0" anchor="t">
            <a:noAutofit/>
          </a:bodyPr>
          <a:lstStyle/>
          <a:p>
            <a:pPr algn="just">
              <a:lnSpc>
                <a:spcPts val="3920"/>
              </a:lnSpc>
            </a:pPr>
            <a:endParaRPr lang="en-US" sz="2800">
              <a:solidFill>
                <a:srgbClr val="0F232E"/>
              </a:solidFill>
              <a:latin typeface="PT Sans" panose="020B0503020203020204"/>
              <a:ea typeface="PT Sans" panose="020B0503020203020204"/>
              <a:cs typeface="PT Sans" panose="020B0503020203020204"/>
              <a:sym typeface="PT Sans" panose="020B0503020203020204"/>
            </a:endParaRPr>
          </a:p>
        </p:txBody>
      </p:sp>
      <p:sp>
        <p:nvSpPr>
          <p:cNvPr id="8" name="Freeform 8"/>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9" name="Freeform 9"/>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10" name="Freeform 10"/>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11" name="TextBox 10"/>
          <p:cNvSpPr txBox="1"/>
          <p:nvPr/>
        </p:nvSpPr>
        <p:spPr>
          <a:xfrm>
            <a:off x="4864608" y="1600200"/>
            <a:ext cx="8293608" cy="1463040"/>
          </a:xfrm>
          <a:prstGeom prst="rect">
            <a:avLst/>
          </a:prstGeom>
          <a:noFill/>
        </p:spPr>
        <p:txBody>
          <a:bodyPr wrap="square" anchor="ctr" lIns="0" rIns="0" tIns="0" bIns="0">
            <a:normAutofit/>
          </a:bodyPr>
          <a:lstStyle/>
          <a:p>
            <a:pPr algn="ctr">
              <a:spcBef>
                <a:spcPts val="0"/>
              </a:spcBef>
              <a:spcAft>
                <a:spcPts val="0"/>
              </a:spcAft>
              <a:defRPr b="1" i="0" u="none" sz="4000">
                <a:solidFill>
                  <a:srgbClr val="0F232E"/>
                </a:solidFill>
                <a:latin typeface="DejaVu Sans Bold"/>
              </a:defRPr>
            </a:pPr>
            <a:r>
              <a:t>Xodimlarning mehnat xavfsizligini ta’minlashda profilaktika va monitoring</a:t>
            </a:r>
          </a:p>
        </p:txBody>
      </p:sp>
      <p:sp>
        <p:nvSpPr>
          <p:cNvPr id="12" name="TextBox 11"/>
          <p:cNvSpPr txBox="1"/>
          <p:nvPr/>
        </p:nvSpPr>
        <p:spPr>
          <a:xfrm>
            <a:off x="9015984" y="3310128"/>
            <a:ext cx="5916168" cy="5212080"/>
          </a:xfrm>
          <a:prstGeom prst="rect">
            <a:avLst/>
          </a:prstGeom>
          <a:noFill/>
        </p:spPr>
        <p:txBody>
          <a:bodyPr wrap="square" anchor="t" lIns="0" rIns="0" tIns="0" bIns="0">
            <a:normAutofit/>
          </a:bodyPr>
          <a:lstStyle/>
          <a:p>
            <a:pPr algn="just">
              <a:spcBef>
                <a:spcPts val="0"/>
              </a:spcBef>
              <a:spcAft>
                <a:spcPts val="0"/>
              </a:spcAft>
              <a:defRPr b="0" i="0" u="none" sz="2000">
                <a:solidFill>
                  <a:srgbClr val="0F232E"/>
                </a:solidFill>
                <a:latin typeface="PT Sans"/>
              </a:defRPr>
            </a:pPr>
            <a:r>
              <a:t>Mehnat jarayonidagi xavfsizlikni ta’minlashning eng samarali usuli bu muntazam monitoring va profilaktika ishlaridir. Maktabgacha ta’lim tashkilotlarida har chorakda ish joylarining xavfsizlik holatini tahlil qilish, asbob-uskunalarning texnik sozligini tekshirish hamda sanitariya-gigiyena normalariga muvofiqligini nazorat qilish lozim. Profilaktika tadbirlari doirasida xodimlarning sog‘lig‘ini davriy ko‘rikdan o‘tkazish va psixologik emotsional holatini yaxshilash choralari ko‘riladi. Bu kabi yondashuv nafaqat baxtsiz hodisalarning oldini oladi, balki jamoada xavfsizlik madaniyatini shakllantirib, ish unumdorligini hamda ta’lim muassasasining umumiy nufuzini sezilarli darajada oshirishga xizmat qiladi.</a:t>
            </a:r>
          </a:p>
        </p:txBody>
      </p:sp>
      <p:pic>
        <p:nvPicPr>
          <p:cNvPr id="13" name="Picture 12" descr="94891952dce249e688b291b46125e388.jpg"/>
          <p:cNvPicPr>
            <a:picLocks noChangeAspect="1"/>
          </p:cNvPicPr>
          <p:nvPr/>
        </p:nvPicPr>
        <p:blipFill>
          <a:blip r:embed="rId6"/>
          <a:stretch>
            <a:fillRect/>
          </a:stretch>
        </p:blipFill>
        <p:spPr>
          <a:xfrm>
            <a:off x="3227832" y="3392424"/>
            <a:ext cx="4681728" cy="4617720"/>
          </a:xfrm>
          <a:prstGeom prst="rect">
            <a:avLst/>
          </a:prstGeom>
        </p:spPr>
      </p:pic>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Freeform 2"/>
          <p:cNvSpPr/>
          <p:nvPr/>
        </p:nvSpPr>
        <p:spPr>
          <a:xfrm>
            <a:off x="14964026" y="8229600"/>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5" name="Freeform 5"/>
          <p:cNvSpPr/>
          <p:nvPr/>
        </p:nvSpPr>
        <p:spPr>
          <a:xfrm>
            <a:off x="-4114169" y="7280500"/>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6" name="Freeform 6"/>
          <p:cNvSpPr/>
          <p:nvPr/>
        </p:nvSpPr>
        <p:spPr>
          <a:xfrm>
            <a:off x="14066250" y="-4092102"/>
            <a:ext cx="7200900" cy="7200900"/>
          </a:xfrm>
          <a:custGeom>
            <a:avLst/>
            <a:gdLst/>
            <a:ahLst/>
            <a:cxnLst/>
            <a:rect l="l" t="t" r="r" b="b"/>
            <a:pathLst>
              <a:path w="7200900" h="7200900">
                <a:moveTo>
                  <a:pt x="0" y="0"/>
                </a:moveTo>
                <a:lnTo>
                  <a:pt x="7200900" y="0"/>
                </a:lnTo>
                <a:lnTo>
                  <a:pt x="7200900" y="7200900"/>
                </a:lnTo>
                <a:lnTo>
                  <a:pt x="0" y="7200900"/>
                </a:lnTo>
                <a:lnTo>
                  <a:pt x="0" y="0"/>
                </a:lnTo>
                <a:close/>
              </a:path>
            </a:pathLst>
          </a:custGeom>
          <a:blipFill>
            <a:blip r:embed="rId3">
              <a:extLst>
                <a:ext uri="{96DAC541-7B7A-43D3-8B79-37D633B846F1}">
                  <asvg:svgBlip xmlns:asvg="http://schemas.microsoft.com/office/drawing/2016/SVG/main" r:embed="rId2"/>
                </a:ext>
              </a:extLst>
            </a:blip>
            <a:stretch>
              <a:fillRect/>
            </a:stretch>
          </a:blipFill>
        </p:spPr>
      </p:sp>
      <p:sp>
        <p:nvSpPr>
          <p:cNvPr id="7" name="Freeform 7"/>
          <p:cNvSpPr/>
          <p:nvPr/>
        </p:nvSpPr>
        <p:spPr>
          <a:xfrm>
            <a:off x="-1266574" y="-2249003"/>
            <a:ext cx="4590548" cy="4114800"/>
          </a:xfrm>
          <a:custGeom>
            <a:avLst/>
            <a:gdLst/>
            <a:ahLst/>
            <a:cxnLst/>
            <a:rect l="l" t="t" r="r" b="b"/>
            <a:pathLst>
              <a:path w="4590548" h="4114800">
                <a:moveTo>
                  <a:pt x="0" y="0"/>
                </a:moveTo>
                <a:lnTo>
                  <a:pt x="4590548" y="0"/>
                </a:lnTo>
                <a:lnTo>
                  <a:pt x="4590548" y="4114800"/>
                </a:lnTo>
                <a:lnTo>
                  <a:pt x="0" y="4114800"/>
                </a:lnTo>
                <a:lnTo>
                  <a:pt x="0" y="0"/>
                </a:lnTo>
                <a:close/>
              </a:path>
            </a:pathLst>
          </a:custGeom>
          <a:blipFill>
            <a:blip r:embed="rId5">
              <a:extLst>
                <a:ext uri="{96DAC541-7B7A-43D3-8B79-37D633B846F1}">
                  <asvg:svgBlip xmlns:asvg="http://schemas.microsoft.com/office/drawing/2016/SVG/main" r:embed="rId4"/>
                </a:ext>
              </a:extLst>
            </a:blip>
            <a:stretch>
              <a:fillRect/>
            </a:stretch>
          </a:blipFill>
        </p:spPr>
      </p:sp>
      <p:sp>
        <p:nvSpPr>
          <p:cNvPr id="8" name="TextBox 7"/>
          <p:cNvSpPr txBox="1"/>
          <p:nvPr/>
        </p:nvSpPr>
        <p:spPr>
          <a:xfrm>
            <a:off x="3502152" y="2020824"/>
            <a:ext cx="11100816" cy="1472184"/>
          </a:xfrm>
          <a:prstGeom prst="rect">
            <a:avLst/>
          </a:prstGeom>
          <a:noFill/>
        </p:spPr>
        <p:txBody>
          <a:bodyPr wrap="square" anchor="ctr" lIns="0" rIns="0" tIns="0" bIns="0">
            <a:normAutofit/>
          </a:bodyPr>
          <a:lstStyle/>
          <a:p>
            <a:pPr algn="ctr">
              <a:spcBef>
                <a:spcPts val="0"/>
              </a:spcBef>
              <a:spcAft>
                <a:spcPts val="0"/>
              </a:spcAft>
              <a:defRPr b="1" i="0" u="none" sz="5000">
                <a:solidFill>
                  <a:srgbClr val="0F232E"/>
                </a:solidFill>
                <a:latin typeface="DejaVu Sans Bold"/>
              </a:defRPr>
            </a:pPr>
            <a:r>
              <a:t>Xulosa: Xavfsiz mehnat — muvaffaqiyatli ta’lim asosi</a:t>
            </a:r>
          </a:p>
        </p:txBody>
      </p:sp>
      <p:sp>
        <p:nvSpPr>
          <p:cNvPr id="9" name="TextBox 8"/>
          <p:cNvSpPr txBox="1"/>
          <p:nvPr/>
        </p:nvSpPr>
        <p:spPr>
          <a:xfrm>
            <a:off x="3227832" y="4224528"/>
            <a:ext cx="11832336" cy="3456432"/>
          </a:xfrm>
          <a:prstGeom prst="rect">
            <a:avLst/>
          </a:prstGeom>
          <a:noFill/>
        </p:spPr>
        <p:txBody>
          <a:bodyPr wrap="square" anchor="t" lIns="0" rIns="0" tIns="0" bIns="0">
            <a:normAutofit/>
          </a:bodyPr>
          <a:lstStyle/>
          <a:p>
            <a:pPr algn="just">
              <a:spcBef>
                <a:spcPts val="0"/>
              </a:spcBef>
              <a:spcAft>
                <a:spcPts val="0"/>
              </a:spcAft>
              <a:defRPr b="0" i="0" u="none" sz="2200">
                <a:solidFill>
                  <a:srgbClr val="0F232E"/>
                </a:solidFill>
                <a:latin typeface="PT Sans"/>
              </a:defRPr>
            </a:pPr>
            <a:r>
              <a:t>Maktabgacha ta’lim tashkilotlarida xodimlarning mehnat xavfsizligini ta’minlash nafaqat qonuniy majburiyat, balki barqaror rivojlanishning muhim omilidir. Xodimlarning xavfsiz va qulay sharoitda ishlashi ularning ta’lim va tarbiya jarayoniga bo‘lgan e’tiborini oshiradi, bu esa bevosita farzandlarimiz tarbiyasida aks etadi. Tizimli ravishda amalga oshiriladigan texnik nazorat, muntazam o‘quv mashg‘ulotlari va har bir xodimning mas’uliyati birlashib, MTT doirasida sog‘lom muhitni shakllantiradi. Kelajakda raqamlashtirilgan nazorat tizimlarini joriy etish orqali xavflarni prognoz qilish va oldindan bartaraf etish imkoniyatlari yanada kengayadi. Xulosa qilib aytganda, xodimning xavfsizligi – bu bolajonlarning xavfsizligi va ta’lim sifatining kafolatidir.</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Words>
  <Application>WPS Presentation</Application>
  <PresentationFormat>On-screen Show (4:3)</PresentationFormat>
  <Paragraphs>10</Paragraphs>
  <Slides>6</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6</vt:i4>
      </vt:variant>
    </vt:vector>
  </HeadingPairs>
  <TitlesOfParts>
    <vt:vector size="18" baseType="lpstr">
      <vt:lpstr>Arial</vt:lpstr>
      <vt:lpstr>SimSun</vt:lpstr>
      <vt:lpstr>Wingdings</vt:lpstr>
      <vt:lpstr>DejaVu Sans Bold</vt:lpstr>
      <vt:lpstr>Thonburi</vt:lpstr>
      <vt:lpstr>PT Sans</vt:lpstr>
      <vt:lpstr>Microsoft YaHei</vt:lpstr>
      <vt:lpstr>汉仪旗黑</vt:lpstr>
      <vt:lpstr>Arial Unicode MS</vt:lpstr>
      <vt:lpstr>Calibri</vt:lpstr>
      <vt:lpstr>Helvetica Neue</vt:lpstr>
      <vt:lpstr>Office Theme</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Minimalist Professional Presentation</dc:title>
  <dc:creator/>
  <cp:lastModifiedBy>AHMADBOY Abdurahimov</cp:lastModifiedBy>
  <cp:revision>7</cp:revision>
  <dcterms:created xsi:type="dcterms:W3CDTF">2026-03-22T12:26:40Z</dcterms:created>
  <dcterms:modified xsi:type="dcterms:W3CDTF">2026-03-22T12:26:40Z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85FBF2346C6FC9AC4C88BE693B7BEC1D_43</vt:lpwstr>
  </property>
  <property fmtid="{D5CDD505-2E9C-101B-9397-08002B2CF9AE}" pid="3" name="KSOProductBuildVer">
    <vt:lpwstr>1033-6.14.0.8716</vt:lpwstr>
  </property>
</Properties>
</file>