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7" r:id="rId6"/>
    <p:sldId id="268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18288000" cy="10287000"/>
  <p:notesSz cx="6858000" cy="9144000"/>
  <p:embeddedFontLst>
    <p:embeddedFont>
      <p:font typeface="Aharoni" pitchFamily="2" charset="-79"/>
      <p:bold r:id="rId15"/>
    </p:embeddedFont>
    <p:embeddedFont>
      <p:font typeface="Calibri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22" autoAdjust="0"/>
  </p:normalViewPr>
  <p:slideViewPr>
    <p:cSldViewPr>
      <p:cViewPr varScale="1">
        <p:scale>
          <a:sx n="32" d="100"/>
          <a:sy n="32" d="100"/>
        </p:scale>
        <p:origin x="-45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sv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6.svg"/><Relationship Id="rId12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9" Type="http://schemas.openxmlformats.org/officeDocument/2006/relationships/image" Target="../media/image8.sv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14" Type="http://schemas.openxmlformats.org/officeDocument/2006/relationships/image" Target="../media/image14.png"/><Relationship Id="rId9" Type="http://schemas.openxmlformats.org/officeDocument/2006/relationships/image" Target="../media/image8.sv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6.svg"/><Relationship Id="rId17" Type="http://schemas.openxmlformats.org/officeDocument/2006/relationships/image" Target="../media/image17.png"/><Relationship Id="rId2" Type="http://schemas.openxmlformats.org/officeDocument/2006/relationships/image" Target="../media/image15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37" Type="http://schemas.openxmlformats.org/officeDocument/2006/relationships/image" Target="../media/image36.svg"/><Relationship Id="rId15" Type="http://schemas.openxmlformats.org/officeDocument/2006/relationships/image" Target="../media/image14.sv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image" Target="../media/image6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7" Type="http://schemas.openxmlformats.org/officeDocument/2006/relationships/image" Target="../media/image6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4.sv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93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2195994" y="-157628"/>
            <a:ext cx="6123781" cy="7914418"/>
          </a:xfrm>
          <a:custGeom>
            <a:avLst/>
            <a:gdLst/>
            <a:ahLst/>
            <a:cxnLst/>
            <a:rect l="l" t="t" r="r" b="b"/>
            <a:pathLst>
              <a:path w="6123781" h="7914418">
                <a:moveTo>
                  <a:pt x="0" y="0"/>
                </a:moveTo>
                <a:lnTo>
                  <a:pt x="6123780" y="0"/>
                </a:lnTo>
                <a:lnTo>
                  <a:pt x="6123780" y="7914418"/>
                </a:lnTo>
                <a:lnTo>
                  <a:pt x="0" y="79144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075473" y="2057400"/>
            <a:ext cx="6367653" cy="8229600"/>
          </a:xfrm>
          <a:custGeom>
            <a:avLst/>
            <a:gdLst/>
            <a:ahLst/>
            <a:cxnLst/>
            <a:rect l="l" t="t" r="r" b="b"/>
            <a:pathLst>
              <a:path w="6367653" h="8229600">
                <a:moveTo>
                  <a:pt x="0" y="0"/>
                </a:moveTo>
                <a:lnTo>
                  <a:pt x="6367653" y="0"/>
                </a:lnTo>
                <a:lnTo>
                  <a:pt x="636765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5400000" flipV="1">
            <a:off x="4425019" y="-1714547"/>
            <a:ext cx="8580706" cy="13716095"/>
          </a:xfrm>
          <a:custGeom>
            <a:avLst/>
            <a:gdLst/>
            <a:ahLst/>
            <a:cxnLst/>
            <a:rect l="l" t="t" r="r" b="b"/>
            <a:pathLst>
              <a:path w="8580706" h="11156947">
                <a:moveTo>
                  <a:pt x="0" y="11156946"/>
                </a:moveTo>
                <a:lnTo>
                  <a:pt x="8580706" y="11156946"/>
                </a:lnTo>
                <a:lnTo>
                  <a:pt x="8580706" y="0"/>
                </a:lnTo>
                <a:lnTo>
                  <a:pt x="0" y="0"/>
                </a:lnTo>
                <a:lnTo>
                  <a:pt x="0" y="11156946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580844">
            <a:off x="-126316" y="426952"/>
            <a:ext cx="5348950" cy="3199645"/>
          </a:xfrm>
          <a:custGeom>
            <a:avLst/>
            <a:gdLst/>
            <a:ahLst/>
            <a:cxnLst/>
            <a:rect l="l" t="t" r="r" b="b"/>
            <a:pathLst>
              <a:path w="5348950" h="3199645">
                <a:moveTo>
                  <a:pt x="0" y="0"/>
                </a:moveTo>
                <a:lnTo>
                  <a:pt x="5348950" y="0"/>
                </a:lnTo>
                <a:lnTo>
                  <a:pt x="5348950" y="3199645"/>
                </a:lnTo>
                <a:lnTo>
                  <a:pt x="0" y="319964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540273">
            <a:off x="13280545" y="6464471"/>
            <a:ext cx="4407789" cy="3910911"/>
          </a:xfrm>
          <a:custGeom>
            <a:avLst/>
            <a:gdLst/>
            <a:ahLst/>
            <a:cxnLst/>
            <a:rect l="l" t="t" r="r" b="b"/>
            <a:pathLst>
              <a:path w="4407789" h="3910911">
                <a:moveTo>
                  <a:pt x="0" y="0"/>
                </a:moveTo>
                <a:lnTo>
                  <a:pt x="4407790" y="0"/>
                </a:lnTo>
                <a:lnTo>
                  <a:pt x="4407790" y="3910911"/>
                </a:lnTo>
                <a:lnTo>
                  <a:pt x="0" y="391091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681266" y="6725998"/>
            <a:ext cx="3419932" cy="1722402"/>
          </a:xfrm>
          <a:custGeom>
            <a:avLst/>
            <a:gdLst/>
            <a:ahLst/>
            <a:cxnLst/>
            <a:rect l="l" t="t" r="r" b="b"/>
            <a:pathLst>
              <a:path w="3419932" h="1722402">
                <a:moveTo>
                  <a:pt x="0" y="0"/>
                </a:moveTo>
                <a:lnTo>
                  <a:pt x="3419932" y="0"/>
                </a:lnTo>
                <a:lnTo>
                  <a:pt x="3419932" y="1722402"/>
                </a:lnTo>
                <a:lnTo>
                  <a:pt x="0" y="172240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9" name="Freeform 9"/>
          <p:cNvSpPr/>
          <p:nvPr/>
        </p:nvSpPr>
        <p:spPr>
          <a:xfrm>
            <a:off x="15363814" y="1890310"/>
            <a:ext cx="3790972" cy="1909271"/>
          </a:xfrm>
          <a:custGeom>
            <a:avLst/>
            <a:gdLst/>
            <a:ahLst/>
            <a:cxnLst/>
            <a:rect l="l" t="t" r="r" b="b"/>
            <a:pathLst>
              <a:path w="3790972" h="1909271">
                <a:moveTo>
                  <a:pt x="0" y="0"/>
                </a:moveTo>
                <a:lnTo>
                  <a:pt x="3790972" y="0"/>
                </a:lnTo>
                <a:lnTo>
                  <a:pt x="3790972" y="1909271"/>
                </a:lnTo>
                <a:lnTo>
                  <a:pt x="0" y="190927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1365165">
            <a:off x="17429011" y="8140846"/>
            <a:ext cx="1162336" cy="1111484"/>
          </a:xfrm>
          <a:custGeom>
            <a:avLst/>
            <a:gdLst/>
            <a:ahLst/>
            <a:cxnLst/>
            <a:rect l="l" t="t" r="r" b="b"/>
            <a:pathLst>
              <a:path w="1162336" h="1111484">
                <a:moveTo>
                  <a:pt x="0" y="0"/>
                </a:moveTo>
                <a:lnTo>
                  <a:pt x="1162336" y="0"/>
                </a:lnTo>
                <a:lnTo>
                  <a:pt x="1162336" y="1111484"/>
                </a:lnTo>
                <a:lnTo>
                  <a:pt x="0" y="111148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1127683">
            <a:off x="12913808" y="62318"/>
            <a:ext cx="3723276" cy="1401306"/>
          </a:xfrm>
          <a:custGeom>
            <a:avLst/>
            <a:gdLst/>
            <a:ahLst/>
            <a:cxnLst/>
            <a:rect l="l" t="t" r="r" b="b"/>
            <a:pathLst>
              <a:path w="3723276" h="1401306">
                <a:moveTo>
                  <a:pt x="0" y="0"/>
                </a:moveTo>
                <a:lnTo>
                  <a:pt x="3723276" y="0"/>
                </a:lnTo>
                <a:lnTo>
                  <a:pt x="3723276" y="1401306"/>
                </a:lnTo>
                <a:lnTo>
                  <a:pt x="0" y="140130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4071902" y="2868150"/>
            <a:ext cx="9358378" cy="49859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54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Andijon</a:t>
            </a:r>
            <a:r>
              <a:rPr lang="en-US" sz="54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viloyati</a:t>
            </a:r>
            <a:r>
              <a:rPr lang="en-US" sz="54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pedagogik</a:t>
            </a:r>
            <a:r>
              <a:rPr lang="en-US" sz="54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mahorat</a:t>
            </a:r>
            <a:r>
              <a:rPr lang="en-US" sz="54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markazi</a:t>
            </a:r>
            <a:r>
              <a:rPr lang="en-US" sz="54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Maktabgacha</a:t>
            </a:r>
            <a:r>
              <a:rPr lang="en-US" sz="54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, </a:t>
            </a:r>
            <a:r>
              <a:rPr lang="en-US" sz="54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boshlang’ich</a:t>
            </a:r>
            <a:r>
              <a:rPr lang="en-US" sz="54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va</a:t>
            </a:r>
            <a:r>
              <a:rPr lang="en-US" sz="54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maxsus</a:t>
            </a:r>
            <a:r>
              <a:rPr lang="en-US" sz="54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fanlar</a:t>
            </a:r>
            <a:r>
              <a:rPr lang="en-US" sz="54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kafedrasi</a:t>
            </a:r>
            <a:r>
              <a:rPr lang="en-US" sz="54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54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o’qituvchisi</a:t>
            </a:r>
            <a:r>
              <a:rPr lang="en-US" sz="54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</a:p>
          <a:p>
            <a:pPr algn="ctr"/>
            <a:r>
              <a:rPr lang="en-US" sz="54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SOBIROVA GULNOZAXON</a:t>
            </a:r>
            <a:endParaRPr lang="en-US" sz="5400" dirty="0">
              <a:latin typeface="Aharoni" pitchFamily="2" charset="-79"/>
              <a:ea typeface="Mommi"/>
              <a:cs typeface="Aharoni" pitchFamily="2" charset="-79"/>
              <a:sym typeface="Momm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I.BLOK. IJTIMOIY KO’NIKMALARNI SHAKLLANTIRISH</a:t>
            </a: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1.3.O’quv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tashkilotida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xavfsizligini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ta’minlashning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huquqiy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asoslari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nisbatan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zo’ravonlik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holatlarini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oldini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1.3.1.MAVZU: O’ZBEKISTON RESPUBLIKASIDA BOLALAR HUQUQLARINI HIMOYA QILISHNING HUQUQIY ASOSLARI. </a:t>
            </a:r>
            <a:endParaRPr lang="en-US" sz="480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(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2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nazariy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</a:t>
            </a:r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Freeform 4"/>
          <p:cNvSpPr/>
          <p:nvPr/>
        </p:nvSpPr>
        <p:spPr>
          <a:xfrm rot="5400000" flipV="1">
            <a:off x="4425019" y="-1714547"/>
            <a:ext cx="8580706" cy="13716095"/>
          </a:xfrm>
          <a:custGeom>
            <a:avLst/>
            <a:gdLst/>
            <a:ahLst/>
            <a:cxnLst/>
            <a:rect l="l" t="t" r="r" b="b"/>
            <a:pathLst>
              <a:path w="8580706" h="11156947">
                <a:moveTo>
                  <a:pt x="0" y="11156946"/>
                </a:moveTo>
                <a:lnTo>
                  <a:pt x="8580706" y="11156946"/>
                </a:lnTo>
                <a:lnTo>
                  <a:pt x="8580706" y="0"/>
                </a:lnTo>
                <a:lnTo>
                  <a:pt x="0" y="0"/>
                </a:lnTo>
                <a:lnTo>
                  <a:pt x="0" y="1115694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13"/>
          <p:cNvSpPr txBox="1"/>
          <p:nvPr/>
        </p:nvSpPr>
        <p:spPr>
          <a:xfrm>
            <a:off x="2857456" y="2868150"/>
            <a:ext cx="11358642" cy="44319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REJA:</a:t>
            </a:r>
          </a:p>
          <a:p>
            <a:pPr marL="914400" indent="-914400" algn="ctr">
              <a:buAutoNum type="arabicPeriod"/>
            </a:pPr>
            <a:r>
              <a:rPr lang="en-US" sz="48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O’zbekistonda</a:t>
            </a:r>
            <a:r>
              <a:rPr lang="en-US" sz="48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bolalar</a:t>
            </a:r>
            <a:r>
              <a:rPr lang="en-US" sz="48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huquqlarini</a:t>
            </a:r>
            <a:r>
              <a:rPr lang="en-US" sz="48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himoya</a:t>
            </a:r>
            <a:r>
              <a:rPr lang="en-US" sz="48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qilishning</a:t>
            </a:r>
            <a:r>
              <a:rPr lang="en-US" sz="48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huquqiy</a:t>
            </a:r>
            <a:r>
              <a:rPr lang="en-US" sz="48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asoslari</a:t>
            </a:r>
            <a:r>
              <a:rPr lang="en-US" sz="48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Maktabgacha</a:t>
            </a:r>
            <a:r>
              <a:rPr lang="en-US" sz="48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ta’lim</a:t>
            </a:r>
            <a:r>
              <a:rPr lang="en-US" sz="48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tizimida</a:t>
            </a:r>
            <a:r>
              <a:rPr lang="en-US" sz="48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xavfsiz</a:t>
            </a:r>
            <a:r>
              <a:rPr lang="en-US" sz="48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ta’lim</a:t>
            </a:r>
            <a:r>
              <a:rPr lang="en-US" sz="48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konsepsiyasini</a:t>
            </a:r>
            <a:r>
              <a:rPr lang="en-US" sz="48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joriy</a:t>
            </a:r>
            <a:r>
              <a:rPr lang="en-US" sz="48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 </a:t>
            </a:r>
            <a:r>
              <a:rPr lang="en-US" sz="4800" dirty="0" err="1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etish</a:t>
            </a:r>
            <a:r>
              <a:rPr lang="en-US" sz="4800" dirty="0" smtClean="0">
                <a:latin typeface="Aharoni" pitchFamily="2" charset="-79"/>
                <a:ea typeface="Mommi"/>
                <a:cs typeface="Aharoni" pitchFamily="2" charset="-79"/>
                <a:sym typeface="Mommi"/>
              </a:rPr>
              <a:t>.</a:t>
            </a:r>
            <a:endParaRPr lang="en-US" sz="4800" dirty="0">
              <a:latin typeface="Aharoni" pitchFamily="2" charset="-79"/>
              <a:ea typeface="Mommi"/>
              <a:cs typeface="Aharoni" pitchFamily="2" charset="-79"/>
              <a:sym typeface="Momm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O’zbekistonda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siyosatining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ustuvor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yo’nalishlaridan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tizim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xalqaro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standartlarga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ham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qonunchilikka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tayanadi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jamiyatning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sa’y-harakatlari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manfaatlarini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ta’minlash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 </a:t>
            </a:r>
          </a:p>
          <a:p>
            <a:pPr algn="ctr"/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 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tomonlama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rivojlanishi</a:t>
            </a:r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zarur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shart-sharoitlar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yaratishga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qaratilgan</a:t>
            </a:r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571440" y="4000492"/>
            <a:ext cx="3857652" cy="5834107"/>
          </a:xfrm>
          <a:custGeom>
            <a:avLst/>
            <a:gdLst/>
            <a:ahLst/>
            <a:cxnLst/>
            <a:rect l="l" t="t" r="r" b="b"/>
            <a:pathLst>
              <a:path w="3416283" h="7456173">
                <a:moveTo>
                  <a:pt x="0" y="0"/>
                </a:moveTo>
                <a:lnTo>
                  <a:pt x="3416283" y="0"/>
                </a:lnTo>
                <a:lnTo>
                  <a:pt x="3416283" y="7456173"/>
                </a:lnTo>
                <a:lnTo>
                  <a:pt x="0" y="745617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11"/>
          <p:cNvSpPr/>
          <p:nvPr/>
        </p:nvSpPr>
        <p:spPr>
          <a:xfrm>
            <a:off x="14287536" y="4429120"/>
            <a:ext cx="3656167" cy="5149580"/>
          </a:xfrm>
          <a:custGeom>
            <a:avLst/>
            <a:gdLst/>
            <a:ahLst/>
            <a:cxnLst/>
            <a:rect l="l" t="t" r="r" b="b"/>
            <a:pathLst>
              <a:path w="965843" h="2004579">
                <a:moveTo>
                  <a:pt x="0" y="0"/>
                </a:moveTo>
                <a:lnTo>
                  <a:pt x="965843" y="0"/>
                </a:lnTo>
                <a:lnTo>
                  <a:pt x="965843" y="2004579"/>
                </a:lnTo>
                <a:lnTo>
                  <a:pt x="0" y="200457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qonunchiligi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xalqaro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hujjatlarga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muvofiq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bola (18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yoshga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to’lmagan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shaxs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tug’ilganidan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boshlab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qator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erkinliklarga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ega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bo’ladi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6" name="Freeform 11"/>
          <p:cNvSpPr/>
          <p:nvPr/>
        </p:nvSpPr>
        <p:spPr>
          <a:xfrm>
            <a:off x="500002" y="6072194"/>
            <a:ext cx="3357586" cy="3571900"/>
          </a:xfrm>
          <a:custGeom>
            <a:avLst/>
            <a:gdLst/>
            <a:ahLst/>
            <a:cxnLst/>
            <a:rect l="l" t="t" r="r" b="b"/>
            <a:pathLst>
              <a:path w="965843" h="2004579">
                <a:moveTo>
                  <a:pt x="0" y="0"/>
                </a:moveTo>
                <a:lnTo>
                  <a:pt x="965843" y="0"/>
                </a:lnTo>
                <a:lnTo>
                  <a:pt x="965843" y="2004579"/>
                </a:lnTo>
                <a:lnTo>
                  <a:pt x="0" y="20045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12"/>
          <p:cNvSpPr/>
          <p:nvPr/>
        </p:nvSpPr>
        <p:spPr>
          <a:xfrm>
            <a:off x="5072034" y="6143632"/>
            <a:ext cx="3429024" cy="3643338"/>
          </a:xfrm>
          <a:custGeom>
            <a:avLst/>
            <a:gdLst/>
            <a:ahLst/>
            <a:cxnLst/>
            <a:rect l="l" t="t" r="r" b="b"/>
            <a:pathLst>
              <a:path w="900238" h="2004579">
                <a:moveTo>
                  <a:pt x="0" y="0"/>
                </a:moveTo>
                <a:lnTo>
                  <a:pt x="900238" y="0"/>
                </a:lnTo>
                <a:lnTo>
                  <a:pt x="900238" y="2004579"/>
                </a:lnTo>
                <a:lnTo>
                  <a:pt x="0" y="200457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14"/>
          <p:cNvSpPr/>
          <p:nvPr/>
        </p:nvSpPr>
        <p:spPr>
          <a:xfrm>
            <a:off x="9858380" y="5929318"/>
            <a:ext cx="2857520" cy="3857652"/>
          </a:xfrm>
          <a:custGeom>
            <a:avLst/>
            <a:gdLst/>
            <a:ahLst/>
            <a:cxnLst/>
            <a:rect l="l" t="t" r="r" b="b"/>
            <a:pathLst>
              <a:path w="903883" h="2004579">
                <a:moveTo>
                  <a:pt x="0" y="0"/>
                </a:moveTo>
                <a:lnTo>
                  <a:pt x="903883" y="0"/>
                </a:lnTo>
                <a:lnTo>
                  <a:pt x="903883" y="2004579"/>
                </a:lnTo>
                <a:lnTo>
                  <a:pt x="0" y="200457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13"/>
          <p:cNvSpPr/>
          <p:nvPr/>
        </p:nvSpPr>
        <p:spPr>
          <a:xfrm>
            <a:off x="14073222" y="5929318"/>
            <a:ext cx="3429024" cy="3857652"/>
          </a:xfrm>
          <a:custGeom>
            <a:avLst/>
            <a:gdLst/>
            <a:ahLst/>
            <a:cxnLst/>
            <a:rect l="l" t="t" r="r" b="b"/>
            <a:pathLst>
              <a:path w="1487033" h="2004579">
                <a:moveTo>
                  <a:pt x="0" y="0"/>
                </a:moveTo>
                <a:lnTo>
                  <a:pt x="1487033" y="0"/>
                </a:lnTo>
                <a:lnTo>
                  <a:pt x="1487033" y="2004579"/>
                </a:lnTo>
                <a:lnTo>
                  <a:pt x="0" y="200457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smtClean="0"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Yashash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huquqi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yashahs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huquqi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tomonidan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kafolatlanadi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-Ism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fuqarolik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bola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tug’ilganidan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so’ng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darhol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ro’yxatga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olinishi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ism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fuqarolik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huquqiga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ru-RU" sz="4800" dirty="0" smtClean="0"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daxlsizlik:bolani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ko’rinishdagi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kamsitish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jismoniy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ruhiy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tazyiq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qiynoqlardan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Oilada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yashash:bola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ota-onasi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yashash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g’amxo’rligini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huquqiga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-Ota-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muloqot:hattoota-onasi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alohida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yashagan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taqdirda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ham, bola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ikkalasi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huquqini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saqlab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Turar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joyga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bo’lish:boshpana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turar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joyga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huquqiga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ega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qilishga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oid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hujjatlar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Konstitutsiyasi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2023-yil 30-aprel</a:t>
            </a: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bo’yicha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konvensiya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1989-yil 20-noyabr</a:t>
            </a: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kafolatlari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to’g’risida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qonun-2008-yil 7-yanvar O’RQ-139</a:t>
            </a: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Vasiylik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homiylik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to’g’risida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2014-yil 2-yanvar O’RQ-364</a:t>
            </a: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Ombudsmani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to’g’risidagi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2024-yil 29-fevral O’RQ-917</a:t>
            </a: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8072430" y="1142972"/>
            <a:ext cx="928694" cy="642942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8072430" y="2786046"/>
            <a:ext cx="928694" cy="642942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8072430" y="4214806"/>
            <a:ext cx="928694" cy="642942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8143868" y="6357946"/>
            <a:ext cx="928694" cy="642942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8143868" y="7858144"/>
            <a:ext cx="928694" cy="642942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1371600" lvl="1" indent="-914400"/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1.KONSTITUTSIYAVIY ASOSLAR</a:t>
            </a:r>
          </a:p>
          <a:p>
            <a:pPr marL="1371600" lvl="1" indent="-914400"/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Konstitutsiyasi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1371600" lvl="1" indent="-914400"/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huquqlarining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oliy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kafolatidir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tahrirdagi</a:t>
            </a:r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1371600" lvl="1" indent="-914400"/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Konstitutsiyada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manfaatlariga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oid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alohida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normalar</a:t>
            </a:r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1371600" lvl="1" indent="-914400"/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mustahkamlangan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1371600" lvl="1" indent="-914400"/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g’amxo’rligi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jismoniy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aqliy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1371600" lvl="1" indent="-914400"/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madaniy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rivojlanishi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shart-sharoitlar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yaratdi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1371600" lvl="1" indent="-914400"/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Oila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oila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jamiyatning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bo’g’ini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u</a:t>
            </a:r>
          </a:p>
          <a:p>
            <a:pPr marL="1371600" lvl="1" indent="-914400"/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muhofazasida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Ota-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onalar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1371600" lvl="1" indent="-914400"/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farzandlarini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voyaga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yetgunga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qadar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boqish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1371600" lvl="1" indent="-914400"/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tarbiyalashga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majburdirlar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1371600" lvl="1" indent="-914400">
              <a:buFontTx/>
              <a:buChar char="-"/>
            </a:pPr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7"/>
          <p:cNvSpPr/>
          <p:nvPr/>
        </p:nvSpPr>
        <p:spPr>
          <a:xfrm rot="1197701">
            <a:off x="14514629" y="6761897"/>
            <a:ext cx="2978575" cy="3110098"/>
          </a:xfrm>
          <a:custGeom>
            <a:avLst/>
            <a:gdLst/>
            <a:ahLst/>
            <a:cxnLst/>
            <a:rect l="l" t="t" r="r" b="b"/>
            <a:pathLst>
              <a:path w="4630925" h="4974626">
                <a:moveTo>
                  <a:pt x="0" y="0"/>
                </a:moveTo>
                <a:lnTo>
                  <a:pt x="4630925" y="0"/>
                </a:lnTo>
                <a:lnTo>
                  <a:pt x="4630925" y="4974626"/>
                </a:lnTo>
                <a:lnTo>
                  <a:pt x="0" y="49746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5"/>
          <p:cNvSpPr/>
          <p:nvPr/>
        </p:nvSpPr>
        <p:spPr>
          <a:xfrm rot="1255317" flipH="1">
            <a:off x="14782422" y="-285391"/>
            <a:ext cx="3355228" cy="2991114"/>
          </a:xfrm>
          <a:custGeom>
            <a:avLst/>
            <a:gdLst/>
            <a:ahLst/>
            <a:cxnLst/>
            <a:rect l="l" t="t" r="r" b="b"/>
            <a:pathLst>
              <a:path w="4728847" h="4032416">
                <a:moveTo>
                  <a:pt x="4728846" y="0"/>
                </a:moveTo>
                <a:lnTo>
                  <a:pt x="0" y="0"/>
                </a:lnTo>
                <a:lnTo>
                  <a:pt x="0" y="4032416"/>
                </a:lnTo>
                <a:lnTo>
                  <a:pt x="4728846" y="4032416"/>
                </a:lnTo>
                <a:lnTo>
                  <a:pt x="4728846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2. XALQARO SHARTNOMALAR</a:t>
            </a:r>
          </a:p>
          <a:p>
            <a:pPr lvl="1"/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mustaqilikka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erishgandan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so’ng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bo’yicha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dunyodagi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muhimhujjatlarga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qo’shildi</a:t>
            </a:r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to’g’risidagi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konvensiya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(1992-yil):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xalqaro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hujjatni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ratifikatsiya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qilib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yashash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himoyalanish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zimmasiga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olgan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Xalqaro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mehnat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tashkiloti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konvensiyalari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mehnatining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yomon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shakllarini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taqiqlashga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oid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hujjatlar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Freeform 13"/>
          <p:cNvSpPr/>
          <p:nvPr/>
        </p:nvSpPr>
        <p:spPr>
          <a:xfrm>
            <a:off x="16389959" y="500030"/>
            <a:ext cx="1898041" cy="1965879"/>
          </a:xfrm>
          <a:custGeom>
            <a:avLst/>
            <a:gdLst/>
            <a:ahLst/>
            <a:cxnLst/>
            <a:rect l="l" t="t" r="r" b="b"/>
            <a:pathLst>
              <a:path w="3679491" h="4189897">
                <a:moveTo>
                  <a:pt x="0" y="0"/>
                </a:moveTo>
                <a:lnTo>
                  <a:pt x="3679491" y="0"/>
                </a:lnTo>
                <a:lnTo>
                  <a:pt x="3679491" y="4189897"/>
                </a:lnTo>
                <a:lnTo>
                  <a:pt x="0" y="418989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18021309">
            <a:off x="15435325" y="5096749"/>
            <a:ext cx="2089199" cy="2967121"/>
          </a:xfrm>
          <a:custGeom>
            <a:avLst/>
            <a:gdLst/>
            <a:ahLst/>
            <a:cxnLst/>
            <a:rect l="l" t="t" r="r" b="b"/>
            <a:pathLst>
              <a:path w="3235505" h="4533106">
                <a:moveTo>
                  <a:pt x="0" y="0"/>
                </a:moveTo>
                <a:lnTo>
                  <a:pt x="3235504" y="0"/>
                </a:lnTo>
                <a:lnTo>
                  <a:pt x="3235504" y="4533106"/>
                </a:lnTo>
                <a:lnTo>
                  <a:pt x="0" y="453310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19"/>
          <p:cNvSpPr/>
          <p:nvPr/>
        </p:nvSpPr>
        <p:spPr>
          <a:xfrm>
            <a:off x="7572364" y="8072458"/>
            <a:ext cx="3929090" cy="2214542"/>
          </a:xfrm>
          <a:custGeom>
            <a:avLst/>
            <a:gdLst/>
            <a:ahLst/>
            <a:cxnLst/>
            <a:rect l="l" t="t" r="r" b="b"/>
            <a:pathLst>
              <a:path w="1701257" h="1354705">
                <a:moveTo>
                  <a:pt x="0" y="0"/>
                </a:moveTo>
                <a:lnTo>
                  <a:pt x="1701257" y="0"/>
                </a:lnTo>
                <a:lnTo>
                  <a:pt x="1701257" y="1354704"/>
                </a:lnTo>
                <a:lnTo>
                  <a:pt x="0" y="1354704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="" xmlns:asvg="http://schemas.microsoft.com/office/drawing/2016/SVG/main" r:embed="rId3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3. MILLIY QONUNCHILIK HUJJATLARI</a:t>
            </a:r>
          </a:p>
          <a:p>
            <a:pPr lvl="1"/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-”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huqularining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kafolatlari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to’g’risida”gi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huquqiy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maqomini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belgilaydi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kamsitilishiga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yo’l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qo’ymaslikni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kafolatlaydi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Oila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kodeksi:ota-onalar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o’rtasidagi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munosabatlar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vasiylik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homiylik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masalalarini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tartibga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soladi</a:t>
            </a:r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-”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to’g’risida”gi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bepul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majburiy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o’rta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huquqini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ta’minlaydi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-”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sog’lig’iga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zarar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yetkazuvchi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axborotdan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to’grisida”gi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axborot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maydonida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xavfsizligini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ta’minlaydi</a:t>
            </a:r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4.HIMOYA QILUVCHI INSTITUTLAR</a:t>
            </a:r>
          </a:p>
          <a:p>
            <a:pPr lvl="1"/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Ombudsmani:bolalar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bo’yicha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vakil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u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organlari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mansabdor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shaxslar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tomonidan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huquqlariga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rioya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etishini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nazorat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agentligi:yetim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ota-ona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qaramog’idan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mahrum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qo’llab-quvvatlaydi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Sud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prokratura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organlari:huquq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</a:t>
            </a:r>
          </a:p>
          <a:p>
            <a:pPr lvl="1"/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buzarliklarning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oldini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manfaatlarini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sud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tartibida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9"/>
          <p:cNvSpPr/>
          <p:nvPr/>
        </p:nvSpPr>
        <p:spPr>
          <a:xfrm>
            <a:off x="10644199" y="4214806"/>
            <a:ext cx="7643802" cy="6072194"/>
          </a:xfrm>
          <a:custGeom>
            <a:avLst/>
            <a:gdLst/>
            <a:ahLst/>
            <a:cxnLst/>
            <a:rect l="l" t="t" r="r" b="b"/>
            <a:pathLst>
              <a:path w="8706105" h="7200900">
                <a:moveTo>
                  <a:pt x="0" y="0"/>
                </a:moveTo>
                <a:lnTo>
                  <a:pt x="8706105" y="0"/>
                </a:lnTo>
                <a:lnTo>
                  <a:pt x="8706105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	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eslatma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O’zbekistonda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mehnatiga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butunlay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chek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qo’yilgan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boradagi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qonunbuzarliklar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jinoiy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javobgarlik</a:t>
            </a:r>
            <a:r>
              <a:rPr lang="en-US" sz="4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belgilangan</a:t>
            </a:r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7000860" y="0"/>
            <a:ext cx="2571768" cy="3286148"/>
          </a:xfrm>
          <a:custGeom>
            <a:avLst/>
            <a:gdLst/>
            <a:ahLst/>
            <a:cxnLst/>
            <a:rect l="l" t="t" r="r" b="b"/>
            <a:pathLst>
              <a:path w="1268967" h="2604503">
                <a:moveTo>
                  <a:pt x="0" y="0"/>
                </a:moveTo>
                <a:lnTo>
                  <a:pt x="1268967" y="0"/>
                </a:lnTo>
                <a:lnTo>
                  <a:pt x="1268967" y="2604503"/>
                </a:lnTo>
                <a:lnTo>
                  <a:pt x="0" y="260450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357390" y="5500690"/>
            <a:ext cx="6072230" cy="4357718"/>
          </a:xfrm>
          <a:custGeom>
            <a:avLst/>
            <a:gdLst/>
            <a:ahLst/>
            <a:cxnLst/>
            <a:rect l="l" t="t" r="r" b="b"/>
            <a:pathLst>
              <a:path w="2609080" h="2604503">
                <a:moveTo>
                  <a:pt x="0" y="0"/>
                </a:moveTo>
                <a:lnTo>
                  <a:pt x="2609080" y="0"/>
                </a:lnTo>
                <a:lnTo>
                  <a:pt x="2609080" y="2604502"/>
                </a:lnTo>
                <a:lnTo>
                  <a:pt x="0" y="260450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pic>
        <p:nvPicPr>
          <p:cNvPr id="5" name="Picture 9" descr="C:\Users\talim\Desktop\юрист-57078419.jpg"/>
          <p:cNvPicPr>
            <a:picLocks noChangeAspect="1" noChangeArrowheads="1"/>
          </p:cNvPicPr>
          <p:nvPr/>
        </p:nvPicPr>
        <p:blipFill>
          <a:blip r:embed="rId8" cstate="print"/>
          <a:srcRect l="4124" r="8953" b="8333"/>
          <a:stretch>
            <a:fillRect/>
          </a:stretch>
        </p:blipFill>
        <p:spPr bwMode="auto">
          <a:xfrm>
            <a:off x="11572892" y="4786310"/>
            <a:ext cx="6715108" cy="55006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96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96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tashakkur</a:t>
            </a:r>
            <a:r>
              <a:rPr lang="en-US" sz="960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96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535</Words>
  <Application>Microsoft Office PowerPoint</Application>
  <PresentationFormat>Произвольный</PresentationFormat>
  <Paragraphs>86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Aharoni</vt:lpstr>
      <vt:lpstr>Mommi</vt:lpstr>
      <vt:lpstr>Calibri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aser</cp:lastModifiedBy>
  <cp:revision>7</cp:revision>
  <dcterms:created xsi:type="dcterms:W3CDTF">2006-08-16T00:00:00Z</dcterms:created>
  <dcterms:modified xsi:type="dcterms:W3CDTF">2026-03-12T04:49:23Z</dcterms:modified>
  <dc:identifier>DAHBJ0Q6lDQ</dc:identifier>
</cp:coreProperties>
</file>