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DM Sans Bold" charset="0"/>
      <p:regular r:id="rId21"/>
    </p:embeddedFont>
    <p:embeddedFont>
      <p:font typeface="Aharoni" pitchFamily="2" charset="-79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2" autoAdjust="0"/>
  </p:normalViewPr>
  <p:slideViewPr>
    <p:cSldViewPr>
      <p:cViewPr varScale="1">
        <p:scale>
          <a:sx n="32" d="100"/>
          <a:sy n="32" d="100"/>
        </p:scale>
        <p:origin x="-4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156B6F-66B6-4285-98F9-AB9DA6D27FDE}" type="doc">
      <dgm:prSet loTypeId="urn:microsoft.com/office/officeart/2005/8/layout/matrix3" loCatId="matrix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1923C8-EB4A-4A7B-8FAE-DCC7373E377A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Qamrov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darajasini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bog’chalar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tarmog’ini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kengaytirish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nodavlat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sektorga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imkoniyatlar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yaratish</a:t>
          </a:r>
          <a:endParaRPr lang="ru-RU" sz="4400" dirty="0">
            <a:cs typeface="Aharoni" pitchFamily="2" charset="-79"/>
          </a:endParaRPr>
        </a:p>
      </dgm:t>
    </dgm:pt>
    <dgm:pt modelId="{1C51407D-5BCF-4EBE-A2E2-0FC18CC11E98}" type="parTrans" cxnId="{AC9E4331-95D4-47F4-B79F-1A7F86A691DB}">
      <dgm:prSet/>
      <dgm:spPr/>
      <dgm:t>
        <a:bodyPr/>
        <a:lstStyle/>
        <a:p>
          <a:endParaRPr lang="ru-RU"/>
        </a:p>
      </dgm:t>
    </dgm:pt>
    <dgm:pt modelId="{B9A0063B-CAD2-4A47-9576-C9789AC61914}" type="sibTrans" cxnId="{AC9E4331-95D4-47F4-B79F-1A7F86A691DB}">
      <dgm:prSet/>
      <dgm:spPr/>
      <dgm:t>
        <a:bodyPr/>
        <a:lstStyle/>
        <a:p>
          <a:endParaRPr lang="ru-RU"/>
        </a:p>
      </dgm:t>
    </dgm:pt>
    <dgm:pt modelId="{5E3FA688-9A8D-48E4-B5BB-232E9622B2EA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Innovarsion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dasturlar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raqamli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kiritish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dirty="0">
            <a:cs typeface="Aharoni" pitchFamily="2" charset="-79"/>
          </a:endParaRPr>
        </a:p>
      </dgm:t>
    </dgm:pt>
    <dgm:pt modelId="{D051CD38-FEF8-47F2-BB16-B5DF0F8DB1FD}" type="parTrans" cxnId="{DC3FC5C3-C282-4D06-A723-6FF16544ADBC}">
      <dgm:prSet/>
      <dgm:spPr/>
      <dgm:t>
        <a:bodyPr/>
        <a:lstStyle/>
        <a:p>
          <a:endParaRPr lang="ru-RU"/>
        </a:p>
      </dgm:t>
    </dgm:pt>
    <dgm:pt modelId="{AF7C0A10-1D9F-4ABF-B988-44C3C45ADBC8}" type="sibTrans" cxnId="{DC3FC5C3-C282-4D06-A723-6FF16544ADBC}">
      <dgm:prSet/>
      <dgm:spPr/>
      <dgm:t>
        <a:bodyPr/>
        <a:lstStyle/>
        <a:p>
          <a:endParaRPr lang="ru-RU"/>
        </a:p>
      </dgm:t>
    </dgm:pt>
    <dgm:pt modelId="{2F0A071C-519E-4180-AB90-A4670FA9BD3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Sifat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standartlar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ilk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rivojlanish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standartlari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asosida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bolalarning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intellektual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ijodiy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rivojlantirish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.</a:t>
          </a:r>
          <a:endParaRPr lang="ru-RU" sz="4400" dirty="0">
            <a:cs typeface="Aharoni" pitchFamily="2" charset="-79"/>
          </a:endParaRPr>
        </a:p>
      </dgm:t>
    </dgm:pt>
    <dgm:pt modelId="{57945A4C-97A6-4255-B021-B30D901544E1}" type="parTrans" cxnId="{11B0FD77-F11A-4CB2-BD46-817B2B6B59A0}">
      <dgm:prSet/>
      <dgm:spPr/>
      <dgm:t>
        <a:bodyPr/>
        <a:lstStyle/>
        <a:p>
          <a:endParaRPr lang="ru-RU"/>
        </a:p>
      </dgm:t>
    </dgm:pt>
    <dgm:pt modelId="{DC9A78B0-B381-4A45-BDBC-F91B4E7A1EB1}" type="sibTrans" cxnId="{11B0FD77-F11A-4CB2-BD46-817B2B6B59A0}">
      <dgm:prSet/>
      <dgm:spPr/>
      <dgm:t>
        <a:bodyPr/>
        <a:lstStyle/>
        <a:p>
          <a:endParaRPr lang="ru-RU"/>
        </a:p>
      </dgm:t>
    </dgm:pt>
    <dgm:pt modelId="{0383AD05-85A8-4A9D-8C43-B6E4EFAEDF61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4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qadriyatlar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tarbiyaga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xalq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og’zaki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ijodi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milliy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an’analarni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4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4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400" dirty="0">
            <a:cs typeface="Aharoni" pitchFamily="2" charset="-79"/>
          </a:endParaRPr>
        </a:p>
      </dgm:t>
    </dgm:pt>
    <dgm:pt modelId="{70147DFF-FE95-4601-922F-F07D17A8F452}" type="parTrans" cxnId="{E3BEDCD9-1636-4580-9F99-382544B75E66}">
      <dgm:prSet/>
      <dgm:spPr/>
      <dgm:t>
        <a:bodyPr/>
        <a:lstStyle/>
        <a:p>
          <a:endParaRPr lang="ru-RU"/>
        </a:p>
      </dgm:t>
    </dgm:pt>
    <dgm:pt modelId="{C283B66F-3477-46C7-B884-EB389066E4B7}" type="sibTrans" cxnId="{E3BEDCD9-1636-4580-9F99-382544B75E66}">
      <dgm:prSet/>
      <dgm:spPr/>
      <dgm:t>
        <a:bodyPr/>
        <a:lstStyle/>
        <a:p>
          <a:endParaRPr lang="ru-RU"/>
        </a:p>
      </dgm:t>
    </dgm:pt>
    <dgm:pt modelId="{0BE2B222-9022-4694-83F9-A021265142EA}" type="pres">
      <dgm:prSet presAssocID="{C3156B6F-66B6-4285-98F9-AB9DA6D27FDE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BD1B83-F689-4BEC-BA91-B1020C031BEE}" type="pres">
      <dgm:prSet presAssocID="{C3156B6F-66B6-4285-98F9-AB9DA6D27FDE}" presName="diamond" presStyleLbl="bgShp" presStyleIdx="0" presStyleCnt="1"/>
      <dgm:spPr/>
    </dgm:pt>
    <dgm:pt modelId="{2E465D67-EAB6-4BFB-BCB0-2882140BE8B1}" type="pres">
      <dgm:prSet presAssocID="{C3156B6F-66B6-4285-98F9-AB9DA6D27FDE}" presName="quad1" presStyleLbl="node1" presStyleIdx="0" presStyleCnt="4" custScaleX="255512" custScaleY="101264" custLinFactNeighborX="-92729" custLinFactNeighborY="114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F5088-68C1-44CD-BDC2-810FD91004F1}" type="pres">
      <dgm:prSet presAssocID="{C3156B6F-66B6-4285-98F9-AB9DA6D27FDE}" presName="quad2" presStyleLbl="node1" presStyleIdx="1" presStyleCnt="4" custScaleX="242641" custLinFactNeighborX="72179" custLinFactNeighborY="114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F39D78-99D5-48A8-B931-904442CFF7A9}" type="pres">
      <dgm:prSet presAssocID="{C3156B6F-66B6-4285-98F9-AB9DA6D27FDE}" presName="quad3" presStyleLbl="node1" presStyleIdx="2" presStyleCnt="4" custScaleX="264400" custScaleY="100771" custLinFactNeighborX="-95531" custLinFactNeighborY="118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B388B-F4C8-4780-BF15-71B2A7D2081B}" type="pres">
      <dgm:prSet presAssocID="{C3156B6F-66B6-4285-98F9-AB9DA6D27FDE}" presName="quad4" presStyleLbl="node1" presStyleIdx="3" presStyleCnt="4" custScaleX="254990" custLinFactNeighborX="78683" custLinFactNeighborY="141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B0FD77-F11A-4CB2-BD46-817B2B6B59A0}" srcId="{C3156B6F-66B6-4285-98F9-AB9DA6D27FDE}" destId="{2F0A071C-519E-4180-AB90-A4670FA9BD32}" srcOrd="2" destOrd="0" parTransId="{57945A4C-97A6-4255-B021-B30D901544E1}" sibTransId="{DC9A78B0-B381-4A45-BDBC-F91B4E7A1EB1}"/>
    <dgm:cxn modelId="{DC3FC5C3-C282-4D06-A723-6FF16544ADBC}" srcId="{C3156B6F-66B6-4285-98F9-AB9DA6D27FDE}" destId="{5E3FA688-9A8D-48E4-B5BB-232E9622B2EA}" srcOrd="1" destOrd="0" parTransId="{D051CD38-FEF8-47F2-BB16-B5DF0F8DB1FD}" sibTransId="{AF7C0A10-1D9F-4ABF-B988-44C3C45ADBC8}"/>
    <dgm:cxn modelId="{A4164EFF-CE59-4CFE-97DD-40ECA2A6840F}" type="presOf" srcId="{B41923C8-EB4A-4A7B-8FAE-DCC7373E377A}" destId="{2E465D67-EAB6-4BFB-BCB0-2882140BE8B1}" srcOrd="0" destOrd="0" presId="urn:microsoft.com/office/officeart/2005/8/layout/matrix3"/>
    <dgm:cxn modelId="{4CEC9E4C-EE9F-4D80-9704-C1D7E96D5302}" type="presOf" srcId="{0383AD05-85A8-4A9D-8C43-B6E4EFAEDF61}" destId="{93BB388B-F4C8-4780-BF15-71B2A7D2081B}" srcOrd="0" destOrd="0" presId="urn:microsoft.com/office/officeart/2005/8/layout/matrix3"/>
    <dgm:cxn modelId="{AC9E4331-95D4-47F4-B79F-1A7F86A691DB}" srcId="{C3156B6F-66B6-4285-98F9-AB9DA6D27FDE}" destId="{B41923C8-EB4A-4A7B-8FAE-DCC7373E377A}" srcOrd="0" destOrd="0" parTransId="{1C51407D-5BCF-4EBE-A2E2-0FC18CC11E98}" sibTransId="{B9A0063B-CAD2-4A47-9576-C9789AC61914}"/>
    <dgm:cxn modelId="{665116F2-6F08-4F49-B8A2-B1FDE324CA12}" type="presOf" srcId="{5E3FA688-9A8D-48E4-B5BB-232E9622B2EA}" destId="{127F5088-68C1-44CD-BDC2-810FD91004F1}" srcOrd="0" destOrd="0" presId="urn:microsoft.com/office/officeart/2005/8/layout/matrix3"/>
    <dgm:cxn modelId="{904118BD-866C-4ABB-B5B5-0561E2BAC113}" type="presOf" srcId="{2F0A071C-519E-4180-AB90-A4670FA9BD32}" destId="{4FF39D78-99D5-48A8-B931-904442CFF7A9}" srcOrd="0" destOrd="0" presId="urn:microsoft.com/office/officeart/2005/8/layout/matrix3"/>
    <dgm:cxn modelId="{E3BEDCD9-1636-4580-9F99-382544B75E66}" srcId="{C3156B6F-66B6-4285-98F9-AB9DA6D27FDE}" destId="{0383AD05-85A8-4A9D-8C43-B6E4EFAEDF61}" srcOrd="3" destOrd="0" parTransId="{70147DFF-FE95-4601-922F-F07D17A8F452}" sibTransId="{C283B66F-3477-46C7-B884-EB389066E4B7}"/>
    <dgm:cxn modelId="{3690122B-59F7-4F73-AB12-CDABA9FDD3D3}" type="presOf" srcId="{C3156B6F-66B6-4285-98F9-AB9DA6D27FDE}" destId="{0BE2B222-9022-4694-83F9-A021265142EA}" srcOrd="0" destOrd="0" presId="urn:microsoft.com/office/officeart/2005/8/layout/matrix3"/>
    <dgm:cxn modelId="{7080E45C-40CB-4843-BEEB-1CA2A182FE6E}" type="presParOf" srcId="{0BE2B222-9022-4694-83F9-A021265142EA}" destId="{B0BD1B83-F689-4BEC-BA91-B1020C031BEE}" srcOrd="0" destOrd="0" presId="urn:microsoft.com/office/officeart/2005/8/layout/matrix3"/>
    <dgm:cxn modelId="{EEA18756-08C2-4458-871C-86DD99B88DA4}" type="presParOf" srcId="{0BE2B222-9022-4694-83F9-A021265142EA}" destId="{2E465D67-EAB6-4BFB-BCB0-2882140BE8B1}" srcOrd="1" destOrd="0" presId="urn:microsoft.com/office/officeart/2005/8/layout/matrix3"/>
    <dgm:cxn modelId="{6EA822E4-FF2F-44FB-98A7-5D1727E3C854}" type="presParOf" srcId="{0BE2B222-9022-4694-83F9-A021265142EA}" destId="{127F5088-68C1-44CD-BDC2-810FD91004F1}" srcOrd="2" destOrd="0" presId="urn:microsoft.com/office/officeart/2005/8/layout/matrix3"/>
    <dgm:cxn modelId="{98409EB4-F120-4514-ACA2-75AF8C4C4922}" type="presParOf" srcId="{0BE2B222-9022-4694-83F9-A021265142EA}" destId="{4FF39D78-99D5-48A8-B931-904442CFF7A9}" srcOrd="3" destOrd="0" presId="urn:microsoft.com/office/officeart/2005/8/layout/matrix3"/>
    <dgm:cxn modelId="{75F41A36-E029-48CD-86D3-0C0689AF9250}" type="presParOf" srcId="{0BE2B222-9022-4694-83F9-A021265142EA}" destId="{93BB388B-F4C8-4780-BF15-71B2A7D2081B}" srcOrd="4" destOrd="0" presId="urn:microsoft.com/office/officeart/2005/8/layout/matrix3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600C82-E075-4E7F-AC11-509D8D34665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63C8E4-2E09-430A-A141-81F27FE68879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O’quv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dasturlarini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yangilash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-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mazmunini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bilimlar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amaliy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ko’nikmalarga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asoslangan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holda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qayta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ko’rib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chiqish</a:t>
          </a:r>
          <a:endParaRPr lang="ru-RU" sz="4000" dirty="0">
            <a:cs typeface="Aharoni" pitchFamily="2" charset="-79"/>
          </a:endParaRPr>
        </a:p>
      </dgm:t>
    </dgm:pt>
    <dgm:pt modelId="{B75AD124-F4EC-4E26-9061-9EF739806663}" type="parTrans" cxnId="{87E84C45-2955-4EA6-BE0F-C007902BB2B5}">
      <dgm:prSet/>
      <dgm:spPr/>
      <dgm:t>
        <a:bodyPr/>
        <a:lstStyle/>
        <a:p>
          <a:endParaRPr lang="ru-RU"/>
        </a:p>
      </dgm:t>
    </dgm:pt>
    <dgm:pt modelId="{BCAF39ED-C869-4FF3-A0E9-3A54B7681ABF}" type="sibTrans" cxnId="{87E84C45-2955-4EA6-BE0F-C007902BB2B5}">
      <dgm:prSet/>
      <dgm:spPr/>
      <dgm:t>
        <a:bodyPr/>
        <a:lstStyle/>
        <a:p>
          <a:endParaRPr lang="ru-RU"/>
        </a:p>
      </dgm:t>
    </dgm:pt>
    <dgm:pt modelId="{96833765-E57F-4B14-BE1D-EFAA905EAFAC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Innovatsion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texnologiyalarni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joriy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etish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jarayoniga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IT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taxnologiyalar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multimedia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masofaviy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o’qitish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usullarini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integratsiya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qilish</a:t>
          </a:r>
          <a:endParaRPr lang="ru-RU" sz="4000" dirty="0">
            <a:cs typeface="Aharoni" pitchFamily="2" charset="-79"/>
          </a:endParaRPr>
        </a:p>
      </dgm:t>
    </dgm:pt>
    <dgm:pt modelId="{29EB3748-203D-42B3-9910-CD1F11A42F1B}" type="parTrans" cxnId="{B39A4928-42DD-43ED-B459-E59563EC9BC7}">
      <dgm:prSet/>
      <dgm:spPr/>
      <dgm:t>
        <a:bodyPr/>
        <a:lstStyle/>
        <a:p>
          <a:endParaRPr lang="ru-RU"/>
        </a:p>
      </dgm:t>
    </dgm:pt>
    <dgm:pt modelId="{9BAE099F-D3B9-44F7-809A-0319DF32AAAA}" type="sibTrans" cxnId="{B39A4928-42DD-43ED-B459-E59563EC9BC7}">
      <dgm:prSet/>
      <dgm:spPr/>
      <dgm:t>
        <a:bodyPr/>
        <a:lstStyle/>
        <a:p>
          <a:endParaRPr lang="ru-RU"/>
        </a:p>
      </dgm:t>
    </dgm:pt>
    <dgm:pt modelId="{A38DF6B7-92E7-4028-B9E1-9720B1472559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Pedagog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kadrlar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salohiyatini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oshirish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kreativ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fikrlaydigan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zamonaviy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netodikalarni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o’zlashtirgan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pedagogkarni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tayyorlash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ularning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faoliyatini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rag’batlantirish</a:t>
          </a:r>
          <a:endParaRPr lang="ru-RU" sz="4000" dirty="0">
            <a:cs typeface="Aharoni" pitchFamily="2" charset="-79"/>
          </a:endParaRPr>
        </a:p>
      </dgm:t>
    </dgm:pt>
    <dgm:pt modelId="{7FE4878D-25BB-458A-928B-73AAA21D326E}" type="parTrans" cxnId="{3478D95A-C5E0-4998-AAF0-AE34B8BF8252}">
      <dgm:prSet/>
      <dgm:spPr/>
      <dgm:t>
        <a:bodyPr/>
        <a:lstStyle/>
        <a:p>
          <a:endParaRPr lang="ru-RU"/>
        </a:p>
      </dgm:t>
    </dgm:pt>
    <dgm:pt modelId="{E3781FE9-4E4C-4170-B442-6FFB4465AFA5}" type="sibTrans" cxnId="{3478D95A-C5E0-4998-AAF0-AE34B8BF8252}">
      <dgm:prSet/>
      <dgm:spPr/>
      <dgm:t>
        <a:bodyPr/>
        <a:lstStyle/>
        <a:p>
          <a:endParaRPr lang="ru-RU"/>
        </a:p>
      </dgm:t>
    </dgm:pt>
    <dgm:pt modelId="{766C6F3D-E56D-47B0-BD2A-BBE3AA8426B4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boshqarish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maktabgacha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ta’limdan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boshlab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takomillashtirish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orqali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ta’lim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sifatini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oshirish</a:t>
          </a:r>
          <a:endParaRPr lang="ru-RU" sz="4000" dirty="0">
            <a:cs typeface="Aharoni" pitchFamily="2" charset="-79"/>
          </a:endParaRPr>
        </a:p>
      </dgm:t>
    </dgm:pt>
    <dgm:pt modelId="{C12F847C-9119-48C3-8357-F8D28698C761}" type="parTrans" cxnId="{C80D82B5-EA16-4B28-92E8-FC798528F26C}">
      <dgm:prSet/>
      <dgm:spPr/>
      <dgm:t>
        <a:bodyPr/>
        <a:lstStyle/>
        <a:p>
          <a:endParaRPr lang="ru-RU"/>
        </a:p>
      </dgm:t>
    </dgm:pt>
    <dgm:pt modelId="{FC7E08E9-4C1A-42C6-B310-E73DBCD9DD07}" type="sibTrans" cxnId="{C80D82B5-EA16-4B28-92E8-FC798528F26C}">
      <dgm:prSet/>
      <dgm:spPr/>
      <dgm:t>
        <a:bodyPr/>
        <a:lstStyle/>
        <a:p>
          <a:endParaRPr lang="ru-RU"/>
        </a:p>
      </dgm:t>
    </dgm:pt>
    <dgm:pt modelId="{F6137E0B-CDBC-499C-B084-488834AC807F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4000" dirty="0" err="1" smtClean="0">
              <a:latin typeface="Aharoni" pitchFamily="2" charset="-79"/>
              <a:cs typeface="Aharoni" pitchFamily="2" charset="-79"/>
            </a:rPr>
            <a:t>Tarbiya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jarayonini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kreativlashtirish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–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o’quvchilarda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tanqidiy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fikrlash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,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empatiya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va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refleksiya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qobiliyatlarini</a:t>
          </a:r>
          <a:r>
            <a:rPr lang="en-US" sz="4000" dirty="0" smtClean="0">
              <a:latin typeface="Aharoni" pitchFamily="2" charset="-79"/>
              <a:cs typeface="Aharoni" pitchFamily="2" charset="-79"/>
            </a:rPr>
            <a:t> </a:t>
          </a:r>
          <a:r>
            <a:rPr lang="en-US" sz="4000" dirty="0" err="1" smtClean="0">
              <a:latin typeface="Aharoni" pitchFamily="2" charset="-79"/>
              <a:cs typeface="Aharoni" pitchFamily="2" charset="-79"/>
            </a:rPr>
            <a:t>rivojlantirish</a:t>
          </a:r>
          <a:endParaRPr lang="ru-RU" sz="4000" dirty="0">
            <a:cs typeface="Aharoni" pitchFamily="2" charset="-79"/>
          </a:endParaRPr>
        </a:p>
      </dgm:t>
    </dgm:pt>
    <dgm:pt modelId="{F68A16A0-F556-459A-8381-FEDFA4DE39E5}" type="parTrans" cxnId="{B4F5B690-A9B5-4B41-9595-3398422C8D85}">
      <dgm:prSet/>
      <dgm:spPr/>
      <dgm:t>
        <a:bodyPr/>
        <a:lstStyle/>
        <a:p>
          <a:endParaRPr lang="ru-RU"/>
        </a:p>
      </dgm:t>
    </dgm:pt>
    <dgm:pt modelId="{B8430C64-524E-4E1A-91E0-3FE2C7164DDF}" type="sibTrans" cxnId="{B4F5B690-A9B5-4B41-9595-3398422C8D85}">
      <dgm:prSet/>
      <dgm:spPr/>
      <dgm:t>
        <a:bodyPr/>
        <a:lstStyle/>
        <a:p>
          <a:endParaRPr lang="ru-RU"/>
        </a:p>
      </dgm:t>
    </dgm:pt>
    <dgm:pt modelId="{4832E2AD-2A56-4747-ABF7-581CBC067A8D}" type="pres">
      <dgm:prSet presAssocID="{71600C82-E075-4E7F-AC11-509D8D34665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D6F8F0-F9FC-49CA-AF7B-8279538098A8}" type="pres">
      <dgm:prSet presAssocID="{4B63C8E4-2E09-430A-A141-81F27FE68879}" presName="node" presStyleLbl="node1" presStyleIdx="0" presStyleCnt="5" custScaleX="98777" custScaleY="157092" custLinFactNeighborX="-4770" custLinFactNeighborY="14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6DAA83-F682-4C95-A43F-17C041BA1A5E}" type="pres">
      <dgm:prSet presAssocID="{BCAF39ED-C869-4FF3-A0E9-3A54B7681ABF}" presName="sibTrans" presStyleCnt="0"/>
      <dgm:spPr/>
    </dgm:pt>
    <dgm:pt modelId="{DE51F323-144C-414E-A0ED-3C0273199155}" type="pres">
      <dgm:prSet presAssocID="{96833765-E57F-4B14-BE1D-EFAA905EAFAC}" presName="node" presStyleLbl="node1" presStyleIdx="1" presStyleCnt="5" custScaleX="104589" custScaleY="155751" custLinFactNeighborX="4068" custLinFactNeighborY="10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9C4C1-FDDD-41F6-8BD2-649502D1E64F}" type="pres">
      <dgm:prSet presAssocID="{9BAE099F-D3B9-44F7-809A-0319DF32AAAA}" presName="sibTrans" presStyleCnt="0"/>
      <dgm:spPr/>
    </dgm:pt>
    <dgm:pt modelId="{88D1187F-F83C-4DF6-B1F2-3C1AB67DE6A1}" type="pres">
      <dgm:prSet presAssocID="{A38DF6B7-92E7-4028-B9E1-9720B1472559}" presName="node" presStyleLbl="node1" presStyleIdx="2" presStyleCnt="5" custScaleX="118935" custScaleY="156968" custLinFactNeighborX="4382" custLinFactNeighborY="11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53C273-AB04-4F06-AB54-83D37F3C8ED8}" type="pres">
      <dgm:prSet presAssocID="{E3781FE9-4E4C-4170-B442-6FFB4465AFA5}" presName="sibTrans" presStyleCnt="0"/>
      <dgm:spPr/>
    </dgm:pt>
    <dgm:pt modelId="{EFA11612-AE48-4571-A49E-BF69B49A1CD0}" type="pres">
      <dgm:prSet presAssocID="{766C6F3D-E56D-47B0-BD2A-BBE3AA8426B4}" presName="node" presStyleLbl="node1" presStyleIdx="3" presStyleCnt="5" custScaleX="169397" custScaleY="70368" custLinFactNeighborX="-8386" custLinFactNeighborY="25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D404E-17A1-4C8E-9FA6-2622246B37B7}" type="pres">
      <dgm:prSet presAssocID="{FC7E08E9-4C1A-42C6-B310-E73DBCD9DD07}" presName="sibTrans" presStyleCnt="0"/>
      <dgm:spPr/>
    </dgm:pt>
    <dgm:pt modelId="{C8F64CF1-39C0-4D9A-B1DE-3DD183392268}" type="pres">
      <dgm:prSet presAssocID="{F6137E0B-CDBC-499C-B084-488834AC807F}" presName="node" presStyleLbl="node1" presStyleIdx="4" presStyleCnt="5" custScaleX="167516" custScaleY="70834" custLinFactNeighborX="5138" custLinFactNeighborY="25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5B819C-8AD3-45DD-B570-85C48A4C3A4B}" type="presOf" srcId="{4B63C8E4-2E09-430A-A141-81F27FE68879}" destId="{5ED6F8F0-F9FC-49CA-AF7B-8279538098A8}" srcOrd="0" destOrd="0" presId="urn:microsoft.com/office/officeart/2005/8/layout/default"/>
    <dgm:cxn modelId="{D11B126E-129D-4861-B1D2-F088DD4144AE}" type="presOf" srcId="{96833765-E57F-4B14-BE1D-EFAA905EAFAC}" destId="{DE51F323-144C-414E-A0ED-3C0273199155}" srcOrd="0" destOrd="0" presId="urn:microsoft.com/office/officeart/2005/8/layout/default"/>
    <dgm:cxn modelId="{A22EE729-4B5A-47AF-8E2B-E1E0E848FD3C}" type="presOf" srcId="{71600C82-E075-4E7F-AC11-509D8D346656}" destId="{4832E2AD-2A56-4747-ABF7-581CBC067A8D}" srcOrd="0" destOrd="0" presId="urn:microsoft.com/office/officeart/2005/8/layout/default"/>
    <dgm:cxn modelId="{B4F5B690-A9B5-4B41-9595-3398422C8D85}" srcId="{71600C82-E075-4E7F-AC11-509D8D346656}" destId="{F6137E0B-CDBC-499C-B084-488834AC807F}" srcOrd="4" destOrd="0" parTransId="{F68A16A0-F556-459A-8381-FEDFA4DE39E5}" sibTransId="{B8430C64-524E-4E1A-91E0-3FE2C7164DDF}"/>
    <dgm:cxn modelId="{87E84C45-2955-4EA6-BE0F-C007902BB2B5}" srcId="{71600C82-E075-4E7F-AC11-509D8D346656}" destId="{4B63C8E4-2E09-430A-A141-81F27FE68879}" srcOrd="0" destOrd="0" parTransId="{B75AD124-F4EC-4E26-9061-9EF739806663}" sibTransId="{BCAF39ED-C869-4FF3-A0E9-3A54B7681ABF}"/>
    <dgm:cxn modelId="{3478D95A-C5E0-4998-AAF0-AE34B8BF8252}" srcId="{71600C82-E075-4E7F-AC11-509D8D346656}" destId="{A38DF6B7-92E7-4028-B9E1-9720B1472559}" srcOrd="2" destOrd="0" parTransId="{7FE4878D-25BB-458A-928B-73AAA21D326E}" sibTransId="{E3781FE9-4E4C-4170-B442-6FFB4465AFA5}"/>
    <dgm:cxn modelId="{CC74EE82-2561-4444-A3E9-620AB2B822AB}" type="presOf" srcId="{A38DF6B7-92E7-4028-B9E1-9720B1472559}" destId="{88D1187F-F83C-4DF6-B1F2-3C1AB67DE6A1}" srcOrd="0" destOrd="0" presId="urn:microsoft.com/office/officeart/2005/8/layout/default"/>
    <dgm:cxn modelId="{B39A4928-42DD-43ED-B459-E59563EC9BC7}" srcId="{71600C82-E075-4E7F-AC11-509D8D346656}" destId="{96833765-E57F-4B14-BE1D-EFAA905EAFAC}" srcOrd="1" destOrd="0" parTransId="{29EB3748-203D-42B3-9910-CD1F11A42F1B}" sibTransId="{9BAE099F-D3B9-44F7-809A-0319DF32AAAA}"/>
    <dgm:cxn modelId="{C80D82B5-EA16-4B28-92E8-FC798528F26C}" srcId="{71600C82-E075-4E7F-AC11-509D8D346656}" destId="{766C6F3D-E56D-47B0-BD2A-BBE3AA8426B4}" srcOrd="3" destOrd="0" parTransId="{C12F847C-9119-48C3-8357-F8D28698C761}" sibTransId="{FC7E08E9-4C1A-42C6-B310-E73DBCD9DD07}"/>
    <dgm:cxn modelId="{F3505FB4-8A49-4A5E-8542-1828DC14C36E}" type="presOf" srcId="{766C6F3D-E56D-47B0-BD2A-BBE3AA8426B4}" destId="{EFA11612-AE48-4571-A49E-BF69B49A1CD0}" srcOrd="0" destOrd="0" presId="urn:microsoft.com/office/officeart/2005/8/layout/default"/>
    <dgm:cxn modelId="{D8A01B62-4109-4276-AEA2-6CC165A16304}" type="presOf" srcId="{F6137E0B-CDBC-499C-B084-488834AC807F}" destId="{C8F64CF1-39C0-4D9A-B1DE-3DD183392268}" srcOrd="0" destOrd="0" presId="urn:microsoft.com/office/officeart/2005/8/layout/default"/>
    <dgm:cxn modelId="{0D173D32-89F6-4168-AE9A-F2C187267323}" type="presParOf" srcId="{4832E2AD-2A56-4747-ABF7-581CBC067A8D}" destId="{5ED6F8F0-F9FC-49CA-AF7B-8279538098A8}" srcOrd="0" destOrd="0" presId="urn:microsoft.com/office/officeart/2005/8/layout/default"/>
    <dgm:cxn modelId="{142B7CCF-A863-4B79-BDB2-A55619D41DE6}" type="presParOf" srcId="{4832E2AD-2A56-4747-ABF7-581CBC067A8D}" destId="{D76DAA83-F682-4C95-A43F-17C041BA1A5E}" srcOrd="1" destOrd="0" presId="urn:microsoft.com/office/officeart/2005/8/layout/default"/>
    <dgm:cxn modelId="{EB433338-AA28-4DF0-A2B9-C275AE1F6BE1}" type="presParOf" srcId="{4832E2AD-2A56-4747-ABF7-581CBC067A8D}" destId="{DE51F323-144C-414E-A0ED-3C0273199155}" srcOrd="2" destOrd="0" presId="urn:microsoft.com/office/officeart/2005/8/layout/default"/>
    <dgm:cxn modelId="{EF81C5E9-AEEB-4712-940E-C0AFF0536ED9}" type="presParOf" srcId="{4832E2AD-2A56-4747-ABF7-581CBC067A8D}" destId="{7BB9C4C1-FDDD-41F6-8BD2-649502D1E64F}" srcOrd="3" destOrd="0" presId="urn:microsoft.com/office/officeart/2005/8/layout/default"/>
    <dgm:cxn modelId="{BDD9AD42-2C7C-405B-9CD9-0C8F08EFF2E6}" type="presParOf" srcId="{4832E2AD-2A56-4747-ABF7-581CBC067A8D}" destId="{88D1187F-F83C-4DF6-B1F2-3C1AB67DE6A1}" srcOrd="4" destOrd="0" presId="urn:microsoft.com/office/officeart/2005/8/layout/default"/>
    <dgm:cxn modelId="{24DD9BC9-E53E-475A-A2D0-BD6868ECEB17}" type="presParOf" srcId="{4832E2AD-2A56-4747-ABF7-581CBC067A8D}" destId="{C953C273-AB04-4F06-AB54-83D37F3C8ED8}" srcOrd="5" destOrd="0" presId="urn:microsoft.com/office/officeart/2005/8/layout/default"/>
    <dgm:cxn modelId="{DB6A114B-0D91-4CB4-BC3C-980CD9CAB315}" type="presParOf" srcId="{4832E2AD-2A56-4747-ABF7-581CBC067A8D}" destId="{EFA11612-AE48-4571-A49E-BF69B49A1CD0}" srcOrd="6" destOrd="0" presId="urn:microsoft.com/office/officeart/2005/8/layout/default"/>
    <dgm:cxn modelId="{5E48446E-3A48-44A5-B13C-2EC7A9149D2D}" type="presParOf" srcId="{4832E2AD-2A56-4747-ABF7-581CBC067A8D}" destId="{D4CD404E-17A1-4C8E-9FA6-2622246B37B7}" srcOrd="7" destOrd="0" presId="urn:microsoft.com/office/officeart/2005/8/layout/default"/>
    <dgm:cxn modelId="{0F07DACC-22C1-48CF-9140-6BD5E813CCBA}" type="presParOf" srcId="{4832E2AD-2A56-4747-ABF7-581CBC067A8D}" destId="{C8F64CF1-39C0-4D9A-B1DE-3DD183392268}" srcOrd="8" destOrd="0" presId="urn:microsoft.com/office/officeart/2005/8/layout/default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94C217-03BF-4D13-B363-A6E6E712183E}" type="datetimeFigureOut">
              <a:rPr lang="ru-RU" smtClean="0"/>
              <a:pPr/>
              <a:t>02.03.2026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D06F9-E067-41FC-ADFF-85C66305F5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D06F9-E067-41FC-ADFF-85C66305F5E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.png"/><Relationship Id="rId8" Type="http://schemas.openxmlformats.org/officeDocument/2006/relationships/image" Target="../media/image127.svg"/><Relationship Id="rId12" Type="http://schemas.openxmlformats.org/officeDocument/2006/relationships/image" Target="../media/image131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10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DD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2643142" y="2285980"/>
            <a:ext cx="14301136" cy="56169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Andijon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viloyati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pedagogik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mahorat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markazi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Maktabgacha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,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boshlang’ich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va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maxsus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fanlar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metodikasi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kafedrasi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o’qituvchisi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Sobirova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r>
              <a:rPr lang="en-US" sz="7200" b="1" dirty="0" err="1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Gulnozaxon</a:t>
            </a:r>
            <a:r>
              <a:rPr lang="en-US" sz="7200" b="1" dirty="0" smtClean="0">
                <a:solidFill>
                  <a:srgbClr val="1E1E49"/>
                </a:solidFill>
                <a:latin typeface="DM Sans Bold"/>
                <a:ea typeface="DM Sans Bold"/>
                <a:cs typeface="DM Sans Bold"/>
                <a:sym typeface="DM Sans Bold"/>
              </a:rPr>
              <a:t> </a:t>
            </a:r>
            <a:endParaRPr lang="en-US" sz="7200" b="1" dirty="0">
              <a:solidFill>
                <a:srgbClr val="1E1E49"/>
              </a:solidFill>
              <a:latin typeface="DM Sans Bold"/>
              <a:ea typeface="DM Sans Bold"/>
              <a:cs typeface="DM Sans Bold"/>
              <a:sym typeface="DM Sans Bold"/>
            </a:endParaRPr>
          </a:p>
        </p:txBody>
      </p:sp>
      <p:grpSp>
        <p:nvGrpSpPr>
          <p:cNvPr id="18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5727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latin typeface="Aharoni" pitchFamily="2" charset="-79"/>
                <a:cs typeface="Aharoni" pitchFamily="2" charset="-79"/>
              </a:rPr>
              <a:t>I BLOK. IJTIMOIY KO’NIKMALARNI SHAKLLANTIRISH.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1.1.O’quv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me’yoriy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 smtClean="0">
                <a:latin typeface="Aharoni" pitchFamily="2" charset="-79"/>
                <a:cs typeface="Aharoni" pitchFamily="2" charset="-79"/>
              </a:rPr>
              <a:t>MAVZU: MAKTABGACHA TA’LIM SOHASIDA AMALGA OSHIRILAYOTGAN ISLOHOTLARNING MAZMUN- MOHIYATI. (2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smtClean="0">
                <a:latin typeface="Aharoni" pitchFamily="2" charset="-79"/>
                <a:cs typeface="Aharoni" pitchFamily="2" charset="-79"/>
              </a:rPr>
              <a:t>amaliy)</a:t>
            </a:r>
            <a:endParaRPr lang="ru-RU" sz="5400" dirty="0">
              <a:cs typeface="Aharoni" pitchFamily="2" charset="-79"/>
            </a:endParaRPr>
          </a:p>
        </p:txBody>
      </p:sp>
      <p:grpSp>
        <p:nvGrpSpPr>
          <p:cNvPr id="3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4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7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0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3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9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smtClean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oshirilgan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islohotlar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doirasida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tizimidagi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yangilangan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talablar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0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60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4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-1285948" y="1214410"/>
            <a:ext cx="16749095" cy="227034"/>
            <a:chOff x="0" y="0"/>
            <a:chExt cx="4411284" cy="59795"/>
          </a:xfrm>
        </p:grpSpPr>
        <p:sp>
          <p:nvSpPr>
            <p:cNvPr id="10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3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6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9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maktabgacha</a:t>
            </a:r>
            <a:endParaRPr lang="en-US" sz="66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islohotlarining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bosh </a:t>
            </a:r>
          </a:p>
          <a:p>
            <a:pPr algn="ctr"/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6600" dirty="0" smtClean="0">
                <a:latin typeface="Aharoni" pitchFamily="2" charset="-79"/>
                <a:cs typeface="Aharoni" pitchFamily="2" charset="-79"/>
              </a:rPr>
              <a:t>?</a:t>
            </a:r>
            <a:endParaRPr lang="ru-RU" sz="6600" dirty="0">
              <a:cs typeface="Aharoni" pitchFamily="2" charset="-79"/>
            </a:endParaRPr>
          </a:p>
        </p:txBody>
      </p:sp>
      <p:sp>
        <p:nvSpPr>
          <p:cNvPr id="4" name="Freeform 2"/>
          <p:cNvSpPr/>
          <p:nvPr/>
        </p:nvSpPr>
        <p:spPr>
          <a:xfrm rot="227070" flipH="1">
            <a:off x="15313579" y="2300906"/>
            <a:ext cx="2797302" cy="5459317"/>
          </a:xfrm>
          <a:custGeom>
            <a:avLst/>
            <a:gdLst/>
            <a:ahLst/>
            <a:cxnLst/>
            <a:rect l="l" t="t" r="r" b="b"/>
            <a:pathLst>
              <a:path w="4433425" h="8021000">
                <a:moveTo>
                  <a:pt x="4433426" y="0"/>
                </a:moveTo>
                <a:lnTo>
                  <a:pt x="0" y="0"/>
                </a:lnTo>
                <a:lnTo>
                  <a:pt x="0" y="8021000"/>
                </a:lnTo>
                <a:lnTo>
                  <a:pt x="4433426" y="8021000"/>
                </a:lnTo>
                <a:lnTo>
                  <a:pt x="443342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7"/>
          <p:cNvSpPr/>
          <p:nvPr/>
        </p:nvSpPr>
        <p:spPr>
          <a:xfrm rot="-180276">
            <a:off x="122718" y="5400148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islohotlarining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bosh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qamrovni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mazmun-mohiyat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sheriklikni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usullarni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milliy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qadriyatlarni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singdirish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tarbiyachilar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ma’suliyatini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kuchaytirish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standartlarga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moslashtirishdan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iborat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7"/>
          <p:cNvSpPr/>
          <p:nvPr/>
        </p:nvSpPr>
        <p:spPr>
          <a:xfrm>
            <a:off x="0" y="6215070"/>
            <a:ext cx="4500530" cy="4071930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2501586" y="7397597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4800" dirty="0">
              <a:cs typeface="Aharoni" pitchFamily="2" charset="-79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500002" y="2214542"/>
          <a:ext cx="17430872" cy="778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285820" y="285716"/>
            <a:ext cx="16359302" cy="1771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ISLOHOTLARNING ASOSIY TARKIB QISMLARI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istiqbollariga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inkuliziv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kengaytirilishi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ya’ni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ehtiyojga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sharoit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jamiyatga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to’liq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integratsiyasini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ta’minlash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Inkuliziv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imkoniyatlar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o’qituvchilarni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tayyorlashni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4286216" y="6000756"/>
            <a:ext cx="10001320" cy="4286244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individual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xususiyatlari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qiziqishlari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ehtiyojlarini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olishga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joriy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etilmoqda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dasturlarida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metodlari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intellektual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emotsional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masalalari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o’rin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tutadi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 rot="-568304" flipH="1">
            <a:off x="1200218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328740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9"/>
          <p:cNvSpPr/>
          <p:nvPr/>
        </p:nvSpPr>
        <p:spPr>
          <a:xfrm rot="-4250781">
            <a:off x="6043079" y="6728356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2012-yilda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yurtimizda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atigi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23%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qishloq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joylarda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8,5%ni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2017-yildan MT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sohasidagi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islohotlar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natijasida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2018-yilda 38%, 2019-yilda 52%, 2020-yilda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ko’rsatkich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60,9%ga 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yetkazilgan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2017-yilga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o’zgardi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chora-tadbirlari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muvofiq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etildi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4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7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0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3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9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18254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yo’lga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qo’yilgan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ularadn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1 699 566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nafar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olingan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bog’chalarning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6 197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tasarrufidagi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MTTdir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sektordagi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12 057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bog’chaning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788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sherikchilik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10244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oilaviy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1025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xususiy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tashkilotlari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Bugungi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kundagi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yutug’imiz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vazirligi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bo’lganimizdadir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sohamiz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sohasiga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qilindi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4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7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10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13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6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9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latin typeface="Aharoni" pitchFamily="2" charset="-79"/>
                <a:cs typeface="Aharoni" pitchFamily="2" charset="-79"/>
              </a:rPr>
              <a:t>2017-2021-yillarda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mazkur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tubdan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isloh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maqsadida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96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normativ-huquqiy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Shundan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19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Prezident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Vazirlar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Mahkamasining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44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8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farmoyishi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13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idoraviy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7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normativ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huquqiy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hujjatlar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qabulqilindi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Prezidentimizning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2019-yil 8-maydagi “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Respublikasi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2030-yilgacha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konsepsiyasini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tasdiqlash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to’g’risida”gi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qarori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sohaga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yanadakatta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e’tibor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qaratilayotganidan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dalolat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grpSp>
        <p:nvGrpSpPr>
          <p:cNvPr id="3" name="Group 21"/>
          <p:cNvGrpSpPr/>
          <p:nvPr/>
        </p:nvGrpSpPr>
        <p:grpSpPr>
          <a:xfrm>
            <a:off x="-1599010" y="1204586"/>
            <a:ext cx="16749095" cy="227034"/>
            <a:chOff x="0" y="0"/>
            <a:chExt cx="4411284" cy="59795"/>
          </a:xfrm>
        </p:grpSpPr>
        <p:sp>
          <p:nvSpPr>
            <p:cNvPr id="4" name="Freeform 22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5" name="TextBox 23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27"/>
          <p:cNvGrpSpPr/>
          <p:nvPr/>
        </p:nvGrpSpPr>
        <p:grpSpPr>
          <a:xfrm>
            <a:off x="1197671" y="9670686"/>
            <a:ext cx="17236597" cy="227034"/>
            <a:chOff x="0" y="0"/>
            <a:chExt cx="4539680" cy="59795"/>
          </a:xfrm>
        </p:grpSpPr>
        <p:sp>
          <p:nvSpPr>
            <p:cNvPr id="7" name="Freeform 28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8" name="TextBox 29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18"/>
          <p:cNvGrpSpPr/>
          <p:nvPr/>
        </p:nvGrpSpPr>
        <p:grpSpPr>
          <a:xfrm>
            <a:off x="2162582" y="9262676"/>
            <a:ext cx="16749095" cy="227034"/>
            <a:chOff x="0" y="0"/>
            <a:chExt cx="4411284" cy="59795"/>
          </a:xfrm>
        </p:grpSpPr>
        <p:sp>
          <p:nvSpPr>
            <p:cNvPr id="10" name="Freeform 19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1" name="TextBox 20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24"/>
          <p:cNvGrpSpPr/>
          <p:nvPr/>
        </p:nvGrpSpPr>
        <p:grpSpPr>
          <a:xfrm>
            <a:off x="3201110" y="8853101"/>
            <a:ext cx="16749095" cy="227034"/>
            <a:chOff x="0" y="0"/>
            <a:chExt cx="4411284" cy="59795"/>
          </a:xfrm>
        </p:grpSpPr>
        <p:sp>
          <p:nvSpPr>
            <p:cNvPr id="13" name="Freeform 2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4" name="TextBox 2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-623677" y="801666"/>
            <a:ext cx="16749095" cy="227034"/>
            <a:chOff x="0" y="0"/>
            <a:chExt cx="4411284" cy="59795"/>
          </a:xfrm>
        </p:grpSpPr>
        <p:sp>
          <p:nvSpPr>
            <p:cNvPr id="16" name="Freeform 15"/>
            <p:cNvSpPr/>
            <p:nvPr/>
          </p:nvSpPr>
          <p:spPr>
            <a:xfrm>
              <a:off x="0" y="0"/>
              <a:ext cx="4411284" cy="59795"/>
            </a:xfrm>
            <a:custGeom>
              <a:avLst/>
              <a:gdLst/>
              <a:ahLst/>
              <a:cxnLst/>
              <a:rect l="l" t="t" r="r" b="b"/>
              <a:pathLst>
                <a:path w="4411284" h="59795">
                  <a:moveTo>
                    <a:pt x="0" y="0"/>
                  </a:moveTo>
                  <a:lnTo>
                    <a:pt x="4411284" y="0"/>
                  </a:lnTo>
                  <a:lnTo>
                    <a:pt x="4411284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17" name="TextBox 16"/>
            <p:cNvSpPr txBox="1"/>
            <p:nvPr/>
          </p:nvSpPr>
          <p:spPr>
            <a:xfrm>
              <a:off x="0" y="-38100"/>
              <a:ext cx="4411284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-257746" y="393657"/>
            <a:ext cx="17236597" cy="227034"/>
            <a:chOff x="0" y="0"/>
            <a:chExt cx="4539680" cy="59795"/>
          </a:xfrm>
        </p:grpSpPr>
        <p:sp>
          <p:nvSpPr>
            <p:cNvPr id="19" name="Freeform 31"/>
            <p:cNvSpPr/>
            <p:nvPr/>
          </p:nvSpPr>
          <p:spPr>
            <a:xfrm>
              <a:off x="0" y="0"/>
              <a:ext cx="4539680" cy="59795"/>
            </a:xfrm>
            <a:custGeom>
              <a:avLst/>
              <a:gdLst/>
              <a:ahLst/>
              <a:cxnLst/>
              <a:rect l="l" t="t" r="r" b="b"/>
              <a:pathLst>
                <a:path w="4539680" h="59795">
                  <a:moveTo>
                    <a:pt x="0" y="0"/>
                  </a:moveTo>
                  <a:lnTo>
                    <a:pt x="4539680" y="0"/>
                  </a:lnTo>
                  <a:lnTo>
                    <a:pt x="4539680" y="59795"/>
                  </a:lnTo>
                  <a:lnTo>
                    <a:pt x="0" y="59795"/>
                  </a:lnTo>
                  <a:close/>
                </a:path>
              </a:pathLst>
            </a:custGeom>
            <a:solidFill>
              <a:srgbClr val="1E1E49"/>
            </a:solidFill>
          </p:spPr>
        </p:sp>
        <p:sp>
          <p:nvSpPr>
            <p:cNvPr id="20" name="TextBox 32"/>
            <p:cNvSpPr txBox="1"/>
            <p:nvPr/>
          </p:nvSpPr>
          <p:spPr>
            <a:xfrm>
              <a:off x="0" y="-38100"/>
              <a:ext cx="4539680" cy="97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kapitalini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sifatini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fikrlaydigan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avlodni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tarbiyalash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tizimini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zamonaviy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texnologiyalar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ilg’or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xalqaro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innovatsiyalar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yangilashdir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ta’limdan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boshlab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kasbiy-pedagogik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takomillashtirish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raqamlashtirishni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taraqqiyotga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kuchli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inson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kapitalini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zarur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Ta’lim-tarbiya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jarayonini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modernizatsiya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qilishning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latin typeface="Aharoni" pitchFamily="2" charset="-79"/>
                <a:cs typeface="Aharoni" pitchFamily="2" charset="-79"/>
              </a:rPr>
              <a:t>yo’nalishlari</a:t>
            </a:r>
            <a:r>
              <a:rPr lang="en-US" sz="4800" dirty="0" smtClean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0" y="2214542"/>
          <a:ext cx="18288000" cy="784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низ 1"/>
          <p:cNvSpPr/>
          <p:nvPr/>
        </p:nvSpPr>
        <p:spPr>
          <a:xfrm>
            <a:off x="285688" y="1071534"/>
            <a:ext cx="17716624" cy="8072494"/>
          </a:xfrm>
          <a:prstGeom prst="ribb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smtClean="0">
                <a:latin typeface="Aharoni" pitchFamily="2" charset="-79"/>
                <a:cs typeface="Aharoni" pitchFamily="2" charset="-79"/>
              </a:rPr>
              <a:t>E’TIBORINGIZ UCHUN TASHAKKUR</a:t>
            </a:r>
            <a:endParaRPr lang="ru-RU" sz="960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646</Words>
  <Application>Microsoft Office PowerPoint</Application>
  <PresentationFormat>Произвольный</PresentationFormat>
  <Paragraphs>65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DM Sans Bold</vt:lpstr>
      <vt:lpstr>Aharoni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aser</cp:lastModifiedBy>
  <cp:revision>8</cp:revision>
  <dcterms:created xsi:type="dcterms:W3CDTF">2006-08-16T00:00:00Z</dcterms:created>
  <dcterms:modified xsi:type="dcterms:W3CDTF">2026-03-02T09:18:06Z</dcterms:modified>
  <dc:identifier>DAHAAtA4VgA</dc:identifier>
</cp:coreProperties>
</file>