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82" r:id="rId2"/>
    <p:sldMasterId id="2147483688" r:id="rId3"/>
  </p:sldMasterIdLst>
  <p:notesMasterIdLst>
    <p:notesMasterId r:id="rId19"/>
  </p:notesMasterIdLst>
  <p:sldIdLst>
    <p:sldId id="344" r:id="rId4"/>
    <p:sldId id="312" r:id="rId5"/>
    <p:sldId id="324" r:id="rId6"/>
    <p:sldId id="346" r:id="rId7"/>
    <p:sldId id="345" r:id="rId8"/>
    <p:sldId id="335" r:id="rId9"/>
    <p:sldId id="334" r:id="rId10"/>
    <p:sldId id="333" r:id="rId11"/>
    <p:sldId id="336" r:id="rId12"/>
    <p:sldId id="338" r:id="rId13"/>
    <p:sldId id="339" r:id="rId14"/>
    <p:sldId id="340" r:id="rId15"/>
    <p:sldId id="341" r:id="rId16"/>
    <p:sldId id="343" r:id="rId17"/>
    <p:sldId id="347" r:id="rId18"/>
  </p:sldIdLst>
  <p:sldSz cx="12168188" cy="7019925"/>
  <p:notesSz cx="5765800" cy="3244850"/>
  <p:defaultTextStyle>
    <a:defPPr>
      <a:defRPr lang="ru-RU"/>
    </a:defPPr>
    <a:lvl1pPr marL="0" algn="l" defTabSz="1947123" rtl="0" eaLnBrk="1" latinLnBrk="0" hangingPunct="1">
      <a:defRPr sz="3833" kern="1200">
        <a:solidFill>
          <a:schemeClr val="tx1"/>
        </a:solidFill>
        <a:latin typeface="+mn-lt"/>
        <a:ea typeface="+mn-ea"/>
        <a:cs typeface="+mn-cs"/>
      </a:defRPr>
    </a:lvl1pPr>
    <a:lvl2pPr marL="973562" algn="l" defTabSz="1947123" rtl="0" eaLnBrk="1" latinLnBrk="0" hangingPunct="1">
      <a:defRPr sz="3833" kern="1200">
        <a:solidFill>
          <a:schemeClr val="tx1"/>
        </a:solidFill>
        <a:latin typeface="+mn-lt"/>
        <a:ea typeface="+mn-ea"/>
        <a:cs typeface="+mn-cs"/>
      </a:defRPr>
    </a:lvl2pPr>
    <a:lvl3pPr marL="1947123" algn="l" defTabSz="1947123" rtl="0" eaLnBrk="1" latinLnBrk="0" hangingPunct="1">
      <a:defRPr sz="3833" kern="1200">
        <a:solidFill>
          <a:schemeClr val="tx1"/>
        </a:solidFill>
        <a:latin typeface="+mn-lt"/>
        <a:ea typeface="+mn-ea"/>
        <a:cs typeface="+mn-cs"/>
      </a:defRPr>
    </a:lvl3pPr>
    <a:lvl4pPr marL="2920685" algn="l" defTabSz="1947123" rtl="0" eaLnBrk="1" latinLnBrk="0" hangingPunct="1">
      <a:defRPr sz="3833" kern="1200">
        <a:solidFill>
          <a:schemeClr val="tx1"/>
        </a:solidFill>
        <a:latin typeface="+mn-lt"/>
        <a:ea typeface="+mn-ea"/>
        <a:cs typeface="+mn-cs"/>
      </a:defRPr>
    </a:lvl4pPr>
    <a:lvl5pPr marL="3894247" algn="l" defTabSz="1947123" rtl="0" eaLnBrk="1" latinLnBrk="0" hangingPunct="1">
      <a:defRPr sz="3833" kern="1200">
        <a:solidFill>
          <a:schemeClr val="tx1"/>
        </a:solidFill>
        <a:latin typeface="+mn-lt"/>
        <a:ea typeface="+mn-ea"/>
        <a:cs typeface="+mn-cs"/>
      </a:defRPr>
    </a:lvl5pPr>
    <a:lvl6pPr marL="4867808" algn="l" defTabSz="1947123" rtl="0" eaLnBrk="1" latinLnBrk="0" hangingPunct="1">
      <a:defRPr sz="3833" kern="1200">
        <a:solidFill>
          <a:schemeClr val="tx1"/>
        </a:solidFill>
        <a:latin typeface="+mn-lt"/>
        <a:ea typeface="+mn-ea"/>
        <a:cs typeface="+mn-cs"/>
      </a:defRPr>
    </a:lvl6pPr>
    <a:lvl7pPr marL="5841370" algn="l" defTabSz="1947123" rtl="0" eaLnBrk="1" latinLnBrk="0" hangingPunct="1">
      <a:defRPr sz="3833" kern="1200">
        <a:solidFill>
          <a:schemeClr val="tx1"/>
        </a:solidFill>
        <a:latin typeface="+mn-lt"/>
        <a:ea typeface="+mn-ea"/>
        <a:cs typeface="+mn-cs"/>
      </a:defRPr>
    </a:lvl7pPr>
    <a:lvl8pPr marL="6814932" algn="l" defTabSz="1947123" rtl="0" eaLnBrk="1" latinLnBrk="0" hangingPunct="1">
      <a:defRPr sz="3833" kern="1200">
        <a:solidFill>
          <a:schemeClr val="tx1"/>
        </a:solidFill>
        <a:latin typeface="+mn-lt"/>
        <a:ea typeface="+mn-ea"/>
        <a:cs typeface="+mn-cs"/>
      </a:defRPr>
    </a:lvl8pPr>
    <a:lvl9pPr marL="7788493" algn="l" defTabSz="1947123" rtl="0" eaLnBrk="1" latinLnBrk="0" hangingPunct="1">
      <a:defRPr sz="3833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6231" userDrawn="1">
          <p15:clr>
            <a:srgbClr val="A4A3A4"/>
          </p15:clr>
        </p15:guide>
        <p15:guide id="2" pos="455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DFDE2"/>
    <a:srgbClr val="4FFBC2"/>
    <a:srgbClr val="12FAA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ABFCF23-3B69-468F-B69F-88F6DE6A72F2}" styleName="Средний стиль 1 —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8799B23B-EC83-4686-B30A-512413B5E67A}" styleName="Светлый стиль 3 —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72" autoAdjust="0"/>
  </p:normalViewPr>
  <p:slideViewPr>
    <p:cSldViewPr>
      <p:cViewPr>
        <p:scale>
          <a:sx n="65" d="100"/>
          <a:sy n="65" d="100"/>
        </p:scale>
        <p:origin x="-840" y="-66"/>
      </p:cViewPr>
      <p:guideLst>
        <p:guide orient="horz" pos="6231"/>
        <p:guide pos="455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265488" y="0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963B1F-7DCB-4739-A771-2C5FA9536F00}" type="datetimeFigureOut">
              <a:rPr lang="ru-RU" smtClean="0"/>
              <a:t>01.02.2022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935163" y="406400"/>
            <a:ext cx="1895475" cy="10937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576263" y="1562100"/>
            <a:ext cx="4613275" cy="12779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3082925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265488" y="3082925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D8098A-91DC-4C19-8B86-00A6E4A5EB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66149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947123" rtl="0" eaLnBrk="1" latinLnBrk="0" hangingPunct="1">
      <a:defRPr sz="2555" kern="1200">
        <a:solidFill>
          <a:schemeClr val="tx1"/>
        </a:solidFill>
        <a:latin typeface="+mn-lt"/>
        <a:ea typeface="+mn-ea"/>
        <a:cs typeface="+mn-cs"/>
      </a:defRPr>
    </a:lvl1pPr>
    <a:lvl2pPr marL="973562" algn="l" defTabSz="1947123" rtl="0" eaLnBrk="1" latinLnBrk="0" hangingPunct="1">
      <a:defRPr sz="2555" kern="1200">
        <a:solidFill>
          <a:schemeClr val="tx1"/>
        </a:solidFill>
        <a:latin typeface="+mn-lt"/>
        <a:ea typeface="+mn-ea"/>
        <a:cs typeface="+mn-cs"/>
      </a:defRPr>
    </a:lvl2pPr>
    <a:lvl3pPr marL="1947123" algn="l" defTabSz="1947123" rtl="0" eaLnBrk="1" latinLnBrk="0" hangingPunct="1">
      <a:defRPr sz="2555" kern="1200">
        <a:solidFill>
          <a:schemeClr val="tx1"/>
        </a:solidFill>
        <a:latin typeface="+mn-lt"/>
        <a:ea typeface="+mn-ea"/>
        <a:cs typeface="+mn-cs"/>
      </a:defRPr>
    </a:lvl3pPr>
    <a:lvl4pPr marL="2920685" algn="l" defTabSz="1947123" rtl="0" eaLnBrk="1" latinLnBrk="0" hangingPunct="1">
      <a:defRPr sz="2555" kern="1200">
        <a:solidFill>
          <a:schemeClr val="tx1"/>
        </a:solidFill>
        <a:latin typeface="+mn-lt"/>
        <a:ea typeface="+mn-ea"/>
        <a:cs typeface="+mn-cs"/>
      </a:defRPr>
    </a:lvl4pPr>
    <a:lvl5pPr marL="3894247" algn="l" defTabSz="1947123" rtl="0" eaLnBrk="1" latinLnBrk="0" hangingPunct="1">
      <a:defRPr sz="2555" kern="1200">
        <a:solidFill>
          <a:schemeClr val="tx1"/>
        </a:solidFill>
        <a:latin typeface="+mn-lt"/>
        <a:ea typeface="+mn-ea"/>
        <a:cs typeface="+mn-cs"/>
      </a:defRPr>
    </a:lvl5pPr>
    <a:lvl6pPr marL="4867808" algn="l" defTabSz="1947123" rtl="0" eaLnBrk="1" latinLnBrk="0" hangingPunct="1">
      <a:defRPr sz="2555" kern="1200">
        <a:solidFill>
          <a:schemeClr val="tx1"/>
        </a:solidFill>
        <a:latin typeface="+mn-lt"/>
        <a:ea typeface="+mn-ea"/>
        <a:cs typeface="+mn-cs"/>
      </a:defRPr>
    </a:lvl6pPr>
    <a:lvl7pPr marL="5841370" algn="l" defTabSz="1947123" rtl="0" eaLnBrk="1" latinLnBrk="0" hangingPunct="1">
      <a:defRPr sz="2555" kern="1200">
        <a:solidFill>
          <a:schemeClr val="tx1"/>
        </a:solidFill>
        <a:latin typeface="+mn-lt"/>
        <a:ea typeface="+mn-ea"/>
        <a:cs typeface="+mn-cs"/>
      </a:defRPr>
    </a:lvl7pPr>
    <a:lvl8pPr marL="6814932" algn="l" defTabSz="1947123" rtl="0" eaLnBrk="1" latinLnBrk="0" hangingPunct="1">
      <a:defRPr sz="2555" kern="1200">
        <a:solidFill>
          <a:schemeClr val="tx1"/>
        </a:solidFill>
        <a:latin typeface="+mn-lt"/>
        <a:ea typeface="+mn-ea"/>
        <a:cs typeface="+mn-cs"/>
      </a:defRPr>
    </a:lvl8pPr>
    <a:lvl9pPr marL="7788493" algn="l" defTabSz="1947123" rtl="0" eaLnBrk="1" latinLnBrk="0" hangingPunct="1">
      <a:defRPr sz="2555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935163" y="406400"/>
            <a:ext cx="1895475" cy="109378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D8098A-91DC-4C19-8B86-00A6E4A5EB89}" type="slidenum">
              <a:rPr lang="ru-RU" smtClean="0">
                <a:solidFill>
                  <a:prstClr val="black"/>
                </a:solidFill>
              </a:rPr>
              <a:pPr/>
              <a:t>1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22323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828800" y="242888"/>
            <a:ext cx="2108200" cy="1217612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496971">
              <a:defRPr/>
            </a:pPr>
            <a:r>
              <a:rPr lang="ru-RU" kern="1200" dirty="0"/>
              <a:t>Спасибо за внимание и надеюсь, что все, что мы делаем для вас и вместе с вами послужит на благо нашей страны и наших детей! 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>
          <a:xfrm>
            <a:off x="3265814" y="3082115"/>
            <a:ext cx="2499067" cy="161978"/>
          </a:xfrm>
          <a:prstGeom prst="rect">
            <a:avLst/>
          </a:prstGeom>
        </p:spPr>
        <p:txBody>
          <a:bodyPr lIns="49697" tIns="24848" rIns="49697" bIns="24848"/>
          <a:lstStyle/>
          <a:p>
            <a:fld id="{0AA4A7E8-D461-4A46-9B6A-D74668848A98}" type="slidenum">
              <a:rPr lang="ru-RU" smtClean="0">
                <a:solidFill>
                  <a:prstClr val="black"/>
                </a:solidFill>
              </a:rPr>
              <a:pPr/>
              <a:t>15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7683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2614" y="2176176"/>
            <a:ext cx="10342960" cy="3154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5228" y="3931158"/>
            <a:ext cx="8517732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2/1/2022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4711" y="221585"/>
            <a:ext cx="10898767" cy="665695"/>
          </a:xfrm>
        </p:spPr>
        <p:txBody>
          <a:bodyPr lIns="0" tIns="0" rIns="0" bIns="0"/>
          <a:lstStyle>
            <a:lvl1pPr>
              <a:defRPr sz="4326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302782" y="1689896"/>
            <a:ext cx="9562620" cy="779444"/>
          </a:xfrm>
        </p:spPr>
        <p:txBody>
          <a:bodyPr lIns="0" tIns="0" rIns="0" bIns="0"/>
          <a:lstStyle>
            <a:lvl1pPr>
              <a:defRPr sz="5065" b="1" i="1">
                <a:solidFill>
                  <a:srgbClr val="2365C7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2/1/2022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4711" y="221585"/>
            <a:ext cx="10898767" cy="665695"/>
          </a:xfrm>
        </p:spPr>
        <p:txBody>
          <a:bodyPr lIns="0" tIns="0" rIns="0" bIns="0"/>
          <a:lstStyle>
            <a:lvl1pPr>
              <a:defRPr sz="4326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8410" y="1614583"/>
            <a:ext cx="5293162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66618" y="1614583"/>
            <a:ext cx="5293162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2/1/2022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4711" y="221585"/>
            <a:ext cx="10898767" cy="665695"/>
          </a:xfrm>
        </p:spPr>
        <p:txBody>
          <a:bodyPr lIns="0" tIns="0" rIns="0" bIns="0"/>
          <a:lstStyle>
            <a:lvl1pPr>
              <a:defRPr sz="4326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2/1/2022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141078" y="153956"/>
            <a:ext cx="11925628" cy="928661"/>
          </a:xfrm>
          <a:custGeom>
            <a:avLst/>
            <a:gdLst/>
            <a:ahLst/>
            <a:cxnLst/>
            <a:rect l="l" t="t" r="r" b="b"/>
            <a:pathLst>
              <a:path w="5650865" h="429259">
                <a:moveTo>
                  <a:pt x="5650710" y="0"/>
                </a:moveTo>
                <a:lnTo>
                  <a:pt x="0" y="0"/>
                </a:lnTo>
                <a:lnTo>
                  <a:pt x="0" y="428871"/>
                </a:lnTo>
                <a:lnTo>
                  <a:pt x="5650710" y="428871"/>
                </a:lnTo>
                <a:lnTo>
                  <a:pt x="5650710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endParaRPr sz="8089"/>
          </a:p>
        </p:txBody>
      </p:sp>
      <p:sp>
        <p:nvSpPr>
          <p:cNvPr id="17" name="bg object 17"/>
          <p:cNvSpPr/>
          <p:nvPr/>
        </p:nvSpPr>
        <p:spPr>
          <a:xfrm>
            <a:off x="11094764" y="344777"/>
            <a:ext cx="533361" cy="546755"/>
          </a:xfrm>
          <a:custGeom>
            <a:avLst/>
            <a:gdLst/>
            <a:ahLst/>
            <a:cxnLst/>
            <a:rect l="l" t="t" r="r" b="b"/>
            <a:pathLst>
              <a:path w="252729" h="252729">
                <a:moveTo>
                  <a:pt x="252464" y="0"/>
                </a:moveTo>
                <a:lnTo>
                  <a:pt x="0" y="0"/>
                </a:lnTo>
                <a:lnTo>
                  <a:pt x="0" y="252464"/>
                </a:lnTo>
                <a:lnTo>
                  <a:pt x="252464" y="252464"/>
                </a:lnTo>
                <a:lnTo>
                  <a:pt x="2524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8089"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2/1/2022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2614" y="2176178"/>
            <a:ext cx="10342960" cy="3154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5228" y="3931158"/>
            <a:ext cx="8517732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2/1/2022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93044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4712" y="221587"/>
            <a:ext cx="10898767" cy="665695"/>
          </a:xfrm>
        </p:spPr>
        <p:txBody>
          <a:bodyPr lIns="0" tIns="0" rIns="0" bIns="0"/>
          <a:lstStyle>
            <a:lvl1pPr>
              <a:defRPr sz="43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302781" y="1689896"/>
            <a:ext cx="9562620" cy="798110"/>
          </a:xfrm>
        </p:spPr>
        <p:txBody>
          <a:bodyPr lIns="0" tIns="0" rIns="0" bIns="0"/>
          <a:lstStyle>
            <a:lvl1pPr>
              <a:defRPr sz="5100" b="1" i="1">
                <a:solidFill>
                  <a:srgbClr val="2365C7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2/1/2022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24247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4712" y="221587"/>
            <a:ext cx="10898767" cy="665695"/>
          </a:xfrm>
        </p:spPr>
        <p:txBody>
          <a:bodyPr lIns="0" tIns="0" rIns="0" bIns="0"/>
          <a:lstStyle>
            <a:lvl1pPr>
              <a:defRPr sz="43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8411" y="1614583"/>
            <a:ext cx="5293162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66618" y="1614583"/>
            <a:ext cx="5293162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2/1/2022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76987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4712" y="221587"/>
            <a:ext cx="10898767" cy="665695"/>
          </a:xfrm>
        </p:spPr>
        <p:txBody>
          <a:bodyPr lIns="0" tIns="0" rIns="0" bIns="0"/>
          <a:lstStyle>
            <a:lvl1pPr>
              <a:defRPr sz="43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2/1/2022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89127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141079" y="153957"/>
            <a:ext cx="11925628" cy="928661"/>
          </a:xfrm>
          <a:custGeom>
            <a:avLst/>
            <a:gdLst/>
            <a:ahLst/>
            <a:cxnLst/>
            <a:rect l="l" t="t" r="r" b="b"/>
            <a:pathLst>
              <a:path w="5650865" h="429259">
                <a:moveTo>
                  <a:pt x="5650710" y="0"/>
                </a:moveTo>
                <a:lnTo>
                  <a:pt x="0" y="0"/>
                </a:lnTo>
                <a:lnTo>
                  <a:pt x="0" y="428871"/>
                </a:lnTo>
                <a:lnTo>
                  <a:pt x="5650710" y="428871"/>
                </a:lnTo>
                <a:lnTo>
                  <a:pt x="5650710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pPr defTabSz="1947119"/>
            <a:endParaRPr sz="8100">
              <a:solidFill>
                <a:prstClr val="black"/>
              </a:solidFill>
            </a:endParaRPr>
          </a:p>
        </p:txBody>
      </p:sp>
      <p:sp>
        <p:nvSpPr>
          <p:cNvPr id="17" name="bg object 17"/>
          <p:cNvSpPr/>
          <p:nvPr/>
        </p:nvSpPr>
        <p:spPr>
          <a:xfrm>
            <a:off x="11094764" y="344779"/>
            <a:ext cx="533362" cy="546754"/>
          </a:xfrm>
          <a:custGeom>
            <a:avLst/>
            <a:gdLst/>
            <a:ahLst/>
            <a:cxnLst/>
            <a:rect l="l" t="t" r="r" b="b"/>
            <a:pathLst>
              <a:path w="252729" h="252729">
                <a:moveTo>
                  <a:pt x="252464" y="0"/>
                </a:moveTo>
                <a:lnTo>
                  <a:pt x="0" y="0"/>
                </a:lnTo>
                <a:lnTo>
                  <a:pt x="0" y="252464"/>
                </a:lnTo>
                <a:lnTo>
                  <a:pt x="252464" y="252464"/>
                </a:lnTo>
                <a:lnTo>
                  <a:pt x="2524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1947119"/>
            <a:endParaRPr sz="8100"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2/1/2022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68148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2615" y="2180728"/>
            <a:ext cx="10342959" cy="1504734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5229" y="3977958"/>
            <a:ext cx="8517732" cy="17939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1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2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3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4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56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07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58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09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211B3-D111-4828-90B0-EB7B89BE790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648901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211B3-D111-4828-90B0-EB7B89BE790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342188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1203" y="4510953"/>
            <a:ext cx="10342959" cy="1394235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1203" y="2975344"/>
            <a:ext cx="10342959" cy="153560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122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244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3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4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560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073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585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097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211B3-D111-4828-90B0-EB7B89BE790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794923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08410" y="1637985"/>
            <a:ext cx="5374283" cy="4632826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85497" y="1637985"/>
            <a:ext cx="5374283" cy="4632826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211B3-D111-4828-90B0-EB7B89BE790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089166"/>
            <a:fld id="{86CB4B4D-7CA3-9044-876B-883B54F8677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1089166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1540632"/>
      </p:ext>
    </p:extLst>
  </p:cSld>
  <p:clrMapOvr>
    <a:masterClrMapping/>
  </p:clrMapOvr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8409" y="1571359"/>
            <a:ext cx="5376396" cy="654868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122" indent="0">
              <a:buNone/>
              <a:defRPr sz="2400" b="1"/>
            </a:lvl2pPr>
            <a:lvl3pPr marL="1090244" indent="0">
              <a:buNone/>
              <a:defRPr sz="2100" b="1"/>
            </a:lvl3pPr>
            <a:lvl4pPr marL="1635366" indent="0">
              <a:buNone/>
              <a:defRPr sz="1900" b="1"/>
            </a:lvl4pPr>
            <a:lvl5pPr marL="2180488" indent="0">
              <a:buNone/>
              <a:defRPr sz="1900" b="1"/>
            </a:lvl5pPr>
            <a:lvl6pPr marL="2725609" indent="0">
              <a:buNone/>
              <a:defRPr sz="1900" b="1"/>
            </a:lvl6pPr>
            <a:lvl7pPr marL="3270732" indent="0">
              <a:buNone/>
              <a:defRPr sz="1900" b="1"/>
            </a:lvl7pPr>
            <a:lvl8pPr marL="3815854" indent="0">
              <a:buNone/>
              <a:defRPr sz="1900" b="1"/>
            </a:lvl8pPr>
            <a:lvl9pPr marL="4360975" indent="0">
              <a:buNone/>
              <a:defRPr sz="19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08409" y="2226227"/>
            <a:ext cx="5376396" cy="4044582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81272" y="1571359"/>
            <a:ext cx="5378508" cy="654868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122" indent="0">
              <a:buNone/>
              <a:defRPr sz="2400" b="1"/>
            </a:lvl2pPr>
            <a:lvl3pPr marL="1090244" indent="0">
              <a:buNone/>
              <a:defRPr sz="2100" b="1"/>
            </a:lvl3pPr>
            <a:lvl4pPr marL="1635366" indent="0">
              <a:buNone/>
              <a:defRPr sz="1900" b="1"/>
            </a:lvl4pPr>
            <a:lvl5pPr marL="2180488" indent="0">
              <a:buNone/>
              <a:defRPr sz="1900" b="1"/>
            </a:lvl5pPr>
            <a:lvl6pPr marL="2725609" indent="0">
              <a:buNone/>
              <a:defRPr sz="1900" b="1"/>
            </a:lvl6pPr>
            <a:lvl7pPr marL="3270732" indent="0">
              <a:buNone/>
              <a:defRPr sz="1900" b="1"/>
            </a:lvl7pPr>
            <a:lvl8pPr marL="3815854" indent="0">
              <a:buNone/>
              <a:defRPr sz="1900" b="1"/>
            </a:lvl8pPr>
            <a:lvl9pPr marL="4360975" indent="0">
              <a:buNone/>
              <a:defRPr sz="19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81272" y="2226227"/>
            <a:ext cx="5378508" cy="4044582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211B3-D111-4828-90B0-EB7B89BE790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089166"/>
            <a:fld id="{86CB4B4D-7CA3-9044-876B-883B54F8677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1089166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0866665"/>
      </p:ext>
    </p:extLst>
  </p:cSld>
  <p:clrMapOvr>
    <a:masterClrMapping/>
  </p:clrMapOvr>
  <p:hf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211B3-D111-4828-90B0-EB7B89BE790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946399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211B3-D111-4828-90B0-EB7B89BE790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496936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8412" y="279496"/>
            <a:ext cx="4003250" cy="1189488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57425" y="279498"/>
            <a:ext cx="6802355" cy="5991312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412" y="1468986"/>
            <a:ext cx="4003250" cy="4801824"/>
          </a:xfrm>
        </p:spPr>
        <p:txBody>
          <a:bodyPr/>
          <a:lstStyle>
            <a:lvl1pPr marL="0" indent="0">
              <a:buNone/>
              <a:defRPr sz="1700"/>
            </a:lvl1pPr>
            <a:lvl2pPr marL="545122" indent="0">
              <a:buNone/>
              <a:defRPr sz="1400"/>
            </a:lvl2pPr>
            <a:lvl3pPr marL="1090244" indent="0">
              <a:buNone/>
              <a:defRPr sz="1200"/>
            </a:lvl3pPr>
            <a:lvl4pPr marL="1635366" indent="0">
              <a:buNone/>
              <a:defRPr sz="1100"/>
            </a:lvl4pPr>
            <a:lvl5pPr marL="2180488" indent="0">
              <a:buNone/>
              <a:defRPr sz="1100"/>
            </a:lvl5pPr>
            <a:lvl6pPr marL="2725609" indent="0">
              <a:buNone/>
              <a:defRPr sz="1100"/>
            </a:lvl6pPr>
            <a:lvl7pPr marL="3270732" indent="0">
              <a:buNone/>
              <a:defRPr sz="1100"/>
            </a:lvl7pPr>
            <a:lvl8pPr marL="3815854" indent="0">
              <a:buNone/>
              <a:defRPr sz="1100"/>
            </a:lvl8pPr>
            <a:lvl9pPr marL="4360975" indent="0">
              <a:buNone/>
              <a:defRPr sz="11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211B3-D111-4828-90B0-EB7B89BE790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089166"/>
            <a:fld id="{86CB4B4D-7CA3-9044-876B-883B54F8677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1089166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7683216"/>
      </p:ext>
    </p:extLst>
  </p:cSld>
  <p:clrMapOvr>
    <a:masterClrMapping/>
  </p:clrMapOvr>
  <p:hf hdr="0" ftr="0" dt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5051" y="4913947"/>
            <a:ext cx="7300913" cy="580120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5051" y="627243"/>
            <a:ext cx="7300913" cy="4211955"/>
          </a:xfrm>
        </p:spPr>
        <p:txBody>
          <a:bodyPr/>
          <a:lstStyle>
            <a:lvl1pPr marL="0" indent="0">
              <a:buNone/>
              <a:defRPr sz="3800"/>
            </a:lvl1pPr>
            <a:lvl2pPr marL="545122" indent="0">
              <a:buNone/>
              <a:defRPr sz="3300"/>
            </a:lvl2pPr>
            <a:lvl3pPr marL="1090244" indent="0">
              <a:buNone/>
              <a:defRPr sz="2900"/>
            </a:lvl3pPr>
            <a:lvl4pPr marL="1635366" indent="0">
              <a:buNone/>
              <a:defRPr sz="2400"/>
            </a:lvl4pPr>
            <a:lvl5pPr marL="2180488" indent="0">
              <a:buNone/>
              <a:defRPr sz="2400"/>
            </a:lvl5pPr>
            <a:lvl6pPr marL="2725609" indent="0">
              <a:buNone/>
              <a:defRPr sz="2400"/>
            </a:lvl6pPr>
            <a:lvl7pPr marL="3270732" indent="0">
              <a:buNone/>
              <a:defRPr sz="2400"/>
            </a:lvl7pPr>
            <a:lvl8pPr marL="3815854" indent="0">
              <a:buNone/>
              <a:defRPr sz="2400"/>
            </a:lvl8pPr>
            <a:lvl9pPr marL="4360975" indent="0">
              <a:buNone/>
              <a:defRPr sz="2400"/>
            </a:lvl9pPr>
          </a:lstStyle>
          <a:p>
            <a:r>
              <a:rPr lang="ru-RU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5051" y="5494068"/>
            <a:ext cx="7300913" cy="823866"/>
          </a:xfrm>
        </p:spPr>
        <p:txBody>
          <a:bodyPr/>
          <a:lstStyle>
            <a:lvl1pPr marL="0" indent="0">
              <a:buNone/>
              <a:defRPr sz="1700"/>
            </a:lvl1pPr>
            <a:lvl2pPr marL="545122" indent="0">
              <a:buNone/>
              <a:defRPr sz="1400"/>
            </a:lvl2pPr>
            <a:lvl3pPr marL="1090244" indent="0">
              <a:buNone/>
              <a:defRPr sz="1200"/>
            </a:lvl3pPr>
            <a:lvl4pPr marL="1635366" indent="0">
              <a:buNone/>
              <a:defRPr sz="1100"/>
            </a:lvl4pPr>
            <a:lvl5pPr marL="2180488" indent="0">
              <a:buNone/>
              <a:defRPr sz="1100"/>
            </a:lvl5pPr>
            <a:lvl6pPr marL="2725609" indent="0">
              <a:buNone/>
              <a:defRPr sz="1100"/>
            </a:lvl6pPr>
            <a:lvl7pPr marL="3270732" indent="0">
              <a:buNone/>
              <a:defRPr sz="1100"/>
            </a:lvl7pPr>
            <a:lvl8pPr marL="3815854" indent="0">
              <a:buNone/>
              <a:defRPr sz="1100"/>
            </a:lvl8pPr>
            <a:lvl9pPr marL="4360975" indent="0">
              <a:buNone/>
              <a:defRPr sz="11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211B3-D111-4828-90B0-EB7B89BE790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089166"/>
            <a:fld id="{86CB4B4D-7CA3-9044-876B-883B54F8677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1089166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0788794"/>
      </p:ext>
    </p:extLst>
  </p:cSld>
  <p:clrMapOvr>
    <a:masterClrMapping/>
  </p:clrMapOvr>
  <p:hf hdr="0" ftr="0" dt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211B3-D111-4828-90B0-EB7B89BE790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570644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21938" y="281123"/>
            <a:ext cx="2737842" cy="5989686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8410" y="281123"/>
            <a:ext cx="8010724" cy="5989686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211B3-D111-4828-90B0-EB7B89BE790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945163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Shape 283"/>
          <p:cNvSpPr>
            <a:spLocks noGrp="1"/>
          </p:cNvSpPr>
          <p:nvPr>
            <p:ph type="sldNum" sz="quarter" idx="2"/>
          </p:nvPr>
        </p:nvSpPr>
        <p:spPr>
          <a:xfrm>
            <a:off x="8372693" y="6370128"/>
            <a:ext cx="347846" cy="272608"/>
          </a:xfrm>
          <a:prstGeom prst="rect">
            <a:avLst/>
          </a:prstGeom>
        </p:spPr>
        <p:txBody>
          <a:bodyPr/>
          <a:lstStyle>
            <a:lvl1pPr>
              <a:defRPr sz="1300">
                <a:solidFill>
                  <a:srgbClr val="888888"/>
                </a:solidFill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31984906"/>
      </p:ext>
    </p:extLst>
  </p:cSld>
  <p:clrMapOvr>
    <a:masterClrMapping/>
  </p:clrMapOvr>
  <p:transition spd="med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608437" y="281123"/>
            <a:ext cx="10951370" cy="598968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08437" y="6392682"/>
            <a:ext cx="2839245" cy="487494"/>
          </a:xfrm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4157465" y="6392682"/>
            <a:ext cx="3853259" cy="487494"/>
          </a:xfrm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720562" y="6392682"/>
            <a:ext cx="2839245" cy="487494"/>
          </a:xfrm>
        </p:spPr>
        <p:txBody>
          <a:bodyPr/>
          <a:lstStyle>
            <a:lvl1pPr>
              <a:defRPr/>
            </a:lvl1pPr>
          </a:lstStyle>
          <a:p>
            <a:fld id="{45A1F952-11BC-4EDA-A3A9-1D8A10DEA972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427416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850" y="233998"/>
            <a:ext cx="10666176" cy="93599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811212" y="1637982"/>
            <a:ext cx="5171480" cy="452395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85496" y="1637982"/>
            <a:ext cx="5171480" cy="452395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989155-E163-469D-9837-A2A448F839F0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86504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888557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10.xml"/><Relationship Id="rId4" Type="http://schemas.openxmlformats.org/officeDocument/2006/relationships/slideLayout" Target="../slideLayouts/slideLayout9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13" Type="http://schemas.openxmlformats.org/officeDocument/2006/relationships/slideLayout" Target="../slideLayouts/slideLayout23.xml"/><Relationship Id="rId3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7.xml"/><Relationship Id="rId12" Type="http://schemas.openxmlformats.org/officeDocument/2006/relationships/slideLayout" Target="../slideLayouts/slideLayout22.xml"/><Relationship Id="rId17" Type="http://schemas.openxmlformats.org/officeDocument/2006/relationships/image" Target="../media/image1.jpeg"/><Relationship Id="rId2" Type="http://schemas.openxmlformats.org/officeDocument/2006/relationships/slideLayout" Target="../slideLayouts/slideLayout12.xml"/><Relationship Id="rId16" Type="http://schemas.openxmlformats.org/officeDocument/2006/relationships/theme" Target="../theme/theme3.xml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11" Type="http://schemas.openxmlformats.org/officeDocument/2006/relationships/slideLayout" Target="../slideLayouts/slideLayout21.xml"/><Relationship Id="rId5" Type="http://schemas.openxmlformats.org/officeDocument/2006/relationships/slideLayout" Target="../slideLayouts/slideLayout15.xml"/><Relationship Id="rId15" Type="http://schemas.openxmlformats.org/officeDocument/2006/relationships/slideLayout" Target="../slideLayouts/slideLayout25.xml"/><Relationship Id="rId10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Relationship Id="rId14" Type="http://schemas.openxmlformats.org/officeDocument/2006/relationships/slideLayout" Target="../slideLayouts/slideLayout2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141061" y="1159949"/>
            <a:ext cx="11925628" cy="5731336"/>
          </a:xfrm>
          <a:custGeom>
            <a:avLst/>
            <a:gdLst/>
            <a:ahLst/>
            <a:cxnLst/>
            <a:rect l="l" t="t" r="r" b="b"/>
            <a:pathLst>
              <a:path w="5650865" h="2649220">
                <a:moveTo>
                  <a:pt x="5650712" y="24434"/>
                </a:moveTo>
                <a:lnTo>
                  <a:pt x="5626328" y="24434"/>
                </a:lnTo>
                <a:lnTo>
                  <a:pt x="5626328" y="2624975"/>
                </a:lnTo>
                <a:lnTo>
                  <a:pt x="5650712" y="2624975"/>
                </a:lnTo>
                <a:lnTo>
                  <a:pt x="5650712" y="24434"/>
                </a:lnTo>
                <a:close/>
              </a:path>
              <a:path w="5650865" h="2649220">
                <a:moveTo>
                  <a:pt x="5650712" y="0"/>
                </a:moveTo>
                <a:lnTo>
                  <a:pt x="0" y="0"/>
                </a:lnTo>
                <a:lnTo>
                  <a:pt x="0" y="24130"/>
                </a:lnTo>
                <a:lnTo>
                  <a:pt x="0" y="2625090"/>
                </a:lnTo>
                <a:lnTo>
                  <a:pt x="0" y="2649220"/>
                </a:lnTo>
                <a:lnTo>
                  <a:pt x="5650712" y="2649220"/>
                </a:lnTo>
                <a:lnTo>
                  <a:pt x="5650712" y="2625090"/>
                </a:lnTo>
                <a:lnTo>
                  <a:pt x="24384" y="2625090"/>
                </a:lnTo>
                <a:lnTo>
                  <a:pt x="24384" y="24130"/>
                </a:lnTo>
                <a:lnTo>
                  <a:pt x="5650712" y="24130"/>
                </a:lnTo>
                <a:lnTo>
                  <a:pt x="5650712" y="0"/>
                </a:lnTo>
                <a:close/>
              </a:path>
            </a:pathLst>
          </a:custGeom>
          <a:solidFill>
            <a:srgbClr val="00A650"/>
          </a:solidFill>
        </p:spPr>
        <p:txBody>
          <a:bodyPr wrap="square" lIns="0" tIns="0" rIns="0" bIns="0" rtlCol="0"/>
          <a:lstStyle/>
          <a:p>
            <a:endParaRPr sz="8089"/>
          </a:p>
        </p:txBody>
      </p:sp>
      <p:sp>
        <p:nvSpPr>
          <p:cNvPr id="17" name="bg object 17"/>
          <p:cNvSpPr/>
          <p:nvPr/>
        </p:nvSpPr>
        <p:spPr>
          <a:xfrm>
            <a:off x="141078" y="153956"/>
            <a:ext cx="11925628" cy="928661"/>
          </a:xfrm>
          <a:custGeom>
            <a:avLst/>
            <a:gdLst/>
            <a:ahLst/>
            <a:cxnLst/>
            <a:rect l="l" t="t" r="r" b="b"/>
            <a:pathLst>
              <a:path w="5650865" h="429259">
                <a:moveTo>
                  <a:pt x="5650710" y="0"/>
                </a:moveTo>
                <a:lnTo>
                  <a:pt x="0" y="0"/>
                </a:lnTo>
                <a:lnTo>
                  <a:pt x="0" y="428871"/>
                </a:lnTo>
                <a:lnTo>
                  <a:pt x="5650710" y="428871"/>
                </a:lnTo>
                <a:lnTo>
                  <a:pt x="5650710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endParaRPr sz="8089"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4711" y="221585"/>
            <a:ext cx="10898767" cy="3154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5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302782" y="1689896"/>
            <a:ext cx="9562620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1" i="1">
                <a:solidFill>
                  <a:srgbClr val="2365C7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37184" y="6528529"/>
            <a:ext cx="3893820" cy="58984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8410" y="6528529"/>
            <a:ext cx="2798683" cy="58984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2/1/2022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61095" y="6528529"/>
            <a:ext cx="2798683" cy="58984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964875">
        <a:defRPr>
          <a:latin typeface="+mn-lt"/>
          <a:ea typeface="+mn-ea"/>
          <a:cs typeface="+mn-cs"/>
        </a:defRPr>
      </a:lvl2pPr>
      <a:lvl3pPr marL="1929750">
        <a:defRPr>
          <a:latin typeface="+mn-lt"/>
          <a:ea typeface="+mn-ea"/>
          <a:cs typeface="+mn-cs"/>
        </a:defRPr>
      </a:lvl3pPr>
      <a:lvl4pPr marL="2894625">
        <a:defRPr>
          <a:latin typeface="+mn-lt"/>
          <a:ea typeface="+mn-ea"/>
          <a:cs typeface="+mn-cs"/>
        </a:defRPr>
      </a:lvl4pPr>
      <a:lvl5pPr marL="3859500">
        <a:defRPr>
          <a:latin typeface="+mn-lt"/>
          <a:ea typeface="+mn-ea"/>
          <a:cs typeface="+mn-cs"/>
        </a:defRPr>
      </a:lvl5pPr>
      <a:lvl6pPr marL="4824374">
        <a:defRPr>
          <a:latin typeface="+mn-lt"/>
          <a:ea typeface="+mn-ea"/>
          <a:cs typeface="+mn-cs"/>
        </a:defRPr>
      </a:lvl6pPr>
      <a:lvl7pPr marL="5789249">
        <a:defRPr>
          <a:latin typeface="+mn-lt"/>
          <a:ea typeface="+mn-ea"/>
          <a:cs typeface="+mn-cs"/>
        </a:defRPr>
      </a:lvl7pPr>
      <a:lvl8pPr marL="6754124">
        <a:defRPr>
          <a:latin typeface="+mn-lt"/>
          <a:ea typeface="+mn-ea"/>
          <a:cs typeface="+mn-cs"/>
        </a:defRPr>
      </a:lvl8pPr>
      <a:lvl9pPr marL="7718999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964875">
        <a:defRPr>
          <a:latin typeface="+mn-lt"/>
          <a:ea typeface="+mn-ea"/>
          <a:cs typeface="+mn-cs"/>
        </a:defRPr>
      </a:lvl2pPr>
      <a:lvl3pPr marL="1929750">
        <a:defRPr>
          <a:latin typeface="+mn-lt"/>
          <a:ea typeface="+mn-ea"/>
          <a:cs typeface="+mn-cs"/>
        </a:defRPr>
      </a:lvl3pPr>
      <a:lvl4pPr marL="2894625">
        <a:defRPr>
          <a:latin typeface="+mn-lt"/>
          <a:ea typeface="+mn-ea"/>
          <a:cs typeface="+mn-cs"/>
        </a:defRPr>
      </a:lvl4pPr>
      <a:lvl5pPr marL="3859500">
        <a:defRPr>
          <a:latin typeface="+mn-lt"/>
          <a:ea typeface="+mn-ea"/>
          <a:cs typeface="+mn-cs"/>
        </a:defRPr>
      </a:lvl5pPr>
      <a:lvl6pPr marL="4824374">
        <a:defRPr>
          <a:latin typeface="+mn-lt"/>
          <a:ea typeface="+mn-ea"/>
          <a:cs typeface="+mn-cs"/>
        </a:defRPr>
      </a:lvl6pPr>
      <a:lvl7pPr marL="5789249">
        <a:defRPr>
          <a:latin typeface="+mn-lt"/>
          <a:ea typeface="+mn-ea"/>
          <a:cs typeface="+mn-cs"/>
        </a:defRPr>
      </a:lvl7pPr>
      <a:lvl8pPr marL="6754124">
        <a:defRPr>
          <a:latin typeface="+mn-lt"/>
          <a:ea typeface="+mn-ea"/>
          <a:cs typeface="+mn-cs"/>
        </a:defRPr>
      </a:lvl8pPr>
      <a:lvl9pPr marL="7718999">
        <a:defRPr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141061" y="1159950"/>
            <a:ext cx="11925628" cy="5731336"/>
          </a:xfrm>
          <a:custGeom>
            <a:avLst/>
            <a:gdLst/>
            <a:ahLst/>
            <a:cxnLst/>
            <a:rect l="l" t="t" r="r" b="b"/>
            <a:pathLst>
              <a:path w="5650865" h="2649220">
                <a:moveTo>
                  <a:pt x="5650712" y="24434"/>
                </a:moveTo>
                <a:lnTo>
                  <a:pt x="5626328" y="24434"/>
                </a:lnTo>
                <a:lnTo>
                  <a:pt x="5626328" y="2624975"/>
                </a:lnTo>
                <a:lnTo>
                  <a:pt x="5650712" y="2624975"/>
                </a:lnTo>
                <a:lnTo>
                  <a:pt x="5650712" y="24434"/>
                </a:lnTo>
                <a:close/>
              </a:path>
              <a:path w="5650865" h="2649220">
                <a:moveTo>
                  <a:pt x="5650712" y="0"/>
                </a:moveTo>
                <a:lnTo>
                  <a:pt x="0" y="0"/>
                </a:lnTo>
                <a:lnTo>
                  <a:pt x="0" y="24130"/>
                </a:lnTo>
                <a:lnTo>
                  <a:pt x="0" y="2625090"/>
                </a:lnTo>
                <a:lnTo>
                  <a:pt x="0" y="2649220"/>
                </a:lnTo>
                <a:lnTo>
                  <a:pt x="5650712" y="2649220"/>
                </a:lnTo>
                <a:lnTo>
                  <a:pt x="5650712" y="2625090"/>
                </a:lnTo>
                <a:lnTo>
                  <a:pt x="24384" y="2625090"/>
                </a:lnTo>
                <a:lnTo>
                  <a:pt x="24384" y="24130"/>
                </a:lnTo>
                <a:lnTo>
                  <a:pt x="5650712" y="24130"/>
                </a:lnTo>
                <a:lnTo>
                  <a:pt x="5650712" y="0"/>
                </a:lnTo>
                <a:close/>
              </a:path>
            </a:pathLst>
          </a:custGeom>
          <a:solidFill>
            <a:srgbClr val="00A650"/>
          </a:solidFill>
        </p:spPr>
        <p:txBody>
          <a:bodyPr wrap="square" lIns="0" tIns="0" rIns="0" bIns="0" rtlCol="0"/>
          <a:lstStyle/>
          <a:p>
            <a:pPr defTabSz="1947119"/>
            <a:endParaRPr sz="8100">
              <a:solidFill>
                <a:prstClr val="black"/>
              </a:solidFill>
            </a:endParaRPr>
          </a:p>
        </p:txBody>
      </p:sp>
      <p:sp>
        <p:nvSpPr>
          <p:cNvPr id="17" name="bg object 17"/>
          <p:cNvSpPr/>
          <p:nvPr/>
        </p:nvSpPr>
        <p:spPr>
          <a:xfrm>
            <a:off x="141079" y="153957"/>
            <a:ext cx="11925628" cy="928661"/>
          </a:xfrm>
          <a:custGeom>
            <a:avLst/>
            <a:gdLst/>
            <a:ahLst/>
            <a:cxnLst/>
            <a:rect l="l" t="t" r="r" b="b"/>
            <a:pathLst>
              <a:path w="5650865" h="429259">
                <a:moveTo>
                  <a:pt x="5650710" y="0"/>
                </a:moveTo>
                <a:lnTo>
                  <a:pt x="0" y="0"/>
                </a:lnTo>
                <a:lnTo>
                  <a:pt x="0" y="428871"/>
                </a:lnTo>
                <a:lnTo>
                  <a:pt x="5650710" y="428871"/>
                </a:lnTo>
                <a:lnTo>
                  <a:pt x="5650710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pPr defTabSz="1947119"/>
            <a:endParaRPr sz="8100"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4712" y="221587"/>
            <a:ext cx="10898767" cy="3154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5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302781" y="1689896"/>
            <a:ext cx="9562620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1" i="1">
                <a:solidFill>
                  <a:srgbClr val="2365C7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37184" y="6528529"/>
            <a:ext cx="3893820" cy="6090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947119"/>
            <a:endParaRPr sz="390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8411" y="6528529"/>
            <a:ext cx="2798683" cy="6090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947119"/>
            <a:fld id="{1D8BD707-D9CF-40AE-B4C6-C98DA3205C09}" type="datetimeFigureOut">
              <a:rPr lang="en-US" sz="3900">
                <a:solidFill>
                  <a:prstClr val="black">
                    <a:tint val="75000"/>
                  </a:prstClr>
                </a:solidFill>
              </a:rPr>
              <a:pPr defTabSz="1947119"/>
              <a:t>2/1/2022</a:t>
            </a:fld>
            <a:endParaRPr lang="en-US" sz="390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61095" y="6528529"/>
            <a:ext cx="2798683" cy="6090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947119"/>
            <a:fld id="{B6F15528-21DE-4FAA-801E-634DDDAF4B2B}" type="slidenum">
              <a:rPr sz="3900">
                <a:solidFill>
                  <a:prstClr val="black">
                    <a:tint val="75000"/>
                  </a:prstClr>
                </a:solidFill>
              </a:rPr>
              <a:pPr defTabSz="1947119"/>
              <a:t>‹#›</a:t>
            </a:fld>
            <a:endParaRPr sz="390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08829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964873">
        <a:defRPr>
          <a:latin typeface="+mn-lt"/>
          <a:ea typeface="+mn-ea"/>
          <a:cs typeface="+mn-cs"/>
        </a:defRPr>
      </a:lvl2pPr>
      <a:lvl3pPr marL="1929746">
        <a:defRPr>
          <a:latin typeface="+mn-lt"/>
          <a:ea typeface="+mn-ea"/>
          <a:cs typeface="+mn-cs"/>
        </a:defRPr>
      </a:lvl3pPr>
      <a:lvl4pPr marL="2894619">
        <a:defRPr>
          <a:latin typeface="+mn-lt"/>
          <a:ea typeface="+mn-ea"/>
          <a:cs typeface="+mn-cs"/>
        </a:defRPr>
      </a:lvl4pPr>
      <a:lvl5pPr marL="3859492">
        <a:defRPr>
          <a:latin typeface="+mn-lt"/>
          <a:ea typeface="+mn-ea"/>
          <a:cs typeface="+mn-cs"/>
        </a:defRPr>
      </a:lvl5pPr>
      <a:lvl6pPr marL="4824364">
        <a:defRPr>
          <a:latin typeface="+mn-lt"/>
          <a:ea typeface="+mn-ea"/>
          <a:cs typeface="+mn-cs"/>
        </a:defRPr>
      </a:lvl6pPr>
      <a:lvl7pPr marL="5789237">
        <a:defRPr>
          <a:latin typeface="+mn-lt"/>
          <a:ea typeface="+mn-ea"/>
          <a:cs typeface="+mn-cs"/>
        </a:defRPr>
      </a:lvl7pPr>
      <a:lvl8pPr marL="6754110">
        <a:defRPr>
          <a:latin typeface="+mn-lt"/>
          <a:ea typeface="+mn-ea"/>
          <a:cs typeface="+mn-cs"/>
        </a:defRPr>
      </a:lvl8pPr>
      <a:lvl9pPr marL="7718982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964873">
        <a:defRPr>
          <a:latin typeface="+mn-lt"/>
          <a:ea typeface="+mn-ea"/>
          <a:cs typeface="+mn-cs"/>
        </a:defRPr>
      </a:lvl2pPr>
      <a:lvl3pPr marL="1929746">
        <a:defRPr>
          <a:latin typeface="+mn-lt"/>
          <a:ea typeface="+mn-ea"/>
          <a:cs typeface="+mn-cs"/>
        </a:defRPr>
      </a:lvl3pPr>
      <a:lvl4pPr marL="2894619">
        <a:defRPr>
          <a:latin typeface="+mn-lt"/>
          <a:ea typeface="+mn-ea"/>
          <a:cs typeface="+mn-cs"/>
        </a:defRPr>
      </a:lvl4pPr>
      <a:lvl5pPr marL="3859492">
        <a:defRPr>
          <a:latin typeface="+mn-lt"/>
          <a:ea typeface="+mn-ea"/>
          <a:cs typeface="+mn-cs"/>
        </a:defRPr>
      </a:lvl5pPr>
      <a:lvl6pPr marL="4824364">
        <a:defRPr>
          <a:latin typeface="+mn-lt"/>
          <a:ea typeface="+mn-ea"/>
          <a:cs typeface="+mn-cs"/>
        </a:defRPr>
      </a:lvl6pPr>
      <a:lvl7pPr marL="5789237">
        <a:defRPr>
          <a:latin typeface="+mn-lt"/>
          <a:ea typeface="+mn-ea"/>
          <a:cs typeface="+mn-cs"/>
        </a:defRPr>
      </a:lvl7pPr>
      <a:lvl8pPr marL="6754110">
        <a:defRPr>
          <a:latin typeface="+mn-lt"/>
          <a:ea typeface="+mn-ea"/>
          <a:cs typeface="+mn-cs"/>
        </a:defRPr>
      </a:lvl8pPr>
      <a:lvl9pPr marL="7718982">
        <a:defRPr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8410" y="281123"/>
            <a:ext cx="10951370" cy="1169988"/>
          </a:xfrm>
          <a:prstGeom prst="rect">
            <a:avLst/>
          </a:prstGeom>
        </p:spPr>
        <p:txBody>
          <a:bodyPr vert="horz" lIns="110752" tIns="55376" rIns="110752" bIns="55376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8410" y="1637985"/>
            <a:ext cx="10951370" cy="4632826"/>
          </a:xfrm>
          <a:prstGeom prst="rect">
            <a:avLst/>
          </a:prstGeom>
        </p:spPr>
        <p:txBody>
          <a:bodyPr vert="horz" lIns="110752" tIns="55376" rIns="110752" bIns="55376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8410" y="6506431"/>
            <a:ext cx="2839245" cy="373747"/>
          </a:xfrm>
          <a:prstGeom prst="rect">
            <a:avLst/>
          </a:prstGeom>
        </p:spPr>
        <p:txBody>
          <a:bodyPr vert="horz" lIns="110752" tIns="55376" rIns="110752" bIns="55376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B1B211B3-D111-4828-90B0-EB7B89BE7900}" type="datetimeFigureOut">
              <a:rPr lang="ru-RU" smtClean="0">
                <a:solidFill>
                  <a:prstClr val="black">
                    <a:tint val="75000"/>
                  </a:prstClr>
                </a:solidFill>
                <a:latin typeface="Arial" charset="0"/>
                <a:cs typeface="Arial" charset="0"/>
                <a:sym typeface="Helvetica"/>
              </a:rPr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t>01.02.2022</a:t>
            </a:fld>
            <a:endParaRPr lang="ru-RU">
              <a:solidFill>
                <a:prstClr val="black">
                  <a:tint val="75000"/>
                </a:prstClr>
              </a:solidFill>
              <a:latin typeface="Arial" charset="0"/>
              <a:cs typeface="Arial" charset="0"/>
              <a:sym typeface="Helvetica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57465" y="6506431"/>
            <a:ext cx="3853259" cy="373747"/>
          </a:xfrm>
          <a:prstGeom prst="rect">
            <a:avLst/>
          </a:prstGeom>
        </p:spPr>
        <p:txBody>
          <a:bodyPr vert="horz" lIns="110752" tIns="55376" rIns="110752" bIns="55376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black">
                  <a:tint val="75000"/>
                </a:prstClr>
              </a:solidFill>
              <a:latin typeface="Arial" charset="0"/>
              <a:cs typeface="Arial" charset="0"/>
              <a:sym typeface="Helvetica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20535" y="6506431"/>
            <a:ext cx="2839245" cy="373747"/>
          </a:xfrm>
          <a:prstGeom prst="rect">
            <a:avLst/>
          </a:prstGeom>
        </p:spPr>
        <p:txBody>
          <a:bodyPr vert="horz" lIns="110752" tIns="55376" rIns="110752" bIns="55376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fld id="{6B5A78BD-2BA9-4C86-BA8F-A7712B2B5389}" type="slidenum">
              <a:rPr lang="ru-RU" smtClean="0">
                <a:solidFill>
                  <a:prstClr val="black">
                    <a:tint val="75000"/>
                  </a:prstClr>
                </a:solidFill>
                <a:latin typeface="Arial" charset="0"/>
                <a:cs typeface="Arial" charset="0"/>
                <a:sym typeface="Helvetica"/>
              </a:rPr>
              <a:pPr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  <a:latin typeface="Arial" charset="0"/>
              <a:cs typeface="Arial" charset="0"/>
              <a:sym typeface="Helvetica"/>
            </a:endParaRPr>
          </a:p>
        </p:txBody>
      </p:sp>
    </p:spTree>
    <p:extLst>
      <p:ext uri="{BB962C8B-B14F-4D97-AF65-F5344CB8AC3E}">
        <p14:creationId xmlns:p14="http://schemas.microsoft.com/office/powerpoint/2010/main" val="28592684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9" r:id="rId11"/>
    <p:sldLayoutId id="2147483700" r:id="rId12"/>
    <p:sldLayoutId id="2147483701" r:id="rId13"/>
    <p:sldLayoutId id="2147483702" r:id="rId14"/>
    <p:sldLayoutId id="2147483703" r:id="rId15"/>
  </p:sldLayoutIdLst>
  <p:txStyles>
    <p:titleStyle>
      <a:lvl1pPr algn="ctr" defTabSz="1090244" rtl="0" eaLnBrk="1" latinLnBrk="0" hangingPunct="1">
        <a:spcBef>
          <a:spcPct val="0"/>
        </a:spcBef>
        <a:buNone/>
        <a:defRPr sz="5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842" indent="-408842" algn="l" defTabSz="1090244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823" indent="-340701" algn="l" defTabSz="1090244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2805" indent="-272561" algn="l" defTabSz="1090244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7927" indent="-272561" algn="l" defTabSz="1090244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049" indent="-272561" algn="l" defTabSz="1090244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171" indent="-272561" algn="l" defTabSz="109024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293" indent="-272561" algn="l" defTabSz="109024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8415" indent="-272561" algn="l" defTabSz="109024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3536" indent="-272561" algn="l" defTabSz="109024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0902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122" algn="l" defTabSz="10902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244" algn="l" defTabSz="10902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366" algn="l" defTabSz="10902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488" algn="l" defTabSz="10902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5609" algn="l" defTabSz="10902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0732" algn="l" defTabSz="10902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5854" algn="l" defTabSz="10902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0975" algn="l" defTabSz="10902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21495" y="2595563"/>
            <a:ext cx="8229599" cy="152876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noFill/>
        </p:spPr>
        <p:txBody>
          <a:bodyPr wrap="square" lIns="0" tIns="0" rIns="0" bIns="0" rtlCol="0"/>
          <a:lstStyle/>
          <a:p>
            <a:pPr lvl="0" algn="ctr"/>
            <a:r>
              <a:rPr lang="ru-RU" sz="40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Виды речевой деятельности </a:t>
            </a:r>
          </a:p>
          <a:p>
            <a:pPr lvl="0" algn="ctr"/>
            <a:r>
              <a:rPr lang="ru-RU" sz="40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</a:t>
            </a:r>
            <a:r>
              <a:rPr lang="ru-RU" sz="4000" b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Говорение</a:t>
            </a:r>
            <a:endParaRPr lang="ru-RU" sz="4000" b="1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160294" y="5776294"/>
            <a:ext cx="5562600" cy="572828"/>
          </a:xfrm>
          <a:prstGeom prst="rect">
            <a:avLst/>
          </a:prstGeom>
        </p:spPr>
        <p:txBody>
          <a:bodyPr vert="horz" wrap="square" lIns="0" tIns="29482" rIns="0" bIns="0" rtlCol="0">
            <a:spAutoFit/>
          </a:bodyPr>
          <a:lstStyle/>
          <a:p>
            <a:pPr marL="38862" algn="r" defTabSz="1947119">
              <a:lnSpc>
                <a:spcPts val="4115"/>
              </a:lnSpc>
              <a:spcBef>
                <a:spcPts val="232"/>
              </a:spcBef>
            </a:pPr>
            <a:r>
              <a:rPr lang="ru-RU" sz="2400" b="1" spc="-42" dirty="0" err="1">
                <a:solidFill>
                  <a:srgbClr val="002060"/>
                </a:solidFill>
                <a:latin typeface="Arial"/>
                <a:cs typeface="Arial"/>
              </a:rPr>
              <a:t>Зульфия</a:t>
            </a:r>
            <a:r>
              <a:rPr lang="ru-RU" sz="2400" b="1" spc="-42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ru-RU" sz="2400" b="1" spc="-42" dirty="0" err="1">
                <a:solidFill>
                  <a:srgbClr val="002060"/>
                </a:solidFill>
                <a:latin typeface="Arial"/>
                <a:cs typeface="Arial"/>
              </a:rPr>
              <a:t>Хаитовна</a:t>
            </a:r>
            <a:r>
              <a:rPr lang="ru-RU" sz="2400" b="1" spc="-42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ru-RU" sz="2400" b="1" spc="-42" dirty="0" err="1">
                <a:solidFill>
                  <a:srgbClr val="002060"/>
                </a:solidFill>
                <a:latin typeface="Arial"/>
                <a:cs typeface="Arial"/>
              </a:rPr>
              <a:t>Абдураимова</a:t>
            </a:r>
            <a:r>
              <a:rPr lang="ru-RU" sz="2400" b="1" spc="-42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</a:p>
        </p:txBody>
      </p:sp>
      <p:sp>
        <p:nvSpPr>
          <p:cNvPr id="6" name="object 3">
            <a:extLst>
              <a:ext uri="{FF2B5EF4-FFF2-40B4-BE49-F238E27FC236}">
                <a16:creationId xmlns="" xmlns:a16="http://schemas.microsoft.com/office/drawing/2014/main" id="{648E54F6-8C15-4BB3-94E3-7B81F0C680D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519099" y="503797"/>
            <a:ext cx="9480550" cy="816000"/>
          </a:xfrm>
          <a:prstGeom prst="rect">
            <a:avLst/>
          </a:prstGeom>
        </p:spPr>
        <p:txBody>
          <a:bodyPr vert="horz" wrap="square" lIns="0" tIns="30868" rIns="0" bIns="0" rtlCol="0" anchor="ctr">
            <a:spAutoFit/>
          </a:bodyPr>
          <a:lstStyle/>
          <a:p>
            <a:pPr algn="l"/>
            <a:r>
              <a:rPr lang="ru-RU" sz="17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  <a:t>НАУЧНО</a:t>
            </a:r>
            <a:r>
              <a:rPr lang="en-US" sz="17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  <a:t>-</a:t>
            </a:r>
            <a:r>
              <a:rPr lang="ru-RU" sz="17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  <a:t>ИССЛЕДОВАТЕЛЬСКИЙ ИНСТИТУТ</a:t>
            </a:r>
            <a:r>
              <a:rPr lang="en-US" sz="17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  <a:t> </a:t>
            </a:r>
            <a:r>
              <a:rPr lang="ru-RU" sz="17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  <a:t>ПО ИЗУЧЕНИЮ </a:t>
            </a:r>
            <a:br>
              <a:rPr lang="ru-RU" sz="17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</a:br>
            <a:r>
              <a:rPr lang="ru-RU" sz="17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  <a:t>ПРОБЛЕМ  И УСТАНОВЛЕНИЮ ПЕРСПЕКТИВ  НАРОДНОГО </a:t>
            </a:r>
            <a:br>
              <a:rPr lang="ru-RU" sz="17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</a:br>
            <a:r>
              <a:rPr lang="ru-RU" sz="17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  <a:t>ОБРАЗОВАНИЯ ИМЕНИ А.АВЛОНИ</a:t>
            </a:r>
          </a:p>
        </p:txBody>
      </p:sp>
      <p:pic>
        <p:nvPicPr>
          <p:cNvPr id="7" name="Picture 2" descr="http://avloniy.uz/images/logo_1603161398.png">
            <a:extLst>
              <a:ext uri="{FF2B5EF4-FFF2-40B4-BE49-F238E27FC236}">
                <a16:creationId xmlns="" xmlns:a16="http://schemas.microsoft.com/office/drawing/2014/main" id="{47C131FC-9674-4559-A56B-E4AC4A47F8C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/>
        </p:blipFill>
        <p:spPr bwMode="auto">
          <a:xfrm>
            <a:off x="222714" y="125411"/>
            <a:ext cx="1068654" cy="13916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8" name="Прямая соединительная линия 7">
            <a:extLst>
              <a:ext uri="{FF2B5EF4-FFF2-40B4-BE49-F238E27FC236}">
                <a16:creationId xmlns="" xmlns:a16="http://schemas.microsoft.com/office/drawing/2014/main" id="{D4A8AC6B-0561-4599-A7DA-AE4AEA437C88}"/>
              </a:ext>
            </a:extLst>
          </p:cNvPr>
          <p:cNvCxnSpPr/>
          <p:nvPr/>
        </p:nvCxnSpPr>
        <p:spPr>
          <a:xfrm>
            <a:off x="210394" y="1628800"/>
            <a:ext cx="11737305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Прямоугольник 8"/>
          <p:cNvSpPr/>
          <p:nvPr/>
        </p:nvSpPr>
        <p:spPr>
          <a:xfrm>
            <a:off x="8485651" y="571696"/>
            <a:ext cx="4034804" cy="534893"/>
          </a:xfrm>
          <a:prstGeom prst="rect">
            <a:avLst/>
          </a:prstGeom>
        </p:spPr>
        <p:txBody>
          <a:bodyPr wrap="square" lIns="91439" tIns="45720" rIns="91439" bIns="45720">
            <a:spAutoFit/>
          </a:bodyPr>
          <a:lstStyle/>
          <a:p>
            <a:pPr algn="ctr" defTabSz="1947119"/>
            <a:r>
              <a:rPr lang="ru-RU" sz="2800" b="1" spc="-42" dirty="0">
                <a:solidFill>
                  <a:srgbClr val="7030A0"/>
                </a:solidFill>
                <a:latin typeface="Arial"/>
                <a:cs typeface="Arial"/>
              </a:rPr>
              <a:t>Русский</a:t>
            </a:r>
            <a:r>
              <a:rPr lang="en-US" sz="2800" b="1" spc="-42" dirty="0">
                <a:solidFill>
                  <a:srgbClr val="7030A0"/>
                </a:solidFill>
                <a:latin typeface="Arial"/>
                <a:cs typeface="Arial"/>
              </a:rPr>
              <a:t> </a:t>
            </a:r>
            <a:r>
              <a:rPr lang="ru-RU" sz="2800" b="1" spc="-42" dirty="0">
                <a:solidFill>
                  <a:srgbClr val="7030A0"/>
                </a:solidFill>
                <a:latin typeface="Arial"/>
                <a:cs typeface="Arial"/>
              </a:rPr>
              <a:t>язык</a:t>
            </a:r>
            <a:endParaRPr lang="ru-RU" sz="28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2790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" y="0"/>
            <a:ext cx="12156127" cy="1604962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endParaRPr sz="8089"/>
          </a:p>
        </p:txBody>
      </p:sp>
      <p:pic>
        <p:nvPicPr>
          <p:cNvPr id="5" name="Рисунок 4"/>
          <p:cNvPicPr/>
          <p:nvPr/>
        </p:nvPicPr>
        <p:blipFill rotWithShape="1">
          <a:blip r:embed="rId2"/>
          <a:srcRect t="16119"/>
          <a:stretch/>
        </p:blipFill>
        <p:spPr bwMode="auto">
          <a:xfrm>
            <a:off x="0" y="1"/>
            <a:ext cx="12156127" cy="701992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182468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2061" y="1452562"/>
            <a:ext cx="12156127" cy="99060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pPr algn="ctr"/>
            <a:r>
              <a:rPr lang="ru-RU" sz="3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Говорение как вид речевой деятельности </a:t>
            </a:r>
            <a:r>
              <a:rPr lang="ru-RU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</a:t>
            </a:r>
            <a:r>
              <a:rPr lang="ru-RU" sz="3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аспект обучения </a:t>
            </a:r>
            <a:r>
              <a:rPr lang="ru-RU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Обучение говорению</a:t>
            </a:r>
            <a:endParaRPr sz="32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40167" y="2649484"/>
            <a:ext cx="11887200" cy="1384995"/>
          </a:xfrm>
          <a:prstGeom prst="rect">
            <a:avLst/>
          </a:prstGeom>
          <a:ln w="9525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Говорение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– это такой вид речевой деятельности, 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который реализуется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, когда в сознании говорящего возникает потребность 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в речевом 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воздействии на собеседника. 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1694" y="4518568"/>
            <a:ext cx="4316713" cy="18735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 descr="כיתה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3497" y="4043362"/>
            <a:ext cx="3736291" cy="2823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ject 3">
            <a:extLst>
              <a:ext uri="{FF2B5EF4-FFF2-40B4-BE49-F238E27FC236}">
                <a16:creationId xmlns="" xmlns:a16="http://schemas.microsoft.com/office/drawing/2014/main" id="{648E54F6-8C15-4BB3-94E3-7B81F0C680D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283494" y="233362"/>
            <a:ext cx="5555595" cy="769833"/>
          </a:xfrm>
          <a:prstGeom prst="rect">
            <a:avLst/>
          </a:prstGeom>
        </p:spPr>
        <p:txBody>
          <a:bodyPr vert="horz" wrap="square" lIns="0" tIns="30868" rIns="0" bIns="0" rtlCol="0" anchor="ctr">
            <a:spAutoFit/>
          </a:bodyPr>
          <a:lstStyle/>
          <a:p>
            <a:pPr algn="l"/>
            <a:r>
              <a:rPr lang="ru-RU" sz="16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  <a:t>НАУЧНО</a:t>
            </a:r>
            <a:r>
              <a:rPr lang="en-US" sz="16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  <a:t>-</a:t>
            </a:r>
            <a:r>
              <a:rPr lang="ru-RU" sz="16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  <a:t>ИССЛЕДОВАТЕЛЬСКИЙ ИНСТИТУТ</a:t>
            </a:r>
            <a:r>
              <a:rPr lang="en-US" sz="16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  <a:t> </a:t>
            </a:r>
            <a:r>
              <a:rPr lang="ru-RU" sz="16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  <a:t>ПО ИЗУЧЕНИЮ </a:t>
            </a:r>
            <a:br>
              <a:rPr lang="ru-RU" sz="16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</a:br>
            <a:r>
              <a:rPr lang="ru-RU" sz="16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  <a:t>ПРОБЛЕМ  И УСТАНОВЛЕНИЮ ПЕРСПЕКТИВ  НАРОДНОГО </a:t>
            </a:r>
            <a:br>
              <a:rPr lang="ru-RU" sz="16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</a:br>
            <a:r>
              <a:rPr lang="ru-RU" sz="16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  <a:t>ОБРАЗОВАНИЯ ИМЕНИ А.АВЛОНИ</a:t>
            </a:r>
          </a:p>
        </p:txBody>
      </p:sp>
      <p:pic>
        <p:nvPicPr>
          <p:cNvPr id="8" name="Picture 2" descr="http://avloniy.uz/images/logo_1603161398.png">
            <a:extLst>
              <a:ext uri="{FF2B5EF4-FFF2-40B4-BE49-F238E27FC236}">
                <a16:creationId xmlns="" xmlns:a16="http://schemas.microsoft.com/office/drawing/2014/main" id="{47C131FC-9674-4559-A56B-E4AC4A47F8C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/>
        </p:blipFill>
        <p:spPr bwMode="auto">
          <a:xfrm>
            <a:off x="222714" y="80962"/>
            <a:ext cx="902115" cy="1174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9" name="Прямая соединительная линия 8">
            <a:extLst>
              <a:ext uri="{FF2B5EF4-FFF2-40B4-BE49-F238E27FC236}">
                <a16:creationId xmlns="" xmlns:a16="http://schemas.microsoft.com/office/drawing/2014/main" id="{D4A8AC6B-0561-4599-A7DA-AE4AEA437C88}"/>
              </a:ext>
            </a:extLst>
          </p:cNvPr>
          <p:cNvCxnSpPr/>
          <p:nvPr/>
        </p:nvCxnSpPr>
        <p:spPr>
          <a:xfrm>
            <a:off x="210394" y="1332118"/>
            <a:ext cx="11737305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Прямоугольник 9"/>
          <p:cNvSpPr/>
          <p:nvPr/>
        </p:nvSpPr>
        <p:spPr>
          <a:xfrm>
            <a:off x="8485651" y="384269"/>
            <a:ext cx="4034804" cy="534893"/>
          </a:xfrm>
          <a:prstGeom prst="rect">
            <a:avLst/>
          </a:prstGeom>
        </p:spPr>
        <p:txBody>
          <a:bodyPr wrap="square" lIns="91439" tIns="45720" rIns="91439" bIns="45720">
            <a:spAutoFit/>
          </a:bodyPr>
          <a:lstStyle/>
          <a:p>
            <a:pPr algn="ctr" defTabSz="1947119"/>
            <a:r>
              <a:rPr lang="ru-RU" sz="2800" b="1" spc="-42" dirty="0">
                <a:solidFill>
                  <a:srgbClr val="7030A0"/>
                </a:solidFill>
                <a:latin typeface="Arial"/>
                <a:cs typeface="Arial"/>
              </a:rPr>
              <a:t>Говорение</a:t>
            </a:r>
            <a:endParaRPr lang="ru-RU" sz="28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6068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17346" y="1425174"/>
            <a:ext cx="11555488" cy="523220"/>
          </a:xfrm>
          <a:prstGeom prst="rect">
            <a:avLst/>
          </a:prstGeom>
          <a:ln w="28575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На 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процесс говорения 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влияют различные 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факторы, включающие:</a:t>
            </a:r>
          </a:p>
        </p:txBody>
      </p:sp>
      <p:sp>
        <p:nvSpPr>
          <p:cNvPr id="7" name="Oval 5">
            <a:extLst>
              <a:ext uri="{FF2B5EF4-FFF2-40B4-BE49-F238E27FC236}">
                <a16:creationId xmlns="" xmlns:a16="http://schemas.microsoft.com/office/drawing/2014/main" id="{4798382B-41CA-4E4C-BEC2-2D8C9AD2F77D}"/>
              </a:ext>
            </a:extLst>
          </p:cNvPr>
          <p:cNvSpPr>
            <a:spLocks noChangeAspect="1"/>
          </p:cNvSpPr>
          <p:nvPr/>
        </p:nvSpPr>
        <p:spPr>
          <a:xfrm>
            <a:off x="243599" y="2078663"/>
            <a:ext cx="582608" cy="576000"/>
          </a:xfrm>
          <a:prstGeom prst="ellipse">
            <a:avLst/>
          </a:prstGeom>
          <a:solidFill>
            <a:srgbClr val="0070C0"/>
          </a:solidFill>
          <a:ln w="9525" cap="flat" cmpd="sng" algn="ctr">
            <a:solidFill>
              <a:srgbClr val="C0504D"/>
            </a:solidFill>
            <a:prstDash val="solid"/>
          </a:ln>
          <a:effectLst/>
        </p:spPr>
        <p:txBody>
          <a:bodyPr rtlCol="0" anchor="ctr"/>
          <a:lstStyle/>
          <a:p>
            <a:pPr algn="ctr" defTabSz="1218987">
              <a:defRPr/>
            </a:pPr>
            <a:endParaRPr lang="en-US" sz="1512" kern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237628" y="2078662"/>
            <a:ext cx="10635205" cy="954107"/>
          </a:xfrm>
          <a:prstGeom prst="rect">
            <a:avLst/>
          </a:prstGeom>
          <a:ln w="28575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ru-RU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цель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, ради которой совершается речевое действие (передать информацию, совет, согласие и т.д.); </a:t>
            </a:r>
          </a:p>
        </p:txBody>
      </p:sp>
      <p:sp>
        <p:nvSpPr>
          <p:cNvPr id="9" name="Oval 5">
            <a:extLst>
              <a:ext uri="{FF2B5EF4-FFF2-40B4-BE49-F238E27FC236}">
                <a16:creationId xmlns="" xmlns:a16="http://schemas.microsoft.com/office/drawing/2014/main" id="{4798382B-41CA-4E4C-BEC2-2D8C9AD2F77D}"/>
              </a:ext>
            </a:extLst>
          </p:cNvPr>
          <p:cNvSpPr>
            <a:spLocks noChangeAspect="1"/>
          </p:cNvSpPr>
          <p:nvPr/>
        </p:nvSpPr>
        <p:spPr>
          <a:xfrm>
            <a:off x="243599" y="3397580"/>
            <a:ext cx="582608" cy="576000"/>
          </a:xfrm>
          <a:prstGeom prst="ellipse">
            <a:avLst/>
          </a:prstGeom>
          <a:solidFill>
            <a:srgbClr val="0070C0"/>
          </a:solidFill>
          <a:ln w="9525" cap="flat" cmpd="sng" algn="ctr">
            <a:solidFill>
              <a:srgbClr val="C0504D"/>
            </a:solidFill>
            <a:prstDash val="solid"/>
          </a:ln>
          <a:effectLst/>
        </p:spPr>
        <p:txBody>
          <a:bodyPr rtlCol="0" anchor="ctr"/>
          <a:lstStyle/>
          <a:p>
            <a:pPr algn="ctr" defTabSz="1218987">
              <a:defRPr/>
            </a:pPr>
            <a:endParaRPr lang="en-US" sz="1512" kern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Oval 5">
            <a:extLst>
              <a:ext uri="{FF2B5EF4-FFF2-40B4-BE49-F238E27FC236}">
                <a16:creationId xmlns="" xmlns:a16="http://schemas.microsoft.com/office/drawing/2014/main" id="{4798382B-41CA-4E4C-BEC2-2D8C9AD2F77D}"/>
              </a:ext>
            </a:extLst>
          </p:cNvPr>
          <p:cNvSpPr>
            <a:spLocks noChangeAspect="1"/>
          </p:cNvSpPr>
          <p:nvPr/>
        </p:nvSpPr>
        <p:spPr>
          <a:xfrm>
            <a:off x="5683656" y="3483572"/>
            <a:ext cx="582611" cy="576000"/>
          </a:xfrm>
          <a:prstGeom prst="ellipse">
            <a:avLst/>
          </a:prstGeom>
          <a:solidFill>
            <a:srgbClr val="0070C0"/>
          </a:solidFill>
          <a:ln w="9525" cap="flat" cmpd="sng" algn="ctr">
            <a:solidFill>
              <a:srgbClr val="C0504D"/>
            </a:solidFill>
            <a:prstDash val="solid"/>
          </a:ln>
          <a:effectLst/>
        </p:spPr>
        <p:txBody>
          <a:bodyPr rtlCol="0" anchor="ctr"/>
          <a:lstStyle/>
          <a:p>
            <a:pPr algn="ctr" defTabSz="1218987">
              <a:defRPr/>
            </a:pPr>
            <a:endParaRPr lang="en-US" sz="1512" kern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237629" y="3509962"/>
            <a:ext cx="3703465" cy="523220"/>
          </a:xfrm>
          <a:prstGeom prst="rect">
            <a:avLst/>
          </a:prstGeom>
          <a:ln w="28575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ru-RU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тему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 общения;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617493" y="3543224"/>
            <a:ext cx="5255339" cy="523220"/>
          </a:xfrm>
          <a:prstGeom prst="rect">
            <a:avLst/>
          </a:prstGeom>
          <a:ln w="28575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ru-RU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время и место 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общения;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249402" y="4527443"/>
            <a:ext cx="10623431" cy="954107"/>
          </a:xfrm>
          <a:prstGeom prst="rect">
            <a:avLst/>
          </a:prstGeom>
          <a:ln w="28575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ru-RU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отношения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 между собеседниками (нейтральные, официальные, дружеские, родственные и др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.);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Oval 5">
            <a:extLst>
              <a:ext uri="{FF2B5EF4-FFF2-40B4-BE49-F238E27FC236}">
                <a16:creationId xmlns="" xmlns:a16="http://schemas.microsoft.com/office/drawing/2014/main" id="{4798382B-41CA-4E4C-BEC2-2D8C9AD2F77D}"/>
              </a:ext>
            </a:extLst>
          </p:cNvPr>
          <p:cNvSpPr>
            <a:spLocks noChangeAspect="1"/>
          </p:cNvSpPr>
          <p:nvPr/>
        </p:nvSpPr>
        <p:spPr>
          <a:xfrm>
            <a:off x="243599" y="4716497"/>
            <a:ext cx="582608" cy="576000"/>
          </a:xfrm>
          <a:prstGeom prst="ellipse">
            <a:avLst/>
          </a:prstGeom>
          <a:solidFill>
            <a:srgbClr val="0070C0"/>
          </a:solidFill>
          <a:ln w="9525" cap="flat" cmpd="sng" algn="ctr">
            <a:solidFill>
              <a:srgbClr val="C0504D"/>
            </a:solidFill>
            <a:prstDash val="solid"/>
          </a:ln>
          <a:effectLst/>
        </p:spPr>
        <p:txBody>
          <a:bodyPr rtlCol="0" anchor="ctr"/>
          <a:lstStyle/>
          <a:p>
            <a:pPr algn="ctr" defTabSz="1218987">
              <a:defRPr/>
            </a:pPr>
            <a:endParaRPr lang="en-US" sz="1512" kern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Oval 5">
            <a:extLst>
              <a:ext uri="{FF2B5EF4-FFF2-40B4-BE49-F238E27FC236}">
                <a16:creationId xmlns="" xmlns:a16="http://schemas.microsoft.com/office/drawing/2014/main" id="{4798382B-41CA-4E4C-BEC2-2D8C9AD2F77D}"/>
              </a:ext>
            </a:extLst>
          </p:cNvPr>
          <p:cNvSpPr>
            <a:spLocks noChangeAspect="1"/>
          </p:cNvSpPr>
          <p:nvPr/>
        </p:nvSpPr>
        <p:spPr>
          <a:xfrm>
            <a:off x="243599" y="6035415"/>
            <a:ext cx="582608" cy="576000"/>
          </a:xfrm>
          <a:prstGeom prst="ellipse">
            <a:avLst/>
          </a:prstGeom>
          <a:solidFill>
            <a:srgbClr val="0070C0"/>
          </a:solidFill>
          <a:ln w="9525" cap="flat" cmpd="sng" algn="ctr">
            <a:solidFill>
              <a:srgbClr val="C0504D"/>
            </a:solidFill>
            <a:prstDash val="solid"/>
          </a:ln>
          <a:effectLst/>
        </p:spPr>
        <p:txBody>
          <a:bodyPr rtlCol="0" anchor="ctr"/>
          <a:lstStyle/>
          <a:p>
            <a:pPr algn="ctr" defTabSz="1218987">
              <a:defRPr/>
            </a:pPr>
            <a:endParaRPr lang="en-US" sz="1512" kern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237630" y="5877082"/>
            <a:ext cx="10635204" cy="954107"/>
          </a:xfrm>
          <a:prstGeom prst="rect">
            <a:avLst/>
          </a:prstGeom>
          <a:ln w="28575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lvl="0"/>
            <a:r>
              <a:rPr lang="ru-RU" sz="2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социально-коммуникативную </a:t>
            </a:r>
            <a:r>
              <a:rPr lang="ru-RU" sz="28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роль</a:t>
            </a:r>
            <a:r>
              <a:rPr lang="ru-RU" sz="2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партнеров </a:t>
            </a:r>
            <a:r>
              <a:rPr lang="ru-RU" sz="28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(одноклассники, учитель </a:t>
            </a:r>
            <a:r>
              <a:rPr lang="ru-RU" sz="2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</a:t>
            </a:r>
            <a:r>
              <a:rPr lang="ru-RU" sz="28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ученик и т.д.). </a:t>
            </a:r>
            <a:endParaRPr lang="ru-RU" sz="2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object 3">
            <a:extLst>
              <a:ext uri="{FF2B5EF4-FFF2-40B4-BE49-F238E27FC236}">
                <a16:creationId xmlns="" xmlns:a16="http://schemas.microsoft.com/office/drawing/2014/main" id="{648E54F6-8C15-4BB3-94E3-7B81F0C680D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283494" y="233362"/>
            <a:ext cx="5555595" cy="769833"/>
          </a:xfrm>
          <a:prstGeom prst="rect">
            <a:avLst/>
          </a:prstGeom>
        </p:spPr>
        <p:txBody>
          <a:bodyPr vert="horz" wrap="square" lIns="0" tIns="30868" rIns="0" bIns="0" rtlCol="0" anchor="ctr">
            <a:spAutoFit/>
          </a:bodyPr>
          <a:lstStyle/>
          <a:p>
            <a:pPr algn="l"/>
            <a:r>
              <a:rPr lang="ru-RU" sz="16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  <a:t>НАУЧНО</a:t>
            </a:r>
            <a:r>
              <a:rPr lang="en-US" sz="16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  <a:t>-</a:t>
            </a:r>
            <a:r>
              <a:rPr lang="ru-RU" sz="16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  <a:t>ИССЛЕДОВАТЕЛЬСКИЙ ИНСТИТУТ</a:t>
            </a:r>
            <a:r>
              <a:rPr lang="en-US" sz="16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  <a:t> </a:t>
            </a:r>
            <a:r>
              <a:rPr lang="ru-RU" sz="16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  <a:t>ПО ИЗУЧЕНИЮ </a:t>
            </a:r>
            <a:br>
              <a:rPr lang="ru-RU" sz="16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</a:br>
            <a:r>
              <a:rPr lang="ru-RU" sz="16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  <a:t>ПРОБЛЕМ  И УСТАНОВЛЕНИЮ ПЕРСПЕКТИВ  НАРОДНОГО </a:t>
            </a:r>
            <a:br>
              <a:rPr lang="ru-RU" sz="16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</a:br>
            <a:r>
              <a:rPr lang="ru-RU" sz="16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  <a:t>ОБРАЗОВАНИЯ ИМЕНИ А.АВЛОНИ</a:t>
            </a:r>
          </a:p>
        </p:txBody>
      </p:sp>
      <p:pic>
        <p:nvPicPr>
          <p:cNvPr id="17" name="Picture 2" descr="http://avloniy.uz/images/logo_1603161398.png">
            <a:extLst>
              <a:ext uri="{FF2B5EF4-FFF2-40B4-BE49-F238E27FC236}">
                <a16:creationId xmlns="" xmlns:a16="http://schemas.microsoft.com/office/drawing/2014/main" id="{47C131FC-9674-4559-A56B-E4AC4A47F8C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/>
        </p:blipFill>
        <p:spPr bwMode="auto">
          <a:xfrm>
            <a:off x="222714" y="80962"/>
            <a:ext cx="902115" cy="1174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8" name="Прямая соединительная линия 17">
            <a:extLst>
              <a:ext uri="{FF2B5EF4-FFF2-40B4-BE49-F238E27FC236}">
                <a16:creationId xmlns="" xmlns:a16="http://schemas.microsoft.com/office/drawing/2014/main" id="{D4A8AC6B-0561-4599-A7DA-AE4AEA437C88}"/>
              </a:ext>
            </a:extLst>
          </p:cNvPr>
          <p:cNvCxnSpPr/>
          <p:nvPr/>
        </p:nvCxnSpPr>
        <p:spPr>
          <a:xfrm>
            <a:off x="210394" y="1332118"/>
            <a:ext cx="11737305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Прямоугольник 18"/>
          <p:cNvSpPr/>
          <p:nvPr/>
        </p:nvSpPr>
        <p:spPr>
          <a:xfrm>
            <a:off x="8065294" y="384269"/>
            <a:ext cx="4034804" cy="534893"/>
          </a:xfrm>
          <a:prstGeom prst="rect">
            <a:avLst/>
          </a:prstGeom>
        </p:spPr>
        <p:txBody>
          <a:bodyPr wrap="square" lIns="91439" tIns="45720" rIns="91439" bIns="45720">
            <a:spAutoFit/>
          </a:bodyPr>
          <a:lstStyle/>
          <a:p>
            <a:pPr algn="ctr" defTabSz="1947119"/>
            <a:r>
              <a:rPr lang="ru-RU" sz="2800" b="1" spc="-42" dirty="0">
                <a:solidFill>
                  <a:srgbClr val="7030A0"/>
                </a:solidFill>
                <a:latin typeface="Arial"/>
                <a:cs typeface="Arial"/>
              </a:rPr>
              <a:t>Обучение говорению</a:t>
            </a:r>
          </a:p>
        </p:txBody>
      </p:sp>
    </p:spTree>
    <p:extLst>
      <p:ext uri="{BB962C8B-B14F-4D97-AF65-F5344CB8AC3E}">
        <p14:creationId xmlns:p14="http://schemas.microsoft.com/office/powerpoint/2010/main" val="633483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85130" y="1725406"/>
            <a:ext cx="11887200" cy="1815882"/>
          </a:xfrm>
          <a:prstGeom prst="rect">
            <a:avLst/>
          </a:prstGeom>
          <a:ln w="9525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r>
              <a:rPr 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Обучение </a:t>
            </a:r>
            <a:r>
              <a:rPr lang="ru-RU" sz="2800" b="1" dirty="0">
                <a:latin typeface="Arial" panose="020B0604020202020204" pitchFamily="34" charset="0"/>
                <a:cs typeface="Arial" panose="020B0604020202020204" pitchFamily="34" charset="0"/>
              </a:rPr>
              <a:t>говорению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, т.е. обучение устному (вербальному)</a:t>
            </a:r>
          </a:p>
          <a:p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общению, предполагает овладение коммуникативной компетенцией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, когда 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учащийся сумеет сказать что, кому, зачем, как, где и 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когда надо 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сказать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.      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078" name="Picture 6" descr="צ&amp;#39;אט וירטואלי מול צ&amp;#39;אט לייב לאתר? מה עדיף? - Poptin blo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7861" y="3738562"/>
            <a:ext cx="3960327" cy="3115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Монолог Векторные клипарты и иллюстрации. 382 Монолог векторные клипарты и  рисунки в формате EPS для поиска от тысяч авторов иллюстраций на условиях  «роялти-фри»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928"/>
          <a:stretch/>
        </p:blipFill>
        <p:spPr bwMode="auto">
          <a:xfrm>
            <a:off x="683988" y="4017812"/>
            <a:ext cx="3666055" cy="25565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ject 3">
            <a:extLst>
              <a:ext uri="{FF2B5EF4-FFF2-40B4-BE49-F238E27FC236}">
                <a16:creationId xmlns="" xmlns:a16="http://schemas.microsoft.com/office/drawing/2014/main" id="{648E54F6-8C15-4BB3-94E3-7B81F0C680D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283494" y="233362"/>
            <a:ext cx="5555595" cy="769833"/>
          </a:xfrm>
          <a:prstGeom prst="rect">
            <a:avLst/>
          </a:prstGeom>
        </p:spPr>
        <p:txBody>
          <a:bodyPr vert="horz" wrap="square" lIns="0" tIns="30868" rIns="0" bIns="0" rtlCol="0" anchor="ctr">
            <a:spAutoFit/>
          </a:bodyPr>
          <a:lstStyle/>
          <a:p>
            <a:pPr algn="l"/>
            <a:r>
              <a:rPr lang="ru-RU" sz="16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  <a:t>НАУЧНО</a:t>
            </a:r>
            <a:r>
              <a:rPr lang="en-US" sz="16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  <a:t>-</a:t>
            </a:r>
            <a:r>
              <a:rPr lang="ru-RU" sz="16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  <a:t>ИССЛЕДОВАТЕЛЬСКИЙ ИНСТИТУТ</a:t>
            </a:r>
            <a:r>
              <a:rPr lang="en-US" sz="16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  <a:t> </a:t>
            </a:r>
            <a:r>
              <a:rPr lang="ru-RU" sz="16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  <a:t>ПО ИЗУЧЕНИЮ </a:t>
            </a:r>
            <a:br>
              <a:rPr lang="ru-RU" sz="16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</a:br>
            <a:r>
              <a:rPr lang="ru-RU" sz="16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  <a:t>ПРОБЛЕМ  И УСТАНОВЛЕНИЮ ПЕРСПЕКТИВ  НАРОДНОГО </a:t>
            </a:r>
            <a:br>
              <a:rPr lang="ru-RU" sz="16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</a:br>
            <a:r>
              <a:rPr lang="ru-RU" sz="16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  <a:t>ОБРАЗОВАНИЯ ИМЕНИ А.АВЛОНИ</a:t>
            </a:r>
          </a:p>
        </p:txBody>
      </p:sp>
      <p:pic>
        <p:nvPicPr>
          <p:cNvPr id="8" name="Picture 2" descr="http://avloniy.uz/images/logo_1603161398.png">
            <a:extLst>
              <a:ext uri="{FF2B5EF4-FFF2-40B4-BE49-F238E27FC236}">
                <a16:creationId xmlns="" xmlns:a16="http://schemas.microsoft.com/office/drawing/2014/main" id="{47C131FC-9674-4559-A56B-E4AC4A47F8C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/>
        </p:blipFill>
        <p:spPr bwMode="auto">
          <a:xfrm>
            <a:off x="222714" y="80962"/>
            <a:ext cx="902115" cy="1174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9" name="Прямая соединительная линия 8">
            <a:extLst>
              <a:ext uri="{FF2B5EF4-FFF2-40B4-BE49-F238E27FC236}">
                <a16:creationId xmlns="" xmlns:a16="http://schemas.microsoft.com/office/drawing/2014/main" id="{D4A8AC6B-0561-4599-A7DA-AE4AEA437C88}"/>
              </a:ext>
            </a:extLst>
          </p:cNvPr>
          <p:cNvCxnSpPr/>
          <p:nvPr/>
        </p:nvCxnSpPr>
        <p:spPr>
          <a:xfrm>
            <a:off x="210394" y="1332118"/>
            <a:ext cx="11737305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Прямоугольник 9"/>
          <p:cNvSpPr/>
          <p:nvPr/>
        </p:nvSpPr>
        <p:spPr>
          <a:xfrm>
            <a:off x="7989094" y="384269"/>
            <a:ext cx="4034804" cy="534893"/>
          </a:xfrm>
          <a:prstGeom prst="rect">
            <a:avLst/>
          </a:prstGeom>
        </p:spPr>
        <p:txBody>
          <a:bodyPr wrap="square" lIns="91439" tIns="45720" rIns="91439" bIns="45720">
            <a:spAutoFit/>
          </a:bodyPr>
          <a:lstStyle/>
          <a:p>
            <a:pPr algn="ctr" defTabSz="1947119"/>
            <a:r>
              <a:rPr lang="ru-RU" sz="2800" b="1" spc="-42" dirty="0">
                <a:solidFill>
                  <a:srgbClr val="7030A0"/>
                </a:solidFill>
                <a:latin typeface="Arial"/>
                <a:cs typeface="Arial"/>
              </a:rPr>
              <a:t>Обучение говорению</a:t>
            </a:r>
          </a:p>
        </p:txBody>
      </p:sp>
    </p:spTree>
    <p:extLst>
      <p:ext uri="{BB962C8B-B14F-4D97-AF65-F5344CB8AC3E}">
        <p14:creationId xmlns:p14="http://schemas.microsoft.com/office/powerpoint/2010/main" val="1168276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69094" y="1317670"/>
            <a:ext cx="5410200" cy="4968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lang="ru-RU" sz="2800" i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При </a:t>
            </a:r>
            <a:r>
              <a:rPr lang="ru-RU" sz="28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аудировании</a:t>
            </a:r>
            <a:r>
              <a:rPr lang="ru-RU" sz="28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происходит восприятие чужой речи. В этот момент слушающий выделяет отдельные элементы речи, которые кажутся ему существенными, и синтезирует их в единое целое. </a:t>
            </a:r>
            <a:endParaRPr lang="ru-RU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   В 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понимании речи главную роль играет процесс узнавания языкового материала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084094" y="1317670"/>
            <a:ext cx="5943600" cy="496698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</a:t>
            </a:r>
            <a:r>
              <a:rPr lang="ru-RU" sz="2800" i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При </a:t>
            </a:r>
            <a:r>
              <a:rPr lang="ru-RU" sz="2800" i="1" u="sng" dirty="0">
                <a:latin typeface="Arial" panose="020B0604020202020204" pitchFamily="34" charset="0"/>
                <a:cs typeface="Arial" panose="020B0604020202020204" pitchFamily="34" charset="0"/>
              </a:rPr>
              <a:t>говорении</a:t>
            </a:r>
            <a:r>
              <a:rPr lang="ru-RU" sz="28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происходит воспроизведение своих мыслей.</a:t>
            </a:r>
          </a:p>
          <a:p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Говорящий выбирает из имеющегося у него запаса языковых средств те средства, которые ему необходимы для порождения речи, и объединяет их в единое целое.</a:t>
            </a:r>
          </a:p>
          <a:p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     В 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говорении главную роль играет процесс воспроизведения</a:t>
            </a:r>
          </a:p>
          <a:p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языкового материала.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74885" y="6378742"/>
            <a:ext cx="1236348" cy="43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7894" y="6378742"/>
            <a:ext cx="1067760" cy="43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69094" y="157162"/>
            <a:ext cx="11658600" cy="954107"/>
          </a:xfrm>
          <a:prstGeom prst="rect">
            <a:avLst/>
          </a:prstGeom>
          <a:ln w="28575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lvl="0"/>
            <a:r>
              <a:rPr lang="ru-RU" sz="2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Анализируя природу устной речи, необходимо установить</a:t>
            </a:r>
          </a:p>
          <a:p>
            <a:pPr lvl="0"/>
            <a:r>
              <a:rPr lang="ru-RU" sz="2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сходство и различие аудирования и говорения.</a:t>
            </a:r>
          </a:p>
        </p:txBody>
      </p:sp>
    </p:spTree>
    <p:extLst>
      <p:ext uri="{BB962C8B-B14F-4D97-AF65-F5344CB8AC3E}">
        <p14:creationId xmlns:p14="http://schemas.microsoft.com/office/powerpoint/2010/main" val="2091642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" y="0"/>
            <a:ext cx="12156127" cy="1681162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pPr algn="ctr"/>
            <a:r>
              <a:rPr lang="ru-RU" sz="3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Работа по обучению устной речи строится с учётом того, </a:t>
            </a:r>
            <a:r>
              <a:rPr lang="ru-RU" sz="3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что реальная </a:t>
            </a:r>
            <a:r>
              <a:rPr lang="ru-RU" sz="3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коммуникация может осуществляться в форме диалога </a:t>
            </a:r>
            <a:r>
              <a:rPr lang="ru-RU" sz="3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монолога</a:t>
            </a:r>
            <a:r>
              <a:rPr lang="ru-RU" sz="3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sz="3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40494" y="4051976"/>
            <a:ext cx="5715000" cy="224676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ru-RU" sz="28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Диалог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– это цепь или серия высказываний, когда участники</a:t>
            </a:r>
          </a:p>
          <a:p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общения 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попеременно  </a:t>
            </a:r>
            <a:r>
              <a:rPr lang="ru-RU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высту-пают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то в роли говорящего, то в 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роли слушающего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6078064" y="4156529"/>
            <a:ext cx="5797230" cy="21240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ru-RU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Монолог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ru-RU" sz="2800" dirty="0">
                <a:ln w="12700">
                  <a:solidFill>
                    <a:schemeClr val="tx1"/>
                  </a:solidFill>
                </a:ln>
                <a:latin typeface="Arial" panose="020B0604020202020204" pitchFamily="34" charset="0"/>
                <a:cs typeface="Arial" panose="020B0604020202020204" pitchFamily="34" charset="0"/>
              </a:rPr>
              <a:t>это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 речь одного лица, выражающего в более или</a:t>
            </a:r>
          </a:p>
          <a:p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менее развернутой форме свои мысли, намерения, оценки и т.п.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5294" y="1689776"/>
            <a:ext cx="2362200" cy="2362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 descr="Диалог или монолог | GonzoKZ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2094" y="1854202"/>
            <a:ext cx="2590800" cy="194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0940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" y="0"/>
            <a:ext cx="12156127" cy="842962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pPr algn="ctr"/>
            <a:r>
              <a:rPr lang="ru-RU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Какие умения необходимо формировать </a:t>
            </a:r>
            <a:endParaRPr lang="ru-RU" sz="28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процессе обучения </a:t>
            </a:r>
            <a:r>
              <a:rPr lang="ru-RU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говорению</a:t>
            </a:r>
            <a:endParaRPr sz="2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740694" y="842962"/>
            <a:ext cx="9067800" cy="5232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На элементарном уровне 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ученик 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должен уметь: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40494" y="1366182"/>
            <a:ext cx="1188720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600" b="1" dirty="0">
                <a:latin typeface="Arial" panose="020B0604020202020204" pitchFamily="34" charset="0"/>
                <a:cs typeface="Arial" panose="020B0604020202020204" pitchFamily="34" charset="0"/>
              </a:rPr>
              <a:t>А. </a:t>
            </a:r>
            <a:r>
              <a:rPr lang="ru-RU" sz="2600" b="1" i="1" u="sng" dirty="0">
                <a:latin typeface="Arial" panose="020B0604020202020204" pitchFamily="34" charset="0"/>
                <a:cs typeface="Arial" panose="020B0604020202020204" pitchFamily="34" charset="0"/>
              </a:rPr>
              <a:t>При монологической речи</a:t>
            </a:r>
            <a:r>
              <a:rPr lang="ru-RU" sz="2600" b="1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• самостоятельно продуцировать связные высказывания </a:t>
            </a:r>
            <a:r>
              <a:rPr lang="ru-RU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в соответствии 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с предложенной темой и коммуникативно </a:t>
            </a:r>
            <a:r>
              <a:rPr lang="ru-RU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заданной установкой; </a:t>
            </a:r>
            <a:endParaRPr lang="ru-RU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• строить монологическое высказывание репродуктивного типа </a:t>
            </a:r>
            <a:r>
              <a:rPr lang="ru-RU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на основе 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прочитанного текста.</a:t>
            </a:r>
          </a:p>
          <a:p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Объём высказывания иностранцев по теме: не менее 7 фраз.</a:t>
            </a:r>
          </a:p>
          <a:p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Тип текста: специально составленные или адаптированные </a:t>
            </a:r>
            <a:r>
              <a:rPr lang="ru-RU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сюжетные тексты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, построенные на основе лексико-грамматического материала</a:t>
            </a:r>
            <a:r>
              <a:rPr lang="ru-RU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, соответствующего 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элементарному уровню.</a:t>
            </a:r>
          </a:p>
          <a:p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Объём предъявляемого текста: </a:t>
            </a:r>
            <a:r>
              <a:rPr lang="ru-RU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150-200 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слов.</a:t>
            </a:r>
          </a:p>
          <a:p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Количество незнакомых слов в предъявляемом </a:t>
            </a:r>
            <a:endParaRPr lang="ru-RU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тексте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: 1%.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0973" y="4881562"/>
            <a:ext cx="4046721" cy="19258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98288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" y="0"/>
            <a:ext cx="12156127" cy="1147762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pPr algn="ctr"/>
            <a:r>
              <a:rPr lang="ru-RU" sz="3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Какие умения необходимо формировать </a:t>
            </a:r>
            <a:endParaRPr lang="ru-RU" sz="3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3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процессе обучения </a:t>
            </a:r>
            <a:r>
              <a:rPr lang="ru-RU" sz="3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говорению</a:t>
            </a:r>
            <a:endParaRPr sz="3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969294" y="1223962"/>
            <a:ext cx="8686800" cy="5232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На элементарном уровне 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ученик 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должен уметь: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16694" y="1909762"/>
            <a:ext cx="117348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latin typeface="Arial" panose="020B0604020202020204" pitchFamily="34" charset="0"/>
                <a:cs typeface="Arial" panose="020B0604020202020204" pitchFamily="34" charset="0"/>
              </a:rPr>
              <a:t>Б. </a:t>
            </a:r>
            <a:r>
              <a:rPr lang="ru-RU" sz="2800" b="1" i="1" u="sng" dirty="0">
                <a:latin typeface="Arial" panose="020B0604020202020204" pitchFamily="34" charset="0"/>
                <a:cs typeface="Arial" panose="020B0604020202020204" pitchFamily="34" charset="0"/>
              </a:rPr>
              <a:t>При диалогической речи</a:t>
            </a:r>
            <a:r>
              <a:rPr lang="ru-RU" sz="2800" b="1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• понимать высказывания собеседника, определять его</a:t>
            </a:r>
          </a:p>
          <a:p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коммуникативные намерения в пределах минимального набора 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речевых ситуаций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• адекватно реагировать на реплики собеседника;</a:t>
            </a:r>
          </a:p>
          <a:p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• инициировать диалог, выражать коммуникативные намерения в</a:t>
            </a:r>
          </a:p>
          <a:p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минимальном наборе речевых ситуаций.</a:t>
            </a:r>
          </a:p>
          <a:p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Высказывания учащихся должны быть оформлены в соответствии с</a:t>
            </a:r>
          </a:p>
          <a:p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нормами современного русского языка, </a:t>
            </a:r>
            <a:endParaRPr lang="ru-RU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включая 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общепринятые 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социально </a:t>
            </a:r>
          </a:p>
          <a:p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бусловленные нормы 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речевого этикета.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13095" y="5385431"/>
            <a:ext cx="2643034" cy="16343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7305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" y="0"/>
            <a:ext cx="12156127" cy="919162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r>
              <a:rPr lang="ru-RU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Какие </a:t>
            </a:r>
            <a:r>
              <a:rPr lang="ru-RU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умения необходимо </a:t>
            </a:r>
            <a:r>
              <a:rPr lang="ru-RU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формировать </a:t>
            </a:r>
          </a:p>
          <a:p>
            <a:r>
              <a:rPr lang="ru-RU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в процессе обучения говорению</a:t>
            </a:r>
            <a:endParaRPr sz="2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16694" y="919162"/>
            <a:ext cx="7467600" cy="5232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На 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базовом 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уровне 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ученик 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должен уметь: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16694" y="1442382"/>
            <a:ext cx="118110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u="sng" dirty="0">
                <a:latin typeface="Arial" panose="020B0604020202020204" pitchFamily="34" charset="0"/>
                <a:cs typeface="Arial" panose="020B0604020202020204" pitchFamily="34" charset="0"/>
              </a:rPr>
              <a:t>А. При монологической речи:</a:t>
            </a:r>
          </a:p>
          <a:p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• самостоятельно продуцировать связные высказывания в соответствии</a:t>
            </a:r>
          </a:p>
          <a:p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с предложенной темой и коммуникативно заданной установкой;</a:t>
            </a:r>
          </a:p>
          <a:p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• строить монологическое высказывание репродуктивного характера на</a:t>
            </a:r>
          </a:p>
          <a:p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основе прочитанного или прослушанного текста различной 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формально смысловой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структуры и коммуникативной направленности;</a:t>
            </a:r>
          </a:p>
          <a:p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• выражать отношение к фактам, событиям, изложенным в тексте,</a:t>
            </a:r>
          </a:p>
          <a:p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действующим лицам и их поступкам.</a:t>
            </a:r>
          </a:p>
          <a:p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Объём высказывания иностранцев по теме: не менее 7 фраз.</a:t>
            </a:r>
          </a:p>
          <a:p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Тип текста: повествование, описание, сообщение, а также тексты смешанного типа; специально составленные или адаптированные тексты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, построенные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на основе лексико-грамматического материала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, соответствующего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базовому уровню.</a:t>
            </a:r>
          </a:p>
          <a:p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Объём предъявляемого текста: 400—500 слов.</a:t>
            </a:r>
          </a:p>
          <a:p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Количество незнакомых слов в предъявляемом тексте: 1,5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%. 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75094" y="17052"/>
            <a:ext cx="1864212" cy="1864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72627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" y="0"/>
            <a:ext cx="12156127" cy="1147762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r>
              <a:rPr lang="ru-RU" sz="3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Какие </a:t>
            </a:r>
            <a:r>
              <a:rPr lang="ru-RU" sz="3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умения необходимо формировать </a:t>
            </a:r>
            <a:endParaRPr lang="ru-RU" sz="3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3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в процессе обучения </a:t>
            </a:r>
            <a:r>
              <a:rPr lang="ru-RU" sz="3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говорению</a:t>
            </a:r>
            <a:endParaRPr sz="3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40494" y="1223962"/>
            <a:ext cx="7924800" cy="5232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На 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базовом 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уровне 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ученик 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должен уметь: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92894" y="1909762"/>
            <a:ext cx="11506200" cy="45601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u="sng" dirty="0">
                <a:latin typeface="Arial" panose="020B0604020202020204" pitchFamily="34" charset="0"/>
                <a:cs typeface="Arial" panose="020B0604020202020204" pitchFamily="34" charset="0"/>
              </a:rPr>
              <a:t>Б. При диалогической речи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• понимать высказывания собеседника, определять его</a:t>
            </a:r>
          </a:p>
          <a:p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коммуникативные намерения в ограниченном числе речевых 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ситуаций и 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тем общения;</a:t>
            </a:r>
          </a:p>
          <a:p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• адекватно реагировать на реплики собеседника;</a:t>
            </a:r>
          </a:p>
          <a:p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• инициировать диалог, выражать коммуникативные намерения в</a:t>
            </a:r>
          </a:p>
          <a:p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ограниченном числе ситуаций и тем общения.</a:t>
            </a:r>
          </a:p>
          <a:p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Высказывания учащихся должны быть оформлены в соответствии 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с нормами 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современного русского языка, включая общепринятые 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социально обусловленные 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нормы речевого этикета</a:t>
            </a:r>
            <a:r>
              <a:rPr lang="ru-RU" dirty="0"/>
              <a:t>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13094" y="109537"/>
            <a:ext cx="2505075" cy="3400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92923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" y="0"/>
            <a:ext cx="12156127" cy="919162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r>
              <a:rPr lang="ru-RU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Какие </a:t>
            </a:r>
            <a:r>
              <a:rPr lang="ru-RU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умения необходимо формировать </a:t>
            </a:r>
            <a:endParaRPr lang="ru-RU" sz="28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в процессе обучения </a:t>
            </a:r>
            <a:r>
              <a:rPr lang="ru-RU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говорению</a:t>
            </a:r>
            <a:endParaRPr sz="2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16694" y="1071562"/>
            <a:ext cx="7620000" cy="4616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На </a:t>
            </a: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продвинутом уровне ученик 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должен уметь: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16694" y="1533228"/>
            <a:ext cx="1173480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u="sng" dirty="0">
                <a:latin typeface="Arial" panose="020B0604020202020204" pitchFamily="34" charset="0"/>
                <a:cs typeface="Arial" panose="020B0604020202020204" pitchFamily="34" charset="0"/>
              </a:rPr>
              <a:t>А. При монологической речи:</a:t>
            </a:r>
          </a:p>
          <a:p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самостоятельно продуцировать связные, логичные высказывания 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в соответствии 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с предложенной темой и коммуникативно заданной</a:t>
            </a:r>
          </a:p>
          <a:p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установкой;</a:t>
            </a:r>
          </a:p>
          <a:p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• строить монологическое высказывание репродуктивного типа на</a:t>
            </a:r>
          </a:p>
          <a:p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основе прочитанного или прослушанного текста различной</a:t>
            </a:r>
          </a:p>
          <a:p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формально-смысловой структуры и 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коммуникативной направленности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• передавать содержание, основную идею прочитанного 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или прослушанного 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текста и выражать собственное отношение 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к фактам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, событиям, изложенным в тексте, действующим лицам и 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их поступкам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5862" y="1"/>
            <a:ext cx="2935902" cy="19097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37121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" y="0"/>
            <a:ext cx="12156127" cy="919162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pPr algn="ctr"/>
            <a:r>
              <a:rPr lang="ru-RU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Какие умения необходимо формировать </a:t>
            </a:r>
            <a:endParaRPr lang="ru-RU" sz="28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процессе обучения </a:t>
            </a:r>
            <a:r>
              <a:rPr lang="ru-RU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говорению</a:t>
            </a:r>
            <a:endParaRPr sz="2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197894" y="1071562"/>
            <a:ext cx="8458200" cy="4616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На </a:t>
            </a: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продвинутом уровне ученик 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должен уметь: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16694" y="1533228"/>
            <a:ext cx="1173480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u="sng" dirty="0">
                <a:latin typeface="Arial" panose="020B0604020202020204" pitchFamily="34" charset="0"/>
                <a:cs typeface="Arial" panose="020B0604020202020204" pitchFamily="34" charset="0"/>
              </a:rPr>
              <a:t>А. При монологической речи</a:t>
            </a:r>
            <a:r>
              <a:rPr lang="ru-RU" sz="2800" i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ru-RU" sz="2800" i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•Объём предъявляемого текста: 600—700 слов. </a:t>
            </a:r>
          </a:p>
          <a:p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Количество незнакомых слов в предъявляемом тексте: 3%. </a:t>
            </a:r>
          </a:p>
          <a:p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Тип предъявляемого текста: повествование, описание, сообщение, а 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также тексты 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смешанного типа с элементами рассуждения. </a:t>
            </a:r>
          </a:p>
          <a:p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Тексты аутентичные (допустима минимальная степень адаптации).</a:t>
            </a:r>
          </a:p>
          <a:p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Объём продуцируемого учащимся текста: не менее 25 фраз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724519"/>
            <a:ext cx="2197893" cy="23087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71078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" y="0"/>
            <a:ext cx="12156127" cy="919162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r>
              <a:rPr lang="ru-RU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Какие </a:t>
            </a:r>
            <a:r>
              <a:rPr lang="ru-RU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умения необходимо формировать </a:t>
            </a:r>
            <a:endParaRPr lang="ru-RU" sz="28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в процессе обучения </a:t>
            </a:r>
            <a:r>
              <a:rPr lang="ru-RU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говорению</a:t>
            </a:r>
            <a:endParaRPr sz="2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40494" y="1071562"/>
            <a:ext cx="7772400" cy="4616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На </a:t>
            </a: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продвинутом уровне ученик 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должен уметь: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40494" y="1533227"/>
            <a:ext cx="12015634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u="sng" dirty="0">
                <a:latin typeface="Arial" panose="020B0604020202020204" pitchFamily="34" charset="0"/>
                <a:cs typeface="Arial" panose="020B0604020202020204" pitchFamily="34" charset="0"/>
              </a:rPr>
              <a:t>Б. При диалогической речи:</a:t>
            </a:r>
          </a:p>
          <a:p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• понимать содержание высказываний собеседника, определять его</a:t>
            </a:r>
          </a:p>
          <a:p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коммуникативные намерения в определённых ситуациях;</a:t>
            </a:r>
          </a:p>
          <a:p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• адекватно реагировать на реплики собеседника;</a:t>
            </a:r>
          </a:p>
          <a:p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• инициировать диалог, выражать своё коммуникативное намерение 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в речевых 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ситуациях, актуальных для данного уровня владения.</a:t>
            </a:r>
          </a:p>
          <a:p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Тип диалога: диалог-расспрос, диалог-сообщение, 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диалог-побуждение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Высказывания учащихся должны быть оформлены в соответствии с</a:t>
            </a:r>
          </a:p>
          <a:p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нормами современного русского языка, включая общепринятые 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социально обусловленные 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нормы речевого этикета.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89294" y="1"/>
            <a:ext cx="2566834" cy="19938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34487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1"/>
          <p:cNvSpPr txBox="1">
            <a:spLocks/>
          </p:cNvSpPr>
          <p:nvPr/>
        </p:nvSpPr>
        <p:spPr>
          <a:xfrm>
            <a:off x="902494" y="2976562"/>
            <a:ext cx="10439399" cy="875155"/>
          </a:xfrm>
          <a:prstGeom prst="rect">
            <a:avLst/>
          </a:prstGeom>
        </p:spPr>
        <p:txBody>
          <a:bodyPr lIns="95923" tIns="47961" rIns="95923" bIns="47961"/>
          <a:lstStyle>
            <a:lvl1pPr algn="ctr" defTabSz="1043056" rtl="0" eaLnBrk="1" latinLnBrk="0" hangingPunct="1">
              <a:spcBef>
                <a:spcPct val="0"/>
              </a:spcBef>
              <a:buNone/>
              <a:defRPr sz="5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 sz="6000" b="1" kern="0" dirty="0">
                <a:solidFill>
                  <a:srgbClr val="002060"/>
                </a:solidFill>
                <a:latin typeface="Arial" pitchFamily="34" charset="0"/>
                <a:cs typeface="Arial" pitchFamily="34" charset="0"/>
                <a:sym typeface="Helvetica"/>
              </a:rPr>
              <a:t>Спасибо за внимание!</a:t>
            </a:r>
          </a:p>
        </p:txBody>
      </p:sp>
      <p:sp>
        <p:nvSpPr>
          <p:cNvPr id="14" name="object 3">
            <a:extLst>
              <a:ext uri="{FF2B5EF4-FFF2-40B4-BE49-F238E27FC236}">
                <a16:creationId xmlns:a16="http://schemas.microsoft.com/office/drawing/2014/main" xmlns="" id="{648E54F6-8C15-4BB3-94E3-7B81F0C680D4}"/>
              </a:ext>
            </a:extLst>
          </p:cNvPr>
          <p:cNvSpPr txBox="1">
            <a:spLocks/>
          </p:cNvSpPr>
          <p:nvPr/>
        </p:nvSpPr>
        <p:spPr>
          <a:xfrm>
            <a:off x="1519099" y="385762"/>
            <a:ext cx="5555595" cy="816000"/>
          </a:xfrm>
          <a:prstGeom prst="rect">
            <a:avLst/>
          </a:prstGeom>
        </p:spPr>
        <p:txBody>
          <a:bodyPr vert="horz" wrap="square" lIns="0" tIns="30868" rIns="0" bIns="0" rtlCol="0" anchor="ctr">
            <a:spAutoFit/>
          </a:bodyPr>
          <a:lstStyle>
            <a:lvl1pPr algn="ctr" defTabSz="1090244" rtl="0" eaLnBrk="1" latinLnBrk="0" hangingPunct="1">
              <a:spcBef>
                <a:spcPct val="0"/>
              </a:spcBef>
              <a:buNone/>
              <a:defRPr sz="5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1700" smtClean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  <a:t>НАУЧНО</a:t>
            </a:r>
            <a:r>
              <a:rPr lang="en-US" sz="1700" smtClean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  <a:t>-</a:t>
            </a:r>
            <a:r>
              <a:rPr lang="ru-RU" sz="1700" smtClean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  <a:t>ИССЛЕДОВАТЕЛЬСКИЙ ИНСТИТУТ</a:t>
            </a:r>
            <a:r>
              <a:rPr lang="en-US" sz="1700" smtClean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  <a:t> </a:t>
            </a:r>
            <a:r>
              <a:rPr lang="ru-RU" sz="1700" smtClean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  <a:t>ПО ИЗУЧЕНИЮ </a:t>
            </a:r>
            <a:br>
              <a:rPr lang="ru-RU" sz="1700" smtClean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</a:br>
            <a:r>
              <a:rPr lang="ru-RU" sz="1700" smtClean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  <a:t>ПРОБЛЕМ  И УСТАНОВЛЕНИЮ ПЕРСПЕКТИВ  НАРОДНОГО </a:t>
            </a:r>
            <a:br>
              <a:rPr lang="ru-RU" sz="1700" smtClean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</a:br>
            <a:r>
              <a:rPr lang="ru-RU" sz="1700" smtClean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  <a:t>ОБРАЗОВАНИЯ ИМЕНИ А.АВЛОНИ</a:t>
            </a:r>
            <a:endParaRPr lang="ru-RU" sz="1700" dirty="0">
              <a:solidFill>
                <a:srgbClr val="0070C0"/>
              </a:solidFill>
              <a:effectLst>
                <a:innerShdw blurRad="63500" dist="50800" dir="16200000">
                  <a:prstClr val="black">
                    <a:alpha val="50000"/>
                  </a:prstClr>
                </a:innerShdw>
              </a:effectLst>
              <a:latin typeface="Arial Narrow" pitchFamily="34" charset="0"/>
              <a:cs typeface="Arial" panose="020B0604020202020204" pitchFamily="34" charset="0"/>
            </a:endParaRPr>
          </a:p>
        </p:txBody>
      </p:sp>
      <p:pic>
        <p:nvPicPr>
          <p:cNvPr id="15" name="Picture 2" descr="http://avloniy.uz/images/logo_1603161398.png">
            <a:extLst>
              <a:ext uri="{FF2B5EF4-FFF2-40B4-BE49-F238E27FC236}">
                <a16:creationId xmlns:a16="http://schemas.microsoft.com/office/drawing/2014/main" xmlns="" id="{47C131FC-9674-4559-A56B-E4AC4A47F8C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/>
        </p:blipFill>
        <p:spPr bwMode="auto">
          <a:xfrm>
            <a:off x="222714" y="125411"/>
            <a:ext cx="1068654" cy="13916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7" name="Прямая соединительная линия 16">
            <a:extLst>
              <a:ext uri="{FF2B5EF4-FFF2-40B4-BE49-F238E27FC236}">
                <a16:creationId xmlns:a16="http://schemas.microsoft.com/office/drawing/2014/main" xmlns="" id="{D4A8AC6B-0561-4599-A7DA-AE4AEA437C88}"/>
              </a:ext>
            </a:extLst>
          </p:cNvPr>
          <p:cNvCxnSpPr/>
          <p:nvPr/>
        </p:nvCxnSpPr>
        <p:spPr>
          <a:xfrm>
            <a:off x="210394" y="1604962"/>
            <a:ext cx="11737305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Прямоугольник 18"/>
          <p:cNvSpPr/>
          <p:nvPr/>
        </p:nvSpPr>
        <p:spPr>
          <a:xfrm>
            <a:off x="8485651" y="571696"/>
            <a:ext cx="4034804" cy="534893"/>
          </a:xfrm>
          <a:prstGeom prst="rect">
            <a:avLst/>
          </a:prstGeom>
        </p:spPr>
        <p:txBody>
          <a:bodyPr wrap="square" lIns="91439" tIns="45720" rIns="91439" bIns="45720">
            <a:spAutoFit/>
          </a:bodyPr>
          <a:lstStyle/>
          <a:p>
            <a:pPr algn="ctr" defTabSz="1947119"/>
            <a:r>
              <a:rPr lang="ru-RU" sz="2800" b="1" spc="-42" dirty="0">
                <a:solidFill>
                  <a:srgbClr val="7030A0"/>
                </a:solidFill>
                <a:latin typeface="Arial"/>
                <a:cs typeface="Arial"/>
              </a:rPr>
              <a:t>Русский</a:t>
            </a:r>
            <a:r>
              <a:rPr lang="en-US" sz="2800" b="1" spc="-42" dirty="0">
                <a:solidFill>
                  <a:srgbClr val="7030A0"/>
                </a:solidFill>
                <a:latin typeface="Arial"/>
                <a:cs typeface="Arial"/>
              </a:rPr>
              <a:t> </a:t>
            </a:r>
            <a:r>
              <a:rPr lang="ru-RU" sz="2800" b="1" spc="-42" dirty="0">
                <a:solidFill>
                  <a:srgbClr val="7030A0"/>
                </a:solidFill>
                <a:latin typeface="Arial"/>
                <a:cs typeface="Arial"/>
              </a:rPr>
              <a:t>язык</a:t>
            </a:r>
            <a:endParaRPr lang="ru-RU" sz="28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4055444"/>
      </p:ext>
    </p:extLst>
  </p:cSld>
  <p:clrMapOvr>
    <a:masterClrMapping/>
  </p:clrMapOvr>
  <p:transition spd="med"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Презентация_шаблон_rus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Презентация_шаблон_rus" id="{13D999B1-2C9F-48CD-B720-F5DE66844266}" vid="{CA960807-CAE8-4434-A0A1-D12E06465134}"/>
    </a:ext>
  </a:extLst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1871</TotalTime>
  <Words>1022</Words>
  <Application>Microsoft Office PowerPoint</Application>
  <PresentationFormat>Произвольный</PresentationFormat>
  <Paragraphs>123</Paragraphs>
  <Slides>15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3</vt:i4>
      </vt:variant>
      <vt:variant>
        <vt:lpstr>Заголовки слайдов</vt:lpstr>
      </vt:variant>
      <vt:variant>
        <vt:i4>15</vt:i4>
      </vt:variant>
    </vt:vector>
  </HeadingPairs>
  <TitlesOfParts>
    <vt:vector size="18" baseType="lpstr">
      <vt:lpstr>Office Theme</vt:lpstr>
      <vt:lpstr>1_Office Theme</vt:lpstr>
      <vt:lpstr>1_Презентация_шаблон_rus</vt:lpstr>
      <vt:lpstr>НАУЧНО-ИССЛЕДОВАТЕЛЬСКИЙ ИНСТИТУТ ПО ИЗУЧЕНИЮ  ПРОБЛЕМ  И УСТАНОВЛЕНИЮ ПЕРСПЕКТИВ  НАРОДНОГО  ОБРАЗОВАНИЯ ИМЕНИ А.АВЛОНИ</vt:lpstr>
      <vt:lpstr>Презентация PowerPoint</vt:lpstr>
      <vt:lpstr>НАУЧНО-ИССЛЕДОВАТЕЛЬСКИЙ ИНСТИТУТ ПО ИЗУЧЕНИЮ  ПРОБЛЕМ  И УСТАНОВЛЕНИЮ ПЕРСПЕКТИВ  НАРОДНОГО  ОБРАЗОВАНИЯ ИМЕНИ А.АВЛОНИ</vt:lpstr>
      <vt:lpstr>НАУЧНО-ИССЛЕДОВАТЕЛЬСКИЙ ИНСТИТУТ ПО ИЗУЧЕНИЮ  ПРОБЛЕМ  И УСТАНОВЛЕНИЮ ПЕРСПЕКТИВ  НАРОДНОГО  ОБРАЗОВАНИЯ ИМЕНИ А.АВЛОНИ</vt:lpstr>
      <vt:lpstr>НАУЧНО-ИССЛЕДОВАТЕЛЬСКИЙ ИНСТИТУТ ПО ИЗУЧЕНИЮ  ПРОБЛЕМ  И УСТАНОВЛЕНИЮ ПЕРСПЕКТИВ  НАРОДНОГО  ОБРАЗОВАНИЯ ИМЕНИ А.АВЛОНИ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Литература</dc:title>
  <dc:creator>ACER</dc:creator>
  <cp:lastModifiedBy>Пользователь Windows</cp:lastModifiedBy>
  <cp:revision>110</cp:revision>
  <dcterms:created xsi:type="dcterms:W3CDTF">2020-04-13T08:05:42Z</dcterms:created>
  <dcterms:modified xsi:type="dcterms:W3CDTF">2022-02-01T18:19:01Z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LastSaved">
    <vt:filetime>2020-04-13T00:00:00Z</vt:filetime>
  </property>
</Properties>
</file>