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3" r:id="rId22"/>
  </p:sldIdLst>
  <p:sldSz cx="18288000" cy="10287000"/>
  <p:notesSz cx="6858000" cy="9144000"/>
  <p:embeddedFontLst>
    <p:embeddedFont>
      <p:font typeface="Aharoni" panose="02010803020104030203" pitchFamily="2" charset="-79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36" d="100"/>
          <a:sy n="36" d="100"/>
        </p:scale>
        <p:origin x="486" y="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sv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svg"/><Relationship Id="rId5" Type="http://schemas.openxmlformats.org/officeDocument/2006/relationships/image" Target="../media/image21.png"/><Relationship Id="rId4" Type="http://schemas.openxmlformats.org/officeDocument/2006/relationships/image" Target="../media/image7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10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svg"/><Relationship Id="rId5" Type="http://schemas.openxmlformats.org/officeDocument/2006/relationships/image" Target="../media/image28.png"/><Relationship Id="rId4" Type="http://schemas.openxmlformats.org/officeDocument/2006/relationships/image" Target="../media/image19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4" Type="http://schemas.openxmlformats.org/officeDocument/2006/relationships/image" Target="../media/image14.sv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2072958" y="3485856"/>
            <a:ext cx="7047817" cy="6801144"/>
          </a:xfrm>
          <a:custGeom>
            <a:avLst/>
            <a:gdLst/>
            <a:ahLst/>
            <a:cxnLst/>
            <a:rect l="l" t="t" r="r" b="b"/>
            <a:pathLst>
              <a:path w="7047817" h="6801144">
                <a:moveTo>
                  <a:pt x="0" y="0"/>
                </a:moveTo>
                <a:lnTo>
                  <a:pt x="7047817" y="0"/>
                </a:lnTo>
                <a:lnTo>
                  <a:pt x="7047817" y="6801143"/>
                </a:lnTo>
                <a:lnTo>
                  <a:pt x="0" y="6801143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0" y="7786706"/>
            <a:ext cx="7017579" cy="3171045"/>
          </a:xfrm>
          <a:custGeom>
            <a:avLst/>
            <a:gdLst/>
            <a:ahLst/>
            <a:cxnLst/>
            <a:rect l="l" t="t" r="r" b="b"/>
            <a:pathLst>
              <a:path w="7017579" h="3171045">
                <a:moveTo>
                  <a:pt x="0" y="0"/>
                </a:moveTo>
                <a:lnTo>
                  <a:pt x="7017579" y="0"/>
                </a:lnTo>
                <a:lnTo>
                  <a:pt x="7017579" y="3171045"/>
                </a:lnTo>
                <a:lnTo>
                  <a:pt x="0" y="317104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285821" y="500031"/>
            <a:ext cx="13001716" cy="80214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000"/>
              </a:lnSpc>
            </a:pPr>
            <a:r>
              <a:rPr lang="en-US" sz="60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ANDIJON VILOYATI PEDAGOGIK MAHORAT MARKAZI MAKTABGACHA, BOSHLANG’ICH VA MAXSUS FANLAR METODIKASI KAFEDRASI O’QITUVCHISI </a:t>
            </a:r>
          </a:p>
          <a:p>
            <a:pPr algn="ctr">
              <a:lnSpc>
                <a:spcPts val="9000"/>
              </a:lnSpc>
            </a:pPr>
            <a:r>
              <a:rPr lang="en-US" sz="6000" b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SHERALIYEVA  ANORA  ERGASHEVNA</a:t>
            </a:r>
            <a:endParaRPr lang="en-US" sz="6000" b="1" dirty="0"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TextBox 13"/>
          <p:cNvSpPr txBox="1"/>
          <p:nvPr/>
        </p:nvSpPr>
        <p:spPr>
          <a:xfrm>
            <a:off x="1714448" y="1357286"/>
            <a:ext cx="14501913" cy="77559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I.BLOK- IJTIMOIY KO’NIKMALARNI SHAKLLANTIRISH</a:t>
            </a:r>
          </a:p>
          <a:p>
            <a:pPr algn="ctr"/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1.5.O’quv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moduli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Maktabgacha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ta’lim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tashkilotida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sog’lom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ovqatlantirishning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me’yoriy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–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huquqiy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asoslari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 algn="ctr"/>
            <a:endParaRPr lang="en-US" sz="4800" b="1" dirty="0"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  <a:p>
            <a:pPr algn="ctr"/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1.5.2.MAVZU: MAKTABGACHA TA’LIM TASHKILOTLARIDA SOG’LOM OVQATLANTIRISH BO’YICHA XORIJ TAJRIBASI.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4" name="TextBox 13"/>
          <p:cNvSpPr txBox="1"/>
          <p:nvPr/>
        </p:nvSpPr>
        <p:spPr>
          <a:xfrm>
            <a:off x="1714448" y="1357286"/>
            <a:ext cx="14501913" cy="74789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Reja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</a:t>
            </a:r>
          </a:p>
          <a:p>
            <a:pPr algn="ctr"/>
            <a:endParaRPr lang="en-US" sz="5400" b="1" dirty="0"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  <a:p>
            <a:pPr marL="914400" indent="-914400" algn="ctr">
              <a:buAutoNum type="arabicPeriod"/>
            </a:pPr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Maktabgacha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ta’lim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tashkilotlarida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sog’lom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ovqatlantirish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bo’yicha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xorij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tajribasi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Bolalar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ovqatlanishiga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qo’yiladigan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sanitariya-gigiyena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talablari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Sog’lom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ovqatlantirishni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tashkil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etishda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ma’sul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shaxslarning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54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vazifasi</a:t>
            </a:r>
            <a:r>
              <a:rPr lang="en-US" sz="54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TextBox 13"/>
          <p:cNvSpPr txBox="1"/>
          <p:nvPr/>
        </p:nvSpPr>
        <p:spPr>
          <a:xfrm>
            <a:off x="1714448" y="1357286"/>
            <a:ext cx="14501913" cy="44319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Maktabgacha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ta’limtashkilotlarida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bolalarni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sog’lom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ovqatlantirish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–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bu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shunchaki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qorin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to’ydirish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emas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,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balki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kelajakda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sog’lom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avlodni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shakllantirish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poydevoridir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Dunyo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mamlakatlarida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bu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borada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turlicha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, ammo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samarali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yondashuvlar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mavjud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36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TextBox 13"/>
          <p:cNvSpPr txBox="1"/>
          <p:nvPr/>
        </p:nvSpPr>
        <p:spPr>
          <a:xfrm>
            <a:off x="857192" y="571468"/>
            <a:ext cx="14501913" cy="88639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Quyida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xalqaro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tajribalning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eng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e’tiborli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jihatlarini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ko’rib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chiqamiz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</a:t>
            </a:r>
          </a:p>
          <a:p>
            <a:r>
              <a:rPr lang="en-US" sz="4800" b="1" dirty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SKANDINAVIYA </a:t>
            </a:r>
            <a:r>
              <a:rPr lang="en-US" sz="4800" b="1" dirty="0" err="1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davlatlari</a:t>
            </a:r>
            <a:r>
              <a:rPr lang="en-US" sz="4800" b="1" dirty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(</a:t>
            </a:r>
            <a:r>
              <a:rPr lang="en-US" sz="4800" b="1" dirty="0" err="1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Shvetsiya</a:t>
            </a:r>
            <a:r>
              <a:rPr lang="en-US" sz="4800" b="1" dirty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, </a:t>
            </a:r>
            <a:r>
              <a:rPr lang="en-US" sz="4800" b="1" dirty="0" err="1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Finlandiya</a:t>
            </a:r>
            <a:r>
              <a:rPr lang="en-US" sz="4800" b="1" dirty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) –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bu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mamlakatlar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“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o’z-o’ziga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xizmat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ko’rsatish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”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va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mahsulot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sifati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bo’yicha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yetakchi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sz="4800" b="1" dirty="0" err="1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Shved</a:t>
            </a:r>
            <a:r>
              <a:rPr lang="en-US" sz="4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stoli</a:t>
            </a:r>
            <a:r>
              <a:rPr lang="en-US" sz="4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tizimi</a:t>
            </a:r>
            <a:r>
              <a:rPr lang="en-US" sz="4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bolalar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taomni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o’zlari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suzadilar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 Bu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ularda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mustaqillik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va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ehtiyojni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       his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qilish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(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ortiqch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yeb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yubormaslik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)</a:t>
            </a:r>
          </a:p>
          <a:p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ko’nikmasini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shakllantiradi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 algn="ctr"/>
            <a:endParaRPr lang="en-US" sz="4800" b="1" dirty="0"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  <a:p>
            <a:pPr algn="ctr"/>
            <a:endParaRPr lang="en-US" sz="4800" b="1" dirty="0"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  <a:p>
            <a:pPr algn="ctr"/>
            <a:endParaRPr lang="en-US" sz="4800" b="1" dirty="0"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TextBox 13"/>
          <p:cNvSpPr txBox="1"/>
          <p:nvPr/>
        </p:nvSpPr>
        <p:spPr>
          <a:xfrm>
            <a:off x="1714448" y="1357286"/>
            <a:ext cx="14501913" cy="51706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US" sz="4800" b="1" dirty="0" err="1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Mavsumiylik</a:t>
            </a:r>
            <a:r>
              <a:rPr lang="en-US" sz="4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faqat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mahalliy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va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yangi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uzilgan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sabzavot-mevalardan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foydalaniladi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Muzlatilgan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yoki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konservalangan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mahsulotlar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deyarli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ishlatilmaydi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b="1" dirty="0" err="1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Shakar</a:t>
            </a:r>
            <a:r>
              <a:rPr lang="en-US" sz="4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cheklovi</a:t>
            </a:r>
            <a:r>
              <a:rPr lang="en-US" sz="4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bog’chalarda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shirin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choy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yoki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qayta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ishlangan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shakarli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mahsulotlar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berish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qat’iyan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man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etilgan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  <a:endParaRPr lang="en-US" sz="4800" b="1" dirty="0">
              <a:solidFill>
                <a:schemeClr val="accent6">
                  <a:lumMod val="50000"/>
                </a:schemeClr>
              </a:solidFill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</p:txBody>
      </p:sp>
      <p:grpSp>
        <p:nvGrpSpPr>
          <p:cNvPr id="4" name="Group 5"/>
          <p:cNvGrpSpPr/>
          <p:nvPr/>
        </p:nvGrpSpPr>
        <p:grpSpPr>
          <a:xfrm>
            <a:off x="11930082" y="6500822"/>
            <a:ext cx="4357718" cy="3429024"/>
            <a:chOff x="0" y="0"/>
            <a:chExt cx="920209" cy="812800"/>
          </a:xfrm>
        </p:grpSpPr>
        <p:sp>
          <p:nvSpPr>
            <p:cNvPr id="5" name="Freeform 6"/>
            <p:cNvSpPr/>
            <p:nvPr/>
          </p:nvSpPr>
          <p:spPr>
            <a:xfrm>
              <a:off x="0" y="0"/>
              <a:ext cx="920209" cy="812800"/>
            </a:xfrm>
            <a:custGeom>
              <a:avLst/>
              <a:gdLst/>
              <a:ahLst/>
              <a:cxnLst/>
              <a:rect l="l" t="t" r="r" b="b"/>
              <a:pathLst>
                <a:path w="920209" h="812800">
                  <a:moveTo>
                    <a:pt x="52604" y="0"/>
                  </a:moveTo>
                  <a:lnTo>
                    <a:pt x="867605" y="0"/>
                  </a:lnTo>
                  <a:cubicBezTo>
                    <a:pt x="881556" y="0"/>
                    <a:pt x="894936" y="5542"/>
                    <a:pt x="904801" y="15407"/>
                  </a:cubicBezTo>
                  <a:cubicBezTo>
                    <a:pt x="914666" y="25272"/>
                    <a:pt x="920209" y="38652"/>
                    <a:pt x="920209" y="52604"/>
                  </a:cubicBezTo>
                  <a:lnTo>
                    <a:pt x="920209" y="760196"/>
                  </a:lnTo>
                  <a:cubicBezTo>
                    <a:pt x="920209" y="774148"/>
                    <a:pt x="914666" y="787528"/>
                    <a:pt x="904801" y="797393"/>
                  </a:cubicBezTo>
                  <a:cubicBezTo>
                    <a:pt x="894936" y="807258"/>
                    <a:pt x="881556" y="812800"/>
                    <a:pt x="867605" y="812800"/>
                  </a:cubicBezTo>
                  <a:lnTo>
                    <a:pt x="52604" y="812800"/>
                  </a:lnTo>
                  <a:cubicBezTo>
                    <a:pt x="38652" y="812800"/>
                    <a:pt x="25272" y="807258"/>
                    <a:pt x="15407" y="797393"/>
                  </a:cubicBezTo>
                  <a:cubicBezTo>
                    <a:pt x="5542" y="787528"/>
                    <a:pt x="0" y="774148"/>
                    <a:pt x="0" y="760196"/>
                  </a:cubicBezTo>
                  <a:lnTo>
                    <a:pt x="0" y="52604"/>
                  </a:lnTo>
                  <a:cubicBezTo>
                    <a:pt x="0" y="38652"/>
                    <a:pt x="5542" y="25272"/>
                    <a:pt x="15407" y="15407"/>
                  </a:cubicBezTo>
                  <a:cubicBezTo>
                    <a:pt x="25272" y="5542"/>
                    <a:pt x="38652" y="0"/>
                    <a:pt x="52604" y="0"/>
                  </a:cubicBezTo>
                  <a:close/>
                </a:path>
              </a:pathLst>
            </a:custGeom>
            <a:blipFill>
              <a:blip r:embed="rId3"/>
              <a:stretch>
                <a:fillRect l="-16185" r="-16185"/>
              </a:stretch>
            </a:blipFill>
            <a:ln w="38100" cap="rnd">
              <a:solidFill>
                <a:srgbClr val="2C2C2C"/>
              </a:solidFill>
              <a:prstDash val="solid"/>
              <a:round/>
            </a:ln>
          </p:spPr>
        </p:sp>
      </p:grpSp>
      <p:sp>
        <p:nvSpPr>
          <p:cNvPr id="6" name="Freeform 16"/>
          <p:cNvSpPr/>
          <p:nvPr/>
        </p:nvSpPr>
        <p:spPr>
          <a:xfrm>
            <a:off x="2071638" y="5929318"/>
            <a:ext cx="2605668" cy="2048706"/>
          </a:xfrm>
          <a:custGeom>
            <a:avLst/>
            <a:gdLst/>
            <a:ahLst/>
            <a:cxnLst/>
            <a:rect l="l" t="t" r="r" b="b"/>
            <a:pathLst>
              <a:path w="2605668" h="2048706">
                <a:moveTo>
                  <a:pt x="0" y="0"/>
                </a:moveTo>
                <a:lnTo>
                  <a:pt x="2605667" y="0"/>
                </a:lnTo>
                <a:lnTo>
                  <a:pt x="2605667" y="2048706"/>
                </a:lnTo>
                <a:lnTo>
                  <a:pt x="0" y="2048706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TextBox 13"/>
          <p:cNvSpPr txBox="1"/>
          <p:nvPr/>
        </p:nvSpPr>
        <p:spPr>
          <a:xfrm>
            <a:off x="1714448" y="1357286"/>
            <a:ext cx="14501913" cy="36933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b="1" dirty="0" err="1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Yaponiya</a:t>
            </a:r>
            <a:r>
              <a:rPr lang="en-US" sz="4800" b="1" dirty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“</a:t>
            </a:r>
            <a:r>
              <a:rPr lang="en-US" sz="4800" b="1" dirty="0" err="1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syokuyiku</a:t>
            </a:r>
            <a:r>
              <a:rPr lang="en-US" sz="4800" b="1" dirty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” </a:t>
            </a:r>
            <a:r>
              <a:rPr lang="en-US" sz="4800" b="1" dirty="0" err="1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falafasi</a:t>
            </a:r>
            <a:r>
              <a:rPr lang="en-US" sz="4800" b="1" dirty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-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yaponiyada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ovqatlanish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bu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ta’limning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bir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qismi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hisoblanadi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b="1" dirty="0" err="1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Ovqatlanish</a:t>
            </a:r>
            <a:r>
              <a:rPr lang="en-US" sz="4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madaniyati</a:t>
            </a:r>
            <a:r>
              <a:rPr lang="en-US" sz="4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bolalar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ovqat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tayyorlash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jarayonida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(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oddiy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bosqichlarda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)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va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stol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bezatishda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qatnashadilar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</p:txBody>
      </p:sp>
      <p:sp>
        <p:nvSpPr>
          <p:cNvPr id="4" name="Freeform 9"/>
          <p:cNvSpPr/>
          <p:nvPr/>
        </p:nvSpPr>
        <p:spPr>
          <a:xfrm>
            <a:off x="428565" y="4286244"/>
            <a:ext cx="5072098" cy="6319971"/>
          </a:xfrm>
          <a:custGeom>
            <a:avLst/>
            <a:gdLst/>
            <a:ahLst/>
            <a:cxnLst/>
            <a:rect l="l" t="t" r="r" b="b"/>
            <a:pathLst>
              <a:path w="6214641" h="7891607">
                <a:moveTo>
                  <a:pt x="0" y="0"/>
                </a:moveTo>
                <a:lnTo>
                  <a:pt x="6214641" y="0"/>
                </a:lnTo>
                <a:lnTo>
                  <a:pt x="6214641" y="7891607"/>
                </a:lnTo>
                <a:lnTo>
                  <a:pt x="0" y="789160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23"/>
          <p:cNvSpPr/>
          <p:nvPr/>
        </p:nvSpPr>
        <p:spPr>
          <a:xfrm>
            <a:off x="10929950" y="5643566"/>
            <a:ext cx="5189168" cy="4235658"/>
          </a:xfrm>
          <a:custGeom>
            <a:avLst/>
            <a:gdLst/>
            <a:ahLst/>
            <a:cxnLst/>
            <a:rect l="l" t="t" r="r" b="b"/>
            <a:pathLst>
              <a:path w="5189168" h="4235658">
                <a:moveTo>
                  <a:pt x="0" y="0"/>
                </a:moveTo>
                <a:lnTo>
                  <a:pt x="5189168" y="0"/>
                </a:lnTo>
                <a:lnTo>
                  <a:pt x="5189168" y="4235659"/>
                </a:lnTo>
                <a:lnTo>
                  <a:pt x="0" y="423565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36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TextBox 13"/>
          <p:cNvSpPr txBox="1"/>
          <p:nvPr/>
        </p:nvSpPr>
        <p:spPr>
          <a:xfrm>
            <a:off x="857192" y="1428724"/>
            <a:ext cx="14501913" cy="81253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endParaRPr lang="en-US" sz="4800" b="1" dirty="0">
              <a:solidFill>
                <a:schemeClr val="accent6">
                  <a:lumMod val="50000"/>
                </a:schemeClr>
              </a:solidFill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  <a:p>
            <a:pPr algn="ctr"/>
            <a:endParaRPr lang="en-US" sz="4800" b="1" dirty="0">
              <a:solidFill>
                <a:schemeClr val="accent6">
                  <a:lumMod val="50000"/>
                </a:schemeClr>
              </a:solidFill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  <a:p>
            <a:pPr algn="ctr"/>
            <a:endParaRPr lang="en-US" sz="4800" b="1" dirty="0">
              <a:solidFill>
                <a:schemeClr val="accent6">
                  <a:lumMod val="50000"/>
                </a:schemeClr>
              </a:solidFill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  <a:p>
            <a:pPr algn="ctr"/>
            <a:endParaRPr lang="en-US" sz="4800" b="1" dirty="0">
              <a:solidFill>
                <a:schemeClr val="accent6">
                  <a:lumMod val="50000"/>
                </a:schemeClr>
              </a:solidFill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  <a:p>
            <a:pPr>
              <a:buFont typeface="Arial" pitchFamily="34" charset="0"/>
              <a:buChar char="•"/>
            </a:pPr>
            <a:r>
              <a:rPr lang="en-US" sz="4800" b="1" dirty="0" err="1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Mahalliy</a:t>
            </a:r>
            <a:r>
              <a:rPr lang="en-US" sz="4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mahsulotlar</a:t>
            </a:r>
            <a:r>
              <a:rPr lang="en-US" sz="4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“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chisan-chisho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”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tamoyili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asosida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faqat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shu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hududda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yetishtirilgan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mahsulotlar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iste’mol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qilinadi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  <a:endParaRPr lang="en-US" sz="4800" b="1" dirty="0">
              <a:solidFill>
                <a:schemeClr val="accent6">
                  <a:lumMod val="50000"/>
                </a:schemeClr>
              </a:solidFill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  <a:p>
            <a:pPr>
              <a:buFont typeface="Arial" pitchFamily="34" charset="0"/>
              <a:buChar char="•"/>
            </a:pPr>
            <a:r>
              <a:rPr lang="en-US" sz="4800" b="1" dirty="0" err="1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Tarkib</a:t>
            </a:r>
            <a:r>
              <a:rPr lang="en-US" sz="4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ratsionda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dengiz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mahsulotlari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,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suv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</a:p>
          <a:p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o’tlari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va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soya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mahsulotlari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ko’p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no’lib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,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bu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bolalarning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aqliy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rivojlanishiga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ijobiy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ta’sir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ko’rsatadi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</p:txBody>
      </p:sp>
      <p:sp>
        <p:nvSpPr>
          <p:cNvPr id="6" name="Freeform 7"/>
          <p:cNvSpPr/>
          <p:nvPr/>
        </p:nvSpPr>
        <p:spPr>
          <a:xfrm>
            <a:off x="14144660" y="785782"/>
            <a:ext cx="4508296" cy="8183375"/>
          </a:xfrm>
          <a:custGeom>
            <a:avLst/>
            <a:gdLst/>
            <a:ahLst/>
            <a:cxnLst/>
            <a:rect l="l" t="t" r="r" b="b"/>
            <a:pathLst>
              <a:path w="4508296" h="8183375">
                <a:moveTo>
                  <a:pt x="0" y="0"/>
                </a:moveTo>
                <a:lnTo>
                  <a:pt x="4508295" y="0"/>
                </a:lnTo>
                <a:lnTo>
                  <a:pt x="4508295" y="8183374"/>
                </a:lnTo>
                <a:lnTo>
                  <a:pt x="0" y="818337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r>
              <a:rPr lang="en-US" dirty="0"/>
              <a:t> 4</a:t>
            </a:r>
            <a:endParaRPr lang="ru-RU" dirty="0"/>
          </a:p>
        </p:txBody>
      </p:sp>
      <p:sp>
        <p:nvSpPr>
          <p:cNvPr id="3" name="TextBox 13"/>
          <p:cNvSpPr txBox="1"/>
          <p:nvPr/>
        </p:nvSpPr>
        <p:spPr>
          <a:xfrm>
            <a:off x="500002" y="1142972"/>
            <a:ext cx="14501913" cy="51706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b="1" dirty="0" err="1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Fransiya:Gastronomik</a:t>
            </a:r>
            <a:r>
              <a:rPr lang="en-US" sz="4800" b="1" dirty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tarbiya</a:t>
            </a:r>
            <a:r>
              <a:rPr lang="en-US" sz="4800" b="1" dirty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–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fransuzlar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bolalaikdan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“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gurman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” (did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bilan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ovqatlanuvchi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)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larni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tarbiyalaydi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sz="4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4 </a:t>
            </a:r>
            <a:r>
              <a:rPr lang="en-US" sz="4800" b="1" dirty="0" err="1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bosqichli</a:t>
            </a:r>
            <a:r>
              <a:rPr lang="en-US" sz="4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tushlik</a:t>
            </a:r>
            <a:r>
              <a:rPr lang="en-US" sz="4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ovqatlanish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kamida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</a:p>
          <a:p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30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daqiqa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davom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etadi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va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u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bir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necha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</a:p>
          <a:p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bosqich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(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salat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,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asosiy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taom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,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pishloq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va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meva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)</a:t>
            </a:r>
          </a:p>
          <a:p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dan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iborat</a:t>
            </a:r>
            <a:endParaRPr lang="en-US" sz="4800" b="1" dirty="0"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</p:txBody>
      </p:sp>
      <p:grpSp>
        <p:nvGrpSpPr>
          <p:cNvPr id="4" name="Group 8"/>
          <p:cNvGrpSpPr/>
          <p:nvPr/>
        </p:nvGrpSpPr>
        <p:grpSpPr>
          <a:xfrm>
            <a:off x="1214382" y="6357946"/>
            <a:ext cx="3385001" cy="2989897"/>
            <a:chOff x="0" y="0"/>
            <a:chExt cx="920209" cy="812800"/>
          </a:xfrm>
        </p:grpSpPr>
        <p:sp>
          <p:nvSpPr>
            <p:cNvPr id="5" name="Freeform 9"/>
            <p:cNvSpPr/>
            <p:nvPr/>
          </p:nvSpPr>
          <p:spPr>
            <a:xfrm>
              <a:off x="0" y="0"/>
              <a:ext cx="920209" cy="812800"/>
            </a:xfrm>
            <a:custGeom>
              <a:avLst/>
              <a:gdLst/>
              <a:ahLst/>
              <a:cxnLst/>
              <a:rect l="l" t="t" r="r" b="b"/>
              <a:pathLst>
                <a:path w="920209" h="812800">
                  <a:moveTo>
                    <a:pt x="52604" y="0"/>
                  </a:moveTo>
                  <a:lnTo>
                    <a:pt x="867605" y="0"/>
                  </a:lnTo>
                  <a:cubicBezTo>
                    <a:pt x="881556" y="0"/>
                    <a:pt x="894936" y="5542"/>
                    <a:pt x="904801" y="15407"/>
                  </a:cubicBezTo>
                  <a:cubicBezTo>
                    <a:pt x="914666" y="25272"/>
                    <a:pt x="920209" y="38652"/>
                    <a:pt x="920209" y="52604"/>
                  </a:cubicBezTo>
                  <a:lnTo>
                    <a:pt x="920209" y="760196"/>
                  </a:lnTo>
                  <a:cubicBezTo>
                    <a:pt x="920209" y="774148"/>
                    <a:pt x="914666" y="787528"/>
                    <a:pt x="904801" y="797393"/>
                  </a:cubicBezTo>
                  <a:cubicBezTo>
                    <a:pt x="894936" y="807258"/>
                    <a:pt x="881556" y="812800"/>
                    <a:pt x="867605" y="812800"/>
                  </a:cubicBezTo>
                  <a:lnTo>
                    <a:pt x="52604" y="812800"/>
                  </a:lnTo>
                  <a:cubicBezTo>
                    <a:pt x="38652" y="812800"/>
                    <a:pt x="25272" y="807258"/>
                    <a:pt x="15407" y="797393"/>
                  </a:cubicBezTo>
                  <a:cubicBezTo>
                    <a:pt x="5542" y="787528"/>
                    <a:pt x="0" y="774148"/>
                    <a:pt x="0" y="760196"/>
                  </a:cubicBezTo>
                  <a:lnTo>
                    <a:pt x="0" y="52604"/>
                  </a:lnTo>
                  <a:cubicBezTo>
                    <a:pt x="0" y="38652"/>
                    <a:pt x="5542" y="25272"/>
                    <a:pt x="15407" y="15407"/>
                  </a:cubicBezTo>
                  <a:cubicBezTo>
                    <a:pt x="25272" y="5542"/>
                    <a:pt x="38652" y="0"/>
                    <a:pt x="52604" y="0"/>
                  </a:cubicBezTo>
                  <a:close/>
                </a:path>
              </a:pathLst>
            </a:custGeom>
            <a:blipFill>
              <a:blip r:embed="rId3" cstate="print"/>
              <a:stretch>
                <a:fillRect t="-35065" b="-35065"/>
              </a:stretch>
            </a:blipFill>
            <a:ln w="38100" cap="rnd">
              <a:solidFill>
                <a:srgbClr val="2C2C2C"/>
              </a:solidFill>
              <a:prstDash val="solid"/>
              <a:round/>
            </a:ln>
          </p:spPr>
        </p:sp>
      </p:grpSp>
      <p:sp>
        <p:nvSpPr>
          <p:cNvPr id="6" name="Freeform 8"/>
          <p:cNvSpPr/>
          <p:nvPr/>
        </p:nvSpPr>
        <p:spPr>
          <a:xfrm flipH="1">
            <a:off x="12899808" y="1214410"/>
            <a:ext cx="5388192" cy="9072590"/>
          </a:xfrm>
          <a:custGeom>
            <a:avLst/>
            <a:gdLst/>
            <a:ahLst/>
            <a:cxnLst/>
            <a:rect l="l" t="t" r="r" b="b"/>
            <a:pathLst>
              <a:path w="5388192" h="9174940">
                <a:moveTo>
                  <a:pt x="5388192" y="0"/>
                </a:moveTo>
                <a:lnTo>
                  <a:pt x="0" y="0"/>
                </a:lnTo>
                <a:lnTo>
                  <a:pt x="0" y="9174940"/>
                </a:lnTo>
                <a:lnTo>
                  <a:pt x="5388192" y="9174940"/>
                </a:lnTo>
                <a:lnTo>
                  <a:pt x="5388192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TextBox 13"/>
          <p:cNvSpPr txBox="1"/>
          <p:nvPr/>
        </p:nvSpPr>
        <p:spPr>
          <a:xfrm>
            <a:off x="1643010" y="928658"/>
            <a:ext cx="14501913" cy="59093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US" sz="4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Turli</a:t>
            </a:r>
            <a:r>
              <a:rPr lang="en-US" sz="4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ta’mlar</a:t>
            </a:r>
            <a:r>
              <a:rPr lang="en-US" sz="4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bolalarga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bir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xil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taomlar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berilavermaydi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Maqsad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–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bolaning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turli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xil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sabzavot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va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ziravorlar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ta’mini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farqlashga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o’rgatish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b="1" dirty="0" err="1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Ketchupga</a:t>
            </a:r>
            <a:r>
              <a:rPr lang="en-US" sz="4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“</a:t>
            </a:r>
            <a:r>
              <a:rPr lang="en-US" sz="4800" b="1" dirty="0" err="1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yo’q</a:t>
            </a:r>
            <a:r>
              <a:rPr lang="en-US" sz="4800" b="1" dirty="0">
                <a:solidFill>
                  <a:schemeClr val="accent6">
                    <a:lumMod val="50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”: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taomning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haqiqiy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ta’mini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buzmaslik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uchun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sun’iy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souslardan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foydalanilmaydi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 algn="ctr"/>
            <a:endParaRPr lang="en-US" sz="4800" b="1" dirty="0">
              <a:solidFill>
                <a:schemeClr val="accent6">
                  <a:lumMod val="50000"/>
                </a:schemeClr>
              </a:solidFill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</p:txBody>
      </p:sp>
      <p:sp>
        <p:nvSpPr>
          <p:cNvPr id="4" name="Freeform 7"/>
          <p:cNvSpPr/>
          <p:nvPr/>
        </p:nvSpPr>
        <p:spPr>
          <a:xfrm rot="299405">
            <a:off x="13602842" y="4558869"/>
            <a:ext cx="4879612" cy="5822896"/>
          </a:xfrm>
          <a:custGeom>
            <a:avLst/>
            <a:gdLst/>
            <a:ahLst/>
            <a:cxnLst/>
            <a:rect l="l" t="t" r="r" b="b"/>
            <a:pathLst>
              <a:path w="5415659" h="6218397">
                <a:moveTo>
                  <a:pt x="0" y="0"/>
                </a:moveTo>
                <a:lnTo>
                  <a:pt x="5415659" y="0"/>
                </a:lnTo>
                <a:lnTo>
                  <a:pt x="5415659" y="6218398"/>
                </a:lnTo>
                <a:lnTo>
                  <a:pt x="0" y="621839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8"/>
          <p:cNvSpPr/>
          <p:nvPr/>
        </p:nvSpPr>
        <p:spPr>
          <a:xfrm flipH="1">
            <a:off x="-2" y="3643302"/>
            <a:ext cx="4500531" cy="6643698"/>
          </a:xfrm>
          <a:custGeom>
            <a:avLst/>
            <a:gdLst/>
            <a:ahLst/>
            <a:cxnLst/>
            <a:rect l="l" t="t" r="r" b="b"/>
            <a:pathLst>
              <a:path w="3886561" h="7474155">
                <a:moveTo>
                  <a:pt x="3886561" y="0"/>
                </a:moveTo>
                <a:lnTo>
                  <a:pt x="0" y="0"/>
                </a:lnTo>
                <a:lnTo>
                  <a:pt x="0" y="7474155"/>
                </a:lnTo>
                <a:lnTo>
                  <a:pt x="3886561" y="7474155"/>
                </a:lnTo>
                <a:lnTo>
                  <a:pt x="3886561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TextBox 13"/>
          <p:cNvSpPr txBox="1"/>
          <p:nvPr/>
        </p:nvSpPr>
        <p:spPr>
          <a:xfrm>
            <a:off x="1714448" y="1357286"/>
            <a:ext cx="14501913" cy="36933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b="1" dirty="0" err="1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Xorij</a:t>
            </a:r>
            <a:r>
              <a:rPr lang="en-US" sz="4800" b="1" dirty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tajribasidagi</a:t>
            </a:r>
            <a:r>
              <a:rPr lang="en-US" sz="4800" b="1" dirty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umumiy</a:t>
            </a:r>
            <a:r>
              <a:rPr lang="en-US" sz="4800" b="1" dirty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tamoyillar</a:t>
            </a:r>
            <a:r>
              <a:rPr lang="en-US" sz="4800" b="1" dirty="0">
                <a:solidFill>
                  <a:srgbClr val="C00000"/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</a:t>
            </a:r>
          </a:p>
          <a:p>
            <a:pPr marL="914400" indent="-914400" algn="ctr">
              <a:buAutoNum type="arabicPeriod"/>
            </a:pP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nutrisionist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nazorati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menyular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professional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dietologlar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tomonidan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tuziladi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Ranglar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qoidasi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likopchada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kamida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3-4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xil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randagi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sabzavotlar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bo’lishi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shart</a:t>
            </a:r>
            <a:r>
              <a:rPr lang="en-US" sz="4800" b="1" dirty="0"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</p:txBody>
      </p:sp>
      <p:sp>
        <p:nvSpPr>
          <p:cNvPr id="4" name="Freeform 3"/>
          <p:cNvSpPr/>
          <p:nvPr/>
        </p:nvSpPr>
        <p:spPr>
          <a:xfrm>
            <a:off x="9715503" y="4857748"/>
            <a:ext cx="5286413" cy="5429252"/>
          </a:xfrm>
          <a:custGeom>
            <a:avLst/>
            <a:gdLst/>
            <a:ahLst/>
            <a:cxnLst/>
            <a:rect l="l" t="t" r="r" b="b"/>
            <a:pathLst>
              <a:path w="5815507" h="6434863">
                <a:moveTo>
                  <a:pt x="0" y="0"/>
                </a:moveTo>
                <a:lnTo>
                  <a:pt x="5815507" y="0"/>
                </a:lnTo>
                <a:lnTo>
                  <a:pt x="5815507" y="6434863"/>
                </a:lnTo>
                <a:lnTo>
                  <a:pt x="0" y="643486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4"/>
          <p:cNvSpPr/>
          <p:nvPr/>
        </p:nvSpPr>
        <p:spPr>
          <a:xfrm>
            <a:off x="13787470" y="5857232"/>
            <a:ext cx="1744221" cy="4429768"/>
          </a:xfrm>
          <a:custGeom>
            <a:avLst/>
            <a:gdLst/>
            <a:ahLst/>
            <a:cxnLst/>
            <a:rect l="l" t="t" r="r" b="b"/>
            <a:pathLst>
              <a:path w="1744221" h="4429768">
                <a:moveTo>
                  <a:pt x="0" y="0"/>
                </a:moveTo>
                <a:lnTo>
                  <a:pt x="1744221" y="0"/>
                </a:lnTo>
                <a:lnTo>
                  <a:pt x="1744221" y="4429768"/>
                </a:lnTo>
                <a:lnTo>
                  <a:pt x="0" y="44297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11"/>
          <p:cNvSpPr/>
          <p:nvPr/>
        </p:nvSpPr>
        <p:spPr>
          <a:xfrm>
            <a:off x="0" y="3657939"/>
            <a:ext cx="4760871" cy="6629061"/>
          </a:xfrm>
          <a:custGeom>
            <a:avLst/>
            <a:gdLst/>
            <a:ahLst/>
            <a:cxnLst/>
            <a:rect l="l" t="t" r="r" b="b"/>
            <a:pathLst>
              <a:path w="4760871" h="6629061">
                <a:moveTo>
                  <a:pt x="0" y="0"/>
                </a:moveTo>
                <a:lnTo>
                  <a:pt x="4760871" y="0"/>
                </a:lnTo>
                <a:lnTo>
                  <a:pt x="4760871" y="6629061"/>
                </a:lnTo>
                <a:lnTo>
                  <a:pt x="0" y="662906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TextBox 13"/>
          <p:cNvSpPr txBox="1"/>
          <p:nvPr/>
        </p:nvSpPr>
        <p:spPr>
          <a:xfrm>
            <a:off x="3786087" y="785782"/>
            <a:ext cx="14501913" cy="44319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3.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Suv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ichish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tartibi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shakarli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ichimliklar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o’rniga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oddiy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toza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ichimlik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suvi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asosiy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ichimlik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hisoblanadi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</a:t>
            </a:r>
          </a:p>
          <a:p>
            <a:pPr algn="ctr"/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4.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Ochiqlik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: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ota-onalar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menyuni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onlayn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kuzatishlari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va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mahsulot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sifatini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tekshirishlari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 </a:t>
            </a:r>
            <a:r>
              <a:rPr lang="en-US" sz="4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mumkin</a:t>
            </a:r>
            <a:r>
              <a:rPr 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itchFamily="2" charset="-79"/>
                <a:ea typeface="AC Serif Bold"/>
                <a:cs typeface="Aharoni" pitchFamily="2" charset="-79"/>
                <a:sym typeface="AC Serif Bold"/>
              </a:rPr>
              <a:t>. </a:t>
            </a:r>
          </a:p>
        </p:txBody>
      </p:sp>
      <p:sp>
        <p:nvSpPr>
          <p:cNvPr id="4" name="Freeform 9"/>
          <p:cNvSpPr/>
          <p:nvPr/>
        </p:nvSpPr>
        <p:spPr>
          <a:xfrm>
            <a:off x="0" y="2630003"/>
            <a:ext cx="5286411" cy="7656997"/>
          </a:xfrm>
          <a:custGeom>
            <a:avLst/>
            <a:gdLst/>
            <a:ahLst/>
            <a:cxnLst/>
            <a:rect l="l" t="t" r="r" b="b"/>
            <a:pathLst>
              <a:path w="5749709" h="7656997">
                <a:moveTo>
                  <a:pt x="0" y="0"/>
                </a:moveTo>
                <a:lnTo>
                  <a:pt x="5749708" y="0"/>
                </a:lnTo>
                <a:lnTo>
                  <a:pt x="5749708" y="7656997"/>
                </a:lnTo>
                <a:lnTo>
                  <a:pt x="0" y="76569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7"/>
          <p:cNvSpPr/>
          <p:nvPr/>
        </p:nvSpPr>
        <p:spPr>
          <a:xfrm>
            <a:off x="13291494" y="4286244"/>
            <a:ext cx="4996506" cy="6000756"/>
          </a:xfrm>
          <a:custGeom>
            <a:avLst/>
            <a:gdLst/>
            <a:ahLst/>
            <a:cxnLst/>
            <a:rect l="l" t="t" r="r" b="b"/>
            <a:pathLst>
              <a:path w="4996506" h="7528982">
                <a:moveTo>
                  <a:pt x="0" y="0"/>
                </a:moveTo>
                <a:lnTo>
                  <a:pt x="4996506" y="0"/>
                </a:lnTo>
                <a:lnTo>
                  <a:pt x="4996506" y="7528983"/>
                </a:lnTo>
                <a:lnTo>
                  <a:pt x="0" y="752898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36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Ko’pgina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davlatlarda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kichik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tomorqalar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etilgan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ekkan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ko’kat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sabzavotni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iste’mol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qilganda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ularda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ovqatga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nisbatan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qiziqish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mehr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ortishi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isbotlangan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TextBox 13"/>
          <p:cNvSpPr txBox="1"/>
          <p:nvPr/>
        </p:nvSpPr>
        <p:spPr>
          <a:xfrm>
            <a:off x="1714448" y="1357286"/>
            <a:ext cx="14501913" cy="7386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endParaRPr lang="en-US" sz="4800" b="1" dirty="0">
              <a:solidFill>
                <a:schemeClr val="tx1">
                  <a:lumMod val="95000"/>
                  <a:lumOff val="5000"/>
                </a:schemeClr>
              </a:solidFill>
              <a:latin typeface="Aharoni" pitchFamily="2" charset="-79"/>
              <a:ea typeface="AC Serif Bold"/>
              <a:cs typeface="Aharoni" pitchFamily="2" charset="-79"/>
              <a:sym typeface="AC Serif Bold"/>
            </a:endParaRPr>
          </a:p>
        </p:txBody>
      </p:sp>
      <p:sp>
        <p:nvSpPr>
          <p:cNvPr id="9" name="Freeform 4"/>
          <p:cNvSpPr/>
          <p:nvPr/>
        </p:nvSpPr>
        <p:spPr>
          <a:xfrm flipH="1">
            <a:off x="4571968" y="3646487"/>
            <a:ext cx="8795382" cy="6640513"/>
          </a:xfrm>
          <a:custGeom>
            <a:avLst/>
            <a:gdLst/>
            <a:ahLst/>
            <a:cxnLst/>
            <a:rect l="l" t="t" r="r" b="b"/>
            <a:pathLst>
              <a:path w="8795382" h="6640513">
                <a:moveTo>
                  <a:pt x="8795382" y="0"/>
                </a:moveTo>
                <a:lnTo>
                  <a:pt x="0" y="0"/>
                </a:lnTo>
                <a:lnTo>
                  <a:pt x="0" y="6640513"/>
                </a:lnTo>
                <a:lnTo>
                  <a:pt x="8795382" y="6640513"/>
                </a:lnTo>
                <a:lnTo>
                  <a:pt x="8795382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36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Mttda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ovqatlanishni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etishdagi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sanitariya-gigiyena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1.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Oziq-ovqat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mahsulotlarini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qabul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saqlash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2.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Oshxona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oshxona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bloki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qo’yiladigan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talablar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3.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Taomnomani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tuzish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tayyorlash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4.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Kundalik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nazorat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sutka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namunalari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”.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5.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gigiyena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tarqatish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8"/>
          <p:cNvSpPr/>
          <p:nvPr/>
        </p:nvSpPr>
        <p:spPr>
          <a:xfrm flipH="1">
            <a:off x="0" y="4766007"/>
            <a:ext cx="4587443" cy="5520993"/>
          </a:xfrm>
          <a:custGeom>
            <a:avLst/>
            <a:gdLst/>
            <a:ahLst/>
            <a:cxnLst/>
            <a:rect l="l" t="t" r="r" b="b"/>
            <a:pathLst>
              <a:path w="4587443" h="5520993">
                <a:moveTo>
                  <a:pt x="4587443" y="0"/>
                </a:moveTo>
                <a:lnTo>
                  <a:pt x="0" y="0"/>
                </a:lnTo>
                <a:lnTo>
                  <a:pt x="0" y="5520992"/>
                </a:lnTo>
                <a:lnTo>
                  <a:pt x="4587443" y="5520992"/>
                </a:lnTo>
                <a:lnTo>
                  <a:pt x="4587443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6"/>
          <p:cNvSpPr/>
          <p:nvPr/>
        </p:nvSpPr>
        <p:spPr>
          <a:xfrm rot="-533119" flipH="1">
            <a:off x="13614062" y="4367541"/>
            <a:ext cx="5150989" cy="5554988"/>
          </a:xfrm>
          <a:custGeom>
            <a:avLst/>
            <a:gdLst/>
            <a:ahLst/>
            <a:cxnLst/>
            <a:rect l="l" t="t" r="r" b="b"/>
            <a:pathLst>
              <a:path w="5150989" h="5554988">
                <a:moveTo>
                  <a:pt x="5150988" y="0"/>
                </a:moveTo>
                <a:lnTo>
                  <a:pt x="0" y="0"/>
                </a:lnTo>
                <a:lnTo>
                  <a:pt x="0" y="5554989"/>
                </a:lnTo>
                <a:lnTo>
                  <a:pt x="5150988" y="5554989"/>
                </a:lnTo>
                <a:lnTo>
                  <a:pt x="5150988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Oziq-ovqat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mahsulotlarini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qabul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saqlash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lvl="1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Sifat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nazorati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Brakeraj”daftariga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mahsulotni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kelgan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vaqti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muddati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yoziladi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Saqlash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tartibi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buziladigan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mahsulotlar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go’sht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sut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baliq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muzlatgichda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tegishli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haroratda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saqlanishi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bo’lmaslik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prinsipi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xom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mahsulotlar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go’sht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sabzavot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tayyor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mahsulotlar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pishloq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sariyog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’)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joyda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saqlanishi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ta’qiqlanadi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1"/>
          <p:cNvSpPr/>
          <p:nvPr/>
        </p:nvSpPr>
        <p:spPr>
          <a:xfrm rot="19822767" flipH="1">
            <a:off x="13051785" y="-23730"/>
            <a:ext cx="4343108" cy="4762293"/>
          </a:xfrm>
          <a:custGeom>
            <a:avLst/>
            <a:gdLst/>
            <a:ahLst/>
            <a:cxnLst/>
            <a:rect l="l" t="t" r="r" b="b"/>
            <a:pathLst>
              <a:path w="4511689" h="5126919">
                <a:moveTo>
                  <a:pt x="4511690" y="0"/>
                </a:moveTo>
                <a:lnTo>
                  <a:pt x="0" y="0"/>
                </a:lnTo>
                <a:lnTo>
                  <a:pt x="0" y="5126919"/>
                </a:lnTo>
                <a:lnTo>
                  <a:pt x="4511690" y="5126919"/>
                </a:lnTo>
                <a:lnTo>
                  <a:pt x="451169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643142" y="0"/>
            <a:ext cx="3385001" cy="2989897"/>
          </a:xfrm>
          <a:custGeom>
            <a:avLst/>
            <a:gdLst/>
            <a:ahLst/>
            <a:cxnLst/>
            <a:rect l="l" t="t" r="r" b="b"/>
            <a:pathLst>
              <a:path w="920209" h="812800">
                <a:moveTo>
                  <a:pt x="52604" y="0"/>
                </a:moveTo>
                <a:lnTo>
                  <a:pt x="867605" y="0"/>
                </a:lnTo>
                <a:cubicBezTo>
                  <a:pt x="881556" y="0"/>
                  <a:pt x="894936" y="5542"/>
                  <a:pt x="904801" y="15407"/>
                </a:cubicBezTo>
                <a:cubicBezTo>
                  <a:pt x="914666" y="25272"/>
                  <a:pt x="920209" y="38652"/>
                  <a:pt x="920209" y="52604"/>
                </a:cubicBezTo>
                <a:lnTo>
                  <a:pt x="920209" y="760196"/>
                </a:lnTo>
                <a:cubicBezTo>
                  <a:pt x="920209" y="774148"/>
                  <a:pt x="914666" y="787528"/>
                  <a:pt x="904801" y="797393"/>
                </a:cubicBezTo>
                <a:cubicBezTo>
                  <a:pt x="894936" y="807258"/>
                  <a:pt x="881556" y="812800"/>
                  <a:pt x="867605" y="812800"/>
                </a:cubicBezTo>
                <a:lnTo>
                  <a:pt x="52604" y="812800"/>
                </a:lnTo>
                <a:cubicBezTo>
                  <a:pt x="38652" y="812800"/>
                  <a:pt x="25272" y="807258"/>
                  <a:pt x="15407" y="797393"/>
                </a:cubicBezTo>
                <a:cubicBezTo>
                  <a:pt x="5542" y="787528"/>
                  <a:pt x="0" y="774148"/>
                  <a:pt x="0" y="760196"/>
                </a:cubicBezTo>
                <a:lnTo>
                  <a:pt x="0" y="52604"/>
                </a:lnTo>
                <a:cubicBezTo>
                  <a:pt x="0" y="38652"/>
                  <a:pt x="5542" y="25272"/>
                  <a:pt x="15407" y="15407"/>
                </a:cubicBezTo>
                <a:cubicBezTo>
                  <a:pt x="25272" y="5542"/>
                  <a:pt x="38652" y="0"/>
                  <a:pt x="52604" y="0"/>
                </a:cubicBezTo>
                <a:close/>
              </a:path>
            </a:pathLst>
          </a:custGeom>
          <a:blipFill>
            <a:blip r:embed="rId3" cstate="print"/>
            <a:stretch>
              <a:fillRect l="-16287" r="-16287"/>
            </a:stretch>
          </a:blipFill>
          <a:ln w="38100" cap="rnd">
            <a:solidFill>
              <a:srgbClr val="2C2C2C"/>
            </a:solidFill>
            <a:prstDash val="solid"/>
            <a:round/>
          </a:ln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Oshxonaga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qo’yiladigan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talablar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Jihozlar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makirovkasi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pichoqlar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taxtachalar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alohida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belgilangan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shart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“XG”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xom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go’sht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), “PB”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pishgan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sabzavot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), “Non”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h.k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Idish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tovoqlar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mttda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alyuminiy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idishlar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Zanglamaydigan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po’lat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emallangan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idishlar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tavsiya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Dezinfeksiya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idishlar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yuvilgandan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keyin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javonlarda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quritiladi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sochiq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artish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taqiqlanadi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bakteriya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ko’paymasligi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).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Taomnomani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tuzish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tayyorlash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Taqiqlangan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mahsulotlar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qovurilgan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ovqatlar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achchiq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ziravorlar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moyonez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gazlangan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ichimliklar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uyda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tayyorlangan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konservalar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berilishi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mutlaqo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Issiqlik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ishlovi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go’sht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baliq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mahsulotlari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yetarli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darajada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qaynatilishi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bug’da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pishirilishi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hsart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Sut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xom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sut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qaynatilgan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berishga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ruxsat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4" name="Freeform 9"/>
          <p:cNvSpPr/>
          <p:nvPr/>
        </p:nvSpPr>
        <p:spPr>
          <a:xfrm flipH="1">
            <a:off x="3571836" y="6143632"/>
            <a:ext cx="3643274" cy="4143368"/>
          </a:xfrm>
          <a:custGeom>
            <a:avLst/>
            <a:gdLst/>
            <a:ahLst/>
            <a:cxnLst/>
            <a:rect l="l" t="t" r="r" b="b"/>
            <a:pathLst>
              <a:path w="4540316" h="7410011">
                <a:moveTo>
                  <a:pt x="4540316" y="0"/>
                </a:moveTo>
                <a:lnTo>
                  <a:pt x="0" y="0"/>
                </a:lnTo>
                <a:lnTo>
                  <a:pt x="0" y="7410011"/>
                </a:lnTo>
                <a:lnTo>
                  <a:pt x="4540316" y="7410011"/>
                </a:lnTo>
                <a:lnTo>
                  <a:pt x="4540316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7"/>
          <p:cNvSpPr/>
          <p:nvPr/>
        </p:nvSpPr>
        <p:spPr>
          <a:xfrm rot="20468639" flipH="1">
            <a:off x="11361989" y="5607066"/>
            <a:ext cx="4562835" cy="4845210"/>
          </a:xfrm>
          <a:custGeom>
            <a:avLst/>
            <a:gdLst/>
            <a:ahLst/>
            <a:cxnLst/>
            <a:rect l="l" t="t" r="r" b="b"/>
            <a:pathLst>
              <a:path w="4562835" h="8365198">
                <a:moveTo>
                  <a:pt x="4562835" y="0"/>
                </a:moveTo>
                <a:lnTo>
                  <a:pt x="0" y="0"/>
                </a:lnTo>
                <a:lnTo>
                  <a:pt x="0" y="8365197"/>
                </a:lnTo>
                <a:lnTo>
                  <a:pt x="4562835" y="8365197"/>
                </a:lnTo>
                <a:lnTo>
                  <a:pt x="4562835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Kundalik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nazorat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sutka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namunalari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kuni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tayyorlangan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taomdan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24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48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davomida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saqlash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namuna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olinadi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</a:p>
          <a:p>
            <a:pPr lvl="1"/>
            <a:r>
              <a:rPr lang="en-US" sz="48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8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? 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Agar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ovqatdan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zaharlanish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shubhasi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tug’ilsa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</a:p>
          <a:p>
            <a:pPr lvl="1"/>
            <a:r>
              <a:rPr lang="en-US" sz="4800" dirty="0" err="1">
                <a:latin typeface="Aharoni" pitchFamily="2" charset="-79"/>
                <a:cs typeface="Aharoni" pitchFamily="2" charset="-79"/>
              </a:rPr>
              <a:t>laboratoriya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aynan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shu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namunalarni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tekshirib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muammo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ovqatdami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yo’qligini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aniqlaydi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solidFill>
                <a:srgbClr val="FF0000"/>
              </a:solidFill>
              <a:cs typeface="Aharoni" pitchFamily="2" charset="-79"/>
            </a:endParaRPr>
          </a:p>
        </p:txBody>
      </p:sp>
      <p:sp>
        <p:nvSpPr>
          <p:cNvPr id="3" name="Freeform 8"/>
          <p:cNvSpPr/>
          <p:nvPr/>
        </p:nvSpPr>
        <p:spPr>
          <a:xfrm>
            <a:off x="10715636" y="-865183"/>
            <a:ext cx="7076567" cy="11152183"/>
          </a:xfrm>
          <a:custGeom>
            <a:avLst/>
            <a:gdLst/>
            <a:ahLst/>
            <a:cxnLst/>
            <a:rect l="l" t="t" r="r" b="b"/>
            <a:pathLst>
              <a:path w="7076567" h="11152183">
                <a:moveTo>
                  <a:pt x="0" y="0"/>
                </a:moveTo>
                <a:lnTo>
                  <a:pt x="7076567" y="0"/>
                </a:lnTo>
                <a:lnTo>
                  <a:pt x="7076567" y="11152183"/>
                </a:lnTo>
                <a:lnTo>
                  <a:pt x="0" y="1115218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gigiyena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tarqatish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Xodimlar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oshxona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xodimlari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kuni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tibbiy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ko’rikdan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filtr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o’tishadi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Qo’lida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yiringli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yarasi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xodim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qo’yyilmaydi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ovqatlanishdan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oldin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qo’llarini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sovunlab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yuvishini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tarbiyachi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nazoratga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Ichimlik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suvi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qaynatilgan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filtrlangan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suv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beriladi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3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soatda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yangilanadi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6"/>
          <p:cNvSpPr/>
          <p:nvPr/>
        </p:nvSpPr>
        <p:spPr>
          <a:xfrm rot="2296654">
            <a:off x="11730962" y="4731674"/>
            <a:ext cx="4317234" cy="6064671"/>
          </a:xfrm>
          <a:custGeom>
            <a:avLst/>
            <a:gdLst/>
            <a:ahLst/>
            <a:cxnLst/>
            <a:rect l="l" t="t" r="r" b="b"/>
            <a:pathLst>
              <a:path w="4317234" h="7397130">
                <a:moveTo>
                  <a:pt x="0" y="0"/>
                </a:moveTo>
                <a:lnTo>
                  <a:pt x="4317234" y="0"/>
                </a:lnTo>
                <a:lnTo>
                  <a:pt x="4317234" y="7397130"/>
                </a:lnTo>
                <a:lnTo>
                  <a:pt x="0" y="739713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35"/>
          <p:cNvSpPr/>
          <p:nvPr/>
        </p:nvSpPr>
        <p:spPr>
          <a:xfrm rot="-5995023" flipV="1">
            <a:off x="1802570" y="5894381"/>
            <a:ext cx="2759084" cy="3367730"/>
          </a:xfrm>
          <a:custGeom>
            <a:avLst/>
            <a:gdLst/>
            <a:ahLst/>
            <a:cxnLst/>
            <a:rect l="l" t="t" r="r" b="b"/>
            <a:pathLst>
              <a:path w="2759084" h="3367730">
                <a:moveTo>
                  <a:pt x="0" y="3367730"/>
                </a:moveTo>
                <a:lnTo>
                  <a:pt x="2759084" y="3367730"/>
                </a:lnTo>
                <a:lnTo>
                  <a:pt x="2759084" y="0"/>
                </a:lnTo>
                <a:lnTo>
                  <a:pt x="0" y="0"/>
                </a:lnTo>
                <a:lnTo>
                  <a:pt x="0" y="336773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ovqatlantirishni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bo’yicha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ma’sul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shaxslar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Rahbar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butun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jarayon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umumiy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huquqiy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javobgar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Tibbiyot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hamshirasi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ovqatlanishning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tibbiy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gigiyenik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nazorati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javobgar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Xo’jalik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mudiri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mahsulotlarning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miqdori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saqlanishi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javobgar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Oshpaz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oshxona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xodimlari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taomning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texnologik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jihatdan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to’g’ri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tayyorlanishi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javobgar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Tarbiyachi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tarbiyachi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yordamchisi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guruhda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ovqatlanish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madaniyatini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javobgar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2707" b="-38716"/>
            </a:stretch>
          </a:blipFill>
        </p:spPr>
        <p:txBody>
          <a:bodyPr/>
          <a:lstStyle/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9600" dirty="0" err="1"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96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96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96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9600" dirty="0" err="1">
                <a:latin typeface="Aharoni" pitchFamily="2" charset="-79"/>
                <a:cs typeface="Aharoni" pitchFamily="2" charset="-79"/>
              </a:rPr>
              <a:t>tashakkur</a:t>
            </a:r>
            <a:endParaRPr lang="ru-RU" sz="96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839</Words>
  <Application>Microsoft Office PowerPoint</Application>
  <PresentationFormat>Произвольный</PresentationFormat>
  <Paragraphs>95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Calibri</vt:lpstr>
      <vt:lpstr>Arial</vt:lpstr>
      <vt:lpstr>Aharoni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User</cp:lastModifiedBy>
  <cp:revision>23</cp:revision>
  <dcterms:created xsi:type="dcterms:W3CDTF">2006-08-16T00:00:00Z</dcterms:created>
  <dcterms:modified xsi:type="dcterms:W3CDTF">2026-10-26T15:48:54Z</dcterms:modified>
  <dc:identifier>DAHBXz2Pa30</dc:identifier>
</cp:coreProperties>
</file>