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83" r:id="rId1"/>
  </p:sldMasterIdLst>
  <p:notesMasterIdLst>
    <p:notesMasterId r:id="rId19"/>
  </p:notesMasterIdLst>
  <p:sldIdLst>
    <p:sldId id="455" r:id="rId2"/>
    <p:sldId id="362" r:id="rId3"/>
    <p:sldId id="413" r:id="rId4"/>
    <p:sldId id="414" r:id="rId5"/>
    <p:sldId id="442" r:id="rId6"/>
    <p:sldId id="443" r:id="rId7"/>
    <p:sldId id="445" r:id="rId8"/>
    <p:sldId id="446" r:id="rId9"/>
    <p:sldId id="447" r:id="rId10"/>
    <p:sldId id="448" r:id="rId11"/>
    <p:sldId id="415" r:id="rId12"/>
    <p:sldId id="416" r:id="rId13"/>
    <p:sldId id="452" r:id="rId14"/>
    <p:sldId id="453" r:id="rId15"/>
    <p:sldId id="454" r:id="rId16"/>
    <p:sldId id="457" r:id="rId17"/>
    <p:sldId id="456" r:id="rId18"/>
  </p:sldIdLst>
  <p:sldSz cx="12192000" cy="6858000"/>
  <p:notesSz cx="6797675" cy="99250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0F6"/>
    <a:srgbClr val="1D50A3"/>
    <a:srgbClr val="14366E"/>
    <a:srgbClr val="230CCA"/>
    <a:srgbClr val="CC99FF"/>
    <a:srgbClr val="FFCCCC"/>
    <a:srgbClr val="CE9508"/>
    <a:srgbClr val="FF9900"/>
    <a:srgbClr val="FF0000"/>
    <a:srgbClr val="A98F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1" d="100"/>
          <a:sy n="41" d="100"/>
        </p:scale>
        <p:origin x="966" y="48"/>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797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50443" y="0"/>
            <a:ext cx="2945659" cy="497976"/>
          </a:xfrm>
          <a:prstGeom prst="rect">
            <a:avLst/>
          </a:prstGeom>
        </p:spPr>
        <p:txBody>
          <a:bodyPr vert="horz" lIns="91440" tIns="45720" rIns="91440" bIns="45720" rtlCol="0"/>
          <a:lstStyle>
            <a:lvl1pPr algn="r">
              <a:defRPr sz="1200"/>
            </a:lvl1pPr>
          </a:lstStyle>
          <a:p>
            <a:fld id="{8DEBD74D-6DF9-4815-B49A-A196DB886880}" type="datetimeFigureOut">
              <a:rPr lang="ru-RU" smtClean="0"/>
              <a:t>07.10.2026</a:t>
            </a:fld>
            <a:endParaRPr lang="ru-RU"/>
          </a:p>
        </p:txBody>
      </p:sp>
      <p:sp>
        <p:nvSpPr>
          <p:cNvPr id="4" name="Образ слайда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768" y="4776431"/>
            <a:ext cx="5438140" cy="39079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27076"/>
            <a:ext cx="2945659" cy="49797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50443" y="9427076"/>
            <a:ext cx="2945659" cy="497975"/>
          </a:xfrm>
          <a:prstGeom prst="rect">
            <a:avLst/>
          </a:prstGeom>
        </p:spPr>
        <p:txBody>
          <a:bodyPr vert="horz" lIns="91440" tIns="45720" rIns="91440" bIns="45720" rtlCol="0" anchor="b"/>
          <a:lstStyle>
            <a:lvl1pPr algn="r">
              <a:defRPr sz="1200"/>
            </a:lvl1pPr>
          </a:lstStyle>
          <a:p>
            <a:fld id="{51E5AFEC-AC2F-452E-AC80-E2248C698E54}" type="slidenum">
              <a:rPr lang="ru-RU" smtClean="0"/>
              <a:t>‹#›</a:t>
            </a:fld>
            <a:endParaRPr lang="ru-RU"/>
          </a:p>
        </p:txBody>
      </p:sp>
    </p:spTree>
    <p:extLst>
      <p:ext uri="{BB962C8B-B14F-4D97-AF65-F5344CB8AC3E}">
        <p14:creationId xmlns:p14="http://schemas.microsoft.com/office/powerpoint/2010/main" val="193848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16</a:t>
            </a:fld>
            <a:endParaRPr lang="ru-RU"/>
          </a:p>
        </p:txBody>
      </p:sp>
    </p:spTree>
    <p:extLst>
      <p:ext uri="{BB962C8B-B14F-4D97-AF65-F5344CB8AC3E}">
        <p14:creationId xmlns:p14="http://schemas.microsoft.com/office/powerpoint/2010/main" val="13939040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07.10.2026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1290297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07.10.2026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1600192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360F1D7-9643-4A35-88D4-ACA6BE6496A9}" type="datetimeFigureOut">
              <a:rPr lang="ru-RU" smtClean="0"/>
              <a:t>07.10.2026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3801530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A360F1D7-9643-4A35-88D4-ACA6BE6496A9}" type="datetimeFigureOut">
              <a:rPr lang="ru-RU" smtClean="0"/>
              <a:t>07.10.2026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316953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360F1D7-9643-4A35-88D4-ACA6BE6496A9}" type="datetimeFigureOut">
              <a:rPr lang="ru-RU" smtClean="0"/>
              <a:t>07.10.2026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899275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A360F1D7-9643-4A35-88D4-ACA6BE6496A9}" type="datetimeFigureOut">
              <a:rPr lang="ru-RU" smtClean="0"/>
              <a:t>07.10.2026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90606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60F1D7-9643-4A35-88D4-ACA6BE6496A9}" type="datetimeFigureOut">
              <a:rPr lang="ru-RU" smtClean="0"/>
              <a:t>07.10.2026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279251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360F1D7-9643-4A35-88D4-ACA6BE6496A9}" type="datetimeFigureOut">
              <a:rPr lang="ru-RU" smtClean="0"/>
              <a:t>07.10.2026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983646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360F1D7-9643-4A35-88D4-ACA6BE6496A9}" type="datetimeFigureOut">
              <a:rPr lang="ru-RU" smtClean="0"/>
              <a:t>07.10.2026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94115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07.10.2026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964028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07.10.2026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4226273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60F1D7-9643-4A35-88D4-ACA6BE6496A9}" type="datetimeFigureOut">
              <a:rPr lang="ru-RU" smtClean="0"/>
              <a:t>07.10.2026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63798-B416-44B5-9E45-1499D197C5F7}" type="slidenum">
              <a:rPr lang="ru-RU" smtClean="0"/>
              <a:t>‹#›</a:t>
            </a:fld>
            <a:endParaRPr lang="ru-RU"/>
          </a:p>
        </p:txBody>
      </p:sp>
    </p:spTree>
    <p:extLst>
      <p:ext uri="{BB962C8B-B14F-4D97-AF65-F5344CB8AC3E}">
        <p14:creationId xmlns:p14="http://schemas.microsoft.com/office/powerpoint/2010/main" val="2121967787"/>
      </p:ext>
    </p:extLst>
  </p:cSld>
  <p:clrMap bg1="lt1" tx1="dk1" bg2="lt2" tx2="dk2" accent1="accent1" accent2="accent2" accent3="accent3" accent4="accent4" accent5="accent5" accent6="accent6" hlink="hlink" folHlink="folHlink"/>
  <p:sldLayoutIdLst>
    <p:sldLayoutId id="2147484284" r:id="rId1"/>
    <p:sldLayoutId id="2147484285" r:id="rId2"/>
    <p:sldLayoutId id="2147484286" r:id="rId3"/>
    <p:sldLayoutId id="2147484287" r:id="rId4"/>
    <p:sldLayoutId id="2147484288" r:id="rId5"/>
    <p:sldLayoutId id="2147484289" r:id="rId6"/>
    <p:sldLayoutId id="2147484290" r:id="rId7"/>
    <p:sldLayoutId id="2147484291" r:id="rId8"/>
    <p:sldLayoutId id="2147484292" r:id="rId9"/>
    <p:sldLayoutId id="2147484293" r:id="rId10"/>
    <p:sldLayoutId id="21474842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lex.uz/uz/docs/-7219502"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1669382"/>
            <a:ext cx="12192000" cy="3519237"/>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alphaModFix amt="50000"/>
            </a:blip>
            <a:stretch>
              <a:fillRect l="-1134" r="-1048" b="-12514"/>
            </a:stretch>
          </a:blipFill>
        </p:spPr>
      </p:sp>
      <p:sp>
        <p:nvSpPr>
          <p:cNvPr id="14" name="TextBox 14"/>
          <p:cNvSpPr txBox="1"/>
          <p:nvPr/>
        </p:nvSpPr>
        <p:spPr>
          <a:xfrm rot="5400000">
            <a:off x="-70143" y="-2418123"/>
            <a:ext cx="5755103" cy="4924148"/>
          </a:xfrm>
          <a:prstGeom prst="rect">
            <a:avLst/>
          </a:prstGeom>
        </p:spPr>
        <p:txBody>
          <a:bodyPr lIns="33867" tIns="33867" rIns="33867" bIns="33867" rtlCol="0" anchor="ctr"/>
          <a:lstStyle/>
          <a:p>
            <a:pPr algn="ctr" defTabSz="609630">
              <a:lnSpc>
                <a:spcPts val="2520"/>
              </a:lnSpc>
              <a:defRPr/>
            </a:pPr>
            <a:endParaRPr sz="1200">
              <a:solidFill>
                <a:prstClr val="black"/>
              </a:solidFill>
              <a:latin typeface="Calibri"/>
            </a:endParaRPr>
          </a:p>
        </p:txBody>
      </p:sp>
      <p:grpSp>
        <p:nvGrpSpPr>
          <p:cNvPr id="15" name="Group 15"/>
          <p:cNvGrpSpPr/>
          <p:nvPr/>
        </p:nvGrpSpPr>
        <p:grpSpPr>
          <a:xfrm rot="5400000">
            <a:off x="4531696" y="-4412360"/>
            <a:ext cx="3056600" cy="11881320"/>
            <a:chOff x="0" y="0"/>
            <a:chExt cx="482600" cy="780723"/>
          </a:xfrm>
        </p:grpSpPr>
        <p:sp>
          <p:nvSpPr>
            <p:cNvPr id="16" name="Freeform 16"/>
            <p:cNvSpPr/>
            <p:nvPr/>
          </p:nvSpPr>
          <p:spPr>
            <a:xfrm>
              <a:off x="0" y="0"/>
              <a:ext cx="482600" cy="780723"/>
            </a:xfrm>
            <a:custGeom>
              <a:avLst/>
              <a:gdLst/>
              <a:ahLst/>
              <a:cxnLst/>
              <a:rect l="l" t="t" r="r" b="b"/>
              <a:pathLst>
                <a:path w="482600" h="780723">
                  <a:moveTo>
                    <a:pt x="244475" y="0"/>
                  </a:moveTo>
                  <a:lnTo>
                    <a:pt x="482600" y="238125"/>
                  </a:lnTo>
                  <a:lnTo>
                    <a:pt x="482600" y="542598"/>
                  </a:lnTo>
                  <a:lnTo>
                    <a:pt x="244475" y="780723"/>
                  </a:lnTo>
                  <a:lnTo>
                    <a:pt x="238125" y="780723"/>
                  </a:lnTo>
                  <a:lnTo>
                    <a:pt x="0" y="542598"/>
                  </a:lnTo>
                  <a:lnTo>
                    <a:pt x="0" y="238125"/>
                  </a:lnTo>
                  <a:lnTo>
                    <a:pt x="238125" y="0"/>
                  </a:lnTo>
                  <a:lnTo>
                    <a:pt x="244475" y="0"/>
                  </a:lnTo>
                  <a:close/>
                </a:path>
              </a:pathLst>
            </a:custGeom>
            <a:solidFill>
              <a:srgbClr val="03459D"/>
            </a:solidFill>
          </p:spPr>
        </p:sp>
        <p:sp>
          <p:nvSpPr>
            <p:cNvPr id="17" name="TextBox 17"/>
            <p:cNvSpPr txBox="1"/>
            <p:nvPr/>
          </p:nvSpPr>
          <p:spPr>
            <a:xfrm>
              <a:off x="63500" y="-50800"/>
              <a:ext cx="355600" cy="768023"/>
            </a:xfrm>
            <a:prstGeom prst="rect">
              <a:avLst/>
            </a:prstGeom>
          </p:spPr>
          <p:txBody>
            <a:bodyPr lIns="33867" tIns="33867" rIns="33867" bIns="33867" rtlCol="0" anchor="ctr"/>
            <a:lstStyle/>
            <a:p>
              <a:pPr algn="ctr" defTabSz="609630">
                <a:lnSpc>
                  <a:spcPts val="2520"/>
                </a:lnSpc>
                <a:defRPr/>
              </a:pPr>
              <a:endParaRPr sz="1200">
                <a:solidFill>
                  <a:prstClr val="black"/>
                </a:solidFill>
                <a:latin typeface="Calibri"/>
              </a:endParaRPr>
            </a:p>
          </p:txBody>
        </p:sp>
      </p:grpSp>
      <p:sp>
        <p:nvSpPr>
          <p:cNvPr id="22" name="TextBox 11">
            <a:extLst>
              <a:ext uri="{FF2B5EF4-FFF2-40B4-BE49-F238E27FC236}">
                <a16:creationId xmlns:a16="http://schemas.microsoft.com/office/drawing/2014/main" id="{9B435682-7D8E-46D2-6D90-30C79F6F1DCE}"/>
              </a:ext>
            </a:extLst>
          </p:cNvPr>
          <p:cNvSpPr txBox="1"/>
          <p:nvPr/>
        </p:nvSpPr>
        <p:spPr>
          <a:xfrm>
            <a:off x="767408" y="3056599"/>
            <a:ext cx="10585176" cy="1846659"/>
          </a:xfrm>
          <a:prstGeom prst="rect">
            <a:avLst/>
          </a:prstGeom>
        </p:spPr>
        <p:txBody>
          <a:bodyPr wrap="square" lIns="0" tIns="0" rIns="0" bIns="0" rtlCol="0" anchor="t">
            <a:spAutoFit/>
          </a:bodyPr>
          <a:lstStyle/>
          <a:p>
            <a:pPr algn="ctr"/>
            <a:r>
              <a:rPr lang="en-US" sz="3200" b="1" dirty="0">
                <a:solidFill>
                  <a:srgbClr val="0830F6"/>
                </a:solidFill>
                <a:latin typeface="Times New Roman" panose="02020603050405020304" pitchFamily="18" charset="0"/>
                <a:cs typeface="Times New Roman" panose="02020603050405020304" pitchFamily="18" charset="0"/>
              </a:rPr>
              <a:t>MAKTABGACHA </a:t>
            </a:r>
            <a:r>
              <a:rPr lang="en-US" sz="3200" b="1" dirty="0" err="1">
                <a:solidFill>
                  <a:srgbClr val="0830F6"/>
                </a:solidFill>
                <a:latin typeface="Times New Roman" panose="02020603050405020304" pitchFamily="18" charset="0"/>
                <a:cs typeface="Times New Roman" panose="02020603050405020304" pitchFamily="18" charset="0"/>
              </a:rPr>
              <a:t>TAʼLIM</a:t>
            </a:r>
            <a:r>
              <a:rPr lang="en-US" sz="3200" b="1" dirty="0">
                <a:solidFill>
                  <a:srgbClr val="0830F6"/>
                </a:solidFill>
                <a:latin typeface="Times New Roman" panose="02020603050405020304" pitchFamily="18" charset="0"/>
                <a:cs typeface="Times New Roman" panose="02020603050405020304" pitchFamily="18" charset="0"/>
              </a:rPr>
              <a:t> TIZIMIGA OID</a:t>
            </a:r>
          </a:p>
          <a:p>
            <a:pPr algn="ctr"/>
            <a:r>
              <a:rPr lang="en-US" sz="3200" b="1" dirty="0">
                <a:solidFill>
                  <a:srgbClr val="0830F6"/>
                </a:solidFill>
                <a:latin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cs typeface="Times New Roman" panose="02020603050405020304" pitchFamily="18" charset="0"/>
              </a:rPr>
              <a:t>MEʼYORIY</a:t>
            </a:r>
            <a:r>
              <a:rPr lang="en-US" sz="3200" b="1" dirty="0">
                <a:solidFill>
                  <a:srgbClr val="0830F6"/>
                </a:solidFill>
                <a:latin typeface="Times New Roman" panose="02020603050405020304" pitchFamily="18" charset="0"/>
                <a:cs typeface="Times New Roman" panose="02020603050405020304" pitchFamily="18" charset="0"/>
              </a:rPr>
              <a:t>-HUQUQIY HUJJATLAR </a:t>
            </a:r>
          </a:p>
          <a:p>
            <a:pPr algn="ctr"/>
            <a:r>
              <a:rPr lang="en-US" sz="3200" b="1" dirty="0" err="1">
                <a:solidFill>
                  <a:srgbClr val="0830F6"/>
                </a:solidFill>
                <a:latin typeface="Times New Roman" pitchFamily="18" charset="0"/>
                <a:cs typeface="Times New Roman" pitchFamily="18" charset="0"/>
              </a:rPr>
              <a:t>o'quv</a:t>
            </a:r>
            <a:r>
              <a:rPr lang="en-US" sz="3200" b="1" dirty="0">
                <a:solidFill>
                  <a:srgbClr val="0830F6"/>
                </a:solidFill>
                <a:latin typeface="Times New Roman" pitchFamily="18" charset="0"/>
                <a:cs typeface="Times New Roman" pitchFamily="18" charset="0"/>
              </a:rPr>
              <a:t> moduli </a:t>
            </a:r>
          </a:p>
          <a:p>
            <a:pPr algn="ctr" defTabSz="914400">
              <a:spcBef>
                <a:spcPct val="0"/>
              </a:spcBef>
              <a:defRPr/>
            </a:pPr>
            <a:r>
              <a:rPr lang="en-US" sz="2400" b="1" spc="-120" dirty="0">
                <a:solidFill>
                  <a:srgbClr val="002060"/>
                </a:solidFill>
                <a:latin typeface="Cambria" panose="02040503050406030204" pitchFamily="18" charset="0"/>
                <a:ea typeface="Cambria" panose="02040503050406030204" pitchFamily="18" charset="0"/>
                <a:cs typeface="Times New Roman" panose="02020603050405020304" pitchFamily="18" charset="0"/>
              </a:rPr>
              <a:t> </a:t>
            </a:r>
            <a:endParaRPr lang="uz-Cyrl-UZ" sz="2400" b="1" spc="-120" dirty="0">
              <a:solidFill>
                <a:srgbClr val="002060"/>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24" name="TextBox 12">
            <a:extLst>
              <a:ext uri="{FF2B5EF4-FFF2-40B4-BE49-F238E27FC236}">
                <a16:creationId xmlns:a16="http://schemas.microsoft.com/office/drawing/2014/main" id="{8B986843-BC0C-3A83-A339-E01C02D030B5}"/>
              </a:ext>
            </a:extLst>
          </p:cNvPr>
          <p:cNvSpPr txBox="1"/>
          <p:nvPr/>
        </p:nvSpPr>
        <p:spPr>
          <a:xfrm>
            <a:off x="839416" y="267088"/>
            <a:ext cx="10153128" cy="2215991"/>
          </a:xfrm>
          <a:prstGeom prst="rect">
            <a:avLst/>
          </a:prstGeom>
        </p:spPr>
        <p:txBody>
          <a:bodyPr wrap="square" lIns="0" tIns="0" rIns="0" bIns="0" rtlCol="0" anchor="t">
            <a:spAutoFit/>
          </a:bodyPr>
          <a:lstStyle/>
          <a:p>
            <a:pPr indent="360275" algn="ctr" defTabSz="609630">
              <a:tabLst>
                <a:tab pos="1980029" algn="ctr"/>
                <a:tab pos="3511726" algn="l"/>
              </a:tabLst>
              <a:defRPr/>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O‘ZBEKISTON RESPUBLIKASI </a:t>
            </a:r>
          </a:p>
          <a:p>
            <a:pPr indent="360275" algn="ctr" defTabSz="609630">
              <a:tabLst>
                <a:tab pos="1980029" algn="ctr"/>
                <a:tab pos="3511726" algn="l"/>
              </a:tabLst>
              <a:defRPr/>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MAKTABGACHA VA MAKTAB TA’LIMI VAZIRLIGI</a:t>
            </a:r>
          </a:p>
          <a:p>
            <a:pPr indent="360275" algn="ctr" defTabSz="609630">
              <a:tabLst>
                <a:tab pos="1980029" algn="ctr"/>
                <a:tab pos="3511726" algn="l"/>
              </a:tabLst>
              <a:defRPr/>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ANDIJON VILOYATI PEDAGOGIK MAHORAT MARKAZI </a:t>
            </a:r>
          </a:p>
          <a:p>
            <a:pPr indent="360275" algn="ctr" defTabSz="609630">
              <a:tabLst>
                <a:tab pos="1980029" algn="ctr"/>
                <a:tab pos="3511726" algn="l"/>
              </a:tabLst>
              <a:defRPr/>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MAKTABGACHA,BOSHLANG’ICH VA MAXSUS TA’LIM  METODIKALARI   KAFEDRASI </a:t>
            </a:r>
          </a:p>
          <a:p>
            <a:pPr indent="360275" algn="ctr" defTabSz="609630">
              <a:tabLst>
                <a:tab pos="1980029" algn="ctr"/>
                <a:tab pos="3511726" algn="l"/>
              </a:tabLst>
              <a:defRPr/>
            </a:pPr>
            <a:endParaRPr lang="ru-RU"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41618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sp>
        <p:nvSpPr>
          <p:cNvPr id="6" name="Прямоугольник 5">
            <a:extLst>
              <a:ext uri="{FF2B5EF4-FFF2-40B4-BE49-F238E27FC236}">
                <a16:creationId xmlns:a16="http://schemas.microsoft.com/office/drawing/2014/main" id="{09B7E1BD-C434-8E30-6826-FF6D2A6E4B34}"/>
              </a:ext>
            </a:extLst>
          </p:cNvPr>
          <p:cNvSpPr/>
          <p:nvPr/>
        </p:nvSpPr>
        <p:spPr>
          <a:xfrm>
            <a:off x="1157101" y="692696"/>
            <a:ext cx="9403395" cy="1569660"/>
          </a:xfrm>
          <a:prstGeom prst="rect">
            <a:avLst/>
          </a:prstGeom>
        </p:spPr>
        <p:txBody>
          <a:bodyPr wrap="square">
            <a:spAutoFit/>
          </a:bodyPr>
          <a:lstStyle/>
          <a:p>
            <a:pPr algn="ctr" defTabSz="109042">
              <a:defRPr/>
            </a:pPr>
            <a:r>
              <a:rPr lang="uz-Cyrl-UZ" sz="3200" b="1" spc="-60" dirty="0">
                <a:solidFill>
                  <a:srgbClr val="0830F6"/>
                </a:solidFill>
                <a:latin typeface="Times New Roman" panose="02020603050405020304" pitchFamily="18" charset="0"/>
                <a:ea typeface="Times New Roman" panose="02020603050405020304" pitchFamily="18" charset="0"/>
              </a:rPr>
              <a:t>2-Mavzu: Maktabgacha ta’lim sohasida amalga oshirilayotgan islohotlarning mazmun-mohiyati</a:t>
            </a:r>
            <a:endParaRPr lang="ru-RU" sz="3200" dirty="0">
              <a:solidFill>
                <a:srgbClr val="0830F6"/>
              </a:solidFill>
            </a:endParaRPr>
          </a:p>
          <a:p>
            <a:pPr lvl="0" algn="ctr" defTabSz="109042">
              <a:defRPr/>
            </a:pPr>
            <a:endParaRPr kumimoji="0" lang="uz-Cyrl-UZ" sz="3200" b="1" i="0" u="none" strike="noStrike" kern="1200" cap="none" spc="0" normalizeH="0" baseline="0" noProof="0" dirty="0">
              <a:ln>
                <a:noFill/>
              </a:ln>
              <a:solidFill>
                <a:srgbClr val="002060"/>
              </a:solidFill>
              <a:effectLst/>
              <a:uLnTx/>
              <a:uFillTx/>
              <a:latin typeface="Cambria" panose="02040503050406030204" pitchFamily="18" charset="0"/>
            </a:endParaRPr>
          </a:p>
        </p:txBody>
      </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869012740"/>
              </p:ext>
            </p:extLst>
          </p:nvPr>
        </p:nvGraphicFramePr>
        <p:xfrm>
          <a:off x="1243085" y="2204864"/>
          <a:ext cx="9432116" cy="4039647"/>
        </p:xfrm>
        <a:graphic>
          <a:graphicData uri="http://schemas.openxmlformats.org/drawingml/2006/table">
            <a:tbl>
              <a:tblPr firstRow="1" firstCol="1" bandRow="1"/>
              <a:tblGrid>
                <a:gridCol w="9432116">
                  <a:extLst>
                    <a:ext uri="{9D8B030D-6E8A-4147-A177-3AD203B41FA5}">
                      <a16:colId xmlns:a16="http://schemas.microsoft.com/office/drawing/2014/main" val="2650263716"/>
                    </a:ext>
                  </a:extLst>
                </a:gridCol>
              </a:tblGrid>
              <a:tr h="4039647">
                <a:tc>
                  <a:txBody>
                    <a:bodyPr/>
                    <a:lstStyle/>
                    <a:p>
                      <a:pPr marL="0" lvl="0" algn="just" defTabSz="914400" rtl="0" eaLnBrk="1" latinLnBrk="0" hangingPunct="1"/>
                      <a:r>
                        <a:rPr lang="en-US" sz="2400" b="1" dirty="0">
                          <a:latin typeface="Times New Roman" panose="02020603050405020304" pitchFamily="18" charset="0"/>
                          <a:cs typeface="Times New Roman" panose="02020603050405020304" pitchFamily="18" charset="0"/>
                        </a:rPr>
                        <a:t> </a:t>
                      </a:r>
                      <a:r>
                        <a:rPr lang="en-US" sz="3200" b="1"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uz-Latn-UZ" sz="3200" kern="1200" dirty="0">
                          <a:solidFill>
                            <a:schemeClr val="tx1"/>
                          </a:solidFill>
                          <a:effectLst/>
                          <a:latin typeface="+mn-lt"/>
                          <a:ea typeface="+mn-ea"/>
                          <a:cs typeface="+mn-cs"/>
                        </a:rPr>
                        <a:t> </a:t>
                      </a:r>
                      <a:r>
                        <a:rPr lang="uz-Latn-UZ" sz="3200" b="1" kern="1200" dirty="0">
                          <a:solidFill>
                            <a:schemeClr val="tx1"/>
                          </a:solidFill>
                          <a:effectLst/>
                          <a:latin typeface="Times New Roman" panose="02020603050405020304" pitchFamily="18" charset="0"/>
                          <a:ea typeface="+mn-ea"/>
                          <a:cs typeface="Times New Roman" panose="02020603050405020304" pitchFamily="18" charset="0"/>
                        </a:rPr>
                        <a:t>Yangi O‘zbekistonning ma’muriy islohotlari doirasida maktabgacha ta’lim tizimidagi yangilangan talablar va tamoyillar</a:t>
                      </a:r>
                      <a:endParaRPr lang="ru-RU" sz="3200" b="1" kern="1200" dirty="0">
                        <a:solidFill>
                          <a:schemeClr val="tx1"/>
                        </a:solidFill>
                        <a:latin typeface="Times New Roman" panose="02020603050405020304" pitchFamily="18" charset="0"/>
                        <a:ea typeface="+mn-ea"/>
                        <a:cs typeface="Times New Roman" panose="02020603050405020304" pitchFamily="18" charset="0"/>
                      </a:endParaRPr>
                    </a:p>
                    <a:p>
                      <a:pPr marL="0" lvl="0" algn="just" defTabSz="914400" rtl="0" eaLnBrk="1" latinLnBrk="0" hangingPunct="1"/>
                      <a:r>
                        <a:rPr lang="en-US" sz="3200" b="1" kern="1200" dirty="0">
                          <a:solidFill>
                            <a:schemeClr val="tx1"/>
                          </a:solidFill>
                          <a:latin typeface="Times New Roman" panose="02020603050405020304" pitchFamily="18" charset="0"/>
                          <a:ea typeface="+mn-ea"/>
                          <a:cs typeface="Times New Roman" panose="02020603050405020304" pitchFamily="18" charset="0"/>
                        </a:rPr>
                        <a:t> 2.</a:t>
                      </a:r>
                      <a:r>
                        <a:rPr lang="uz-Latn-UZ" sz="3200" b="1" kern="1200" dirty="0">
                          <a:solidFill>
                            <a:schemeClr val="tx1"/>
                          </a:solidFill>
                          <a:effectLst/>
                          <a:latin typeface="Times New Roman" panose="02020603050405020304" pitchFamily="18" charset="0"/>
                          <a:ea typeface="+mn-ea"/>
                          <a:cs typeface="Times New Roman" panose="02020603050405020304" pitchFamily="18" charset="0"/>
                        </a:rPr>
                        <a:t> Maktabgacha ta’lim sohasida amalga oshirilayotgan islohotlarning mazmun-mohiyati </a:t>
                      </a:r>
                      <a:r>
                        <a:rPr lang="uz-Cyrl-UZ" sz="3200" b="1" kern="1200" dirty="0">
                          <a:solidFill>
                            <a:schemeClr val="tx1"/>
                          </a:solidFill>
                          <a:latin typeface="Times New Roman" panose="02020603050405020304" pitchFamily="18" charset="0"/>
                          <a:ea typeface="+mn-ea"/>
                          <a:cs typeface="Times New Roman" panose="02020603050405020304" pitchFamily="18" charset="0"/>
                        </a:rPr>
                        <a:t> </a:t>
                      </a:r>
                      <a:endParaRPr lang="ru-RU" sz="3200" b="1" kern="1200" dirty="0">
                        <a:solidFill>
                          <a:schemeClr val="tx1"/>
                        </a:solidFill>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uz-Cyrl-UZ" sz="2400" b="1" kern="1200" dirty="0">
                          <a:solidFill>
                            <a:schemeClr val="tx1"/>
                          </a:solidFill>
                          <a:latin typeface="Times New Roman" panose="02020603050405020304" pitchFamily="18" charset="0"/>
                          <a:ea typeface="+mn-ea"/>
                          <a:cs typeface="Times New Roman" panose="02020603050405020304" pitchFamily="18" charset="0"/>
                        </a:rPr>
                        <a:t> </a:t>
                      </a:r>
                      <a:endParaRPr lang="ru-RU" sz="2400" b="1" kern="1200" dirty="0">
                        <a:solidFill>
                          <a:schemeClr val="tx1"/>
                        </a:solidFill>
                        <a:latin typeface="Times New Roman" panose="02020603050405020304" pitchFamily="18" charset="0"/>
                        <a:ea typeface="+mn-ea"/>
                        <a:cs typeface="Times New Roman" panose="02020603050405020304" pitchFamily="18" charset="0"/>
                      </a:endParaRPr>
                    </a:p>
                    <a:p>
                      <a:pPr defTabSz="609630"/>
                      <a:endParaRPr lang="en-US" sz="2400" b="1" dirty="0">
                        <a:solidFill>
                          <a:srgbClr val="002060"/>
                        </a:solidFill>
                        <a:latin typeface="Times New Roman" panose="02020603050405020304" pitchFamily="18" charset="0"/>
                        <a:ea typeface="Agrandir Bold"/>
                        <a:cs typeface="Times New Roman" panose="02020603050405020304" pitchFamily="18" charset="0"/>
                        <a:sym typeface="Agrandir Bold"/>
                      </a:endParaRPr>
                    </a:p>
                    <a:p>
                      <a:pPr algn="just"/>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Tree>
    <p:extLst>
      <p:ext uri="{BB962C8B-B14F-4D97-AF65-F5344CB8AC3E}">
        <p14:creationId xmlns:p14="http://schemas.microsoft.com/office/powerpoint/2010/main" val="5897253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3" y="864551"/>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755511"/>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695401" y="973590"/>
            <a:ext cx="6120679" cy="5262979"/>
          </a:xfrm>
          <a:prstGeom prst="rect">
            <a:avLst/>
          </a:prstGeom>
        </p:spPr>
        <p:txBody>
          <a:bodyPr wrap="square">
            <a:spAutoFit/>
          </a:bodyPr>
          <a:lstStyle/>
          <a:p>
            <a:pPr algn="just"/>
            <a:endParaRPr lang="uz-Cyrl-UZ" sz="2800" dirty="0">
              <a:latin typeface="Times New Roman" panose="02020603050405020304" pitchFamily="18" charset="0"/>
              <a:ea typeface="SimSun" panose="02010600030101010101" pitchFamily="2" charset="-122"/>
            </a:endParaRPr>
          </a:p>
          <a:p>
            <a:pPr algn="just"/>
            <a:r>
              <a:rPr lang="uz-Cyrl-UZ" sz="2800" dirty="0">
                <a:latin typeface="Times New Roman" panose="02020603050405020304" pitchFamily="18" charset="0"/>
                <a:ea typeface="SimSun" panose="02010600030101010101" pitchFamily="2" charset="-122"/>
              </a:rPr>
              <a:t>PF-73-son farmon bilan Mamlakatimizda pedagog kadrlar tayyorlash tizimini yagona yondashuv asosida tubdan takomillashtirish,</a:t>
            </a:r>
            <a:r>
              <a:rPr lang="en-US" sz="2800" dirty="0">
                <a:latin typeface="Times New Roman" panose="02020603050405020304" pitchFamily="18" charset="0"/>
                <a:ea typeface="SimSun" panose="02010600030101010101" pitchFamily="2" charset="-122"/>
              </a:rPr>
              <a:t> </a:t>
            </a:r>
            <a:r>
              <a:rPr lang="uz-Cyrl-UZ" sz="2800" dirty="0">
                <a:latin typeface="Times New Roman" panose="02020603050405020304" pitchFamily="18" charset="0"/>
                <a:ea typeface="SimSun" panose="02010600030101010101" pitchFamily="2" charset="-122"/>
              </a:rPr>
              <a:t>taʼlim dasturlarini xalqaro tajriba asosida transformatsiya qilish dual taʼlim shaklidan keng foydalanish</a:t>
            </a:r>
            <a:r>
              <a:rPr lang="en-US" sz="2800" dirty="0" err="1">
                <a:latin typeface="Times New Roman" panose="02020603050405020304" pitchFamily="18" charset="0"/>
                <a:ea typeface="SimSun" panose="02010600030101010101" pitchFamily="2" charset="-122"/>
              </a:rPr>
              <a:t>ni</a:t>
            </a:r>
            <a:r>
              <a:rPr lang="en-US" sz="2800" dirty="0">
                <a:latin typeface="Times New Roman" panose="02020603050405020304" pitchFamily="18" charset="0"/>
                <a:ea typeface="SimSun" panose="02010600030101010101" pitchFamily="2" charset="-122"/>
              </a:rPr>
              <a:t> </a:t>
            </a:r>
            <a:r>
              <a:rPr lang="en-US" sz="2800" dirty="0" err="1">
                <a:latin typeface="Times New Roman" panose="02020603050405020304" pitchFamily="18" charset="0"/>
                <a:ea typeface="SimSun" panose="02010600030101010101" pitchFamily="2" charset="-122"/>
              </a:rPr>
              <a:t>yolga</a:t>
            </a:r>
            <a:r>
              <a:rPr lang="en-US" sz="2800" dirty="0">
                <a:latin typeface="Times New Roman" panose="02020603050405020304" pitchFamily="18" charset="0"/>
                <a:ea typeface="SimSun" panose="02010600030101010101" pitchFamily="2" charset="-122"/>
              </a:rPr>
              <a:t> </a:t>
            </a:r>
            <a:r>
              <a:rPr lang="en-US" sz="2800" dirty="0" err="1">
                <a:latin typeface="Times New Roman" panose="02020603050405020304" pitchFamily="18" charset="0"/>
                <a:ea typeface="SimSun" panose="02010600030101010101" pitchFamily="2" charset="-122"/>
              </a:rPr>
              <a:t>qo’yish</a:t>
            </a:r>
            <a:r>
              <a:rPr lang="en-US" sz="2800" dirty="0">
                <a:latin typeface="Times New Roman" panose="02020603050405020304" pitchFamily="18" charset="0"/>
                <a:ea typeface="SimSun" panose="02010600030101010101" pitchFamily="2" charset="-122"/>
              </a:rPr>
              <a:t> </a:t>
            </a:r>
            <a:r>
              <a:rPr lang="uz-Cyrl-UZ" sz="2800" dirty="0">
                <a:latin typeface="Times New Roman" panose="02020603050405020304" pitchFamily="18" charset="0"/>
                <a:ea typeface="SimSun" panose="02010600030101010101" pitchFamily="2" charset="-122"/>
              </a:rPr>
              <a:t>Nizomiy nomidagi Toshkent davlat pedagogika universiteti negizida Nizomiy nomidagi Oʻzbekiston milliy pedagogika universitetini tashkil etish</a:t>
            </a:r>
            <a:r>
              <a:rPr lang="en-US" sz="2800" dirty="0">
                <a:latin typeface="Times New Roman" panose="02020603050405020304" pitchFamily="18" charset="0"/>
                <a:ea typeface="SimSun" panose="02010600030101010101" pitchFamily="2" charset="-122"/>
              </a:rPr>
              <a:t> </a:t>
            </a:r>
            <a:r>
              <a:rPr lang="en-US" sz="2800" dirty="0" err="1">
                <a:latin typeface="Times New Roman" panose="02020603050405020304" pitchFamily="18" charset="0"/>
                <a:ea typeface="SimSun" panose="02010600030101010101" pitchFamily="2" charset="-122"/>
              </a:rPr>
              <a:t>belgilangan</a:t>
            </a:r>
            <a:r>
              <a:rPr lang="en-US" sz="2800" dirty="0">
                <a:latin typeface="Times New Roman" panose="02020603050405020304" pitchFamily="18" charset="0"/>
                <a:ea typeface="SimSun" panose="02010600030101010101" pitchFamily="2" charset="-122"/>
              </a:rPr>
              <a:t>.</a:t>
            </a:r>
            <a:endParaRPr lang="ru-RU" sz="2800" dirty="0">
              <a:latin typeface="Times New Roman" panose="02020603050405020304" pitchFamily="18" charset="0"/>
              <a:ea typeface="SimSun" panose="02010600030101010101" pitchFamily="2" charset="-122"/>
            </a:endParaRPr>
          </a:p>
        </p:txBody>
      </p:sp>
      <p:sp>
        <p:nvSpPr>
          <p:cNvPr id="4" name="Прямоугольник 3"/>
          <p:cNvSpPr/>
          <p:nvPr/>
        </p:nvSpPr>
        <p:spPr>
          <a:xfrm>
            <a:off x="695401" y="260649"/>
            <a:ext cx="11161239" cy="553998"/>
          </a:xfrm>
          <a:prstGeom prst="rect">
            <a:avLst/>
          </a:prstGeom>
        </p:spPr>
        <p:txBody>
          <a:bodyPr wrap="square">
            <a:spAutoFit/>
          </a:bodyPr>
          <a:lstStyle/>
          <a:p>
            <a:pPr lvl="0" algn="just" defTabSz="914400"/>
            <a:r>
              <a:rPr lang="en-US" sz="3000" b="1" dirty="0">
                <a:solidFill>
                  <a:srgbClr val="0830F6"/>
                </a:solidFill>
                <a:latin typeface="Times New Roman" panose="02020603050405020304" pitchFamily="18" charset="0"/>
                <a:cs typeface="Times New Roman" panose="02020603050405020304" pitchFamily="18" charset="0"/>
              </a:rPr>
              <a:t>M</a:t>
            </a:r>
            <a:r>
              <a:rPr lang="uz-Latn-UZ" sz="3000" b="1" dirty="0">
                <a:solidFill>
                  <a:srgbClr val="0830F6"/>
                </a:solidFill>
                <a:latin typeface="Times New Roman" panose="02020603050405020304" pitchFamily="18" charset="0"/>
                <a:cs typeface="Times New Roman" panose="02020603050405020304" pitchFamily="18" charset="0"/>
              </a:rPr>
              <a:t>aktabgacha ta’lim tizimidagi yangilangan talablar va tamoyillar</a:t>
            </a:r>
            <a:endParaRPr lang="ru-RU" sz="3000" b="1" dirty="0">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AE6C5943-3622-4525-CCAB-1A44178E70FF}"/>
              </a:ext>
            </a:extLst>
          </p:cNvPr>
          <p:cNvPicPr>
            <a:picLocks noChangeAspect="1"/>
          </p:cNvPicPr>
          <p:nvPr/>
        </p:nvPicPr>
        <p:blipFill rotWithShape="1">
          <a:blip r:embed="rId2"/>
          <a:srcRect l="10264" t="346" r="11707"/>
          <a:stretch/>
        </p:blipFill>
        <p:spPr>
          <a:xfrm>
            <a:off x="7241309" y="973589"/>
            <a:ext cx="4831354" cy="3967579"/>
          </a:xfrm>
          <a:prstGeom prst="rect">
            <a:avLst/>
          </a:prstGeom>
          <a:ln>
            <a:noFill/>
          </a:ln>
          <a:effectLst>
            <a:outerShdw blurRad="190500" algn="tl" rotWithShape="0">
              <a:srgbClr val="000000">
                <a:alpha val="70000"/>
              </a:srgbClr>
            </a:outerShdw>
          </a:effectLst>
        </p:spPr>
      </p:pic>
      <p:sp>
        <p:nvSpPr>
          <p:cNvPr id="5" name="Прямоугольник 4"/>
          <p:cNvSpPr/>
          <p:nvPr/>
        </p:nvSpPr>
        <p:spPr>
          <a:xfrm>
            <a:off x="7320135" y="5157192"/>
            <a:ext cx="4752527" cy="1631216"/>
          </a:xfrm>
          <a:prstGeom prst="rect">
            <a:avLst/>
          </a:prstGeom>
        </p:spPr>
        <p:txBody>
          <a:bodyPr wrap="square">
            <a:spAutoFit/>
          </a:bodyPr>
          <a:lstStyle/>
          <a:p>
            <a:pPr algn="just"/>
            <a:r>
              <a:rPr lang="uz-Cyrl-UZ" sz="2000" b="1" dirty="0">
                <a:latin typeface="Times New Roman" panose="02020603050405020304" pitchFamily="18" charset="0"/>
                <a:ea typeface="SimSun" panose="02010600030101010101" pitchFamily="2" charset="-122"/>
              </a:rPr>
              <a:t>Oʻzbekiston Respublikasi Prezidentining 2025 yil 28</a:t>
            </a:r>
            <a:r>
              <a:rPr lang="en-US" sz="2000" b="1" dirty="0">
                <a:latin typeface="Times New Roman" panose="02020603050405020304" pitchFamily="18" charset="0"/>
                <a:ea typeface="SimSun" panose="02010600030101010101" pitchFamily="2" charset="-122"/>
              </a:rPr>
              <a:t>-</a:t>
            </a:r>
            <a:r>
              <a:rPr lang="uz-Cyrl-UZ" sz="2000" b="1" dirty="0">
                <a:latin typeface="Times New Roman" panose="02020603050405020304" pitchFamily="18" charset="0"/>
                <a:ea typeface="SimSun" panose="02010600030101010101" pitchFamily="2" charset="-122"/>
              </a:rPr>
              <a:t>iyuldagi “Pedagog kadrlar tayyorlash tizimini takomillashtirish </a:t>
            </a:r>
            <a:r>
              <a:rPr lang="en-US" sz="2000" b="1" dirty="0">
                <a:latin typeface="Times New Roman" panose="02020603050405020304" pitchFamily="18" charset="0"/>
                <a:ea typeface="SimSun" panose="02010600030101010101" pitchFamily="2" charset="-122"/>
              </a:rPr>
              <a:t>                </a:t>
            </a:r>
            <a:r>
              <a:rPr lang="uz-Cyrl-UZ" sz="2000" b="1" dirty="0">
                <a:latin typeface="Times New Roman" panose="02020603050405020304" pitchFamily="18" charset="0"/>
                <a:ea typeface="SimSun" panose="02010600030101010101" pitchFamily="2" charset="-122"/>
              </a:rPr>
              <a:t>chora-tadbirlar to’g’risida”gi PF-73-son farmoni </a:t>
            </a:r>
            <a:endParaRPr lang="ru-RU" sz="2000" b="1" dirty="0"/>
          </a:p>
        </p:txBody>
      </p:sp>
    </p:spTree>
    <p:extLst>
      <p:ext uri="{BB962C8B-B14F-4D97-AF65-F5344CB8AC3E}">
        <p14:creationId xmlns:p14="http://schemas.microsoft.com/office/powerpoint/2010/main" val="32434732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1099690"/>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994534"/>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1127448" y="1556793"/>
            <a:ext cx="10225136" cy="4056495"/>
          </a:xfrm>
          <a:prstGeom prst="rect">
            <a:avLst/>
          </a:prstGeom>
        </p:spPr>
        <p:txBody>
          <a:bodyPr wrap="square">
            <a:spAutoFit/>
          </a:bodyPr>
          <a:lstStyle/>
          <a:p>
            <a:pPr indent="540385" algn="just">
              <a:lnSpc>
                <a:spcPct val="115000"/>
              </a:lnSpc>
              <a:spcAft>
                <a:spcPts val="0"/>
              </a:spcAft>
            </a:pPr>
            <a:r>
              <a:rPr lang="uz-Cyrl-UZ" sz="3200" dirty="0">
                <a:latin typeface="Times New Roman" panose="02020603050405020304" pitchFamily="18" charset="0"/>
                <a:ea typeface="SimSun" panose="02010600030101010101" pitchFamily="2" charset="-122"/>
                <a:cs typeface="Times New Roman" panose="02020603050405020304" pitchFamily="18" charset="0"/>
              </a:rPr>
              <a:t>Universitetni respublikada pedagog kadrlar tayyorlash boʻyicha yetakchi oliy taʼlim tashkiloti etib belgilash shuningdek, 2026/2027 oʻquv yilidan boshlab alohida taʼlim ehtiyojlari boʻlgan bolalarga taʼlim-tarbiya berish tizimini yanada takomillashtirish maqsadida “Gospital pedagogika” magistratura mutaxassisligi boʻyicha kadrlar tayyorlashni yoʻlga qoʻyish nazarda tutilgan.</a:t>
            </a:r>
            <a:endParaRPr lang="ru-RU" sz="3200" dirty="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2423592" y="44625"/>
            <a:ext cx="7920880" cy="1077218"/>
          </a:xfrm>
          <a:prstGeom prst="rect">
            <a:avLst/>
          </a:prstGeom>
        </p:spPr>
        <p:txBody>
          <a:bodyPr wrap="square">
            <a:spAutoFit/>
          </a:bodyPr>
          <a:lstStyle/>
          <a:p>
            <a:pPr lvl="0" algn="ctr" defTabSz="914400"/>
            <a:r>
              <a:rPr lang="en-US" sz="3200" b="1" dirty="0">
                <a:solidFill>
                  <a:srgbClr val="0830F6"/>
                </a:solidFill>
                <a:latin typeface="Times New Roman" panose="02020603050405020304" pitchFamily="18" charset="0"/>
                <a:cs typeface="Times New Roman" panose="02020603050405020304" pitchFamily="18" charset="0"/>
              </a:rPr>
              <a:t>M</a:t>
            </a:r>
            <a:r>
              <a:rPr lang="uz-Latn-UZ" sz="3200" b="1" dirty="0">
                <a:solidFill>
                  <a:srgbClr val="0830F6"/>
                </a:solidFill>
                <a:latin typeface="Times New Roman" panose="02020603050405020304" pitchFamily="18" charset="0"/>
                <a:cs typeface="Times New Roman" panose="02020603050405020304" pitchFamily="18" charset="0"/>
              </a:rPr>
              <a:t>aktabgacha ta’lim tizimidagi yangilangan talablar va tamoyillar</a:t>
            </a:r>
            <a:endParaRPr lang="ru-RU" sz="32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43651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996868"/>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887829"/>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1199456" y="1340769"/>
            <a:ext cx="10513168" cy="3970318"/>
          </a:xfrm>
          <a:prstGeom prst="rect">
            <a:avLst/>
          </a:prstGeom>
        </p:spPr>
        <p:txBody>
          <a:bodyPr wrap="square">
            <a:spAutoFit/>
          </a:bodyPr>
          <a:lstStyle/>
          <a:p>
            <a:pPr algn="just"/>
            <a:r>
              <a:rPr lang="uz-Cyrl-UZ" sz="2800" dirty="0">
                <a:latin typeface="Times New Roman" panose="02020603050405020304" pitchFamily="18" charset="0"/>
                <a:ea typeface="SimSun" panose="02010600030101010101" pitchFamily="2" charset="-122"/>
              </a:rPr>
              <a:t>Oʻzbekiston Respublikasi Prezidentining 2025-yil 24-dekabrdagi                              2026 — 2030-yillarga moʻljallangan Bolalarni zoʻravonlikning barcha shakllaridan himoya qilish strategiyasini tasdiqlash to’g’risidagi </a:t>
            </a:r>
            <a:r>
              <a:rPr lang="en-US" sz="2800" dirty="0">
                <a:latin typeface="Times New Roman" panose="02020603050405020304" pitchFamily="18" charset="0"/>
                <a:ea typeface="SimSun" panose="02010600030101010101" pitchFamily="2" charset="-122"/>
              </a:rPr>
              <a:t>                      PF-</a:t>
            </a:r>
            <a:r>
              <a:rPr lang="uz-Cyrl-UZ" sz="2800" dirty="0">
                <a:latin typeface="Times New Roman" panose="02020603050405020304" pitchFamily="18" charset="0"/>
                <a:ea typeface="SimSun" panose="02010600030101010101" pitchFamily="2" charset="-122"/>
              </a:rPr>
              <a:t>256-sonli </a:t>
            </a:r>
            <a:r>
              <a:rPr lang="en-US" sz="2800" dirty="0">
                <a:latin typeface="Times New Roman" panose="02020603050405020304" pitchFamily="18" charset="0"/>
                <a:ea typeface="SimSun" panose="02010600030101010101" pitchFamily="2" charset="-122"/>
              </a:rPr>
              <a:t>f</a:t>
            </a:r>
            <a:r>
              <a:rPr lang="uz-Cyrl-UZ" sz="2800" dirty="0">
                <a:latin typeface="Times New Roman" panose="02020603050405020304" pitchFamily="18" charset="0"/>
                <a:ea typeface="SimSun" panose="02010600030101010101" pitchFamily="2" charset="-122"/>
              </a:rPr>
              <a:t>armoni Oʻzbekiston Respublikasining “Bolalarni zoʻravonlikning barcha shakllaridan himoya qilish toʻgʻrisida”gi </a:t>
            </a:r>
            <a:r>
              <a:rPr lang="uz-Cyrl-UZ" sz="2800" dirty="0">
                <a:latin typeface="Times New Roman" panose="02020603050405020304" pitchFamily="18" charset="0"/>
                <a:ea typeface="SimSun" panose="02010600030101010101" pitchFamily="2" charset="-122"/>
                <a:hlinkClick r:id="rId2"/>
              </a:rPr>
              <a:t>Qonuni </a:t>
            </a:r>
            <a:r>
              <a:rPr lang="uz-Cyrl-UZ" sz="2800" dirty="0">
                <a:latin typeface="Times New Roman" panose="02020603050405020304" pitchFamily="18" charset="0"/>
                <a:ea typeface="SimSun" panose="02010600030101010101" pitchFamily="2" charset="-122"/>
              </a:rPr>
              <a:t>ijrosini samarali tashkil etish hamda jamiyatda bolalarga nisbatan zoʻravonlikning barcha shakllariga boʻlgan murosasizlik muhitini shakllantirish, ularning huquqlari, erkinliklari va qonuniy manfaatlarini ishonchli himoya qilish maqsadida</a:t>
            </a:r>
            <a:r>
              <a:rPr lang="en-US" sz="2800" dirty="0">
                <a:latin typeface="Times New Roman" panose="02020603050405020304" pitchFamily="18" charset="0"/>
                <a:ea typeface="SimSun" panose="02010600030101010101" pitchFamily="2" charset="-122"/>
              </a:rPr>
              <a:t> </a:t>
            </a:r>
            <a:r>
              <a:rPr lang="en-US" sz="2800" dirty="0" err="1">
                <a:latin typeface="Times New Roman" panose="02020603050405020304" pitchFamily="18" charset="0"/>
                <a:ea typeface="SimSun" panose="02010600030101010101" pitchFamily="2" charset="-122"/>
              </a:rPr>
              <a:t>qabul</a:t>
            </a:r>
            <a:r>
              <a:rPr lang="en-US" sz="2800" dirty="0">
                <a:latin typeface="Times New Roman" panose="02020603050405020304" pitchFamily="18" charset="0"/>
                <a:ea typeface="SimSun" panose="02010600030101010101" pitchFamily="2" charset="-122"/>
              </a:rPr>
              <a:t> </a:t>
            </a:r>
            <a:r>
              <a:rPr lang="en-US" sz="2800" dirty="0" err="1">
                <a:latin typeface="Times New Roman" panose="02020603050405020304" pitchFamily="18" charset="0"/>
                <a:ea typeface="SimSun" panose="02010600030101010101" pitchFamily="2" charset="-122"/>
              </a:rPr>
              <a:t>qilingan</a:t>
            </a:r>
            <a:r>
              <a:rPr lang="uz-Cyrl-UZ" sz="2800" dirty="0">
                <a:latin typeface="Times New Roman" panose="02020603050405020304" pitchFamily="18" charset="0"/>
                <a:ea typeface="SimSun" panose="02010600030101010101" pitchFamily="2" charset="-122"/>
              </a:rPr>
              <a:t> </a:t>
            </a:r>
            <a:endParaRPr lang="ru-RU" sz="2800" dirty="0">
              <a:latin typeface="Times New Roman" panose="02020603050405020304" pitchFamily="18" charset="0"/>
              <a:ea typeface="SimSun" panose="02010600030101010101" pitchFamily="2" charset="-122"/>
            </a:endParaRPr>
          </a:p>
        </p:txBody>
      </p:sp>
      <p:sp>
        <p:nvSpPr>
          <p:cNvPr id="4" name="Прямоугольник 3"/>
          <p:cNvSpPr/>
          <p:nvPr/>
        </p:nvSpPr>
        <p:spPr>
          <a:xfrm>
            <a:off x="1919536" y="0"/>
            <a:ext cx="9289032" cy="1077218"/>
          </a:xfrm>
          <a:prstGeom prst="rect">
            <a:avLst/>
          </a:prstGeom>
        </p:spPr>
        <p:txBody>
          <a:bodyPr wrap="square">
            <a:spAutoFit/>
          </a:bodyPr>
          <a:lstStyle/>
          <a:p>
            <a:pPr lvl="0" algn="ctr" defTabSz="914400"/>
            <a:r>
              <a:rPr lang="en-US" sz="3200" b="1" dirty="0">
                <a:solidFill>
                  <a:srgbClr val="0830F6"/>
                </a:solidFill>
                <a:latin typeface="Times New Roman" panose="02020603050405020304" pitchFamily="18" charset="0"/>
                <a:cs typeface="Times New Roman" panose="02020603050405020304" pitchFamily="18" charset="0"/>
              </a:rPr>
              <a:t>M</a:t>
            </a:r>
            <a:r>
              <a:rPr lang="uz-Latn-UZ" sz="3200" b="1" dirty="0">
                <a:solidFill>
                  <a:srgbClr val="0830F6"/>
                </a:solidFill>
                <a:latin typeface="Times New Roman" panose="02020603050405020304" pitchFamily="18" charset="0"/>
                <a:cs typeface="Times New Roman" panose="02020603050405020304" pitchFamily="18" charset="0"/>
              </a:rPr>
              <a:t>aktabgacha ta’lim tizimidagi yangilangan talablar va tamoyillar</a:t>
            </a:r>
            <a:endParaRPr lang="ru-RU" sz="32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751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968178"/>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859139"/>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4" name="Прямоугольник 3"/>
          <p:cNvSpPr/>
          <p:nvPr/>
        </p:nvSpPr>
        <p:spPr>
          <a:xfrm>
            <a:off x="2423592" y="0"/>
            <a:ext cx="8208912" cy="1077218"/>
          </a:xfrm>
          <a:prstGeom prst="rect">
            <a:avLst/>
          </a:prstGeom>
        </p:spPr>
        <p:txBody>
          <a:bodyPr wrap="square">
            <a:spAutoFit/>
          </a:bodyPr>
          <a:lstStyle/>
          <a:p>
            <a:pPr lvl="0" algn="ctr" defTabSz="914400"/>
            <a:r>
              <a:rPr lang="en-US" sz="3200" b="1" dirty="0">
                <a:solidFill>
                  <a:srgbClr val="0830F6"/>
                </a:solidFill>
                <a:latin typeface="Times New Roman" panose="02020603050405020304" pitchFamily="18" charset="0"/>
                <a:cs typeface="Times New Roman" panose="02020603050405020304" pitchFamily="18" charset="0"/>
              </a:rPr>
              <a:t>M</a:t>
            </a:r>
            <a:r>
              <a:rPr lang="uz-Latn-UZ" sz="3200" b="1" dirty="0">
                <a:solidFill>
                  <a:srgbClr val="0830F6"/>
                </a:solidFill>
                <a:latin typeface="Times New Roman" panose="02020603050405020304" pitchFamily="18" charset="0"/>
                <a:cs typeface="Times New Roman" panose="02020603050405020304" pitchFamily="18" charset="0"/>
              </a:rPr>
              <a:t>aktabgacha ta’lim tizimidagi yangilangan talablar va tamoyillar</a:t>
            </a:r>
            <a:endParaRPr lang="ru-RU" sz="3200" b="1" dirty="0">
              <a:solidFill>
                <a:srgbClr val="0830F6"/>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039582" y="1412777"/>
            <a:ext cx="10673042" cy="4832092"/>
          </a:xfrm>
          <a:prstGeom prst="rect">
            <a:avLst/>
          </a:prstGeom>
        </p:spPr>
        <p:txBody>
          <a:bodyPr wrap="square">
            <a:spAutoFit/>
          </a:bodyPr>
          <a:lstStyle/>
          <a:p>
            <a:pPr indent="450215" algn="just">
              <a:spcAft>
                <a:spcPts val="0"/>
              </a:spcAft>
            </a:pPr>
            <a:r>
              <a:rPr lang="en-US" sz="2800" dirty="0">
                <a:latin typeface="Times New Roman" panose="02020603050405020304" pitchFamily="18" charset="0"/>
                <a:ea typeface="SimSun" panose="02010600030101010101" pitchFamily="2" charset="-122"/>
              </a:rPr>
              <a:t>PF-</a:t>
            </a:r>
            <a:r>
              <a:rPr lang="uz-Cyrl-UZ" sz="2800" dirty="0">
                <a:latin typeface="Times New Roman" panose="02020603050405020304" pitchFamily="18" charset="0"/>
                <a:ea typeface="SimSun" panose="02010600030101010101" pitchFamily="2" charset="-122"/>
              </a:rPr>
              <a:t>256-sonli </a:t>
            </a:r>
            <a:r>
              <a:rPr lang="en-US" sz="2800" dirty="0">
                <a:latin typeface="Times New Roman" panose="02020603050405020304" pitchFamily="18" charset="0"/>
                <a:ea typeface="SimSun" panose="02010600030101010101" pitchFamily="2" charset="-122"/>
              </a:rPr>
              <a:t>f</a:t>
            </a:r>
            <a:r>
              <a:rPr lang="uz-Cyrl-UZ" sz="2800" dirty="0">
                <a:latin typeface="Times New Roman" panose="02020603050405020304" pitchFamily="18" charset="0"/>
                <a:ea typeface="SimSun" panose="02010600030101010101" pitchFamily="2" charset="-122"/>
              </a:rPr>
              <a:t>armon</a:t>
            </a:r>
            <a:r>
              <a:rPr lang="en-US" sz="2800" dirty="0">
                <a:latin typeface="Times New Roman" panose="02020603050405020304" pitchFamily="18" charset="0"/>
                <a:ea typeface="SimSun" panose="02010600030101010101" pitchFamily="2" charset="-122"/>
              </a:rPr>
              <a:t> </a:t>
            </a:r>
            <a:r>
              <a:rPr lang="en-US" sz="2800" dirty="0" err="1">
                <a:latin typeface="Times New Roman" panose="02020603050405020304" pitchFamily="18" charset="0"/>
                <a:ea typeface="SimSun" panose="02010600030101010101" pitchFamily="2" charset="-122"/>
              </a:rPr>
              <a:t>bilan</a:t>
            </a:r>
            <a:r>
              <a:rPr lang="uz-Cyrl-UZ" sz="2800" dirty="0">
                <a:latin typeface="Times New Roman" panose="02020603050405020304" pitchFamily="18" charset="0"/>
                <a:ea typeface="SimSun" panose="02010600030101010101" pitchFamily="2" charset="-122"/>
              </a:rPr>
              <a:t> 2026-yil 1-fevraldan boshlab zoʻravonlik natijasida oilasidan olingan va oʻziga nisbatan zoʻravonlik sodir etilishi xavfi ostida boʻlgan, shuningdek, ijtimoiy jihatdan xavfli ahvolda boʻlgan bolalar uchun </a:t>
            </a:r>
            <a:r>
              <a:rPr lang="uz-Cyrl-UZ" sz="2800" b="1" dirty="0">
                <a:latin typeface="Times New Roman" panose="02020603050405020304" pitchFamily="18" charset="0"/>
                <a:ea typeface="SimSun" panose="02010600030101010101" pitchFamily="2" charset="-122"/>
              </a:rPr>
              <a:t>professional tutingan oila</a:t>
            </a:r>
            <a:r>
              <a:rPr lang="uz-Cyrl-UZ" sz="2800" dirty="0">
                <a:latin typeface="Times New Roman" panose="02020603050405020304" pitchFamily="18" charset="0"/>
                <a:ea typeface="SimSun" panose="02010600030101010101" pitchFamily="2" charset="-122"/>
              </a:rPr>
              <a:t> xizmati yoʻlga qoʻyil</a:t>
            </a:r>
            <a:r>
              <a:rPr lang="en-US" sz="2800" dirty="0" err="1">
                <a:latin typeface="Times New Roman" panose="02020603050405020304" pitchFamily="18" charset="0"/>
                <a:ea typeface="SimSun" panose="02010600030101010101" pitchFamily="2" charset="-122"/>
              </a:rPr>
              <a:t>ishi</a:t>
            </a:r>
            <a:r>
              <a:rPr lang="en-US" sz="2800" dirty="0">
                <a:latin typeface="Times New Roman" panose="02020603050405020304" pitchFamily="18" charset="0"/>
                <a:ea typeface="SimSun" panose="02010600030101010101" pitchFamily="2" charset="-122"/>
              </a:rPr>
              <a:t>,</a:t>
            </a:r>
            <a:r>
              <a:rPr lang="uz-Cyrl-UZ" sz="2800" dirty="0">
                <a:latin typeface="Times New Roman" panose="02020603050405020304" pitchFamily="18" charset="0"/>
                <a:ea typeface="SimSun" panose="02010600030101010101" pitchFamily="2" charset="-122"/>
              </a:rPr>
              <a:t> 2026-yil 1-martdan boshlab “Inson” ijtimoiy xizmatlar markazlarida ijtimoiy himoyaga muhtoj bolalarning ota-onalari (ularning oʻrnini bosuvchi shaxslar) uchun </a:t>
            </a:r>
            <a:r>
              <a:rPr lang="uz-Cyrl-UZ" sz="2800" b="1" dirty="0">
                <a:latin typeface="Times New Roman" panose="02020603050405020304" pitchFamily="18" charset="0"/>
                <a:ea typeface="SimSun" panose="02010600030101010101" pitchFamily="2" charset="-122"/>
              </a:rPr>
              <a:t>“mehrli oila” </a:t>
            </a:r>
            <a:r>
              <a:rPr lang="uz-Cyrl-UZ" sz="2800" dirty="0">
                <a:latin typeface="Times New Roman" panose="02020603050405020304" pitchFamily="18" charset="0"/>
                <a:ea typeface="SimSun" panose="02010600030101010101" pitchFamily="2" charset="-122"/>
              </a:rPr>
              <a:t>xizmati tashkil etil</a:t>
            </a:r>
            <a:r>
              <a:rPr lang="en-US" sz="2800" dirty="0" err="1">
                <a:latin typeface="Times New Roman" panose="02020603050405020304" pitchFamily="18" charset="0"/>
                <a:ea typeface="SimSun" panose="02010600030101010101" pitchFamily="2" charset="-122"/>
              </a:rPr>
              <a:t>ishi</a:t>
            </a:r>
            <a:r>
              <a:rPr lang="en-US" sz="2800" dirty="0">
                <a:latin typeface="Times New Roman" panose="02020603050405020304" pitchFamily="18" charset="0"/>
                <a:ea typeface="SimSun" panose="02010600030101010101" pitchFamily="2" charset="-122"/>
              </a:rPr>
              <a:t> </a:t>
            </a:r>
            <a:r>
              <a:rPr lang="en-US" sz="2800" dirty="0" err="1">
                <a:latin typeface="Times New Roman" panose="02020603050405020304" pitchFamily="18" charset="0"/>
                <a:ea typeface="SimSun" panose="02010600030101010101" pitchFamily="2" charset="-122"/>
              </a:rPr>
              <a:t>hamda</a:t>
            </a:r>
            <a:r>
              <a:rPr lang="uz-Cyrl-UZ" sz="2800" dirty="0">
                <a:latin typeface="Times New Roman" panose="02020603050405020304" pitchFamily="18" charset="0"/>
                <a:ea typeface="SimSun" panose="02010600030101010101" pitchFamily="2" charset="-122"/>
              </a:rPr>
              <a:t> 2026-yil 1-sentabrdan boshlab, zoʻravonlikdan jabrlangan bolalarga ular tegishli protsessual xatti-harakatlarga jalb etilgan vaqtdan eʼtiboran davlat hisobidan yuridik yordam koʻrsati</a:t>
            </a:r>
            <a:r>
              <a:rPr lang="en-US" sz="2800" dirty="0" err="1">
                <a:latin typeface="Times New Roman" panose="02020603050405020304" pitchFamily="18" charset="0"/>
                <a:ea typeface="SimSun" panose="02010600030101010101" pitchFamily="2" charset="-122"/>
              </a:rPr>
              <a:t>lishi</a:t>
            </a:r>
            <a:r>
              <a:rPr lang="en-US" sz="2800" dirty="0">
                <a:latin typeface="Times New Roman" panose="02020603050405020304" pitchFamily="18" charset="0"/>
                <a:ea typeface="SimSun" panose="02010600030101010101" pitchFamily="2" charset="-122"/>
              </a:rPr>
              <a:t> </a:t>
            </a:r>
            <a:r>
              <a:rPr lang="en-US" sz="2800" dirty="0" err="1">
                <a:latin typeface="Times New Roman" panose="02020603050405020304" pitchFamily="18" charset="0"/>
                <a:ea typeface="SimSun" panose="02010600030101010101" pitchFamily="2" charset="-122"/>
              </a:rPr>
              <a:t>belgilangan</a:t>
            </a:r>
            <a:endParaRPr lang="ru-RU" sz="2800" dirty="0">
              <a:latin typeface="Times New Roman" panose="02020603050405020304" pitchFamily="18" charset="0"/>
              <a:ea typeface="SimSun" panose="02010600030101010101" pitchFamily="2" charset="-122"/>
            </a:endParaRPr>
          </a:p>
          <a:p>
            <a:pPr algn="just"/>
            <a:endParaRPr lang="ru-RU" sz="2800" dirty="0"/>
          </a:p>
        </p:txBody>
      </p:sp>
    </p:spTree>
    <p:extLst>
      <p:ext uri="{BB962C8B-B14F-4D97-AF65-F5344CB8AC3E}">
        <p14:creationId xmlns:p14="http://schemas.microsoft.com/office/powerpoint/2010/main" val="19607089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1066776"/>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957736"/>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1039581" y="1268760"/>
            <a:ext cx="10385011" cy="5539978"/>
          </a:xfrm>
          <a:prstGeom prst="rect">
            <a:avLst/>
          </a:prstGeom>
        </p:spPr>
        <p:txBody>
          <a:bodyPr wrap="square">
            <a:spAutoFit/>
          </a:bodyPr>
          <a:lstStyle/>
          <a:p>
            <a:pPr algn="just"/>
            <a:r>
              <a:rPr lang="uz-Cyrl-UZ" sz="2800" b="1" dirty="0">
                <a:latin typeface="Times New Roman" panose="02020603050405020304" pitchFamily="18" charset="0"/>
                <a:cs typeface="Times New Roman" panose="02020603050405020304" pitchFamily="18" charset="0"/>
              </a:rPr>
              <a:t>O‘zbekiston Respublikasi Prezidentining Oliy Majlisga yo‘llagan Murojaatnomasida </a:t>
            </a:r>
            <a:r>
              <a:rPr lang="en-US" sz="2800" b="1" dirty="0" err="1">
                <a:latin typeface="Times New Roman" panose="02020603050405020304" pitchFamily="18" charset="0"/>
                <a:cs typeface="Times New Roman" panose="02020603050405020304" pitchFamily="18" charset="0"/>
              </a:rPr>
              <a:t>oltita</a:t>
            </a:r>
            <a:r>
              <a:rPr lang="en-US" sz="2800" b="1"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eng muhim ustuvor yo‘nalishlar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belgilandi</a:t>
            </a:r>
            <a:r>
              <a:rPr lang="en-US" sz="2400" b="1"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1. Birinchi ustuvor yo‘nalish</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mahalla infratuzilmasini yanada yaxshilash, ularga Yangi O‘zbekiston qiyofasini olib kirishdan iborat. “Yurt obodligi, avvalo, mahalladan boshlanadi. Aynan mahalladagi yo‘l, suv, elektr va transport ta’minoti, bog‘cha, maktab va oilaviy poliklinikadagi shart-sharoitlar islohotlarimiz</a:t>
            </a:r>
            <a:r>
              <a:rPr lang="en-US" sz="2800" dirty="0" err="1">
                <a:latin typeface="Times New Roman" panose="02020603050405020304" pitchFamily="18" charset="0"/>
                <a:cs typeface="Times New Roman" panose="02020603050405020304" pitchFamily="18" charset="0"/>
              </a:rPr>
              <a:t>ning</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ustuvor yo‘nalishlar</a:t>
            </a:r>
            <a:r>
              <a:rPr lang="en-US" sz="2800" dirty="0" err="1">
                <a:latin typeface="Times New Roman" panose="02020603050405020304" pitchFamily="18" charset="0"/>
                <a:cs typeface="Times New Roman" panose="02020603050405020304" pitchFamily="18" charset="0"/>
              </a:rPr>
              <a:t>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ekanligi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ta’kidlandi</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Mahalla infratuzilmasini tubdan yaxshilash orqali mamlakatimizni har tomonlama rivojlantirish, uning qiyofasini yanada go‘zal va obod qilish ishlari davom ettirilad</a:t>
            </a:r>
            <a:r>
              <a:rPr lang="en-US" sz="2800" dirty="0" err="1">
                <a:latin typeface="Times New Roman" panose="02020603050405020304" pitchFamily="18" charset="0"/>
                <a:cs typeface="Times New Roman" panose="02020603050405020304" pitchFamily="18" charset="0"/>
              </a:rPr>
              <a: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deyildi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murojaatda</a:t>
            </a:r>
            <a:endParaRPr lang="ru-RU" sz="2800" dirty="0">
              <a:latin typeface="Times New Roman" panose="02020603050405020304" pitchFamily="18" charset="0"/>
              <a:cs typeface="Times New Roman" panose="02020603050405020304" pitchFamily="18" charset="0"/>
            </a:endParaRPr>
          </a:p>
          <a:p>
            <a:endParaRPr lang="ru-RU" dirty="0"/>
          </a:p>
        </p:txBody>
      </p:sp>
      <p:sp>
        <p:nvSpPr>
          <p:cNvPr id="4" name="Прямоугольник 3"/>
          <p:cNvSpPr/>
          <p:nvPr/>
        </p:nvSpPr>
        <p:spPr>
          <a:xfrm>
            <a:off x="1991544" y="116632"/>
            <a:ext cx="9217024"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mazmun-mohiyati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45433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1120091"/>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1011051"/>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930542" y="1268760"/>
            <a:ext cx="10782082" cy="5262979"/>
          </a:xfrm>
          <a:prstGeom prst="rect">
            <a:avLst/>
          </a:prstGeom>
        </p:spPr>
        <p:txBody>
          <a:bodyPr wrap="square">
            <a:spAutoFit/>
          </a:bodyPr>
          <a:lstStyle/>
          <a:p>
            <a:pPr algn="just">
              <a:tabLst>
                <a:tab pos="450215" algn="l"/>
              </a:tabLst>
            </a:pPr>
            <a:r>
              <a:rPr lang="uz-Cyrl-UZ" sz="2400" b="1" dirty="0">
                <a:latin typeface="Times New Roman" panose="02020603050405020304" pitchFamily="18" charset="0"/>
                <a:cs typeface="Times New Roman" panose="02020603050405020304" pitchFamily="18" charset="0"/>
              </a:rPr>
              <a:t>2. </a:t>
            </a:r>
            <a:r>
              <a:rPr lang="uz-Cyrl-UZ" sz="2800" b="1" dirty="0">
                <a:latin typeface="Times New Roman" panose="02020603050405020304" pitchFamily="18" charset="0"/>
                <a:cs typeface="Times New Roman" panose="02020603050405020304" pitchFamily="18" charset="0"/>
              </a:rPr>
              <a:t>Ikkinchi ustuvor yo‘nalish</a:t>
            </a:r>
            <a:r>
              <a:rPr lang="uz-Cyrl-UZ" sz="2800" dirty="0">
                <a:latin typeface="Times New Roman" panose="02020603050405020304" pitchFamily="18" charset="0"/>
                <a:cs typeface="Times New Roman" panose="02020603050405020304" pitchFamily="18" charset="0"/>
              </a:rPr>
              <a:t> – iqtisodiyotni texnologik va innovatsion o‘sish modeliga o‘tkazish.</a:t>
            </a:r>
            <a:r>
              <a:rPr lang="uz-Cyrl-UZ" sz="2800" dirty="0"/>
              <a:t> </a:t>
            </a:r>
            <a:r>
              <a:rPr lang="uz-Cyrl-UZ" sz="2800" dirty="0">
                <a:latin typeface="Times New Roman" panose="02020603050405020304" pitchFamily="18" charset="0"/>
                <a:cs typeface="Times New Roman" panose="02020603050405020304" pitchFamily="18" charset="0"/>
              </a:rPr>
              <a:t>2030-yilga qadar yalpi ichki mahsulot hajmini 240 milliard dollardan oshirish uchun eng to‘g‘ri yo‘l – barcha sohalarni texnologik va innovatsion o‘sish modeliga o‘tkazish ekani ta’kidlandi. Bu kelgusi yillarda iqtisodiy taraqqiyot strategiyasining asosiy yo‘nalishi bo‘lishi belgilandi.</a:t>
            </a:r>
            <a:endParaRPr lang="ru-RU" sz="2800" dirty="0">
              <a:latin typeface="Times New Roman" panose="02020603050405020304" pitchFamily="18" charset="0"/>
              <a:cs typeface="Times New Roman" panose="02020603050405020304" pitchFamily="18" charset="0"/>
            </a:endParaRPr>
          </a:p>
          <a:p>
            <a:pPr algn="just">
              <a:spcAft>
                <a:spcPts val="0"/>
              </a:spcAft>
              <a:tabLst>
                <a:tab pos="450215" algn="l"/>
              </a:tabLst>
            </a:pPr>
            <a:r>
              <a:rPr lang="en-US" sz="2800" b="1" dirty="0">
                <a:latin typeface="Times New Roman" panose="02020603050405020304" pitchFamily="18" charset="0"/>
                <a:cs typeface="Times New Roman" panose="02020603050405020304" pitchFamily="18" charset="0"/>
              </a:rPr>
              <a:t>3.  U</a:t>
            </a:r>
            <a:r>
              <a:rPr lang="uz-Cyrl-UZ" sz="2800" b="1" dirty="0">
                <a:latin typeface="Times New Roman" panose="02020603050405020304" pitchFamily="18" charset="0"/>
                <a:cs typeface="Times New Roman" panose="02020603050405020304" pitchFamily="18" charset="0"/>
              </a:rPr>
              <a:t>chinchi ustuvor yo‘nalish</a:t>
            </a:r>
            <a:r>
              <a:rPr lang="uz-Cyrl-UZ" sz="2800"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Prezidentimiz ichki bozorda talabni rag‘batlantirish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masalasiga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to’xtaldi</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Ichki talabni rag‘batlantiradigan muhim faktorlardan biri, bu inflyatsiya darajasidir. Bozorlarimizdagi to‘kinlik, narx-navo barqarorligi, aholining iste’mol talabi ortib borayotgani – turmush sifati yaxshilanayotganini ko‘rsatadigan eng asosiy omil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ekanligi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aytildi</a:t>
            </a:r>
            <a:r>
              <a:rPr lang="uz-Cyrl-UZ"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847528" y="188640"/>
            <a:ext cx="9505056"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mazmun-mohiyati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6039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1120091"/>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1011051"/>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821502" y="1268760"/>
            <a:ext cx="10819114" cy="6537174"/>
          </a:xfrm>
          <a:prstGeom prst="rect">
            <a:avLst/>
          </a:prstGeom>
        </p:spPr>
        <p:txBody>
          <a:bodyPr wrap="square">
            <a:spAutoFit/>
          </a:bodyPr>
          <a:lstStyle/>
          <a:p>
            <a:pPr algn="just">
              <a:tabLst>
                <a:tab pos="450215" algn="l"/>
              </a:tabLst>
            </a:pPr>
            <a:r>
              <a:rPr lang="uz-Cyrl-UZ" sz="2800" b="1" dirty="0">
                <a:latin typeface="Times New Roman" panose="02020603050405020304" pitchFamily="18" charset="0"/>
                <a:cs typeface="Times New Roman" panose="02020603050405020304" pitchFamily="18" charset="0"/>
              </a:rPr>
              <a:t>4. To‘rtinchi ustuvor yo‘nalish</a:t>
            </a:r>
            <a:r>
              <a:rPr lang="uz-Cyrl-UZ" sz="2800" dirty="0">
                <a:latin typeface="Times New Roman" panose="02020603050405020304" pitchFamily="18" charset="0"/>
                <a:cs typeface="Times New Roman" panose="02020603050405020304" pitchFamily="18" charset="0"/>
              </a:rPr>
              <a:t> – </a:t>
            </a:r>
            <a:r>
              <a:rPr lang="uz-Cyrl-UZ" sz="2800" b="1" dirty="0">
                <a:latin typeface="Times New Roman" panose="02020603050405020304" pitchFamily="18" charset="0"/>
                <a:cs typeface="Times New Roman" panose="02020603050405020304" pitchFamily="18" charset="0"/>
              </a:rPr>
              <a:t>kasblarni rivojlantirish va yangi mehnat bozori arxitekturasini yaratish</a:t>
            </a:r>
            <a:r>
              <a:rPr lang="en-US" sz="2800" b="1" dirty="0">
                <a:latin typeface="Times New Roman" panose="02020603050405020304" pitchFamily="18" charset="0"/>
                <a:cs typeface="Times New Roman" panose="02020603050405020304" pitchFamily="18" charset="0"/>
              </a:rPr>
              <a:t>.</a:t>
            </a:r>
            <a:r>
              <a:rPr lang="uz-Cyrl-UZ" sz="2800" dirty="0"/>
              <a:t> </a:t>
            </a:r>
            <a:r>
              <a:rPr lang="uz-Cyrl-UZ" sz="2800" dirty="0">
                <a:latin typeface="Times New Roman" panose="02020603050405020304" pitchFamily="18" charset="0"/>
                <a:cs typeface="Times New Roman" panose="02020603050405020304" pitchFamily="18" charset="0"/>
              </a:rPr>
              <a:t>Hozirgi vaqtda yangi texnologiyalar, raqamlashtirish va sun’iy intellekt ta’sirida dunyoda ish o‘rinlarining soni, shakli va mazmuni keskin o‘zgarmoqda. Yaqin besh yilda mavjud kasblarning 30 foizi to‘liq avtomatlashtiriladi, 50 foizi bo‘yicha esa yangi malakalar talab qilinadi.</a:t>
            </a:r>
            <a:endParaRPr lang="ru-RU" sz="2800" dirty="0">
              <a:latin typeface="Times New Roman" panose="02020603050405020304" pitchFamily="18" charset="0"/>
              <a:cs typeface="Times New Roman" panose="02020603050405020304" pitchFamily="18" charset="0"/>
            </a:endParaRPr>
          </a:p>
          <a:p>
            <a:pPr algn="just">
              <a:tabLst>
                <a:tab pos="450215" algn="l"/>
              </a:tabLst>
            </a:pPr>
            <a:r>
              <a:rPr lang="uz-Cyrl-UZ" sz="2800" b="1" dirty="0">
                <a:latin typeface="Times New Roman" panose="02020603050405020304" pitchFamily="18" charset="0"/>
                <a:cs typeface="Times New Roman" panose="02020603050405020304" pitchFamily="18" charset="0"/>
              </a:rPr>
              <a:t>5. Beshinchi ustuvor yo‘nalish </a:t>
            </a:r>
            <a:r>
              <a:rPr lang="uz-Cyrl-UZ" sz="2800"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ekologik muvozanatni ta’minlash</a:t>
            </a:r>
            <a:r>
              <a:rPr lang="uz-Cyrl-UZ" sz="2800" dirty="0">
                <a:latin typeface="Times New Roman" panose="02020603050405020304" pitchFamily="18" charset="0"/>
                <a:cs typeface="Times New Roman" panose="02020603050405020304" pitchFamily="18" charset="0"/>
              </a:rPr>
              <a:t>, “yashil” energetika va suv resurslaridan oqilona foydalanish. </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Yirik korxonalarga filtr, tozalash inshooti va havoga chiqariladigan zararli moddalar tashlanmalarini monitoring qilish stansiyasi o‘rnatish. Hamma joyda markazlashgan qozonxonalar orqali isitish yo‘lga qo‘yilishi aytib o’tildi.  </a:t>
            </a:r>
            <a:endParaRPr lang="ru-RU" sz="2800" dirty="0">
              <a:latin typeface="Times New Roman" panose="02020603050405020304" pitchFamily="18" charset="0"/>
              <a:cs typeface="Times New Roman" panose="02020603050405020304" pitchFamily="18" charset="0"/>
            </a:endParaRPr>
          </a:p>
          <a:p>
            <a:pPr algn="just">
              <a:lnSpc>
                <a:spcPct val="115000"/>
              </a:lnSpc>
              <a:spcAft>
                <a:spcPts val="0"/>
              </a:spcAft>
              <a:tabLst>
                <a:tab pos="450215" algn="l"/>
              </a:tabLst>
            </a:pPr>
            <a:endParaRPr lang="en-US" sz="2400" dirty="0">
              <a:latin typeface="Times New Roman" panose="02020603050405020304" pitchFamily="18" charset="0"/>
              <a:cs typeface="Times New Roman" panose="02020603050405020304" pitchFamily="18" charset="0"/>
            </a:endParaRPr>
          </a:p>
          <a:p>
            <a:pPr algn="just">
              <a:lnSpc>
                <a:spcPct val="115000"/>
              </a:lnSpc>
              <a:spcAft>
                <a:spcPts val="0"/>
              </a:spcAft>
              <a:tabLst>
                <a:tab pos="450215" algn="l"/>
              </a:tabLst>
            </a:pPr>
            <a:endParaRPr lang="ru-RU" sz="2400" dirty="0">
              <a:latin typeface="Times New Roman" panose="02020603050405020304" pitchFamily="18" charset="0"/>
              <a:cs typeface="Times New Roman" panose="02020603050405020304" pitchFamily="18" charset="0"/>
            </a:endParaRPr>
          </a:p>
          <a:p>
            <a:pPr algn="just">
              <a:lnSpc>
                <a:spcPct val="115000"/>
              </a:lnSpc>
              <a:spcAft>
                <a:spcPts val="0"/>
              </a:spcAft>
              <a:tabLst>
                <a:tab pos="450215" algn="l"/>
              </a:tabLst>
            </a:pPr>
            <a:endParaRPr lang="ru-RU" sz="2400" dirty="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1703512" y="188640"/>
            <a:ext cx="9289032"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mazmun-mohiyati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0476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1120091"/>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1011051"/>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1039581" y="1011051"/>
            <a:ext cx="10673043" cy="5693866"/>
          </a:xfrm>
          <a:prstGeom prst="rect">
            <a:avLst/>
          </a:prstGeom>
        </p:spPr>
        <p:txBody>
          <a:bodyPr wrap="square">
            <a:spAutoFit/>
          </a:bodyPr>
          <a:lstStyle/>
          <a:p>
            <a:pPr algn="just">
              <a:spcAft>
                <a:spcPts val="0"/>
              </a:spcAft>
              <a:tabLst>
                <a:tab pos="450215" algn="l"/>
              </a:tabLst>
            </a:pPr>
            <a:r>
              <a:rPr lang="uz-Cyrl-UZ" sz="2800" b="1" dirty="0">
                <a:latin typeface="Times New Roman" panose="02020603050405020304" pitchFamily="18" charset="0"/>
                <a:cs typeface="Times New Roman" panose="02020603050405020304" pitchFamily="18" charset="0"/>
              </a:rPr>
              <a:t>6. Oltinchi ustuvor yo‘nalish</a:t>
            </a:r>
            <a:r>
              <a:rPr lang="uz-Cyrl-UZ" sz="2800" dirty="0">
                <a:latin typeface="Times New Roman" panose="02020603050405020304" pitchFamily="18" charset="0"/>
                <a:cs typeface="Times New Roman" panose="02020603050405020304" pitchFamily="18" charset="0"/>
              </a:rPr>
              <a:t> – zamonaviy davlat boshqaruvi va adolatli sud-huquq tizimi borasidagi islohotlar davom ettiri</a:t>
            </a:r>
            <a:r>
              <a:rPr lang="en-US" sz="2800" dirty="0" err="1">
                <a:latin typeface="Times New Roman" panose="02020603050405020304" pitchFamily="18" charset="0"/>
                <a:cs typeface="Times New Roman" panose="02020603050405020304" pitchFamily="18" charset="0"/>
              </a:rPr>
              <a:t>ish</a:t>
            </a:r>
            <a:r>
              <a:rPr lang="uz-Cyrl-UZ"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2026</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yildan boshlab Elektron </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hukumat </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platformasi tubdan</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 yangilanadi</a:t>
            </a:r>
            <a:endParaRPr lang="en-US" sz="2800" dirty="0">
              <a:latin typeface="Times New Roman" panose="02020603050405020304" pitchFamily="18" charset="0"/>
              <a:cs typeface="Times New Roman" panose="02020603050405020304" pitchFamily="18" charset="0"/>
            </a:endParaRPr>
          </a:p>
          <a:p>
            <a:pPr algn="just">
              <a:tabLst>
                <a:tab pos="450215" algn="l"/>
              </a:tabLst>
            </a:pPr>
            <a:r>
              <a:rPr lang="uz-Cyrl-UZ" sz="2800" dirty="0">
                <a:latin typeface="Times New Roman" panose="02020603050405020304" pitchFamily="18" charset="0"/>
                <a:cs typeface="Times New Roman" panose="02020603050405020304" pitchFamily="18" charset="0"/>
              </a:rPr>
              <a:t>Endi barcha davlat xizmatlari,  funksiya va vazifalari, ma’lumot bazasi va axborot tizimi, davlat xizmatchisining vakolatlari Yagona raqamli platformaga integratsiya qilinadi. Platformaga kelib tushgan murojaatlar, ularni ijrochilarga taqsimlash va ko‘rib chiqish muddatini nazorat qilish sun’iy intellekt orqali amalga oshiriladi. “Eng muhimi, davlat xizmatlarini ko‘rsatishda inson omilisiz, korrupsiya va ortiqcha byurokratiyadan xoli ekotizim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t>
            </a:r>
            <a:r>
              <a:rPr lang="uz-Cyrl-UZ" sz="2800" dirty="0">
                <a:latin typeface="Times New Roman" panose="02020603050405020304" pitchFamily="18" charset="0"/>
                <a:cs typeface="Times New Roman" panose="02020603050405020304" pitchFamily="18" charset="0"/>
              </a:rPr>
              <a:t>iladi. </a:t>
            </a:r>
            <a:endParaRPr lang="en-US" sz="2800" dirty="0">
              <a:latin typeface="Times New Roman" panose="02020603050405020304" pitchFamily="18" charset="0"/>
              <a:cs typeface="Times New Roman" panose="02020603050405020304" pitchFamily="18" charset="0"/>
            </a:endParaRPr>
          </a:p>
          <a:p>
            <a:pPr algn="ctr">
              <a:tabLst>
                <a:tab pos="450215" algn="l"/>
              </a:tabLst>
            </a:pPr>
            <a:r>
              <a:rPr lang="uz-Cyrl-UZ" sz="2800" b="1" dirty="0">
                <a:latin typeface="Times New Roman" panose="02020603050405020304" pitchFamily="18" charset="0"/>
                <a:cs typeface="Times New Roman" panose="02020603050405020304" pitchFamily="18" charset="0"/>
              </a:rPr>
              <a:t>2026-yil “Mahallani rivojlantirish va jamiyatni yuksaltirish yili” deb e’lon qilindi.</a:t>
            </a:r>
            <a:endParaRPr lang="ru-RU" sz="2400" dirty="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1671793" y="44624"/>
            <a:ext cx="9392759"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mazmun-mohiyati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11408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27283" y="1056607"/>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842411"/>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1127448" y="1314646"/>
            <a:ext cx="10585176" cy="4770537"/>
          </a:xfrm>
          <a:prstGeom prst="rect">
            <a:avLst/>
          </a:prstGeom>
        </p:spPr>
        <p:txBody>
          <a:bodyPr wrap="square">
            <a:spAutoFit/>
          </a:bodyPr>
          <a:lstStyle/>
          <a:p>
            <a:pPr algn="just"/>
            <a:r>
              <a:rPr lang="uz-Cyrl-UZ" sz="2800" dirty="0">
                <a:latin typeface="Times New Roman" panose="02020603050405020304" pitchFamily="18" charset="0"/>
                <a:cs typeface="Times New Roman" panose="02020603050405020304" pitchFamily="18" charset="0"/>
              </a:rPr>
              <a:t>Maktabgacha ta’lim tizimini rivojlantirish va uning sifatini oshirish borasida O‘zbekiston Respublikasi Prezidentining 2024-yil 30-sentyabr </a:t>
            </a:r>
            <a:r>
              <a:rPr lang="uz-Cyrl-UZ" sz="2800" b="1" dirty="0">
                <a:latin typeface="Times New Roman" panose="02020603050405020304" pitchFamily="18" charset="0"/>
                <a:cs typeface="Times New Roman" panose="02020603050405020304" pitchFamily="18" charset="0"/>
              </a:rPr>
              <a:t>PF-152-son</a:t>
            </a:r>
            <a:r>
              <a:rPr lang="uz-Cyrl-UZ" sz="2800" dirty="0">
                <a:latin typeface="Times New Roman" panose="02020603050405020304" pitchFamily="18" charset="0"/>
                <a:cs typeface="Times New Roman" panose="02020603050405020304" pitchFamily="18" charset="0"/>
              </a:rPr>
              <a:t>li “Maktabgacha ta’lim sifati va samaradorligini yanada oshirish bo‘yicha qo‘shimcha chora-tadbirlar to‘g‘risida”gi farmoni muhim huquqiy-hujjat hisoblanadi. </a:t>
            </a:r>
            <a:endParaRPr lang="en-US" sz="2800" dirty="0">
              <a:latin typeface="Times New Roman" panose="02020603050405020304" pitchFamily="18" charset="0"/>
              <a:cs typeface="Times New Roman" panose="02020603050405020304" pitchFamily="18" charset="0"/>
            </a:endParaRPr>
          </a:p>
          <a:p>
            <a:pPr algn="just"/>
            <a:r>
              <a:rPr lang="uz-Cyrl-UZ" sz="2800" b="1" dirty="0">
                <a:latin typeface="Times New Roman" panose="02020603050405020304" pitchFamily="18" charset="0"/>
                <a:cs typeface="Times New Roman" panose="02020603050405020304" pitchFamily="18" charset="0"/>
              </a:rPr>
              <a:t>Farmonning maqsadi </a:t>
            </a:r>
            <a:r>
              <a:rPr lang="uz-Cyrl-UZ" sz="2800" dirty="0">
                <a:latin typeface="Times New Roman" panose="02020603050405020304" pitchFamily="18" charset="0"/>
                <a:cs typeface="Times New Roman" panose="02020603050405020304" pitchFamily="18" charset="0"/>
              </a:rPr>
              <a:t>- maktabgacha taʼlim sifati va samaradorligini yanada oshirish, maktabgacha taʼlim va umumiy oʻrta taʼlimning uzviyligini taʼminlash</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sohada faoliyat yuritayotgan xususiy sektor vakillarini qoʻllab-quvvatlash, taʼlim jarayoniga innovatsiyalarni, ilgʻor pedagogik va raqamli texnologiyalarni keng joriy etishdan iborat.</a:t>
            </a:r>
            <a:endParaRPr lang="ru-RU" sz="2800" dirty="0">
              <a:latin typeface="Times New Roman" panose="02020603050405020304" pitchFamily="18" charset="0"/>
              <a:cs typeface="Times New Roman" panose="02020603050405020304" pitchFamily="18" charset="0"/>
            </a:endParaRPr>
          </a:p>
          <a:p>
            <a:pPr algn="just"/>
            <a:endParaRPr lang="ru-RU" sz="2400" dirty="0"/>
          </a:p>
        </p:txBody>
      </p:sp>
      <p:sp>
        <p:nvSpPr>
          <p:cNvPr id="5" name="Прямоугольник 4"/>
          <p:cNvSpPr/>
          <p:nvPr/>
        </p:nvSpPr>
        <p:spPr>
          <a:xfrm>
            <a:off x="1559496" y="9670"/>
            <a:ext cx="9433048"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mazmun-mohiyati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5129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1" y="1111880"/>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1001636"/>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1199456" y="1107771"/>
            <a:ext cx="10441160" cy="5262979"/>
          </a:xfrm>
          <a:prstGeom prst="rect">
            <a:avLst/>
          </a:prstGeom>
        </p:spPr>
        <p:txBody>
          <a:bodyPr wrap="square">
            <a:spAutoFit/>
          </a:bodyPr>
          <a:lstStyle/>
          <a:p>
            <a:pPr algn="just"/>
            <a:r>
              <a:rPr lang="uz-Cyrl-UZ" sz="2800" b="1" dirty="0">
                <a:latin typeface="Times New Roman" panose="02020603050405020304" pitchFamily="18" charset="0"/>
                <a:cs typeface="Times New Roman" panose="02020603050405020304" pitchFamily="18" charset="0"/>
              </a:rPr>
              <a:t>Farmon</a:t>
            </a:r>
            <a:r>
              <a:rPr lang="en-US" sz="2800" b="1" dirty="0" err="1">
                <a:latin typeface="Times New Roman" panose="02020603050405020304" pitchFamily="18" charset="0"/>
                <a:cs typeface="Times New Roman" panose="02020603050405020304" pitchFamily="18" charset="0"/>
              </a:rPr>
              <a:t>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ko’ra</a:t>
            </a:r>
            <a:r>
              <a:rPr lang="en-US" sz="2800" b="1"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tarbiyalanuvchilar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rivojlanish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xaritalari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elektron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sertifikatlar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joriy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etish</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Metodik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mahorat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Metodik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mahorat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soati”ni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tashkil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mobil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malaka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xizmatlarini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joriy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davlat-xususiy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sheriklik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nodavlat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maktabgacha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tashkilotlarini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rivojlantirish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qo‘llab-quvvatlash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belgilangan</a:t>
            </a:r>
            <a:r>
              <a:rPr lang="en-US" sz="2800"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Shu o’rinda </a:t>
            </a:r>
            <a:r>
              <a:rPr lang="uz-Cyrl-UZ" sz="2800" dirty="0">
                <a:latin typeface="Times New Roman" panose="02020603050405020304" pitchFamily="18" charset="0"/>
                <a:cs typeface="Times New Roman" panose="02020603050405020304" pitchFamily="18" charset="0"/>
              </a:rPr>
              <a:t>Vazirlar Mahkamasining 2024 yil 18-dekabrdagi 848-sonli</a:t>
            </a:r>
            <a:r>
              <a:rPr lang="uz-Cyrl-UZ" sz="2800" b="1"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qarori tizimni to‘liq raqamlashtirish va shaffoflikni ta’minlashga qaratilganligini aytish joiz. Qarorga muvofiq, maktabgacha taʼlim tashkilotlarida barcha ish yuritish jarayonlari (davomat, menyu, kadrlar hisobi) </a:t>
            </a:r>
            <a:r>
              <a:rPr lang="uz-Cyrl-UZ" sz="2800" b="1" i="1" dirty="0">
                <a:latin typeface="Times New Roman" panose="02020603050405020304" pitchFamily="18" charset="0"/>
                <a:cs typeface="Times New Roman" panose="02020603050405020304" pitchFamily="18" charset="0"/>
              </a:rPr>
              <a:t>"E-MTT" (EMIS)</a:t>
            </a:r>
            <a:r>
              <a:rPr lang="uz-Cyrl-UZ" sz="2800" dirty="0">
                <a:latin typeface="Times New Roman" panose="02020603050405020304" pitchFamily="18" charset="0"/>
                <a:cs typeface="Times New Roman" panose="02020603050405020304" pitchFamily="18" charset="0"/>
              </a:rPr>
              <a:t> axborot tizimiga to‘liq o‘tkazildi. Bu qog‘ozbozlikni kamaytirish va budjet mablag‘larining maqsadli sarflanishi ustidan real vaqt rejimida nazorat o‘rnatish imkonini beradi</a:t>
            </a:r>
            <a:endParaRPr lang="ru-RU" sz="2800" dirty="0"/>
          </a:p>
        </p:txBody>
      </p:sp>
      <p:sp>
        <p:nvSpPr>
          <p:cNvPr id="4" name="Прямоугольник 3"/>
          <p:cNvSpPr/>
          <p:nvPr/>
        </p:nvSpPr>
        <p:spPr>
          <a:xfrm>
            <a:off x="1703512" y="44624"/>
            <a:ext cx="9505056"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mazmun-mohiyati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149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1052709"/>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869356"/>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821503" y="1305342"/>
            <a:ext cx="11107145"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a:t>
            </a:r>
            <a:r>
              <a:rPr lang="uz-Cyrl-UZ" sz="3200" dirty="0">
                <a:latin typeface="Times New Roman" panose="02020603050405020304" pitchFamily="18" charset="0"/>
                <a:cs typeface="Times New Roman" panose="02020603050405020304" pitchFamily="18" charset="0"/>
              </a:rPr>
              <a:t>armonga muvofiq Vazirlar Mahkamasining 2025-yil </a:t>
            </a:r>
            <a:r>
              <a:rPr lang="en-US" sz="3200" dirty="0">
                <a:latin typeface="Times New Roman" panose="02020603050405020304" pitchFamily="18" charset="0"/>
                <a:cs typeface="Times New Roman" panose="02020603050405020304" pitchFamily="18" charset="0"/>
              </a:rPr>
              <a:t>   </a:t>
            </a:r>
            <a:r>
              <a:rPr lang="uz-Cyrl-UZ" sz="3200" dirty="0">
                <a:latin typeface="Times New Roman" panose="02020603050405020304" pitchFamily="18" charset="0"/>
                <a:cs typeface="Times New Roman" panose="02020603050405020304" pitchFamily="18" charset="0"/>
              </a:rPr>
              <a:t>8-iyuldagi “Maktabgacha taʼlim tashkiloti pedagogining kasbiy standartini tasdiqlash toʻgʻrisida”gi 423-son qarori bilan maktabgacha taʼlim tashkiloti pedagogining kasbiy standarti tasdiqlandi. Mazkur hujjatga ko’ra maktabgacha taʼlim tashkiloti pedagogining kasbiy standarti tamoyillari, kasbiy standartni maktabgacha taʼlim tashkiloti faoliyatida qoʻllash tartibi hamda maktabgacha taʼlim tashkiloti pedagogining koʻrsatkichlar boʻyicha talab qilinadigan bilim va koʻnikmalari belgilangan </a:t>
            </a:r>
            <a:endParaRPr lang="ru-RU" sz="32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03512" y="-10730"/>
            <a:ext cx="9505055"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mazmun-mohiyati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3141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1082023"/>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5623" y="974924"/>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1043702" y="1305342"/>
            <a:ext cx="10596914" cy="3970318"/>
          </a:xfrm>
          <a:prstGeom prst="rect">
            <a:avLst/>
          </a:prstGeom>
        </p:spPr>
        <p:txBody>
          <a:bodyPr wrap="square">
            <a:spAutoFit/>
          </a:bodyPr>
          <a:lstStyle/>
          <a:p>
            <a:pPr algn="just"/>
            <a:r>
              <a:rPr lang="uz-Cyrl-UZ" sz="2800" dirty="0">
                <a:latin typeface="Times New Roman" panose="02020603050405020304" pitchFamily="18" charset="0"/>
                <a:cs typeface="Times New Roman" panose="02020603050405020304" pitchFamily="18" charset="0"/>
              </a:rPr>
              <a:t>Pedagogik yoki kasbiy qayta tayyorlash (ixtisoslashuv) hamda malaka oshirish kurslari Vazirlar Mahkamasining “Maktabgacha va maktab taʼlimi xodimlarining uzluksiz kasbiy rivojlantirish tizimini takomillashtirish toʻgʻrisida” 2024-yil 20-dekabrdagi 867-son </a:t>
            </a:r>
            <a:r>
              <a:rPr lang="en-US" sz="2800" dirty="0" err="1">
                <a:latin typeface="Times New Roman" panose="02020603050405020304" pitchFamily="18" charset="0"/>
                <a:cs typeface="Times New Roman" panose="02020603050405020304" pitchFamily="18" charset="0"/>
              </a:rPr>
              <a:t>qarorga</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muvofiq tashkil etiladi. “Ustoz-shogird” anʼanalari asosida tajribali pedagoglarning bilim, koʻnikma va malakalarini oʻzlashtirishi uchun ularga pedagoglar biriktiriladi. Pedagogni uzluksiz kasbiy rivojlantirish “Metodik mahorat kuni”, “Metodik mahorat soati” tadbirlari va seminar-treninglar hamda vebinarlar orqali amalga oshiriladi</a:t>
            </a:r>
            <a:endParaRPr lang="ru-RU" sz="28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991545" y="0"/>
            <a:ext cx="9361040"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mazmun-mohiyati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61009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3" y="864551"/>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755511"/>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930543" y="1268760"/>
            <a:ext cx="10422041" cy="4401205"/>
          </a:xfrm>
          <a:prstGeom prst="rect">
            <a:avLst/>
          </a:prstGeom>
        </p:spPr>
        <p:txBody>
          <a:bodyPr wrap="square">
            <a:spAutoFit/>
          </a:bodyPr>
          <a:lstStyle/>
          <a:p>
            <a:pPr algn="just">
              <a:spcAft>
                <a:spcPts val="0"/>
              </a:spcAft>
              <a:tabLst>
                <a:tab pos="450215" algn="l"/>
              </a:tabLst>
            </a:pPr>
            <a:r>
              <a:rPr lang="uz-Cyrl-UZ" sz="2800" b="1" dirty="0">
                <a:latin typeface="Times New Roman" panose="02020603050405020304" pitchFamily="18" charset="0"/>
                <a:ea typeface="SimSun" panose="02010600030101010101" pitchFamily="2" charset="-122"/>
                <a:cs typeface="Times New Roman" panose="02020603050405020304" pitchFamily="18" charset="0"/>
              </a:rPr>
              <a:t>1. Maktabgacha ta’lim tizimini 2030-yilgacha rivojlantirish konsepsiyasi</a:t>
            </a:r>
            <a:r>
              <a:rPr lang="en-US" sz="2800" b="1" dirty="0">
                <a:latin typeface="Times New Roman" panose="02020603050405020304" pitchFamily="18" charset="0"/>
                <a:ea typeface="SimSun" panose="02010600030101010101" pitchFamily="2" charset="-122"/>
                <a:cs typeface="Times New Roman" panose="02020603050405020304" pitchFamily="18" charset="0"/>
              </a:rPr>
              <a:t>da</a:t>
            </a:r>
            <a:r>
              <a:rPr lang="uz-Cyrl-UZ" sz="2800" b="1" dirty="0">
                <a:latin typeface="Times New Roman" panose="02020603050405020304" pitchFamily="18" charset="0"/>
                <a:ea typeface="SimSun" panose="02010600030101010101" pitchFamily="2" charset="-122"/>
                <a:cs typeface="Times New Roman" panose="02020603050405020304" pitchFamily="18" charset="0"/>
              </a:rPr>
              <a:t> nimalar nazarda tutilgan? </a:t>
            </a:r>
            <a:endParaRPr lang="ru-RU" sz="2800" b="1" dirty="0">
              <a:latin typeface="Times New Roman" panose="02020603050405020304" pitchFamily="18" charset="0"/>
              <a:ea typeface="SimSun" panose="02010600030101010101" pitchFamily="2" charset="-122"/>
              <a:cs typeface="Times New Roman" panose="02020603050405020304" pitchFamily="18" charset="0"/>
            </a:endParaRPr>
          </a:p>
          <a:p>
            <a:pPr marL="514350" indent="-514350" algn="just">
              <a:spcAft>
                <a:spcPts val="0"/>
              </a:spcAft>
              <a:buAutoNum type="arabicPeriod" startAt="2"/>
              <a:tabLst>
                <a:tab pos="450215" algn="l"/>
              </a:tabLst>
            </a:pPr>
            <a:r>
              <a:rPr lang="en-US" sz="2800" b="1" dirty="0" err="1">
                <a:latin typeface="Times New Roman" panose="02020603050405020304" pitchFamily="18" charset="0"/>
                <a:ea typeface="SimSun" panose="02010600030101010101" pitchFamily="2" charset="-122"/>
                <a:cs typeface="Times New Roman" panose="02020603050405020304" pitchFamily="18" charset="0"/>
              </a:rPr>
              <a:t>O‘zbekiston</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Respublikasi</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Prezidentining</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Oliy</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Majlisga</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yo‘llagan</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Murojaatnomasida</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qanday</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vazifalar</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belgilandi</a:t>
            </a:r>
            <a:r>
              <a:rPr lang="en-US" sz="2800" b="1" dirty="0">
                <a:latin typeface="Times New Roman" panose="02020603050405020304" pitchFamily="18" charset="0"/>
                <a:ea typeface="SimSun" panose="02010600030101010101" pitchFamily="2" charset="-122"/>
                <a:cs typeface="Times New Roman" panose="02020603050405020304" pitchFamily="18" charset="0"/>
              </a:rPr>
              <a:t>?</a:t>
            </a:r>
          </a:p>
          <a:p>
            <a:pPr algn="just">
              <a:spcAft>
                <a:spcPts val="0"/>
              </a:spcAft>
              <a:tabLst>
                <a:tab pos="450215" algn="l"/>
              </a:tabLst>
            </a:pPr>
            <a:r>
              <a:rPr lang="en-US" sz="2800" b="1" dirty="0">
                <a:latin typeface="Times New Roman" panose="02020603050405020304" pitchFamily="18" charset="0"/>
                <a:ea typeface="SimSun" panose="02010600030101010101" pitchFamily="2" charset="-122"/>
                <a:cs typeface="Times New Roman" panose="02020603050405020304" pitchFamily="18" charset="0"/>
              </a:rPr>
              <a:t>3.</a:t>
            </a:r>
            <a:r>
              <a:rPr lang="uz-Cyrl-UZ"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Alohida</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ta’lim</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olish</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ehtiyojlari</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bo‘lgan</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bolalar</a:t>
            </a:r>
            <a:r>
              <a:rPr lang="en-US" sz="2800" b="1" dirty="0">
                <a:latin typeface="Times New Roman" panose="02020603050405020304" pitchFamily="18" charset="0"/>
                <a:ea typeface="SimSun" panose="02010600030101010101" pitchFamily="2" charset="-122"/>
                <a:cs typeface="Times New Roman" panose="02020603050405020304" pitchFamily="18" charset="0"/>
              </a:rPr>
              <a:t> deb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qanday</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bolalarga</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aytiladi</a:t>
            </a:r>
            <a:r>
              <a:rPr lang="en-US" sz="2800" b="1" dirty="0">
                <a:latin typeface="Times New Roman" panose="02020603050405020304" pitchFamily="18" charset="0"/>
                <a:ea typeface="SimSun" panose="02010600030101010101" pitchFamily="2" charset="-122"/>
                <a:cs typeface="Times New Roman" panose="02020603050405020304" pitchFamily="18" charset="0"/>
              </a:rPr>
              <a:t>?</a:t>
            </a:r>
            <a:endParaRPr lang="ru-RU" sz="2800" b="1" dirty="0">
              <a:latin typeface="Times New Roman" panose="02020603050405020304" pitchFamily="18" charset="0"/>
              <a:ea typeface="SimSun" panose="02010600030101010101" pitchFamily="2" charset="-122"/>
              <a:cs typeface="Times New Roman" panose="02020603050405020304" pitchFamily="18" charset="0"/>
            </a:endParaRPr>
          </a:p>
          <a:p>
            <a:pPr algn="just">
              <a:spcAft>
                <a:spcPts val="0"/>
              </a:spcAft>
            </a:pPr>
            <a:r>
              <a:rPr lang="en-US" sz="2800" b="1" dirty="0">
                <a:latin typeface="Times New Roman" panose="02020603050405020304" pitchFamily="18" charset="0"/>
                <a:ea typeface="SimSun" panose="02010600030101010101" pitchFamily="2" charset="-122"/>
                <a:cs typeface="Times New Roman" panose="02020603050405020304" pitchFamily="18" charset="0"/>
              </a:rPr>
              <a:t>4.</a:t>
            </a:r>
            <a:r>
              <a:rPr lang="uz-Cyrl-UZ" sz="2800" b="1" dirty="0">
                <a:latin typeface="Times New Roman" panose="02020603050405020304" pitchFamily="18" charset="0"/>
                <a:ea typeface="SimSun" panose="02010600030101010101" pitchFamily="2" charset="-122"/>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Q</a:t>
            </a:r>
            <a:r>
              <a:rPr lang="en-US" sz="2800" b="1" dirty="0" err="1">
                <a:latin typeface="Times New Roman" panose="02020603050405020304" pitchFamily="18" charset="0"/>
                <a:cs typeface="Times New Roman" panose="02020603050405020304" pitchFamily="18" charset="0"/>
              </a:rPr>
              <a:t>aysi</a:t>
            </a:r>
            <a:r>
              <a:rPr lang="en-US" sz="2800" b="1" dirty="0">
                <a:latin typeface="Times New Roman" panose="02020603050405020304" pitchFamily="18" charset="0"/>
                <a:cs typeface="Times New Roman" panose="02020603050405020304" pitchFamily="18" charset="0"/>
              </a:rPr>
              <a:t> q</a:t>
            </a:r>
            <a:r>
              <a:rPr lang="uz-Cyrl-UZ" sz="2800" b="1" dirty="0">
                <a:latin typeface="Times New Roman" panose="02020603050405020304" pitchFamily="18" charset="0"/>
                <a:cs typeface="Times New Roman" panose="02020603050405020304" pitchFamily="18" charset="0"/>
              </a:rPr>
              <a:t>arorga muvofiq, maktabgacha taʼlim tashkilotlarida barcha ish yuritish jarayonlari axborot tizimiga to‘liq o‘tkazildi</a:t>
            </a:r>
            <a:r>
              <a:rPr lang="en-US" sz="2800" b="1" dirty="0">
                <a:latin typeface="Times New Roman" panose="02020603050405020304" pitchFamily="18" charset="0"/>
                <a:cs typeface="Times New Roman" panose="02020603050405020304" pitchFamily="18" charset="0"/>
              </a:rPr>
              <a:t>?</a:t>
            </a:r>
            <a:r>
              <a:rPr lang="uz-Cyrl-UZ"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a:p>
            <a:pPr algn="just">
              <a:spcAft>
                <a:spcPts val="0"/>
              </a:spcAft>
            </a:pPr>
            <a:r>
              <a:rPr lang="uz-Cyrl-UZ" sz="2800" b="1" dirty="0">
                <a:latin typeface="Times New Roman" panose="02020603050405020304" pitchFamily="18" charset="0"/>
                <a:ea typeface="SimSun" panose="02010600030101010101" pitchFamily="2" charset="-122"/>
                <a:cs typeface="Times New Roman" panose="02020603050405020304" pitchFamily="18" charset="0"/>
              </a:rPr>
              <a:t>5. Maktabgacha taʼlim tashkiloti pedagogining kasbiy standarti qachon tasdiqlan</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gan</a:t>
            </a:r>
            <a:r>
              <a:rPr lang="en-US" sz="2800" b="1" dirty="0">
                <a:latin typeface="Times New Roman" panose="02020603050405020304" pitchFamily="18" charset="0"/>
                <a:ea typeface="SimSun" panose="02010600030101010101" pitchFamily="2" charset="-122"/>
                <a:cs typeface="Times New Roman" panose="02020603050405020304" pitchFamily="18" charset="0"/>
              </a:rPr>
              <a:t>?</a:t>
            </a:r>
            <a:r>
              <a:rPr lang="uz-Cyrl-UZ" sz="2800" b="1" dirty="0">
                <a:latin typeface="Times New Roman" panose="02020603050405020304" pitchFamily="18" charset="0"/>
                <a:ea typeface="SimSun" panose="02010600030101010101" pitchFamily="2" charset="-122"/>
                <a:cs typeface="Times New Roman" panose="02020603050405020304" pitchFamily="18" charset="0"/>
              </a:rPr>
              <a:t> </a:t>
            </a:r>
            <a:endParaRPr lang="ru-RU" sz="2800" b="1" dirty="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4295801" y="332656"/>
            <a:ext cx="4104456" cy="622799"/>
          </a:xfrm>
          <a:prstGeom prst="rect">
            <a:avLst/>
          </a:prstGeom>
        </p:spPr>
        <p:txBody>
          <a:bodyPr wrap="square">
            <a:spAutoFit/>
          </a:bodyPr>
          <a:lstStyle/>
          <a:p>
            <a:pPr algn="ctr">
              <a:lnSpc>
                <a:spcPct val="115000"/>
              </a:lnSpc>
              <a:spcAft>
                <a:spcPts val="0"/>
              </a:spcAft>
            </a:pPr>
            <a:r>
              <a:rPr lang="uz-Cyrl-UZ" sz="3200" b="1" dirty="0">
                <a:solidFill>
                  <a:srgbClr val="0830F6"/>
                </a:solidFill>
                <a:latin typeface="Times New Roman" panose="02020603050405020304" pitchFamily="18" charset="0"/>
                <a:ea typeface="SimSun" panose="02010600030101010101" pitchFamily="2" charset="-122"/>
                <a:cs typeface="Times New Roman" panose="02020603050405020304" pitchFamily="18" charset="0"/>
              </a:rPr>
              <a:t>Nazorat savollari</a:t>
            </a:r>
            <a:endParaRPr lang="ru-RU" sz="3200" dirty="0">
              <a:solidFill>
                <a:srgbClr val="0830F6"/>
              </a:solidFill>
              <a:latin typeface="Calibri" panose="020F0502020204030204" pitchFamily="34"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818340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966040"/>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860884"/>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4" name="Прямоугольник 3"/>
          <p:cNvSpPr/>
          <p:nvPr/>
        </p:nvSpPr>
        <p:spPr>
          <a:xfrm>
            <a:off x="623392" y="620688"/>
            <a:ext cx="11377264" cy="6309420"/>
          </a:xfrm>
          <a:prstGeom prst="rect">
            <a:avLst/>
          </a:prstGeom>
        </p:spPr>
        <p:txBody>
          <a:bodyPr wrap="square">
            <a:spAutoFit/>
          </a:bodyPr>
          <a:lstStyle/>
          <a:p>
            <a:r>
              <a:rPr lang="uz-Cyrl-UZ" b="1" dirty="0"/>
              <a:t> </a:t>
            </a:r>
            <a:r>
              <a:rPr lang="en-US" sz="2000" dirty="0">
                <a:latin typeface="Times New Roman" panose="02020603050405020304" pitchFamily="18" charset="0"/>
                <a:cs typeface="Times New Roman" panose="02020603050405020304" pitchFamily="18" charset="0"/>
              </a:rPr>
              <a:t>1.</a:t>
            </a:r>
            <a:r>
              <a:rPr lang="uz-Cyrl-UZ" sz="2000" dirty="0">
                <a:latin typeface="Times New Roman" panose="02020603050405020304" pitchFamily="18" charset="0"/>
                <a:cs typeface="Times New Roman" panose="02020603050405020304" pitchFamily="18" charset="0"/>
              </a:rPr>
              <a:t>Oʻzbekiston Respublikasining Konstitutsiyasi -T.: Oʻzbekiston, 2023-yil</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2.Oʻzbekiston Respublikasining “Maktabgacha taʼlim va tarbiya toʻgʻrisida”gi Qonuni 2019-yil 16-</a:t>
            </a:r>
            <a:r>
              <a:rPr lang="en-US" sz="2000" dirty="0" err="1">
                <a:latin typeface="Times New Roman" panose="02020603050405020304" pitchFamily="18" charset="0"/>
                <a:cs typeface="Times New Roman" panose="02020603050405020304" pitchFamily="18" charset="0"/>
              </a:rPr>
              <a:t>dekabr</a:t>
            </a:r>
            <a:r>
              <a:rPr lang="uz-Cyrl-UZ" sz="2000" dirty="0">
                <a:latin typeface="Times New Roman" panose="02020603050405020304" pitchFamily="18" charset="0"/>
                <a:cs typeface="Times New Roman" panose="02020603050405020304" pitchFamily="18" charset="0"/>
              </a:rPr>
              <a:t> 3.O‘zbekiston Respublikasining “Ta’lim to‘g‘risida”gi Qonun 2020-yil 23-sentyabr</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4. Oʻzbekiston Respublikasining  “Pedagogning maqomi to‘g’risida”gi Qonun 2024-yil 1-fevral</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5. O‘zbekiston Respublikasi Prezidentining Oliy Majlis va O‘zbekiston xalqiga murojatnomasi 2025-yil 26-dekabr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6. O‘zbekiston Respublikasi Prezidentining 2023-yil 11-sentabrdagi “O‘zbekiston – 2030” Strategiyasini tasdiqlash to’g’risida PF-158-son farmoni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8. Oʻzbekiston Respublikasi Prezidentining 2024 yil 30-sentyabrdagi “Maktabgacha ta’lim sifati va samaradorligini yanada oshirish bo’yicha qo’shimcha chora-tadbirlar toʻgʻrisida” PF-152-son farmoni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9. Oʻzbekiston Respublikasi Prezidentining 2025 yil 28 iyuldagi “Pedagog kadrlar tayyorlash tizimini takomillashtirish chora-tadbirlar to’g’risida” PF-73-son farmoni</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10.O‘zbekiston Respublikasi Prezidentining 2025 yil 24 dekabrdagi</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“2026-2030 yillarga mo’ljallangan Bolalarni zo’ravonlikni barcha shakllaridan himoya qilish strategiyasini tasdiqlash to’g’risida”gi PF-256-son farmoni</a:t>
            </a: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11.</a:t>
            </a:r>
            <a:r>
              <a:rPr lang="uz-Cyrl-UZ" sz="2000" dirty="0">
                <a:latin typeface="Times New Roman" panose="02020603050405020304" pitchFamily="18" charset="0"/>
                <a:cs typeface="Times New Roman" panose="02020603050405020304" pitchFamily="18" charset="0"/>
              </a:rPr>
              <a:t>O‘zbekiston Respublikasi Prezidentining 2019-yil 8-maydagi “O‘zbekiston Respublikasi maktabgacha ta’lim tizimini 2030 yilgacha rivojlantirish konsepsiyasini tasdiqlash to‘g‘risida”gi PQ-4312-son </a:t>
            </a:r>
            <a:r>
              <a:rPr lang="en-US" sz="2000" dirty="0">
                <a:latin typeface="Times New Roman" panose="02020603050405020304" pitchFamily="18" charset="0"/>
                <a:cs typeface="Times New Roman" panose="02020603050405020304" pitchFamily="18" charset="0"/>
              </a:rPr>
              <a:t>q</a:t>
            </a:r>
            <a:r>
              <a:rPr lang="uz-Cyrl-UZ" sz="2000" dirty="0">
                <a:latin typeface="Times New Roman" panose="02020603050405020304" pitchFamily="18" charset="0"/>
                <a:cs typeface="Times New Roman" panose="02020603050405020304" pitchFamily="18" charset="0"/>
              </a:rPr>
              <a:t>arori</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2</a:t>
            </a:r>
            <a:r>
              <a:rPr lang="uz-Cyrl-UZ" sz="20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Oʻzbekiston Respublikasi Prezidentining 2026 yil 1-</a:t>
            </a:r>
            <a:r>
              <a:rPr lang="en-US" sz="2000" dirty="0" err="1">
                <a:latin typeface="Times New Roman" panose="02020603050405020304" pitchFamily="18" charset="0"/>
                <a:cs typeface="Times New Roman" panose="02020603050405020304" pitchFamily="18" charset="0"/>
              </a:rPr>
              <a:t>aprel</a:t>
            </a:r>
            <a:r>
              <a:rPr lang="uz-Cyrl-UZ" sz="2000" dirty="0">
                <a:latin typeface="Times New Roman" panose="02020603050405020304" pitchFamily="18" charset="0"/>
                <a:cs typeface="Times New Roman" panose="02020603050405020304" pitchFamily="18" charset="0"/>
              </a:rPr>
              <a:t>dagi “Oʻzbekiston Respublikasi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mustaqilligining</a:t>
            </a:r>
            <a:r>
              <a:rPr lang="en-US" sz="2000" dirty="0">
                <a:latin typeface="Times New Roman" panose="02020603050405020304" pitchFamily="18" charset="0"/>
                <a:cs typeface="Times New Roman" panose="02020603050405020304" pitchFamily="18" charset="0"/>
              </a:rPr>
              <a:t> 35 </a:t>
            </a:r>
            <a:r>
              <a:rPr lang="en-US" sz="2000" dirty="0" err="1">
                <a:latin typeface="Times New Roman" panose="02020603050405020304" pitchFamily="18" charset="0"/>
                <a:cs typeface="Times New Roman" panose="02020603050405020304" pitchFamily="18" charset="0"/>
              </a:rPr>
              <a:t>yilligini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nishonlashga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tayyorgarlik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to’g’risida</a:t>
            </a:r>
            <a:r>
              <a:rPr lang="uz-Cyrl-UZ"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gi</a:t>
            </a:r>
            <a:r>
              <a:rPr lang="uz-Cyrl-UZ"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PF-120-son farmoni</a:t>
            </a:r>
            <a:endParaRPr lang="en-US" sz="20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351584" y="116632"/>
            <a:ext cx="8280920" cy="584775"/>
          </a:xfrm>
          <a:prstGeom prst="rect">
            <a:avLst/>
          </a:prstGeom>
        </p:spPr>
        <p:txBody>
          <a:bodyPr wrap="square">
            <a:spAutoFit/>
          </a:bodyPr>
          <a:lstStyle/>
          <a:p>
            <a:pPr algn="ctr"/>
            <a:r>
              <a:rPr lang="uz-Cyrl-UZ" sz="3200" b="1" dirty="0">
                <a:solidFill>
                  <a:srgbClr val="0830F6"/>
                </a:solidFill>
                <a:latin typeface="Times New Roman" panose="02020603050405020304" pitchFamily="18" charset="0"/>
                <a:cs typeface="Times New Roman" panose="02020603050405020304" pitchFamily="18" charset="0"/>
              </a:rPr>
              <a:t>ADABIYOTLAR R</a:t>
            </a:r>
            <a:r>
              <a:rPr lang="uz-Latn-UZ" sz="3200" b="1" dirty="0">
                <a:solidFill>
                  <a:srgbClr val="0830F6"/>
                </a:solidFill>
                <a:latin typeface="Times New Roman" panose="02020603050405020304" pitchFamily="18" charset="0"/>
                <a:cs typeface="Times New Roman" panose="02020603050405020304" pitchFamily="18" charset="0"/>
              </a:rPr>
              <a:t>OʻYXATI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82248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2778865021"/>
              </p:ext>
            </p:extLst>
          </p:nvPr>
        </p:nvGraphicFramePr>
        <p:xfrm>
          <a:off x="1062096" y="1067244"/>
          <a:ext cx="9870357" cy="5508392"/>
        </p:xfrm>
        <a:graphic>
          <a:graphicData uri="http://schemas.openxmlformats.org/drawingml/2006/table">
            <a:tbl>
              <a:tblPr firstRow="1" firstCol="1" bandRow="1"/>
              <a:tblGrid>
                <a:gridCol w="9870357">
                  <a:extLst>
                    <a:ext uri="{9D8B030D-6E8A-4147-A177-3AD203B41FA5}">
                      <a16:colId xmlns:a16="http://schemas.microsoft.com/office/drawing/2014/main" val="2650263716"/>
                    </a:ext>
                  </a:extLst>
                </a:gridCol>
              </a:tblGrid>
              <a:tr h="550839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altLang="zh-CN" sz="3200" b="1" dirty="0">
                          <a:solidFill>
                            <a:srgbClr val="124062"/>
                          </a:solidFill>
                          <a:latin typeface="Georgia" panose="02040502050405020303" pitchFamily="18" charset="0"/>
                          <a:ea typeface="微软雅黑" panose="020B0503020204020204" pitchFamily="34" charset="-122"/>
                          <a:sym typeface="Calibri" panose="020F0502020204030204" pitchFamily="34" charset="0"/>
                        </a:rPr>
                        <a:t>                  </a:t>
                      </a:r>
                      <a:r>
                        <a:rPr lang="en-US" altLang="zh-CN" sz="4400" b="1" dirty="0" err="1">
                          <a:solidFill>
                            <a:srgbClr val="0830F6"/>
                          </a:solidFill>
                          <a:latin typeface="Georgia" panose="02040502050405020303" pitchFamily="18" charset="0"/>
                          <a:ea typeface="微软雅黑" panose="020B0503020204020204" pitchFamily="34" charset="-122"/>
                          <a:sym typeface="Calibri" panose="020F0502020204030204" pitchFamily="34" charset="0"/>
                        </a:rPr>
                        <a:t>E’tiboringiz</a:t>
                      </a:r>
                      <a:r>
                        <a:rPr lang="en-US" altLang="zh-CN" sz="4400" b="1" dirty="0">
                          <a:solidFill>
                            <a:srgbClr val="0830F6"/>
                          </a:solidFill>
                          <a:latin typeface="Georgia" panose="02040502050405020303" pitchFamily="18" charset="0"/>
                          <a:ea typeface="微软雅黑" panose="020B0503020204020204" pitchFamily="34" charset="-122"/>
                          <a:sym typeface="Calibri" panose="020F0502020204030204" pitchFamily="34" charset="0"/>
                        </a:rPr>
                        <a:t> </a:t>
                      </a:r>
                      <a:r>
                        <a:rPr lang="en-US" altLang="zh-CN" sz="4400" b="1" dirty="0" err="1">
                          <a:solidFill>
                            <a:srgbClr val="0830F6"/>
                          </a:solidFill>
                          <a:latin typeface="Georgia" panose="02040502050405020303" pitchFamily="18" charset="0"/>
                          <a:ea typeface="微软雅黑" panose="020B0503020204020204" pitchFamily="34" charset="-122"/>
                          <a:sym typeface="Calibri" panose="020F0502020204030204" pitchFamily="34" charset="0"/>
                        </a:rPr>
                        <a:t>uchun</a:t>
                      </a:r>
                      <a:r>
                        <a:rPr lang="en-US" altLang="zh-CN" sz="4400" b="1" dirty="0">
                          <a:solidFill>
                            <a:srgbClr val="0830F6"/>
                          </a:solidFill>
                          <a:latin typeface="Georgia" panose="02040502050405020303" pitchFamily="18" charset="0"/>
                          <a:ea typeface="微软雅黑" panose="020B0503020204020204" pitchFamily="34" charset="-122"/>
                          <a:sym typeface="Calibri" panose="020F0502020204030204" pitchFamily="34" charset="0"/>
                        </a:rPr>
                        <a:t> </a:t>
                      </a:r>
                      <a:r>
                        <a:rPr lang="en-US" altLang="zh-CN" sz="4400" b="1" dirty="0" err="1">
                          <a:solidFill>
                            <a:srgbClr val="0830F6"/>
                          </a:solidFill>
                          <a:latin typeface="Georgia" panose="02040502050405020303" pitchFamily="18" charset="0"/>
                          <a:ea typeface="微软雅黑" panose="020B0503020204020204" pitchFamily="34" charset="-122"/>
                          <a:sym typeface="Calibri" panose="020F0502020204030204" pitchFamily="34" charset="0"/>
                        </a:rPr>
                        <a:t>raxmat</a:t>
                      </a:r>
                      <a:r>
                        <a:rPr lang="en-US" altLang="zh-CN" sz="4400" b="1" dirty="0">
                          <a:solidFill>
                            <a:srgbClr val="0830F6"/>
                          </a:solidFill>
                          <a:latin typeface="Georgia" panose="02040502050405020303" pitchFamily="18" charset="0"/>
                          <a:ea typeface="微软雅黑" panose="020B0503020204020204" pitchFamily="34" charset="-122"/>
                          <a:sym typeface="Calibri" panose="020F0502020204030204" pitchFamily="34" charset="0"/>
                        </a:rPr>
                        <a:t>!</a:t>
                      </a:r>
                    </a:p>
                    <a:p>
                      <a:pPr algn="ct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pic>
        <p:nvPicPr>
          <p:cNvPr id="17" name="Рисунок 16"/>
          <p:cNvPicPr>
            <a:picLocks noChangeAspect="1"/>
          </p:cNvPicPr>
          <p:nvPr/>
        </p:nvPicPr>
        <p:blipFill>
          <a:blip r:embed="rId3">
            <a:extLst>
              <a:ext uri="{BEBA8EAE-BF5A-486C-A8C5-ECC9F3942E4B}">
                <a14:imgProps xmlns:a14="http://schemas.microsoft.com/office/drawing/2010/main">
                  <a14:imgLayer r:embed="rId4">
                    <a14:imgEffect>
                      <a14:backgroundRemoval t="0" b="100000" l="2740" r="92694"/>
                    </a14:imgEffect>
                  </a14:imgLayer>
                </a14:imgProps>
              </a:ext>
              <a:ext uri="{28A0092B-C50C-407E-A947-70E740481C1C}">
                <a14:useLocalDpi xmlns:a14="http://schemas.microsoft.com/office/drawing/2010/main" val="0"/>
              </a:ext>
            </a:extLst>
          </a:blip>
          <a:stretch>
            <a:fillRect/>
          </a:stretch>
        </p:blipFill>
        <p:spPr>
          <a:xfrm>
            <a:off x="717045" y="2464613"/>
            <a:ext cx="2444871" cy="2232248"/>
          </a:xfrm>
          <a:prstGeom prst="rect">
            <a:avLst/>
          </a:prstGeom>
        </p:spPr>
      </p:pic>
    </p:spTree>
    <p:extLst>
      <p:ext uri="{BB962C8B-B14F-4D97-AF65-F5344CB8AC3E}">
        <p14:creationId xmlns:p14="http://schemas.microsoft.com/office/powerpoint/2010/main" val="1080120142"/>
      </p:ext>
    </p:extLst>
  </p:cSld>
  <p:clrMapOvr>
    <a:masterClrMapping/>
  </p:clrMapOvr>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3097</TotalTime>
  <Words>1566</Words>
  <Application>Microsoft Office PowerPoint</Application>
  <PresentationFormat>Широкоэкранный</PresentationFormat>
  <Paragraphs>64</Paragraphs>
  <Slides>17</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17</vt:i4>
      </vt:variant>
    </vt:vector>
  </HeadingPairs>
  <TitlesOfParts>
    <vt:vector size="24" baseType="lpstr">
      <vt:lpstr>Arial</vt:lpstr>
      <vt:lpstr>Calibri</vt:lpstr>
      <vt:lpstr>Calibri Light</vt:lpstr>
      <vt:lpstr>Cambria</vt:lpstr>
      <vt:lpstr>Georgia</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MAKTABGACHA TAЪLIM TASHKILOTLARIDA JISMONIY VA YURIDIK SHAXSLAR MUROJAATLARI BILAN ISHLASH IJRO INTIZOMI</dc:title>
  <dc:creator>Пользователь</dc:creator>
  <cp:lastModifiedBy>User</cp:lastModifiedBy>
  <cp:revision>336</cp:revision>
  <cp:lastPrinted>2025-02-06T08:04:08Z</cp:lastPrinted>
  <dcterms:created xsi:type="dcterms:W3CDTF">2020-04-28T21:07:58Z</dcterms:created>
  <dcterms:modified xsi:type="dcterms:W3CDTF">2026-10-07T13:20:45Z</dcterms:modified>
</cp:coreProperties>
</file>