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2" r:id="rId1"/>
  </p:sldMasterIdLst>
  <p:notesMasterIdLst>
    <p:notesMasterId r:id="rId13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12192000"/>
  <p:embeddedFontLst>
    <p:embeddedFont>
      <p:font typeface="Atkinson Hyperlegible Next" charset="0"/>
      <p:regular r:id="rId14"/>
    </p:embeddedFont>
    <p:embeddedFont>
      <p:font typeface="Parkinsans Bold" charset="0"/>
      <p:regular r:id="rId15"/>
    </p:embeddedFon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Atkinson Hyperlegible Next Bold" charset="0"/>
      <p:regular r:id="rId20"/>
    </p:embeddedFont>
    <p:embeddedFont>
      <p:font typeface="Georgia" pitchFamily="18" charset="0"/>
      <p:regular r:id="rId21"/>
      <p:bold r:id="rId22"/>
      <p:italic r:id="rId23"/>
      <p:boldItalic r:id="rId24"/>
    </p:embeddedFont>
    <p:embeddedFont>
      <p:font typeface="Wingdings 2" pitchFamily="18" charset="2"/>
      <p:regular r:id="rId25"/>
    </p:embeddedFont>
    <p:embeddedFont>
      <p:font typeface="Atkinson Hyperlegible Next SemiBold" charset="0"/>
      <p:regular r:id="rId26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88" d="100"/>
          <a:sy n="88" d="100"/>
        </p:scale>
        <p:origin x="-360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9266C0-09F8-49E4-8046-F6DAC44F9975}" type="datetimeFigureOut">
              <a:rPr lang="ru-RU" smtClean="0"/>
              <a:t>28.10.2026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635000" y="914400"/>
            <a:ext cx="8128000" cy="4572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5FC695-A062-448D-A34F-DAAA21E5CE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720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Mashg‘ulot davomida mantiqiy topshiriqlarni kichik guruhda tashkil etish, rollarni taqsimlash va yechimlarni himoya qilishni amalda sinaymiz.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Qoidalarni guruh bilan birgalikda ovoz chiqarib o‘qing. Muhimi, ular nazorat vositasi emas, fikr almashish uchun umumiy kelishuv ekanini ta’kidlang.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Guruhlar turli javoblarni eshitishi mumkin. Har bir javobni mezon bilan bog‘lashga undang: rang, tomonlar soni, burchaklar yoki boshqa kuzatilgan belgi.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Yakuniy muhokamada guruhlardan usullarni faqat sanab o‘tish emas, nima uchun tanlaganini aytishni so‘rang. Refleksiya savoli: qaysi usulni darsda darhol qo‘llash mumkin?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1988800" y="3048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12192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828800" y="2819400"/>
            <a:ext cx="85344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F466F-BDA4-4F18-9C7B-FF0A9A1B0E80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207264" y="2420112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5689600" y="2115312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5815584" y="2209800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5791200" y="2199451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381000"/>
            <a:ext cx="103632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F607B-A47E-422C-9BEF-122CCDB7C526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815584" y="1026373"/>
            <a:ext cx="609600" cy="441325"/>
          </a:xfrm>
        </p:spPr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02336" y="1527048"/>
            <a:ext cx="1133856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11988800" y="1905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203200" y="2286000"/>
            <a:ext cx="11777472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207264" y="142352"/>
            <a:ext cx="11777472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4568" y="2743200"/>
            <a:ext cx="8640232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9A7CB-BEE6-4F99-898E-913F06E8E125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203200" y="2438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5689600" y="2115312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5815584" y="2209800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791200" y="2199451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533400"/>
            <a:ext cx="103632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336" y="228600"/>
            <a:ext cx="113792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721600" y="6409944"/>
            <a:ext cx="4059936" cy="365760"/>
          </a:xfrm>
        </p:spPr>
        <p:txBody>
          <a:bodyPr/>
          <a:lstStyle/>
          <a:p>
            <a:fld id="{B6EE300C-6FC5-4FC3-AF1A-075E4F50620D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6084107" y="1575653"/>
            <a:ext cx="11895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402336" y="1371600"/>
            <a:ext cx="53848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6400800" y="1371600"/>
            <a:ext cx="53848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6096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12192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03200" y="1371600"/>
            <a:ext cx="11777472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94564" y="6391656"/>
            <a:ext cx="11777472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2336" y="1524000"/>
            <a:ext cx="5386917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388441" y="1524000"/>
            <a:ext cx="5389033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D295D-4A77-4DEB-B04C-9F4282A8BC04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6400" y="6409944"/>
            <a:ext cx="47752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203200" y="128016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402336" y="2471383"/>
            <a:ext cx="5388864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6400800" y="2471383"/>
            <a:ext cx="53848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5689600" y="956036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5815584" y="1050524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791200" y="1042417"/>
            <a:ext cx="609600" cy="441325"/>
          </a:xfrm>
        </p:spPr>
        <p:txBody>
          <a:bodyPr/>
          <a:lstStyle>
            <a:lvl1pPr algn="ctr">
              <a:defRPr/>
            </a:lvl1pPr>
          </a:lstStyle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8685-4D0C-42D5-8013-B5904CD1FCBC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791200" y="1036021"/>
            <a:ext cx="609600" cy="441325"/>
          </a:xfrm>
        </p:spPr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12192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03200" y="158496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226C0-9885-4BA9-BBFA-A52CBFEBB775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689600" y="6324600"/>
            <a:ext cx="8128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203200" y="152400"/>
            <a:ext cx="11777472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12192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203200" y="609600"/>
            <a:ext cx="36576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0" y="914400"/>
            <a:ext cx="31496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08000" y="1981201"/>
            <a:ext cx="31496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203200" y="533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4165600" y="685800"/>
            <a:ext cx="75184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727200" y="228600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853184" y="323088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28800" y="312739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1B38-C5EB-4D66-9137-0AFE9CDEDE8F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2336" y="6410848"/>
            <a:ext cx="451104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203200" y="533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203200" y="152400"/>
            <a:ext cx="11777472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03200" y="609600"/>
            <a:ext cx="36576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727200" y="228600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853184" y="323088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828800" y="312739"/>
            <a:ext cx="609600" cy="441325"/>
          </a:xfrm>
        </p:spPr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0500" y="5029200"/>
            <a:ext cx="78232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00500" y="609600"/>
            <a:ext cx="78232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0" y="990600"/>
            <a:ext cx="32512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717536" y="6404984"/>
            <a:ext cx="4059936" cy="365760"/>
          </a:xfrm>
        </p:spPr>
        <p:txBody>
          <a:bodyPr/>
          <a:lstStyle/>
          <a:p>
            <a:fld id="{327B613C-1AD7-49D3-885D-F654C5CDBAA6}" type="datetime1">
              <a:rPr lang="en-US" smtClean="0"/>
              <a:pPr/>
              <a:t>10/28/2026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2336" y="6410848"/>
            <a:ext cx="4779264" cy="36576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B4290-6522-4139-852E-05BD9E7F0D2E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9347200" y="0"/>
            <a:ext cx="28448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2192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6403340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9119616" y="2925763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9245600" y="3020251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21216" y="3009902"/>
            <a:ext cx="609600" cy="441325"/>
          </a:xfrm>
        </p:spPr>
        <p:txBody>
          <a:bodyPr/>
          <a:lstStyle/>
          <a:p>
            <a:fld id="{6E2D2B3B-882E-40F3-A32F-6DD5169150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6400" y="304800"/>
            <a:ext cx="87376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55F9-81EA-47C5-8059-9E5C2B437C70}" type="datetime1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5200" y="304802"/>
            <a:ext cx="1930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1">
    <p:bg>
      <p:bgPr>
        <a:solidFill>
          <a:srgbClr val="FAF6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2">
    <p:bg>
      <p:bgPr>
        <a:solidFill>
          <a:srgbClr val="CDBE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3">
    <p:bg>
      <p:bgPr>
        <a:solidFill>
          <a:srgbClr val="FAF6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4">
    <p:bg>
      <p:bgPr>
        <a:solidFill>
          <a:srgbClr val="C8E3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master 5">
    <p:bg>
      <p:bgPr>
        <a:solidFill>
          <a:srgbClr val="0F4C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1"/>
            <a:ext cx="12192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7721600" y="6404984"/>
            <a:ext cx="4059936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27B613C-1AD7-49D3-885D-F654C5CDBAA6}" type="datetime1">
              <a:rPr lang="en-US" smtClean="0"/>
              <a:pPr/>
              <a:t>10/28/2026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06400" y="6410848"/>
            <a:ext cx="4775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203200" y="1276743"/>
            <a:ext cx="1177747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5689600" y="956036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5815584" y="1050524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5791200" y="1040175"/>
            <a:ext cx="6096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E2D2B3B-882E-40F3-A32F-6DD5169150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02336" y="228600"/>
            <a:ext cx="113792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02336" y="1524000"/>
            <a:ext cx="113792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hf sldNum="0" hdr="0" ft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4409" y="2027207"/>
            <a:ext cx="8936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571362" y="487674"/>
            <a:ext cx="1089112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smtClean="0"/>
              <a:t>3.4.4 </a:t>
            </a:r>
            <a:r>
              <a:rPr lang="en-US" sz="3200" dirty="0" err="1" smtClean="0"/>
              <a:t>Matematika</a:t>
            </a:r>
            <a:r>
              <a:rPr lang="en-US" sz="3200" dirty="0" smtClean="0"/>
              <a:t> </a:t>
            </a:r>
            <a:r>
              <a:rPr lang="en-US" sz="3200" dirty="0" err="1" smtClean="0"/>
              <a:t>darslarida</a:t>
            </a:r>
            <a:r>
              <a:rPr lang="en-US" sz="3200" dirty="0" smtClean="0"/>
              <a:t> </a:t>
            </a:r>
            <a:r>
              <a:rPr lang="en-US" sz="3200" dirty="0" err="1" smtClean="0"/>
              <a:t>mantiqiy</a:t>
            </a:r>
            <a:r>
              <a:rPr lang="en-US" sz="3200" dirty="0" smtClean="0"/>
              <a:t> </a:t>
            </a:r>
          </a:p>
          <a:p>
            <a:pPr algn="ctr"/>
            <a:r>
              <a:rPr lang="en-US" sz="3200" dirty="0" err="1" smtClean="0"/>
              <a:t>topshiriqlarni</a:t>
            </a:r>
            <a:r>
              <a:rPr lang="en-US" sz="3200" dirty="0" smtClean="0"/>
              <a:t> </a:t>
            </a:r>
            <a:r>
              <a:rPr lang="en-US" sz="3200" dirty="0" err="1" smtClean="0"/>
              <a:t>kichik</a:t>
            </a:r>
            <a:r>
              <a:rPr lang="en-US" sz="3200" dirty="0" smtClean="0"/>
              <a:t> </a:t>
            </a:r>
            <a:r>
              <a:rPr lang="en-US" sz="3200" dirty="0" err="1" smtClean="0"/>
              <a:t>guruhlarda</a:t>
            </a:r>
            <a:r>
              <a:rPr lang="en-US" sz="3200" dirty="0" smtClean="0"/>
              <a:t> </a:t>
            </a:r>
            <a:r>
              <a:rPr lang="en-US" sz="3200" dirty="0" err="1" smtClean="0"/>
              <a:t>ishlash</a:t>
            </a:r>
            <a:r>
              <a:rPr lang="en-US" sz="3200" dirty="0" smtClean="0"/>
              <a:t> </a:t>
            </a:r>
            <a:r>
              <a:rPr lang="en-US" sz="3200" dirty="0" err="1" smtClean="0"/>
              <a:t>orqali</a:t>
            </a:r>
            <a:r>
              <a:rPr lang="en-US" sz="3200" dirty="0" smtClean="0"/>
              <a:t> </a:t>
            </a:r>
            <a:r>
              <a:rPr lang="en-US" sz="3200" dirty="0" err="1" smtClean="0"/>
              <a:t>tushuntirish</a:t>
            </a:r>
            <a:endParaRPr lang="ru-RU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834" y="2724343"/>
            <a:ext cx="7962181" cy="3601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086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11182" y="2667000"/>
            <a:ext cx="8254793" cy="3351609"/>
          </a:xfrm>
          <a:prstGeom prst="roundRect">
            <a:avLst>
              <a:gd name="adj" fmla="val 966"/>
            </a:avLst>
          </a:prstGeom>
          <a:solidFill>
            <a:srgbClr val="0F4C45"/>
          </a:solidFill>
          <a:ln/>
        </p:spPr>
      </p:sp>
      <p:sp>
        <p:nvSpPr>
          <p:cNvPr id="3" name="Text 1"/>
          <p:cNvSpPr/>
          <p:nvPr/>
        </p:nvSpPr>
        <p:spPr>
          <a:xfrm>
            <a:off x="1117572" y="2998788"/>
            <a:ext cx="8051599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14" dirty="0">
                <a:solidFill>
                  <a:srgbClr val="FFFFFF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2 SOATLIK AMALIY MASHG‘ULOT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1117572" y="3364040"/>
            <a:ext cx="7442014" cy="18651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85000"/>
              </a:lnSpc>
              <a:buNone/>
            </a:pPr>
            <a:r>
              <a:rPr lang="en-US" sz="4800" b="1" kern="100" spc="-72" dirty="0">
                <a:solidFill>
                  <a:srgbClr val="FFFFFF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Mantiqiy topshiriqlarni kichik guruhlarda ishlash</a:t>
            </a:r>
            <a:endParaRPr lang="en-US" sz="4800" dirty="0"/>
          </a:p>
        </p:txBody>
      </p:sp>
      <p:sp>
        <p:nvSpPr>
          <p:cNvPr id="5" name="Text 3"/>
          <p:cNvSpPr/>
          <p:nvPr/>
        </p:nvSpPr>
        <p:spPr>
          <a:xfrm>
            <a:off x="1117572" y="5386189"/>
            <a:ext cx="8051599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Savol berish, dalillash va birgalikda yechim izlash</a:t>
            </a:r>
            <a:endParaRPr lang="en-US" sz="1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11188"/>
            <a:ext cx="11582110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14" dirty="0">
                <a:solidFill>
                  <a:srgbClr val="0F4C45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BUGUNGI MAQSAD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609585" y="956627"/>
            <a:ext cx="10972526" cy="10971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4000" b="1" kern="100" spc="-40" dirty="0">
                <a:solidFill>
                  <a:srgbClr val="0F4C45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Bugungi mashg‘ulotdan kutiladigan natija</a:t>
            </a:r>
            <a:endParaRPr lang="en-US" sz="4000" dirty="0"/>
          </a:p>
        </p:txBody>
      </p:sp>
      <p:sp>
        <p:nvSpPr>
          <p:cNvPr id="4" name="Text 2"/>
          <p:cNvSpPr/>
          <p:nvPr/>
        </p:nvSpPr>
        <p:spPr>
          <a:xfrm>
            <a:off x="609585" y="2230636"/>
            <a:ext cx="10972526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O‘qituvchi topshiriqni tanlaydi, guruh jarayonini boshqaradi va o‘quvchining fikrlash yo‘lini ko‘rsatishga yordam beradi.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609585" y="3028752"/>
            <a:ext cx="380990" cy="381000"/>
          </a:xfrm>
          <a:prstGeom prst="ellipse">
            <a:avLst/>
          </a:prstGeom>
          <a:solidFill>
            <a:srgbClr val="0F4C45"/>
          </a:solidFill>
          <a:ln/>
        </p:spPr>
      </p:sp>
      <p:sp>
        <p:nvSpPr>
          <p:cNvPr id="6" name="Text 4"/>
          <p:cNvSpPr/>
          <p:nvPr/>
        </p:nvSpPr>
        <p:spPr>
          <a:xfrm>
            <a:off x="752555" y="3111302"/>
            <a:ext cx="704634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1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1168371" y="3033197"/>
            <a:ext cx="4775081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F4C45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Usulni tanlash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168371" y="3547467"/>
            <a:ext cx="4775081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Mantiqiy fikrlashni rivojlantirish usullarini tanlash</a:t>
            </a:r>
            <a:endParaRPr lang="en-US" sz="1700" dirty="0"/>
          </a:p>
        </p:txBody>
      </p:sp>
      <p:sp>
        <p:nvSpPr>
          <p:cNvPr id="9" name="Shape 7"/>
          <p:cNvSpPr/>
          <p:nvPr/>
        </p:nvSpPr>
        <p:spPr>
          <a:xfrm>
            <a:off x="6248244" y="3028752"/>
            <a:ext cx="380990" cy="381000"/>
          </a:xfrm>
          <a:prstGeom prst="ellipse">
            <a:avLst/>
          </a:prstGeom>
          <a:solidFill>
            <a:srgbClr val="0F4C45"/>
          </a:solidFill>
          <a:ln/>
        </p:spPr>
      </p:sp>
      <p:sp>
        <p:nvSpPr>
          <p:cNvPr id="10" name="Text 8"/>
          <p:cNvSpPr/>
          <p:nvPr/>
        </p:nvSpPr>
        <p:spPr>
          <a:xfrm>
            <a:off x="6376233" y="3111302"/>
            <a:ext cx="734597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2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6807030" y="3033197"/>
            <a:ext cx="4775081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F4C45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Fikrlashni moslashtirish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6807030" y="3547467"/>
            <a:ext cx="4775081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Topshiriqni kritik va kreativ fikrlashga moslashtirish</a:t>
            </a:r>
            <a:endParaRPr lang="en-US" sz="1700" dirty="0"/>
          </a:p>
        </p:txBody>
      </p:sp>
      <p:sp>
        <p:nvSpPr>
          <p:cNvPr id="13" name="Shape 11"/>
          <p:cNvSpPr/>
          <p:nvPr/>
        </p:nvSpPr>
        <p:spPr>
          <a:xfrm>
            <a:off x="609585" y="4456708"/>
            <a:ext cx="380990" cy="381000"/>
          </a:xfrm>
          <a:prstGeom prst="ellipse">
            <a:avLst/>
          </a:prstGeom>
          <a:solidFill>
            <a:srgbClr val="0F4C45"/>
          </a:solidFill>
          <a:ln/>
        </p:spPr>
      </p:sp>
      <p:sp>
        <p:nvSpPr>
          <p:cNvPr id="14" name="Text 12"/>
          <p:cNvSpPr/>
          <p:nvPr/>
        </p:nvSpPr>
        <p:spPr>
          <a:xfrm>
            <a:off x="735292" y="4539258"/>
            <a:ext cx="739161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3</a:t>
            </a:r>
            <a:endParaRPr lang="en-US" sz="1700" dirty="0"/>
          </a:p>
        </p:txBody>
      </p:sp>
      <p:sp>
        <p:nvSpPr>
          <p:cNvPr id="15" name="Text 13"/>
          <p:cNvSpPr/>
          <p:nvPr/>
        </p:nvSpPr>
        <p:spPr>
          <a:xfrm>
            <a:off x="1168371" y="4461153"/>
            <a:ext cx="4775081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F4C45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Guruhni tashkil etish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1168371" y="4975423"/>
            <a:ext cx="4775081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Kichik guruh ishini aniq qoida va rollar asosida tashkil etish</a:t>
            </a:r>
            <a:endParaRPr lang="en-US" sz="1700" dirty="0"/>
          </a:p>
        </p:txBody>
      </p:sp>
      <p:sp>
        <p:nvSpPr>
          <p:cNvPr id="17" name="Shape 15"/>
          <p:cNvSpPr/>
          <p:nvPr/>
        </p:nvSpPr>
        <p:spPr>
          <a:xfrm>
            <a:off x="6248244" y="4456708"/>
            <a:ext cx="380990" cy="381000"/>
          </a:xfrm>
          <a:prstGeom prst="ellipse">
            <a:avLst/>
          </a:prstGeom>
          <a:solidFill>
            <a:srgbClr val="0F4C45"/>
          </a:solidFill>
          <a:ln/>
        </p:spPr>
      </p:sp>
      <p:sp>
        <p:nvSpPr>
          <p:cNvPr id="18" name="Text 16"/>
          <p:cNvSpPr/>
          <p:nvPr/>
        </p:nvSpPr>
        <p:spPr>
          <a:xfrm>
            <a:off x="6371371" y="4539258"/>
            <a:ext cx="744320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4</a:t>
            </a:r>
            <a:endParaRPr lang="en-US" sz="1700" dirty="0"/>
          </a:p>
        </p:txBody>
      </p:sp>
      <p:sp>
        <p:nvSpPr>
          <p:cNvPr id="19" name="Text 17"/>
          <p:cNvSpPr/>
          <p:nvPr/>
        </p:nvSpPr>
        <p:spPr>
          <a:xfrm>
            <a:off x="6807030" y="4461153"/>
            <a:ext cx="4775081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F4C45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Tushuntirishni bosqichlash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6807030" y="4975423"/>
            <a:ext cx="4775081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Matematika darsida topshiriqni bosqichma-bosqich tushuntirish</a:t>
            </a:r>
            <a:endParaRPr lang="en-US" sz="17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1182" y="509588"/>
            <a:ext cx="11378915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14" dirty="0">
                <a:solidFill>
                  <a:srgbClr val="0F4C45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MASHG‘ULOT RITMI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711182" y="851789"/>
            <a:ext cx="10769331" cy="4663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400" b="1" kern="100" spc="-34" dirty="0">
                <a:solidFill>
                  <a:srgbClr val="0F4C45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2 soatlik amaliy yo‘l xaritasi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711182" y="1498203"/>
            <a:ext cx="11378915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Har bir bosqich keyingi amaliy faoliyatga tayyorlaydi.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711182" y="4389338"/>
            <a:ext cx="10769331" cy="28575"/>
          </a:xfrm>
          <a:prstGeom prst="roundRect">
            <a:avLst>
              <a:gd name="adj" fmla="val 49999"/>
            </a:avLst>
          </a:prstGeom>
          <a:solidFill>
            <a:srgbClr val="B9CBBE"/>
          </a:solidFill>
          <a:ln/>
        </p:spPr>
      </p:sp>
      <p:sp>
        <p:nvSpPr>
          <p:cNvPr id="6" name="Shape 4"/>
          <p:cNvSpPr/>
          <p:nvPr/>
        </p:nvSpPr>
        <p:spPr>
          <a:xfrm>
            <a:off x="2138904" y="3741638"/>
            <a:ext cx="28574" cy="647700"/>
          </a:xfrm>
          <a:prstGeom prst="roundRect">
            <a:avLst>
              <a:gd name="adj" fmla="val 50000"/>
            </a:avLst>
          </a:prstGeom>
          <a:solidFill>
            <a:srgbClr val="AEC992"/>
          </a:solidFill>
          <a:ln/>
        </p:spPr>
      </p:sp>
      <p:sp>
        <p:nvSpPr>
          <p:cNvPr id="7" name="Shape 5"/>
          <p:cNvSpPr/>
          <p:nvPr/>
        </p:nvSpPr>
        <p:spPr>
          <a:xfrm>
            <a:off x="1910310" y="4146451"/>
            <a:ext cx="485763" cy="485775"/>
          </a:xfrm>
          <a:prstGeom prst="roundRect">
            <a:avLst>
              <a:gd name="adj" fmla="val 40000"/>
            </a:avLst>
          </a:prstGeom>
          <a:solidFill>
            <a:srgbClr val="C8E3AC"/>
          </a:solidFill>
          <a:ln/>
        </p:spPr>
      </p:sp>
      <p:sp>
        <p:nvSpPr>
          <p:cNvPr id="8" name="Text 6"/>
          <p:cNvSpPr/>
          <p:nvPr/>
        </p:nvSpPr>
        <p:spPr>
          <a:xfrm>
            <a:off x="1991270" y="4214465"/>
            <a:ext cx="323842" cy="3497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550" b="1" kern="100" spc="-25" dirty="0">
                <a:solidFill>
                  <a:srgbClr val="000000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1</a:t>
            </a:r>
            <a:endParaRPr lang="en-US" sz="2550" dirty="0"/>
          </a:p>
        </p:txBody>
      </p:sp>
      <p:sp>
        <p:nvSpPr>
          <p:cNvPr id="9" name="Text 7"/>
          <p:cNvSpPr/>
          <p:nvPr/>
        </p:nvSpPr>
        <p:spPr>
          <a:xfrm>
            <a:off x="927077" y="2730897"/>
            <a:ext cx="2452328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2200" b="1" kern="100" spc="-22" dirty="0">
                <a:solidFill>
                  <a:srgbClr val="1F3B36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10 daqiqa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927077" y="3223518"/>
            <a:ext cx="2452328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Kirish va muammoli savol</a:t>
            </a:r>
            <a:endParaRPr lang="en-US" sz="1700" dirty="0"/>
          </a:p>
        </p:txBody>
      </p:sp>
      <p:sp>
        <p:nvSpPr>
          <p:cNvPr id="11" name="Shape 9"/>
          <p:cNvSpPr/>
          <p:nvPr/>
        </p:nvSpPr>
        <p:spPr>
          <a:xfrm>
            <a:off x="3715947" y="4389338"/>
            <a:ext cx="28574" cy="647700"/>
          </a:xfrm>
          <a:prstGeom prst="roundRect">
            <a:avLst>
              <a:gd name="adj" fmla="val 50000"/>
            </a:avLst>
          </a:prstGeom>
          <a:solidFill>
            <a:srgbClr val="B3A4C5"/>
          </a:solidFill>
          <a:ln/>
        </p:spPr>
      </p:sp>
      <p:sp>
        <p:nvSpPr>
          <p:cNvPr id="12" name="Shape 10"/>
          <p:cNvSpPr/>
          <p:nvPr/>
        </p:nvSpPr>
        <p:spPr>
          <a:xfrm>
            <a:off x="3487353" y="4146451"/>
            <a:ext cx="485763" cy="485775"/>
          </a:xfrm>
          <a:prstGeom prst="roundRect">
            <a:avLst>
              <a:gd name="adj" fmla="val 40000"/>
            </a:avLst>
          </a:prstGeom>
          <a:solidFill>
            <a:srgbClr val="CDBEDF"/>
          </a:solidFill>
          <a:ln/>
        </p:spPr>
      </p:sp>
      <p:sp>
        <p:nvSpPr>
          <p:cNvPr id="13" name="Text 11"/>
          <p:cNvSpPr/>
          <p:nvPr/>
        </p:nvSpPr>
        <p:spPr>
          <a:xfrm>
            <a:off x="3568313" y="4214465"/>
            <a:ext cx="323842" cy="3497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550" b="1" kern="100" spc="-25" dirty="0">
                <a:solidFill>
                  <a:srgbClr val="000000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2</a:t>
            </a:r>
            <a:endParaRPr lang="en-US" sz="2550" dirty="0"/>
          </a:p>
        </p:txBody>
      </p:sp>
      <p:sp>
        <p:nvSpPr>
          <p:cNvPr id="14" name="Text 12"/>
          <p:cNvSpPr/>
          <p:nvPr/>
        </p:nvSpPr>
        <p:spPr>
          <a:xfrm>
            <a:off x="2504020" y="5252938"/>
            <a:ext cx="2452428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2200" b="1" kern="100" spc="-22" dirty="0">
                <a:solidFill>
                  <a:srgbClr val="1F3B36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20 daqiqa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2504020" y="5745559"/>
            <a:ext cx="2452428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Mantiqiy fikrlash usullari</a:t>
            </a:r>
            <a:endParaRPr lang="en-US" sz="1700" dirty="0"/>
          </a:p>
        </p:txBody>
      </p:sp>
      <p:sp>
        <p:nvSpPr>
          <p:cNvPr id="16" name="Shape 14"/>
          <p:cNvSpPr/>
          <p:nvPr/>
        </p:nvSpPr>
        <p:spPr>
          <a:xfrm>
            <a:off x="5292989" y="3741638"/>
            <a:ext cx="28574" cy="647700"/>
          </a:xfrm>
          <a:prstGeom prst="roundRect">
            <a:avLst>
              <a:gd name="adj" fmla="val 50000"/>
            </a:avLst>
          </a:prstGeom>
          <a:solidFill>
            <a:srgbClr val="AEC992"/>
          </a:solidFill>
          <a:ln/>
        </p:spPr>
      </p:sp>
      <p:sp>
        <p:nvSpPr>
          <p:cNvPr id="17" name="Shape 15"/>
          <p:cNvSpPr/>
          <p:nvPr/>
        </p:nvSpPr>
        <p:spPr>
          <a:xfrm>
            <a:off x="5064395" y="4146451"/>
            <a:ext cx="485763" cy="485775"/>
          </a:xfrm>
          <a:prstGeom prst="roundRect">
            <a:avLst>
              <a:gd name="adj" fmla="val 40000"/>
            </a:avLst>
          </a:prstGeom>
          <a:solidFill>
            <a:srgbClr val="C8E3AC"/>
          </a:solidFill>
          <a:ln/>
        </p:spPr>
      </p:sp>
      <p:sp>
        <p:nvSpPr>
          <p:cNvPr id="18" name="Text 16"/>
          <p:cNvSpPr/>
          <p:nvPr/>
        </p:nvSpPr>
        <p:spPr>
          <a:xfrm>
            <a:off x="5145356" y="4214465"/>
            <a:ext cx="323842" cy="3497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550" b="1" kern="100" spc="-25" dirty="0">
                <a:solidFill>
                  <a:srgbClr val="000000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3</a:t>
            </a:r>
            <a:endParaRPr lang="en-US" sz="2550" dirty="0"/>
          </a:p>
        </p:txBody>
      </p:sp>
      <p:sp>
        <p:nvSpPr>
          <p:cNvPr id="19" name="Text 17"/>
          <p:cNvSpPr/>
          <p:nvPr/>
        </p:nvSpPr>
        <p:spPr>
          <a:xfrm>
            <a:off x="4081063" y="2730897"/>
            <a:ext cx="2452428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2200" b="1" kern="100" spc="-22" dirty="0">
                <a:solidFill>
                  <a:srgbClr val="1F3B36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15 daqiqa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4081063" y="3223518"/>
            <a:ext cx="2452428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Kichik guruhlar qoidalari</a:t>
            </a:r>
            <a:endParaRPr lang="en-US" sz="1700" dirty="0"/>
          </a:p>
        </p:txBody>
      </p:sp>
      <p:sp>
        <p:nvSpPr>
          <p:cNvPr id="21" name="Shape 19"/>
          <p:cNvSpPr/>
          <p:nvPr/>
        </p:nvSpPr>
        <p:spPr>
          <a:xfrm>
            <a:off x="6870032" y="4389338"/>
            <a:ext cx="28574" cy="647700"/>
          </a:xfrm>
          <a:prstGeom prst="roundRect">
            <a:avLst>
              <a:gd name="adj" fmla="val 50000"/>
            </a:avLst>
          </a:prstGeom>
          <a:solidFill>
            <a:srgbClr val="B3A4C5"/>
          </a:solidFill>
          <a:ln/>
        </p:spPr>
      </p:sp>
      <p:sp>
        <p:nvSpPr>
          <p:cNvPr id="22" name="Shape 20"/>
          <p:cNvSpPr/>
          <p:nvPr/>
        </p:nvSpPr>
        <p:spPr>
          <a:xfrm>
            <a:off x="6641438" y="4146451"/>
            <a:ext cx="485763" cy="485775"/>
          </a:xfrm>
          <a:prstGeom prst="roundRect">
            <a:avLst>
              <a:gd name="adj" fmla="val 40000"/>
            </a:avLst>
          </a:prstGeom>
          <a:solidFill>
            <a:srgbClr val="CDBEDF"/>
          </a:solidFill>
          <a:ln/>
        </p:spPr>
      </p:sp>
      <p:sp>
        <p:nvSpPr>
          <p:cNvPr id="23" name="Text 21"/>
          <p:cNvSpPr/>
          <p:nvPr/>
        </p:nvSpPr>
        <p:spPr>
          <a:xfrm>
            <a:off x="6722398" y="4214465"/>
            <a:ext cx="323842" cy="3497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550" b="1" kern="100" spc="-25" dirty="0">
                <a:solidFill>
                  <a:srgbClr val="000000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4</a:t>
            </a:r>
            <a:endParaRPr lang="en-US" sz="2550" dirty="0"/>
          </a:p>
        </p:txBody>
      </p:sp>
      <p:sp>
        <p:nvSpPr>
          <p:cNvPr id="24" name="Text 22"/>
          <p:cNvSpPr/>
          <p:nvPr/>
        </p:nvSpPr>
        <p:spPr>
          <a:xfrm>
            <a:off x="5658105" y="5252938"/>
            <a:ext cx="2452428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2200" b="1" kern="100" spc="-22" dirty="0">
                <a:solidFill>
                  <a:srgbClr val="1F3B36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45 daqiqa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5658105" y="5745559"/>
            <a:ext cx="2452428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Guruhlarda topshiriqlar bilan ishlash</a:t>
            </a:r>
            <a:endParaRPr lang="en-US" sz="1700" dirty="0"/>
          </a:p>
        </p:txBody>
      </p:sp>
      <p:sp>
        <p:nvSpPr>
          <p:cNvPr id="26" name="Shape 24"/>
          <p:cNvSpPr/>
          <p:nvPr/>
        </p:nvSpPr>
        <p:spPr>
          <a:xfrm>
            <a:off x="8447075" y="3741638"/>
            <a:ext cx="28574" cy="647700"/>
          </a:xfrm>
          <a:prstGeom prst="roundRect">
            <a:avLst>
              <a:gd name="adj" fmla="val 50000"/>
            </a:avLst>
          </a:prstGeom>
          <a:solidFill>
            <a:srgbClr val="AEC992"/>
          </a:solidFill>
          <a:ln/>
        </p:spPr>
      </p:sp>
      <p:sp>
        <p:nvSpPr>
          <p:cNvPr id="27" name="Shape 25"/>
          <p:cNvSpPr/>
          <p:nvPr/>
        </p:nvSpPr>
        <p:spPr>
          <a:xfrm>
            <a:off x="8218480" y="4146451"/>
            <a:ext cx="485763" cy="485775"/>
          </a:xfrm>
          <a:prstGeom prst="roundRect">
            <a:avLst>
              <a:gd name="adj" fmla="val 40000"/>
            </a:avLst>
          </a:prstGeom>
          <a:solidFill>
            <a:srgbClr val="C8E3AC"/>
          </a:solidFill>
          <a:ln/>
        </p:spPr>
      </p:sp>
      <p:sp>
        <p:nvSpPr>
          <p:cNvPr id="28" name="Text 26"/>
          <p:cNvSpPr/>
          <p:nvPr/>
        </p:nvSpPr>
        <p:spPr>
          <a:xfrm>
            <a:off x="8299441" y="4214465"/>
            <a:ext cx="323842" cy="3497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550" b="1" kern="100" spc="-25" dirty="0">
                <a:solidFill>
                  <a:srgbClr val="000000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5</a:t>
            </a:r>
            <a:endParaRPr lang="en-US" sz="2550" dirty="0"/>
          </a:p>
        </p:txBody>
      </p:sp>
      <p:sp>
        <p:nvSpPr>
          <p:cNvPr id="29" name="Text 27"/>
          <p:cNvSpPr/>
          <p:nvPr/>
        </p:nvSpPr>
        <p:spPr>
          <a:xfrm>
            <a:off x="7235148" y="2730897"/>
            <a:ext cx="2452428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2200" b="1" kern="100" spc="-22" dirty="0">
                <a:solidFill>
                  <a:srgbClr val="1F3B36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20 daqiqa</a:t>
            </a:r>
            <a:endParaRPr lang="en-US" sz="2200" dirty="0"/>
          </a:p>
        </p:txBody>
      </p:sp>
      <p:sp>
        <p:nvSpPr>
          <p:cNvPr id="30" name="Text 28"/>
          <p:cNvSpPr/>
          <p:nvPr/>
        </p:nvSpPr>
        <p:spPr>
          <a:xfrm>
            <a:off x="7235148" y="3223518"/>
            <a:ext cx="2452428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Taqdimot va tahlil</a:t>
            </a:r>
            <a:endParaRPr lang="en-US" sz="1700" dirty="0"/>
          </a:p>
        </p:txBody>
      </p:sp>
      <p:sp>
        <p:nvSpPr>
          <p:cNvPr id="31" name="Shape 29"/>
          <p:cNvSpPr/>
          <p:nvPr/>
        </p:nvSpPr>
        <p:spPr>
          <a:xfrm>
            <a:off x="10024117" y="4389338"/>
            <a:ext cx="28574" cy="647700"/>
          </a:xfrm>
          <a:prstGeom prst="roundRect">
            <a:avLst>
              <a:gd name="adj" fmla="val 50000"/>
            </a:avLst>
          </a:prstGeom>
          <a:solidFill>
            <a:srgbClr val="B3A4C5"/>
          </a:solidFill>
          <a:ln/>
        </p:spPr>
      </p:sp>
      <p:sp>
        <p:nvSpPr>
          <p:cNvPr id="32" name="Shape 30"/>
          <p:cNvSpPr/>
          <p:nvPr/>
        </p:nvSpPr>
        <p:spPr>
          <a:xfrm>
            <a:off x="9795523" y="4146451"/>
            <a:ext cx="485763" cy="485775"/>
          </a:xfrm>
          <a:prstGeom prst="roundRect">
            <a:avLst>
              <a:gd name="adj" fmla="val 40000"/>
            </a:avLst>
          </a:prstGeom>
          <a:solidFill>
            <a:srgbClr val="CDBEDF"/>
          </a:solidFill>
          <a:ln/>
        </p:spPr>
      </p:sp>
      <p:sp>
        <p:nvSpPr>
          <p:cNvPr id="33" name="Text 31"/>
          <p:cNvSpPr/>
          <p:nvPr/>
        </p:nvSpPr>
        <p:spPr>
          <a:xfrm>
            <a:off x="9876483" y="4214465"/>
            <a:ext cx="323842" cy="349746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550" b="1" kern="100" spc="-25" dirty="0">
                <a:solidFill>
                  <a:srgbClr val="000000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6</a:t>
            </a:r>
            <a:endParaRPr lang="en-US" sz="2550" dirty="0"/>
          </a:p>
        </p:txBody>
      </p:sp>
      <p:sp>
        <p:nvSpPr>
          <p:cNvPr id="34" name="Text 32"/>
          <p:cNvSpPr/>
          <p:nvPr/>
        </p:nvSpPr>
        <p:spPr>
          <a:xfrm>
            <a:off x="8812190" y="5252938"/>
            <a:ext cx="2452428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8000"/>
              </a:lnSpc>
              <a:buNone/>
            </a:pPr>
            <a:r>
              <a:rPr lang="en-US" sz="2200" b="1" kern="100" spc="-22" dirty="0">
                <a:solidFill>
                  <a:srgbClr val="1F3B36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10 daqiqa</a:t>
            </a:r>
            <a:endParaRPr lang="en-US" sz="2200" dirty="0"/>
          </a:p>
        </p:txBody>
      </p:sp>
      <p:sp>
        <p:nvSpPr>
          <p:cNvPr id="35" name="Text 33"/>
          <p:cNvSpPr/>
          <p:nvPr/>
        </p:nvSpPr>
        <p:spPr>
          <a:xfrm>
            <a:off x="8812190" y="5745559"/>
            <a:ext cx="2452428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ctr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Refleksiya va keyingi qadam</a:t>
            </a:r>
            <a:endParaRPr lang="en-US" sz="17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611188"/>
            <a:ext cx="11582110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14" dirty="0">
                <a:solidFill>
                  <a:srgbClr val="0F4C45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ASOSIY KOMPETENSIYALAR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609585" y="953389"/>
            <a:ext cx="10972526" cy="4663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400" b="1" kern="100" spc="-34" dirty="0">
                <a:solidFill>
                  <a:srgbClr val="0F4C45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Mantiqiy fikrlashni rivojlantirishning 5 tayanchi</a:t>
            </a:r>
            <a:endParaRPr lang="en-US" sz="3400" dirty="0"/>
          </a:p>
        </p:txBody>
      </p:sp>
      <p:sp>
        <p:nvSpPr>
          <p:cNvPr id="4" name="Shape 2"/>
          <p:cNvSpPr/>
          <p:nvPr/>
        </p:nvSpPr>
        <p:spPr>
          <a:xfrm>
            <a:off x="609585" y="1599803"/>
            <a:ext cx="3505112" cy="2189956"/>
          </a:xfrm>
          <a:prstGeom prst="roundRect">
            <a:avLst>
              <a:gd name="adj" fmla="val 8873"/>
            </a:avLst>
          </a:prstGeom>
          <a:solidFill>
            <a:srgbClr val="F3EAD3"/>
          </a:solidFill>
          <a:ln w="25399">
            <a:solidFill>
              <a:srgbClr val="AEC992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578" y="1853803"/>
            <a:ext cx="431789" cy="43180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863578" y="2417048"/>
            <a:ext cx="2997125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1F3B36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Taqqoslash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863578" y="2931319"/>
            <a:ext cx="2997125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O‘xshash va farqli belgilarni topish</a:t>
            </a:r>
            <a:endParaRPr lang="en-US" sz="1700" dirty="0"/>
          </a:p>
        </p:txBody>
      </p:sp>
      <p:sp>
        <p:nvSpPr>
          <p:cNvPr id="8" name="Shape 5"/>
          <p:cNvSpPr/>
          <p:nvPr/>
        </p:nvSpPr>
        <p:spPr>
          <a:xfrm>
            <a:off x="4419489" y="1599803"/>
            <a:ext cx="3403515" cy="2189956"/>
          </a:xfrm>
          <a:prstGeom prst="roundRect">
            <a:avLst>
              <a:gd name="adj" fmla="val 8873"/>
            </a:avLst>
          </a:prstGeom>
          <a:solidFill>
            <a:srgbClr val="F3EAD3"/>
          </a:solidFill>
          <a:ln w="25399">
            <a:solidFill>
              <a:srgbClr val="AEC992"/>
            </a:solidFill>
            <a:prstDash val="solid"/>
          </a:ln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3483" y="1853803"/>
            <a:ext cx="431789" cy="43180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4673483" y="2417048"/>
            <a:ext cx="2895528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1F3B36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Tasniflash</a:t>
            </a:r>
            <a:endParaRPr lang="en-US" sz="2200" dirty="0"/>
          </a:p>
        </p:txBody>
      </p:sp>
      <p:sp>
        <p:nvSpPr>
          <p:cNvPr id="11" name="Text 7"/>
          <p:cNvSpPr/>
          <p:nvPr/>
        </p:nvSpPr>
        <p:spPr>
          <a:xfrm>
            <a:off x="4673483" y="2931319"/>
            <a:ext cx="2895528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Obyektlarni mezon asosida guruhlash</a:t>
            </a:r>
            <a:endParaRPr lang="en-US" sz="1700" dirty="0"/>
          </a:p>
        </p:txBody>
      </p:sp>
      <p:sp>
        <p:nvSpPr>
          <p:cNvPr id="12" name="Shape 8"/>
          <p:cNvSpPr/>
          <p:nvPr/>
        </p:nvSpPr>
        <p:spPr>
          <a:xfrm>
            <a:off x="8127797" y="1599803"/>
            <a:ext cx="3454314" cy="2189956"/>
          </a:xfrm>
          <a:prstGeom prst="roundRect">
            <a:avLst>
              <a:gd name="adj" fmla="val 8873"/>
            </a:avLst>
          </a:prstGeom>
          <a:solidFill>
            <a:srgbClr val="F3EAD3"/>
          </a:solidFill>
          <a:ln w="25399">
            <a:solidFill>
              <a:srgbClr val="AEC992"/>
            </a:solidFill>
            <a:prstDash val="solid"/>
          </a:ln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1790" y="1853803"/>
            <a:ext cx="431789" cy="43180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8381790" y="2417048"/>
            <a:ext cx="2946326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1F3B36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Ketma-ketlik</a:t>
            </a:r>
            <a:endParaRPr lang="en-US" sz="2200" dirty="0"/>
          </a:p>
        </p:txBody>
      </p:sp>
      <p:sp>
        <p:nvSpPr>
          <p:cNvPr id="15" name="Text 10"/>
          <p:cNvSpPr/>
          <p:nvPr/>
        </p:nvSpPr>
        <p:spPr>
          <a:xfrm>
            <a:off x="8381790" y="2931319"/>
            <a:ext cx="2946326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Qonuniyatni aniqlash va davom ettirish</a:t>
            </a:r>
            <a:endParaRPr lang="en-US" sz="1700" dirty="0"/>
          </a:p>
        </p:txBody>
      </p:sp>
      <p:sp>
        <p:nvSpPr>
          <p:cNvPr id="16" name="Shape 11"/>
          <p:cNvSpPr/>
          <p:nvPr/>
        </p:nvSpPr>
        <p:spPr>
          <a:xfrm>
            <a:off x="609585" y="4094559"/>
            <a:ext cx="3505112" cy="2189956"/>
          </a:xfrm>
          <a:prstGeom prst="roundRect">
            <a:avLst>
              <a:gd name="adj" fmla="val 8873"/>
            </a:avLst>
          </a:prstGeom>
          <a:solidFill>
            <a:srgbClr val="F3EAD3"/>
          </a:solidFill>
          <a:ln w="25399">
            <a:solidFill>
              <a:srgbClr val="AEC992"/>
            </a:solidFill>
            <a:prstDash val="solid"/>
          </a:ln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578" y="4348559"/>
            <a:ext cx="431789" cy="431800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863578" y="4911804"/>
            <a:ext cx="2997125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1F3B36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Dalillash</a:t>
            </a:r>
            <a:endParaRPr lang="en-US" sz="2200" dirty="0"/>
          </a:p>
        </p:txBody>
      </p:sp>
      <p:sp>
        <p:nvSpPr>
          <p:cNvPr id="19" name="Text 13"/>
          <p:cNvSpPr/>
          <p:nvPr/>
        </p:nvSpPr>
        <p:spPr>
          <a:xfrm>
            <a:off x="863578" y="5426075"/>
            <a:ext cx="2997125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Javobni sabab va misol bilan asoslash</a:t>
            </a:r>
            <a:endParaRPr lang="en-US" sz="1700" dirty="0"/>
          </a:p>
        </p:txBody>
      </p:sp>
      <p:sp>
        <p:nvSpPr>
          <p:cNvPr id="20" name="Shape 14"/>
          <p:cNvSpPr/>
          <p:nvPr/>
        </p:nvSpPr>
        <p:spPr>
          <a:xfrm>
            <a:off x="4419489" y="4094559"/>
            <a:ext cx="7162621" cy="2189956"/>
          </a:xfrm>
          <a:prstGeom prst="roundRect">
            <a:avLst>
              <a:gd name="adj" fmla="val 8873"/>
            </a:avLst>
          </a:prstGeom>
          <a:solidFill>
            <a:srgbClr val="F3EAD3"/>
          </a:solidFill>
          <a:ln w="25399">
            <a:solidFill>
              <a:srgbClr val="AEC992"/>
            </a:solidFill>
            <a:prstDash val="solid"/>
          </a:ln>
        </p:spPr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3483" y="4348559"/>
            <a:ext cx="431789" cy="431800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4673483" y="4911804"/>
            <a:ext cx="6654634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1F3B36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Muqobil yechim</a:t>
            </a:r>
            <a:endParaRPr lang="en-US" sz="2200" dirty="0"/>
          </a:p>
        </p:txBody>
      </p:sp>
      <p:sp>
        <p:nvSpPr>
          <p:cNvPr id="23" name="Text 16"/>
          <p:cNvSpPr/>
          <p:nvPr/>
        </p:nvSpPr>
        <p:spPr>
          <a:xfrm>
            <a:off x="4673483" y="5426075"/>
            <a:ext cx="6908627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Bir masalaga bir nechta yo‘l izlash</a:t>
            </a:r>
            <a:endParaRPr lang="en-US" sz="1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1182" y="534988"/>
            <a:ext cx="11378915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14" dirty="0">
                <a:solidFill>
                  <a:srgbClr val="0F4C45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BIR TOPSHIRIQ, IKKI LENS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711182" y="877189"/>
            <a:ext cx="10769331" cy="4663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400" b="1" kern="100" spc="-34" dirty="0">
                <a:solidFill>
                  <a:srgbClr val="0F4C45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Bir topshiriq — ikki xil fikrlash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711182" y="1523603"/>
            <a:ext cx="11378915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“3, 6, 12, 24, …” ketma-ketligini davom ettiring va qoidaingizni tushuntiring.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711182" y="2892623"/>
            <a:ext cx="5232269" cy="2905423"/>
          </a:xfrm>
          <a:custGeom>
            <a:avLst/>
            <a:gdLst/>
            <a:ahLst/>
            <a:cxnLst/>
            <a:rect l="l" t="t" r="r" b="b"/>
            <a:pathLst>
              <a:path w="5232269" h="2905423">
                <a:moveTo>
                  <a:pt x="431789" y="0"/>
                </a:moveTo>
                <a:lnTo>
                  <a:pt x="4470288" y="0"/>
                </a:lnTo>
                <a:arcTo wR="761981" hR="762000" stAng="16200000" swAng="5400000"/>
                <a:lnTo>
                  <a:pt x="5232269" y="2397423"/>
                </a:lnTo>
                <a:arcTo wR="507987" hR="508000" stAng="0" swAng="5400000"/>
                <a:lnTo>
                  <a:pt x="660383" y="2905423"/>
                </a:lnTo>
                <a:arcTo wR="660383" hR="660400" stAng="5400000" swAng="5400000"/>
                <a:lnTo>
                  <a:pt x="0" y="431800"/>
                </a:lnTo>
                <a:arcTo wR="431789" hR="431800" stAng="10800000" swAng="5400000"/>
                <a:close/>
              </a:path>
            </a:pathLst>
          </a:custGeom>
          <a:solidFill>
            <a:srgbClr val="C8E3AC"/>
          </a:solidFill>
          <a:ln/>
        </p:spPr>
      </p:sp>
      <p:sp>
        <p:nvSpPr>
          <p:cNvPr id="6" name="Shape 4"/>
          <p:cNvSpPr/>
          <p:nvPr/>
        </p:nvSpPr>
        <p:spPr>
          <a:xfrm>
            <a:off x="1092173" y="3248223"/>
            <a:ext cx="1739360" cy="345281"/>
          </a:xfrm>
          <a:prstGeom prst="roundRect">
            <a:avLst>
              <a:gd name="adj" fmla="val 45020"/>
            </a:avLst>
          </a:prstGeom>
          <a:solidFill>
            <a:srgbClr val="D4F7F3"/>
          </a:solidFill>
          <a:ln/>
        </p:spPr>
      </p:sp>
      <p:sp>
        <p:nvSpPr>
          <p:cNvPr id="7" name="Text 5"/>
          <p:cNvSpPr/>
          <p:nvPr/>
        </p:nvSpPr>
        <p:spPr>
          <a:xfrm>
            <a:off x="1221650" y="3316089"/>
            <a:ext cx="2089991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kern="100" spc="14" dirty="0">
                <a:solidFill>
                  <a:srgbClr val="1F3B36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KRITIK FIKRLASH</a:t>
            </a:r>
            <a:endParaRPr lang="en-US" sz="1350" dirty="0"/>
          </a:p>
        </p:txBody>
      </p:sp>
      <p:sp>
        <p:nvSpPr>
          <p:cNvPr id="8" name="Text 6"/>
          <p:cNvSpPr/>
          <p:nvPr/>
        </p:nvSpPr>
        <p:spPr>
          <a:xfrm>
            <a:off x="1092173" y="3683675"/>
            <a:ext cx="4470288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Berilgan qoida yetarlimi?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092173" y="4197945"/>
            <a:ext cx="4470288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Ma’lumotni tekshirish, qoidadagi istisnoni izlash va javobni asoslash.</a:t>
            </a:r>
            <a:endParaRPr lang="en-US" sz="1700" dirty="0"/>
          </a:p>
        </p:txBody>
      </p:sp>
      <p:sp>
        <p:nvSpPr>
          <p:cNvPr id="10" name="Shape 8"/>
          <p:cNvSpPr/>
          <p:nvPr/>
        </p:nvSpPr>
        <p:spPr>
          <a:xfrm>
            <a:off x="1092173" y="4983361"/>
            <a:ext cx="1475147" cy="38100"/>
          </a:xfrm>
          <a:prstGeom prst="roundRect">
            <a:avLst>
              <a:gd name="adj" fmla="val 49999"/>
            </a:avLst>
          </a:prstGeom>
          <a:solidFill>
            <a:srgbClr val="0F4C45"/>
          </a:solidFill>
          <a:ln/>
        </p:spPr>
      </p:sp>
      <p:sp>
        <p:nvSpPr>
          <p:cNvPr id="11" name="Text 9"/>
          <p:cNvSpPr/>
          <p:nvPr/>
        </p:nvSpPr>
        <p:spPr>
          <a:xfrm>
            <a:off x="1092173" y="5202436"/>
            <a:ext cx="4851279" cy="2400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Savol: boshqa izoh bo‘lishi mumkinmi?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6248244" y="2892623"/>
            <a:ext cx="5232269" cy="2905423"/>
          </a:xfrm>
          <a:custGeom>
            <a:avLst/>
            <a:gdLst/>
            <a:ahLst/>
            <a:cxnLst/>
            <a:rect l="l" t="t" r="r" b="b"/>
            <a:pathLst>
              <a:path w="5232269" h="2905423">
                <a:moveTo>
                  <a:pt x="431789" y="0"/>
                </a:moveTo>
                <a:lnTo>
                  <a:pt x="4470288" y="0"/>
                </a:lnTo>
                <a:arcTo wR="761981" hR="762000" stAng="16200000" swAng="5400000"/>
                <a:lnTo>
                  <a:pt x="5232269" y="2397423"/>
                </a:lnTo>
                <a:arcTo wR="507987" hR="508000" stAng="0" swAng="5400000"/>
                <a:lnTo>
                  <a:pt x="660383" y="2905423"/>
                </a:lnTo>
                <a:arcTo wR="660383" hR="660400" stAng="5400000" swAng="5400000"/>
                <a:lnTo>
                  <a:pt x="0" y="431800"/>
                </a:lnTo>
                <a:arcTo wR="431789" hR="431800" stAng="10800000" swAng="5400000"/>
                <a:close/>
              </a:path>
            </a:pathLst>
          </a:custGeom>
          <a:solidFill>
            <a:srgbClr val="CDBEDF"/>
          </a:solidFill>
          <a:ln/>
        </p:spPr>
      </p:sp>
      <p:sp>
        <p:nvSpPr>
          <p:cNvPr id="13" name="Shape 11"/>
          <p:cNvSpPr/>
          <p:nvPr/>
        </p:nvSpPr>
        <p:spPr>
          <a:xfrm>
            <a:off x="6629234" y="3248223"/>
            <a:ext cx="1870425" cy="345281"/>
          </a:xfrm>
          <a:prstGeom prst="roundRect">
            <a:avLst>
              <a:gd name="adj" fmla="val 45020"/>
            </a:avLst>
          </a:prstGeom>
          <a:solidFill>
            <a:srgbClr val="D4F7F3"/>
          </a:solidFill>
          <a:ln/>
        </p:spPr>
      </p:sp>
      <p:sp>
        <p:nvSpPr>
          <p:cNvPr id="14" name="Text 12"/>
          <p:cNvSpPr/>
          <p:nvPr/>
        </p:nvSpPr>
        <p:spPr>
          <a:xfrm>
            <a:off x="6758711" y="3316089"/>
            <a:ext cx="2221055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kern="100" spc="14" dirty="0">
                <a:solidFill>
                  <a:srgbClr val="1F3B36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KREATIV FIKRLASH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6629234" y="3683675"/>
            <a:ext cx="4470288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Yana qanday qoida ishlaydi?</a:t>
            </a:r>
            <a:endParaRPr lang="en-US" sz="2200" dirty="0"/>
          </a:p>
        </p:txBody>
      </p:sp>
      <p:sp>
        <p:nvSpPr>
          <p:cNvPr id="16" name="Text 14"/>
          <p:cNvSpPr/>
          <p:nvPr/>
        </p:nvSpPr>
        <p:spPr>
          <a:xfrm>
            <a:off x="6629234" y="4197945"/>
            <a:ext cx="4470288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Boshqa mumkin bo‘lgan qoidalarni taklif qilish va turli javoblarni taqqoslash.</a:t>
            </a:r>
            <a:endParaRPr lang="en-US" sz="1700" dirty="0"/>
          </a:p>
        </p:txBody>
      </p:sp>
      <p:sp>
        <p:nvSpPr>
          <p:cNvPr id="17" name="Shape 15"/>
          <p:cNvSpPr/>
          <p:nvPr/>
        </p:nvSpPr>
        <p:spPr>
          <a:xfrm>
            <a:off x="6629234" y="4983361"/>
            <a:ext cx="1475147" cy="38100"/>
          </a:xfrm>
          <a:prstGeom prst="roundRect">
            <a:avLst>
              <a:gd name="adj" fmla="val 49999"/>
            </a:avLst>
          </a:prstGeom>
          <a:solidFill>
            <a:srgbClr val="0F4C45"/>
          </a:solidFill>
          <a:ln/>
        </p:spPr>
      </p:sp>
      <p:sp>
        <p:nvSpPr>
          <p:cNvPr id="18" name="Text 16"/>
          <p:cNvSpPr/>
          <p:nvPr/>
        </p:nvSpPr>
        <p:spPr>
          <a:xfrm>
            <a:off x="6629234" y="5202436"/>
            <a:ext cx="4851279" cy="2400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Savol: bir nechta mantiqiy davom bo‘lishi mumkinmi?</a:t>
            </a:r>
            <a:endParaRPr lang="en-US" sz="1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9585" y="1902714"/>
            <a:ext cx="4267093" cy="9326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400" b="1" kern="100" spc="-34" dirty="0">
                <a:solidFill>
                  <a:srgbClr val="FFFFFF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Kichik guruhda ishlash qoidalari</a:t>
            </a:r>
            <a:endParaRPr lang="en-US" sz="3400" dirty="0"/>
          </a:p>
        </p:txBody>
      </p:sp>
      <p:sp>
        <p:nvSpPr>
          <p:cNvPr id="3" name="Shape 1"/>
          <p:cNvSpPr/>
          <p:nvPr/>
        </p:nvSpPr>
        <p:spPr>
          <a:xfrm>
            <a:off x="5181371" y="1866900"/>
            <a:ext cx="380990" cy="381000"/>
          </a:xfrm>
          <a:prstGeom prst="ellipse">
            <a:avLst/>
          </a:prstGeom>
          <a:solidFill>
            <a:srgbClr val="0F4C45"/>
          </a:solidFill>
          <a:ln/>
        </p:spPr>
      </p:sp>
      <p:sp>
        <p:nvSpPr>
          <p:cNvPr id="4" name="Text 2"/>
          <p:cNvSpPr/>
          <p:nvPr/>
        </p:nvSpPr>
        <p:spPr>
          <a:xfrm>
            <a:off x="5324342" y="1949450"/>
            <a:ext cx="704634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1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5740157" y="1911350"/>
            <a:ext cx="5841953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Har bir a’zo fikr bildiradi, hech kim chetda qolmaydi</a:t>
            </a:r>
            <a:endParaRPr lang="en-US" sz="1700" dirty="0"/>
          </a:p>
        </p:txBody>
      </p:sp>
      <p:sp>
        <p:nvSpPr>
          <p:cNvPr id="6" name="Shape 4"/>
          <p:cNvSpPr/>
          <p:nvPr/>
        </p:nvSpPr>
        <p:spPr>
          <a:xfrm>
            <a:off x="5181371" y="2552700"/>
            <a:ext cx="380990" cy="381000"/>
          </a:xfrm>
          <a:prstGeom prst="ellipse">
            <a:avLst/>
          </a:prstGeom>
          <a:solidFill>
            <a:srgbClr val="0F4C45"/>
          </a:solidFill>
          <a:ln/>
        </p:spPr>
      </p:sp>
      <p:sp>
        <p:nvSpPr>
          <p:cNvPr id="7" name="Text 5"/>
          <p:cNvSpPr/>
          <p:nvPr/>
        </p:nvSpPr>
        <p:spPr>
          <a:xfrm>
            <a:off x="5309360" y="2635250"/>
            <a:ext cx="734597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2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5740157" y="2597150"/>
            <a:ext cx="5841953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Avval tinglaymiz, keyin baholaymiz</a:t>
            </a:r>
            <a:endParaRPr lang="en-US" sz="1700" dirty="0"/>
          </a:p>
        </p:txBody>
      </p:sp>
      <p:sp>
        <p:nvSpPr>
          <p:cNvPr id="9" name="Shape 7"/>
          <p:cNvSpPr/>
          <p:nvPr/>
        </p:nvSpPr>
        <p:spPr>
          <a:xfrm>
            <a:off x="5181371" y="3238500"/>
            <a:ext cx="380990" cy="381000"/>
          </a:xfrm>
          <a:prstGeom prst="ellipse">
            <a:avLst/>
          </a:prstGeom>
          <a:solidFill>
            <a:srgbClr val="0F4C45"/>
          </a:solidFill>
          <a:ln/>
        </p:spPr>
      </p:sp>
      <p:sp>
        <p:nvSpPr>
          <p:cNvPr id="10" name="Text 8"/>
          <p:cNvSpPr/>
          <p:nvPr/>
        </p:nvSpPr>
        <p:spPr>
          <a:xfrm>
            <a:off x="5307078" y="3321050"/>
            <a:ext cx="739161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3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5740157" y="3282950"/>
            <a:ext cx="5841953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Javob emas, yechim yo‘li ham himoya qilinadi</a:t>
            </a:r>
            <a:endParaRPr lang="en-US" sz="1700" dirty="0"/>
          </a:p>
        </p:txBody>
      </p:sp>
      <p:sp>
        <p:nvSpPr>
          <p:cNvPr id="12" name="Shape 10"/>
          <p:cNvSpPr/>
          <p:nvPr/>
        </p:nvSpPr>
        <p:spPr>
          <a:xfrm>
            <a:off x="5181371" y="3924300"/>
            <a:ext cx="380990" cy="381000"/>
          </a:xfrm>
          <a:prstGeom prst="ellipse">
            <a:avLst/>
          </a:prstGeom>
          <a:solidFill>
            <a:srgbClr val="0F4C45"/>
          </a:solidFill>
          <a:ln/>
        </p:spPr>
      </p:sp>
      <p:sp>
        <p:nvSpPr>
          <p:cNvPr id="13" name="Text 11"/>
          <p:cNvSpPr/>
          <p:nvPr/>
        </p:nvSpPr>
        <p:spPr>
          <a:xfrm>
            <a:off x="5304499" y="4006850"/>
            <a:ext cx="744320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4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5740157" y="3968750"/>
            <a:ext cx="5841953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Vazifalar rollar orqali taqsimlanadi</a:t>
            </a:r>
            <a:endParaRPr lang="en-US" sz="1700" dirty="0"/>
          </a:p>
        </p:txBody>
      </p:sp>
      <p:sp>
        <p:nvSpPr>
          <p:cNvPr id="15" name="Shape 13"/>
          <p:cNvSpPr/>
          <p:nvPr/>
        </p:nvSpPr>
        <p:spPr>
          <a:xfrm>
            <a:off x="5181371" y="4610100"/>
            <a:ext cx="380990" cy="381000"/>
          </a:xfrm>
          <a:prstGeom prst="ellipse">
            <a:avLst/>
          </a:prstGeom>
          <a:solidFill>
            <a:srgbClr val="0F4C45"/>
          </a:solidFill>
          <a:ln/>
        </p:spPr>
      </p:sp>
      <p:sp>
        <p:nvSpPr>
          <p:cNvPr id="16" name="Text 14"/>
          <p:cNvSpPr/>
          <p:nvPr/>
        </p:nvSpPr>
        <p:spPr>
          <a:xfrm>
            <a:off x="5306284" y="4692650"/>
            <a:ext cx="740649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5</a:t>
            </a:r>
            <a:endParaRPr lang="en-US" sz="1700" dirty="0"/>
          </a:p>
        </p:txBody>
      </p:sp>
      <p:sp>
        <p:nvSpPr>
          <p:cNvPr id="17" name="Text 15"/>
          <p:cNvSpPr/>
          <p:nvPr/>
        </p:nvSpPr>
        <p:spPr>
          <a:xfrm>
            <a:off x="5740157" y="4654550"/>
            <a:ext cx="5841953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Vaqt va guruh kelishuviga rioya qilinadi</a:t>
            </a:r>
            <a:endParaRPr lang="en-US" sz="17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1182" y="534988"/>
            <a:ext cx="11378915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14" dirty="0">
                <a:solidFill>
                  <a:srgbClr val="0F4C45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VAZIFALAR ANIQLIGI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711182" y="877189"/>
            <a:ext cx="10769331" cy="4663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400" b="1" kern="100" spc="-34" dirty="0">
                <a:solidFill>
                  <a:srgbClr val="0F4C45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Guruh rollari ishni tezlashtiradi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711182" y="1523603"/>
            <a:ext cx="11378915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Har bir rol jarayonning boshqa bir ehtiyojini ko‘radi: muloqot, qayd, nazorat, taqdimot va vaqt.</a:t>
            </a:r>
            <a:endParaRPr lang="en-US" sz="17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182" y="2019498"/>
            <a:ext cx="539736" cy="53975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711182" y="2690694"/>
            <a:ext cx="1910012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F4C45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Moderator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11182" y="3204964"/>
            <a:ext cx="1910012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Muhokamani boshqaradi.</a:t>
            </a:r>
            <a:endParaRPr lang="en-US" sz="17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5987" y="2019498"/>
            <a:ext cx="539736" cy="53975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2925987" y="2690694"/>
            <a:ext cx="1910012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F4C45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Yozuvchi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2925987" y="3204964"/>
            <a:ext cx="1910012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Fikrlar va yechimni qayd etadi.</a:t>
            </a:r>
            <a:endParaRPr lang="en-US" sz="170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0792" y="2019498"/>
            <a:ext cx="539736" cy="53975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5140792" y="2690694"/>
            <a:ext cx="1910012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F4C45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Tekshiruvchi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5140792" y="3204964"/>
            <a:ext cx="1910012" cy="9066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Dalil va hisob-kitobni nazorat qiladi.</a:t>
            </a:r>
            <a:endParaRPr lang="en-US" sz="170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5596" y="2019498"/>
            <a:ext cx="539736" cy="53975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7355596" y="2690694"/>
            <a:ext cx="1910012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F4C45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Taqdimotchi</a:t>
            </a:r>
            <a:endParaRPr lang="en-US" sz="2200" dirty="0"/>
          </a:p>
        </p:txBody>
      </p:sp>
      <p:sp>
        <p:nvSpPr>
          <p:cNvPr id="16" name="Text 10"/>
          <p:cNvSpPr/>
          <p:nvPr/>
        </p:nvSpPr>
        <p:spPr>
          <a:xfrm>
            <a:off x="7355596" y="3204964"/>
            <a:ext cx="1910012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Guruh xulosasini ifodalaydi.</a:t>
            </a:r>
            <a:endParaRPr lang="en-US" sz="1700" dirty="0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70401" y="2019498"/>
            <a:ext cx="539736" cy="539750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9570401" y="2690694"/>
            <a:ext cx="1910012" cy="7262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F4C45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Vaqt kuzatuvchisi</a:t>
            </a:r>
            <a:endParaRPr lang="en-US" sz="2200" dirty="0"/>
          </a:p>
        </p:txBody>
      </p:sp>
      <p:sp>
        <p:nvSpPr>
          <p:cNvPr id="19" name="Text 12"/>
          <p:cNvSpPr/>
          <p:nvPr/>
        </p:nvSpPr>
        <p:spPr>
          <a:xfrm>
            <a:off x="9570401" y="3568105"/>
            <a:ext cx="1910012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Bosqichlar uchun vaqtni eslatadi.</a:t>
            </a:r>
            <a:endParaRPr lang="en-US" sz="17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1182" y="534988"/>
            <a:ext cx="5791055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14" dirty="0">
                <a:solidFill>
                  <a:srgbClr val="0F4C45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AMALIY TOPSHIRIQ 1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711182" y="877189"/>
            <a:ext cx="5435464" cy="4663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400" b="1" kern="100" spc="-34" dirty="0">
                <a:solidFill>
                  <a:srgbClr val="0F4C45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Qaysi shakl ortiqcha?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711182" y="1523603"/>
            <a:ext cx="5435464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“Ortiqcha” shaklni tanlang, lekin tanlovingizni kamida ikki xil mezon bilan asoslang.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711182" y="2326164"/>
            <a:ext cx="5435464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F4C45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1-bosqich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711182" y="2840434"/>
            <a:ext cx="5435464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Individual kuzatish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711182" y="3604300"/>
            <a:ext cx="5435464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F4C45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2-bosqich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711182" y="4118570"/>
            <a:ext cx="5435464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Fikrlarni jamlash</a:t>
            </a:r>
            <a:endParaRPr lang="en-US" sz="1700" dirty="0"/>
          </a:p>
        </p:txBody>
      </p:sp>
      <p:sp>
        <p:nvSpPr>
          <p:cNvPr id="9" name="Text 7"/>
          <p:cNvSpPr/>
          <p:nvPr/>
        </p:nvSpPr>
        <p:spPr>
          <a:xfrm>
            <a:off x="711182" y="4882436"/>
            <a:ext cx="5435464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F4C45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3-bosqich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711182" y="5396706"/>
            <a:ext cx="5435464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Umumiy mezonni himoya qilish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711182" y="5892602"/>
            <a:ext cx="5435464" cy="480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Muhokama: bitta to‘g‘ri javob bormi yoki mezon javobni o‘zgartiradimi?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711182" y="3364905"/>
            <a:ext cx="5435464" cy="12700"/>
          </a:xfrm>
          <a:prstGeom prst="rect">
            <a:avLst/>
          </a:prstGeom>
          <a:solidFill>
            <a:srgbClr val="808080">
              <a:alpha val="35000"/>
            </a:srgbClr>
          </a:solidFill>
          <a:ln/>
        </p:spPr>
      </p:sp>
      <p:sp>
        <p:nvSpPr>
          <p:cNvPr id="13" name="Shape 11"/>
          <p:cNvSpPr/>
          <p:nvPr/>
        </p:nvSpPr>
        <p:spPr>
          <a:xfrm>
            <a:off x="711182" y="4643041"/>
            <a:ext cx="5435464" cy="12700"/>
          </a:xfrm>
          <a:prstGeom prst="rect">
            <a:avLst/>
          </a:prstGeom>
          <a:solidFill>
            <a:srgbClr val="808080">
              <a:alpha val="35000"/>
            </a:srgbClr>
          </a:solidFill>
          <a:ln/>
        </p:spPr>
      </p:sp>
      <p:sp>
        <p:nvSpPr>
          <p:cNvPr id="14" name="Shape 12"/>
          <p:cNvSpPr/>
          <p:nvPr/>
        </p:nvSpPr>
        <p:spPr>
          <a:xfrm>
            <a:off x="7046935" y="533003"/>
            <a:ext cx="1356683" cy="1356717"/>
          </a:xfrm>
          <a:prstGeom prst="ellipse">
            <a:avLst/>
          </a:prstGeom>
          <a:solidFill>
            <a:srgbClr val="0F4C45"/>
          </a:solidFill>
          <a:ln/>
        </p:spPr>
      </p:sp>
      <p:sp>
        <p:nvSpPr>
          <p:cNvPr id="15" name="Shape 13"/>
          <p:cNvSpPr/>
          <p:nvPr/>
        </p:nvSpPr>
        <p:spPr>
          <a:xfrm>
            <a:off x="8573178" y="460276"/>
            <a:ext cx="1356683" cy="1356717"/>
          </a:xfrm>
          <a:prstGeom prst="rect">
            <a:avLst/>
          </a:prstGeom>
          <a:solidFill>
            <a:srgbClr val="CDBEDF"/>
          </a:solidFill>
          <a:ln/>
        </p:spPr>
      </p:sp>
      <p:sp>
        <p:nvSpPr>
          <p:cNvPr id="16" name="Shape 14"/>
          <p:cNvSpPr/>
          <p:nvPr/>
        </p:nvSpPr>
        <p:spPr>
          <a:xfrm>
            <a:off x="10123730" y="460276"/>
            <a:ext cx="1356683" cy="1356717"/>
          </a:xfrm>
          <a:prstGeom prst="triangle">
            <a:avLst/>
          </a:prstGeom>
          <a:solidFill>
            <a:srgbClr val="F3EAD3"/>
          </a:solidFill>
          <a:ln/>
        </p:spPr>
      </p:sp>
      <p:sp>
        <p:nvSpPr>
          <p:cNvPr id="17" name="Shape 15"/>
          <p:cNvSpPr/>
          <p:nvPr/>
        </p:nvSpPr>
        <p:spPr>
          <a:xfrm>
            <a:off x="7870628" y="2277368"/>
            <a:ext cx="1405101" cy="1405136"/>
          </a:xfrm>
          <a:prstGeom prst="diamond">
            <a:avLst/>
          </a:prstGeom>
          <a:solidFill>
            <a:srgbClr val="6E5A90"/>
          </a:solidFill>
          <a:ln/>
        </p:spPr>
      </p:sp>
      <p:sp>
        <p:nvSpPr>
          <p:cNvPr id="18" name="Text 16"/>
          <p:cNvSpPr/>
          <p:nvPr/>
        </p:nvSpPr>
        <p:spPr>
          <a:xfrm>
            <a:off x="6723886" y="3876377"/>
            <a:ext cx="4861498" cy="2400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12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Shaklni emas, mezonni tushuntiring.</a:t>
            </a:r>
            <a:endParaRPr lang="en-US"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1182" y="534988"/>
            <a:ext cx="11378915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14" dirty="0">
                <a:solidFill>
                  <a:srgbClr val="0F4C45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AMALIY TOPSHIRIQ 2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711182" y="877189"/>
            <a:ext cx="10769331" cy="46632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400" b="1" kern="100" spc="-34" dirty="0">
                <a:solidFill>
                  <a:srgbClr val="0F4C45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Sonli kodni toping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711182" y="1523603"/>
            <a:ext cx="11378915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Guruhlar berilgan sonlar jadvalidan qonuniyatni izlaydi va noma’lum qiymatni topadi.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711182" y="3473847"/>
            <a:ext cx="2463738" cy="2696468"/>
          </a:xfrm>
          <a:prstGeom prst="rect">
            <a:avLst/>
          </a:prstGeom>
          <a:solidFill>
            <a:srgbClr val="C8E3AC"/>
          </a:solidFill>
          <a:ln/>
        </p:spPr>
      </p:sp>
      <p:sp>
        <p:nvSpPr>
          <p:cNvPr id="6" name="Text 4"/>
          <p:cNvSpPr/>
          <p:nvPr/>
        </p:nvSpPr>
        <p:spPr>
          <a:xfrm>
            <a:off x="939776" y="3702447"/>
            <a:ext cx="844132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01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939776" y="4004667"/>
            <a:ext cx="2006550" cy="19050"/>
          </a:xfrm>
          <a:prstGeom prst="rect">
            <a:avLst/>
          </a:prstGeom>
          <a:solidFill>
            <a:srgbClr val="0F4C45"/>
          </a:solidFill>
          <a:ln/>
        </p:spPr>
      </p:sp>
      <p:sp>
        <p:nvSpPr>
          <p:cNvPr id="8" name="Text 6"/>
          <p:cNvSpPr/>
          <p:nvPr/>
        </p:nvSpPr>
        <p:spPr>
          <a:xfrm>
            <a:off x="939776" y="4157643"/>
            <a:ext cx="2006550" cy="7262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Ma’lumotni ajrating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939776" y="5035054"/>
            <a:ext cx="2006550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Qaysi sonlar va belgilar muhim?</a:t>
            </a:r>
            <a:endParaRPr lang="en-US" sz="1700" dirty="0"/>
          </a:p>
        </p:txBody>
      </p:sp>
      <p:sp>
        <p:nvSpPr>
          <p:cNvPr id="10" name="Shape 8"/>
          <p:cNvSpPr/>
          <p:nvPr/>
        </p:nvSpPr>
        <p:spPr>
          <a:xfrm>
            <a:off x="3479713" y="3473847"/>
            <a:ext cx="2463738" cy="2696468"/>
          </a:xfrm>
          <a:prstGeom prst="rect">
            <a:avLst/>
          </a:prstGeom>
          <a:solidFill>
            <a:srgbClr val="CDBEDF"/>
          </a:solidFill>
          <a:ln/>
        </p:spPr>
      </p:sp>
      <p:sp>
        <p:nvSpPr>
          <p:cNvPr id="11" name="Text 9"/>
          <p:cNvSpPr/>
          <p:nvPr/>
        </p:nvSpPr>
        <p:spPr>
          <a:xfrm>
            <a:off x="3708307" y="3702447"/>
            <a:ext cx="874095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02</a:t>
            </a:r>
            <a:endParaRPr lang="en-US" sz="1700" dirty="0"/>
          </a:p>
        </p:txBody>
      </p:sp>
      <p:sp>
        <p:nvSpPr>
          <p:cNvPr id="12" name="Shape 10"/>
          <p:cNvSpPr/>
          <p:nvPr/>
        </p:nvSpPr>
        <p:spPr>
          <a:xfrm>
            <a:off x="3708307" y="4004667"/>
            <a:ext cx="2006550" cy="19050"/>
          </a:xfrm>
          <a:prstGeom prst="rect">
            <a:avLst/>
          </a:prstGeom>
          <a:solidFill>
            <a:srgbClr val="0F4C45"/>
          </a:solidFill>
          <a:ln/>
        </p:spPr>
      </p:sp>
      <p:sp>
        <p:nvSpPr>
          <p:cNvPr id="13" name="Text 11"/>
          <p:cNvSpPr/>
          <p:nvPr/>
        </p:nvSpPr>
        <p:spPr>
          <a:xfrm>
            <a:off x="3708307" y="4157643"/>
            <a:ext cx="2006550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Taxmin qiling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3708307" y="4671913"/>
            <a:ext cx="2006550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Qanday qonuniyat ishlashi mumkin?</a:t>
            </a:r>
            <a:endParaRPr lang="en-US" sz="1700" dirty="0"/>
          </a:p>
        </p:txBody>
      </p:sp>
      <p:sp>
        <p:nvSpPr>
          <p:cNvPr id="15" name="Shape 13"/>
          <p:cNvSpPr/>
          <p:nvPr/>
        </p:nvSpPr>
        <p:spPr>
          <a:xfrm>
            <a:off x="6248244" y="3473847"/>
            <a:ext cx="2463738" cy="2696468"/>
          </a:xfrm>
          <a:prstGeom prst="rect">
            <a:avLst/>
          </a:prstGeom>
          <a:solidFill>
            <a:srgbClr val="F3EAD3"/>
          </a:solidFill>
          <a:ln/>
        </p:spPr>
      </p:sp>
      <p:sp>
        <p:nvSpPr>
          <p:cNvPr id="16" name="Text 14"/>
          <p:cNvSpPr/>
          <p:nvPr/>
        </p:nvSpPr>
        <p:spPr>
          <a:xfrm>
            <a:off x="6476838" y="3702447"/>
            <a:ext cx="879056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03</a:t>
            </a:r>
            <a:endParaRPr lang="en-US" sz="1700" dirty="0"/>
          </a:p>
        </p:txBody>
      </p:sp>
      <p:sp>
        <p:nvSpPr>
          <p:cNvPr id="17" name="Shape 15"/>
          <p:cNvSpPr/>
          <p:nvPr/>
        </p:nvSpPr>
        <p:spPr>
          <a:xfrm>
            <a:off x="6476838" y="4004667"/>
            <a:ext cx="2006550" cy="19050"/>
          </a:xfrm>
          <a:prstGeom prst="rect">
            <a:avLst/>
          </a:prstGeom>
          <a:solidFill>
            <a:srgbClr val="0F4C45"/>
          </a:solidFill>
          <a:ln/>
        </p:spPr>
      </p:sp>
      <p:sp>
        <p:nvSpPr>
          <p:cNvPr id="18" name="Text 16"/>
          <p:cNvSpPr/>
          <p:nvPr/>
        </p:nvSpPr>
        <p:spPr>
          <a:xfrm>
            <a:off x="6476838" y="4157643"/>
            <a:ext cx="2006550" cy="7262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Qiymatni toping</a:t>
            </a:r>
            <a:endParaRPr lang="en-US" sz="2200" dirty="0"/>
          </a:p>
        </p:txBody>
      </p:sp>
      <p:sp>
        <p:nvSpPr>
          <p:cNvPr id="19" name="Text 17"/>
          <p:cNvSpPr/>
          <p:nvPr/>
        </p:nvSpPr>
        <p:spPr>
          <a:xfrm>
            <a:off x="6476838" y="5035054"/>
            <a:ext cx="2006550" cy="9066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Noma’lum qiymatni qoida asosida hisoblang.</a:t>
            </a:r>
            <a:endParaRPr lang="en-US" sz="1700" dirty="0"/>
          </a:p>
        </p:txBody>
      </p:sp>
      <p:sp>
        <p:nvSpPr>
          <p:cNvPr id="20" name="Shape 18"/>
          <p:cNvSpPr/>
          <p:nvPr/>
        </p:nvSpPr>
        <p:spPr>
          <a:xfrm>
            <a:off x="9016774" y="3473847"/>
            <a:ext cx="2463738" cy="2696468"/>
          </a:xfrm>
          <a:prstGeom prst="rect">
            <a:avLst/>
          </a:prstGeom>
          <a:solidFill>
            <a:srgbClr val="F3EAD3"/>
          </a:solidFill>
          <a:ln/>
        </p:spPr>
      </p:sp>
      <p:sp>
        <p:nvSpPr>
          <p:cNvPr id="21" name="Text 19"/>
          <p:cNvSpPr/>
          <p:nvPr/>
        </p:nvSpPr>
        <p:spPr>
          <a:xfrm>
            <a:off x="9245369" y="3702447"/>
            <a:ext cx="885307" cy="2159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83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04</a:t>
            </a:r>
            <a:endParaRPr lang="en-US" sz="1700" dirty="0"/>
          </a:p>
        </p:txBody>
      </p:sp>
      <p:sp>
        <p:nvSpPr>
          <p:cNvPr id="22" name="Shape 20"/>
          <p:cNvSpPr/>
          <p:nvPr/>
        </p:nvSpPr>
        <p:spPr>
          <a:xfrm>
            <a:off x="9245369" y="4004667"/>
            <a:ext cx="2006550" cy="19050"/>
          </a:xfrm>
          <a:prstGeom prst="rect">
            <a:avLst/>
          </a:prstGeom>
          <a:solidFill>
            <a:srgbClr val="0F4C45"/>
          </a:solidFill>
          <a:ln/>
        </p:spPr>
      </p:sp>
      <p:sp>
        <p:nvSpPr>
          <p:cNvPr id="23" name="Text 21"/>
          <p:cNvSpPr/>
          <p:nvPr/>
        </p:nvSpPr>
        <p:spPr>
          <a:xfrm>
            <a:off x="9245369" y="4157643"/>
            <a:ext cx="2006550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1F3B36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Tekshiring</a:t>
            </a:r>
            <a:endParaRPr lang="en-US" sz="2200" dirty="0"/>
          </a:p>
        </p:txBody>
      </p:sp>
      <p:sp>
        <p:nvSpPr>
          <p:cNvPr id="24" name="Text 22"/>
          <p:cNvSpPr/>
          <p:nvPr/>
        </p:nvSpPr>
        <p:spPr>
          <a:xfrm>
            <a:off x="9245369" y="4671913"/>
            <a:ext cx="2006550" cy="9066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Javobni boshqa ma’lumotlar bilan sinang.</a:t>
            </a:r>
            <a:endParaRPr lang="en-US" sz="1700" dirty="0"/>
          </a:p>
        </p:txBody>
      </p:sp>
      <p:sp>
        <p:nvSpPr>
          <p:cNvPr id="25" name="Text 23"/>
          <p:cNvSpPr/>
          <p:nvPr/>
        </p:nvSpPr>
        <p:spPr>
          <a:xfrm>
            <a:off x="711182" y="6363990"/>
            <a:ext cx="11378915" cy="2400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2000"/>
              </a:lnSpc>
              <a:buNone/>
            </a:pPr>
            <a:r>
              <a:rPr lang="en-US" sz="1400" dirty="0">
                <a:solidFill>
                  <a:srgbClr val="3D534E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Muhokama: javobni topishdan oldin qanday taxminlar qildingiz?</a:t>
            </a:r>
            <a:endParaRPr lang="en-US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1182" y="560388"/>
            <a:ext cx="6603835" cy="2222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kern="100" spc="14" dirty="0">
                <a:solidFill>
                  <a:srgbClr val="0F4C45"/>
                </a:solidFill>
                <a:latin typeface="Atkinson Hyperlegible Next SemiBold" pitchFamily="34" charset="0"/>
                <a:ea typeface="Atkinson Hyperlegible Next SemiBold" pitchFamily="34" charset="-122"/>
                <a:cs typeface="Atkinson Hyperlegible Next SemiBold" pitchFamily="34" charset="0"/>
              </a:rPr>
              <a:t>AMALIY TOPSHIRIQ 3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711182" y="902589"/>
            <a:ext cx="6172046" cy="9326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400" b="1" kern="100" spc="-34" dirty="0">
                <a:solidFill>
                  <a:srgbClr val="0F4C45"/>
                </a:solidFill>
                <a:latin typeface="Parkinsans Bold" pitchFamily="34" charset="0"/>
                <a:ea typeface="Parkinsans Bold" pitchFamily="34" charset="-122"/>
                <a:cs typeface="Parkinsans Bold" pitchFamily="34" charset="0"/>
              </a:rPr>
              <a:t>Masalani boshqa yo‘l bilan yeching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711182" y="2015331"/>
            <a:ext cx="6603835" cy="3022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Bir masala uchun kamida ikki xil yechim usulini toping.</a:t>
            </a:r>
            <a:endParaRPr lang="en-US" sz="1700" dirty="0"/>
          </a:p>
        </p:txBody>
      </p:sp>
      <p:sp>
        <p:nvSpPr>
          <p:cNvPr id="5" name="Shape 3"/>
          <p:cNvSpPr/>
          <p:nvPr/>
        </p:nvSpPr>
        <p:spPr>
          <a:xfrm>
            <a:off x="711182" y="2511227"/>
            <a:ext cx="3009825" cy="3813373"/>
          </a:xfrm>
          <a:prstGeom prst="rect">
            <a:avLst/>
          </a:prstGeom>
          <a:solidFill>
            <a:srgbClr val="F3EAD3"/>
          </a:solidFill>
          <a:ln/>
        </p:spPr>
      </p:sp>
      <p:sp>
        <p:nvSpPr>
          <p:cNvPr id="6" name="Text 4"/>
          <p:cNvSpPr/>
          <p:nvPr/>
        </p:nvSpPr>
        <p:spPr>
          <a:xfrm>
            <a:off x="990575" y="2769672"/>
            <a:ext cx="2451039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1F3B36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Usullar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990575" y="3283942"/>
            <a:ext cx="2451039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1F3B36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Chizma · jadval · mantiqiy mulohaza · teskari amal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3873403" y="2511227"/>
            <a:ext cx="3009825" cy="3813373"/>
          </a:xfrm>
          <a:prstGeom prst="rect">
            <a:avLst/>
          </a:prstGeom>
          <a:solidFill>
            <a:srgbClr val="C8E3AC"/>
          </a:solidFill>
          <a:ln/>
        </p:spPr>
      </p:sp>
      <p:sp>
        <p:nvSpPr>
          <p:cNvPr id="9" name="Text 7"/>
          <p:cNvSpPr/>
          <p:nvPr/>
        </p:nvSpPr>
        <p:spPr>
          <a:xfrm>
            <a:off x="4152796" y="2769672"/>
            <a:ext cx="2451039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Muhokama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4152796" y="3283942"/>
            <a:ext cx="2451039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Har bir usulning kuchli tomonini ayting.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4152796" y="4086503"/>
            <a:ext cx="2451039" cy="3631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2200" b="1" dirty="0">
                <a:solidFill>
                  <a:srgbClr val="000000"/>
                </a:solidFill>
                <a:latin typeface="Atkinson Hyperlegible Next Bold" pitchFamily="34" charset="0"/>
                <a:ea typeface="Atkinson Hyperlegible Next Bold" pitchFamily="34" charset="-122"/>
                <a:cs typeface="Atkinson Hyperlegible Next Bold" pitchFamily="34" charset="0"/>
              </a:rPr>
              <a:t>Tanlov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4152796" y="4600773"/>
            <a:ext cx="2451039" cy="6044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17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Atkinson Hyperlegible Next" pitchFamily="34" charset="0"/>
                <a:ea typeface="Atkinson Hyperlegible Next" pitchFamily="34" charset="-122"/>
                <a:cs typeface="Atkinson Hyperlegible Next" pitchFamily="34" charset="0"/>
              </a:rPr>
              <a:t>Qaysi usul o‘quvchi uchun tushunarliroq?</a:t>
            </a:r>
            <a:endParaRPr lang="en-US" sz="1700" dirty="0"/>
          </a:p>
        </p:txBody>
      </p:sp>
      <p:pic>
        <p:nvPicPr>
          <p:cNvPr id="1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3611" y="533400"/>
            <a:ext cx="3936902" cy="5791200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</TotalTime>
  <Words>610</Words>
  <Application>Microsoft Office PowerPoint</Application>
  <PresentationFormat>Custom</PresentationFormat>
  <Paragraphs>139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Atkinson Hyperlegible Next</vt:lpstr>
      <vt:lpstr>Parkinsans Bold</vt:lpstr>
      <vt:lpstr>Calibri</vt:lpstr>
      <vt:lpstr>Atkinson Hyperlegible Next Bold</vt:lpstr>
      <vt:lpstr>Georgia</vt:lpstr>
      <vt:lpstr>Wingdings 2</vt:lpstr>
      <vt:lpstr>Wingdings</vt:lpstr>
      <vt:lpstr>Atkinson Hyperlegible Next SemiBold</vt:lpstr>
      <vt:lpstr>Civic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Acer-i5</dc:creator>
  <cp:lastModifiedBy>Acer-i5</cp:lastModifiedBy>
  <cp:revision>2</cp:revision>
  <dcterms:created xsi:type="dcterms:W3CDTF">2026-10-28T14:08:44Z</dcterms:created>
  <dcterms:modified xsi:type="dcterms:W3CDTF">2026-10-28T14:15:15Z</dcterms:modified>
</cp:coreProperties>
</file>