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65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</p:sldIdLst>
  <p:sldSz cx="18288000" cy="10287000"/>
  <p:notesSz cx="6858000" cy="9144000"/>
  <p:embeddedFontLst>
    <p:embeddedFont>
      <p:font typeface="Arimo" panose="020B0604020202020204" charset="0"/>
      <p:regular r:id="rId11"/>
    </p:embeddedFont>
    <p:embeddedFont>
      <p:font typeface="Sweet Dreams" panose="020B0604020202020204" charset="0"/>
      <p:regular r:id="rId1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 showGuides="1">
      <p:cViewPr varScale="1">
        <p:scale>
          <a:sx n="46" d="100"/>
          <a:sy n="46" d="100"/>
        </p:scale>
        <p:origin x="756" y="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3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image" Target="../media/image2.png"/><Relationship Id="rId7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image" Target="../media/image2.png"/><Relationship Id="rId7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image" Target="../media/image2.png"/><Relationship Id="rId7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 flipV="1">
            <a:off x="12937481" y="-656030"/>
            <a:ext cx="6224239" cy="6805546"/>
          </a:xfrm>
          <a:custGeom>
            <a:avLst/>
            <a:gdLst/>
            <a:ahLst/>
            <a:cxnLst/>
            <a:rect l="l" t="t" r="r" b="b"/>
            <a:pathLst>
              <a:path w="6224239" h="6805546">
                <a:moveTo>
                  <a:pt x="6224239" y="6805546"/>
                </a:moveTo>
                <a:lnTo>
                  <a:pt x="0" y="6805546"/>
                </a:lnTo>
                <a:lnTo>
                  <a:pt x="0" y="0"/>
                </a:lnTo>
                <a:lnTo>
                  <a:pt x="6224239" y="0"/>
                </a:lnTo>
                <a:lnTo>
                  <a:pt x="6224239" y="6805546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411605" y="3958270"/>
            <a:ext cx="6289002" cy="6876358"/>
          </a:xfrm>
          <a:custGeom>
            <a:avLst/>
            <a:gdLst/>
            <a:ahLst/>
            <a:cxnLst/>
            <a:rect l="l" t="t" r="r" b="b"/>
            <a:pathLst>
              <a:path w="6289002" h="6876358">
                <a:moveTo>
                  <a:pt x="0" y="0"/>
                </a:moveTo>
                <a:lnTo>
                  <a:pt x="6289002" y="0"/>
                </a:lnTo>
                <a:lnTo>
                  <a:pt x="6289002" y="6876358"/>
                </a:lnTo>
                <a:lnTo>
                  <a:pt x="0" y="687635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5198152" y="6952490"/>
            <a:ext cx="4122295" cy="4114800"/>
          </a:xfrm>
          <a:custGeom>
            <a:avLst/>
            <a:gdLst/>
            <a:ahLst/>
            <a:cxnLst/>
            <a:rect l="l" t="t" r="r" b="b"/>
            <a:pathLst>
              <a:path w="4122295" h="4114800">
                <a:moveTo>
                  <a:pt x="0" y="0"/>
                </a:moveTo>
                <a:lnTo>
                  <a:pt x="4122296" y="0"/>
                </a:lnTo>
                <a:lnTo>
                  <a:pt x="412229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-683946" y="-767470"/>
            <a:ext cx="4122295" cy="4114800"/>
          </a:xfrm>
          <a:custGeom>
            <a:avLst/>
            <a:gdLst/>
            <a:ahLst/>
            <a:cxnLst/>
            <a:rect l="l" t="t" r="r" b="b"/>
            <a:pathLst>
              <a:path w="4122295" h="4114800">
                <a:moveTo>
                  <a:pt x="0" y="0"/>
                </a:moveTo>
                <a:lnTo>
                  <a:pt x="4122295" y="0"/>
                </a:lnTo>
                <a:lnTo>
                  <a:pt x="412229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3701066">
            <a:off x="141864" y="8034062"/>
            <a:ext cx="2128325" cy="2528247"/>
          </a:xfrm>
          <a:custGeom>
            <a:avLst/>
            <a:gdLst/>
            <a:ahLst/>
            <a:cxnLst/>
            <a:rect l="l" t="t" r="r" b="b"/>
            <a:pathLst>
              <a:path w="2128325" h="2528247">
                <a:moveTo>
                  <a:pt x="0" y="0"/>
                </a:moveTo>
                <a:lnTo>
                  <a:pt x="2128324" y="0"/>
                </a:lnTo>
                <a:lnTo>
                  <a:pt x="2128324" y="2528247"/>
                </a:lnTo>
                <a:lnTo>
                  <a:pt x="0" y="252824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2667000" y="1104900"/>
            <a:ext cx="13464540" cy="877875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ru-RU" sz="3600" dirty="0">
                <a:solidFill>
                  <a:srgbClr val="6B3406"/>
                </a:solidFill>
                <a:latin typeface="Sweet Dreams" panose="02000000000000000000"/>
                <a:ea typeface="Sweet Dreams" panose="02000000000000000000"/>
                <a:cs typeface="Sweet Dreams" panose="02000000000000000000"/>
                <a:sym typeface="Sweet Dreams" panose="02000000000000000000"/>
              </a:rPr>
              <a:t>ANDIJON VILOYATI PEDAKOGIK</a:t>
            </a:r>
          </a:p>
          <a:p>
            <a:pPr algn="ctr">
              <a:lnSpc>
                <a:spcPct val="150000"/>
              </a:lnSpc>
            </a:pPr>
            <a:r>
              <a:rPr lang="en-US" altLang="ru-RU" sz="3600" dirty="0">
                <a:solidFill>
                  <a:srgbClr val="6B3406"/>
                </a:solidFill>
                <a:latin typeface="Sweet Dreams" panose="02000000000000000000"/>
                <a:ea typeface="Sweet Dreams" panose="02000000000000000000"/>
                <a:cs typeface="Sweet Dreams" panose="02000000000000000000"/>
                <a:sym typeface="Sweet Dreams" panose="02000000000000000000"/>
              </a:rPr>
              <a:t>MAHORAT MARKAZI</a:t>
            </a:r>
          </a:p>
          <a:p>
            <a:pPr algn="ctr">
              <a:lnSpc>
                <a:spcPct val="150000"/>
              </a:lnSpc>
            </a:pPr>
            <a:r>
              <a:rPr lang="en-US" altLang="ru-RU" sz="3600" dirty="0">
                <a:solidFill>
                  <a:srgbClr val="6B3406"/>
                </a:solidFill>
                <a:latin typeface="Sweet Dreams" panose="02000000000000000000"/>
                <a:ea typeface="Sweet Dreams" panose="02000000000000000000"/>
                <a:cs typeface="Sweet Dreams" panose="02000000000000000000"/>
                <a:sym typeface="Sweet Dreams" panose="02000000000000000000"/>
              </a:rPr>
              <a:t>AMALIY FANLAR VA MAKTABDAN TASHQARI TA`LIM    METODIKASI KAFEDRASI</a:t>
            </a:r>
          </a:p>
          <a:p>
            <a:pPr algn="ctr">
              <a:lnSpc>
                <a:spcPct val="150000"/>
              </a:lnSpc>
            </a:pPr>
            <a:r>
              <a:rPr lang="en-US" altLang="ru-RU" sz="3600" dirty="0">
                <a:solidFill>
                  <a:srgbClr val="6B3406"/>
                </a:solidFill>
                <a:latin typeface="Sweet Dreams" panose="02000000000000000000"/>
                <a:ea typeface="Sweet Dreams" panose="02000000000000000000"/>
                <a:cs typeface="Sweet Dreams" panose="02000000000000000000"/>
                <a:sym typeface="Sweet Dreams" panose="02000000000000000000"/>
              </a:rPr>
              <a:t>MUSIQA </a:t>
            </a:r>
            <a:r>
              <a:rPr lang="en-US" altLang="ru-RU" sz="3600">
                <a:solidFill>
                  <a:srgbClr val="6B3406"/>
                </a:solidFill>
                <a:latin typeface="Sweet Dreams" panose="02000000000000000000"/>
                <a:ea typeface="Sweet Dreams" panose="02000000000000000000"/>
                <a:cs typeface="Sweet Dreams" panose="02000000000000000000"/>
                <a:sym typeface="Sweet Dreams" panose="02000000000000000000"/>
              </a:rPr>
              <a:t>FANI O’QITUVCHISI TO’XTASHEVA NODIRA</a:t>
            </a:r>
          </a:p>
          <a:p>
            <a:pPr algn="ctr">
              <a:lnSpc>
                <a:spcPct val="100000"/>
              </a:lnSpc>
            </a:pPr>
            <a:r>
              <a:rPr lang="en-US" sz="4800" dirty="0" err="1">
                <a:solidFill>
                  <a:srgbClr val="6B3406"/>
                </a:solidFill>
                <a:latin typeface="Sweet Dreams" panose="02000000000000000000"/>
                <a:ea typeface="Sweet Dreams" panose="02000000000000000000"/>
                <a:cs typeface="Sweet Dreams" panose="02000000000000000000"/>
                <a:sym typeface="Sweet Dreams" panose="02000000000000000000"/>
              </a:rPr>
              <a:t>Farg‘ona</a:t>
            </a:r>
            <a:r>
              <a:rPr lang="en-US" sz="4800" dirty="0">
                <a:solidFill>
                  <a:srgbClr val="6B3406"/>
                </a:solidFill>
                <a:latin typeface="Sweet Dreams" panose="02000000000000000000"/>
                <a:ea typeface="Sweet Dreams" panose="02000000000000000000"/>
                <a:cs typeface="Sweet Dreams" panose="02000000000000000000"/>
                <a:sym typeface="Sweet Dreams" panose="02000000000000000000"/>
              </a:rPr>
              <a:t> – Toshkent </a:t>
            </a:r>
            <a:r>
              <a:rPr lang="en-US" sz="4800" dirty="0" err="1">
                <a:solidFill>
                  <a:srgbClr val="6B3406"/>
                </a:solidFill>
                <a:latin typeface="Sweet Dreams" panose="02000000000000000000"/>
                <a:ea typeface="Sweet Dreams" panose="02000000000000000000"/>
                <a:cs typeface="Sweet Dreams" panose="02000000000000000000"/>
                <a:sym typeface="Sweet Dreams" panose="02000000000000000000"/>
              </a:rPr>
              <a:t>mumtoz</a:t>
            </a:r>
            <a:r>
              <a:rPr lang="en-US" sz="4800" dirty="0">
                <a:solidFill>
                  <a:srgbClr val="6B3406"/>
                </a:solidFill>
                <a:latin typeface="Sweet Dreams" panose="02000000000000000000"/>
                <a:ea typeface="Sweet Dreams" panose="02000000000000000000"/>
                <a:cs typeface="Sweet Dreams" panose="02000000000000000000"/>
                <a:sym typeface="Sweet Dreams" panose="02000000000000000000"/>
              </a:rPr>
              <a:t> </a:t>
            </a:r>
            <a:r>
              <a:rPr lang="en-US" sz="4800" dirty="0" err="1">
                <a:solidFill>
                  <a:srgbClr val="6B3406"/>
                </a:solidFill>
                <a:latin typeface="Sweet Dreams" panose="02000000000000000000"/>
                <a:ea typeface="Sweet Dreams" panose="02000000000000000000"/>
                <a:cs typeface="Sweet Dreams" panose="02000000000000000000"/>
                <a:sym typeface="Sweet Dreams" panose="02000000000000000000"/>
              </a:rPr>
              <a:t>musiqasi</a:t>
            </a:r>
            <a:r>
              <a:rPr lang="en-US" sz="4800" dirty="0">
                <a:solidFill>
                  <a:srgbClr val="6B3406"/>
                </a:solidFill>
                <a:latin typeface="Sweet Dreams" panose="02000000000000000000"/>
                <a:ea typeface="Sweet Dreams" panose="02000000000000000000"/>
                <a:cs typeface="Sweet Dreams" panose="02000000000000000000"/>
                <a:sym typeface="Sweet Dreams" panose="02000000000000000000"/>
              </a:rPr>
              <a:t> </a:t>
            </a:r>
            <a:r>
              <a:rPr lang="en-US" sz="4800" dirty="0" err="1">
                <a:solidFill>
                  <a:srgbClr val="6B3406"/>
                </a:solidFill>
                <a:latin typeface="Sweet Dreams" panose="02000000000000000000"/>
                <a:ea typeface="Sweet Dreams" panose="02000000000000000000"/>
                <a:cs typeface="Sweet Dreams" panose="02000000000000000000"/>
                <a:sym typeface="Sweet Dreams" panose="02000000000000000000"/>
              </a:rPr>
              <a:t>va</a:t>
            </a:r>
            <a:r>
              <a:rPr lang="en-US" sz="4800" dirty="0">
                <a:solidFill>
                  <a:srgbClr val="6B3406"/>
                </a:solidFill>
                <a:latin typeface="Sweet Dreams" panose="02000000000000000000"/>
                <a:ea typeface="Sweet Dreams" panose="02000000000000000000"/>
                <a:cs typeface="Sweet Dreams" panose="02000000000000000000"/>
                <a:sym typeface="Sweet Dreams" panose="02000000000000000000"/>
              </a:rPr>
              <a:t> Katta </a:t>
            </a:r>
            <a:r>
              <a:rPr lang="en-US" sz="4800" dirty="0" err="1">
                <a:solidFill>
                  <a:srgbClr val="6B3406"/>
                </a:solidFill>
                <a:latin typeface="Sweet Dreams" panose="02000000000000000000"/>
                <a:ea typeface="Sweet Dreams" panose="02000000000000000000"/>
                <a:cs typeface="Sweet Dreams" panose="02000000000000000000"/>
                <a:sym typeface="Sweet Dreams" panose="02000000000000000000"/>
              </a:rPr>
              <a:t>ashulla</a:t>
            </a:r>
            <a:endParaRPr lang="en-US" sz="4800" dirty="0">
              <a:solidFill>
                <a:srgbClr val="6B3406"/>
              </a:solidFill>
              <a:latin typeface="Sweet Dreams" panose="02000000000000000000"/>
              <a:ea typeface="Sweet Dreams" panose="02000000000000000000"/>
              <a:cs typeface="Sweet Dreams" panose="02000000000000000000"/>
              <a:sym typeface="Sweet Dreams" panose="02000000000000000000"/>
            </a:endParaRPr>
          </a:p>
          <a:p>
            <a:pPr algn="ctr">
              <a:lnSpc>
                <a:spcPct val="100000"/>
              </a:lnSpc>
            </a:pPr>
            <a:r>
              <a:rPr lang="en-US" sz="3600" dirty="0">
                <a:solidFill>
                  <a:srgbClr val="6B3406"/>
                </a:solidFill>
                <a:latin typeface="Sweet Dreams" panose="02000000000000000000"/>
                <a:ea typeface="Sweet Dreams" panose="02000000000000000000"/>
                <a:cs typeface="Sweet Dreams" panose="02000000000000000000"/>
                <a:sym typeface="Sweet Dreams" panose="02000000000000000000"/>
              </a:rPr>
              <a:t>MAVZUSIDA TAYYORLAGAN </a:t>
            </a:r>
          </a:p>
          <a:p>
            <a:pPr algn="ctr">
              <a:lnSpc>
                <a:spcPts val="10350"/>
              </a:lnSpc>
            </a:pPr>
            <a:r>
              <a:rPr lang="en-US" sz="7390" dirty="0">
                <a:solidFill>
                  <a:srgbClr val="6B3406"/>
                </a:solidFill>
                <a:latin typeface="Sweet Dreams" panose="02000000000000000000"/>
                <a:ea typeface="Sweet Dreams" panose="02000000000000000000"/>
                <a:cs typeface="Sweet Dreams" panose="02000000000000000000"/>
                <a:sym typeface="Sweet Dreams" panose="02000000000000000000"/>
              </a:rPr>
              <a:t>TAQDIMOTI</a:t>
            </a:r>
          </a:p>
          <a:p>
            <a:pPr algn="ctr">
              <a:lnSpc>
                <a:spcPts val="10350"/>
              </a:lnSpc>
            </a:pPr>
            <a:endParaRPr lang="en-US" sz="7390" dirty="0">
              <a:solidFill>
                <a:srgbClr val="6B3406"/>
              </a:solidFill>
              <a:latin typeface="Sweet Dreams" panose="02000000000000000000"/>
              <a:ea typeface="Sweet Dreams" panose="02000000000000000000"/>
              <a:cs typeface="Sweet Dreams" panose="02000000000000000000"/>
              <a:sym typeface="Sweet Dreams" panose="02000000000000000000"/>
            </a:endParaRPr>
          </a:p>
        </p:txBody>
      </p:sp>
      <p:sp>
        <p:nvSpPr>
          <p:cNvPr id="8" name="Freeform 8"/>
          <p:cNvSpPr/>
          <p:nvPr/>
        </p:nvSpPr>
        <p:spPr>
          <a:xfrm rot="4693436" flipH="1" flipV="1">
            <a:off x="16523061" y="-66313"/>
            <a:ext cx="2137817" cy="2539523"/>
          </a:xfrm>
          <a:custGeom>
            <a:avLst/>
            <a:gdLst/>
            <a:ahLst/>
            <a:cxnLst/>
            <a:rect l="l" t="t" r="r" b="b"/>
            <a:pathLst>
              <a:path w="2137817" h="2539523">
                <a:moveTo>
                  <a:pt x="2137817" y="2539523"/>
                </a:moveTo>
                <a:lnTo>
                  <a:pt x="0" y="2539523"/>
                </a:lnTo>
                <a:lnTo>
                  <a:pt x="0" y="0"/>
                </a:lnTo>
                <a:lnTo>
                  <a:pt x="2137817" y="0"/>
                </a:lnTo>
                <a:lnTo>
                  <a:pt x="2137817" y="2539523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C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 flipV="1">
            <a:off x="12937481" y="-656030"/>
            <a:ext cx="6224239" cy="6805546"/>
          </a:xfrm>
          <a:custGeom>
            <a:avLst/>
            <a:gdLst/>
            <a:ahLst/>
            <a:cxnLst/>
            <a:rect l="l" t="t" r="r" b="b"/>
            <a:pathLst>
              <a:path w="6224239" h="6805546">
                <a:moveTo>
                  <a:pt x="6224239" y="6805546"/>
                </a:moveTo>
                <a:lnTo>
                  <a:pt x="0" y="6805546"/>
                </a:lnTo>
                <a:lnTo>
                  <a:pt x="0" y="0"/>
                </a:lnTo>
                <a:lnTo>
                  <a:pt x="6224239" y="0"/>
                </a:lnTo>
                <a:lnTo>
                  <a:pt x="6224239" y="6805546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411605" y="3958270"/>
            <a:ext cx="6289002" cy="6876358"/>
          </a:xfrm>
          <a:custGeom>
            <a:avLst/>
            <a:gdLst/>
            <a:ahLst/>
            <a:cxnLst/>
            <a:rect l="l" t="t" r="r" b="b"/>
            <a:pathLst>
              <a:path w="6289002" h="6876358">
                <a:moveTo>
                  <a:pt x="0" y="0"/>
                </a:moveTo>
                <a:lnTo>
                  <a:pt x="6289002" y="0"/>
                </a:lnTo>
                <a:lnTo>
                  <a:pt x="6289002" y="6876358"/>
                </a:lnTo>
                <a:lnTo>
                  <a:pt x="0" y="687635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5198152" y="6952490"/>
            <a:ext cx="4122295" cy="4114800"/>
          </a:xfrm>
          <a:custGeom>
            <a:avLst/>
            <a:gdLst/>
            <a:ahLst/>
            <a:cxnLst/>
            <a:rect l="l" t="t" r="r" b="b"/>
            <a:pathLst>
              <a:path w="4122295" h="4114800">
                <a:moveTo>
                  <a:pt x="0" y="0"/>
                </a:moveTo>
                <a:lnTo>
                  <a:pt x="4122296" y="0"/>
                </a:lnTo>
                <a:lnTo>
                  <a:pt x="412229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-683946" y="-767470"/>
            <a:ext cx="4122295" cy="4114800"/>
          </a:xfrm>
          <a:custGeom>
            <a:avLst/>
            <a:gdLst/>
            <a:ahLst/>
            <a:cxnLst/>
            <a:rect l="l" t="t" r="r" b="b"/>
            <a:pathLst>
              <a:path w="4122295" h="4114800">
                <a:moveTo>
                  <a:pt x="0" y="0"/>
                </a:moveTo>
                <a:lnTo>
                  <a:pt x="4122295" y="0"/>
                </a:lnTo>
                <a:lnTo>
                  <a:pt x="412229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3701066">
            <a:off x="141864" y="8034062"/>
            <a:ext cx="2128325" cy="2528247"/>
          </a:xfrm>
          <a:custGeom>
            <a:avLst/>
            <a:gdLst/>
            <a:ahLst/>
            <a:cxnLst/>
            <a:rect l="l" t="t" r="r" b="b"/>
            <a:pathLst>
              <a:path w="2128325" h="2528247">
                <a:moveTo>
                  <a:pt x="0" y="0"/>
                </a:moveTo>
                <a:lnTo>
                  <a:pt x="2128324" y="0"/>
                </a:lnTo>
                <a:lnTo>
                  <a:pt x="2128324" y="2528247"/>
                </a:lnTo>
                <a:lnTo>
                  <a:pt x="0" y="252824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2732896" y="2366126"/>
            <a:ext cx="13121490" cy="51861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350"/>
              </a:lnSpc>
            </a:pPr>
            <a:r>
              <a:rPr lang="en-US" sz="7390">
                <a:solidFill>
                  <a:srgbClr val="6B3406"/>
                </a:solidFill>
                <a:latin typeface="Sweet Dreams" panose="02000000000000000000"/>
                <a:ea typeface="Sweet Dreams" panose="02000000000000000000"/>
                <a:cs typeface="Sweet Dreams" panose="02000000000000000000"/>
                <a:sym typeface="Sweet Dreams" panose="02000000000000000000"/>
              </a:rPr>
              <a:t>Mavzu: Farg‘ona – Toshkent mumtoz musiqasi va Katta ashulla</a:t>
            </a:r>
          </a:p>
          <a:p>
            <a:pPr algn="ctr">
              <a:lnSpc>
                <a:spcPts val="10350"/>
              </a:lnSpc>
            </a:pPr>
            <a:endParaRPr lang="en-US" sz="7390">
              <a:solidFill>
                <a:srgbClr val="6B3406"/>
              </a:solidFill>
              <a:latin typeface="Sweet Dreams" panose="02000000000000000000"/>
              <a:ea typeface="Sweet Dreams" panose="02000000000000000000"/>
              <a:cs typeface="Sweet Dreams" panose="02000000000000000000"/>
              <a:sym typeface="Sweet Dreams" panose="02000000000000000000"/>
            </a:endParaRPr>
          </a:p>
        </p:txBody>
      </p:sp>
      <p:sp>
        <p:nvSpPr>
          <p:cNvPr id="8" name="Freeform 8"/>
          <p:cNvSpPr/>
          <p:nvPr/>
        </p:nvSpPr>
        <p:spPr>
          <a:xfrm rot="4693436" flipH="1" flipV="1">
            <a:off x="16523061" y="-66313"/>
            <a:ext cx="2137817" cy="2539523"/>
          </a:xfrm>
          <a:custGeom>
            <a:avLst/>
            <a:gdLst/>
            <a:ahLst/>
            <a:cxnLst/>
            <a:rect l="l" t="t" r="r" b="b"/>
            <a:pathLst>
              <a:path w="2137817" h="2539523">
                <a:moveTo>
                  <a:pt x="2137817" y="2539523"/>
                </a:moveTo>
                <a:lnTo>
                  <a:pt x="0" y="2539523"/>
                </a:lnTo>
                <a:lnTo>
                  <a:pt x="0" y="0"/>
                </a:lnTo>
                <a:lnTo>
                  <a:pt x="2137817" y="0"/>
                </a:lnTo>
                <a:lnTo>
                  <a:pt x="2137817" y="2539523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C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 flipV="1">
            <a:off x="13096208" y="-656030"/>
            <a:ext cx="6224239" cy="6805546"/>
          </a:xfrm>
          <a:custGeom>
            <a:avLst/>
            <a:gdLst/>
            <a:ahLst/>
            <a:cxnLst/>
            <a:rect l="l" t="t" r="r" b="b"/>
            <a:pathLst>
              <a:path w="6224239" h="6805546">
                <a:moveTo>
                  <a:pt x="6224240" y="6805546"/>
                </a:moveTo>
                <a:lnTo>
                  <a:pt x="0" y="6805546"/>
                </a:lnTo>
                <a:lnTo>
                  <a:pt x="0" y="0"/>
                </a:lnTo>
                <a:lnTo>
                  <a:pt x="6224240" y="0"/>
                </a:lnTo>
                <a:lnTo>
                  <a:pt x="6224240" y="6805546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565144" y="4190932"/>
            <a:ext cx="6289002" cy="6876358"/>
          </a:xfrm>
          <a:custGeom>
            <a:avLst/>
            <a:gdLst/>
            <a:ahLst/>
            <a:cxnLst/>
            <a:rect l="l" t="t" r="r" b="b"/>
            <a:pathLst>
              <a:path w="6289002" h="6876358">
                <a:moveTo>
                  <a:pt x="0" y="0"/>
                </a:moveTo>
                <a:lnTo>
                  <a:pt x="6289002" y="0"/>
                </a:lnTo>
                <a:lnTo>
                  <a:pt x="6289002" y="6876358"/>
                </a:lnTo>
                <a:lnTo>
                  <a:pt x="0" y="687635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5239696" y="7110173"/>
            <a:ext cx="4304080" cy="4296255"/>
          </a:xfrm>
          <a:custGeom>
            <a:avLst/>
            <a:gdLst/>
            <a:ahLst/>
            <a:cxnLst/>
            <a:rect l="l" t="t" r="r" b="b"/>
            <a:pathLst>
              <a:path w="4304080" h="4296255">
                <a:moveTo>
                  <a:pt x="0" y="0"/>
                </a:moveTo>
                <a:lnTo>
                  <a:pt x="4304081" y="0"/>
                </a:lnTo>
                <a:lnTo>
                  <a:pt x="4304081" y="4296254"/>
                </a:lnTo>
                <a:lnTo>
                  <a:pt x="0" y="429625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-931961" y="-767470"/>
            <a:ext cx="4276208" cy="4268433"/>
          </a:xfrm>
          <a:custGeom>
            <a:avLst/>
            <a:gdLst/>
            <a:ahLst/>
            <a:cxnLst/>
            <a:rect l="l" t="t" r="r" b="b"/>
            <a:pathLst>
              <a:path w="4276208" h="4268433">
                <a:moveTo>
                  <a:pt x="0" y="0"/>
                </a:moveTo>
                <a:lnTo>
                  <a:pt x="4276208" y="0"/>
                </a:lnTo>
                <a:lnTo>
                  <a:pt x="4276208" y="4268432"/>
                </a:lnTo>
                <a:lnTo>
                  <a:pt x="0" y="426843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3701066">
            <a:off x="141864" y="8034062"/>
            <a:ext cx="2128325" cy="2528247"/>
          </a:xfrm>
          <a:custGeom>
            <a:avLst/>
            <a:gdLst/>
            <a:ahLst/>
            <a:cxnLst/>
            <a:rect l="l" t="t" r="r" b="b"/>
            <a:pathLst>
              <a:path w="2128325" h="2528247">
                <a:moveTo>
                  <a:pt x="0" y="0"/>
                </a:moveTo>
                <a:lnTo>
                  <a:pt x="2128324" y="0"/>
                </a:lnTo>
                <a:lnTo>
                  <a:pt x="2128324" y="2528247"/>
                </a:lnTo>
                <a:lnTo>
                  <a:pt x="0" y="252824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4693436" flipH="1" flipV="1">
            <a:off x="16523061" y="-66313"/>
            <a:ext cx="2137817" cy="2539523"/>
          </a:xfrm>
          <a:custGeom>
            <a:avLst/>
            <a:gdLst/>
            <a:ahLst/>
            <a:cxnLst/>
            <a:rect l="l" t="t" r="r" b="b"/>
            <a:pathLst>
              <a:path w="2137817" h="2539523">
                <a:moveTo>
                  <a:pt x="2137817" y="2539523"/>
                </a:moveTo>
                <a:lnTo>
                  <a:pt x="0" y="2539523"/>
                </a:lnTo>
                <a:lnTo>
                  <a:pt x="0" y="0"/>
                </a:lnTo>
                <a:lnTo>
                  <a:pt x="2137817" y="0"/>
                </a:lnTo>
                <a:lnTo>
                  <a:pt x="2137817" y="2539523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3096208" y="4468872"/>
            <a:ext cx="3641079" cy="3495436"/>
          </a:xfrm>
          <a:custGeom>
            <a:avLst/>
            <a:gdLst/>
            <a:ahLst/>
            <a:cxnLst/>
            <a:rect l="l" t="t" r="r" b="b"/>
            <a:pathLst>
              <a:path w="3641079" h="3495436">
                <a:moveTo>
                  <a:pt x="0" y="0"/>
                </a:moveTo>
                <a:lnTo>
                  <a:pt x="3641079" y="0"/>
                </a:lnTo>
                <a:lnTo>
                  <a:pt x="3641079" y="3495436"/>
                </a:lnTo>
                <a:lnTo>
                  <a:pt x="0" y="3495436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9" name="TextBox 9"/>
          <p:cNvSpPr txBox="1"/>
          <p:nvPr/>
        </p:nvSpPr>
        <p:spPr>
          <a:xfrm>
            <a:off x="3232348" y="3921775"/>
            <a:ext cx="8585146" cy="46945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31800" lvl="1" indent="-215900" algn="just">
              <a:lnSpc>
                <a:spcPts val="4000"/>
              </a:lnSpc>
              <a:buFont typeface="Arial" panose="020B0604020202020204"/>
              <a:buChar char="•"/>
            </a:pPr>
            <a:endParaRPr/>
          </a:p>
          <a:p>
            <a:pPr algn="just">
              <a:lnSpc>
                <a:spcPts val="4000"/>
              </a:lnSpc>
            </a:pPr>
            <a:r>
              <a:rPr lang="en-US" sz="2000">
                <a:solidFill>
                  <a:srgbClr val="99775B"/>
                </a:solidFill>
                <a:latin typeface="Intro" panose="02000000000000000000"/>
                <a:ea typeface="Intro" panose="02000000000000000000"/>
                <a:cs typeface="Intro" panose="02000000000000000000"/>
                <a:sym typeface="Intro" panose="02000000000000000000"/>
              </a:rPr>
              <a:t>​Geografik va madaniy muhit: Farg‘ona vodiysi hamda Toshkent vohasining musiqiy an’analari umumiyligi.</a:t>
            </a:r>
          </a:p>
          <a:p>
            <a:pPr algn="just">
              <a:lnSpc>
                <a:spcPts val="4000"/>
              </a:lnSpc>
            </a:pPr>
            <a:r>
              <a:rPr lang="en-US" sz="2000">
                <a:solidFill>
                  <a:srgbClr val="99775B"/>
                </a:solidFill>
                <a:latin typeface="Intro" panose="02000000000000000000"/>
                <a:ea typeface="Intro" panose="02000000000000000000"/>
                <a:cs typeface="Intro" panose="02000000000000000000"/>
                <a:sym typeface="Intro" panose="02000000000000000000"/>
              </a:rPr>
              <a:t>​Asosiy xususiyatlari:</a:t>
            </a:r>
          </a:p>
          <a:p>
            <a:pPr algn="just">
              <a:lnSpc>
                <a:spcPts val="4000"/>
              </a:lnSpc>
            </a:pPr>
            <a:r>
              <a:rPr lang="en-US" sz="2000">
                <a:solidFill>
                  <a:srgbClr val="99775B"/>
                </a:solidFill>
                <a:latin typeface="Intro" panose="02000000000000000000"/>
                <a:ea typeface="Intro" panose="02000000000000000000"/>
                <a:cs typeface="Intro" panose="02000000000000000000"/>
                <a:sym typeface="Intro" panose="02000000000000000000"/>
              </a:rPr>
              <a:t>​Lirik va falsafiy mazmunga boylik.</a:t>
            </a:r>
          </a:p>
          <a:p>
            <a:pPr algn="just">
              <a:lnSpc>
                <a:spcPts val="4000"/>
              </a:lnSpc>
            </a:pPr>
            <a:r>
              <a:rPr lang="en-US" sz="2000">
                <a:solidFill>
                  <a:srgbClr val="99775B"/>
                </a:solidFill>
                <a:latin typeface="Intro" panose="02000000000000000000"/>
                <a:ea typeface="Intro" panose="02000000000000000000"/>
                <a:cs typeface="Intro" panose="02000000000000000000"/>
                <a:sym typeface="Intro" panose="02000000000000000000"/>
              </a:rPr>
              <a:t>​Ovoz va soz ijrochiligidagi baland pardalar, rivojlangan diapazon.</a:t>
            </a:r>
          </a:p>
          <a:p>
            <a:pPr algn="just">
              <a:lnSpc>
                <a:spcPts val="4000"/>
              </a:lnSpc>
            </a:pPr>
            <a:r>
              <a:rPr lang="en-US" sz="2000">
                <a:solidFill>
                  <a:srgbClr val="99775B"/>
                </a:solidFill>
                <a:latin typeface="Intro" panose="02000000000000000000"/>
                <a:ea typeface="Intro" panose="02000000000000000000"/>
                <a:cs typeface="Intro" panose="02000000000000000000"/>
                <a:sym typeface="Intro" panose="02000000000000000000"/>
              </a:rPr>
              <a:t>​Yirik shakldagi xonandalik va sozandalik turkumlari.</a:t>
            </a:r>
          </a:p>
          <a:p>
            <a:pPr algn="just">
              <a:lnSpc>
                <a:spcPts val="5800"/>
              </a:lnSpc>
            </a:pPr>
            <a:endParaRPr lang="en-US" sz="2000">
              <a:solidFill>
                <a:srgbClr val="99775B"/>
              </a:solidFill>
              <a:latin typeface="Intro" panose="02000000000000000000"/>
              <a:ea typeface="Intro" panose="02000000000000000000"/>
              <a:cs typeface="Intro" panose="02000000000000000000"/>
              <a:sym typeface="Intro" panose="02000000000000000000"/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3646242" y="552988"/>
            <a:ext cx="9449966" cy="26546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080"/>
              </a:lnSpc>
              <a:spcBef>
                <a:spcPct val="0"/>
              </a:spcBef>
            </a:pPr>
            <a:r>
              <a:rPr lang="en-US" sz="5055">
                <a:solidFill>
                  <a:srgbClr val="000000"/>
                </a:solidFill>
                <a:latin typeface="Sweet Dreams" panose="02000000000000000000"/>
                <a:ea typeface="Sweet Dreams" panose="02000000000000000000"/>
                <a:cs typeface="Sweet Dreams" panose="02000000000000000000"/>
                <a:sym typeface="Sweet Dreams" panose="02000000000000000000"/>
              </a:rPr>
              <a:t>Farg‘ona – Toshkent musiqa mumtoz musiqasi haqida umumiy tavsifi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C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 flipV="1">
            <a:off x="12937481" y="-656030"/>
            <a:ext cx="6224239" cy="6805546"/>
          </a:xfrm>
          <a:custGeom>
            <a:avLst/>
            <a:gdLst/>
            <a:ahLst/>
            <a:cxnLst/>
            <a:rect l="l" t="t" r="r" b="b"/>
            <a:pathLst>
              <a:path w="6224239" h="6805546">
                <a:moveTo>
                  <a:pt x="6224239" y="6805546"/>
                </a:moveTo>
                <a:lnTo>
                  <a:pt x="0" y="6805546"/>
                </a:lnTo>
                <a:lnTo>
                  <a:pt x="0" y="0"/>
                </a:lnTo>
                <a:lnTo>
                  <a:pt x="6224239" y="0"/>
                </a:lnTo>
                <a:lnTo>
                  <a:pt x="6224239" y="6805546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411605" y="3958270"/>
            <a:ext cx="6289002" cy="6876358"/>
          </a:xfrm>
          <a:custGeom>
            <a:avLst/>
            <a:gdLst/>
            <a:ahLst/>
            <a:cxnLst/>
            <a:rect l="l" t="t" r="r" b="b"/>
            <a:pathLst>
              <a:path w="6289002" h="6876358">
                <a:moveTo>
                  <a:pt x="0" y="0"/>
                </a:moveTo>
                <a:lnTo>
                  <a:pt x="6289002" y="0"/>
                </a:lnTo>
                <a:lnTo>
                  <a:pt x="6289002" y="6876358"/>
                </a:lnTo>
                <a:lnTo>
                  <a:pt x="0" y="687635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5239696" y="7110173"/>
            <a:ext cx="4304080" cy="4296255"/>
          </a:xfrm>
          <a:custGeom>
            <a:avLst/>
            <a:gdLst/>
            <a:ahLst/>
            <a:cxnLst/>
            <a:rect l="l" t="t" r="r" b="b"/>
            <a:pathLst>
              <a:path w="4304080" h="4296255">
                <a:moveTo>
                  <a:pt x="0" y="0"/>
                </a:moveTo>
                <a:lnTo>
                  <a:pt x="4304081" y="0"/>
                </a:lnTo>
                <a:lnTo>
                  <a:pt x="4304081" y="4296254"/>
                </a:lnTo>
                <a:lnTo>
                  <a:pt x="0" y="429625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-931961" y="-862379"/>
            <a:ext cx="4275974" cy="4268199"/>
          </a:xfrm>
          <a:custGeom>
            <a:avLst/>
            <a:gdLst/>
            <a:ahLst/>
            <a:cxnLst/>
            <a:rect l="l" t="t" r="r" b="b"/>
            <a:pathLst>
              <a:path w="4275974" h="4268199">
                <a:moveTo>
                  <a:pt x="0" y="0"/>
                </a:moveTo>
                <a:lnTo>
                  <a:pt x="4275974" y="0"/>
                </a:lnTo>
                <a:lnTo>
                  <a:pt x="4275974" y="4268199"/>
                </a:lnTo>
                <a:lnTo>
                  <a:pt x="0" y="426819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3502696" y="3270376"/>
            <a:ext cx="2286406" cy="4799707"/>
          </a:xfrm>
          <a:custGeom>
            <a:avLst/>
            <a:gdLst/>
            <a:ahLst/>
            <a:cxnLst/>
            <a:rect l="l" t="t" r="r" b="b"/>
            <a:pathLst>
              <a:path w="2286406" h="4799707">
                <a:moveTo>
                  <a:pt x="0" y="0"/>
                </a:moveTo>
                <a:lnTo>
                  <a:pt x="2286406" y="0"/>
                </a:lnTo>
                <a:lnTo>
                  <a:pt x="2286406" y="4799707"/>
                </a:lnTo>
                <a:lnTo>
                  <a:pt x="0" y="479970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3344013" y="567975"/>
            <a:ext cx="12191393" cy="30283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085"/>
              </a:lnSpc>
            </a:pPr>
            <a:r>
              <a:rPr lang="en-US" sz="5775">
                <a:solidFill>
                  <a:srgbClr val="6B3406"/>
                </a:solidFill>
                <a:latin typeface="Sweet Dreams" panose="02000000000000000000"/>
                <a:ea typeface="Sweet Dreams" panose="02000000000000000000"/>
                <a:cs typeface="Sweet Dreams" panose="02000000000000000000"/>
                <a:sym typeface="Sweet Dreams" panose="02000000000000000000"/>
              </a:rPr>
              <a:t>Farg‘ona – Toshkent xalq va mumtoz kuylari</a:t>
            </a:r>
          </a:p>
          <a:p>
            <a:pPr algn="ctr">
              <a:lnSpc>
                <a:spcPts val="8085"/>
              </a:lnSpc>
            </a:pPr>
            <a:endParaRPr lang="en-US" sz="5775">
              <a:solidFill>
                <a:srgbClr val="6B3406"/>
              </a:solidFill>
              <a:latin typeface="Sweet Dreams" panose="02000000000000000000"/>
              <a:ea typeface="Sweet Dreams" panose="02000000000000000000"/>
              <a:cs typeface="Sweet Dreams" panose="02000000000000000000"/>
              <a:sym typeface="Sweet Dreams" panose="02000000000000000000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2732896" y="2055354"/>
            <a:ext cx="10769799" cy="96742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755650" lvl="1" indent="-377825" algn="just">
              <a:lnSpc>
                <a:spcPts val="7000"/>
              </a:lnSpc>
              <a:buFont typeface="Arial" panose="020B0604020202020204"/>
              <a:buChar char="•"/>
            </a:pPr>
            <a:endParaRPr/>
          </a:p>
          <a:p>
            <a:pPr algn="just">
              <a:lnSpc>
                <a:spcPts val="7000"/>
              </a:lnSpc>
            </a:pPr>
            <a:r>
              <a:rPr lang="en-US" sz="3500">
                <a:solidFill>
                  <a:srgbClr val="99775B"/>
                </a:solidFill>
                <a:latin typeface="Intro" panose="02000000000000000000"/>
                <a:ea typeface="Intro" panose="02000000000000000000"/>
                <a:cs typeface="Intro" panose="02000000000000000000"/>
                <a:sym typeface="Intro" panose="02000000000000000000"/>
              </a:rPr>
              <a:t>​Musiqiy janrlar: Ashulla, katta ashulla, maqom yo‘llari, instrumental kuylar.</a:t>
            </a:r>
          </a:p>
          <a:p>
            <a:pPr algn="just">
              <a:lnSpc>
                <a:spcPts val="7000"/>
              </a:lnSpc>
            </a:pPr>
            <a:r>
              <a:rPr lang="en-US" sz="3500">
                <a:solidFill>
                  <a:srgbClr val="99775B"/>
                </a:solidFill>
                <a:latin typeface="Intro" panose="02000000000000000000"/>
                <a:ea typeface="Intro" panose="02000000000000000000"/>
                <a:cs typeface="Intro" panose="02000000000000000000"/>
                <a:sym typeface="Intro" panose="02000000000000000000"/>
              </a:rPr>
              <a:t>​Yetakchi musiqa cholg‘ulari:</a:t>
            </a:r>
          </a:p>
          <a:p>
            <a:pPr algn="just">
              <a:lnSpc>
                <a:spcPts val="7000"/>
              </a:lnSpc>
            </a:pPr>
            <a:r>
              <a:rPr lang="en-US" sz="3500">
                <a:solidFill>
                  <a:srgbClr val="99775B"/>
                </a:solidFill>
                <a:latin typeface="Intro" panose="02000000000000000000"/>
                <a:ea typeface="Intro" panose="02000000000000000000"/>
                <a:cs typeface="Intro" panose="02000000000000000000"/>
                <a:sym typeface="Intro" panose="02000000000000000000"/>
              </a:rPr>
              <a:t>​Nay, g‘ijjak, tanbur, sato, dutor, doira.</a:t>
            </a:r>
          </a:p>
          <a:p>
            <a:pPr algn="just">
              <a:lnSpc>
                <a:spcPts val="7000"/>
              </a:lnSpc>
            </a:pPr>
            <a:r>
              <a:rPr lang="en-US" sz="3500">
                <a:solidFill>
                  <a:srgbClr val="99775B"/>
                </a:solidFill>
                <a:latin typeface="Intro" panose="02000000000000000000"/>
                <a:ea typeface="Intro" panose="02000000000000000000"/>
                <a:cs typeface="Intro" panose="02000000000000000000"/>
                <a:sym typeface="Intro" panose="02000000000000000000"/>
              </a:rPr>
              <a:t>​Xos ijrochilik uslubi: Ovozning erkin tebranishi (melizma), murakkab avjlar va parda o‘zgarishlari.</a:t>
            </a:r>
          </a:p>
          <a:p>
            <a:pPr algn="just">
              <a:lnSpc>
                <a:spcPts val="7000"/>
              </a:lnSpc>
            </a:pPr>
            <a:endParaRPr lang="en-US" sz="3500">
              <a:solidFill>
                <a:srgbClr val="99775B"/>
              </a:solidFill>
              <a:latin typeface="Intro" panose="02000000000000000000"/>
              <a:ea typeface="Intro" panose="02000000000000000000"/>
              <a:cs typeface="Intro" panose="02000000000000000000"/>
              <a:sym typeface="Intro" panose="0200000000000000000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C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 flipV="1">
            <a:off x="12937481" y="-656030"/>
            <a:ext cx="6224239" cy="6805546"/>
          </a:xfrm>
          <a:custGeom>
            <a:avLst/>
            <a:gdLst/>
            <a:ahLst/>
            <a:cxnLst/>
            <a:rect l="l" t="t" r="r" b="b"/>
            <a:pathLst>
              <a:path w="6224239" h="6805546">
                <a:moveTo>
                  <a:pt x="6224239" y="6805546"/>
                </a:moveTo>
                <a:lnTo>
                  <a:pt x="0" y="6805546"/>
                </a:lnTo>
                <a:lnTo>
                  <a:pt x="0" y="0"/>
                </a:lnTo>
                <a:lnTo>
                  <a:pt x="6224239" y="0"/>
                </a:lnTo>
                <a:lnTo>
                  <a:pt x="6224239" y="6805546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411605" y="3958270"/>
            <a:ext cx="6289002" cy="6876358"/>
          </a:xfrm>
          <a:custGeom>
            <a:avLst/>
            <a:gdLst/>
            <a:ahLst/>
            <a:cxnLst/>
            <a:rect l="l" t="t" r="r" b="b"/>
            <a:pathLst>
              <a:path w="6289002" h="6876358">
                <a:moveTo>
                  <a:pt x="0" y="0"/>
                </a:moveTo>
                <a:lnTo>
                  <a:pt x="6289002" y="0"/>
                </a:lnTo>
                <a:lnTo>
                  <a:pt x="6289002" y="6876358"/>
                </a:lnTo>
                <a:lnTo>
                  <a:pt x="0" y="687635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5460014" y="7528915"/>
            <a:ext cx="4304080" cy="4296255"/>
          </a:xfrm>
          <a:custGeom>
            <a:avLst/>
            <a:gdLst/>
            <a:ahLst/>
            <a:cxnLst/>
            <a:rect l="l" t="t" r="r" b="b"/>
            <a:pathLst>
              <a:path w="4304080" h="4296255">
                <a:moveTo>
                  <a:pt x="0" y="0"/>
                </a:moveTo>
                <a:lnTo>
                  <a:pt x="4304080" y="0"/>
                </a:lnTo>
                <a:lnTo>
                  <a:pt x="4304080" y="4296255"/>
                </a:lnTo>
                <a:lnTo>
                  <a:pt x="0" y="429625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-931961" y="-862379"/>
            <a:ext cx="4275974" cy="4268199"/>
          </a:xfrm>
          <a:custGeom>
            <a:avLst/>
            <a:gdLst/>
            <a:ahLst/>
            <a:cxnLst/>
            <a:rect l="l" t="t" r="r" b="b"/>
            <a:pathLst>
              <a:path w="4275974" h="4268199">
                <a:moveTo>
                  <a:pt x="0" y="0"/>
                </a:moveTo>
                <a:lnTo>
                  <a:pt x="4275974" y="0"/>
                </a:lnTo>
                <a:lnTo>
                  <a:pt x="4275974" y="4268199"/>
                </a:lnTo>
                <a:lnTo>
                  <a:pt x="0" y="426819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3701066">
            <a:off x="165818" y="8181161"/>
            <a:ext cx="2016535" cy="2395452"/>
          </a:xfrm>
          <a:custGeom>
            <a:avLst/>
            <a:gdLst/>
            <a:ahLst/>
            <a:cxnLst/>
            <a:rect l="l" t="t" r="r" b="b"/>
            <a:pathLst>
              <a:path w="2016535" h="2395452">
                <a:moveTo>
                  <a:pt x="0" y="0"/>
                </a:moveTo>
                <a:lnTo>
                  <a:pt x="2016535" y="0"/>
                </a:lnTo>
                <a:lnTo>
                  <a:pt x="2016535" y="2395452"/>
                </a:lnTo>
                <a:lnTo>
                  <a:pt x="0" y="2395452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4693436" flipH="1" flipV="1">
            <a:off x="16564093" y="-67015"/>
            <a:ext cx="2095922" cy="2489757"/>
          </a:xfrm>
          <a:custGeom>
            <a:avLst/>
            <a:gdLst/>
            <a:ahLst/>
            <a:cxnLst/>
            <a:rect l="l" t="t" r="r" b="b"/>
            <a:pathLst>
              <a:path w="2095922" h="2489757">
                <a:moveTo>
                  <a:pt x="2095922" y="2489757"/>
                </a:moveTo>
                <a:lnTo>
                  <a:pt x="0" y="2489757"/>
                </a:lnTo>
                <a:lnTo>
                  <a:pt x="0" y="0"/>
                </a:lnTo>
                <a:lnTo>
                  <a:pt x="2095922" y="0"/>
                </a:lnTo>
                <a:lnTo>
                  <a:pt x="2095922" y="2489757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2663708" y="5206938"/>
            <a:ext cx="3515793" cy="3806469"/>
          </a:xfrm>
          <a:custGeom>
            <a:avLst/>
            <a:gdLst/>
            <a:ahLst/>
            <a:cxnLst/>
            <a:rect l="l" t="t" r="r" b="b"/>
            <a:pathLst>
              <a:path w="3515793" h="3806469">
                <a:moveTo>
                  <a:pt x="0" y="0"/>
                </a:moveTo>
                <a:lnTo>
                  <a:pt x="3515794" y="0"/>
                </a:lnTo>
                <a:lnTo>
                  <a:pt x="3515794" y="3806469"/>
                </a:lnTo>
                <a:lnTo>
                  <a:pt x="0" y="380646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9" name="TextBox 9"/>
          <p:cNvSpPr txBox="1"/>
          <p:nvPr/>
        </p:nvSpPr>
        <p:spPr>
          <a:xfrm>
            <a:off x="1553471" y="2849441"/>
            <a:ext cx="9555501" cy="12350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900"/>
              </a:lnSpc>
            </a:pPr>
            <a:r>
              <a:rPr lang="en-US" sz="3500">
                <a:solidFill>
                  <a:srgbClr val="6B3406"/>
                </a:solidFill>
                <a:latin typeface="Intro" panose="02000000000000000000"/>
                <a:ea typeface="Intro" panose="02000000000000000000"/>
                <a:cs typeface="Intro" panose="02000000000000000000"/>
                <a:sym typeface="Intro" panose="02000000000000000000"/>
              </a:rPr>
              <a:t>Katta ashulla – Nodir nomoddiy madaniy meros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852649" y="5105400"/>
            <a:ext cx="8957145" cy="32429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367030" lvl="1" indent="-183515" algn="l">
              <a:lnSpc>
                <a:spcPts val="2380"/>
              </a:lnSpc>
              <a:buFont typeface="Arial" panose="020B0604020202020204"/>
              <a:buChar char="•"/>
            </a:pPr>
            <a:endParaRPr/>
          </a:p>
          <a:p>
            <a:pPr algn="l">
              <a:lnSpc>
                <a:spcPts val="2380"/>
              </a:lnSpc>
            </a:pPr>
            <a:r>
              <a:rPr lang="en-US" sz="1700">
                <a:solidFill>
                  <a:srgbClr val="99775B"/>
                </a:solidFill>
                <a:latin typeface="Intro" panose="02000000000000000000"/>
                <a:ea typeface="Intro" panose="02000000000000000000"/>
                <a:cs typeface="Intro" panose="02000000000000000000"/>
                <a:sym typeface="Intro" panose="02000000000000000000"/>
              </a:rPr>
              <a:t>​Katta ashulla nima?</a:t>
            </a:r>
          </a:p>
          <a:p>
            <a:pPr algn="l">
              <a:lnSpc>
                <a:spcPts val="2380"/>
              </a:lnSpc>
            </a:pPr>
            <a:r>
              <a:rPr lang="en-US" sz="1700">
                <a:solidFill>
                  <a:srgbClr val="99775B"/>
                </a:solidFill>
                <a:latin typeface="Intro" panose="02000000000000000000"/>
                <a:ea typeface="Intro" panose="02000000000000000000"/>
                <a:cs typeface="Intro" panose="02000000000000000000"/>
                <a:sym typeface="Intro" panose="02000000000000000000"/>
              </a:rPr>
              <a:t>​Farg‘ona vodiysiga xos bo‘lgan, cholg‘u jo‘rligisiz (kapella tarzida) aytiladigan betakror xonandalik janri.</a:t>
            </a:r>
          </a:p>
          <a:p>
            <a:pPr algn="l">
              <a:lnSpc>
                <a:spcPts val="2380"/>
              </a:lnSpc>
            </a:pPr>
            <a:r>
              <a:rPr lang="en-US" sz="1700">
                <a:solidFill>
                  <a:srgbClr val="99775B"/>
                </a:solidFill>
                <a:latin typeface="Intro" panose="02000000000000000000"/>
                <a:ea typeface="Intro" panose="02000000000000000000"/>
                <a:cs typeface="Intro" panose="02000000000000000000"/>
                <a:sym typeface="Intro" panose="02000000000000000000"/>
              </a:rPr>
              <a:t>​Xalqaro e’tirof:</a:t>
            </a:r>
          </a:p>
          <a:p>
            <a:pPr algn="l">
              <a:lnSpc>
                <a:spcPts val="2380"/>
              </a:lnSpc>
            </a:pPr>
            <a:r>
              <a:rPr lang="en-US" sz="1700">
                <a:solidFill>
                  <a:srgbClr val="99775B"/>
                </a:solidFill>
                <a:latin typeface="Intro" panose="02000000000000000000"/>
                <a:ea typeface="Intro" panose="02000000000000000000"/>
                <a:cs typeface="Intro" panose="02000000000000000000"/>
                <a:sym typeface="Intro" panose="02000000000000000000"/>
              </a:rPr>
              <a:t>​2009-yilda YUNESKOning Insoniyat nomoddiy madaniy merosining reprezentativ ro‘yxatiga kiritilgan.</a:t>
            </a:r>
          </a:p>
          <a:p>
            <a:pPr algn="l">
              <a:lnSpc>
                <a:spcPts val="2380"/>
              </a:lnSpc>
            </a:pPr>
            <a:r>
              <a:rPr lang="en-US" sz="1700">
                <a:solidFill>
                  <a:srgbClr val="99775B"/>
                </a:solidFill>
                <a:latin typeface="Intro" panose="02000000000000000000"/>
                <a:ea typeface="Intro" panose="02000000000000000000"/>
                <a:cs typeface="Intro" panose="02000000000000000000"/>
                <a:sym typeface="Intro" panose="02000000000000000000"/>
              </a:rPr>
              <a:t>​Nomi va mazmuni: "Patnis ashulla" yoki "Lagan ashulla" deb ham ataladi (ijro paytida patnis yordamida tovush yo‘naltirilgani sababli).</a:t>
            </a:r>
          </a:p>
          <a:p>
            <a:pPr algn="l">
              <a:lnSpc>
                <a:spcPts val="2380"/>
              </a:lnSpc>
            </a:pPr>
            <a:endParaRPr lang="en-US" sz="1700">
              <a:solidFill>
                <a:srgbClr val="99775B"/>
              </a:solidFill>
              <a:latin typeface="Intro" panose="02000000000000000000"/>
              <a:ea typeface="Intro" panose="02000000000000000000"/>
              <a:cs typeface="Intro" panose="02000000000000000000"/>
              <a:sym typeface="Intro" panose="0200000000000000000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C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 flipV="1">
            <a:off x="13096208" y="-656030"/>
            <a:ext cx="6224239" cy="6805546"/>
          </a:xfrm>
          <a:custGeom>
            <a:avLst/>
            <a:gdLst/>
            <a:ahLst/>
            <a:cxnLst/>
            <a:rect l="l" t="t" r="r" b="b"/>
            <a:pathLst>
              <a:path w="6224239" h="6805546">
                <a:moveTo>
                  <a:pt x="6224240" y="6805546"/>
                </a:moveTo>
                <a:lnTo>
                  <a:pt x="0" y="6805546"/>
                </a:lnTo>
                <a:lnTo>
                  <a:pt x="0" y="0"/>
                </a:lnTo>
                <a:lnTo>
                  <a:pt x="6224240" y="0"/>
                </a:lnTo>
                <a:lnTo>
                  <a:pt x="6224240" y="6805546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565144" y="4190932"/>
            <a:ext cx="6289002" cy="6876358"/>
          </a:xfrm>
          <a:custGeom>
            <a:avLst/>
            <a:gdLst/>
            <a:ahLst/>
            <a:cxnLst/>
            <a:rect l="l" t="t" r="r" b="b"/>
            <a:pathLst>
              <a:path w="6289002" h="6876358">
                <a:moveTo>
                  <a:pt x="0" y="0"/>
                </a:moveTo>
                <a:lnTo>
                  <a:pt x="6289002" y="0"/>
                </a:lnTo>
                <a:lnTo>
                  <a:pt x="6289002" y="6876358"/>
                </a:lnTo>
                <a:lnTo>
                  <a:pt x="0" y="687635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5239696" y="7110173"/>
            <a:ext cx="4304080" cy="4296255"/>
          </a:xfrm>
          <a:custGeom>
            <a:avLst/>
            <a:gdLst/>
            <a:ahLst/>
            <a:cxnLst/>
            <a:rect l="l" t="t" r="r" b="b"/>
            <a:pathLst>
              <a:path w="4304080" h="4296255">
                <a:moveTo>
                  <a:pt x="0" y="0"/>
                </a:moveTo>
                <a:lnTo>
                  <a:pt x="4304081" y="0"/>
                </a:lnTo>
                <a:lnTo>
                  <a:pt x="4304081" y="4296254"/>
                </a:lnTo>
                <a:lnTo>
                  <a:pt x="0" y="429625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-931961" y="-767470"/>
            <a:ext cx="4276208" cy="4268433"/>
          </a:xfrm>
          <a:custGeom>
            <a:avLst/>
            <a:gdLst/>
            <a:ahLst/>
            <a:cxnLst/>
            <a:rect l="l" t="t" r="r" b="b"/>
            <a:pathLst>
              <a:path w="4276208" h="4268433">
                <a:moveTo>
                  <a:pt x="0" y="0"/>
                </a:moveTo>
                <a:lnTo>
                  <a:pt x="4276208" y="0"/>
                </a:lnTo>
                <a:lnTo>
                  <a:pt x="4276208" y="4268432"/>
                </a:lnTo>
                <a:lnTo>
                  <a:pt x="0" y="426843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3701066">
            <a:off x="141864" y="8034062"/>
            <a:ext cx="2128325" cy="2528247"/>
          </a:xfrm>
          <a:custGeom>
            <a:avLst/>
            <a:gdLst/>
            <a:ahLst/>
            <a:cxnLst/>
            <a:rect l="l" t="t" r="r" b="b"/>
            <a:pathLst>
              <a:path w="2128325" h="2528247">
                <a:moveTo>
                  <a:pt x="0" y="0"/>
                </a:moveTo>
                <a:lnTo>
                  <a:pt x="2128324" y="0"/>
                </a:lnTo>
                <a:lnTo>
                  <a:pt x="2128324" y="2528247"/>
                </a:lnTo>
                <a:lnTo>
                  <a:pt x="0" y="252824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4693436" flipH="1" flipV="1">
            <a:off x="16523061" y="-66313"/>
            <a:ext cx="2137817" cy="2539523"/>
          </a:xfrm>
          <a:custGeom>
            <a:avLst/>
            <a:gdLst/>
            <a:ahLst/>
            <a:cxnLst/>
            <a:rect l="l" t="t" r="r" b="b"/>
            <a:pathLst>
              <a:path w="2137817" h="2539523">
                <a:moveTo>
                  <a:pt x="2137817" y="2539523"/>
                </a:moveTo>
                <a:lnTo>
                  <a:pt x="0" y="2539523"/>
                </a:lnTo>
                <a:lnTo>
                  <a:pt x="0" y="0"/>
                </a:lnTo>
                <a:lnTo>
                  <a:pt x="2137817" y="0"/>
                </a:lnTo>
                <a:lnTo>
                  <a:pt x="2137817" y="2539523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3096208" y="4468872"/>
            <a:ext cx="3641079" cy="3495436"/>
          </a:xfrm>
          <a:custGeom>
            <a:avLst/>
            <a:gdLst/>
            <a:ahLst/>
            <a:cxnLst/>
            <a:rect l="l" t="t" r="r" b="b"/>
            <a:pathLst>
              <a:path w="3641079" h="3495436">
                <a:moveTo>
                  <a:pt x="0" y="0"/>
                </a:moveTo>
                <a:lnTo>
                  <a:pt x="3641079" y="0"/>
                </a:lnTo>
                <a:lnTo>
                  <a:pt x="3641079" y="3495436"/>
                </a:lnTo>
                <a:lnTo>
                  <a:pt x="0" y="3495436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9" name="TextBox 9"/>
          <p:cNvSpPr txBox="1"/>
          <p:nvPr/>
        </p:nvSpPr>
        <p:spPr>
          <a:xfrm>
            <a:off x="3232348" y="1649529"/>
            <a:ext cx="10427613" cy="16617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480"/>
              </a:lnSpc>
            </a:pPr>
            <a:r>
              <a:rPr lang="en-US" sz="3200">
                <a:solidFill>
                  <a:srgbClr val="6B3406"/>
                </a:solidFill>
                <a:latin typeface="Intro" panose="02000000000000000000"/>
                <a:ea typeface="Intro" panose="02000000000000000000"/>
                <a:cs typeface="Intro" panose="02000000000000000000"/>
                <a:sym typeface="Intro" panose="02000000000000000000"/>
              </a:rPr>
              <a:t>Katta ashullaning o‘ziga xos xususiyatlari ​Ijro uslubi:</a:t>
            </a:r>
          </a:p>
          <a:p>
            <a:pPr algn="l">
              <a:lnSpc>
                <a:spcPts val="4480"/>
              </a:lnSpc>
            </a:pPr>
            <a:endParaRPr lang="en-US" sz="3200">
              <a:solidFill>
                <a:srgbClr val="6B3406"/>
              </a:solidFill>
              <a:latin typeface="Intro" panose="02000000000000000000"/>
              <a:ea typeface="Intro" panose="02000000000000000000"/>
              <a:cs typeface="Intro" panose="02000000000000000000"/>
              <a:sym typeface="Intro" panose="02000000000000000000"/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3232348" y="3921775"/>
            <a:ext cx="8585146" cy="50165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31800" lvl="1" indent="-215900" algn="just">
              <a:lnSpc>
                <a:spcPts val="4000"/>
              </a:lnSpc>
              <a:buFont typeface="Arial" panose="020B0604020202020204"/>
              <a:buChar char="•"/>
            </a:pPr>
            <a:endParaRPr/>
          </a:p>
          <a:p>
            <a:pPr algn="just">
              <a:lnSpc>
                <a:spcPts val="4000"/>
              </a:lnSpc>
            </a:pPr>
            <a:r>
              <a:rPr lang="en-US" sz="2000">
                <a:solidFill>
                  <a:srgbClr val="99775B"/>
                </a:solidFill>
                <a:latin typeface="Intro" panose="02000000000000000000"/>
                <a:ea typeface="Intro" panose="02000000000000000000"/>
                <a:cs typeface="Intro" panose="02000000000000000000"/>
                <a:sym typeface="Intro" panose="02000000000000000000"/>
              </a:rPr>
              <a:t>​Odatda 2 yoki undan ortiq (4 tagacha) xonanda tomonidan navbatma-navbat va jo‘r bo‘lib aytiladi.</a:t>
            </a:r>
          </a:p>
          <a:p>
            <a:pPr algn="just">
              <a:lnSpc>
                <a:spcPts val="4000"/>
              </a:lnSpc>
            </a:pPr>
            <a:r>
              <a:rPr lang="en-US" sz="2000">
                <a:solidFill>
                  <a:srgbClr val="99775B"/>
                </a:solidFill>
                <a:latin typeface="Intro" panose="02000000000000000000"/>
                <a:ea typeface="Intro" panose="02000000000000000000"/>
                <a:cs typeface="Intro" panose="02000000000000000000"/>
                <a:sym typeface="Intro" panose="02000000000000000000"/>
              </a:rPr>
              <a:t>​Ritmlar va nafas:</a:t>
            </a:r>
          </a:p>
          <a:p>
            <a:pPr algn="just">
              <a:lnSpc>
                <a:spcPts val="4000"/>
              </a:lnSpc>
            </a:pPr>
            <a:r>
              <a:rPr lang="en-US" sz="2000">
                <a:solidFill>
                  <a:srgbClr val="99775B"/>
                </a:solidFill>
                <a:latin typeface="Intro" panose="02000000000000000000"/>
                <a:ea typeface="Intro" panose="02000000000000000000"/>
                <a:cs typeface="Intro" panose="02000000000000000000"/>
                <a:sym typeface="Intro" panose="02000000000000000000"/>
              </a:rPr>
              <a:t>​Metroritmik erkinlik (aniq usul zarblari yo‘q, nafas va so‘z vazniga asoslanadi).</a:t>
            </a:r>
          </a:p>
          <a:p>
            <a:pPr algn="just">
              <a:lnSpc>
                <a:spcPts val="4000"/>
              </a:lnSpc>
            </a:pPr>
            <a:r>
              <a:rPr lang="en-US" sz="2000">
                <a:solidFill>
                  <a:srgbClr val="99775B"/>
                </a:solidFill>
                <a:latin typeface="Intro" panose="02000000000000000000"/>
                <a:ea typeface="Intro" panose="02000000000000000000"/>
                <a:cs typeface="Intro" panose="02000000000000000000"/>
                <a:sym typeface="Intro" panose="02000000000000000000"/>
              </a:rPr>
              <a:t>​Matnlar:</a:t>
            </a:r>
          </a:p>
          <a:p>
            <a:pPr algn="just">
              <a:lnSpc>
                <a:spcPts val="4000"/>
              </a:lnSpc>
            </a:pPr>
            <a:r>
              <a:rPr lang="en-US" sz="2000">
                <a:solidFill>
                  <a:srgbClr val="99775B"/>
                </a:solidFill>
                <a:latin typeface="Intro" panose="02000000000000000000"/>
                <a:ea typeface="Intro" panose="02000000000000000000"/>
                <a:cs typeface="Intro" panose="02000000000000000000"/>
                <a:sym typeface="Intro" panose="02000000000000000000"/>
              </a:rPr>
              <a:t>​Mumtoz va tasavvufiy shoirlar (Lutfiy, Navoiy, Mashrab, Jomiy, Muqimiy, Furqat) g‘azallari.</a:t>
            </a:r>
          </a:p>
          <a:p>
            <a:pPr algn="just">
              <a:lnSpc>
                <a:spcPts val="4000"/>
              </a:lnSpc>
            </a:pPr>
            <a:endParaRPr lang="en-US" sz="2000">
              <a:solidFill>
                <a:srgbClr val="99775B"/>
              </a:solidFill>
              <a:latin typeface="Intro" panose="02000000000000000000"/>
              <a:ea typeface="Intro" panose="02000000000000000000"/>
              <a:cs typeface="Intro" panose="02000000000000000000"/>
              <a:sym typeface="Intro" panose="0200000000000000000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C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 flipV="1">
            <a:off x="12937481" y="-656030"/>
            <a:ext cx="6224239" cy="6805546"/>
          </a:xfrm>
          <a:custGeom>
            <a:avLst/>
            <a:gdLst/>
            <a:ahLst/>
            <a:cxnLst/>
            <a:rect l="l" t="t" r="r" b="b"/>
            <a:pathLst>
              <a:path w="6224239" h="6805546">
                <a:moveTo>
                  <a:pt x="6224239" y="6805546"/>
                </a:moveTo>
                <a:lnTo>
                  <a:pt x="0" y="6805546"/>
                </a:lnTo>
                <a:lnTo>
                  <a:pt x="0" y="0"/>
                </a:lnTo>
                <a:lnTo>
                  <a:pt x="6224239" y="0"/>
                </a:lnTo>
                <a:lnTo>
                  <a:pt x="6224239" y="6805546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411605" y="3958270"/>
            <a:ext cx="6289002" cy="6876358"/>
          </a:xfrm>
          <a:custGeom>
            <a:avLst/>
            <a:gdLst/>
            <a:ahLst/>
            <a:cxnLst/>
            <a:rect l="l" t="t" r="r" b="b"/>
            <a:pathLst>
              <a:path w="6289002" h="6876358">
                <a:moveTo>
                  <a:pt x="0" y="0"/>
                </a:moveTo>
                <a:lnTo>
                  <a:pt x="6289002" y="0"/>
                </a:lnTo>
                <a:lnTo>
                  <a:pt x="6289002" y="6876358"/>
                </a:lnTo>
                <a:lnTo>
                  <a:pt x="0" y="687635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5460014" y="7528915"/>
            <a:ext cx="4304080" cy="4296255"/>
          </a:xfrm>
          <a:custGeom>
            <a:avLst/>
            <a:gdLst/>
            <a:ahLst/>
            <a:cxnLst/>
            <a:rect l="l" t="t" r="r" b="b"/>
            <a:pathLst>
              <a:path w="4304080" h="4296255">
                <a:moveTo>
                  <a:pt x="0" y="0"/>
                </a:moveTo>
                <a:lnTo>
                  <a:pt x="4304080" y="0"/>
                </a:lnTo>
                <a:lnTo>
                  <a:pt x="4304080" y="4296255"/>
                </a:lnTo>
                <a:lnTo>
                  <a:pt x="0" y="429625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-931961" y="-862379"/>
            <a:ext cx="4275974" cy="4268199"/>
          </a:xfrm>
          <a:custGeom>
            <a:avLst/>
            <a:gdLst/>
            <a:ahLst/>
            <a:cxnLst/>
            <a:rect l="l" t="t" r="r" b="b"/>
            <a:pathLst>
              <a:path w="4275974" h="4268199">
                <a:moveTo>
                  <a:pt x="0" y="0"/>
                </a:moveTo>
                <a:lnTo>
                  <a:pt x="4275974" y="0"/>
                </a:lnTo>
                <a:lnTo>
                  <a:pt x="4275974" y="4268199"/>
                </a:lnTo>
                <a:lnTo>
                  <a:pt x="0" y="426819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3701066">
            <a:off x="165818" y="8181161"/>
            <a:ext cx="2016535" cy="2395452"/>
          </a:xfrm>
          <a:custGeom>
            <a:avLst/>
            <a:gdLst/>
            <a:ahLst/>
            <a:cxnLst/>
            <a:rect l="l" t="t" r="r" b="b"/>
            <a:pathLst>
              <a:path w="2016535" h="2395452">
                <a:moveTo>
                  <a:pt x="0" y="0"/>
                </a:moveTo>
                <a:lnTo>
                  <a:pt x="2016535" y="0"/>
                </a:lnTo>
                <a:lnTo>
                  <a:pt x="2016535" y="2395452"/>
                </a:lnTo>
                <a:lnTo>
                  <a:pt x="0" y="2395452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4693436" flipH="1" flipV="1">
            <a:off x="16564093" y="-67015"/>
            <a:ext cx="2095922" cy="2489757"/>
          </a:xfrm>
          <a:custGeom>
            <a:avLst/>
            <a:gdLst/>
            <a:ahLst/>
            <a:cxnLst/>
            <a:rect l="l" t="t" r="r" b="b"/>
            <a:pathLst>
              <a:path w="2095922" h="2489757">
                <a:moveTo>
                  <a:pt x="2095922" y="2489757"/>
                </a:moveTo>
                <a:lnTo>
                  <a:pt x="0" y="2489757"/>
                </a:lnTo>
                <a:lnTo>
                  <a:pt x="0" y="0"/>
                </a:lnTo>
                <a:lnTo>
                  <a:pt x="2095922" y="0"/>
                </a:lnTo>
                <a:lnTo>
                  <a:pt x="2095922" y="2489757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2663708" y="5206938"/>
            <a:ext cx="3515793" cy="3806469"/>
          </a:xfrm>
          <a:custGeom>
            <a:avLst/>
            <a:gdLst/>
            <a:ahLst/>
            <a:cxnLst/>
            <a:rect l="l" t="t" r="r" b="b"/>
            <a:pathLst>
              <a:path w="3515793" h="3806469">
                <a:moveTo>
                  <a:pt x="0" y="0"/>
                </a:moveTo>
                <a:lnTo>
                  <a:pt x="3515794" y="0"/>
                </a:lnTo>
                <a:lnTo>
                  <a:pt x="3515794" y="3806469"/>
                </a:lnTo>
                <a:lnTo>
                  <a:pt x="0" y="380646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9" name="TextBox 9"/>
          <p:cNvSpPr txBox="1"/>
          <p:nvPr/>
        </p:nvSpPr>
        <p:spPr>
          <a:xfrm>
            <a:off x="2732896" y="1469758"/>
            <a:ext cx="9555501" cy="24301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680"/>
              </a:lnSpc>
            </a:pPr>
            <a:r>
              <a:rPr lang="en-US" sz="6200">
                <a:solidFill>
                  <a:srgbClr val="6B3406"/>
                </a:solidFill>
                <a:latin typeface="Intro" panose="02000000000000000000"/>
                <a:ea typeface="Intro" panose="02000000000000000000"/>
                <a:cs typeface="Intro" panose="02000000000000000000"/>
                <a:sym typeface="Intro" panose="02000000000000000000"/>
              </a:rPr>
              <a:t>Katta ashulla turlari va tuzilishi</a:t>
            </a:r>
          </a:p>
          <a:p>
            <a:pPr algn="l">
              <a:lnSpc>
                <a:spcPts val="1680"/>
              </a:lnSpc>
            </a:pPr>
            <a:endParaRPr lang="en-US" sz="6200">
              <a:solidFill>
                <a:srgbClr val="6B3406"/>
              </a:solidFill>
              <a:latin typeface="Intro" panose="02000000000000000000"/>
              <a:ea typeface="Intro" panose="02000000000000000000"/>
              <a:cs typeface="Intro" panose="02000000000000000000"/>
              <a:sym typeface="Intro" panose="02000000000000000000"/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2567620" y="3852278"/>
            <a:ext cx="8245796" cy="367663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57200" lvl="1" indent="-228600" algn="l">
              <a:lnSpc>
                <a:spcPts val="2965"/>
              </a:lnSpc>
              <a:buFont typeface="Arial" panose="020B0604020202020204"/>
              <a:buChar char="•"/>
            </a:pPr>
            <a:endParaRPr/>
          </a:p>
          <a:p>
            <a:pPr algn="l">
              <a:lnSpc>
                <a:spcPts val="2965"/>
              </a:lnSpc>
            </a:pPr>
            <a:r>
              <a:rPr lang="en-US" sz="2115">
                <a:solidFill>
                  <a:srgbClr val="99775B"/>
                </a:solidFill>
                <a:latin typeface="Intro" panose="02000000000000000000"/>
                <a:ea typeface="Intro" panose="02000000000000000000"/>
                <a:cs typeface="Intro" panose="02000000000000000000"/>
                <a:sym typeface="Intro" panose="02000000000000000000"/>
              </a:rPr>
              <a:t>​Turlari:</a:t>
            </a:r>
          </a:p>
          <a:p>
            <a:pPr algn="l">
              <a:lnSpc>
                <a:spcPts val="2965"/>
              </a:lnSpc>
            </a:pPr>
            <a:r>
              <a:rPr lang="en-US" sz="2115">
                <a:solidFill>
                  <a:srgbClr val="99775B"/>
                </a:solidFill>
                <a:latin typeface="Intro" panose="02000000000000000000"/>
                <a:ea typeface="Intro" panose="02000000000000000000"/>
                <a:cs typeface="Intro" panose="02000000000000000000"/>
                <a:sym typeface="Intro" panose="02000000000000000000"/>
              </a:rPr>
              <a:t>​Parchoi: Ishqiy-lirik va falsafiy mavzudagi keng tarqalgan shakli.</a:t>
            </a:r>
          </a:p>
          <a:p>
            <a:pPr algn="l">
              <a:lnSpc>
                <a:spcPts val="2965"/>
              </a:lnSpc>
            </a:pPr>
            <a:r>
              <a:rPr lang="en-US" sz="2115">
                <a:solidFill>
                  <a:srgbClr val="99775B"/>
                </a:solidFill>
                <a:latin typeface="Intro" panose="02000000000000000000"/>
                <a:ea typeface="Intro" panose="02000000000000000000"/>
                <a:cs typeface="Intro" panose="02000000000000000000"/>
                <a:sym typeface="Intro" panose="02000000000000000000"/>
              </a:rPr>
              <a:t>​Yallanma: Nisbatan o‘ynoqi va harakatli uslub.</a:t>
            </a:r>
          </a:p>
          <a:p>
            <a:pPr algn="l">
              <a:lnSpc>
                <a:spcPts val="2965"/>
              </a:lnSpc>
            </a:pPr>
            <a:r>
              <a:rPr lang="en-US" sz="2115">
                <a:solidFill>
                  <a:srgbClr val="99775B"/>
                </a:solidFill>
                <a:latin typeface="Intro" panose="02000000000000000000"/>
                <a:ea typeface="Intro" panose="02000000000000000000"/>
                <a:cs typeface="Intro" panose="02000000000000000000"/>
                <a:sym typeface="Intro" panose="02000000000000000000"/>
              </a:rPr>
              <a:t>​Nodir shakllar: Diniy-tasavvufiy mavzular (Mavloyi, Hamd, Na't).</a:t>
            </a:r>
          </a:p>
          <a:p>
            <a:pPr algn="l">
              <a:lnSpc>
                <a:spcPts val="2965"/>
              </a:lnSpc>
            </a:pPr>
            <a:r>
              <a:rPr lang="en-US" sz="2115">
                <a:solidFill>
                  <a:srgbClr val="99775B"/>
                </a:solidFill>
                <a:latin typeface="Intro" panose="02000000000000000000"/>
                <a:ea typeface="Intro" panose="02000000000000000000"/>
                <a:cs typeface="Intro" panose="02000000000000000000"/>
                <a:sym typeface="Intro" panose="02000000000000000000"/>
              </a:rPr>
              <a:t>​Tuzilishi: Daromad, miyonxat, avj (yuksak parda) va tushirim qismlaridan iborat.</a:t>
            </a:r>
          </a:p>
          <a:p>
            <a:pPr algn="l">
              <a:lnSpc>
                <a:spcPts val="2965"/>
              </a:lnSpc>
            </a:pPr>
            <a:endParaRPr lang="en-US" sz="2115">
              <a:solidFill>
                <a:srgbClr val="99775B"/>
              </a:solidFill>
              <a:latin typeface="Intro" panose="02000000000000000000"/>
              <a:ea typeface="Intro" panose="02000000000000000000"/>
              <a:cs typeface="Intro" panose="02000000000000000000"/>
              <a:sym typeface="Intro" panose="0200000000000000000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C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 flipV="1">
            <a:off x="12937481" y="-656030"/>
            <a:ext cx="6224239" cy="6805546"/>
          </a:xfrm>
          <a:custGeom>
            <a:avLst/>
            <a:gdLst/>
            <a:ahLst/>
            <a:cxnLst/>
            <a:rect l="l" t="t" r="r" b="b"/>
            <a:pathLst>
              <a:path w="6224239" h="6805546">
                <a:moveTo>
                  <a:pt x="6224239" y="6805546"/>
                </a:moveTo>
                <a:lnTo>
                  <a:pt x="0" y="6805546"/>
                </a:lnTo>
                <a:lnTo>
                  <a:pt x="0" y="0"/>
                </a:lnTo>
                <a:lnTo>
                  <a:pt x="6224239" y="0"/>
                </a:lnTo>
                <a:lnTo>
                  <a:pt x="6224239" y="6805546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411605" y="3958270"/>
            <a:ext cx="6289002" cy="6876358"/>
          </a:xfrm>
          <a:custGeom>
            <a:avLst/>
            <a:gdLst/>
            <a:ahLst/>
            <a:cxnLst/>
            <a:rect l="l" t="t" r="r" b="b"/>
            <a:pathLst>
              <a:path w="6289002" h="6876358">
                <a:moveTo>
                  <a:pt x="0" y="0"/>
                </a:moveTo>
                <a:lnTo>
                  <a:pt x="6289002" y="0"/>
                </a:lnTo>
                <a:lnTo>
                  <a:pt x="6289002" y="6876358"/>
                </a:lnTo>
                <a:lnTo>
                  <a:pt x="0" y="687635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5460014" y="7528915"/>
            <a:ext cx="4304080" cy="4296255"/>
          </a:xfrm>
          <a:custGeom>
            <a:avLst/>
            <a:gdLst/>
            <a:ahLst/>
            <a:cxnLst/>
            <a:rect l="l" t="t" r="r" b="b"/>
            <a:pathLst>
              <a:path w="4304080" h="4296255">
                <a:moveTo>
                  <a:pt x="0" y="0"/>
                </a:moveTo>
                <a:lnTo>
                  <a:pt x="4304080" y="0"/>
                </a:lnTo>
                <a:lnTo>
                  <a:pt x="4304080" y="4296255"/>
                </a:lnTo>
                <a:lnTo>
                  <a:pt x="0" y="429625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-931961" y="-862379"/>
            <a:ext cx="4275974" cy="4268199"/>
          </a:xfrm>
          <a:custGeom>
            <a:avLst/>
            <a:gdLst/>
            <a:ahLst/>
            <a:cxnLst/>
            <a:rect l="l" t="t" r="r" b="b"/>
            <a:pathLst>
              <a:path w="4275974" h="4268199">
                <a:moveTo>
                  <a:pt x="0" y="0"/>
                </a:moveTo>
                <a:lnTo>
                  <a:pt x="4275974" y="0"/>
                </a:lnTo>
                <a:lnTo>
                  <a:pt x="4275974" y="4268199"/>
                </a:lnTo>
                <a:lnTo>
                  <a:pt x="0" y="426819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3701066">
            <a:off x="165818" y="8181161"/>
            <a:ext cx="2016535" cy="2395452"/>
          </a:xfrm>
          <a:custGeom>
            <a:avLst/>
            <a:gdLst/>
            <a:ahLst/>
            <a:cxnLst/>
            <a:rect l="l" t="t" r="r" b="b"/>
            <a:pathLst>
              <a:path w="2016535" h="2395452">
                <a:moveTo>
                  <a:pt x="0" y="0"/>
                </a:moveTo>
                <a:lnTo>
                  <a:pt x="2016535" y="0"/>
                </a:lnTo>
                <a:lnTo>
                  <a:pt x="2016535" y="2395452"/>
                </a:lnTo>
                <a:lnTo>
                  <a:pt x="0" y="2395452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4693436" flipH="1" flipV="1">
            <a:off x="16564093" y="-67015"/>
            <a:ext cx="2095922" cy="2489757"/>
          </a:xfrm>
          <a:custGeom>
            <a:avLst/>
            <a:gdLst/>
            <a:ahLst/>
            <a:cxnLst/>
            <a:rect l="l" t="t" r="r" b="b"/>
            <a:pathLst>
              <a:path w="2095922" h="2489757">
                <a:moveTo>
                  <a:pt x="2095922" y="2489757"/>
                </a:moveTo>
                <a:lnTo>
                  <a:pt x="0" y="2489757"/>
                </a:lnTo>
                <a:lnTo>
                  <a:pt x="0" y="0"/>
                </a:lnTo>
                <a:lnTo>
                  <a:pt x="2095922" y="0"/>
                </a:lnTo>
                <a:lnTo>
                  <a:pt x="2095922" y="2489757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2663708" y="5206938"/>
            <a:ext cx="3515793" cy="3806469"/>
          </a:xfrm>
          <a:custGeom>
            <a:avLst/>
            <a:gdLst/>
            <a:ahLst/>
            <a:cxnLst/>
            <a:rect l="l" t="t" r="r" b="b"/>
            <a:pathLst>
              <a:path w="3515793" h="3806469">
                <a:moveTo>
                  <a:pt x="0" y="0"/>
                </a:moveTo>
                <a:lnTo>
                  <a:pt x="3515794" y="0"/>
                </a:lnTo>
                <a:lnTo>
                  <a:pt x="3515794" y="3806469"/>
                </a:lnTo>
                <a:lnTo>
                  <a:pt x="0" y="380646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9" name="TextBox 9"/>
          <p:cNvSpPr txBox="1"/>
          <p:nvPr/>
        </p:nvSpPr>
        <p:spPr>
          <a:xfrm>
            <a:off x="3667414" y="1058325"/>
            <a:ext cx="8957145" cy="18897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040"/>
              </a:lnSpc>
            </a:pPr>
            <a:r>
              <a:rPr lang="en-US" sz="3600">
                <a:solidFill>
                  <a:srgbClr val="99775B"/>
                </a:solidFill>
                <a:latin typeface="Intro" panose="02000000000000000000"/>
                <a:ea typeface="Intro" panose="02000000000000000000"/>
                <a:cs typeface="Intro" panose="02000000000000000000"/>
                <a:sym typeface="Intro" panose="02000000000000000000"/>
              </a:rPr>
              <a:t>Ustozlar va an’anani davom ettiruvchilar</a:t>
            </a:r>
          </a:p>
          <a:p>
            <a:pPr algn="l">
              <a:lnSpc>
                <a:spcPts val="5040"/>
              </a:lnSpc>
            </a:pPr>
            <a:endParaRPr lang="en-US" sz="3600">
              <a:solidFill>
                <a:srgbClr val="99775B"/>
              </a:solidFill>
              <a:latin typeface="Intro" panose="02000000000000000000"/>
              <a:ea typeface="Intro" panose="02000000000000000000"/>
              <a:cs typeface="Intro" panose="02000000000000000000"/>
              <a:sym typeface="Intro" panose="02000000000000000000"/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3206657" y="2419732"/>
            <a:ext cx="8957145" cy="97224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259080" lvl="1" indent="-129540" algn="l">
              <a:lnSpc>
                <a:spcPts val="1680"/>
              </a:lnSpc>
              <a:buFont typeface="Arial" panose="020B0604020202020204"/>
              <a:buChar char="•"/>
            </a:pPr>
            <a:r>
              <a:rPr lang="en-US" sz="1200">
                <a:solidFill>
                  <a:srgbClr val="99775B"/>
                </a:solidFill>
                <a:latin typeface="Arimo" panose="020B0604020202020204"/>
                <a:ea typeface="Arimo" panose="020B0604020202020204"/>
                <a:cs typeface="Arimo" panose="020B0604020202020204"/>
                <a:sym typeface="Arimo" panose="020B0604020202020204"/>
              </a:rPr>
              <a:t>:</a:t>
            </a:r>
          </a:p>
          <a:p>
            <a:pPr marL="906780" lvl="1" indent="-453390" algn="l">
              <a:lnSpc>
                <a:spcPts val="5880"/>
              </a:lnSpc>
              <a:buFont typeface="Arial" panose="020B0604020202020204"/>
              <a:buChar char="•"/>
            </a:pPr>
            <a:r>
              <a:rPr lang="en-US" sz="4200">
                <a:solidFill>
                  <a:srgbClr val="99775B"/>
                </a:solidFill>
                <a:latin typeface="Arimo" panose="020B0604020202020204"/>
                <a:ea typeface="Arimo" panose="020B0604020202020204"/>
                <a:cs typeface="Arimo" panose="020B0604020202020204"/>
                <a:sym typeface="Arimo" panose="020B0604020202020204"/>
              </a:rPr>
              <a:t>​Tarixiy zabardast san’atkorlar:</a:t>
            </a:r>
          </a:p>
          <a:p>
            <a:pPr marL="906780" lvl="1" indent="-453390" algn="l">
              <a:lnSpc>
                <a:spcPts val="5880"/>
              </a:lnSpc>
              <a:buFont typeface="Arial" panose="020B0604020202020204"/>
              <a:buChar char="•"/>
            </a:pPr>
            <a:r>
              <a:rPr lang="en-US" sz="4200">
                <a:solidFill>
                  <a:srgbClr val="99775B"/>
                </a:solidFill>
                <a:latin typeface="Arimo" panose="020B0604020202020204"/>
                <a:ea typeface="Arimo" panose="020B0604020202020204"/>
                <a:cs typeface="Arimo" panose="020B0604020202020204"/>
                <a:sym typeface="Arimo" panose="020B0604020202020204"/>
              </a:rPr>
              <a:t>​Erka qori Karimov, Hamroqul qori, Jo‘raqon Sultonov, Ma’murjon Uzoqov.</a:t>
            </a:r>
          </a:p>
          <a:p>
            <a:pPr marL="906780" lvl="1" indent="-453390" algn="l">
              <a:lnSpc>
                <a:spcPts val="5880"/>
              </a:lnSpc>
              <a:buFont typeface="Arial" panose="020B0604020202020204"/>
              <a:buChar char="•"/>
            </a:pPr>
            <a:r>
              <a:rPr lang="en-US" sz="4200">
                <a:solidFill>
                  <a:srgbClr val="99775B"/>
                </a:solidFill>
                <a:latin typeface="Arimo" panose="020B0604020202020204"/>
                <a:ea typeface="Arimo" panose="020B0604020202020204"/>
                <a:cs typeface="Arimo" panose="020B0604020202020204"/>
                <a:sym typeface="Arimo" panose="020B0604020202020204"/>
              </a:rPr>
              <a:t>​Zamonaviy davomchilar:</a:t>
            </a:r>
          </a:p>
          <a:p>
            <a:pPr marL="906780" lvl="1" indent="-453390" algn="l">
              <a:lnSpc>
                <a:spcPts val="5880"/>
              </a:lnSpc>
              <a:buFont typeface="Arial" panose="020B0604020202020204"/>
              <a:buChar char="•"/>
            </a:pPr>
            <a:r>
              <a:rPr lang="en-US" sz="4200">
                <a:solidFill>
                  <a:srgbClr val="99775B"/>
                </a:solidFill>
                <a:latin typeface="Arimo" panose="020B0604020202020204"/>
                <a:ea typeface="Arimo" panose="020B0604020202020204"/>
                <a:cs typeface="Arimo" panose="020B0604020202020204"/>
                <a:sym typeface="Arimo" panose="020B0604020202020204"/>
              </a:rPr>
              <a:t>​Fattohxon Mamadaliyev, O‘rinboy Otayev, Abduxoshim Ismoilov hamda Farg‘ona va Toshkent musiqiy maktabi vakillari.</a:t>
            </a:r>
          </a:p>
          <a:p>
            <a:pPr algn="l">
              <a:lnSpc>
                <a:spcPts val="23800"/>
              </a:lnSpc>
            </a:pPr>
            <a:endParaRPr lang="en-US" sz="4200">
              <a:solidFill>
                <a:srgbClr val="99775B"/>
              </a:solidFill>
              <a:latin typeface="Arimo" panose="020B0604020202020204"/>
              <a:ea typeface="Arimo" panose="020B0604020202020204"/>
              <a:cs typeface="Arimo" panose="020B0604020202020204"/>
              <a:sym typeface="Arimo" panose="020B0604020202020204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C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 flipV="1">
            <a:off x="12937481" y="-656030"/>
            <a:ext cx="6224239" cy="6805546"/>
          </a:xfrm>
          <a:custGeom>
            <a:avLst/>
            <a:gdLst/>
            <a:ahLst/>
            <a:cxnLst/>
            <a:rect l="l" t="t" r="r" b="b"/>
            <a:pathLst>
              <a:path w="6224239" h="6805546">
                <a:moveTo>
                  <a:pt x="6224239" y="6805546"/>
                </a:moveTo>
                <a:lnTo>
                  <a:pt x="0" y="6805546"/>
                </a:lnTo>
                <a:lnTo>
                  <a:pt x="0" y="0"/>
                </a:lnTo>
                <a:lnTo>
                  <a:pt x="6224239" y="0"/>
                </a:lnTo>
                <a:lnTo>
                  <a:pt x="6224239" y="6805546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411605" y="3958270"/>
            <a:ext cx="6289002" cy="6876358"/>
          </a:xfrm>
          <a:custGeom>
            <a:avLst/>
            <a:gdLst/>
            <a:ahLst/>
            <a:cxnLst/>
            <a:rect l="l" t="t" r="r" b="b"/>
            <a:pathLst>
              <a:path w="6289002" h="6876358">
                <a:moveTo>
                  <a:pt x="0" y="0"/>
                </a:moveTo>
                <a:lnTo>
                  <a:pt x="6289002" y="0"/>
                </a:lnTo>
                <a:lnTo>
                  <a:pt x="6289002" y="6876358"/>
                </a:lnTo>
                <a:lnTo>
                  <a:pt x="0" y="687635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5239696" y="7110173"/>
            <a:ext cx="4304080" cy="4296255"/>
          </a:xfrm>
          <a:custGeom>
            <a:avLst/>
            <a:gdLst/>
            <a:ahLst/>
            <a:cxnLst/>
            <a:rect l="l" t="t" r="r" b="b"/>
            <a:pathLst>
              <a:path w="4304080" h="4296255">
                <a:moveTo>
                  <a:pt x="0" y="0"/>
                </a:moveTo>
                <a:lnTo>
                  <a:pt x="4304081" y="0"/>
                </a:lnTo>
                <a:lnTo>
                  <a:pt x="4304081" y="4296254"/>
                </a:lnTo>
                <a:lnTo>
                  <a:pt x="0" y="429625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-931961" y="-862379"/>
            <a:ext cx="4275974" cy="4268199"/>
          </a:xfrm>
          <a:custGeom>
            <a:avLst/>
            <a:gdLst/>
            <a:ahLst/>
            <a:cxnLst/>
            <a:rect l="l" t="t" r="r" b="b"/>
            <a:pathLst>
              <a:path w="4275974" h="4268199">
                <a:moveTo>
                  <a:pt x="0" y="0"/>
                </a:moveTo>
                <a:lnTo>
                  <a:pt x="4275974" y="0"/>
                </a:lnTo>
                <a:lnTo>
                  <a:pt x="4275974" y="4268199"/>
                </a:lnTo>
                <a:lnTo>
                  <a:pt x="0" y="426819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3502696" y="3270376"/>
            <a:ext cx="2286406" cy="4799707"/>
          </a:xfrm>
          <a:custGeom>
            <a:avLst/>
            <a:gdLst/>
            <a:ahLst/>
            <a:cxnLst/>
            <a:rect l="l" t="t" r="r" b="b"/>
            <a:pathLst>
              <a:path w="2286406" h="4799707">
                <a:moveTo>
                  <a:pt x="0" y="0"/>
                </a:moveTo>
                <a:lnTo>
                  <a:pt x="2286406" y="0"/>
                </a:lnTo>
                <a:lnTo>
                  <a:pt x="2286406" y="4799707"/>
                </a:lnTo>
                <a:lnTo>
                  <a:pt x="0" y="479970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2732896" y="-112269"/>
            <a:ext cx="9506379" cy="33826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580"/>
              </a:lnSpc>
            </a:pPr>
            <a:r>
              <a:rPr lang="en-US" sz="9700">
                <a:solidFill>
                  <a:srgbClr val="6B3406"/>
                </a:solidFill>
                <a:latin typeface="Sweet Dreams" panose="02000000000000000000"/>
                <a:ea typeface="Sweet Dreams" panose="02000000000000000000"/>
                <a:cs typeface="Sweet Dreams" panose="02000000000000000000"/>
                <a:sym typeface="Sweet Dreams" panose="02000000000000000000"/>
              </a:rPr>
              <a:t>Xulosa va merosni saqlash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2732896" y="2584818"/>
            <a:ext cx="8937497" cy="82816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10210" lvl="1" indent="-205105" algn="just">
              <a:lnSpc>
                <a:spcPts val="3800"/>
              </a:lnSpc>
              <a:buFont typeface="Arial" panose="020B0604020202020204"/>
              <a:buChar char="•"/>
            </a:pPr>
            <a:endParaRPr/>
          </a:p>
          <a:p>
            <a:pPr algn="just">
              <a:lnSpc>
                <a:spcPts val="6400"/>
              </a:lnSpc>
            </a:pPr>
            <a:r>
              <a:rPr lang="en-US" sz="3200">
                <a:solidFill>
                  <a:srgbClr val="99775B"/>
                </a:solidFill>
                <a:latin typeface="Arimo" panose="020B0604020202020204"/>
                <a:ea typeface="Arimo" panose="020B0604020202020204"/>
                <a:cs typeface="Arimo" panose="020B0604020202020204"/>
                <a:sym typeface="Arimo" panose="020B0604020202020204"/>
              </a:rPr>
              <a:t>​Bugungi kundagi o‘rni: Katta ashulla va Farg‘ona-Toshkent mumtoz musiqasi milliy o‘zlikni anglashda muhim o‘rin tutadi.</a:t>
            </a:r>
          </a:p>
          <a:p>
            <a:pPr algn="just">
              <a:lnSpc>
                <a:spcPts val="6400"/>
              </a:lnSpc>
            </a:pPr>
            <a:r>
              <a:rPr lang="en-US" sz="3200">
                <a:solidFill>
                  <a:srgbClr val="99775B"/>
                </a:solidFill>
                <a:latin typeface="Arimo" panose="020B0604020202020204"/>
                <a:ea typeface="Arimo" panose="020B0604020202020204"/>
                <a:cs typeface="Arimo" panose="020B0604020202020204"/>
                <a:sym typeface="Arimo" panose="020B0604020202020204"/>
              </a:rPr>
              <a:t>​Vazifalar:</a:t>
            </a:r>
          </a:p>
          <a:p>
            <a:pPr algn="just">
              <a:lnSpc>
                <a:spcPts val="6400"/>
              </a:lnSpc>
            </a:pPr>
            <a:r>
              <a:rPr lang="en-US" sz="3200">
                <a:solidFill>
                  <a:srgbClr val="99775B"/>
                </a:solidFill>
                <a:latin typeface="Arimo" panose="020B0604020202020204"/>
                <a:ea typeface="Arimo" panose="020B0604020202020204"/>
                <a:cs typeface="Arimo" panose="020B0604020202020204"/>
                <a:sym typeface="Arimo" panose="020B0604020202020204"/>
              </a:rPr>
              <a:t>​Ustoz-shogird an’analarini saqlab qolish.</a:t>
            </a:r>
          </a:p>
          <a:p>
            <a:pPr algn="just">
              <a:lnSpc>
                <a:spcPts val="6400"/>
              </a:lnSpc>
            </a:pPr>
            <a:r>
              <a:rPr lang="en-US" sz="3200">
                <a:solidFill>
                  <a:srgbClr val="99775B"/>
                </a:solidFill>
                <a:latin typeface="Arimo" panose="020B0604020202020204"/>
                <a:ea typeface="Arimo" panose="020B0604020202020204"/>
                <a:cs typeface="Arimo" panose="020B0604020202020204"/>
                <a:sym typeface="Arimo" panose="020B0604020202020204"/>
              </a:rPr>
              <a:t>​Yosh avlod orasida ushbu san’atni targ‘ib qilish va ilmiy tadqiq etish.</a:t>
            </a:r>
          </a:p>
          <a:p>
            <a:pPr algn="just">
              <a:lnSpc>
                <a:spcPts val="20400"/>
              </a:lnSpc>
            </a:pPr>
            <a:endParaRPr lang="en-US" sz="3200">
              <a:solidFill>
                <a:srgbClr val="99775B"/>
              </a:solidFill>
              <a:latin typeface="Arimo" panose="020B0604020202020204"/>
              <a:ea typeface="Arimo" panose="020B0604020202020204"/>
              <a:cs typeface="Arimo" panose="020B0604020202020204"/>
              <a:sym typeface="Arimo" panose="020B0604020202020204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500</Words>
  <Application>Microsoft Office PowerPoint</Application>
  <PresentationFormat>Произвольный</PresentationFormat>
  <Paragraphs>54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5" baseType="lpstr">
      <vt:lpstr>Intro</vt:lpstr>
      <vt:lpstr>Sweet Dreams</vt:lpstr>
      <vt:lpstr>Calibri</vt:lpstr>
      <vt:lpstr>Arial</vt:lpstr>
      <vt:lpstr>Arimo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Abduvoxid aka slayd.pptx</dc:title>
  <dc:creator>MX Computers</dc:creator>
  <cp:lastModifiedBy>MX Computers</cp:lastModifiedBy>
  <cp:revision>5</cp:revision>
  <dcterms:created xsi:type="dcterms:W3CDTF">2006-08-16T00:00:00Z</dcterms:created>
  <dcterms:modified xsi:type="dcterms:W3CDTF">2026-09-29T08:39:44Z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1049-12.1.0.28485</vt:lpwstr>
  </property>
  <property fmtid="{D5CDD505-2E9C-101B-9397-08002B2CF9AE}" pid="3" name="ICV">
    <vt:lpwstr>1CC7E3EC72A34C5993642F39C2EB5226_13</vt:lpwstr>
  </property>
</Properties>
</file>