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6" r:id="rId1"/>
  </p:sldMasterIdLst>
  <p:sldIdLst>
    <p:sldId id="272" r:id="rId2"/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3" d="100"/>
          <a:sy n="83" d="100"/>
        </p:scale>
        <p:origin x="-552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3288" y="1194816"/>
            <a:ext cx="8229600" cy="1894362"/>
          </a:xfrm>
        </p:spPr>
        <p:txBody>
          <a:bodyPr/>
          <a:lstStyle/>
          <a:p>
            <a:pPr algn="ctr"/>
            <a:r>
              <a:rPr lang="en-US" dirty="0" smtClean="0"/>
              <a:t>3.4.2 </a:t>
            </a:r>
            <a:r>
              <a:rPr lang="en-US" dirty="0" err="1" smtClean="0"/>
              <a:t>Matematika</a:t>
            </a:r>
            <a:r>
              <a:rPr lang="en-US" dirty="0" smtClean="0"/>
              <a:t> </a:t>
            </a:r>
            <a:r>
              <a:rPr lang="en-US" dirty="0" err="1" smtClean="0"/>
              <a:t>darslarida</a:t>
            </a:r>
            <a:r>
              <a:rPr lang="en-US" dirty="0" smtClean="0"/>
              <a:t>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mavzularni</a:t>
            </a:r>
            <a:r>
              <a:rPr lang="en-US" dirty="0" smtClean="0"/>
              <a:t> </a:t>
            </a:r>
            <a:r>
              <a:rPr lang="en-US" dirty="0" err="1" smtClean="0"/>
              <a:t>o‘yin</a:t>
            </a:r>
            <a:r>
              <a:rPr lang="en-US" dirty="0" smtClean="0"/>
              <a:t> </a:t>
            </a:r>
            <a:r>
              <a:rPr lang="en-US" dirty="0" err="1" smtClean="0"/>
              <a:t>texnologiyalari</a:t>
            </a:r>
            <a:r>
              <a:rPr lang="en-US" dirty="0" smtClean="0"/>
              <a:t> </a:t>
            </a:r>
            <a:r>
              <a:rPr lang="en-US" dirty="0" err="1" smtClean="0"/>
              <a:t>prqali</a:t>
            </a:r>
            <a:r>
              <a:rPr lang="en-US" dirty="0" smtClean="0"/>
              <a:t> </a:t>
            </a:r>
            <a:r>
              <a:rPr lang="en-US" dirty="0" err="1" smtClean="0"/>
              <a:t>tushuntirish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411060"/>
            <a:ext cx="7412736" cy="296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934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2D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7644386" y="-503368"/>
            <a:ext cx="3749039" cy="3749039"/>
          </a:xfrm>
          <a:prstGeom prst="ellipse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Oval 3"/>
          <p:cNvSpPr/>
          <p:nvPr/>
        </p:nvSpPr>
        <p:spPr>
          <a:xfrm>
            <a:off x="7324344" y="3657600"/>
            <a:ext cx="3108960" cy="3108960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8458200" y="1828800"/>
            <a:ext cx="685800" cy="685800"/>
          </a:xfrm>
          <a:prstGeom prst="round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458200" y="1975104"/>
            <a:ext cx="685800" cy="4401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900" b="1" i="0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326880" y="1828800"/>
            <a:ext cx="685800" cy="685800"/>
          </a:xfrm>
          <a:prstGeom prst="round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326880" y="1975104"/>
            <a:ext cx="685800" cy="4401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900" b="1" i="0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195560" y="1828800"/>
            <a:ext cx="685800" cy="685800"/>
          </a:xfrm>
          <a:prstGeom prst="roundRect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195560" y="1975104"/>
            <a:ext cx="685800" cy="4401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900" b="1" i="0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178040" y="2651759"/>
            <a:ext cx="242316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178040" y="2743995"/>
            <a:ext cx="2057400" cy="5016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2300" b="1" i="0" dirty="0">
                <a:solidFill>
                  <a:srgbClr val="1D2D49"/>
                </a:solidFill>
                <a:latin typeface="Aptos"/>
              </a:rPr>
              <a:t>×  +  ÷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77240" y="1234441"/>
            <a:ext cx="7589520" cy="2002087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700" b="1" i="0">
                <a:solidFill>
                  <a:srgbClr val="FFFFFF"/>
                </a:solidFill>
                <a:latin typeface="Aptos"/>
              </a:rPr>
              <a:t>MATEMATIKA DARSLARIDA</a:t>
            </a:r>
          </a:p>
          <a:p>
            <a:pPr algn="l">
              <a:spcAft>
                <a:spcPts val="500"/>
              </a:spcAft>
            </a:pPr>
            <a:r>
              <a:rPr sz="2700" b="1" i="0">
                <a:solidFill>
                  <a:srgbClr val="FFFFFF"/>
                </a:solidFill>
                <a:latin typeface="Aptos"/>
              </a:rPr>
              <a:t>MURAKKAB MAVZULARNI</a:t>
            </a:r>
          </a:p>
          <a:p>
            <a:pPr algn="l">
              <a:spcAft>
                <a:spcPts val="500"/>
              </a:spcAft>
            </a:pPr>
            <a:r>
              <a:rPr sz="2700" b="1" i="0">
                <a:solidFill>
                  <a:srgbClr val="FFFFFF"/>
                </a:solidFill>
                <a:latin typeface="Aptos"/>
              </a:rPr>
              <a:t>O‘YIN TEXNOLOGIYALARI ORQALI</a:t>
            </a:r>
          </a:p>
          <a:p>
            <a:pPr algn="l">
              <a:spcAft>
                <a:spcPts val="500"/>
              </a:spcAft>
            </a:pPr>
            <a:r>
              <a:rPr sz="2700" b="1" i="0">
                <a:solidFill>
                  <a:srgbClr val="FFFFFF"/>
                </a:solidFill>
                <a:latin typeface="Aptos"/>
              </a:rPr>
              <a:t>TUSHUNTIRISH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" y="4160520"/>
            <a:ext cx="6583680" cy="4401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900" b="1" i="0">
                <a:solidFill>
                  <a:srgbClr val="BEE2EB"/>
                </a:solidFill>
                <a:latin typeface="Aptos"/>
              </a:rPr>
              <a:t>Boshlang‘ich sinf o‘qituvchilari uchun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22960" y="4892040"/>
            <a:ext cx="1051560" cy="54864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2960" y="5212080"/>
            <a:ext cx="713232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FFFFFF"/>
                </a:solidFill>
                <a:latin typeface="Aptos"/>
              </a:rPr>
              <a:t>Nazariya • amaliy misollar • baholash • inklyuziv yondashuv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KIRISH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Ma’ruzaning maqsadi va rejasi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02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1645920"/>
            <a:ext cx="34747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77241" y="1645920"/>
            <a:ext cx="68580" cy="1417320"/>
          </a:xfrm>
          <a:prstGeom prst="rect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2" y="1755648"/>
            <a:ext cx="31546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MAQSAD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0120" y="2167128"/>
            <a:ext cx="3108960" cy="82296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O‘yinlarni murakkab matematik tushunchalarni anglashga xizmat qildirish.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43400" y="1645920"/>
            <a:ext cx="34747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343401" y="1645920"/>
            <a:ext cx="68580" cy="141732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26282" y="1755648"/>
            <a:ext cx="31546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VAZIFA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26280" y="2167128"/>
            <a:ext cx="310896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O‘yin tanlash, qoidani tushuntirish va o‘quvchini fikrlashga yo‘naltirish.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09560" y="1645920"/>
            <a:ext cx="34747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909561" y="1645920"/>
            <a:ext cx="68580" cy="14173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092442" y="1755648"/>
            <a:ext cx="31546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NATIJA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92440" y="2167128"/>
            <a:ext cx="310896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O‘qituvchi o‘yinli mashqni dars maqsadi va baholash bilan bog‘laydi.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8680" y="3566160"/>
            <a:ext cx="2926080" cy="4247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800" b="1" i="0">
                <a:solidFill>
                  <a:srgbClr val="1D2D49"/>
                </a:solidFill>
                <a:latin typeface="Aptos"/>
              </a:rPr>
              <a:t>Ma’ruza rejasi</a:t>
            </a:r>
          </a:p>
        </p:txBody>
      </p:sp>
      <p:sp>
        <p:nvSpPr>
          <p:cNvPr id="21" name="Oval 20"/>
          <p:cNvSpPr/>
          <p:nvPr/>
        </p:nvSpPr>
        <p:spPr>
          <a:xfrm>
            <a:off x="914400" y="407822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124712" y="3977641"/>
            <a:ext cx="1019556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O‘yin texnologiyasining didaktik vazifasi</a:t>
            </a:r>
          </a:p>
        </p:txBody>
      </p:sp>
      <p:sp>
        <p:nvSpPr>
          <p:cNvPr id="23" name="Oval 22"/>
          <p:cNvSpPr/>
          <p:nvPr/>
        </p:nvSpPr>
        <p:spPr>
          <a:xfrm>
            <a:off x="914400" y="4517136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124712" y="4416554"/>
            <a:ext cx="1019556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Murakkab mavzuga mos o‘yin tanlash</a:t>
            </a:r>
          </a:p>
        </p:txBody>
      </p:sp>
      <p:sp>
        <p:nvSpPr>
          <p:cNvPr id="25" name="Oval 24"/>
          <p:cNvSpPr/>
          <p:nvPr/>
        </p:nvSpPr>
        <p:spPr>
          <a:xfrm>
            <a:off x="914400" y="4956048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124712" y="4855466"/>
            <a:ext cx="1019556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Boshlang‘ich sinf uchun amaliy ssenariylar</a:t>
            </a:r>
          </a:p>
        </p:txBody>
      </p:sp>
      <p:sp>
        <p:nvSpPr>
          <p:cNvPr id="27" name="Oval 26"/>
          <p:cNvSpPr/>
          <p:nvPr/>
        </p:nvSpPr>
        <p:spPr>
          <a:xfrm>
            <a:off x="914400" y="5394959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1124712" y="5294377"/>
            <a:ext cx="1019556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Natijani kuzatish, baholash va moslashtirish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NAZARIY ASOS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Nega o‘yinli yondashuv?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03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1645920"/>
            <a:ext cx="34747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77241" y="1645920"/>
            <a:ext cx="68580" cy="1508760"/>
          </a:xfrm>
          <a:prstGeom prst="rect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2" y="1755648"/>
            <a:ext cx="31546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FAOL ISHTIROK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0120" y="2167129"/>
            <a:ext cx="3108960" cy="79406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O‘quvchi javobni eshitish bilan cheklanmaydi: tanlaydi, sinaydi, izohlaydi.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43400" y="1645920"/>
            <a:ext cx="34747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343401" y="1645920"/>
            <a:ext cx="68580" cy="150876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26282" y="1755648"/>
            <a:ext cx="31546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QAYTA MASHQ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26280" y="2167130"/>
            <a:ext cx="3108960" cy="79406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Qisqa raundlar bir xil ko‘nikmani turli misollarda mashq qilishga yordam beradi.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09560" y="1645920"/>
            <a:ext cx="34747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909561" y="1645920"/>
            <a:ext cx="68580" cy="150876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092442" y="1755649"/>
            <a:ext cx="31546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TEZKOR QAYTA ALOQA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92440" y="2167129"/>
            <a:ext cx="310896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O‘qituvchi xatoni vaqtida ko‘rib, tushuntirishni moslashtirishi mumkin.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8680" y="3794761"/>
            <a:ext cx="3840480" cy="4247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800" b="1" i="0">
                <a:solidFill>
                  <a:srgbClr val="1D2D49"/>
                </a:solidFill>
                <a:latin typeface="Aptos"/>
              </a:rPr>
              <a:t>Muhim ilmiy ehtiyotkorlik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4251960"/>
            <a:ext cx="10241280" cy="6709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0" i="0">
                <a:solidFill>
                  <a:srgbClr val="2B3441"/>
                </a:solidFill>
                <a:latin typeface="Aptos"/>
              </a:rPr>
              <a:t>O‘yin o‘z-o‘zidan natijani kafolatlamaydi. Samarasi maqsadga moslik, aniq qoida, matematik fikrlashga ajratilgan vaqt va o‘qituvchi bergan qayta aloqaga bog‘liq.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4400" y="5486400"/>
            <a:ext cx="10149840" cy="5029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100" b="0" i="1">
                <a:solidFill>
                  <a:srgbClr val="647080"/>
                </a:solidFill>
                <a:latin typeface="Aptos"/>
              </a:rPr>
              <a:t>Manba yo‘nalishlari: National Academies (2001), Adding It Up; Education Endowment Foundation, Teaching and Learning Toolkit — feedback va collaborative learning.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METODIKA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Didaktik o‘yinni tanlashning 6 tamoyili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05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600200"/>
            <a:ext cx="507492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822961" y="1600200"/>
            <a:ext cx="68580" cy="1143000"/>
          </a:xfrm>
          <a:prstGeom prst="rect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05840" y="1709929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1. Maqsad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842" y="2121408"/>
            <a:ext cx="4709159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O‘yin aniq matematik ko‘nikmani mashq qildirsin.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309360" y="1600200"/>
            <a:ext cx="507492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309361" y="1600200"/>
            <a:ext cx="68580" cy="114300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492240" y="1709929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2. Sodda qoida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92242" y="2121408"/>
            <a:ext cx="4709159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Qoidani qisqa ayting va bitta namuna ko‘rsating.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22960" y="3017520"/>
            <a:ext cx="507492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22961" y="3017520"/>
            <a:ext cx="68580" cy="114300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05840" y="3127249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3. Har bir bola faol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05842" y="3538727"/>
            <a:ext cx="4709159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Faqat tez javob beruvchilar emas, hamma ishtirok etsin.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309360" y="3017520"/>
            <a:ext cx="507492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6309361" y="3017520"/>
            <a:ext cx="68580" cy="1143000"/>
          </a:xfrm>
          <a:prstGeom prst="rect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492240" y="3127249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4. Fikrni izohlash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92242" y="3538727"/>
            <a:ext cx="4709159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“Qanday bilding?” va “Nega?” savollarini bering.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22960" y="4434840"/>
            <a:ext cx="507492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822961" y="4434840"/>
            <a:ext cx="68580" cy="1143000"/>
          </a:xfrm>
          <a:prstGeom prst="rect">
            <a:avLst/>
          </a:prstGeom>
          <a:solidFill>
            <a:srgbClr val="755EAA"/>
          </a:solidFill>
          <a:ln>
            <a:solidFill>
              <a:srgbClr val="755EA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005840" y="4544569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5. Xatoga xavfsiz munosabat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05842" y="4956048"/>
            <a:ext cx="4709159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Xato — qayta o‘ylash va tushuntirish uchun imkoniyat.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309360" y="4434840"/>
            <a:ext cx="507492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6309361" y="4434840"/>
            <a:ext cx="68580" cy="1143000"/>
          </a:xfrm>
          <a:prstGeom prst="rect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6492240" y="4544569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6. Yakuniy xulosa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92242" y="4956048"/>
            <a:ext cx="4709159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O‘yin oxirida matematik qoida yoki usulni umumlashtiring.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MUAMMO TAHLILI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8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Boshlang‘ich sinfda qaysi mavzular qiyin kechishi mumkin?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04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Rectangle 7"/>
          <p:cNvSpPr/>
          <p:nvPr/>
        </p:nvSpPr>
        <p:spPr>
          <a:xfrm>
            <a:off x="777240" y="1691640"/>
            <a:ext cx="2331720" cy="658368"/>
          </a:xfrm>
          <a:prstGeom prst="rect">
            <a:avLst/>
          </a:prstGeom>
          <a:solidFill>
            <a:srgbClr val="3267AD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13816" y="1902330"/>
            <a:ext cx="22585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Mavzu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08960" y="1691640"/>
            <a:ext cx="3657600" cy="658368"/>
          </a:xfrm>
          <a:prstGeom prst="rect">
            <a:avLst/>
          </a:prstGeom>
          <a:solidFill>
            <a:srgbClr val="3267AD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145536" y="1802303"/>
            <a:ext cx="3584448" cy="437043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O‘quvchi duch kelishi mumkin bo‘lgan qiyinchilik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66560" y="1691640"/>
            <a:ext cx="4480560" cy="658368"/>
          </a:xfrm>
          <a:prstGeom prst="rect">
            <a:avLst/>
          </a:prstGeom>
          <a:solidFill>
            <a:srgbClr val="3267AD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803136" y="1902330"/>
            <a:ext cx="440740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O‘yinli tayanch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77240" y="2350008"/>
            <a:ext cx="2331720" cy="658368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13816" y="2560698"/>
            <a:ext cx="22585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Kasrlar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108960" y="2350008"/>
            <a:ext cx="3657600" cy="658368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145536" y="2560698"/>
            <a:ext cx="35844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Butun va uning teng qismlarini farqlash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766560" y="2350008"/>
            <a:ext cx="4480560" cy="658368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803136" y="2560698"/>
            <a:ext cx="440740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Qog‘oz doira / kasr kartalari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77240" y="3008376"/>
            <a:ext cx="2331720" cy="658368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13816" y="3219066"/>
            <a:ext cx="22585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Ko‘paytirish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108960" y="3008376"/>
            <a:ext cx="3657600" cy="658368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145536" y="3219066"/>
            <a:ext cx="35844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Takroriy qo‘shishni ko‘paytirish bilan bog‘lash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766560" y="3008376"/>
            <a:ext cx="4480560" cy="658368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6803136" y="3219066"/>
            <a:ext cx="440740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Guruhlash va massivlar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77240" y="3666744"/>
            <a:ext cx="2331720" cy="658368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813816" y="3877433"/>
            <a:ext cx="22585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Bo‘lish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08960" y="3666744"/>
            <a:ext cx="3657600" cy="658368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3145536" y="3877433"/>
            <a:ext cx="35844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Teng taqsimlash va guruhlarga ajratish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766560" y="3666744"/>
            <a:ext cx="4480560" cy="658368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6803136" y="3877433"/>
            <a:ext cx="440740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Teng ulash o‘yini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77240" y="4325112"/>
            <a:ext cx="2331720" cy="658368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813816" y="4535802"/>
            <a:ext cx="22585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Masala yechish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108960" y="4325112"/>
            <a:ext cx="3657600" cy="658368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3145536" y="4535802"/>
            <a:ext cx="35844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Shart, amal va javob orasidagi bog‘lanish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766560" y="4325112"/>
            <a:ext cx="4480560" cy="658368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6803136" y="4535802"/>
            <a:ext cx="440740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Masala detektivi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77240" y="4983479"/>
            <a:ext cx="2331720" cy="658368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813816" y="5194169"/>
            <a:ext cx="22585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O‘lchov birliklari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108960" y="4983479"/>
            <a:ext cx="3657600" cy="658368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3145536" y="5194169"/>
            <a:ext cx="35844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Birliklar va kattaliklarni solishtirish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766560" y="4983479"/>
            <a:ext cx="4480560" cy="658368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6803136" y="5194169"/>
            <a:ext cx="440740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O‘lchov stansiyalari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68680" y="5897881"/>
            <a:ext cx="1024128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200" b="0" i="1">
                <a:solidFill>
                  <a:srgbClr val="647080"/>
                </a:solidFill>
                <a:latin typeface="Aptos"/>
              </a:rPr>
              <a:t>Bu jadval ehtimoliy qiyinchiliklarni ko‘rsatadi; aniq ehtiyoj sinf, yosh va oldingi bilimlarga qarab aniqlanadi.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DARSNI REJALASH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O‘yinli tushuntirishning darsdagi ketma-ketligi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06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Oval 7"/>
          <p:cNvSpPr/>
          <p:nvPr/>
        </p:nvSpPr>
        <p:spPr>
          <a:xfrm>
            <a:off x="868680" y="1572768"/>
            <a:ext cx="530352" cy="530352"/>
          </a:xfrm>
          <a:prstGeom prst="ellipse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1691641"/>
            <a:ext cx="530352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91640" y="1591057"/>
            <a:ext cx="2377440" cy="40934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1" i="0">
                <a:solidFill>
                  <a:srgbClr val="1D2D49"/>
                </a:solidFill>
                <a:latin typeface="Aptos"/>
              </a:rPr>
              <a:t>Muammoni qo‘yish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23360" y="1591057"/>
            <a:ext cx="7040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Qaysi tushuncha yoki ko‘nikma o‘rganiladi?</a:t>
            </a:r>
          </a:p>
        </p:txBody>
      </p:sp>
      <p:sp>
        <p:nvSpPr>
          <p:cNvPr id="12" name="Oval 11"/>
          <p:cNvSpPr/>
          <p:nvPr/>
        </p:nvSpPr>
        <p:spPr>
          <a:xfrm>
            <a:off x="868680" y="2423160"/>
            <a:ext cx="530352" cy="530352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68680" y="2542033"/>
            <a:ext cx="530352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91640" y="2441449"/>
            <a:ext cx="2377440" cy="40934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1" i="0">
                <a:solidFill>
                  <a:srgbClr val="1D2D49"/>
                </a:solidFill>
                <a:latin typeface="Aptos"/>
              </a:rPr>
              <a:t>Ko‘rsatish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23360" y="2441449"/>
            <a:ext cx="7040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Predmet, rasm, sxema yoki sonli misol bilan namoyish.</a:t>
            </a:r>
          </a:p>
        </p:txBody>
      </p:sp>
      <p:sp>
        <p:nvSpPr>
          <p:cNvPr id="16" name="Oval 15"/>
          <p:cNvSpPr/>
          <p:nvPr/>
        </p:nvSpPr>
        <p:spPr>
          <a:xfrm>
            <a:off x="868680" y="3273552"/>
            <a:ext cx="530352" cy="530352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68680" y="3392425"/>
            <a:ext cx="530352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91640" y="3291840"/>
            <a:ext cx="2377440" cy="40934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1" i="0">
                <a:solidFill>
                  <a:srgbClr val="1D2D49"/>
                </a:solidFill>
                <a:latin typeface="Aptos"/>
              </a:rPr>
              <a:t>O‘yin raundi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23360" y="3291840"/>
            <a:ext cx="7040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O‘quvchilar qoidaga ko‘ra yechadi va tanlovini izohlaydi.</a:t>
            </a:r>
          </a:p>
        </p:txBody>
      </p:sp>
      <p:sp>
        <p:nvSpPr>
          <p:cNvPr id="20" name="Oval 19"/>
          <p:cNvSpPr/>
          <p:nvPr/>
        </p:nvSpPr>
        <p:spPr>
          <a:xfrm>
            <a:off x="868680" y="4123944"/>
            <a:ext cx="530352" cy="530352"/>
          </a:xfrm>
          <a:prstGeom prst="ellipse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68680" y="4242817"/>
            <a:ext cx="530352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91640" y="4142232"/>
            <a:ext cx="2377440" cy="40934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1" i="0">
                <a:solidFill>
                  <a:srgbClr val="1D2D49"/>
                </a:solidFill>
                <a:latin typeface="Aptos"/>
              </a:rPr>
              <a:t>Tahlil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023360" y="4142232"/>
            <a:ext cx="7040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Javoblar taqqoslanadi; xatolar ustida mulohaza qilinadi.</a:t>
            </a:r>
          </a:p>
        </p:txBody>
      </p:sp>
      <p:sp>
        <p:nvSpPr>
          <p:cNvPr id="24" name="Oval 23"/>
          <p:cNvSpPr/>
          <p:nvPr/>
        </p:nvSpPr>
        <p:spPr>
          <a:xfrm>
            <a:off x="868680" y="4974336"/>
            <a:ext cx="530352" cy="530352"/>
          </a:xfrm>
          <a:prstGeom prst="ellipse">
            <a:avLst/>
          </a:prstGeom>
          <a:solidFill>
            <a:srgbClr val="755EAA"/>
          </a:solidFill>
          <a:ln>
            <a:solidFill>
              <a:srgbClr val="755EA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68680" y="5093209"/>
            <a:ext cx="530352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500" b="1" i="0">
                <a:solidFill>
                  <a:srgbClr val="FFFFFF"/>
                </a:solidFill>
                <a:latin typeface="Aptos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91640" y="4992625"/>
            <a:ext cx="2377440" cy="40934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1" i="0">
                <a:solidFill>
                  <a:srgbClr val="1D2D49"/>
                </a:solidFill>
                <a:latin typeface="Aptos"/>
              </a:rPr>
              <a:t>Mustaqil qo‘llash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023360" y="4992625"/>
            <a:ext cx="7040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Yangi misolda shu usuldan mustaqil foydalanish.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KASRLARNI TUSHUNTIRISH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Amaliy ssenariy 1: “Kasrlar oshxonasi”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07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554480"/>
            <a:ext cx="10332720" cy="4247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800" b="1" i="0">
                <a:solidFill>
                  <a:srgbClr val="1D2D49"/>
                </a:solidFill>
                <a:latin typeface="Aptos"/>
              </a:rPr>
              <a:t>Maqsad: kasrni butunning teng qismlari sifatida tushunish.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2057400"/>
            <a:ext cx="324612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822961" y="2057400"/>
            <a:ext cx="68580" cy="1325880"/>
          </a:xfrm>
          <a:prstGeom prst="rect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05842" y="2167128"/>
            <a:ext cx="29260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JIHOZ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5840" y="2578609"/>
            <a:ext cx="288036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Qog‘oz doira yoki to‘rtburchak, kasr kartalari.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80560" y="2057400"/>
            <a:ext cx="324612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480561" y="2057400"/>
            <a:ext cx="68580" cy="132588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663440" y="2167128"/>
            <a:ext cx="29260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O‘YIN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63440" y="2578609"/>
            <a:ext cx="288036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“Pitsa”ni 2, 4 yoki 8 teng qismga bo‘ling; berilgan kasrni ko‘rsating.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38160" y="2057400"/>
            <a:ext cx="324612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138161" y="2057400"/>
            <a:ext cx="68580" cy="132588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321042" y="2167128"/>
            <a:ext cx="29260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SAVOL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21040" y="2578609"/>
            <a:ext cx="288036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Nega qismlar teng bo‘lishi kerak? 1/2 va 2/4 qanday bog‘langan?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8680" y="3794760"/>
            <a:ext cx="3657600" cy="4247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800" b="1" i="0">
                <a:solidFill>
                  <a:srgbClr val="1D2D49"/>
                </a:solidFill>
                <a:latin typeface="Aptos"/>
              </a:rPr>
              <a:t>O‘qituvchi ketma-ketligi</a:t>
            </a:r>
          </a:p>
        </p:txBody>
      </p:sp>
      <p:sp>
        <p:nvSpPr>
          <p:cNvPr id="22" name="Oval 21"/>
          <p:cNvSpPr/>
          <p:nvPr/>
        </p:nvSpPr>
        <p:spPr>
          <a:xfrm>
            <a:off x="914400" y="430682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124712" y="4206240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Avval butunni ko‘rsating; teng bo‘lmagan bo‘laklarni ham solishtiring.</a:t>
            </a:r>
          </a:p>
        </p:txBody>
      </p:sp>
      <p:sp>
        <p:nvSpPr>
          <p:cNvPr id="24" name="Oval 23"/>
          <p:cNvSpPr/>
          <p:nvPr/>
        </p:nvSpPr>
        <p:spPr>
          <a:xfrm>
            <a:off x="914400" y="480974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1124712" y="4709159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O‘quvchi bo‘laklarni sanab, kasr yozuviga moslaydi.</a:t>
            </a:r>
          </a:p>
        </p:txBody>
      </p:sp>
      <p:sp>
        <p:nvSpPr>
          <p:cNvPr id="26" name="Oval 25"/>
          <p:cNvSpPr/>
          <p:nvPr/>
        </p:nvSpPr>
        <p:spPr>
          <a:xfrm>
            <a:off x="914400" y="531266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1124712" y="5212079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Yakun: maxraj butun nechta teng qismga bo‘linganini, surat olingan qismlar sonini bildiradi.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KO‘PAYTIRISH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Amaliy ssenariy 2: “Guruhlar bozori”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572768"/>
            <a:ext cx="10515600" cy="4401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900" b="1" i="0">
                <a:solidFill>
                  <a:srgbClr val="1D2D49"/>
                </a:solidFill>
                <a:latin typeface="Aptos"/>
              </a:rPr>
              <a:t>Vazifa: 4 ta savatda 3 tadan olma bor. Jami nechta olma?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14400" y="2286000"/>
            <a:ext cx="1143000" cy="9601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115568" y="2542032"/>
            <a:ext cx="182880" cy="182880"/>
          </a:xfrm>
          <a:prstGeom prst="ellipse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1371600" y="2542032"/>
            <a:ext cx="182880" cy="182880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1627632" y="2542032"/>
            <a:ext cx="182880" cy="182880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051560" y="2880361"/>
            <a:ext cx="86868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200" b="1" i="0">
                <a:solidFill>
                  <a:srgbClr val="1D2D49"/>
                </a:solidFill>
                <a:latin typeface="Aptos"/>
              </a:rPr>
              <a:t>3 ta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331720" y="2286000"/>
            <a:ext cx="1143000" cy="9601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2532888" y="2542032"/>
            <a:ext cx="182880" cy="182880"/>
          </a:xfrm>
          <a:prstGeom prst="ellipse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2788920" y="2542032"/>
            <a:ext cx="182880" cy="182880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3044952" y="2542032"/>
            <a:ext cx="182880" cy="182880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2468879" y="2880361"/>
            <a:ext cx="86868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200" b="1" i="0">
                <a:solidFill>
                  <a:srgbClr val="1D2D49"/>
                </a:solidFill>
                <a:latin typeface="Aptos"/>
              </a:rPr>
              <a:t>3 ta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749039" y="2286000"/>
            <a:ext cx="1143000" cy="9601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3950207" y="2542032"/>
            <a:ext cx="182880" cy="182880"/>
          </a:xfrm>
          <a:prstGeom prst="ellipse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4206240" y="2542032"/>
            <a:ext cx="182880" cy="182880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Oval 21"/>
          <p:cNvSpPr/>
          <p:nvPr/>
        </p:nvSpPr>
        <p:spPr>
          <a:xfrm>
            <a:off x="4462271" y="2542032"/>
            <a:ext cx="182880" cy="182880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886200" y="2880361"/>
            <a:ext cx="86868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200" b="1" i="0">
                <a:solidFill>
                  <a:srgbClr val="1D2D49"/>
                </a:solidFill>
                <a:latin typeface="Aptos"/>
              </a:rPr>
              <a:t>3 ta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166360" y="2286000"/>
            <a:ext cx="1143000" cy="9601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5367528" y="2542032"/>
            <a:ext cx="182880" cy="182880"/>
          </a:xfrm>
          <a:prstGeom prst="ellipse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5623560" y="2542032"/>
            <a:ext cx="182880" cy="182880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5879592" y="2542032"/>
            <a:ext cx="182880" cy="182880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5303520" y="2880361"/>
            <a:ext cx="86868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200" b="1" i="0">
                <a:solidFill>
                  <a:srgbClr val="1D2D49"/>
                </a:solidFill>
                <a:latin typeface="Aptos"/>
              </a:rPr>
              <a:t>3 ta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132320" y="2148840"/>
            <a:ext cx="384048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7132321" y="2148840"/>
            <a:ext cx="68580" cy="123444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7315200" y="2258569"/>
            <a:ext cx="3520440" cy="40934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1" i="0">
                <a:solidFill>
                  <a:srgbClr val="1D2D49"/>
                </a:solidFill>
                <a:latin typeface="Aptos"/>
              </a:rPr>
              <a:t>MODEL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315200" y="2670049"/>
            <a:ext cx="3474720" cy="73507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0" i="0">
                <a:solidFill>
                  <a:srgbClr val="2B3441"/>
                </a:solidFill>
                <a:latin typeface="Aptos"/>
              </a:rPr>
              <a:t>3 + 3 + 3 + 3 = 12</a:t>
            </a:r>
          </a:p>
          <a:p>
            <a:pPr algn="l">
              <a:spcAft>
                <a:spcPts val="500"/>
              </a:spcAft>
            </a:pPr>
            <a:r>
              <a:rPr sz="1700" b="0" i="0">
                <a:solidFill>
                  <a:srgbClr val="2B3441"/>
                </a:solidFill>
                <a:latin typeface="Aptos"/>
              </a:rPr>
              <a:t>4 × 3 = 12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68680" y="3886200"/>
            <a:ext cx="2743200" cy="4247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800" b="1" i="0">
                <a:solidFill>
                  <a:srgbClr val="1D2D49"/>
                </a:solidFill>
                <a:latin typeface="Aptos"/>
              </a:rPr>
              <a:t>O‘yin qoidasi</a:t>
            </a:r>
          </a:p>
        </p:txBody>
      </p:sp>
      <p:sp>
        <p:nvSpPr>
          <p:cNvPr id="34" name="Oval 33"/>
          <p:cNvSpPr/>
          <p:nvPr/>
        </p:nvSpPr>
        <p:spPr>
          <a:xfrm>
            <a:off x="914400" y="439826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1124712" y="4297680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Jamoalar guruh kartasini oladi va takroriy qo‘shishni yozadi.</a:t>
            </a:r>
          </a:p>
        </p:txBody>
      </p:sp>
      <p:sp>
        <p:nvSpPr>
          <p:cNvPr id="36" name="Oval 35"/>
          <p:cNvSpPr/>
          <p:nvPr/>
        </p:nvSpPr>
        <p:spPr>
          <a:xfrm>
            <a:off x="914400" y="490118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1124712" y="4800600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So‘ng ko‘paytirish ifodasini tuzadi va ikkala yozuv nega tengligini tushuntiradi.</a:t>
            </a:r>
          </a:p>
        </p:txBody>
      </p:sp>
      <p:sp>
        <p:nvSpPr>
          <p:cNvPr id="38" name="Oval 37"/>
          <p:cNvSpPr/>
          <p:nvPr/>
        </p:nvSpPr>
        <p:spPr>
          <a:xfrm>
            <a:off x="914400" y="540410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1124712" y="5303520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Murakkablashtirish: 4 × 3 va 3 × 4 nimasi bilan o‘xshash, nimasi bilan farq qiladi?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BO‘LISH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Amaliy ssenariy 3: “Adolatli taqsimla”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09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572768"/>
            <a:ext cx="10515600" cy="4247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800" b="1" i="0">
                <a:solidFill>
                  <a:srgbClr val="1D2D49"/>
                </a:solidFill>
                <a:latin typeface="Aptos"/>
              </a:rPr>
              <a:t>Masala: 12 ta chipni 3 o‘quvchiga teng taqsimlang. Har biriga nechta tegadi?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143000" y="2423160"/>
            <a:ext cx="132588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216152" y="2542033"/>
            <a:ext cx="118872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200" b="1" i="0">
                <a:solidFill>
                  <a:srgbClr val="1D2D49"/>
                </a:solidFill>
                <a:latin typeface="Aptos"/>
              </a:rPr>
              <a:t>1-o‘quvchi</a:t>
            </a:r>
          </a:p>
        </p:txBody>
      </p:sp>
      <p:sp>
        <p:nvSpPr>
          <p:cNvPr id="11" name="Oval 10"/>
          <p:cNvSpPr/>
          <p:nvPr/>
        </p:nvSpPr>
        <p:spPr>
          <a:xfrm>
            <a:off x="1325880" y="2852928"/>
            <a:ext cx="228600" cy="228600"/>
          </a:xfrm>
          <a:prstGeom prst="ellipse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1783080" y="2852928"/>
            <a:ext cx="228600" cy="228600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325880" y="3182112"/>
            <a:ext cx="228600" cy="228600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1783080" y="3182112"/>
            <a:ext cx="228600" cy="228600"/>
          </a:xfrm>
          <a:prstGeom prst="ellipse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2971800" y="2423160"/>
            <a:ext cx="132588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044952" y="2542033"/>
            <a:ext cx="118872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200" b="1" i="0">
                <a:solidFill>
                  <a:srgbClr val="1D2D49"/>
                </a:solidFill>
                <a:latin typeface="Aptos"/>
              </a:rPr>
              <a:t>2-o‘quvchi</a:t>
            </a:r>
          </a:p>
        </p:txBody>
      </p:sp>
      <p:sp>
        <p:nvSpPr>
          <p:cNvPr id="17" name="Oval 16"/>
          <p:cNvSpPr/>
          <p:nvPr/>
        </p:nvSpPr>
        <p:spPr>
          <a:xfrm>
            <a:off x="3154680" y="2852928"/>
            <a:ext cx="228600" cy="228600"/>
          </a:xfrm>
          <a:prstGeom prst="ellipse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3611880" y="2852928"/>
            <a:ext cx="228600" cy="228600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3154680" y="3182112"/>
            <a:ext cx="228600" cy="228600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3611880" y="3182112"/>
            <a:ext cx="228600" cy="228600"/>
          </a:xfrm>
          <a:prstGeom prst="ellipse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ounded Rectangle 20"/>
          <p:cNvSpPr/>
          <p:nvPr/>
        </p:nvSpPr>
        <p:spPr>
          <a:xfrm>
            <a:off x="4800600" y="2423160"/>
            <a:ext cx="132588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4873752" y="2542033"/>
            <a:ext cx="118872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200" b="1" i="0">
                <a:solidFill>
                  <a:srgbClr val="1D2D49"/>
                </a:solidFill>
                <a:latin typeface="Aptos"/>
              </a:rPr>
              <a:t>3-o‘quvchi</a:t>
            </a:r>
          </a:p>
        </p:txBody>
      </p:sp>
      <p:sp>
        <p:nvSpPr>
          <p:cNvPr id="23" name="Oval 22"/>
          <p:cNvSpPr/>
          <p:nvPr/>
        </p:nvSpPr>
        <p:spPr>
          <a:xfrm>
            <a:off x="4983480" y="2852928"/>
            <a:ext cx="228600" cy="228600"/>
          </a:xfrm>
          <a:prstGeom prst="ellipse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5440680" y="2852928"/>
            <a:ext cx="228600" cy="228600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4983480" y="3182112"/>
            <a:ext cx="228600" cy="228600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5440680" y="3182112"/>
            <a:ext cx="228600" cy="228600"/>
          </a:xfrm>
          <a:prstGeom prst="ellipse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ounded Rectangle 26"/>
          <p:cNvSpPr/>
          <p:nvPr/>
        </p:nvSpPr>
        <p:spPr>
          <a:xfrm>
            <a:off x="7406640" y="2331720"/>
            <a:ext cx="3474720" cy="128016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7406641" y="2331720"/>
            <a:ext cx="68580" cy="128016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7589521" y="2441449"/>
            <a:ext cx="3154679" cy="40934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1" i="0">
                <a:solidFill>
                  <a:srgbClr val="1D2D49"/>
                </a:solidFill>
                <a:latin typeface="Aptos"/>
              </a:rPr>
              <a:t>YECHIM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589519" y="2852929"/>
            <a:ext cx="3108960" cy="73507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0" i="0">
                <a:solidFill>
                  <a:srgbClr val="2B3441"/>
                </a:solidFill>
                <a:latin typeface="Aptos"/>
              </a:rPr>
              <a:t>12 ÷ 3 = 4</a:t>
            </a:r>
          </a:p>
          <a:p>
            <a:pPr algn="l">
              <a:spcAft>
                <a:spcPts val="500"/>
              </a:spcAft>
            </a:pPr>
            <a:r>
              <a:rPr sz="1700" b="0" i="0">
                <a:solidFill>
                  <a:srgbClr val="2B3441"/>
                </a:solidFill>
                <a:latin typeface="Aptos"/>
              </a:rPr>
              <a:t>Har biriga 4 tadan.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68680" y="4160521"/>
            <a:ext cx="4206240" cy="4247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800" b="1" i="0">
                <a:solidFill>
                  <a:srgbClr val="1D2D49"/>
                </a:solidFill>
                <a:latin typeface="Aptos"/>
              </a:rPr>
              <a:t>Tushuntirish uchun savollar</a:t>
            </a:r>
          </a:p>
        </p:txBody>
      </p:sp>
      <p:sp>
        <p:nvSpPr>
          <p:cNvPr id="32" name="Oval 31"/>
          <p:cNvSpPr/>
          <p:nvPr/>
        </p:nvSpPr>
        <p:spPr>
          <a:xfrm>
            <a:off x="914400" y="467258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1124712" y="4572000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Nega har bir guruhda bir xil miqdor bo‘lishi kerak?</a:t>
            </a:r>
          </a:p>
        </p:txBody>
      </p:sp>
      <p:sp>
        <p:nvSpPr>
          <p:cNvPr id="34" name="Oval 33"/>
          <p:cNvSpPr/>
          <p:nvPr/>
        </p:nvSpPr>
        <p:spPr>
          <a:xfrm>
            <a:off x="914400" y="512978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1124712" y="5029200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Agar 12 ta chip 4 o‘quvchiga taqsimlansa, nima o‘zgaradi?</a:t>
            </a:r>
          </a:p>
        </p:txBody>
      </p:sp>
      <p:sp>
        <p:nvSpPr>
          <p:cNvPr id="36" name="Oval 35"/>
          <p:cNvSpPr/>
          <p:nvPr/>
        </p:nvSpPr>
        <p:spPr>
          <a:xfrm>
            <a:off x="914400" y="558698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1124712" y="5486400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Taqsimlashni ko‘paytirish bilan tekshirish mumkinmi? 4 × 3 = 12.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MATNLI MASALALAR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Amaliy ssenariy 4: “Masala detektivi”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645920"/>
            <a:ext cx="333756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822961" y="1645920"/>
            <a:ext cx="68580" cy="1417320"/>
          </a:xfrm>
          <a:prstGeom prst="rect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05840" y="1755648"/>
            <a:ext cx="3017520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DALIL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840" y="2167128"/>
            <a:ext cx="297180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Masala shartidagi ma’lum sonlarni belgila.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34840" y="1645920"/>
            <a:ext cx="333756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434841" y="1645920"/>
            <a:ext cx="68580" cy="141732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617720" y="1755648"/>
            <a:ext cx="3017520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DALIL 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17720" y="2167128"/>
            <a:ext cx="297180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Savol nimani topishni so‘rayotganini ayt.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46720" y="1645920"/>
            <a:ext cx="333756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046721" y="1645920"/>
            <a:ext cx="68580" cy="14173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229600" y="1755648"/>
            <a:ext cx="3017520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DALIL 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29600" y="2167128"/>
            <a:ext cx="297180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Rasm/sxema tuz, amalni tanla va izohla.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8680" y="3566160"/>
            <a:ext cx="1828800" cy="4247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800" b="1" i="0">
                <a:solidFill>
                  <a:srgbClr val="1D2D49"/>
                </a:solidFill>
                <a:latin typeface="Aptos"/>
              </a:rPr>
              <a:t>Namuna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3977640"/>
            <a:ext cx="10058400" cy="40934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0" i="0">
                <a:solidFill>
                  <a:srgbClr val="2B3441"/>
                </a:solidFill>
                <a:latin typeface="Aptos"/>
              </a:rPr>
              <a:t>“Kutubxonada 24 ta ertak kitobi bor edi. 8 tasi o‘quvchilarga berildi. Nechta qoldi?”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4400" y="4709160"/>
            <a:ext cx="1005840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Detektiv javobi: 24 − 8 = 16. O‘quvchi amalni faqat kalit so‘z bilan emas, vaziyat mazmuni bilan asoslaydi.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4400" y="5623560"/>
            <a:ext cx="10058400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647080"/>
                </a:solidFill>
                <a:latin typeface="Aptos"/>
              </a:rPr>
              <a:t>Kuzatuv mezoni: shartni tushunish • model/sxema • amal tanlovi • javobni tekshirish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DIFFERENSIAL VA INKLYUZIV YONDASHUV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Barcha o‘quvchilarni jalb qilish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11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1645920"/>
            <a:ext cx="34747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77241" y="1645920"/>
            <a:ext cx="68580" cy="1417320"/>
          </a:xfrm>
          <a:prstGeom prst="rect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2" y="1755649"/>
            <a:ext cx="31546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QO‘LLAB-QUVVATLASH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0120" y="2167128"/>
            <a:ext cx="310896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Namuna, rasm, predmet, son chizig‘i va qadamli ko‘rsatma.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43400" y="1645920"/>
            <a:ext cx="34747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343401" y="1645920"/>
            <a:ext cx="68580" cy="141732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26282" y="1755648"/>
            <a:ext cx="31546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MUQOBIL ISHTIROK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26280" y="2167128"/>
            <a:ext cx="310896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Og‘zaki javob, kartani ko‘rsatish, juftlikda ishlash yoki yozish.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09560" y="1645920"/>
            <a:ext cx="347472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909561" y="1645920"/>
            <a:ext cx="68580" cy="14173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092442" y="1755648"/>
            <a:ext cx="3154679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1" i="0">
                <a:solidFill>
                  <a:srgbClr val="1D2D49"/>
                </a:solidFill>
                <a:latin typeface="Aptos"/>
              </a:rPr>
              <a:t>CHUQURLASHTIRISH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92440" y="2167128"/>
            <a:ext cx="3108960" cy="57862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Bir nechta yechim, qoida izohi yoki o‘z masalasini tuzish.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8680" y="3703320"/>
            <a:ext cx="3657600" cy="4247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800" b="1" i="0">
                <a:solidFill>
                  <a:srgbClr val="1D2D49"/>
                </a:solidFill>
                <a:latin typeface="Aptos"/>
              </a:rPr>
              <a:t>Amaliy moslashtirish</a:t>
            </a:r>
          </a:p>
        </p:txBody>
      </p:sp>
      <p:sp>
        <p:nvSpPr>
          <p:cNvPr id="21" name="Oval 20"/>
          <p:cNvSpPr/>
          <p:nvPr/>
        </p:nvSpPr>
        <p:spPr>
          <a:xfrm>
            <a:off x="914400" y="4215384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124712" y="4114801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Rang bilan birga shakl, belgi va matn ham ishlating.</a:t>
            </a:r>
          </a:p>
        </p:txBody>
      </p:sp>
      <p:sp>
        <p:nvSpPr>
          <p:cNvPr id="23" name="Oval 22"/>
          <p:cNvSpPr/>
          <p:nvPr/>
        </p:nvSpPr>
        <p:spPr>
          <a:xfrm>
            <a:off x="914400" y="4654296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124712" y="4553713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Vaqt bosimini kamaytiring; tezlikdan ko‘ra matematik izohni qadrlang.</a:t>
            </a:r>
          </a:p>
        </p:txBody>
      </p:sp>
      <p:sp>
        <p:nvSpPr>
          <p:cNvPr id="25" name="Oval 24"/>
          <p:cNvSpPr/>
          <p:nvPr/>
        </p:nvSpPr>
        <p:spPr>
          <a:xfrm>
            <a:off x="914400" y="5093208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124712" y="4992625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Vazifani kichik bosqichlarga ajrating; ko‘rsatmalarni ovoz chiqarib o‘qing.</a:t>
            </a:r>
          </a:p>
        </p:txBody>
      </p:sp>
      <p:sp>
        <p:nvSpPr>
          <p:cNvPr id="27" name="Oval 26"/>
          <p:cNvSpPr/>
          <p:nvPr/>
        </p:nvSpPr>
        <p:spPr>
          <a:xfrm>
            <a:off x="914400" y="5532120"/>
            <a:ext cx="109728" cy="109728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1124712" y="5431537"/>
            <a:ext cx="10012680" cy="3631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400" b="0" i="0">
                <a:solidFill>
                  <a:srgbClr val="2B3441"/>
                </a:solidFill>
                <a:latin typeface="Aptos"/>
              </a:rPr>
              <a:t>Raqobat noqulay bo‘lsa, jamoaviy maqsad yoki shaxsiy o‘sish bilan almashtiring.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BAHOLASH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O‘yin natijasini qanday baholash kerak?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Rectangle 7"/>
          <p:cNvSpPr/>
          <p:nvPr/>
        </p:nvSpPr>
        <p:spPr>
          <a:xfrm>
            <a:off x="868680" y="1691640"/>
            <a:ext cx="2834640" cy="694944"/>
          </a:xfrm>
          <a:prstGeom prst="rect">
            <a:avLst/>
          </a:prstGeom>
          <a:solidFill>
            <a:srgbClr val="3267AD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05256" y="1920618"/>
            <a:ext cx="276148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Mezon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03320" y="1691640"/>
            <a:ext cx="4114800" cy="694944"/>
          </a:xfrm>
          <a:prstGeom prst="rect">
            <a:avLst/>
          </a:prstGeom>
          <a:solidFill>
            <a:srgbClr val="3267AD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739896" y="1920618"/>
            <a:ext cx="40416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Kuzatiladigan dalil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818122" y="1691640"/>
            <a:ext cx="3749039" cy="694944"/>
          </a:xfrm>
          <a:prstGeom prst="rect">
            <a:avLst/>
          </a:prstGeom>
          <a:solidFill>
            <a:srgbClr val="3267AD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854698" y="1920618"/>
            <a:ext cx="3675887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Qisqa qayta aloqa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68680" y="2386584"/>
            <a:ext cx="2834640" cy="69494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05256" y="2615562"/>
            <a:ext cx="276148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Tushuncha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703320" y="2386584"/>
            <a:ext cx="4114800" cy="69494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739896" y="2615562"/>
            <a:ext cx="40416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Model yoki rasmni to‘g‘ri tanlaydi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818122" y="2386584"/>
            <a:ext cx="3749039" cy="69494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7854698" y="2615562"/>
            <a:ext cx="3675887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“Modeling nimani bildiradi?”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68680" y="3081528"/>
            <a:ext cx="2834640" cy="69494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05256" y="3310506"/>
            <a:ext cx="276148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Hisoblash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703320" y="3081528"/>
            <a:ext cx="4114800" cy="69494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739896" y="3310506"/>
            <a:ext cx="40416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Amalni to‘g‘ri bajaradi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818122" y="3081528"/>
            <a:ext cx="3749039" cy="69494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7854698" y="3310506"/>
            <a:ext cx="3675887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“Yechimni tekshirib ko‘r.”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8680" y="3776472"/>
            <a:ext cx="2834640" cy="69494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05256" y="4005450"/>
            <a:ext cx="276148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Izohlash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703320" y="3776472"/>
            <a:ext cx="4114800" cy="69494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3739896" y="4005450"/>
            <a:ext cx="40416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Nega shu amalni tanlaganini aytadi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818122" y="3776472"/>
            <a:ext cx="3749039" cy="69494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7854698" y="4005450"/>
            <a:ext cx="3675887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“Qaysi ma’lumot bunga yordam berdi?”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68680" y="4471416"/>
            <a:ext cx="2834640" cy="69494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905256" y="4700394"/>
            <a:ext cx="276148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Ko‘chirish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703320" y="4471416"/>
            <a:ext cx="4114800" cy="69494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3739896" y="4700394"/>
            <a:ext cx="40416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Yangi misolda usulni qo‘llaydi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818122" y="4471416"/>
            <a:ext cx="3749039" cy="69494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7854698" y="4700394"/>
            <a:ext cx="3675887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“Boshqa sonlarda ham sinab ko‘r.”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14400" y="5166361"/>
            <a:ext cx="9966960" cy="40934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700" b="1" i="0">
                <a:solidFill>
                  <a:srgbClr val="1D2D49"/>
                </a:solidFill>
                <a:latin typeface="Aptos"/>
              </a:rPr>
              <a:t>Ball yoki g‘olibdan tashqari, o‘quvchining fikrlash jarayonini ham kuzating.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METODIK TAVSIYALAR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Ko‘p uchraydigan xatolar va yechimlar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13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645920"/>
            <a:ext cx="5074920" cy="11887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822961" y="1645920"/>
            <a:ext cx="68580" cy="1188720"/>
          </a:xfrm>
          <a:prstGeom prst="rect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05840" y="1755648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XATO: o‘yin maqsadga aylanadi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842" y="2167128"/>
            <a:ext cx="4709159" cy="54784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Yechim: har bir raundni aniq matematik maqsad bilan bog‘lang.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63640" y="1645920"/>
            <a:ext cx="5074920" cy="11887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263641" y="1645920"/>
            <a:ext cx="68580" cy="1188720"/>
          </a:xfrm>
          <a:prstGeom prst="rect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446520" y="1755648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XATO: faqat tezlik rag‘batlanadi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46522" y="2167128"/>
            <a:ext cx="4709159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Yechim: izoh, strategiya va tekshirishga ham ball bering.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22960" y="3154680"/>
            <a:ext cx="5074920" cy="11887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22961" y="3154680"/>
            <a:ext cx="68580" cy="1188720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05840" y="3264408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XATO: g‘oliblar doim bir xil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05842" y="3675888"/>
            <a:ext cx="4709159" cy="54784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Yechim: rollarni almashtiring; individual va jamoaviy vazifalarni qo‘shing.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63640" y="3154680"/>
            <a:ext cx="5074920" cy="1188720"/>
          </a:xfrm>
          <a:prstGeom prst="round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6263641" y="3154680"/>
            <a:ext cx="68580" cy="1188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446520" y="3264408"/>
            <a:ext cx="47548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1D2D49"/>
                </a:solidFill>
                <a:latin typeface="Aptos"/>
              </a:rPr>
              <a:t>XATO: yakuniy tahlil yo‘q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46522" y="3675888"/>
            <a:ext cx="4709159" cy="54784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Yechim: “Nimani o‘rgandik?” savoli bilan matematik qoidani umumlashtiring.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5029200"/>
            <a:ext cx="1005840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0" i="0">
                <a:solidFill>
                  <a:srgbClr val="2B3441"/>
                </a:solidFill>
                <a:latin typeface="Aptos"/>
              </a:rPr>
              <a:t>O‘yinli faoliyat o‘quvchining bilimini tekshirish va darsni moslashtirish uchun ham ishlatilishi mumkin.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DARS MODELI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Namuna: 45 daqiqalik darsda o‘yinlardan foydalanish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14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Rectangle 7"/>
          <p:cNvSpPr/>
          <p:nvPr/>
        </p:nvSpPr>
        <p:spPr>
          <a:xfrm>
            <a:off x="822960" y="1645920"/>
            <a:ext cx="1417320" cy="603504"/>
          </a:xfrm>
          <a:prstGeom prst="rect">
            <a:avLst/>
          </a:prstGeom>
          <a:solidFill>
            <a:srgbClr val="3267AD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59536" y="1829178"/>
            <a:ext cx="13441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Vaqt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40280" y="1645920"/>
            <a:ext cx="2743200" cy="603504"/>
          </a:xfrm>
          <a:prstGeom prst="rect">
            <a:avLst/>
          </a:prstGeom>
          <a:solidFill>
            <a:srgbClr val="3267AD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276856" y="1829178"/>
            <a:ext cx="26700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Bosqich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983480" y="1645920"/>
            <a:ext cx="6812280" cy="603504"/>
          </a:xfrm>
          <a:prstGeom prst="rect">
            <a:avLst/>
          </a:prstGeom>
          <a:solidFill>
            <a:srgbClr val="3267AD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020056" y="1829178"/>
            <a:ext cx="673912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Faoliyat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22960" y="2249424"/>
            <a:ext cx="1417320" cy="60350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59536" y="2432682"/>
            <a:ext cx="13441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5 daq.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240280" y="2249424"/>
            <a:ext cx="2743200" cy="60350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276856" y="2432682"/>
            <a:ext cx="26700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Kirish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983480" y="2249424"/>
            <a:ext cx="6812280" cy="60350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5020056" y="2432682"/>
            <a:ext cx="673912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Qisqa savol yoki predmetli muammo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22960" y="2852928"/>
            <a:ext cx="1417320" cy="60350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59536" y="3036186"/>
            <a:ext cx="13441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8 daq.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240280" y="2852928"/>
            <a:ext cx="2743200" cy="60350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2276856" y="3036186"/>
            <a:ext cx="26700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Tushuntirish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983480" y="2852928"/>
            <a:ext cx="6812280" cy="60350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5020056" y="3036186"/>
            <a:ext cx="673912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O‘qituvchi model ko‘rsatadi, qoida izohlanadi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22960" y="3456432"/>
            <a:ext cx="1417320" cy="60350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859536" y="3639690"/>
            <a:ext cx="13441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10 daq.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240280" y="3456432"/>
            <a:ext cx="2743200" cy="60350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2276856" y="3639690"/>
            <a:ext cx="26700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Yo‘naltirilgan o‘yin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983480" y="3456432"/>
            <a:ext cx="6812280" cy="60350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5020056" y="3639690"/>
            <a:ext cx="673912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Juftliklar kartalar bilan mashq qiladi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22960" y="4059936"/>
            <a:ext cx="1417320" cy="60350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859536" y="4243194"/>
            <a:ext cx="13441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12 daq.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240280" y="4059936"/>
            <a:ext cx="2743200" cy="60350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2276856" y="4243194"/>
            <a:ext cx="26700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Amaliy qo‘llash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983480" y="4059936"/>
            <a:ext cx="6812280" cy="60350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5020056" y="4243194"/>
            <a:ext cx="673912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Guruhlar topshiriq yechadi va strategiyani aytadi</a:t>
            </a:r>
          </a:p>
        </p:txBody>
      </p:sp>
      <p:sp>
        <p:nvSpPr>
          <p:cNvPr id="38" name="Rectangle 37"/>
          <p:cNvSpPr/>
          <p:nvPr/>
        </p:nvSpPr>
        <p:spPr>
          <a:xfrm>
            <a:off x="822960" y="4663440"/>
            <a:ext cx="1417320" cy="60350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859536" y="4846698"/>
            <a:ext cx="13441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7 daq.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240280" y="4663440"/>
            <a:ext cx="2743200" cy="60350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2276856" y="4846698"/>
            <a:ext cx="26700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Tahlil va baholash</a:t>
            </a:r>
          </a:p>
        </p:txBody>
      </p:sp>
      <p:sp>
        <p:nvSpPr>
          <p:cNvPr id="42" name="Rectangle 41"/>
          <p:cNvSpPr/>
          <p:nvPr/>
        </p:nvSpPr>
        <p:spPr>
          <a:xfrm>
            <a:off x="4983480" y="4663440"/>
            <a:ext cx="6812280" cy="603504"/>
          </a:xfrm>
          <a:prstGeom prst="rect">
            <a:avLst/>
          </a:prstGeom>
          <a:solidFill>
            <a:srgbClr val="FFFFFF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5020056" y="4846698"/>
            <a:ext cx="673912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Javoblar muhokamasi, xatolarni tuzatish</a:t>
            </a:r>
          </a:p>
        </p:txBody>
      </p:sp>
      <p:sp>
        <p:nvSpPr>
          <p:cNvPr id="44" name="Rectangle 43"/>
          <p:cNvSpPr/>
          <p:nvPr/>
        </p:nvSpPr>
        <p:spPr>
          <a:xfrm>
            <a:off x="822960" y="5266944"/>
            <a:ext cx="1417320" cy="60350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859536" y="5450201"/>
            <a:ext cx="134416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3 daq.</a:t>
            </a:r>
          </a:p>
        </p:txBody>
      </p:sp>
      <p:sp>
        <p:nvSpPr>
          <p:cNvPr id="46" name="Rectangle 45"/>
          <p:cNvSpPr/>
          <p:nvPr/>
        </p:nvSpPr>
        <p:spPr>
          <a:xfrm>
            <a:off x="2240280" y="5266944"/>
            <a:ext cx="2743200" cy="60350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/>
          <p:cNvSpPr txBox="1"/>
          <p:nvPr/>
        </p:nvSpPr>
        <p:spPr>
          <a:xfrm>
            <a:off x="2276856" y="5450201"/>
            <a:ext cx="267004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Yakun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983480" y="5266944"/>
            <a:ext cx="6812280" cy="603504"/>
          </a:xfrm>
          <a:prstGeom prst="rect">
            <a:avLst/>
          </a:prstGeom>
          <a:solidFill>
            <a:srgbClr val="F7F9FC"/>
          </a:solidFill>
          <a:ln>
            <a:solidFill>
              <a:srgbClr val="DEE5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5020056" y="5450201"/>
            <a:ext cx="6739128" cy="23698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Bir jumlalik xulosa va chiqish savoli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68680" y="5897881"/>
            <a:ext cx="1005840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200" b="0" i="1">
                <a:solidFill>
                  <a:srgbClr val="647080"/>
                </a:solidFill>
                <a:latin typeface="Aptos"/>
              </a:rPr>
              <a:t>Vaqt taqsimoti mavzu va sinfning tayyorgarligiga qarab o‘zgartiriladi.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2D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1"/>
            <a:ext cx="5486400" cy="332399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200" b="1" i="0">
                <a:solidFill>
                  <a:srgbClr val="EEB43D"/>
                </a:solidFill>
                <a:latin typeface="Aptos"/>
              </a:rPr>
              <a:t>ASOSIY XULOSALAR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005841"/>
            <a:ext cx="9875520" cy="113518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3000" b="1" i="0">
                <a:solidFill>
                  <a:srgbClr val="FFFFFF"/>
                </a:solidFill>
                <a:latin typeface="Aptos"/>
              </a:rPr>
              <a:t>O‘yin — maqsad emas,</a:t>
            </a:r>
          </a:p>
          <a:p>
            <a:pPr algn="l">
              <a:spcAft>
                <a:spcPts val="500"/>
              </a:spcAft>
            </a:pPr>
            <a:r>
              <a:rPr sz="3000" b="1" i="0">
                <a:solidFill>
                  <a:srgbClr val="FFFFFF"/>
                </a:solidFill>
                <a:latin typeface="Aptos"/>
              </a:rPr>
              <a:t>matematikani anglash vositasi.</a:t>
            </a:r>
          </a:p>
        </p:txBody>
      </p:sp>
      <p:sp>
        <p:nvSpPr>
          <p:cNvPr id="5" name="Oval 4"/>
          <p:cNvSpPr/>
          <p:nvPr/>
        </p:nvSpPr>
        <p:spPr>
          <a:xfrm>
            <a:off x="822960" y="2843784"/>
            <a:ext cx="109728" cy="109728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033272" y="2743201"/>
            <a:ext cx="10287000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0" i="0">
                <a:solidFill>
                  <a:srgbClr val="2B3441"/>
                </a:solidFill>
                <a:latin typeface="Aptos"/>
              </a:rPr>
              <a:t>Maqsadga mos o‘yin tanlang.</a:t>
            </a:r>
          </a:p>
        </p:txBody>
      </p:sp>
      <p:sp>
        <p:nvSpPr>
          <p:cNvPr id="7" name="Oval 6"/>
          <p:cNvSpPr/>
          <p:nvPr/>
        </p:nvSpPr>
        <p:spPr>
          <a:xfrm>
            <a:off x="822960" y="3374136"/>
            <a:ext cx="109728" cy="109728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33272" y="3273553"/>
            <a:ext cx="10287000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0" i="0">
                <a:solidFill>
                  <a:srgbClr val="2B3441"/>
                </a:solidFill>
                <a:latin typeface="Aptos"/>
              </a:rPr>
              <a:t>Ko‘rgazmali modeldan matematik yozuvga bosqichma-bosqich o‘ting.</a:t>
            </a:r>
          </a:p>
        </p:txBody>
      </p:sp>
      <p:sp>
        <p:nvSpPr>
          <p:cNvPr id="9" name="Oval 8"/>
          <p:cNvSpPr/>
          <p:nvPr/>
        </p:nvSpPr>
        <p:spPr>
          <a:xfrm>
            <a:off x="822960" y="3904488"/>
            <a:ext cx="109728" cy="109728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33272" y="3803905"/>
            <a:ext cx="10287000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0" i="0">
                <a:solidFill>
                  <a:srgbClr val="2B3441"/>
                </a:solidFill>
                <a:latin typeface="Aptos"/>
              </a:rPr>
              <a:t>O‘quvchidan javob bilan birga izoh ham so‘rang.</a:t>
            </a:r>
          </a:p>
        </p:txBody>
      </p:sp>
      <p:sp>
        <p:nvSpPr>
          <p:cNvPr id="11" name="Oval 10"/>
          <p:cNvSpPr/>
          <p:nvPr/>
        </p:nvSpPr>
        <p:spPr>
          <a:xfrm>
            <a:off x="822960" y="4434840"/>
            <a:ext cx="109728" cy="109728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033272" y="4334257"/>
            <a:ext cx="10287000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0" i="0">
                <a:solidFill>
                  <a:srgbClr val="2B3441"/>
                </a:solidFill>
                <a:latin typeface="Aptos"/>
              </a:rPr>
              <a:t>Har bir o‘quvchi uchun ishtirok etish yo‘lini yarating.</a:t>
            </a:r>
          </a:p>
        </p:txBody>
      </p:sp>
      <p:sp>
        <p:nvSpPr>
          <p:cNvPr id="13" name="Oval 12"/>
          <p:cNvSpPr/>
          <p:nvPr/>
        </p:nvSpPr>
        <p:spPr>
          <a:xfrm>
            <a:off x="822960" y="4965192"/>
            <a:ext cx="109728" cy="109728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33272" y="4864609"/>
            <a:ext cx="10287000" cy="393954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600" b="0" i="0">
                <a:solidFill>
                  <a:srgbClr val="2B3441"/>
                </a:solidFill>
                <a:latin typeface="Aptos"/>
              </a:rPr>
              <a:t>O‘yin oxirida qoidani umumlashtirib, yangi misolda tekshiring.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" y="5989321"/>
            <a:ext cx="10241280" cy="378565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500" b="1" i="0">
                <a:solidFill>
                  <a:srgbClr val="BEE2EB"/>
                </a:solidFill>
                <a:latin typeface="Aptos"/>
              </a:rPr>
              <a:t>Samarali dars: faoliyat + fikrlash + qayta aloqa + mustaqil qo‘llash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" y="0"/>
            <a:ext cx="12191695" cy="109728"/>
          </a:xfrm>
          <a:prstGeom prst="rect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66928" y="256033"/>
            <a:ext cx="914400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000" b="1" i="0">
                <a:solidFill>
                  <a:srgbClr val="1D9189"/>
                </a:solidFill>
                <a:latin typeface="Aptos"/>
              </a:rPr>
              <a:t>MANBALAR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66929"/>
            <a:ext cx="10972800" cy="532453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2500" b="1" i="0">
                <a:solidFill>
                  <a:srgbClr val="1D2D49"/>
                </a:solidFill>
                <a:latin typeface="Aptos"/>
              </a:rPr>
              <a:t>Foydalanilgan manbalar va o‘qish uchun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928" y="1307592"/>
            <a:ext cx="868680" cy="45720"/>
          </a:xfrm>
          <a:prstGeom prst="rect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201400" y="6492241"/>
            <a:ext cx="411480" cy="301621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r">
              <a:spcAft>
                <a:spcPts val="500"/>
              </a:spcAft>
            </a:pPr>
            <a:r>
              <a:rPr sz="1000" b="0" i="0">
                <a:solidFill>
                  <a:srgbClr val="647080"/>
                </a:solidFill>
                <a:latin typeface="Aptos"/>
              </a:rPr>
              <a:t>16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928" y="6473952"/>
            <a:ext cx="5943600" cy="28623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900" b="0" i="0">
                <a:solidFill>
                  <a:srgbClr val="647080"/>
                </a:solidFill>
                <a:latin typeface="Aptos"/>
              </a:rPr>
              <a:t>Boshlang‘ich sinf o‘qituvchilari uchun ma’ruza</a:t>
            </a:r>
          </a:p>
        </p:txBody>
      </p:sp>
      <p:sp>
        <p:nvSpPr>
          <p:cNvPr id="8" name="Oval 7"/>
          <p:cNvSpPr/>
          <p:nvPr/>
        </p:nvSpPr>
        <p:spPr>
          <a:xfrm>
            <a:off x="822960" y="1645920"/>
            <a:ext cx="411480" cy="411480"/>
          </a:xfrm>
          <a:prstGeom prst="ellipse">
            <a:avLst/>
          </a:prstGeom>
          <a:solidFill>
            <a:srgbClr val="3267AD"/>
          </a:solidFill>
          <a:ln>
            <a:solidFill>
              <a:srgbClr val="3267A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22960" y="1737360"/>
            <a:ext cx="411480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17320" y="1627632"/>
            <a:ext cx="9966960" cy="54784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1. National Research Council. (2001). Adding It Up: Helping Children Learn Mathematics. National Academies Press. https://doi.org/10.17226/9822</a:t>
            </a:r>
          </a:p>
        </p:txBody>
      </p:sp>
      <p:sp>
        <p:nvSpPr>
          <p:cNvPr id="11" name="Oval 10"/>
          <p:cNvSpPr/>
          <p:nvPr/>
        </p:nvSpPr>
        <p:spPr>
          <a:xfrm>
            <a:off x="822960" y="2487168"/>
            <a:ext cx="411480" cy="411480"/>
          </a:xfrm>
          <a:prstGeom prst="ellipse">
            <a:avLst/>
          </a:prstGeom>
          <a:solidFill>
            <a:srgbClr val="1D9189"/>
          </a:solidFill>
          <a:ln>
            <a:solidFill>
              <a:srgbClr val="1D91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22960" y="2578608"/>
            <a:ext cx="411480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17320" y="2468881"/>
            <a:ext cx="9966960" cy="547842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2. Education Endowment Foundation. Teaching and Learning Toolkit — Feedback; Collaborative Learning Approaches. https://educationendowmentfoundation.org.uk/education-evidence/teaching-learning-toolkit</a:t>
            </a:r>
          </a:p>
        </p:txBody>
      </p:sp>
      <p:sp>
        <p:nvSpPr>
          <p:cNvPr id="14" name="Oval 13"/>
          <p:cNvSpPr/>
          <p:nvPr/>
        </p:nvSpPr>
        <p:spPr>
          <a:xfrm>
            <a:off x="822960" y="3328416"/>
            <a:ext cx="411480" cy="411480"/>
          </a:xfrm>
          <a:prstGeom prst="ellipse">
            <a:avLst/>
          </a:prstGeom>
          <a:solidFill>
            <a:srgbClr val="EEB43D"/>
          </a:solidFill>
          <a:ln>
            <a:solidFill>
              <a:srgbClr val="EEB4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22960" y="3419856"/>
            <a:ext cx="411480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17320" y="3310128"/>
            <a:ext cx="9966960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3. National Council of Teachers of Mathematics (NCTM). Principles to Actions: Ensuring Mathematical Success for All. (2014).</a:t>
            </a:r>
          </a:p>
        </p:txBody>
      </p:sp>
      <p:sp>
        <p:nvSpPr>
          <p:cNvPr id="17" name="Oval 16"/>
          <p:cNvSpPr/>
          <p:nvPr/>
        </p:nvSpPr>
        <p:spPr>
          <a:xfrm>
            <a:off x="822960" y="4169664"/>
            <a:ext cx="411480" cy="411480"/>
          </a:xfrm>
          <a:prstGeom prst="ellipse">
            <a:avLst/>
          </a:prstGeom>
          <a:solidFill>
            <a:srgbClr val="DD7B3D"/>
          </a:solidFill>
          <a:ln>
            <a:solidFill>
              <a:srgbClr val="DD7B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22960" y="4261104"/>
            <a:ext cx="411480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7320" y="4151376"/>
            <a:ext cx="9966960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4. UNESCO. A Guide for Ensuring Inclusion and Equity in Education. (2017). https://unesdoc.unesco.org/ark:/48223/pf0000248254</a:t>
            </a:r>
          </a:p>
        </p:txBody>
      </p:sp>
      <p:sp>
        <p:nvSpPr>
          <p:cNvPr id="20" name="Oval 19"/>
          <p:cNvSpPr/>
          <p:nvPr/>
        </p:nvSpPr>
        <p:spPr>
          <a:xfrm>
            <a:off x="822960" y="5010912"/>
            <a:ext cx="411480" cy="411480"/>
          </a:xfrm>
          <a:prstGeom prst="ellipse">
            <a:avLst/>
          </a:prstGeom>
          <a:solidFill>
            <a:srgbClr val="755EAA"/>
          </a:solidFill>
          <a:ln>
            <a:solidFill>
              <a:srgbClr val="755EA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22960" y="5102352"/>
            <a:ext cx="411480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ctr">
              <a:spcAft>
                <a:spcPts val="500"/>
              </a:spcAft>
            </a:pPr>
            <a:r>
              <a:rPr sz="1300" b="1" i="0">
                <a:solidFill>
                  <a:srgbClr val="FFFFFF"/>
                </a:solidFill>
                <a:latin typeface="Aptos"/>
              </a:rPr>
              <a:t>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17320" y="4992624"/>
            <a:ext cx="9966960" cy="347788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300" b="0" i="0">
                <a:solidFill>
                  <a:srgbClr val="2B3441"/>
                </a:solidFill>
                <a:latin typeface="Aptos"/>
              </a:rPr>
              <a:t>5. O‘zbekiston Respublikasi. “Ta’lim to‘g‘risida”gi Qonun, O‘RQ-637, 23.09.2020. https://lex.uz/docs/5013007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68680" y="5989321"/>
            <a:ext cx="10241280" cy="31701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500"/>
              </a:spcAft>
            </a:pPr>
            <a:r>
              <a:rPr sz="1100" b="0" i="1">
                <a:solidFill>
                  <a:srgbClr val="647080"/>
                </a:solidFill>
                <a:latin typeface="Aptos"/>
              </a:rPr>
              <a:t>Izoh: manbalar nazariy yo‘nalish uchun berilgan; o‘yin misollari darsda foydalanish uchun metodik namunalar sifatida tuzilgan.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</TotalTime>
  <Words>1373</Words>
  <Application>Microsoft Office PowerPoint</Application>
  <PresentationFormat>Custom</PresentationFormat>
  <Paragraphs>256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Oriel</vt:lpstr>
      <vt:lpstr>3.4.2 Matematika darslarida murakkab mavzularni o‘yin texnologiyalari prqali tushuntirish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3.4.2 Matematika darslarida murakkab mavzularni o‘yin texnologiyalari prqali tushuntirish</dc:title>
  <dc:creator>Acer-i5</dc:creator>
  <dc:description>generated using python-pptx</dc:description>
  <cp:lastModifiedBy>Acer-i5</cp:lastModifiedBy>
  <cp:revision>2</cp:revision>
  <dcterms:created xsi:type="dcterms:W3CDTF">2013-01-27T09:14:16Z</dcterms:created>
  <dcterms:modified xsi:type="dcterms:W3CDTF">2026-10-28T14:02:12Z</dcterms:modified>
</cp:coreProperties>
</file>