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3" d="100"/>
          <a:sy n="83" d="100"/>
        </p:scale>
        <p:origin x="-552" y="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8961120" y="-640080"/>
            <a:ext cx="3840480" cy="3840480"/>
          </a:xfrm>
          <a:prstGeom prst="ellipse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9784080" y="3749039"/>
            <a:ext cx="2926080" cy="2926080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229600" y="1280160"/>
            <a:ext cx="2926080" cy="2011680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595360" y="2194560"/>
            <a:ext cx="256032" cy="59436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9098280" y="1691639"/>
            <a:ext cx="256032" cy="1097280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601200" y="1965960"/>
            <a:ext cx="256032" cy="82296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0104120" y="1371599"/>
            <a:ext cx="256032" cy="1417320"/>
          </a:xfrm>
          <a:prstGeom prst="rect">
            <a:avLst/>
          </a:prstGeom>
          <a:solidFill>
            <a:srgbClr val="E88240"/>
          </a:solidFill>
          <a:ln>
            <a:solidFill>
              <a:srgbClr val="E882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658368"/>
            <a:ext cx="502920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300" b="1" i="0">
                <a:solidFill>
                  <a:srgbClr val="F4B740"/>
                </a:solidFill>
                <a:latin typeface="Aptos"/>
              </a:rPr>
              <a:t>45 DAQIQALIK DARS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" y="1325880"/>
            <a:ext cx="7406640" cy="21031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800" b="1" i="0">
                <a:solidFill>
                  <a:srgbClr val="FFFFFF"/>
                </a:solidFill>
                <a:latin typeface="Aptos"/>
              </a:rPr>
              <a:t>MATEMATIKA DARSLARIDA</a:t>
            </a:r>
          </a:p>
          <a:p>
            <a:pPr algn="l">
              <a:spcAft>
                <a:spcPts val="400"/>
              </a:spcAft>
            </a:pPr>
            <a:r>
              <a:rPr sz="2800" b="1" i="0">
                <a:solidFill>
                  <a:srgbClr val="FFFFFF"/>
                </a:solidFill>
                <a:latin typeface="Aptos"/>
              </a:rPr>
              <a:t>MA’LUMOTLAR BILAN ISHLASHNING</a:t>
            </a:r>
          </a:p>
          <a:p>
            <a:pPr algn="l">
              <a:spcAft>
                <a:spcPts val="400"/>
              </a:spcAft>
            </a:pPr>
            <a:r>
              <a:rPr sz="2800" b="1" i="0">
                <a:solidFill>
                  <a:srgbClr val="FFFFFF"/>
                </a:solidFill>
                <a:latin typeface="Aptos"/>
              </a:rPr>
              <a:t>ZAMONAVIY SHAKLLARI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3794760"/>
            <a:ext cx="6035040" cy="4114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100" b="1" i="0">
                <a:solidFill>
                  <a:srgbClr val="BEE1EB"/>
                </a:solidFill>
                <a:latin typeface="Aptos"/>
              </a:rPr>
              <a:t>Jadval • Sxema • Diagramma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663440"/>
            <a:ext cx="6126480" cy="36576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FFFFFF"/>
                </a:solidFill>
                <a:latin typeface="Aptos"/>
              </a:rPr>
              <a:t>Boshlang‘ich sinf uchun dars taqdimoti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2960" y="5577840"/>
            <a:ext cx="1097280" cy="54864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2960" y="5833872"/>
            <a:ext cx="694944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200" b="0" i="0">
                <a:solidFill>
                  <a:srgbClr val="C8D2E1"/>
                </a:solidFill>
                <a:latin typeface="Aptos"/>
              </a:rPr>
              <a:t>Darsning amaliy yo‘nalishi: kuzatish, tasvirlash, xulosa chiqarish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DARS REJASI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45 daqiqalik darsning tuzilishi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600200"/>
            <a:ext cx="1325880" cy="521207"/>
          </a:xfrm>
          <a:prstGeom prst="round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96112" y="1709928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5 daq.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68880" y="1691640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Tashkiliy qism va motivatsiya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" y="2313432"/>
            <a:ext cx="1325880" cy="521207"/>
          </a:xfrm>
          <a:prstGeom prst="round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96112" y="2423160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7 daq.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8880" y="2404872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Yangi mavzu va namoyish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" y="3026664"/>
            <a:ext cx="1325880" cy="521207"/>
          </a:xfrm>
          <a:prstGeom prst="round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96112" y="3136392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10 daq.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68880" y="3118104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O‘qituvchi bilan birgalikda mashq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3739896"/>
            <a:ext cx="1325880" cy="521207"/>
          </a:xfrm>
          <a:prstGeom prst="roundRect">
            <a:avLst/>
          </a:prstGeom>
          <a:solidFill>
            <a:srgbClr val="E88240"/>
          </a:solidFill>
          <a:ln>
            <a:solidFill>
              <a:srgbClr val="E882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96112" y="3849624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13 daq.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68880" y="3831336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Guruhli amaliy topshiriq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22960" y="4453128"/>
            <a:ext cx="1325880" cy="521207"/>
          </a:xfrm>
          <a:prstGeom prst="roundRect">
            <a:avLst/>
          </a:prstGeom>
          <a:solidFill>
            <a:srgbClr val="755DAE"/>
          </a:solidFill>
          <a:ln>
            <a:solidFill>
              <a:srgbClr val="755D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96112" y="4562856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7 daq.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68880" y="4544568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Mustahkamlash va baholash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22960" y="5166360"/>
            <a:ext cx="1325880" cy="521207"/>
          </a:xfrm>
          <a:prstGeom prst="round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96112" y="5276088"/>
            <a:ext cx="1170432" cy="2560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3 daq.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68880" y="5257800"/>
            <a:ext cx="7223760" cy="29260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Refleksiya va uyga vazifa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326880" y="1828800"/>
            <a:ext cx="2011680" cy="210312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9326880" y="1828800"/>
            <a:ext cx="73152" cy="21031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509759" y="1956816"/>
            <a:ext cx="169164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1" i="0">
                <a:solidFill>
                  <a:srgbClr val="1C2C4A"/>
                </a:solidFill>
                <a:latin typeface="Aptos"/>
              </a:rPr>
              <a:t>Eslatma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509759" y="2359152"/>
            <a:ext cx="1645920" cy="148132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300" b="0" i="0">
                <a:solidFill>
                  <a:srgbClr val="2A3340"/>
                </a:solidFill>
                <a:latin typeface="Aptos"/>
              </a:rPr>
              <a:t>Vaqtni sinf darajasi va o‘quvchilar soniga qarab moslang.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040" y="630936"/>
            <a:ext cx="10160000" cy="2030286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3.4.3 </a:t>
            </a:r>
            <a:r>
              <a:rPr lang="en-US" dirty="0" err="1" smtClean="0">
                <a:solidFill>
                  <a:srgbClr val="C00000"/>
                </a:solidFill>
              </a:rPr>
              <a:t>Matematika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darslarida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ma’lumotlar</a:t>
            </a:r>
            <a:r>
              <a:rPr lang="en-US" dirty="0" smtClean="0">
                <a:solidFill>
                  <a:srgbClr val="C00000"/>
                </a:solidFill>
              </a:rPr>
              <a:t> (</a:t>
            </a:r>
            <a:r>
              <a:rPr lang="en-US" dirty="0" err="1" smtClean="0">
                <a:solidFill>
                  <a:srgbClr val="C00000"/>
                </a:solidFill>
              </a:rPr>
              <a:t>jadval</a:t>
            </a:r>
            <a:r>
              <a:rPr lang="en-US" dirty="0" smtClean="0">
                <a:solidFill>
                  <a:srgbClr val="C00000"/>
                </a:solidFill>
              </a:rPr>
              <a:t>, </a:t>
            </a:r>
            <a:r>
              <a:rPr lang="en-US" dirty="0" err="1" smtClean="0">
                <a:solidFill>
                  <a:srgbClr val="C00000"/>
                </a:solidFill>
              </a:rPr>
              <a:t>sxema</a:t>
            </a:r>
            <a:r>
              <a:rPr lang="en-US" dirty="0" smtClean="0">
                <a:solidFill>
                  <a:srgbClr val="C00000"/>
                </a:solidFill>
              </a:rPr>
              <a:t>, </a:t>
            </a:r>
            <a:r>
              <a:rPr lang="en-US" dirty="0" err="1" smtClean="0">
                <a:solidFill>
                  <a:srgbClr val="C00000"/>
                </a:solidFill>
              </a:rPr>
              <a:t>diagramma</a:t>
            </a:r>
            <a:r>
              <a:rPr lang="en-US" dirty="0" smtClean="0">
                <a:solidFill>
                  <a:srgbClr val="C00000"/>
                </a:solidFill>
              </a:rPr>
              <a:t>) </a:t>
            </a:r>
            <a:r>
              <a:rPr lang="en-US" dirty="0" err="1" smtClean="0">
                <a:solidFill>
                  <a:srgbClr val="C00000"/>
                </a:solidFill>
              </a:rPr>
              <a:t>bilan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ishlashning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zamonaviy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shakllari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584" y="3074352"/>
            <a:ext cx="8494776" cy="3545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0705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KIRISH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Dars maqsadi va kutiladigan natijalar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31520" y="1691640"/>
            <a:ext cx="73152" cy="1645920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BILIM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2221992"/>
            <a:ext cx="3108960" cy="102412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Jadval, sxema va ustunli diagrammaning vazifasini tushunadi.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400" y="1691640"/>
            <a:ext cx="3474720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43400" y="1691640"/>
            <a:ext cx="73152" cy="164592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0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KO‘NIKMA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26280" y="2221992"/>
            <a:ext cx="3108960" cy="102412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Ma’lumotni o‘qiydi, solishtiradi va sodda diagramma tuzadi.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5279" y="1691640"/>
            <a:ext cx="3474720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955279" y="1691640"/>
            <a:ext cx="73152" cy="16459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138159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MUNOSABAT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38159" y="2221992"/>
            <a:ext cx="3108960" cy="102412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Xulosasini ma’lumot bilan asoslashga harakat qiladi.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960" y="3886200"/>
            <a:ext cx="365760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Dars oxirida o‘quvchi:</a:t>
            </a:r>
          </a:p>
        </p:txBody>
      </p:sp>
      <p:sp>
        <p:nvSpPr>
          <p:cNvPr id="21" name="Oval 20"/>
          <p:cNvSpPr/>
          <p:nvPr/>
        </p:nvSpPr>
        <p:spPr>
          <a:xfrm>
            <a:off x="914400" y="4480559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133856" y="4389120"/>
            <a:ext cx="983894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jadvaldan kerakli sonni topadi;</a:t>
            </a:r>
          </a:p>
        </p:txBody>
      </p:sp>
      <p:sp>
        <p:nvSpPr>
          <p:cNvPr id="23" name="Oval 22"/>
          <p:cNvSpPr/>
          <p:nvPr/>
        </p:nvSpPr>
        <p:spPr>
          <a:xfrm>
            <a:off x="914400" y="4983479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133856" y="4892040"/>
            <a:ext cx="983894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ustunli diagrammadagi eng katta va eng kichik qiymatni aniqlaydi;</a:t>
            </a:r>
          </a:p>
        </p:txBody>
      </p:sp>
      <p:sp>
        <p:nvSpPr>
          <p:cNvPr id="25" name="Oval 24"/>
          <p:cNvSpPr/>
          <p:nvPr/>
        </p:nvSpPr>
        <p:spPr>
          <a:xfrm>
            <a:off x="914400" y="548640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33856" y="5394960"/>
            <a:ext cx="983894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ma’lumot asosida kamida bitta xulosa aytadi.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5 DAQIQA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Motivatsiya: sinfimiz nimani yoqtiradi?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600200"/>
            <a:ext cx="10332720" cy="4572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1C2C4A"/>
                </a:solidFill>
                <a:latin typeface="Aptos"/>
              </a:rPr>
              <a:t>Savol: tanaffusda qaysi mashg‘ulotni ko‘proq yoqtirasiz?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2423160"/>
            <a:ext cx="2468880" cy="914400"/>
          </a:xfrm>
          <a:prstGeom prst="round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32688" y="2724912"/>
            <a:ext cx="224028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Kitob o‘qish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611879" y="2423160"/>
            <a:ext cx="2468880" cy="914400"/>
          </a:xfrm>
          <a:prstGeom prst="round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721607" y="2724912"/>
            <a:ext cx="224028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Harakatli o‘yin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0" y="2423160"/>
            <a:ext cx="2468880" cy="914400"/>
          </a:xfrm>
          <a:prstGeom prst="round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510528" y="2724912"/>
            <a:ext cx="224028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Rasm chizish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89719" y="2423160"/>
            <a:ext cx="2468880" cy="914400"/>
          </a:xfrm>
          <a:prstGeom prst="roundRect">
            <a:avLst/>
          </a:prstGeom>
          <a:solidFill>
            <a:srgbClr val="E88240"/>
          </a:solidFill>
          <a:ln>
            <a:solidFill>
              <a:srgbClr val="E882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299447" y="2724912"/>
            <a:ext cx="224028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Suhbatlashish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3886200"/>
            <a:ext cx="9875520" cy="36576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0" i="0">
                <a:solidFill>
                  <a:srgbClr val="2A3340"/>
                </a:solidFill>
                <a:latin typeface="Aptos"/>
              </a:rPr>
              <a:t>O‘qituvchi ovoz berishni sanaydi va natijani doskaga yozadi.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14400" y="4663440"/>
            <a:ext cx="10149840" cy="685800"/>
          </a:xfrm>
          <a:prstGeom prst="roundRect">
            <a:avLst/>
          </a:prstGeom>
          <a:solidFill>
            <a:srgbClr val="DDF3F0"/>
          </a:solidFill>
          <a:ln>
            <a:solidFill>
              <a:srgbClr val="DDF3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88720" y="4873752"/>
            <a:ext cx="960120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Ko‘prik savol: natijalarni hammaga tushunarli qilib qanday ko‘rsatish mumkin?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7 DAQIQA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Jadval: ma’lumotni tartibga solish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54480"/>
            <a:ext cx="7132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Tanaffusdagi sevimli mashg‘ulotlar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680" y="2057400"/>
            <a:ext cx="2926080" cy="502920"/>
          </a:xfrm>
          <a:prstGeom prst="rect">
            <a:avLst/>
          </a:prstGeom>
          <a:solidFill>
            <a:srgbClr val="3068B0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05256" y="2075688"/>
            <a:ext cx="2852928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Mashg‘ulot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94760" y="2057400"/>
            <a:ext cx="2103120" cy="502920"/>
          </a:xfrm>
          <a:prstGeom prst="rect">
            <a:avLst/>
          </a:prstGeom>
          <a:solidFill>
            <a:srgbClr val="3068B0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831336" y="2075688"/>
            <a:ext cx="2029967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O‘quvchilar soni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68680" y="2560320"/>
            <a:ext cx="2926080" cy="502920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05256" y="2578608"/>
            <a:ext cx="2852928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Kitob o‘qish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794760" y="2560320"/>
            <a:ext cx="2103120" cy="502920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831336" y="2578608"/>
            <a:ext cx="2029967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68680" y="3063240"/>
            <a:ext cx="2926080" cy="502920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05256" y="3081528"/>
            <a:ext cx="2852928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Harakatli o‘yin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794760" y="3063240"/>
            <a:ext cx="2103120" cy="502920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831336" y="3081528"/>
            <a:ext cx="2029967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10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68680" y="3566160"/>
            <a:ext cx="2926080" cy="502920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05256" y="3584448"/>
            <a:ext cx="2852928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Rasm chizish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94760" y="3566160"/>
            <a:ext cx="2103120" cy="502920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3831336" y="3584448"/>
            <a:ext cx="2029967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5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68680" y="4069080"/>
            <a:ext cx="2926080" cy="502920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05256" y="4087368"/>
            <a:ext cx="2852928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Suhbatlashish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794760" y="4069080"/>
            <a:ext cx="2103120" cy="502920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3831336" y="4087368"/>
            <a:ext cx="2029967" cy="466344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7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400800" y="2103120"/>
            <a:ext cx="457200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6400800" y="2103120"/>
            <a:ext cx="73152" cy="114300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583680" y="2231136"/>
            <a:ext cx="42519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Jadvaldan toping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83680" y="2633472"/>
            <a:ext cx="4206240" cy="5212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Qaysi mashg‘ulotni 10 nafar o‘quvchi tanlagan?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400800" y="3520440"/>
            <a:ext cx="457200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6400800" y="3520440"/>
            <a:ext cx="73152" cy="114300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6583680" y="3648456"/>
            <a:ext cx="42519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Taqqoslang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583680" y="4050791"/>
            <a:ext cx="4206240" cy="5212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Eng ko‘p va eng kam tanlov orasidagi farq qancha?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68680" y="5257800"/>
            <a:ext cx="987552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300" b="0" i="1">
                <a:solidFill>
                  <a:srgbClr val="637082"/>
                </a:solidFill>
                <a:latin typeface="Aptos"/>
              </a:rPr>
              <a:t>O‘quvchilar soni — namuna sifatida berilgan ma’lumot.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NAMOYISH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Ustunli diagrammani o‘qish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08760"/>
            <a:ext cx="7132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Tanaffusdagi sevimli mashg‘ulotlar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0160" y="2057400"/>
            <a:ext cx="5989320" cy="10972"/>
          </a:xfrm>
          <a:prstGeom prst="rect">
            <a:avLst/>
          </a:prstGeom>
          <a:solidFill>
            <a:srgbClr val="E0E6EE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68680" y="1965960"/>
            <a:ext cx="32004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10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80160" y="2784348"/>
            <a:ext cx="5989320" cy="10972"/>
          </a:xfrm>
          <a:prstGeom prst="rect">
            <a:avLst/>
          </a:prstGeom>
          <a:solidFill>
            <a:srgbClr val="E0E6EE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68680" y="2692908"/>
            <a:ext cx="32004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7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80160" y="3511296"/>
            <a:ext cx="5989320" cy="10972"/>
          </a:xfrm>
          <a:prstGeom prst="rect">
            <a:avLst/>
          </a:prstGeom>
          <a:solidFill>
            <a:srgbClr val="E0E6EE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68680" y="3419856"/>
            <a:ext cx="32004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280160" y="4238244"/>
            <a:ext cx="5989320" cy="10972"/>
          </a:xfrm>
          <a:prstGeom prst="rect">
            <a:avLst/>
          </a:prstGeom>
          <a:solidFill>
            <a:srgbClr val="E0E6EE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68680" y="4146804"/>
            <a:ext cx="32004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80160" y="4965192"/>
            <a:ext cx="5989320" cy="10972"/>
          </a:xfrm>
          <a:prstGeom prst="rect">
            <a:avLst/>
          </a:prstGeom>
          <a:solidFill>
            <a:srgbClr val="E0E6EE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8680" y="4873752"/>
            <a:ext cx="32004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629537" y="3220516"/>
            <a:ext cx="718718" cy="1744675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583816" y="3010204"/>
            <a:ext cx="810158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1" i="0">
                <a:solidFill>
                  <a:srgbClr val="1C2C4A"/>
                </a:solidFill>
                <a:latin typeface="Aptos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64945" y="5056631"/>
            <a:ext cx="1047902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0" i="0">
                <a:solidFill>
                  <a:srgbClr val="2A3340"/>
                </a:solidFill>
                <a:latin typeface="Aptos"/>
              </a:rPr>
              <a:t>Kitob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27757" y="2057400"/>
            <a:ext cx="718718" cy="2907791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582037" y="1847088"/>
            <a:ext cx="810158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1" i="0">
                <a:solidFill>
                  <a:srgbClr val="1C2C4A"/>
                </a:solidFill>
                <a:latin typeface="Aptos"/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63164" y="5056631"/>
            <a:ext cx="1047902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0" i="0">
                <a:solidFill>
                  <a:srgbClr val="2A3340"/>
                </a:solidFill>
                <a:latin typeface="Aptos"/>
              </a:rPr>
              <a:t>O‘yin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625977" y="3511296"/>
            <a:ext cx="718718" cy="1453895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580257" y="3300984"/>
            <a:ext cx="810158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1" i="0">
                <a:solidFill>
                  <a:srgbClr val="1C2C4A"/>
                </a:solidFill>
                <a:latin typeface="Aptos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61385" y="5056631"/>
            <a:ext cx="1047902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0" i="0">
                <a:solidFill>
                  <a:srgbClr val="2A3340"/>
                </a:solidFill>
                <a:latin typeface="Aptos"/>
              </a:rPr>
              <a:t>Rasm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24197" y="2929737"/>
            <a:ext cx="718718" cy="2035454"/>
          </a:xfrm>
          <a:prstGeom prst="rect">
            <a:avLst/>
          </a:prstGeom>
          <a:solidFill>
            <a:srgbClr val="E88240"/>
          </a:solidFill>
          <a:ln>
            <a:solidFill>
              <a:srgbClr val="E882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4578477" y="2719425"/>
            <a:ext cx="810158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1" i="0">
                <a:solidFill>
                  <a:srgbClr val="1C2C4A"/>
                </a:solidFill>
                <a:latin typeface="Aptos"/>
              </a:rPr>
              <a:t>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59605" y="5056631"/>
            <a:ext cx="1047902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000" b="0" i="0">
                <a:solidFill>
                  <a:srgbClr val="2A3340"/>
                </a:solidFill>
                <a:latin typeface="Aptos"/>
              </a:rPr>
              <a:t>Suhbat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818120" y="2011680"/>
            <a:ext cx="34747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7818120" y="2011680"/>
            <a:ext cx="73152" cy="1143000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001000" y="213969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Kuzating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001000" y="2542032"/>
            <a:ext cx="3108960" cy="5212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Har bir ustun bitta mashg‘ulotni bildiradi.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818120" y="3429000"/>
            <a:ext cx="34747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35"/>
          <p:cNvSpPr/>
          <p:nvPr/>
        </p:nvSpPr>
        <p:spPr>
          <a:xfrm>
            <a:off x="7818120" y="3429000"/>
            <a:ext cx="73152" cy="114300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8001000" y="355701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Javob bering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001000" y="3959352"/>
            <a:ext cx="3108960" cy="5212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Qaysi ustun baland? Qaysi biri past?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818120" y="4800600"/>
            <a:ext cx="3474720" cy="82296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ectangle 39"/>
          <p:cNvSpPr/>
          <p:nvPr/>
        </p:nvSpPr>
        <p:spPr>
          <a:xfrm>
            <a:off x="7818120" y="4800600"/>
            <a:ext cx="73152" cy="82296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8001000" y="492861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1" i="0">
                <a:solidFill>
                  <a:srgbClr val="1C2C4A"/>
                </a:solidFill>
                <a:latin typeface="Aptos"/>
              </a:rPr>
              <a:t>Xulosa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001000" y="5330952"/>
            <a:ext cx="3108960" cy="20116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300" b="0" i="0">
                <a:solidFill>
                  <a:srgbClr val="2A3340"/>
                </a:solidFill>
                <a:latin typeface="Aptos"/>
              </a:rPr>
              <a:t>O‘yin eng ko‘p tanlangan.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BIRGALIKDA MASHQ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Jadvalmi yoki diagrammami?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737360"/>
            <a:ext cx="50292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22960" y="1737360"/>
            <a:ext cx="73152" cy="1828800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1865376"/>
            <a:ext cx="47091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JADVAL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0" y="2267712"/>
            <a:ext cx="4663440" cy="12070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Aniq sonni topish qulay.</a:t>
            </a:r>
          </a:p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Masalan: rasm chizishni nechta bola tanlagan?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1737360"/>
            <a:ext cx="50292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309360" y="1737360"/>
            <a:ext cx="73152" cy="182880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92240" y="1865376"/>
            <a:ext cx="47091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USTUNLI DIAGRAMMA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2267712"/>
            <a:ext cx="4663440" cy="12070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Qiymatlarni tez taqqoslash qulay.</a:t>
            </a:r>
          </a:p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Masalan: eng ko‘p tanlangan mashg‘ulot qaysi?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4160520"/>
            <a:ext cx="39319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Juftlikda muhokama qiling:</a:t>
            </a:r>
          </a:p>
        </p:txBody>
      </p:sp>
      <p:sp>
        <p:nvSpPr>
          <p:cNvPr id="17" name="Oval 16"/>
          <p:cNvSpPr/>
          <p:nvPr/>
        </p:nvSpPr>
        <p:spPr>
          <a:xfrm>
            <a:off x="914400" y="466344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133856" y="4572000"/>
            <a:ext cx="10204704" cy="39319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Har ikkala tasvirda bir xil ma’lumot berilganmi?</a:t>
            </a:r>
          </a:p>
        </p:txBody>
      </p:sp>
      <p:sp>
        <p:nvSpPr>
          <p:cNvPr id="19" name="Oval 18"/>
          <p:cNvSpPr/>
          <p:nvPr/>
        </p:nvSpPr>
        <p:spPr>
          <a:xfrm>
            <a:off x="914400" y="507492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133856" y="4983480"/>
            <a:ext cx="10204704" cy="39319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Qaysi savolga jadval tezroq javob beradi?</a:t>
            </a:r>
          </a:p>
        </p:txBody>
      </p:sp>
      <p:sp>
        <p:nvSpPr>
          <p:cNvPr id="21" name="Oval 20"/>
          <p:cNvSpPr/>
          <p:nvPr/>
        </p:nvSpPr>
        <p:spPr>
          <a:xfrm>
            <a:off x="914400" y="548640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133856" y="5394960"/>
            <a:ext cx="10204704" cy="39319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Qaysi tasvir natijalarni ko‘z bilan taqqoslashni osonlashtiradi?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BIRGALIKDA MASHQ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Sxema yordamida masala yechish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08760"/>
            <a:ext cx="10515600" cy="59436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Masala: Javonda 18 ta ertak kitobi bor. She’riy kitoblar undan 7 ta kam. She’riy kitoblar nechta?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606040"/>
            <a:ext cx="100584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1" i="0">
                <a:solidFill>
                  <a:srgbClr val="2A3340"/>
                </a:solidFill>
                <a:latin typeface="Aptos"/>
              </a:rPr>
              <a:t>Ertak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11680" y="2560320"/>
            <a:ext cx="5486400" cy="438912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635240" y="2633472"/>
            <a:ext cx="9144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1" i="0">
                <a:solidFill>
                  <a:srgbClr val="3068B0"/>
                </a:solidFill>
                <a:latin typeface="Aptos"/>
              </a:rPr>
              <a:t>18 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657600"/>
            <a:ext cx="100584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1" i="0">
                <a:solidFill>
                  <a:srgbClr val="2A3340"/>
                </a:solidFill>
                <a:latin typeface="Aptos"/>
              </a:rPr>
              <a:t>She’riy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011680" y="3611880"/>
            <a:ext cx="3337560" cy="43891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5349240" y="3611880"/>
            <a:ext cx="2148840" cy="438912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246120" y="3703320"/>
            <a:ext cx="64008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32120" y="3703320"/>
            <a:ext cx="178308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300" b="1" i="0">
                <a:solidFill>
                  <a:srgbClr val="1C2C4A"/>
                </a:solidFill>
                <a:latin typeface="Aptos"/>
              </a:rPr>
              <a:t>7 ta kam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21040" y="3246120"/>
            <a:ext cx="2560320" cy="100584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321040" y="3246120"/>
            <a:ext cx="73152" cy="100584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03919" y="3374136"/>
            <a:ext cx="22402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Amal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03919" y="3776472"/>
            <a:ext cx="2194560" cy="38404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0" i="0">
                <a:solidFill>
                  <a:srgbClr val="2A3340"/>
                </a:solidFill>
                <a:latin typeface="Aptos"/>
              </a:rPr>
              <a:t>18 − 7 = 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4892040"/>
            <a:ext cx="10058400" cy="5486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0" i="0">
                <a:solidFill>
                  <a:srgbClr val="2A3340"/>
                </a:solidFill>
                <a:latin typeface="Aptos"/>
              </a:rPr>
              <a:t>Savol: Nima uchun ayirish amalini tanladik? Sxema masala shartini qanday ko‘rsatdi?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13 DAQIQA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Guruhli amaliy topshiriq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09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08760"/>
            <a:ext cx="10241280" cy="4572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Vazifa: ma’lumotlarni jadvalda saqlang va ustunli diagrammaga aylantiring.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680" y="2103120"/>
            <a:ext cx="2560320" cy="438912"/>
          </a:xfrm>
          <a:prstGeom prst="rect">
            <a:avLst/>
          </a:prstGeom>
          <a:solidFill>
            <a:srgbClr val="3068B0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05256" y="2121408"/>
            <a:ext cx="248716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Meva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29000" y="2103120"/>
            <a:ext cx="1920240" cy="438912"/>
          </a:xfrm>
          <a:prstGeom prst="rect">
            <a:avLst/>
          </a:prstGeom>
          <a:solidFill>
            <a:srgbClr val="3068B0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465576" y="2121408"/>
            <a:ext cx="184708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Ovozlar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68680" y="2542032"/>
            <a:ext cx="2560320" cy="438912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05256" y="2560320"/>
            <a:ext cx="248716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Olma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429000" y="2542032"/>
            <a:ext cx="1920240" cy="438912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465576" y="2560320"/>
            <a:ext cx="184708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68680" y="2980944"/>
            <a:ext cx="2560320" cy="438912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05256" y="2999232"/>
            <a:ext cx="248716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Banan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429000" y="2980944"/>
            <a:ext cx="1920240" cy="438912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465576" y="2999232"/>
            <a:ext cx="184708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5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68680" y="3419856"/>
            <a:ext cx="2560320" cy="438912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05256" y="3438144"/>
            <a:ext cx="248716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Uzum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429000" y="3419856"/>
            <a:ext cx="1920240" cy="438912"/>
          </a:xfrm>
          <a:prstGeom prst="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3465576" y="3438144"/>
            <a:ext cx="184708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7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68680" y="3858768"/>
            <a:ext cx="2560320" cy="438912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05256" y="3877055"/>
            <a:ext cx="248716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Nok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429000" y="3858768"/>
            <a:ext cx="1920240" cy="438912"/>
          </a:xfrm>
          <a:prstGeom prst="rect">
            <a:avLst/>
          </a:prstGeom>
          <a:solidFill>
            <a:srgbClr val="F7F9FC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3465576" y="3877055"/>
            <a:ext cx="1847088" cy="40233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5486400" y="233172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705856" y="2240280"/>
            <a:ext cx="5266944" cy="557784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1. O‘qlar va birliklarni belgilang.</a:t>
            </a:r>
          </a:p>
        </p:txBody>
      </p:sp>
      <p:sp>
        <p:nvSpPr>
          <p:cNvPr id="31" name="Oval 30"/>
          <p:cNvSpPr/>
          <p:nvPr/>
        </p:nvSpPr>
        <p:spPr>
          <a:xfrm>
            <a:off x="5486400" y="2907792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5705856" y="2816352"/>
            <a:ext cx="5266944" cy="557784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2. Har bir meva uchun ustun chizing.</a:t>
            </a:r>
          </a:p>
        </p:txBody>
      </p:sp>
      <p:sp>
        <p:nvSpPr>
          <p:cNvPr id="33" name="Oval 32"/>
          <p:cNvSpPr/>
          <p:nvPr/>
        </p:nvSpPr>
        <p:spPr>
          <a:xfrm>
            <a:off x="5486400" y="3483864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5705856" y="3392424"/>
            <a:ext cx="5266944" cy="557784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3. Eng ko‘p va eng kam qiymatni toping.</a:t>
            </a:r>
          </a:p>
        </p:txBody>
      </p:sp>
      <p:sp>
        <p:nvSpPr>
          <p:cNvPr id="35" name="Oval 34"/>
          <p:cNvSpPr/>
          <p:nvPr/>
        </p:nvSpPr>
        <p:spPr>
          <a:xfrm>
            <a:off x="5486400" y="4059935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5705856" y="3968496"/>
            <a:ext cx="5266944" cy="557784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4. Ikki xulosa yozing.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486400" y="4892040"/>
            <a:ext cx="5303520" cy="640080"/>
          </a:xfrm>
          <a:prstGeom prst="roundRect">
            <a:avLst/>
          </a:prstGeom>
          <a:solidFill>
            <a:srgbClr val="DDF3F0"/>
          </a:solidFill>
          <a:ln>
            <a:solidFill>
              <a:srgbClr val="DDF3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5669280" y="5074920"/>
            <a:ext cx="493776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400" b="1" i="0">
                <a:solidFill>
                  <a:srgbClr val="1C2C4A"/>
                </a:solidFill>
                <a:latin typeface="Aptos"/>
              </a:rPr>
              <a:t>Tez bajarganlar: farqlarni hisoblab, yana bir savol tuzing.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O‘QITUVCHI UCHUN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Yordamni moslashtirish: skaffold va inklyuziya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31520" y="1691640"/>
            <a:ext cx="73152" cy="1508760"/>
          </a:xfrm>
          <a:prstGeom prst="rect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NAMUNA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2221992"/>
            <a:ext cx="3108960" cy="88696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Diagrammani o‘qituvchi bir marta namoyish qiladi.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400" y="169164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43400" y="1691640"/>
            <a:ext cx="73152" cy="150876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0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TAYANCH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26280" y="2221992"/>
            <a:ext cx="3108960" cy="88696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Tayyor o‘qlar, nomlar yoki qisman to‘ldirilgan jadval beriladi.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5279" y="169164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955279" y="1691640"/>
            <a:ext cx="73152" cy="150876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138159" y="1819656"/>
            <a:ext cx="3154679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1C2C4A"/>
                </a:solidFill>
                <a:latin typeface="Aptos"/>
              </a:rPr>
              <a:t>MUSTAQILLIK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38159" y="2221992"/>
            <a:ext cx="3108960" cy="88696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Yordam asta-sekin kamaytiriladi; o‘quvchi o‘zi izohlaydi.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960" y="3794760"/>
            <a:ext cx="365760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1C2C4A"/>
                </a:solidFill>
                <a:latin typeface="Aptos"/>
              </a:rPr>
              <a:t>Moslashtirish misollari:</a:t>
            </a:r>
          </a:p>
        </p:txBody>
      </p:sp>
      <p:sp>
        <p:nvSpPr>
          <p:cNvPr id="21" name="Oval 20"/>
          <p:cNvSpPr/>
          <p:nvPr/>
        </p:nvSpPr>
        <p:spPr>
          <a:xfrm>
            <a:off x="914400" y="434340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133856" y="4251960"/>
            <a:ext cx="1020470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Yirik shrift va yuqori kontrast; rang bilan birga yozuv/ramz ishlatish.</a:t>
            </a:r>
          </a:p>
        </p:txBody>
      </p:sp>
      <p:sp>
        <p:nvSpPr>
          <p:cNvPr id="23" name="Oval 22"/>
          <p:cNvSpPr/>
          <p:nvPr/>
        </p:nvSpPr>
        <p:spPr>
          <a:xfrm>
            <a:off x="914400" y="484632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133856" y="4754880"/>
            <a:ext cx="1020470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Ko‘rsatmani qisqa, bosqichma-bosqich berish.</a:t>
            </a:r>
          </a:p>
        </p:txBody>
      </p:sp>
      <p:sp>
        <p:nvSpPr>
          <p:cNvPr id="25" name="Oval 24"/>
          <p:cNvSpPr/>
          <p:nvPr/>
        </p:nvSpPr>
        <p:spPr>
          <a:xfrm>
            <a:off x="914400" y="5349240"/>
            <a:ext cx="109728" cy="109728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33856" y="5257800"/>
            <a:ext cx="10204704" cy="48463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0">
                <a:solidFill>
                  <a:srgbClr val="2A3340"/>
                </a:solidFill>
                <a:latin typeface="Aptos"/>
              </a:rPr>
              <a:t>Javobni og‘zaki, yozma yoki sherik bilan ifodalashga imkon berish.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7 DAQIQA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Mustahkamlash: tezkor savollar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1645920"/>
            <a:ext cx="502920" cy="502920"/>
          </a:xfrm>
          <a:prstGeom prst="ellipse">
            <a:avLst/>
          </a:prstGeom>
          <a:solidFill>
            <a:srgbClr val="3068B0"/>
          </a:solidFill>
          <a:ln>
            <a:solidFill>
              <a:srgbClr val="3068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1764792"/>
            <a:ext cx="50292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5920" y="1737360"/>
            <a:ext cx="9418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Jadvaldan aniq sonni qanday topamiz?</a:t>
            </a:r>
          </a:p>
        </p:txBody>
      </p:sp>
      <p:sp>
        <p:nvSpPr>
          <p:cNvPr id="11" name="Oval 10"/>
          <p:cNvSpPr/>
          <p:nvPr/>
        </p:nvSpPr>
        <p:spPr>
          <a:xfrm>
            <a:off x="868680" y="2606040"/>
            <a:ext cx="502920" cy="502920"/>
          </a:xfrm>
          <a:prstGeom prst="ellipse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68680" y="2724912"/>
            <a:ext cx="50292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45920" y="2697480"/>
            <a:ext cx="9418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Ustunli diagrammada eng ko‘p qiymat qanday aniqlanadi?</a:t>
            </a:r>
          </a:p>
        </p:txBody>
      </p:sp>
      <p:sp>
        <p:nvSpPr>
          <p:cNvPr id="14" name="Oval 13"/>
          <p:cNvSpPr/>
          <p:nvPr/>
        </p:nvSpPr>
        <p:spPr>
          <a:xfrm>
            <a:off x="868680" y="3566160"/>
            <a:ext cx="502920" cy="502920"/>
          </a:xfrm>
          <a:prstGeom prst="ellipse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8680" y="3685032"/>
            <a:ext cx="50292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5920" y="3657600"/>
            <a:ext cx="9418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Masala shartini sxemada ko‘rsatish nimaga yordam beradi?</a:t>
            </a:r>
          </a:p>
        </p:txBody>
      </p:sp>
      <p:sp>
        <p:nvSpPr>
          <p:cNvPr id="17" name="Oval 16"/>
          <p:cNvSpPr/>
          <p:nvPr/>
        </p:nvSpPr>
        <p:spPr>
          <a:xfrm>
            <a:off x="868680" y="4526280"/>
            <a:ext cx="502920" cy="502920"/>
          </a:xfrm>
          <a:prstGeom prst="ellipse">
            <a:avLst/>
          </a:prstGeom>
          <a:solidFill>
            <a:srgbClr val="E88240"/>
          </a:solidFill>
          <a:ln>
            <a:solidFill>
              <a:srgbClr val="E882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8680" y="4645152"/>
            <a:ext cx="50292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45920" y="4617720"/>
            <a:ext cx="9418320" cy="32004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Xulosa chiqarayotganda nimaga tayanamiz?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14400" y="5577840"/>
            <a:ext cx="10058400" cy="502920"/>
          </a:xfrm>
          <a:prstGeom prst="roundRect">
            <a:avLst/>
          </a:prstGeom>
          <a:solidFill>
            <a:srgbClr val="DDF3F0"/>
          </a:solidFill>
          <a:ln>
            <a:solidFill>
              <a:srgbClr val="DDF3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143000" y="5715000"/>
            <a:ext cx="96012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500" b="1" i="0">
                <a:solidFill>
                  <a:srgbClr val="1C2C4A"/>
                </a:solidFill>
                <a:latin typeface="Aptos"/>
              </a:rPr>
              <a:t>Baholash: to‘g‘ri javob + izoh + ma’lumotga tayangan xulosa.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74320"/>
            <a:ext cx="8229600" cy="22860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000" b="1" i="0">
                <a:solidFill>
                  <a:srgbClr val="1F9791"/>
                </a:solidFill>
                <a:latin typeface="Aptos"/>
              </a:rPr>
              <a:t>3 DAQIQA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1064240" cy="658368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600" b="1" i="0">
                <a:solidFill>
                  <a:srgbClr val="1C2C4A"/>
                </a:solidFill>
                <a:latin typeface="Aptos"/>
              </a:rPr>
              <a:t>Refleksiya va uyga vazifa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298448"/>
            <a:ext cx="914400" cy="4572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572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r">
              <a:spcAft>
                <a:spcPts val="400"/>
              </a:spcAft>
            </a:pPr>
            <a:r>
              <a:rPr sz="1000" b="0" i="0">
                <a:solidFill>
                  <a:srgbClr val="637082"/>
                </a:solidFill>
                <a:latin typeface="Aptos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4572000" cy="18288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900" b="0" i="0">
                <a:solidFill>
                  <a:srgbClr val="637082"/>
                </a:solidFill>
                <a:latin typeface="Aptos"/>
              </a:rPr>
              <a:t>45 daqiqalik dars ishlanmasi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737360"/>
            <a:ext cx="50292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22960" y="1737360"/>
            <a:ext cx="73152" cy="1600200"/>
          </a:xfrm>
          <a:prstGeom prst="rect">
            <a:avLst/>
          </a:prstGeom>
          <a:solidFill>
            <a:srgbClr val="1F9791"/>
          </a:solidFill>
          <a:ln>
            <a:solidFill>
              <a:srgbClr val="1F97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1865376"/>
            <a:ext cx="47091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CHIQISH BILETI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0" y="2267712"/>
            <a:ext cx="4663440" cy="9784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Bugun men jadval/diagrammadan … ma’lumotni topdim.</a:t>
            </a:r>
          </a:p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Menga … usuli qulay bo‘ldi.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1737360"/>
            <a:ext cx="50292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E0E6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309360" y="1737360"/>
            <a:ext cx="73152" cy="1600200"/>
          </a:xfrm>
          <a:prstGeom prst="rect">
            <a:avLst/>
          </a:prstGeom>
          <a:solidFill>
            <a:srgbClr val="F4B740"/>
          </a:solidFill>
          <a:ln>
            <a:solidFill>
              <a:srgbClr val="F4B7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92240" y="1865376"/>
            <a:ext cx="4709160" cy="347472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1C2C4A"/>
                </a:solidFill>
                <a:latin typeface="Aptos"/>
              </a:rPr>
              <a:t>UYGA VAZIFA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2267712"/>
            <a:ext cx="4663440" cy="978407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500" b="0" i="0">
                <a:solidFill>
                  <a:srgbClr val="2A3340"/>
                </a:solidFill>
                <a:latin typeface="Aptos"/>
              </a:rPr>
              <a:t>Uyda 4 ta kishidan sevimli mevasini so‘rang. Natijani jadvalga yozing va sodda diagramma chizing.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4069080"/>
            <a:ext cx="10149840" cy="5029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400" b="0" i="1">
                <a:solidFill>
                  <a:srgbClr val="637082"/>
                </a:solidFill>
                <a:latin typeface="Aptos"/>
              </a:rPr>
              <a:t>Eslatma: javoblarda shaxsiy ma’lumotlar talab qilinmaydi; faqat umumiy sonlarni yozish kifoya.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14400" y="4983480"/>
            <a:ext cx="10149840" cy="685800"/>
          </a:xfrm>
          <a:prstGeom prst="roundRect">
            <a:avLst/>
          </a:prstGeom>
          <a:solidFill>
            <a:srgbClr val="1C2C4A"/>
          </a:solidFill>
          <a:ln>
            <a:solidFill>
              <a:srgbClr val="1C2C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188720" y="5193792"/>
            <a:ext cx="9601200" cy="274320"/>
          </a:xfrm>
          <a:prstGeom prst="rect">
            <a:avLst/>
          </a:prstGeom>
          <a:noFill/>
        </p:spPr>
        <p:txBody>
          <a:bodyPr wrap="square" lIns="64008" tIns="64008" rIns="64008" bIns="64008" anchor="t">
            <a:spAutoFit/>
          </a:bodyPr>
          <a:lstStyle/>
          <a:p>
            <a:pPr algn="ctr">
              <a:spcAft>
                <a:spcPts val="400"/>
              </a:spcAft>
            </a:pPr>
            <a:r>
              <a:rPr sz="1700" b="1" i="0">
                <a:solidFill>
                  <a:srgbClr val="FFFFFF"/>
                </a:solidFill>
                <a:latin typeface="Aptos"/>
              </a:rPr>
              <a:t>Ma’lumotni tasvirlash — uni tushunish va asosli xulosa chiqarish vositasi.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</TotalTime>
  <Words>719</Words>
  <Application>Microsoft Office PowerPoint</Application>
  <PresentationFormat>Custom</PresentationFormat>
  <Paragraphs>180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Adjacency</vt:lpstr>
      <vt:lpstr>PowerPoint Presentation</vt:lpstr>
      <vt:lpstr>PowerPoint Presentation</vt:lpstr>
      <vt:lpstr>3.4.3 Matematika darslarida ma’lumotlar (jadval, sxema, diagramma) bilan ishlashning zamonaviy shakllari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dc:description>generated using python-pptx</dc:description>
  <cp:lastModifiedBy>Acer-i5</cp:lastModifiedBy>
  <cp:revision>2</cp:revision>
  <dcterms:created xsi:type="dcterms:W3CDTF">2013-01-27T09:14:16Z</dcterms:created>
  <dcterms:modified xsi:type="dcterms:W3CDTF">2026-10-28T13:44:37Z</dcterms:modified>
</cp:coreProperties>
</file>