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2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12192000"/>
  <p:embeddedFontLst>
    <p:embeddedFont>
      <p:font typeface="Lexend Deca" charset="0"/>
      <p:regular r:id="rId14"/>
    </p:embeddedFont>
    <p:embeddedFont>
      <p:font typeface="DynaPuff Bold" charset="0"/>
      <p:regular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Lexend Deca Medium" charset="0"/>
      <p:regular r:id="rId20"/>
    </p:embeddedFont>
    <p:embeddedFont>
      <p:font typeface="Candara" pitchFamily="34" charset="0"/>
      <p:regular r:id="rId21"/>
      <p:bold r:id="rId22"/>
      <p:italic r:id="rId23"/>
      <p:boldItalic r:id="rId24"/>
    </p:embeddedFont>
    <p:embeddedFont>
      <p:font typeface="Lexend Deca SemiBold" charset="0"/>
      <p:regular r:id="rId2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1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308A7-C2C4-4225-BA7E-95A6D41174A8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13E918-62BE-4589-80CE-97955AFA0A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979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FFFA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2">
    <p:bg>
      <p:bgPr>
        <a:solidFill>
          <a:srgbClr val="FFFA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  <p:sldLayoutId id="2147483665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199072" y="2173857"/>
            <a:ext cx="8238226" cy="41751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3.4.1 </a:t>
            </a:r>
            <a:r>
              <a:rPr lang="en-US" sz="3600" dirty="0" err="1" smtClean="0"/>
              <a:t>Matemtika</a:t>
            </a:r>
            <a:r>
              <a:rPr lang="en-US" sz="3600" dirty="0" smtClean="0"/>
              <a:t> </a:t>
            </a:r>
            <a:r>
              <a:rPr lang="en-US" sz="3600" dirty="0" err="1" smtClean="0"/>
              <a:t>darslarida</a:t>
            </a:r>
            <a:r>
              <a:rPr lang="en-US" sz="3600" dirty="0" smtClean="0"/>
              <a:t> </a:t>
            </a:r>
            <a:r>
              <a:rPr lang="en-US" sz="3600" dirty="0" err="1" smtClean="0"/>
              <a:t>algebraik</a:t>
            </a:r>
            <a:r>
              <a:rPr lang="en-US" sz="3600" dirty="0" smtClean="0"/>
              <a:t> </a:t>
            </a:r>
            <a:r>
              <a:rPr lang="en-US" sz="3600" dirty="0" err="1" smtClean="0"/>
              <a:t>va</a:t>
            </a:r>
            <a:r>
              <a:rPr lang="en-US" sz="3600" dirty="0" smtClean="0"/>
              <a:t> </a:t>
            </a:r>
            <a:r>
              <a:rPr lang="en-US" sz="3600" dirty="0" err="1" smtClean="0"/>
              <a:t>geometrik</a:t>
            </a:r>
            <a:r>
              <a:rPr lang="en-US" sz="3600" dirty="0" smtClean="0"/>
              <a:t> </a:t>
            </a:r>
            <a:r>
              <a:rPr lang="en-US" sz="3600" dirty="0" err="1" smtClean="0"/>
              <a:t>materiallar</a:t>
            </a:r>
            <a:r>
              <a:rPr lang="en-US" sz="3600" dirty="0" smtClean="0"/>
              <a:t> </a:t>
            </a:r>
            <a:r>
              <a:rPr lang="en-US" sz="3600" dirty="0" err="1" smtClean="0"/>
              <a:t>ustida</a:t>
            </a:r>
            <a:r>
              <a:rPr lang="en-US" sz="3600" dirty="0" smtClean="0"/>
              <a:t> </a:t>
            </a:r>
            <a:r>
              <a:rPr lang="en-US" sz="3600" dirty="0" err="1" smtClean="0"/>
              <a:t>ishlash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292254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81030" y="1185545"/>
            <a:ext cx="6438739" cy="27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kern="100" spc="18" dirty="0">
                <a:solidFill>
                  <a:srgbClr val="2E2A26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NAZARIY MASHG‘ULOT · 2 SOAT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781030" y="1620441"/>
            <a:ext cx="5829154" cy="101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4000" b="1" kern="100" spc="-20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Matematika fani</a:t>
            </a:r>
            <a:endParaRPr lang="en-US" sz="4000" dirty="0"/>
          </a:p>
          <a:p>
            <a:pPr marL="0" indent="0" algn="l">
              <a:lnSpc>
                <a:spcPct val="83000"/>
              </a:lnSpc>
              <a:buNone/>
            </a:pPr>
            <a:r>
              <a:rPr lang="en-US" sz="4000" b="1" kern="100" spc="-20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va mantiqiy fikrlash</a:t>
            </a:r>
            <a:endParaRPr lang="en-US" sz="40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030" y="2966541"/>
            <a:ext cx="2793831" cy="39360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81030" y="3703876"/>
            <a:ext cx="5829154" cy="1173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Algebraik va geometrik materiallar bilan ishlashga yo‘naltirilgan 2 soatlik nazariy mashg‘ulot.</a:t>
            </a:r>
            <a:endParaRPr lang="en-US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1439220"/>
            <a:ext cx="10972526" cy="126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Mashg‘ulot yakunida nimalar shakllanadi?</a:t>
            </a:r>
            <a:endParaRPr lang="en-US" sz="4600" dirty="0"/>
          </a:p>
        </p:txBody>
      </p:sp>
      <p:sp>
        <p:nvSpPr>
          <p:cNvPr id="3" name="Text 1"/>
          <p:cNvSpPr/>
          <p:nvPr/>
        </p:nvSpPr>
        <p:spPr>
          <a:xfrm>
            <a:off x="609585" y="2985929"/>
            <a:ext cx="11582110" cy="391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O‘quvchi amalni bajarishdan oldin uning ma’nosi va modelini ko‘ra boshlaydi.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609585" y="3649464"/>
            <a:ext cx="10972526" cy="18026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447040" indent="-447040" algn="l">
              <a:lnSpc>
                <a:spcPct val="117000"/>
              </a:lnSpc>
              <a:buSzPct val="100000"/>
              <a:buChar char="•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Arifmetik va algebraik amallarni tasniflash hamda izohlash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Char char="•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Tenglama turlarini farqlash va yechish algoritmini tushuntirish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Char char="•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Masalalarni tahlil qilishda kreativ yondashuvlardan foydalanish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Char char="•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Sodda geometrik shakllar orqali fazoviy tasavvurni rivojlantirish</a:t>
            </a:r>
            <a:endParaRPr lang="en-US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6745"/>
            <a:ext cx="11582110" cy="27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kern="100" spc="18" dirty="0">
                <a:solidFill>
                  <a:srgbClr val="675D54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MASHG‘ULOT XARITASI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609585" y="1044131"/>
            <a:ext cx="10972526" cy="6309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Ikki soatlik mashg‘ulot xaritasi</a:t>
            </a:r>
            <a:endParaRPr lang="en-US" sz="4600" dirty="0"/>
          </a:p>
        </p:txBody>
      </p:sp>
      <p:sp>
        <p:nvSpPr>
          <p:cNvPr id="4" name="Text 2"/>
          <p:cNvSpPr/>
          <p:nvPr/>
        </p:nvSpPr>
        <p:spPr>
          <a:xfrm>
            <a:off x="609585" y="1959908"/>
            <a:ext cx="11582110" cy="391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Har bir bosqich keyingisiga tayanch bo‘ladi: amal → model → asoslash.</a:t>
            </a:r>
            <a:endParaRPr lang="en-US" sz="2200" dirty="0"/>
          </a:p>
        </p:txBody>
      </p:sp>
      <p:sp>
        <p:nvSpPr>
          <p:cNvPr id="5" name="Text 3"/>
          <p:cNvSpPr/>
          <p:nvPr/>
        </p:nvSpPr>
        <p:spPr>
          <a:xfrm>
            <a:off x="609585" y="2623443"/>
            <a:ext cx="7111822" cy="18026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447040" indent="-447040" algn="l">
              <a:lnSpc>
                <a:spcPct val="117000"/>
              </a:lnSpc>
              <a:buSzPct val="100000"/>
              <a:buFont typeface="+mj-lt"/>
              <a:buAutoNum type="arabicPeriod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Arifmetik amallar va algebraik ko‘nikmalar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Font typeface="+mj-lt"/>
              <a:buAutoNum type="arabicPeriod" startAt="2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Tenglamalar va tenglamalarning turlari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Font typeface="+mj-lt"/>
              <a:buAutoNum type="arabicPeriod" startAt="3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Masalalarni yechishga o‘rgatish</a:t>
            </a:r>
            <a:endParaRPr lang="en-US" sz="2200" dirty="0"/>
          </a:p>
          <a:p>
            <a:pPr marL="447040" indent="-447040" algn="l">
              <a:lnSpc>
                <a:spcPct val="117000"/>
              </a:lnSpc>
              <a:buSzPct val="100000"/>
              <a:buFont typeface="+mj-lt"/>
              <a:buAutoNum type="arabicPeriod" startAt="4"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Geometrik shakllar va fazoviy tasavvur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8026199" y="2623443"/>
            <a:ext cx="3555911" cy="3556000"/>
          </a:xfrm>
          <a:prstGeom prst="ellipse">
            <a:avLst/>
          </a:prstGeom>
          <a:solidFill>
            <a:srgbClr val="F58A74"/>
          </a:solidFill>
          <a:ln/>
        </p:spPr>
      </p:sp>
      <p:sp>
        <p:nvSpPr>
          <p:cNvPr id="7" name="Text 5"/>
          <p:cNvSpPr/>
          <p:nvPr/>
        </p:nvSpPr>
        <p:spPr>
          <a:xfrm>
            <a:off x="7551360" y="3512443"/>
            <a:ext cx="3098722" cy="914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7200" b="1" kern="100" spc="-36" dirty="0" smtClean="0">
                <a:solidFill>
                  <a:srgbClr val="000000"/>
                </a:solidFill>
                <a:latin typeface="DynaPuff Bold" pitchFamily="34" charset="0"/>
                <a:ea typeface="DynaPuff Bold" pitchFamily="34" charset="-122"/>
              </a:rPr>
              <a:t>90 </a:t>
            </a:r>
            <a:r>
              <a:rPr lang="en-US" sz="7200" b="1" kern="100" spc="-36" dirty="0" err="1" smtClean="0">
                <a:solidFill>
                  <a:srgbClr val="000000"/>
                </a:solidFill>
                <a:latin typeface="DynaPuff Bold" pitchFamily="34" charset="0"/>
                <a:ea typeface="DynaPuff Bold" pitchFamily="34" charset="-122"/>
              </a:rPr>
              <a:t>daqiqa</a:t>
            </a:r>
            <a:endParaRPr lang="en-US" sz="7200" dirty="0"/>
          </a:p>
        </p:txBody>
      </p:sp>
      <p:sp>
        <p:nvSpPr>
          <p:cNvPr id="8" name="Text 6"/>
          <p:cNvSpPr/>
          <p:nvPr/>
        </p:nvSpPr>
        <p:spPr>
          <a:xfrm>
            <a:off x="9182168" y="3969643"/>
            <a:ext cx="3098722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daqiqa</a:t>
            </a:r>
            <a:endParaRPr lang="en-US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6745"/>
            <a:ext cx="7111822" cy="27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kern="100" spc="18" dirty="0">
                <a:solidFill>
                  <a:srgbClr val="2E2A26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1-BO‘LIM · ARIFMETIKA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609585" y="1044131"/>
            <a:ext cx="6502237" cy="12618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Arifmetik amallar bir tizim sifatida</a:t>
            </a:r>
            <a:endParaRPr lang="en-US" sz="4600" dirty="0"/>
          </a:p>
        </p:txBody>
      </p:sp>
      <p:sp>
        <p:nvSpPr>
          <p:cNvPr id="4" name="Text 2"/>
          <p:cNvSpPr/>
          <p:nvPr/>
        </p:nvSpPr>
        <p:spPr>
          <a:xfrm>
            <a:off x="609585" y="2590840"/>
            <a:ext cx="7111822" cy="391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Amal ma’nosi: model, ifoda, vaziyat.</a:t>
            </a:r>
            <a:endParaRPr lang="en-US" sz="22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240" y="3254375"/>
            <a:ext cx="2920927" cy="292090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683838" y="3695893"/>
            <a:ext cx="940032" cy="1168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Qo‘shish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2683838" y="3869415"/>
            <a:ext cx="940032" cy="396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Sonlarni birlashtirish; ayirish bilan bog‘lanadi.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4100458" y="3695893"/>
            <a:ext cx="940032" cy="1168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Ayirish</a:t>
            </a:r>
            <a:endParaRPr lang="en-US" sz="750" dirty="0"/>
          </a:p>
        </p:txBody>
      </p:sp>
      <p:sp>
        <p:nvSpPr>
          <p:cNvPr id="9" name="Text 6"/>
          <p:cNvSpPr/>
          <p:nvPr/>
        </p:nvSpPr>
        <p:spPr>
          <a:xfrm>
            <a:off x="4100458" y="3869415"/>
            <a:ext cx="940032" cy="396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Qo‘shishning teskari amali; qiymatni ajratadi.</a:t>
            </a:r>
            <a:endParaRPr lang="en-US" sz="750" dirty="0"/>
          </a:p>
        </p:txBody>
      </p:sp>
      <p:sp>
        <p:nvSpPr>
          <p:cNvPr id="10" name="Text 7"/>
          <p:cNvSpPr/>
          <p:nvPr/>
        </p:nvSpPr>
        <p:spPr>
          <a:xfrm>
            <a:off x="2683838" y="5112548"/>
            <a:ext cx="940032" cy="1168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Ko‘paytirish</a:t>
            </a:r>
            <a:endParaRPr lang="en-US" sz="750" dirty="0"/>
          </a:p>
        </p:txBody>
      </p:sp>
      <p:sp>
        <p:nvSpPr>
          <p:cNvPr id="11" name="Text 8"/>
          <p:cNvSpPr/>
          <p:nvPr/>
        </p:nvSpPr>
        <p:spPr>
          <a:xfrm>
            <a:off x="2683838" y="5286070"/>
            <a:ext cx="940032" cy="396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Takroriy qo‘shish; bo‘lish bilan bog‘lanadi.</a:t>
            </a:r>
            <a:endParaRPr lang="en-US" sz="750" dirty="0"/>
          </a:p>
        </p:txBody>
      </p:sp>
      <p:sp>
        <p:nvSpPr>
          <p:cNvPr id="12" name="Text 9"/>
          <p:cNvSpPr/>
          <p:nvPr/>
        </p:nvSpPr>
        <p:spPr>
          <a:xfrm>
            <a:off x="4100458" y="5112548"/>
            <a:ext cx="940032" cy="1168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Bo‘lish</a:t>
            </a:r>
            <a:endParaRPr lang="en-US" sz="750" dirty="0"/>
          </a:p>
        </p:txBody>
      </p:sp>
      <p:sp>
        <p:nvSpPr>
          <p:cNvPr id="13" name="Text 10"/>
          <p:cNvSpPr/>
          <p:nvPr/>
        </p:nvSpPr>
        <p:spPr>
          <a:xfrm>
            <a:off x="4100458" y="5286070"/>
            <a:ext cx="940032" cy="3968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75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Ko‘paytirishning teskari amali; nisbatni aniqlaydi.</a:t>
            </a:r>
            <a:endParaRPr lang="en-US" sz="750" dirty="0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0992" y="609600"/>
            <a:ext cx="2412940" cy="241300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8330992" y="3161030"/>
            <a:ext cx="3251119" cy="891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800" dirty="0">
                <a:solidFill>
                  <a:srgbClr val="675D54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Teskari juftliklar amal mazmunini esda qolarli qiladi.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36425"/>
            <a:ext cx="6807030" cy="9590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500" b="1" kern="100" spc="-17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Algebraik amal — bosqichma-bosqich ko‘nikma</a:t>
            </a:r>
            <a:endParaRPr lang="en-US" sz="3500" dirty="0"/>
          </a:p>
        </p:txBody>
      </p:sp>
      <p:sp>
        <p:nvSpPr>
          <p:cNvPr id="3" name="Shape 1"/>
          <p:cNvSpPr/>
          <p:nvPr/>
        </p:nvSpPr>
        <p:spPr>
          <a:xfrm>
            <a:off x="609585" y="1862038"/>
            <a:ext cx="3327317" cy="2424410"/>
          </a:xfrm>
          <a:prstGeom prst="roundRect">
            <a:avLst>
              <a:gd name="adj" fmla="val 16343"/>
            </a:avLst>
          </a:prstGeom>
          <a:solidFill>
            <a:srgbClr val="F7E3A0"/>
          </a:solidFill>
          <a:ln/>
        </p:spPr>
      </p:sp>
      <p:sp>
        <p:nvSpPr>
          <p:cNvPr id="4" name="Text 2"/>
          <p:cNvSpPr/>
          <p:nvPr/>
        </p:nvSpPr>
        <p:spPr>
          <a:xfrm>
            <a:off x="761981" y="1963638"/>
            <a:ext cx="933824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01</a:t>
            </a:r>
            <a:endParaRPr lang="en-US" sz="2150" dirty="0"/>
          </a:p>
        </p:txBody>
      </p:sp>
      <p:sp>
        <p:nvSpPr>
          <p:cNvPr id="5" name="Shape 3"/>
          <p:cNvSpPr/>
          <p:nvPr/>
        </p:nvSpPr>
        <p:spPr>
          <a:xfrm>
            <a:off x="761981" y="2343547"/>
            <a:ext cx="3022425" cy="19050"/>
          </a:xfrm>
          <a:prstGeom prst="rect">
            <a:avLst/>
          </a:prstGeom>
          <a:solidFill>
            <a:srgbClr val="F58A74"/>
          </a:solidFill>
          <a:ln/>
        </p:spPr>
      </p:sp>
      <p:sp>
        <p:nvSpPr>
          <p:cNvPr id="6" name="Text 4"/>
          <p:cNvSpPr/>
          <p:nvPr/>
        </p:nvSpPr>
        <p:spPr>
          <a:xfrm>
            <a:off x="761981" y="2499393"/>
            <a:ext cx="3022524" cy="369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35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Vaziyat</a:t>
            </a:r>
            <a:endParaRPr lang="en-US" sz="2350" dirty="0"/>
          </a:p>
        </p:txBody>
      </p:sp>
      <p:sp>
        <p:nvSpPr>
          <p:cNvPr id="7" name="Text 5"/>
          <p:cNvSpPr/>
          <p:nvPr/>
        </p:nvSpPr>
        <p:spPr>
          <a:xfrm>
            <a:off x="761981" y="3068211"/>
            <a:ext cx="3022524" cy="11230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Vaziyatni konkret predmet yoki model bilan ifodalash.</a:t>
            </a:r>
            <a:endParaRPr lang="en-US" sz="2150" dirty="0"/>
          </a:p>
        </p:txBody>
      </p:sp>
      <p:sp>
        <p:nvSpPr>
          <p:cNvPr id="8" name="Shape 6"/>
          <p:cNvSpPr/>
          <p:nvPr/>
        </p:nvSpPr>
        <p:spPr>
          <a:xfrm>
            <a:off x="4089298" y="1862038"/>
            <a:ext cx="3327317" cy="2424410"/>
          </a:xfrm>
          <a:prstGeom prst="roundRect">
            <a:avLst>
              <a:gd name="adj" fmla="val 16343"/>
            </a:avLst>
          </a:prstGeom>
          <a:solidFill>
            <a:srgbClr val="8DB3E2"/>
          </a:solidFill>
          <a:ln/>
        </p:spPr>
      </p:sp>
      <p:sp>
        <p:nvSpPr>
          <p:cNvPr id="9" name="Text 7"/>
          <p:cNvSpPr/>
          <p:nvPr/>
        </p:nvSpPr>
        <p:spPr>
          <a:xfrm>
            <a:off x="4241694" y="1963638"/>
            <a:ext cx="935411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02</a:t>
            </a:r>
            <a:endParaRPr lang="en-US" sz="2150" dirty="0"/>
          </a:p>
        </p:txBody>
      </p:sp>
      <p:sp>
        <p:nvSpPr>
          <p:cNvPr id="10" name="Shape 8"/>
          <p:cNvSpPr/>
          <p:nvPr/>
        </p:nvSpPr>
        <p:spPr>
          <a:xfrm>
            <a:off x="4241694" y="2343547"/>
            <a:ext cx="3022425" cy="19050"/>
          </a:xfrm>
          <a:prstGeom prst="rect">
            <a:avLst/>
          </a:prstGeom>
          <a:solidFill>
            <a:srgbClr val="F58A74"/>
          </a:solidFill>
          <a:ln/>
        </p:spPr>
      </p:sp>
      <p:sp>
        <p:nvSpPr>
          <p:cNvPr id="11" name="Text 9"/>
          <p:cNvSpPr/>
          <p:nvPr/>
        </p:nvSpPr>
        <p:spPr>
          <a:xfrm>
            <a:off x="4241694" y="2499393"/>
            <a:ext cx="3022524" cy="369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35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Qonuniyat</a:t>
            </a:r>
            <a:endParaRPr lang="en-US" sz="2350" dirty="0"/>
          </a:p>
        </p:txBody>
      </p:sp>
      <p:sp>
        <p:nvSpPr>
          <p:cNvPr id="12" name="Text 10"/>
          <p:cNvSpPr/>
          <p:nvPr/>
        </p:nvSpPr>
        <p:spPr>
          <a:xfrm>
            <a:off x="4241694" y="3068211"/>
            <a:ext cx="3022524" cy="748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Qonuniyatni og‘zaki va belgilar orqali aytish.</a:t>
            </a:r>
            <a:endParaRPr lang="en-US" sz="2150" dirty="0"/>
          </a:p>
        </p:txBody>
      </p:sp>
      <p:sp>
        <p:nvSpPr>
          <p:cNvPr id="13" name="Shape 11"/>
          <p:cNvSpPr/>
          <p:nvPr/>
        </p:nvSpPr>
        <p:spPr>
          <a:xfrm>
            <a:off x="609585" y="4438848"/>
            <a:ext cx="3327317" cy="2424410"/>
          </a:xfrm>
          <a:prstGeom prst="roundRect">
            <a:avLst>
              <a:gd name="adj" fmla="val 16343"/>
            </a:avLst>
          </a:prstGeom>
          <a:solidFill>
            <a:srgbClr val="F4BCD0"/>
          </a:solidFill>
          <a:ln/>
        </p:spPr>
      </p:sp>
      <p:sp>
        <p:nvSpPr>
          <p:cNvPr id="14" name="Text 12"/>
          <p:cNvSpPr/>
          <p:nvPr/>
        </p:nvSpPr>
        <p:spPr>
          <a:xfrm>
            <a:off x="761981" y="4540448"/>
            <a:ext cx="941662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03</a:t>
            </a:r>
            <a:endParaRPr lang="en-US" sz="2150" dirty="0"/>
          </a:p>
        </p:txBody>
      </p:sp>
      <p:sp>
        <p:nvSpPr>
          <p:cNvPr id="15" name="Shape 13"/>
          <p:cNvSpPr/>
          <p:nvPr/>
        </p:nvSpPr>
        <p:spPr>
          <a:xfrm>
            <a:off x="761981" y="4920357"/>
            <a:ext cx="3022425" cy="19050"/>
          </a:xfrm>
          <a:prstGeom prst="rect">
            <a:avLst/>
          </a:prstGeom>
          <a:solidFill>
            <a:srgbClr val="F58A74"/>
          </a:solidFill>
          <a:ln/>
        </p:spPr>
      </p:sp>
      <p:sp>
        <p:nvSpPr>
          <p:cNvPr id="16" name="Text 14"/>
          <p:cNvSpPr/>
          <p:nvPr/>
        </p:nvSpPr>
        <p:spPr>
          <a:xfrm>
            <a:off x="761981" y="5076204"/>
            <a:ext cx="3022524" cy="369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35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Namuna</a:t>
            </a:r>
            <a:endParaRPr lang="en-US" sz="2350" dirty="0"/>
          </a:p>
        </p:txBody>
      </p:sp>
      <p:sp>
        <p:nvSpPr>
          <p:cNvPr id="17" name="Text 15"/>
          <p:cNvSpPr/>
          <p:nvPr/>
        </p:nvSpPr>
        <p:spPr>
          <a:xfrm>
            <a:off x="761981" y="5645021"/>
            <a:ext cx="3022524" cy="11230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Amalni namunaga tayangan holda bajarish.</a:t>
            </a:r>
            <a:endParaRPr lang="en-US" sz="2150" dirty="0"/>
          </a:p>
        </p:txBody>
      </p:sp>
      <p:sp>
        <p:nvSpPr>
          <p:cNvPr id="18" name="Shape 16"/>
          <p:cNvSpPr/>
          <p:nvPr/>
        </p:nvSpPr>
        <p:spPr>
          <a:xfrm>
            <a:off x="4089298" y="4438848"/>
            <a:ext cx="3327317" cy="2424410"/>
          </a:xfrm>
          <a:prstGeom prst="roundRect">
            <a:avLst>
              <a:gd name="adj" fmla="val 16343"/>
            </a:avLst>
          </a:prstGeom>
          <a:solidFill>
            <a:srgbClr val="B7C35A"/>
          </a:solidFill>
          <a:ln/>
        </p:spPr>
      </p:sp>
      <p:sp>
        <p:nvSpPr>
          <p:cNvPr id="19" name="Text 17"/>
          <p:cNvSpPr/>
          <p:nvPr/>
        </p:nvSpPr>
        <p:spPr>
          <a:xfrm>
            <a:off x="4241694" y="4540448"/>
            <a:ext cx="962497" cy="2713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04</a:t>
            </a:r>
            <a:endParaRPr lang="en-US" sz="2150" dirty="0"/>
          </a:p>
        </p:txBody>
      </p:sp>
      <p:sp>
        <p:nvSpPr>
          <p:cNvPr id="20" name="Shape 18"/>
          <p:cNvSpPr/>
          <p:nvPr/>
        </p:nvSpPr>
        <p:spPr>
          <a:xfrm>
            <a:off x="4241694" y="4920357"/>
            <a:ext cx="3022425" cy="19050"/>
          </a:xfrm>
          <a:prstGeom prst="rect">
            <a:avLst/>
          </a:prstGeom>
          <a:solidFill>
            <a:srgbClr val="F58A74"/>
          </a:solidFill>
          <a:ln/>
        </p:spPr>
      </p:sp>
      <p:sp>
        <p:nvSpPr>
          <p:cNvPr id="21" name="Text 19"/>
          <p:cNvSpPr/>
          <p:nvPr/>
        </p:nvSpPr>
        <p:spPr>
          <a:xfrm>
            <a:off x="4241694" y="5076204"/>
            <a:ext cx="3022524" cy="3698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35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Mustaqillik</a:t>
            </a:r>
            <a:endParaRPr lang="en-US" sz="2350" dirty="0"/>
          </a:p>
        </p:txBody>
      </p:sp>
      <p:sp>
        <p:nvSpPr>
          <p:cNvPr id="22" name="Text 20"/>
          <p:cNvSpPr/>
          <p:nvPr/>
        </p:nvSpPr>
        <p:spPr>
          <a:xfrm>
            <a:off x="4241694" y="5645021"/>
            <a:ext cx="3022524" cy="7487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215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Mustaqil mashq va xatoni tahlil qilish.</a:t>
            </a:r>
            <a:endParaRPr lang="en-US" sz="2150" dirty="0"/>
          </a:p>
        </p:txBody>
      </p:sp>
      <p:pic>
        <p:nvPicPr>
          <p:cNvPr id="2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8180" y="2317750"/>
            <a:ext cx="2222444" cy="2222500"/>
          </a:xfrm>
          <a:prstGeom prst="rect">
            <a:avLst/>
          </a:prstGeom>
        </p:spPr>
      </p:pic>
      <p:pic>
        <p:nvPicPr>
          <p:cNvPr id="2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7027" y="152400"/>
            <a:ext cx="1066773" cy="666750"/>
          </a:xfrm>
          <a:prstGeom prst="rect">
            <a:avLst/>
          </a:prstGeom>
        </p:spPr>
      </p:pic>
      <p:pic>
        <p:nvPicPr>
          <p:cNvPr id="2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796" y="6153150"/>
            <a:ext cx="990575" cy="5778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689458" cy="6858000"/>
          </a:xfrm>
          <a:prstGeom prst="rect">
            <a:avLst/>
          </a:prstGeom>
          <a:solidFill>
            <a:srgbClr val="8DB3E2"/>
          </a:solidFill>
          <a:ln/>
        </p:spPr>
      </p:sp>
      <p:sp>
        <p:nvSpPr>
          <p:cNvPr id="3" name="Text 1"/>
          <p:cNvSpPr/>
          <p:nvPr/>
        </p:nvSpPr>
        <p:spPr>
          <a:xfrm>
            <a:off x="660383" y="996831"/>
            <a:ext cx="5029074" cy="27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kern="100" spc="18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MODEL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660383" y="1414217"/>
            <a:ext cx="4571886" cy="189279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000000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Tenglama —</a:t>
            </a:r>
            <a:endParaRPr lang="en-US" sz="4600" dirty="0"/>
          </a:p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000000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noma’lumni izlash modeli</a:t>
            </a:r>
            <a:endParaRPr lang="en-US" sz="46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383" y="3654623"/>
            <a:ext cx="2793831" cy="39360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60383" y="4393863"/>
            <a:ext cx="4571886" cy="14933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Tenglik ichidagi noma’lumni mantiqiy yo‘l bilan topamiz.</a:t>
            </a:r>
            <a:endParaRPr lang="en-US" sz="2800" dirty="0"/>
          </a:p>
        </p:txBody>
      </p:sp>
      <p:sp>
        <p:nvSpPr>
          <p:cNvPr id="7" name="Shape 4"/>
          <p:cNvSpPr/>
          <p:nvPr/>
        </p:nvSpPr>
        <p:spPr>
          <a:xfrm>
            <a:off x="6222844" y="203200"/>
            <a:ext cx="5435464" cy="2144911"/>
          </a:xfrm>
          <a:prstGeom prst="roundRect">
            <a:avLst>
              <a:gd name="adj" fmla="val 18473"/>
            </a:avLst>
          </a:prstGeom>
          <a:solidFill>
            <a:srgbClr val="F7E3A0"/>
          </a:solidFill>
          <a:ln/>
        </p:spPr>
      </p:sp>
      <p:sp>
        <p:nvSpPr>
          <p:cNvPr id="8" name="Text 5"/>
          <p:cNvSpPr/>
          <p:nvPr/>
        </p:nvSpPr>
        <p:spPr>
          <a:xfrm>
            <a:off x="6527637" y="377825"/>
            <a:ext cx="4825879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Tenglama</a:t>
            </a:r>
            <a:endParaRPr lang="en-US" sz="2800" dirty="0"/>
          </a:p>
        </p:txBody>
      </p:sp>
      <p:sp>
        <p:nvSpPr>
          <p:cNvPr id="9" name="Text 6"/>
          <p:cNvSpPr/>
          <p:nvPr/>
        </p:nvSpPr>
        <p:spPr>
          <a:xfrm>
            <a:off x="6527637" y="1029335"/>
            <a:ext cx="4825879" cy="1173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Noma’lum qatnashgan tenglik. Noma’lum komponentni teskari amal orqali topish.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6222844" y="2652911"/>
            <a:ext cx="5435464" cy="1753791"/>
          </a:xfrm>
          <a:prstGeom prst="roundRect">
            <a:avLst>
              <a:gd name="adj" fmla="val 22593"/>
            </a:avLst>
          </a:prstGeom>
          <a:solidFill>
            <a:srgbClr val="F4BCD0"/>
          </a:solidFill>
          <a:ln/>
        </p:spPr>
      </p:sp>
      <p:sp>
        <p:nvSpPr>
          <p:cNvPr id="11" name="Text 8"/>
          <p:cNvSpPr/>
          <p:nvPr/>
        </p:nvSpPr>
        <p:spPr>
          <a:xfrm>
            <a:off x="6527637" y="2827536"/>
            <a:ext cx="4825879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Yechim</a:t>
            </a:r>
            <a:endParaRPr lang="en-US" sz="2800" dirty="0"/>
          </a:p>
        </p:txBody>
      </p:sp>
      <p:sp>
        <p:nvSpPr>
          <p:cNvPr id="12" name="Text 9"/>
          <p:cNvSpPr/>
          <p:nvPr/>
        </p:nvSpPr>
        <p:spPr>
          <a:xfrm>
            <a:off x="6527637" y="3479046"/>
            <a:ext cx="4825879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Yechimni tekshirish — javobning zarur bosqichi.</a:t>
            </a:r>
            <a:endParaRPr lang="en-US" sz="2200" dirty="0"/>
          </a:p>
        </p:txBody>
      </p:sp>
      <p:sp>
        <p:nvSpPr>
          <p:cNvPr id="13" name="Shape 10"/>
          <p:cNvSpPr/>
          <p:nvPr/>
        </p:nvSpPr>
        <p:spPr>
          <a:xfrm>
            <a:off x="6222844" y="4711502"/>
            <a:ext cx="5435464" cy="2144911"/>
          </a:xfrm>
          <a:prstGeom prst="roundRect">
            <a:avLst>
              <a:gd name="adj" fmla="val 18473"/>
            </a:avLst>
          </a:prstGeom>
          <a:solidFill>
            <a:srgbClr val="B7C35A"/>
          </a:solidFill>
          <a:ln/>
        </p:spPr>
      </p:sp>
      <p:sp>
        <p:nvSpPr>
          <p:cNvPr id="14" name="Text 11"/>
          <p:cNvSpPr/>
          <p:nvPr/>
        </p:nvSpPr>
        <p:spPr>
          <a:xfrm>
            <a:off x="6527637" y="4886126"/>
            <a:ext cx="4825879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Keyingi qadam</a:t>
            </a:r>
            <a:endParaRPr lang="en-US" sz="2800" dirty="0"/>
          </a:p>
        </p:txBody>
      </p:sp>
      <p:sp>
        <p:nvSpPr>
          <p:cNvPr id="15" name="Text 12"/>
          <p:cNvSpPr/>
          <p:nvPr/>
        </p:nvSpPr>
        <p:spPr>
          <a:xfrm>
            <a:off x="6527637" y="5537636"/>
            <a:ext cx="4825879" cy="1173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Oddiy tenglamadan murakkabroq tuzilmalarga bosqichma-bosqich o‘tish.</a:t>
            </a:r>
            <a:endParaRPr lang="en-US" sz="2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35277"/>
            <a:ext cx="8534187" cy="9874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600" b="1" kern="100" spc="-18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Tenglamalarning turlari va ularni tanish</a:t>
            </a:r>
            <a:endParaRPr lang="en-US" sz="36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09585" y="1908175"/>
          <a:ext cx="8534187" cy="3591132"/>
        </p:xfrm>
        <a:graphic>
          <a:graphicData uri="http://schemas.openxmlformats.org/drawingml/2006/table">
            <a:tbl>
              <a:tblPr/>
              <a:tblGrid>
                <a:gridCol w="2133547"/>
                <a:gridCol w="2986906"/>
                <a:gridCol w="3413734"/>
              </a:tblGrid>
              <a:tr h="714952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2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Tur</a:t>
                      </a:r>
                      <a:endParaRPr lang="en-US" sz="22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3A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2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Noma’lum o‘rni</a:t>
                      </a:r>
                      <a:endParaRPr lang="en-US" sz="22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3A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22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Yechish yo‘li</a:t>
                      </a:r>
                      <a:endParaRPr lang="en-US" sz="22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3A0"/>
                    </a:solidFill>
                  </a:tcPr>
                </a:tc>
              </a:tr>
              <a:tr h="643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Bir bosqichli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E3A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Komponent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7E3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Teskari amal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381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Ko‘p bosqichli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Bir nechta amal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8DB3E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Amallar tartibi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378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Turli komponentli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4B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4B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BCD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Qo‘shiluvchi yoki bo‘luvchi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4B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Noma’lum rolini aniqlash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4765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Matnli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B7C3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C3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C3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C35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Matnli vaziyatda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B7C35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dirty="0">
                          <a:solidFill>
                            <a:srgbClr val="2E2A26"/>
                          </a:solidFill>
                          <a:latin typeface="Lexend Deca" pitchFamily="34" charset="0"/>
                          <a:ea typeface="Lexend Deca" pitchFamily="34" charset="-122"/>
                          <a:cs typeface="Lexend Deca" pitchFamily="34" charset="0"/>
                        </a:rPr>
                        <a:t>Tenglama tuzish</a:t>
                      </a:r>
                      <a:endParaRPr lang="en-US" sz="1800" dirty="0">
                        <a:latin typeface="Lexend Deca" charset="0"/>
                        <a:ea typeface="Lexend Deca" charset="0"/>
                        <a:cs typeface="Lexend Deca" charset="0"/>
                      </a:endParaRPr>
                    </a:p>
                  </a:txBody>
                  <a:tcPr marL="228594" marR="228594" marT="152396" marB="152396" anchor="ctr">
                    <a:lnL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CDBE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A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2941" y="609600"/>
            <a:ext cx="1219170" cy="5638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42890"/>
            <a:ext cx="10972526" cy="6309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Masala yechish — fikrlash jarayoni</a:t>
            </a:r>
            <a:endParaRPr lang="en-US" sz="4600" dirty="0"/>
          </a:p>
        </p:txBody>
      </p:sp>
      <p:sp>
        <p:nvSpPr>
          <p:cNvPr id="3" name="Text 1"/>
          <p:cNvSpPr/>
          <p:nvPr/>
        </p:nvSpPr>
        <p:spPr>
          <a:xfrm>
            <a:off x="609585" y="1538982"/>
            <a:ext cx="10972526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2A26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To‘g‘ri amalni tanlashdan oldin vaziyatni ko‘rish va modelga aylantirish kerak.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609585" y="2504182"/>
            <a:ext cx="2514537" cy="3440311"/>
          </a:xfrm>
          <a:prstGeom prst="roundRect">
            <a:avLst>
              <a:gd name="adj" fmla="val 15758"/>
            </a:avLst>
          </a:prstGeom>
          <a:solidFill>
            <a:srgbClr val="F7E3A0"/>
          </a:solidFill>
          <a:ln/>
        </p:spPr>
      </p:sp>
      <p:sp>
        <p:nvSpPr>
          <p:cNvPr id="5" name="Text 3"/>
          <p:cNvSpPr/>
          <p:nvPr/>
        </p:nvSpPr>
        <p:spPr>
          <a:xfrm>
            <a:off x="863578" y="2656582"/>
            <a:ext cx="943547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01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863578" y="3085207"/>
            <a:ext cx="2006550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Tushunish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863578" y="3736717"/>
            <a:ext cx="2006550" cy="1955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Shartni tushunish: ma’lum va noma’lumni ajratish</a:t>
            </a:r>
            <a:endParaRPr lang="en-US" sz="2200" dirty="0"/>
          </a:p>
        </p:txBody>
      </p:sp>
      <p:sp>
        <p:nvSpPr>
          <p:cNvPr id="8" name="Shape 6"/>
          <p:cNvSpPr/>
          <p:nvPr/>
        </p:nvSpPr>
        <p:spPr>
          <a:xfrm>
            <a:off x="3428914" y="2504182"/>
            <a:ext cx="2514537" cy="3440311"/>
          </a:xfrm>
          <a:prstGeom prst="roundRect">
            <a:avLst>
              <a:gd name="adj" fmla="val 15758"/>
            </a:avLst>
          </a:prstGeom>
          <a:solidFill>
            <a:srgbClr val="8DB3E2"/>
          </a:solidFill>
          <a:ln/>
        </p:spPr>
      </p:sp>
      <p:sp>
        <p:nvSpPr>
          <p:cNvPr id="9" name="Text 7"/>
          <p:cNvSpPr/>
          <p:nvPr/>
        </p:nvSpPr>
        <p:spPr>
          <a:xfrm>
            <a:off x="3682908" y="2656582"/>
            <a:ext cx="945233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02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3682908" y="3085207"/>
            <a:ext cx="2006550" cy="889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Model tanlash</a:t>
            </a:r>
            <a:endParaRPr lang="en-US" sz="2800" dirty="0"/>
          </a:p>
        </p:txBody>
      </p:sp>
      <p:sp>
        <p:nvSpPr>
          <p:cNvPr id="11" name="Text 9"/>
          <p:cNvSpPr/>
          <p:nvPr/>
        </p:nvSpPr>
        <p:spPr>
          <a:xfrm>
            <a:off x="3682908" y="4181217"/>
            <a:ext cx="2006550" cy="15644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Model tanlash: qisqa yozuv, chizma, jadval yoki sxema</a:t>
            </a:r>
            <a:endParaRPr lang="en-US" sz="2200" dirty="0"/>
          </a:p>
        </p:txBody>
      </p:sp>
      <p:sp>
        <p:nvSpPr>
          <p:cNvPr id="12" name="Shape 10"/>
          <p:cNvSpPr/>
          <p:nvPr/>
        </p:nvSpPr>
        <p:spPr>
          <a:xfrm>
            <a:off x="6248244" y="2504182"/>
            <a:ext cx="2514537" cy="3440311"/>
          </a:xfrm>
          <a:prstGeom prst="roundRect">
            <a:avLst>
              <a:gd name="adj" fmla="val 15758"/>
            </a:avLst>
          </a:prstGeom>
          <a:solidFill>
            <a:srgbClr val="F4BCD0"/>
          </a:solidFill>
          <a:ln/>
        </p:spPr>
      </p:sp>
      <p:sp>
        <p:nvSpPr>
          <p:cNvPr id="13" name="Text 11"/>
          <p:cNvSpPr/>
          <p:nvPr/>
        </p:nvSpPr>
        <p:spPr>
          <a:xfrm>
            <a:off x="6502237" y="2656582"/>
            <a:ext cx="951583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03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6502237" y="3085207"/>
            <a:ext cx="2006550" cy="889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Yechim rejasi</a:t>
            </a:r>
            <a:endParaRPr lang="en-US" sz="2800" dirty="0"/>
          </a:p>
        </p:txBody>
      </p:sp>
      <p:sp>
        <p:nvSpPr>
          <p:cNvPr id="15" name="Text 13"/>
          <p:cNvSpPr/>
          <p:nvPr/>
        </p:nvSpPr>
        <p:spPr>
          <a:xfrm>
            <a:off x="6502237" y="4181217"/>
            <a:ext cx="2006550" cy="15644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Yechim rejasini tuzish va amalni tanlash</a:t>
            </a:r>
            <a:endParaRPr lang="en-US" sz="2200" dirty="0"/>
          </a:p>
        </p:txBody>
      </p:sp>
      <p:sp>
        <p:nvSpPr>
          <p:cNvPr id="16" name="Shape 14"/>
          <p:cNvSpPr/>
          <p:nvPr/>
        </p:nvSpPr>
        <p:spPr>
          <a:xfrm>
            <a:off x="9067573" y="2504182"/>
            <a:ext cx="2514537" cy="3440311"/>
          </a:xfrm>
          <a:prstGeom prst="roundRect">
            <a:avLst>
              <a:gd name="adj" fmla="val 15758"/>
            </a:avLst>
          </a:prstGeom>
          <a:solidFill>
            <a:srgbClr val="B7C35A"/>
          </a:solidFill>
          <a:ln/>
        </p:spPr>
      </p:sp>
      <p:sp>
        <p:nvSpPr>
          <p:cNvPr id="17" name="Text 15"/>
          <p:cNvSpPr/>
          <p:nvPr/>
        </p:nvSpPr>
        <p:spPr>
          <a:xfrm>
            <a:off x="9321567" y="2656582"/>
            <a:ext cx="973113" cy="2794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04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9321567" y="3085207"/>
            <a:ext cx="2006550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Hisoblash va tekshirish</a:t>
            </a:r>
            <a:endParaRPr lang="en-US" sz="2800" dirty="0"/>
          </a:p>
        </p:txBody>
      </p:sp>
      <p:sp>
        <p:nvSpPr>
          <p:cNvPr id="19" name="Text 17"/>
          <p:cNvSpPr/>
          <p:nvPr/>
        </p:nvSpPr>
        <p:spPr>
          <a:xfrm>
            <a:off x="9321567" y="4625717"/>
            <a:ext cx="2006550" cy="1173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Hisoblash, javobni yozish va tekshirish</a:t>
            </a:r>
            <a:endParaRPr lang="en-US" sz="2200" dirty="0"/>
          </a:p>
        </p:txBody>
      </p:sp>
      <p:pic>
        <p:nvPicPr>
          <p:cNvPr id="2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027" y="152400"/>
            <a:ext cx="1066773" cy="666750"/>
          </a:xfrm>
          <a:prstGeom prst="rect">
            <a:avLst/>
          </a:prstGeom>
        </p:spPr>
      </p:pic>
      <p:pic>
        <p:nvPicPr>
          <p:cNvPr id="2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96" y="6153150"/>
            <a:ext cx="990575" cy="5778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26745"/>
            <a:ext cx="11582110" cy="2742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800" kern="100" spc="18" dirty="0">
                <a:solidFill>
                  <a:srgbClr val="2E2A26"/>
                </a:solidFill>
                <a:latin typeface="Lexend Deca SemiBold" pitchFamily="34" charset="0"/>
                <a:ea typeface="Lexend Deca SemiBold" pitchFamily="34" charset="-122"/>
                <a:cs typeface="Lexend Deca SemiBold" pitchFamily="34" charset="0"/>
              </a:rPr>
              <a:t>KREATIV YECHIM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609585" y="1044131"/>
            <a:ext cx="10972526" cy="6309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600" b="1" kern="100" spc="-23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Bir masala, bir nechta yo‘l</a:t>
            </a:r>
            <a:endParaRPr lang="en-US" sz="4600" dirty="0"/>
          </a:p>
        </p:txBody>
      </p:sp>
      <p:sp>
        <p:nvSpPr>
          <p:cNvPr id="4" name="Text 2"/>
          <p:cNvSpPr/>
          <p:nvPr/>
        </p:nvSpPr>
        <p:spPr>
          <a:xfrm>
            <a:off x="609585" y="1959908"/>
            <a:ext cx="11582110" cy="3911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2E2A26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Bir vaziyatni turli modellar orqali ko‘rsatish fikrlashni chuqurlashtiradi.</a:t>
            </a:r>
            <a:endParaRPr lang="en-US" sz="22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85" y="2780209"/>
            <a:ext cx="2801371" cy="158740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09585" y="4647009"/>
            <a:ext cx="3454314" cy="1601391"/>
          </a:xfrm>
          <a:prstGeom prst="roundRect">
            <a:avLst>
              <a:gd name="adj" fmla="val 24743"/>
            </a:avLst>
          </a:prstGeom>
          <a:solidFill>
            <a:srgbClr val="F7E3A0"/>
          </a:solidFill>
          <a:ln/>
        </p:spPr>
      </p:sp>
      <p:sp>
        <p:nvSpPr>
          <p:cNvPr id="7" name="Text 4"/>
          <p:cNvSpPr/>
          <p:nvPr/>
        </p:nvSpPr>
        <p:spPr>
          <a:xfrm>
            <a:off x="863578" y="4745434"/>
            <a:ext cx="2946326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Rasm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863578" y="5396944"/>
            <a:ext cx="294632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Predmetdan rasmli modelga o‘tish.</a:t>
            </a:r>
            <a:endParaRPr lang="en-US" sz="2200" dirty="0"/>
          </a:p>
        </p:txBody>
      </p:sp>
      <p:sp>
        <p:nvSpPr>
          <p:cNvPr id="9" name="Shape 6"/>
          <p:cNvSpPr/>
          <p:nvPr/>
        </p:nvSpPr>
        <p:spPr>
          <a:xfrm>
            <a:off x="4368691" y="4647009"/>
            <a:ext cx="3454314" cy="1601391"/>
          </a:xfrm>
          <a:prstGeom prst="roundRect">
            <a:avLst>
              <a:gd name="adj" fmla="val 24743"/>
            </a:avLst>
          </a:prstGeom>
          <a:solidFill>
            <a:srgbClr val="8DB3E2"/>
          </a:solidFill>
          <a:ln/>
        </p:spPr>
      </p:sp>
      <p:sp>
        <p:nvSpPr>
          <p:cNvPr id="10" name="Text 7"/>
          <p:cNvSpPr/>
          <p:nvPr/>
        </p:nvSpPr>
        <p:spPr>
          <a:xfrm>
            <a:off x="4622684" y="4745434"/>
            <a:ext cx="2946326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Jadval</a:t>
            </a:r>
            <a:endParaRPr lang="en-US" sz="2800" dirty="0"/>
          </a:p>
        </p:txBody>
      </p:sp>
      <p:sp>
        <p:nvSpPr>
          <p:cNvPr id="11" name="Text 8"/>
          <p:cNvSpPr/>
          <p:nvPr/>
        </p:nvSpPr>
        <p:spPr>
          <a:xfrm>
            <a:off x="4622684" y="5396944"/>
            <a:ext cx="294632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Miqdor va aloqalarni tartiblash.</a:t>
            </a:r>
            <a:endParaRPr lang="en-US" sz="2200" dirty="0"/>
          </a:p>
        </p:txBody>
      </p:sp>
      <p:sp>
        <p:nvSpPr>
          <p:cNvPr id="12" name="Shape 9"/>
          <p:cNvSpPr/>
          <p:nvPr/>
        </p:nvSpPr>
        <p:spPr>
          <a:xfrm>
            <a:off x="8127797" y="4647009"/>
            <a:ext cx="3454314" cy="1601391"/>
          </a:xfrm>
          <a:prstGeom prst="roundRect">
            <a:avLst>
              <a:gd name="adj" fmla="val 24743"/>
            </a:avLst>
          </a:prstGeom>
          <a:solidFill>
            <a:srgbClr val="F4BCD0"/>
          </a:solidFill>
          <a:ln/>
        </p:spPr>
      </p:sp>
      <p:sp>
        <p:nvSpPr>
          <p:cNvPr id="13" name="Text 10"/>
          <p:cNvSpPr/>
          <p:nvPr/>
        </p:nvSpPr>
        <p:spPr>
          <a:xfrm>
            <a:off x="8381790" y="4745434"/>
            <a:ext cx="2946326" cy="4445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000000"/>
                </a:solidFill>
                <a:latin typeface="Lexend Deca Medium" pitchFamily="34" charset="0"/>
                <a:ea typeface="Lexend Deca Medium" pitchFamily="34" charset="-122"/>
                <a:cs typeface="Lexend Deca Medium" pitchFamily="34" charset="0"/>
              </a:rPr>
              <a:t>Tenglama</a:t>
            </a:r>
            <a:endParaRPr lang="en-US" sz="2800" dirty="0"/>
          </a:p>
        </p:txBody>
      </p:sp>
      <p:sp>
        <p:nvSpPr>
          <p:cNvPr id="14" name="Text 11"/>
          <p:cNvSpPr/>
          <p:nvPr/>
        </p:nvSpPr>
        <p:spPr>
          <a:xfrm>
            <a:off x="8381790" y="5396944"/>
            <a:ext cx="294632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Noma’lumni belgi bilan ifodalash.</a:t>
            </a:r>
            <a:endParaRPr lang="en-US" sz="2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35277"/>
            <a:ext cx="10972526" cy="4937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600" b="1" kern="100" spc="-18" dirty="0">
                <a:solidFill>
                  <a:srgbClr val="2E2A26"/>
                </a:solidFill>
                <a:latin typeface="DynaPuff Bold" pitchFamily="34" charset="0"/>
                <a:ea typeface="DynaPuff Bold" pitchFamily="34" charset="-122"/>
                <a:cs typeface="DynaPuff Bold" pitchFamily="34" charset="0"/>
              </a:rPr>
              <a:t>O‘qituvchining kreativ yondashuvi</a:t>
            </a:r>
            <a:endParaRPr lang="en-US" sz="3600" dirty="0"/>
          </a:p>
        </p:txBody>
      </p:sp>
      <p:sp>
        <p:nvSpPr>
          <p:cNvPr id="3" name="Shape 1"/>
          <p:cNvSpPr/>
          <p:nvPr/>
        </p:nvSpPr>
        <p:spPr>
          <a:xfrm>
            <a:off x="609585" y="1414463"/>
            <a:ext cx="5410065" cy="1239441"/>
          </a:xfrm>
          <a:prstGeom prst="roundRect">
            <a:avLst>
              <a:gd name="adj" fmla="val 31968"/>
            </a:avLst>
          </a:prstGeom>
          <a:solidFill>
            <a:srgbClr val="F7E3A0"/>
          </a:solidFill>
          <a:ln/>
        </p:spPr>
      </p:sp>
      <p:sp>
        <p:nvSpPr>
          <p:cNvPr id="4" name="Text 2"/>
          <p:cNvSpPr/>
          <p:nvPr/>
        </p:nvSpPr>
        <p:spPr>
          <a:xfrm>
            <a:off x="838179" y="1650047"/>
            <a:ext cx="495287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Yagona algoritm emas, tanlash imkoniyatini berish</a:t>
            </a:r>
            <a:endParaRPr lang="en-US" sz="2200" dirty="0"/>
          </a:p>
        </p:txBody>
      </p:sp>
      <p:sp>
        <p:nvSpPr>
          <p:cNvPr id="5" name="Shape 3"/>
          <p:cNvSpPr/>
          <p:nvPr/>
        </p:nvSpPr>
        <p:spPr>
          <a:xfrm>
            <a:off x="6172046" y="1414463"/>
            <a:ext cx="5410065" cy="1239441"/>
          </a:xfrm>
          <a:prstGeom prst="roundRect">
            <a:avLst>
              <a:gd name="adj" fmla="val 31968"/>
            </a:avLst>
          </a:prstGeom>
          <a:solidFill>
            <a:srgbClr val="F4BCD0"/>
          </a:solidFill>
          <a:ln/>
        </p:spPr>
      </p:sp>
      <p:sp>
        <p:nvSpPr>
          <p:cNvPr id="6" name="Text 4"/>
          <p:cNvSpPr/>
          <p:nvPr/>
        </p:nvSpPr>
        <p:spPr>
          <a:xfrm>
            <a:off x="6400640" y="1650047"/>
            <a:ext cx="495287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Xatoni jazolash emas, fikrlash uchun dalil sifatida ko‘rish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609585" y="2806303"/>
            <a:ext cx="5410065" cy="1239441"/>
          </a:xfrm>
          <a:prstGeom prst="roundRect">
            <a:avLst>
              <a:gd name="adj" fmla="val 31968"/>
            </a:avLst>
          </a:prstGeom>
          <a:solidFill>
            <a:srgbClr val="8DB3E2"/>
          </a:solidFill>
          <a:ln/>
        </p:spPr>
      </p:sp>
      <p:sp>
        <p:nvSpPr>
          <p:cNvPr id="8" name="Text 6"/>
          <p:cNvSpPr/>
          <p:nvPr/>
        </p:nvSpPr>
        <p:spPr>
          <a:xfrm>
            <a:off x="838179" y="3041888"/>
            <a:ext cx="495287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O‘quvchining savolini yangi masalaga aylantirish</a:t>
            </a:r>
            <a:endParaRPr lang="en-US" sz="2200" dirty="0"/>
          </a:p>
        </p:txBody>
      </p:sp>
      <p:sp>
        <p:nvSpPr>
          <p:cNvPr id="9" name="Shape 7"/>
          <p:cNvSpPr/>
          <p:nvPr/>
        </p:nvSpPr>
        <p:spPr>
          <a:xfrm>
            <a:off x="6172046" y="2806303"/>
            <a:ext cx="5410065" cy="1239441"/>
          </a:xfrm>
          <a:prstGeom prst="roundRect">
            <a:avLst>
              <a:gd name="adj" fmla="val 31968"/>
            </a:avLst>
          </a:prstGeom>
          <a:solidFill>
            <a:srgbClr val="B7C35A"/>
          </a:solidFill>
          <a:ln/>
        </p:spPr>
      </p:sp>
      <p:sp>
        <p:nvSpPr>
          <p:cNvPr id="10" name="Text 8"/>
          <p:cNvSpPr/>
          <p:nvPr/>
        </p:nvSpPr>
        <p:spPr>
          <a:xfrm>
            <a:off x="6400640" y="3041888"/>
            <a:ext cx="4952876" cy="7822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Lexend Deca" pitchFamily="34" charset="0"/>
                <a:ea typeface="Lexend Deca" pitchFamily="34" charset="-122"/>
                <a:cs typeface="Lexend Deca" pitchFamily="34" charset="0"/>
              </a:rPr>
              <a:t>Juftlik va kichik guruhda turli yechimlarni taqqoslash</a:t>
            </a:r>
            <a:endParaRPr lang="en-US" sz="2200" dirty="0"/>
          </a:p>
        </p:txBody>
      </p:sp>
      <p:pic>
        <p:nvPicPr>
          <p:cNvPr id="11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7027" y="152400"/>
            <a:ext cx="1066773" cy="666750"/>
          </a:xfrm>
          <a:prstGeom prst="rect">
            <a:avLst/>
          </a:prstGeom>
        </p:spPr>
      </p:pic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96" y="6153150"/>
            <a:ext cx="990575" cy="57785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</TotalTime>
  <Words>423</Words>
  <Application>Microsoft Office PowerPoint</Application>
  <PresentationFormat>Custom</PresentationFormat>
  <Paragraphs>109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Lexend Deca</vt:lpstr>
      <vt:lpstr>DynaPuff Bold</vt:lpstr>
      <vt:lpstr>Symbol</vt:lpstr>
      <vt:lpstr>Calibri</vt:lpstr>
      <vt:lpstr>Lexend Deca Medium</vt:lpstr>
      <vt:lpstr>Candara</vt:lpstr>
      <vt:lpstr>Lexend Deca SemiBold</vt:lpstr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2</cp:revision>
  <dcterms:created xsi:type="dcterms:W3CDTF">2026-10-28T13:25:23Z</dcterms:created>
  <dcterms:modified xsi:type="dcterms:W3CDTF">2026-10-28T13:28:53Z</dcterms:modified>
</cp:coreProperties>
</file>