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3" r:id="rId1"/>
  </p:sldMasterIdLst>
  <p:notesMasterIdLst>
    <p:notesMasterId r:id="rId13"/>
  </p:notes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12192000"/>
  <p:embeddedFontLst>
    <p:embeddedFont>
      <p:font typeface="Parkinsans SemiBold" charset="0"/>
      <p:regular r:id="rId14"/>
    </p:embeddedFont>
    <p:embeddedFont>
      <p:font typeface="Calibri" pitchFamily="34" charset="0"/>
      <p:regular r:id="rId15"/>
      <p:bold r:id="rId16"/>
      <p:italic r:id="rId17"/>
      <p:boldItalic r:id="rId18"/>
    </p:embeddedFont>
    <p:embeddedFont>
      <p:font typeface="Trebuchet MS" pitchFamily="34" charset="0"/>
      <p:regular r:id="rId19"/>
      <p:bold r:id="rId20"/>
      <p:italic r:id="rId21"/>
      <p:boldItalic r:id="rId22"/>
    </p:embeddedFont>
    <p:embeddedFont>
      <p:font typeface="Reddit Sans SemiBold" charset="0"/>
      <p:regular r:id="rId23"/>
    </p:embeddedFont>
    <p:embeddedFont>
      <p:font typeface="Wingdings 2" pitchFamily="18" charset="2"/>
      <p:regular r:id="rId24"/>
    </p:embeddedFont>
    <p:embeddedFont>
      <p:font typeface="Reddit Sans" charset="0"/>
      <p:regular r:id="rId25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88" d="100"/>
          <a:sy n="88" d="100"/>
        </p:scale>
        <p:origin x="-360" y="-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2805BB-E4B6-4B84-AE00-754C1A4133A0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635000" y="914400"/>
            <a:ext cx="8128000" cy="4572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1580813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11580813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768CE7-F54B-420E-A0A7-BAA4C90D1F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9557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Bugungi mashg‘ulotda ma’naviy-ma’rifiy tadbirlarni o‘quvchi faol ishtirok etadigan, aniq natija beradigan tajribaga aylantiramiz.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Ma’naviy tarbiya faqat tushuntirish bilan cheklanmaydi. Bola tanlov qiladi, boshqaga yordam beradi, mas’uliyatni oladi va shu jarayonda qadriyatni his qiladi.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3556000" y="0"/>
            <a:ext cx="8636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127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4489157" y="533400"/>
            <a:ext cx="68072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4472589" y="3539864"/>
            <a:ext cx="6819704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7828299" y="6557946"/>
            <a:ext cx="2669952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10/28/2026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3759200" y="6557946"/>
            <a:ext cx="3903629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0507845" y="6556248"/>
            <a:ext cx="784448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821838"/>
            <a:ext cx="8340651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2400" y="1905001"/>
            <a:ext cx="8340651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98984" y="6556810"/>
            <a:ext cx="2669952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10/28/2026</a:t>
            </a:fld>
            <a:endParaRPr lang="en-US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13811" y="6556810"/>
            <a:ext cx="38608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78603" y="6555112"/>
            <a:ext cx="784448" cy="228600"/>
          </a:xfrm>
        </p:spPr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71744" y="1600201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10/28/2026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5571744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71744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10/28/2026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10/28/2026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10/28/2026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86384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497416"/>
            <a:ext cx="786384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09600" y="2133600"/>
            <a:ext cx="9652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10/28/2026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797292" y="1004669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795609" y="998817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5464" y="1143000"/>
            <a:ext cx="4572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85464" y="3283634"/>
            <a:ext cx="4572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10/28/2026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884909" y="1041002"/>
            <a:ext cx="560832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37600" y="274956"/>
            <a:ext cx="2032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57088" y="6557946"/>
            <a:ext cx="2669952" cy="226902"/>
          </a:xfrm>
        </p:spPr>
        <p:txBody>
          <a:bodyPr/>
          <a:lstStyle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10/28/2026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556248"/>
            <a:ext cx="4876800" cy="228600"/>
          </a:xfrm>
        </p:spPr>
        <p:txBody>
          <a:bodyPr/>
          <a:lstStyle>
            <a:extLst/>
          </a:lstStyle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39328" y="6553200"/>
            <a:ext cx="784448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master 1">
    <p:bg>
      <p:bgPr>
        <a:solidFill>
          <a:srgbClr val="FFF9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master 2">
    <p:bg>
      <p:bgPr>
        <a:solidFill>
          <a:srgbClr val="FFF9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master 3">
    <p:bg>
      <p:bgPr>
        <a:solidFill>
          <a:srgbClr val="FFF9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10871200" y="0"/>
            <a:ext cx="1320800" cy="6858000"/>
          </a:xfrm>
          <a:prstGeom prst="rect">
            <a:avLst/>
          </a:prstGeom>
          <a:blipFill>
            <a:blip r:embed="rId16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609600" y="1609416"/>
            <a:ext cx="9652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5661248" y="6557946"/>
            <a:ext cx="2669952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10/28/2026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609600" y="6557946"/>
            <a:ext cx="48768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8335264" y="6556248"/>
            <a:ext cx="784448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 algn="r" eaLnBrk="1" latinLnBrk="0" hangingPunct="1"/>
            <a:fld id="{BC5217A8-0E06-4059-AC45-433E2E67A85D}" type="slidenum">
              <a:rPr kumimoji="0" lang="en-US" smtClean="0"/>
              <a:pPr algn="r" eaLnBrk="1" latinLnBrk="0" hangingPunct="1"/>
              <a:t>‹#›</a:t>
            </a:fld>
            <a:endParaRPr kumimoji="0" lang="en-US" sz="1100" dirty="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  <p:sldLayoutId id="2147483665" r:id="rId12"/>
    <p:sldLayoutId id="2147483666" r:id="rId13"/>
    <p:sldLayoutId id="2147483667" r:id="rId14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jp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3.6.5 </a:t>
            </a:r>
            <a:r>
              <a:rPr lang="en-US" dirty="0" err="1" smtClean="0"/>
              <a:t>Boshlang’ixh</a:t>
            </a:r>
            <a:r>
              <a:rPr lang="en-US" dirty="0" smtClean="0"/>
              <a:t> </a:t>
            </a:r>
            <a:r>
              <a:rPr lang="en-US" dirty="0" err="1" smtClean="0"/>
              <a:t>ta’limda</a:t>
            </a:r>
            <a:r>
              <a:rPr lang="en-US" dirty="0" smtClean="0"/>
              <a:t> </a:t>
            </a:r>
            <a:r>
              <a:rPr lang="en-US" dirty="0" err="1" smtClean="0"/>
              <a:t>sinf</a:t>
            </a:r>
            <a:r>
              <a:rPr lang="en-US" dirty="0" smtClean="0"/>
              <a:t> </a:t>
            </a:r>
            <a:r>
              <a:rPr lang="en-US" dirty="0" err="1" smtClean="0"/>
              <a:t>rahbarining</a:t>
            </a:r>
            <a:r>
              <a:rPr lang="en-US" dirty="0" smtClean="0"/>
              <a:t> </a:t>
            </a:r>
            <a:r>
              <a:rPr lang="en-US" dirty="0" err="1" smtClean="0"/>
              <a:t>ma’naviy-ma’rifiy</a:t>
            </a:r>
            <a:r>
              <a:rPr lang="en-US" dirty="0" smtClean="0"/>
              <a:t> </a:t>
            </a:r>
            <a:r>
              <a:rPr lang="en-US" dirty="0" err="1" smtClean="0"/>
              <a:t>ishlarini</a:t>
            </a:r>
            <a:r>
              <a:rPr lang="en-US" dirty="0" smtClean="0"/>
              <a:t> </a:t>
            </a:r>
            <a:r>
              <a:rPr lang="en-US" dirty="0" err="1" smtClean="0"/>
              <a:t>tashkil</a:t>
            </a:r>
            <a:r>
              <a:rPr lang="en-US" dirty="0" smtClean="0"/>
              <a:t> </a:t>
            </a:r>
            <a:r>
              <a:rPr lang="en-US" dirty="0" err="1" smtClean="0"/>
              <a:t>etish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9799608" y="4632384"/>
            <a:ext cx="931652" cy="571489"/>
          </a:xfrm>
        </p:spPr>
        <p:txBody>
          <a:bodyPr/>
          <a:lstStyle/>
          <a:p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9" name="Picture Placeholder 8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9" r="1248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30449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12780" y="939800"/>
            <a:ext cx="6095848" cy="4140696"/>
          </a:xfrm>
          <a:prstGeom prst="roundRect">
            <a:avLst>
              <a:gd name="adj" fmla="val 759"/>
            </a:avLst>
          </a:prstGeom>
          <a:solidFill>
            <a:srgbClr val="FBEFE4"/>
          </a:solidFill>
          <a:ln/>
        </p:spPr>
      </p:sp>
      <p:sp>
        <p:nvSpPr>
          <p:cNvPr id="3" name="Text 1"/>
          <p:cNvSpPr/>
          <p:nvPr/>
        </p:nvSpPr>
        <p:spPr>
          <a:xfrm>
            <a:off x="1041374" y="1128713"/>
            <a:ext cx="6248244" cy="2222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kern="100" spc="7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AMALIY METODIK MASHG‘ULOT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1041374" y="1475550"/>
            <a:ext cx="5638659" cy="290562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7000"/>
              </a:lnSpc>
              <a:buNone/>
            </a:pPr>
            <a:r>
              <a:rPr lang="en-US" sz="4400" kern="100" spc="-79" dirty="0">
                <a:solidFill>
                  <a:srgbClr val="35233F"/>
                </a:solidFill>
                <a:latin typeface="Parkinsans SemiBold" pitchFamily="34" charset="0"/>
                <a:ea typeface="Parkinsans SemiBold" pitchFamily="34" charset="-122"/>
                <a:cs typeface="Parkinsans SemiBold" pitchFamily="34" charset="0"/>
              </a:rPr>
              <a:t>Sinf rahbari ma’naviy-ma’rifiy tadbirlarni qanday zamonaviy tashkil etadi?</a:t>
            </a:r>
            <a:endParaRPr lang="en-US" sz="4400" dirty="0"/>
          </a:p>
        </p:txBody>
      </p:sp>
      <p:sp>
        <p:nvSpPr>
          <p:cNvPr id="5" name="Text 3"/>
          <p:cNvSpPr/>
          <p:nvPr/>
        </p:nvSpPr>
        <p:spPr>
          <a:xfrm>
            <a:off x="1041374" y="4534396"/>
            <a:ext cx="6248244" cy="3683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Tadbirni tomoshadan tajribaga aylantirish yo‘llari.</a:t>
            </a:r>
            <a:endParaRPr 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3657509" cy="6858000"/>
          </a:xfrm>
          <a:prstGeom prst="rect">
            <a:avLst/>
          </a:prstGeom>
          <a:solidFill>
            <a:srgbClr val="35233F"/>
          </a:solidFill>
          <a:ln/>
        </p:spPr>
      </p:sp>
      <p:sp>
        <p:nvSpPr>
          <p:cNvPr id="3" name="Text 1"/>
          <p:cNvSpPr/>
          <p:nvPr/>
        </p:nvSpPr>
        <p:spPr>
          <a:xfrm>
            <a:off x="380990" y="544513"/>
            <a:ext cx="3276518" cy="2222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kern="100" spc="7" dirty="0">
                <a:solidFill>
                  <a:srgbClr val="FFFFF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BUGUNGI NATIJA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380990" y="891350"/>
            <a:ext cx="2895528" cy="17433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7000"/>
              </a:lnSpc>
              <a:buNone/>
            </a:pPr>
            <a:r>
              <a:rPr lang="en-US" sz="4400" kern="100" spc="-79" dirty="0">
                <a:solidFill>
                  <a:srgbClr val="FFFFFF"/>
                </a:solidFill>
                <a:latin typeface="Parkinsans SemiBold" pitchFamily="34" charset="0"/>
                <a:ea typeface="Parkinsans SemiBold" pitchFamily="34" charset="-122"/>
                <a:cs typeface="Parkinsans SemiBold" pitchFamily="34" charset="0"/>
              </a:rPr>
              <a:t>2 soatda</a:t>
            </a:r>
            <a:endParaRPr lang="en-US" sz="4400" dirty="0"/>
          </a:p>
          <a:p>
            <a:pPr marL="0" indent="0" algn="l">
              <a:lnSpc>
                <a:spcPct val="87000"/>
              </a:lnSpc>
              <a:buNone/>
            </a:pPr>
            <a:r>
              <a:rPr lang="en-US" sz="4400" kern="100" spc="-79" dirty="0">
                <a:solidFill>
                  <a:srgbClr val="FFFFFF"/>
                </a:solidFill>
                <a:latin typeface="Parkinsans SemiBold" pitchFamily="34" charset="0"/>
                <a:ea typeface="Parkinsans SemiBold" pitchFamily="34" charset="-122"/>
                <a:cs typeface="Parkinsans SemiBold" pitchFamily="34" charset="0"/>
              </a:rPr>
              <a:t>amaliy natija</a:t>
            </a:r>
            <a:endParaRPr lang="en-US" sz="4400" dirty="0"/>
          </a:p>
        </p:txBody>
      </p:sp>
      <p:sp>
        <p:nvSpPr>
          <p:cNvPr id="5" name="Text 3"/>
          <p:cNvSpPr/>
          <p:nvPr/>
        </p:nvSpPr>
        <p:spPr>
          <a:xfrm>
            <a:off x="380990" y="2791123"/>
            <a:ext cx="2895528" cy="11049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2000" dirty="0">
                <a:solidFill>
                  <a:srgbClr val="FFFFF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Tayyor g‘oyadan sinfda qo‘llashga tayyor prototipgacha.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4216295" y="566547"/>
            <a:ext cx="7315017" cy="4388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200" kern="100" spc="-38" dirty="0">
                <a:solidFill>
                  <a:srgbClr val="35233F"/>
                </a:solidFill>
                <a:latin typeface="Parkinsans SemiBold" pitchFamily="34" charset="0"/>
                <a:ea typeface="Parkinsans SemiBold" pitchFamily="34" charset="-122"/>
                <a:cs typeface="Parkinsans SemiBold" pitchFamily="34" charset="0"/>
              </a:rPr>
              <a:t>2 soatda amaliy natijaga erishamiz</a:t>
            </a:r>
            <a:endParaRPr lang="en-US" sz="3200" dirty="0"/>
          </a:p>
        </p:txBody>
      </p:sp>
      <p:sp>
        <p:nvSpPr>
          <p:cNvPr id="7" name="Text 5"/>
          <p:cNvSpPr/>
          <p:nvPr/>
        </p:nvSpPr>
        <p:spPr>
          <a:xfrm>
            <a:off x="4216295" y="1178620"/>
            <a:ext cx="826670" cy="2095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50" dirty="0">
                <a:solidFill>
                  <a:srgbClr val="8054D9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01</a:t>
            </a:r>
            <a:endParaRPr lang="en-US" sz="1650" dirty="0"/>
          </a:p>
        </p:txBody>
      </p:sp>
      <p:sp>
        <p:nvSpPr>
          <p:cNvPr id="8" name="Shape 6"/>
          <p:cNvSpPr/>
          <p:nvPr/>
        </p:nvSpPr>
        <p:spPr>
          <a:xfrm>
            <a:off x="4216295" y="1472009"/>
            <a:ext cx="2235144" cy="19050"/>
          </a:xfrm>
          <a:prstGeom prst="rect">
            <a:avLst/>
          </a:prstGeom>
          <a:solidFill>
            <a:srgbClr val="8054D9"/>
          </a:solidFill>
          <a:ln/>
        </p:spPr>
      </p:sp>
      <p:sp>
        <p:nvSpPr>
          <p:cNvPr id="9" name="Text 7"/>
          <p:cNvSpPr/>
          <p:nvPr/>
        </p:nvSpPr>
        <p:spPr>
          <a:xfrm>
            <a:off x="4216295" y="1627882"/>
            <a:ext cx="2235144" cy="317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Anglaymiz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4216295" y="2083733"/>
            <a:ext cx="2235144" cy="91142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Ma’naviy tarbiyaning boshlang‘ich ta’limdagi o‘rnini tushunamiz.</a:t>
            </a:r>
            <a:endParaRPr lang="en-US" sz="1650" dirty="0"/>
          </a:p>
        </p:txBody>
      </p:sp>
      <p:sp>
        <p:nvSpPr>
          <p:cNvPr id="11" name="Text 9"/>
          <p:cNvSpPr/>
          <p:nvPr/>
        </p:nvSpPr>
        <p:spPr>
          <a:xfrm>
            <a:off x="6756231" y="1178620"/>
            <a:ext cx="866356" cy="2095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50" dirty="0">
                <a:solidFill>
                  <a:srgbClr val="8054D9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02</a:t>
            </a:r>
            <a:endParaRPr lang="en-US" sz="1650" dirty="0"/>
          </a:p>
        </p:txBody>
      </p:sp>
      <p:sp>
        <p:nvSpPr>
          <p:cNvPr id="12" name="Shape 10"/>
          <p:cNvSpPr/>
          <p:nvPr/>
        </p:nvSpPr>
        <p:spPr>
          <a:xfrm>
            <a:off x="6756231" y="1472009"/>
            <a:ext cx="2235144" cy="19050"/>
          </a:xfrm>
          <a:prstGeom prst="rect">
            <a:avLst/>
          </a:prstGeom>
          <a:solidFill>
            <a:srgbClr val="8054D9"/>
          </a:solidFill>
          <a:ln/>
        </p:spPr>
      </p:sp>
      <p:sp>
        <p:nvSpPr>
          <p:cNvPr id="13" name="Text 11"/>
          <p:cNvSpPr/>
          <p:nvPr/>
        </p:nvSpPr>
        <p:spPr>
          <a:xfrm>
            <a:off x="6756231" y="1627882"/>
            <a:ext cx="2235144" cy="317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Tanlaymiz</a:t>
            </a:r>
            <a:endParaRPr lang="en-US" sz="2000" dirty="0"/>
          </a:p>
        </p:txBody>
      </p:sp>
      <p:sp>
        <p:nvSpPr>
          <p:cNvPr id="14" name="Text 12"/>
          <p:cNvSpPr/>
          <p:nvPr/>
        </p:nvSpPr>
        <p:spPr>
          <a:xfrm>
            <a:off x="6756231" y="2083733"/>
            <a:ext cx="2235144" cy="121523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Zamonaviy yondashuvni sinf ehtiyojiga moslashtiramiz.</a:t>
            </a:r>
            <a:endParaRPr lang="en-US" sz="1650" dirty="0"/>
          </a:p>
        </p:txBody>
      </p:sp>
      <p:sp>
        <p:nvSpPr>
          <p:cNvPr id="15" name="Text 13"/>
          <p:cNvSpPr/>
          <p:nvPr/>
        </p:nvSpPr>
        <p:spPr>
          <a:xfrm>
            <a:off x="9296167" y="1178620"/>
            <a:ext cx="865761" cy="2095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50" dirty="0">
                <a:solidFill>
                  <a:srgbClr val="8054D9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03</a:t>
            </a:r>
            <a:endParaRPr lang="en-US" sz="1650" dirty="0"/>
          </a:p>
        </p:txBody>
      </p:sp>
      <p:sp>
        <p:nvSpPr>
          <p:cNvPr id="16" name="Shape 14"/>
          <p:cNvSpPr/>
          <p:nvPr/>
        </p:nvSpPr>
        <p:spPr>
          <a:xfrm>
            <a:off x="9296167" y="1472009"/>
            <a:ext cx="2235144" cy="19050"/>
          </a:xfrm>
          <a:prstGeom prst="rect">
            <a:avLst/>
          </a:prstGeom>
          <a:solidFill>
            <a:srgbClr val="8054D9"/>
          </a:solidFill>
          <a:ln/>
        </p:spPr>
      </p:sp>
      <p:sp>
        <p:nvSpPr>
          <p:cNvPr id="17" name="Text 15"/>
          <p:cNvSpPr/>
          <p:nvPr/>
        </p:nvSpPr>
        <p:spPr>
          <a:xfrm>
            <a:off x="9296167" y="1627882"/>
            <a:ext cx="2235144" cy="317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Yaratamiz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9296167" y="2083733"/>
            <a:ext cx="2235144" cy="91142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FF0000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Bitta tadbir g‘oyasini ishlab chiqib, qo‘llashga tayyorlaymiz.</a:t>
            </a:r>
            <a:endParaRPr lang="en-US" sz="1650" dirty="0">
              <a:solidFill>
                <a:srgbClr val="FF0000"/>
              </a:solidFill>
            </a:endParaRPr>
          </a:p>
        </p:txBody>
      </p:sp>
      <p:sp>
        <p:nvSpPr>
          <p:cNvPr id="19" name="Text 17"/>
          <p:cNvSpPr/>
          <p:nvPr/>
        </p:nvSpPr>
        <p:spPr>
          <a:xfrm>
            <a:off x="4216295" y="6142057"/>
            <a:ext cx="7924602" cy="2400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00" dirty="0">
                <a:solidFill>
                  <a:srgbClr val="5E4B68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Mashg‘ulot mezoni: har bir guruh qo‘lida aniq tadbir prototipi bo‘ladi.</a:t>
            </a:r>
            <a:endParaRPr lang="en-US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6582" y="2098576"/>
            <a:ext cx="6781630" cy="2222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kern="100" spc="7" dirty="0">
                <a:solidFill>
                  <a:srgbClr val="8054D9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ASOSIY G‘OYA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736582" y="2445413"/>
            <a:ext cx="6248244" cy="11622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7000"/>
              </a:lnSpc>
              <a:buNone/>
            </a:pPr>
            <a:r>
              <a:rPr lang="en-US" sz="4400" kern="100" spc="-79" dirty="0">
                <a:solidFill>
                  <a:srgbClr val="35233F"/>
                </a:solidFill>
                <a:latin typeface="Parkinsans SemiBold" pitchFamily="34" charset="0"/>
                <a:ea typeface="Parkinsans SemiBold" pitchFamily="34" charset="-122"/>
                <a:cs typeface="Parkinsans SemiBold" pitchFamily="34" charset="0"/>
              </a:rPr>
              <a:t>Qadriyat</a:t>
            </a:r>
            <a:endParaRPr lang="en-US" sz="4400" dirty="0"/>
          </a:p>
          <a:p>
            <a:pPr marL="0" indent="0" algn="l">
              <a:lnSpc>
                <a:spcPct val="87000"/>
              </a:lnSpc>
              <a:buNone/>
            </a:pPr>
            <a:r>
              <a:rPr lang="en-US" sz="4400" kern="100" spc="-79" dirty="0">
                <a:solidFill>
                  <a:srgbClr val="35233F"/>
                </a:solidFill>
                <a:latin typeface="Parkinsans SemiBold" pitchFamily="34" charset="0"/>
                <a:ea typeface="Parkinsans SemiBold" pitchFamily="34" charset="-122"/>
                <a:cs typeface="Parkinsans SemiBold" pitchFamily="34" charset="0"/>
              </a:rPr>
              <a:t>harakatda ko‘rinadi.</a:t>
            </a:r>
            <a:endParaRPr lang="en-US" sz="4400" dirty="0"/>
          </a:p>
        </p:txBody>
      </p:sp>
      <p:sp>
        <p:nvSpPr>
          <p:cNvPr id="4" name="Shape 2"/>
          <p:cNvSpPr/>
          <p:nvPr/>
        </p:nvSpPr>
        <p:spPr>
          <a:xfrm>
            <a:off x="736582" y="3814862"/>
            <a:ext cx="2061813" cy="31651"/>
          </a:xfrm>
          <a:prstGeom prst="roundRect">
            <a:avLst>
              <a:gd name="adj" fmla="val 49998"/>
            </a:avLst>
          </a:prstGeom>
          <a:solidFill>
            <a:srgbClr val="8054D9"/>
          </a:solidFill>
          <a:ln/>
        </p:spPr>
      </p:sp>
      <p:sp>
        <p:nvSpPr>
          <p:cNvPr id="5" name="Text 3"/>
          <p:cNvSpPr/>
          <p:nvPr/>
        </p:nvSpPr>
        <p:spPr>
          <a:xfrm>
            <a:off x="736582" y="4084737"/>
            <a:ext cx="6248244" cy="7366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Halollik, hurmat, mas’uliyat, hamjihatlik va kitobxonlik faol tajriba orqali mustahkamlanadi.</a:t>
            </a:r>
            <a:endParaRPr lang="en-US" sz="2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4868" y="362309"/>
            <a:ext cx="5270740" cy="602986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20713"/>
            <a:ext cx="11582110" cy="2222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kern="100" spc="7" dirty="0">
                <a:solidFill>
                  <a:srgbClr val="8054D9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TADBIRNING TA’SIRI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609585" y="950722"/>
            <a:ext cx="10972526" cy="8776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200" kern="100" spc="-38" dirty="0">
                <a:solidFill>
                  <a:srgbClr val="35233F"/>
                </a:solidFill>
                <a:latin typeface="Parkinsans SemiBold" pitchFamily="34" charset="0"/>
                <a:ea typeface="Parkinsans SemiBold" pitchFamily="34" charset="-122"/>
                <a:cs typeface="Parkinsans SemiBold" pitchFamily="34" charset="0"/>
              </a:rPr>
              <a:t>Ma’naviy-ma’rifiy ishlar o‘quvchi shaxsini harakatga keltiradi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609585" y="2001877"/>
            <a:ext cx="11582110" cy="3038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Yaxshi format bola nimani bilishini emas, nimani sinab ko‘rishini ham ko‘rsatadi.</a:t>
            </a:r>
            <a:endParaRPr lang="en-US" sz="1650" dirty="0"/>
          </a:p>
        </p:txBody>
      </p:sp>
      <p:sp>
        <p:nvSpPr>
          <p:cNvPr id="5" name="Shape 3"/>
          <p:cNvSpPr/>
          <p:nvPr/>
        </p:nvSpPr>
        <p:spPr>
          <a:xfrm>
            <a:off x="609585" y="2492772"/>
            <a:ext cx="3454314" cy="3755628"/>
          </a:xfrm>
          <a:prstGeom prst="roundRect">
            <a:avLst>
              <a:gd name="adj" fmla="val 5460"/>
            </a:avLst>
          </a:prstGeom>
          <a:solidFill>
            <a:srgbClr val="F0E7F4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79" y="2721372"/>
            <a:ext cx="419090" cy="41910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838179" y="3272234"/>
            <a:ext cx="2997125" cy="317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Xarakter</a:t>
            </a:r>
            <a:endParaRPr lang="en-US" sz="2000" dirty="0"/>
          </a:p>
        </p:txBody>
      </p:sp>
      <p:sp>
        <p:nvSpPr>
          <p:cNvPr id="8" name="Text 5"/>
          <p:cNvSpPr/>
          <p:nvPr/>
        </p:nvSpPr>
        <p:spPr>
          <a:xfrm>
            <a:off x="838179" y="3728085"/>
            <a:ext cx="2997125" cy="6076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Odat va xulqdagi ijobiy o‘zgarishlar.</a:t>
            </a:r>
            <a:endParaRPr lang="en-US" sz="1650" dirty="0"/>
          </a:p>
        </p:txBody>
      </p:sp>
      <p:sp>
        <p:nvSpPr>
          <p:cNvPr id="9" name="Shape 6"/>
          <p:cNvSpPr/>
          <p:nvPr/>
        </p:nvSpPr>
        <p:spPr>
          <a:xfrm>
            <a:off x="4368691" y="2492772"/>
            <a:ext cx="3454314" cy="3755628"/>
          </a:xfrm>
          <a:prstGeom prst="roundRect">
            <a:avLst>
              <a:gd name="adj" fmla="val 5460"/>
            </a:avLst>
          </a:prstGeom>
          <a:solidFill>
            <a:srgbClr val="F0E7F4"/>
          </a:solidFill>
          <a:ln/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7285" y="2721372"/>
            <a:ext cx="419090" cy="419100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4597285" y="3272234"/>
            <a:ext cx="2997125" cy="317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Iroda</a:t>
            </a:r>
            <a:endParaRPr lang="en-US" sz="2000" dirty="0"/>
          </a:p>
        </p:txBody>
      </p:sp>
      <p:sp>
        <p:nvSpPr>
          <p:cNvPr id="12" name="Text 8"/>
          <p:cNvSpPr/>
          <p:nvPr/>
        </p:nvSpPr>
        <p:spPr>
          <a:xfrm>
            <a:off x="4597285" y="3728085"/>
            <a:ext cx="2997125" cy="6076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Maqsad qo‘yish, tanlov qilish va yakunlash.</a:t>
            </a:r>
            <a:endParaRPr lang="en-US" sz="1650" dirty="0"/>
          </a:p>
        </p:txBody>
      </p:sp>
      <p:sp>
        <p:nvSpPr>
          <p:cNvPr id="13" name="Shape 9"/>
          <p:cNvSpPr/>
          <p:nvPr/>
        </p:nvSpPr>
        <p:spPr>
          <a:xfrm>
            <a:off x="8127797" y="2492772"/>
            <a:ext cx="3454314" cy="3755628"/>
          </a:xfrm>
          <a:prstGeom prst="roundRect">
            <a:avLst>
              <a:gd name="adj" fmla="val 5460"/>
            </a:avLst>
          </a:prstGeom>
          <a:solidFill>
            <a:srgbClr val="F0E7F4"/>
          </a:solidFill>
          <a:ln/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56391" y="2721372"/>
            <a:ext cx="419090" cy="419100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8356391" y="3272234"/>
            <a:ext cx="2997125" cy="317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Qobiliyat va qiziqish</a:t>
            </a:r>
            <a:endParaRPr lang="en-US" sz="2000" dirty="0"/>
          </a:p>
        </p:txBody>
      </p:sp>
      <p:sp>
        <p:nvSpPr>
          <p:cNvPr id="16" name="Text 11"/>
          <p:cNvSpPr/>
          <p:nvPr/>
        </p:nvSpPr>
        <p:spPr>
          <a:xfrm>
            <a:off x="8356391" y="3728085"/>
            <a:ext cx="2997125" cy="6076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O‘zini namoyon etish uchun xavfsiz maydon.</a:t>
            </a:r>
            <a:endParaRPr lang="en-US" sz="16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20713"/>
            <a:ext cx="11582110" cy="2222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kern="100" spc="7" dirty="0">
                <a:solidFill>
                  <a:srgbClr val="8054D9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LOYIHALASH FILTRI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609585" y="950722"/>
            <a:ext cx="10972526" cy="8776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200" kern="100" spc="-38" dirty="0">
                <a:solidFill>
                  <a:srgbClr val="35233F"/>
                </a:solidFill>
                <a:latin typeface="Parkinsans SemiBold" pitchFamily="34" charset="0"/>
                <a:ea typeface="Parkinsans SemiBold" pitchFamily="34" charset="-122"/>
                <a:cs typeface="Parkinsans SemiBold" pitchFamily="34" charset="0"/>
              </a:rPr>
              <a:t>Zamonaviy sinf rahbari tadbirni to‘rt savol bilan loyihalaydi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609585" y="2001877"/>
            <a:ext cx="11582110" cy="3038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Har bir savol g‘oyani faoliyat va natijaga yaqinlashtiradi.</a:t>
            </a:r>
            <a:endParaRPr lang="en-US" sz="1650" dirty="0"/>
          </a:p>
        </p:txBody>
      </p:sp>
      <p:sp>
        <p:nvSpPr>
          <p:cNvPr id="5" name="Text 3"/>
          <p:cNvSpPr/>
          <p:nvPr/>
        </p:nvSpPr>
        <p:spPr>
          <a:xfrm>
            <a:off x="609585" y="2492772"/>
            <a:ext cx="864571" cy="2095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50" dirty="0">
                <a:solidFill>
                  <a:srgbClr val="8054D9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01</a:t>
            </a:r>
            <a:endParaRPr lang="en-US" sz="1650" dirty="0"/>
          </a:p>
        </p:txBody>
      </p:sp>
      <p:sp>
        <p:nvSpPr>
          <p:cNvPr id="6" name="Text 4"/>
          <p:cNvSpPr/>
          <p:nvPr/>
        </p:nvSpPr>
        <p:spPr>
          <a:xfrm>
            <a:off x="609585" y="2891234"/>
            <a:ext cx="5257668" cy="317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His qiladi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609585" y="3347085"/>
            <a:ext cx="5486263" cy="3038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O‘quvchi nimani his qiladi yoki anglaydi?</a:t>
            </a:r>
            <a:endParaRPr lang="en-US" sz="1650" dirty="0"/>
          </a:p>
        </p:txBody>
      </p:sp>
      <p:sp>
        <p:nvSpPr>
          <p:cNvPr id="8" name="Text 6"/>
          <p:cNvSpPr/>
          <p:nvPr/>
        </p:nvSpPr>
        <p:spPr>
          <a:xfrm>
            <a:off x="6324442" y="2492772"/>
            <a:ext cx="864571" cy="2095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50" dirty="0">
                <a:solidFill>
                  <a:srgbClr val="8054D9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02</a:t>
            </a:r>
            <a:endParaRPr lang="en-US" sz="1650" dirty="0"/>
          </a:p>
        </p:txBody>
      </p:sp>
      <p:sp>
        <p:nvSpPr>
          <p:cNvPr id="9" name="Text 7"/>
          <p:cNvSpPr/>
          <p:nvPr/>
        </p:nvSpPr>
        <p:spPr>
          <a:xfrm>
            <a:off x="6324442" y="2891234"/>
            <a:ext cx="5257668" cy="317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Harakat qiladi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6324442" y="3347085"/>
            <a:ext cx="5257668" cy="3038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U nima qiladi va kim bilan hamkorlik qiladi?</a:t>
            </a:r>
            <a:endParaRPr lang="en-US" sz="1650" dirty="0"/>
          </a:p>
        </p:txBody>
      </p:sp>
      <p:sp>
        <p:nvSpPr>
          <p:cNvPr id="11" name="Text 9"/>
          <p:cNvSpPr/>
          <p:nvPr/>
        </p:nvSpPr>
        <p:spPr>
          <a:xfrm>
            <a:off x="609585" y="4599186"/>
            <a:ext cx="864571" cy="2095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50" dirty="0">
                <a:solidFill>
                  <a:srgbClr val="8054D9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03</a:t>
            </a:r>
            <a:endParaRPr lang="en-US" sz="1650" dirty="0"/>
          </a:p>
        </p:txBody>
      </p:sp>
      <p:sp>
        <p:nvSpPr>
          <p:cNvPr id="12" name="Text 10"/>
          <p:cNvSpPr/>
          <p:nvPr/>
        </p:nvSpPr>
        <p:spPr>
          <a:xfrm>
            <a:off x="609585" y="4997649"/>
            <a:ext cx="5257668" cy="317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Vosita tanlaydi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609585" y="5453499"/>
            <a:ext cx="5486263" cy="3038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Qaysi raqamli yoki ijodiy vosita jarayonni jonlantiradi?</a:t>
            </a:r>
            <a:endParaRPr lang="en-US" sz="1650" dirty="0"/>
          </a:p>
        </p:txBody>
      </p:sp>
      <p:sp>
        <p:nvSpPr>
          <p:cNvPr id="14" name="Text 12"/>
          <p:cNvSpPr/>
          <p:nvPr/>
        </p:nvSpPr>
        <p:spPr>
          <a:xfrm>
            <a:off x="6324442" y="4599186"/>
            <a:ext cx="864571" cy="2095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50" dirty="0">
                <a:solidFill>
                  <a:srgbClr val="8054D9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04</a:t>
            </a:r>
            <a:endParaRPr lang="en-US" sz="1650" dirty="0"/>
          </a:p>
        </p:txBody>
      </p:sp>
      <p:sp>
        <p:nvSpPr>
          <p:cNvPr id="15" name="Text 13"/>
          <p:cNvSpPr/>
          <p:nvPr/>
        </p:nvSpPr>
        <p:spPr>
          <a:xfrm>
            <a:off x="6324442" y="4997649"/>
            <a:ext cx="5257668" cy="317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O‘zgarish ko‘rinadi</a:t>
            </a:r>
            <a:endParaRPr lang="en-US" sz="2000" dirty="0"/>
          </a:p>
        </p:txBody>
      </p:sp>
      <p:sp>
        <p:nvSpPr>
          <p:cNvPr id="16" name="Text 14"/>
          <p:cNvSpPr/>
          <p:nvPr/>
        </p:nvSpPr>
        <p:spPr>
          <a:xfrm>
            <a:off x="6324442" y="5453499"/>
            <a:ext cx="5257668" cy="3038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Tadbirdan keyin qanday kichik o‘zgarish ko‘rinadi?</a:t>
            </a:r>
            <a:endParaRPr lang="en-US" sz="1650" dirty="0"/>
          </a:p>
        </p:txBody>
      </p:sp>
      <p:sp>
        <p:nvSpPr>
          <p:cNvPr id="17" name="Shape 15"/>
          <p:cNvSpPr/>
          <p:nvPr/>
        </p:nvSpPr>
        <p:spPr>
          <a:xfrm>
            <a:off x="6089498" y="2492772"/>
            <a:ext cx="12700" cy="1877814"/>
          </a:xfrm>
          <a:prstGeom prst="rect">
            <a:avLst/>
          </a:prstGeom>
          <a:solidFill>
            <a:srgbClr val="8054D9"/>
          </a:solidFill>
          <a:ln/>
        </p:spPr>
      </p:sp>
      <p:sp>
        <p:nvSpPr>
          <p:cNvPr id="18" name="Shape 16"/>
          <p:cNvSpPr/>
          <p:nvPr/>
        </p:nvSpPr>
        <p:spPr>
          <a:xfrm>
            <a:off x="609585" y="4364236"/>
            <a:ext cx="5486263" cy="12700"/>
          </a:xfrm>
          <a:prstGeom prst="rect">
            <a:avLst/>
          </a:prstGeom>
          <a:solidFill>
            <a:srgbClr val="8054D9"/>
          </a:solidFill>
          <a:ln/>
        </p:spPr>
      </p:sp>
      <p:sp>
        <p:nvSpPr>
          <p:cNvPr id="19" name="Shape 17"/>
          <p:cNvSpPr/>
          <p:nvPr/>
        </p:nvSpPr>
        <p:spPr>
          <a:xfrm>
            <a:off x="6089498" y="4370586"/>
            <a:ext cx="12700" cy="1877814"/>
          </a:xfrm>
          <a:prstGeom prst="rect">
            <a:avLst/>
          </a:prstGeom>
          <a:solidFill>
            <a:srgbClr val="8054D9"/>
          </a:solidFill>
          <a:ln/>
        </p:spPr>
      </p:sp>
      <p:sp>
        <p:nvSpPr>
          <p:cNvPr id="20" name="Shape 18"/>
          <p:cNvSpPr/>
          <p:nvPr/>
        </p:nvSpPr>
        <p:spPr>
          <a:xfrm>
            <a:off x="6095848" y="4364236"/>
            <a:ext cx="5486263" cy="12700"/>
          </a:xfrm>
          <a:prstGeom prst="rect">
            <a:avLst/>
          </a:prstGeom>
          <a:solidFill>
            <a:srgbClr val="8054D9"/>
          </a:solidFill>
          <a:ln/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934026" y="1227826"/>
            <a:ext cx="4317892" cy="4134247"/>
          </a:xfrm>
          <a:prstGeom prst="roundRect">
            <a:avLst>
              <a:gd name="adj" fmla="val 760"/>
            </a:avLst>
          </a:prstGeom>
          <a:solidFill>
            <a:srgbClr val="FBEFE4"/>
          </a:solidFill>
          <a:ln/>
        </p:spPr>
      </p:sp>
      <p:sp>
        <p:nvSpPr>
          <p:cNvPr id="3" name="Text 1"/>
          <p:cNvSpPr/>
          <p:nvPr/>
        </p:nvSpPr>
        <p:spPr>
          <a:xfrm>
            <a:off x="7543611" y="1509713"/>
            <a:ext cx="4317892" cy="2222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kern="100" spc="7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1-QISM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7543611" y="1856550"/>
            <a:ext cx="3708307" cy="232449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7000"/>
              </a:lnSpc>
              <a:buNone/>
            </a:pPr>
            <a:r>
              <a:rPr lang="en-US" sz="4400" kern="100" spc="-79" dirty="0">
                <a:solidFill>
                  <a:srgbClr val="35233F"/>
                </a:solidFill>
                <a:latin typeface="Parkinsans SemiBold" pitchFamily="34" charset="0"/>
                <a:ea typeface="Parkinsans SemiBold" pitchFamily="34" charset="-122"/>
                <a:cs typeface="Parkinsans SemiBold" pitchFamily="34" charset="0"/>
              </a:rPr>
              <a:t>Tayyor formatni faol tajribaga aylantirish</a:t>
            </a:r>
            <a:endParaRPr lang="en-US" sz="4400" dirty="0"/>
          </a:p>
        </p:txBody>
      </p:sp>
      <p:sp>
        <p:nvSpPr>
          <p:cNvPr id="5" name="Text 3"/>
          <p:cNvSpPr/>
          <p:nvPr/>
        </p:nvSpPr>
        <p:spPr>
          <a:xfrm>
            <a:off x="7543611" y="4337447"/>
            <a:ext cx="3708307" cy="7366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Bir xil ssenariy emas, o‘quvchi qiladigan harakatlar muhim.</a:t>
            </a:r>
            <a:endParaRPr lang="en-US" sz="2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72" y="112142"/>
            <a:ext cx="6649354" cy="624552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5054474" y="566547"/>
            <a:ext cx="6451439" cy="13165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200" kern="100" spc="-38" dirty="0">
                <a:solidFill>
                  <a:srgbClr val="35233F"/>
                </a:solidFill>
                <a:latin typeface="Parkinsans SemiBold" pitchFamily="34" charset="0"/>
                <a:ea typeface="Parkinsans SemiBold" pitchFamily="34" charset="-122"/>
                <a:cs typeface="Parkinsans SemiBold" pitchFamily="34" charset="0"/>
              </a:rPr>
              <a:t>Savodxonlik, she’rxonlik va kitobxonlik — bitta ssenariy emas</a:t>
            </a:r>
            <a:endParaRPr lang="en-US" sz="32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4474" y="2056269"/>
            <a:ext cx="419090" cy="4191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683108" y="2067421"/>
            <a:ext cx="5822804" cy="317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Savodxonlik</a:t>
            </a:r>
            <a:endParaRPr lang="en-US" sz="2000" dirty="0"/>
          </a:p>
        </p:txBody>
      </p:sp>
      <p:sp>
        <p:nvSpPr>
          <p:cNvPr id="6" name="Text 2"/>
          <p:cNvSpPr/>
          <p:nvPr/>
        </p:nvSpPr>
        <p:spPr>
          <a:xfrm>
            <a:off x="5683108" y="2523272"/>
            <a:ext cx="5822804" cy="3038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“Xatoni top” emas, mazmunni qayta yaratish.</a:t>
            </a:r>
            <a:endParaRPr lang="en-US" sz="16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4474" y="3284002"/>
            <a:ext cx="419090" cy="41910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683108" y="3295154"/>
            <a:ext cx="5822804" cy="317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She’rxonlik</a:t>
            </a:r>
            <a:endParaRPr lang="en-US" sz="2000" dirty="0"/>
          </a:p>
        </p:txBody>
      </p:sp>
      <p:sp>
        <p:nvSpPr>
          <p:cNvPr id="9" name="Text 4"/>
          <p:cNvSpPr/>
          <p:nvPr/>
        </p:nvSpPr>
        <p:spPr>
          <a:xfrm>
            <a:off x="5683108" y="3751005"/>
            <a:ext cx="5822804" cy="3038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Ifodali o‘qish, ovoz yozish va tengdosh fikri.</a:t>
            </a:r>
            <a:endParaRPr lang="en-US" sz="16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4474" y="4511735"/>
            <a:ext cx="419090" cy="41910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5683108" y="4522887"/>
            <a:ext cx="5822804" cy="317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Kitobxonlik</a:t>
            </a:r>
            <a:endParaRPr lang="en-US" sz="2000" dirty="0"/>
          </a:p>
        </p:txBody>
      </p:sp>
      <p:sp>
        <p:nvSpPr>
          <p:cNvPr id="12" name="Text 6"/>
          <p:cNvSpPr/>
          <p:nvPr/>
        </p:nvSpPr>
        <p:spPr>
          <a:xfrm>
            <a:off x="5683108" y="4978737"/>
            <a:ext cx="5822804" cy="3038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Qahramon tanlovi, book-trailer va tavsiya kartasi.</a:t>
            </a:r>
            <a:endParaRPr lang="en-US" sz="1650" dirty="0"/>
          </a:p>
        </p:txBody>
      </p:sp>
      <p:sp>
        <p:nvSpPr>
          <p:cNvPr id="13" name="Shape 7"/>
          <p:cNvSpPr/>
          <p:nvPr/>
        </p:nvSpPr>
        <p:spPr>
          <a:xfrm>
            <a:off x="5054474" y="3049091"/>
            <a:ext cx="6451439" cy="12700"/>
          </a:xfrm>
          <a:prstGeom prst="rect">
            <a:avLst/>
          </a:prstGeom>
          <a:solidFill>
            <a:srgbClr val="8054D9"/>
          </a:solidFill>
          <a:ln/>
        </p:spPr>
      </p:sp>
      <p:sp>
        <p:nvSpPr>
          <p:cNvPr id="14" name="Shape 8"/>
          <p:cNvSpPr/>
          <p:nvPr/>
        </p:nvSpPr>
        <p:spPr>
          <a:xfrm>
            <a:off x="5054474" y="4276824"/>
            <a:ext cx="6451439" cy="12700"/>
          </a:xfrm>
          <a:prstGeom prst="rect">
            <a:avLst/>
          </a:prstGeom>
          <a:solidFill>
            <a:srgbClr val="8054D9"/>
          </a:solidFill>
          <a:ln/>
        </p:spPr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46" y="276045"/>
            <a:ext cx="4721525" cy="596751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6582" y="569913"/>
            <a:ext cx="7188020" cy="2222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kern="100" spc="7" dirty="0">
                <a:solidFill>
                  <a:srgbClr val="8054D9"/>
                </a:solidFill>
                <a:latin typeface="Reddit Sans SemiBold" pitchFamily="34" charset="0"/>
                <a:ea typeface="Reddit Sans SemiBold" pitchFamily="34" charset="-122"/>
              </a:rPr>
              <a:t>.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736582" y="899922"/>
            <a:ext cx="6654634" cy="13165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200" kern="100" spc="-38" dirty="0">
                <a:solidFill>
                  <a:srgbClr val="35233F"/>
                </a:solidFill>
                <a:latin typeface="Parkinsans SemiBold" pitchFamily="34" charset="0"/>
                <a:ea typeface="Parkinsans SemiBold" pitchFamily="34" charset="-122"/>
                <a:cs typeface="Parkinsans SemiBold" pitchFamily="34" charset="0"/>
              </a:rPr>
              <a:t>Viktorina va ko‘rgazma raqobat emas, hamkorlik maydoni bo‘lsin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736582" y="2400796"/>
            <a:ext cx="6654634" cy="317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Birgalikda izlash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36582" y="2856647"/>
            <a:ext cx="6654634" cy="3038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Jamoaviy savollar, QR-topshiriqlar va “fikrlar devori”.</a:t>
            </a:r>
            <a:endParaRPr lang="en-US" sz="1650" dirty="0"/>
          </a:p>
        </p:txBody>
      </p:sp>
      <p:sp>
        <p:nvSpPr>
          <p:cNvPr id="6" name="Text 4"/>
          <p:cNvSpPr/>
          <p:nvPr/>
        </p:nvSpPr>
        <p:spPr>
          <a:xfrm>
            <a:off x="736582" y="3628529"/>
            <a:ext cx="6654634" cy="317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Jarayonni ko‘rsatish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736582" y="4084380"/>
            <a:ext cx="6654634" cy="3038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Ko‘rgazmada tayyor mahsulot bilan birga jarayon ham namoyish etiladi.</a:t>
            </a:r>
            <a:endParaRPr lang="en-US" sz="1650" dirty="0"/>
          </a:p>
        </p:txBody>
      </p:sp>
      <p:sp>
        <p:nvSpPr>
          <p:cNvPr id="8" name="Text 6"/>
          <p:cNvSpPr/>
          <p:nvPr/>
        </p:nvSpPr>
        <p:spPr>
          <a:xfrm>
            <a:off x="736582" y="4856262"/>
            <a:ext cx="6654634" cy="317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Rollarni taqsimlash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736582" y="5312112"/>
            <a:ext cx="6654634" cy="3038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Muallif, taqdimotchi, dizayner yoki kuzatuvchi.</a:t>
            </a:r>
            <a:endParaRPr lang="en-US" sz="1650" dirty="0"/>
          </a:p>
        </p:txBody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4602" y="0"/>
            <a:ext cx="4267093" cy="6858000"/>
          </a:xfrm>
          <a:prstGeom prst="rect">
            <a:avLst/>
          </a:prstGeom>
        </p:spPr>
      </p:pic>
      <p:sp>
        <p:nvSpPr>
          <p:cNvPr id="11" name="Shape 8"/>
          <p:cNvSpPr/>
          <p:nvPr/>
        </p:nvSpPr>
        <p:spPr>
          <a:xfrm>
            <a:off x="736582" y="3382466"/>
            <a:ext cx="6654634" cy="12700"/>
          </a:xfrm>
          <a:prstGeom prst="rect">
            <a:avLst/>
          </a:prstGeom>
          <a:solidFill>
            <a:srgbClr val="8054D9"/>
          </a:solidFill>
          <a:ln/>
        </p:spPr>
      </p:sp>
      <p:sp>
        <p:nvSpPr>
          <p:cNvPr id="12" name="Shape 9"/>
          <p:cNvSpPr/>
          <p:nvPr/>
        </p:nvSpPr>
        <p:spPr>
          <a:xfrm>
            <a:off x="736582" y="4610199"/>
            <a:ext cx="6654634" cy="12700"/>
          </a:xfrm>
          <a:prstGeom prst="rect">
            <a:avLst/>
          </a:prstGeom>
          <a:solidFill>
            <a:srgbClr val="8054D9"/>
          </a:solidFill>
          <a:ln/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20713"/>
            <a:ext cx="11582110" cy="2222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kern="100" spc="7" dirty="0">
                <a:solidFill>
                  <a:srgbClr val="8054D9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2-QISM · 20 DAQIQA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609585" y="950722"/>
            <a:ext cx="10972526" cy="4388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200" kern="100" spc="-38" dirty="0">
                <a:solidFill>
                  <a:srgbClr val="35233F"/>
                </a:solidFill>
                <a:latin typeface="Parkinsans SemiBold" pitchFamily="34" charset="0"/>
                <a:ea typeface="Parkinsans SemiBold" pitchFamily="34" charset="-122"/>
                <a:cs typeface="Parkinsans SemiBold" pitchFamily="34" charset="0"/>
              </a:rPr>
              <a:t>Amaliy loyiha: 20 daqiqada tadbir prototipi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609585" y="1563033"/>
            <a:ext cx="11582110" cy="3038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Guruhda ishlang. Har bosqich oxirida bitta aniq qaror yoziladi.</a:t>
            </a:r>
            <a:endParaRPr lang="en-US" sz="1650" dirty="0"/>
          </a:p>
        </p:txBody>
      </p:sp>
      <p:sp>
        <p:nvSpPr>
          <p:cNvPr id="5" name="Shape 3"/>
          <p:cNvSpPr/>
          <p:nvPr/>
        </p:nvSpPr>
        <p:spPr>
          <a:xfrm>
            <a:off x="609585" y="2053927"/>
            <a:ext cx="5333867" cy="2071291"/>
          </a:xfrm>
          <a:prstGeom prst="roundRect">
            <a:avLst>
              <a:gd name="adj" fmla="val 9105"/>
            </a:avLst>
          </a:prstGeom>
          <a:solidFill>
            <a:srgbClr val="F0E7F4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79" y="2282527"/>
            <a:ext cx="419090" cy="41910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838179" y="2833390"/>
            <a:ext cx="4876678" cy="317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5 daqiqa</a:t>
            </a:r>
            <a:endParaRPr lang="en-US" sz="2000" dirty="0"/>
          </a:p>
        </p:txBody>
      </p:sp>
      <p:sp>
        <p:nvSpPr>
          <p:cNvPr id="8" name="Text 5"/>
          <p:cNvSpPr/>
          <p:nvPr/>
        </p:nvSpPr>
        <p:spPr>
          <a:xfrm>
            <a:off x="838179" y="3289240"/>
            <a:ext cx="5105272" cy="3038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Qadriyatni tanlang va o‘quvchi natijasini ayting.</a:t>
            </a:r>
            <a:endParaRPr lang="en-US" sz="1650" dirty="0"/>
          </a:p>
        </p:txBody>
      </p:sp>
      <p:sp>
        <p:nvSpPr>
          <p:cNvPr id="9" name="Shape 6"/>
          <p:cNvSpPr/>
          <p:nvPr/>
        </p:nvSpPr>
        <p:spPr>
          <a:xfrm>
            <a:off x="6248244" y="2053927"/>
            <a:ext cx="5333867" cy="2071291"/>
          </a:xfrm>
          <a:prstGeom prst="roundRect">
            <a:avLst>
              <a:gd name="adj" fmla="val 9105"/>
            </a:avLst>
          </a:prstGeom>
          <a:solidFill>
            <a:srgbClr val="F0E7F4"/>
          </a:solidFill>
          <a:ln/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6838" y="2282527"/>
            <a:ext cx="419090" cy="419100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476838" y="2833390"/>
            <a:ext cx="4876678" cy="317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5 daqiqa</a:t>
            </a:r>
            <a:endParaRPr lang="en-US" sz="2000" dirty="0"/>
          </a:p>
        </p:txBody>
      </p:sp>
      <p:sp>
        <p:nvSpPr>
          <p:cNvPr id="12" name="Text 8"/>
          <p:cNvSpPr/>
          <p:nvPr/>
        </p:nvSpPr>
        <p:spPr>
          <a:xfrm>
            <a:off x="6476838" y="3289240"/>
            <a:ext cx="4876678" cy="6076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Faoliyat formatini belgilang: kecha, viktorina, ko‘rgazma yoki aralash.</a:t>
            </a:r>
            <a:endParaRPr lang="en-US" sz="1650" dirty="0"/>
          </a:p>
        </p:txBody>
      </p:sp>
      <p:sp>
        <p:nvSpPr>
          <p:cNvPr id="13" name="Shape 9"/>
          <p:cNvSpPr/>
          <p:nvPr/>
        </p:nvSpPr>
        <p:spPr>
          <a:xfrm>
            <a:off x="609585" y="4430018"/>
            <a:ext cx="5333867" cy="1767483"/>
          </a:xfrm>
          <a:prstGeom prst="roundRect">
            <a:avLst>
              <a:gd name="adj" fmla="val 10670"/>
            </a:avLst>
          </a:prstGeom>
          <a:solidFill>
            <a:srgbClr val="F0E7F4"/>
          </a:solidFill>
          <a:ln/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179" y="4658618"/>
            <a:ext cx="419090" cy="419100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838179" y="5209481"/>
            <a:ext cx="4876678" cy="317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5 daqiqa</a:t>
            </a:r>
            <a:endParaRPr lang="en-US" sz="2000" dirty="0"/>
          </a:p>
        </p:txBody>
      </p:sp>
      <p:sp>
        <p:nvSpPr>
          <p:cNvPr id="16" name="Text 11"/>
          <p:cNvSpPr/>
          <p:nvPr/>
        </p:nvSpPr>
        <p:spPr>
          <a:xfrm>
            <a:off x="838179" y="5665331"/>
            <a:ext cx="5105272" cy="3038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Rollar va zamonaviy vositani taqsimlang.</a:t>
            </a:r>
            <a:endParaRPr lang="en-US" sz="1650" dirty="0"/>
          </a:p>
        </p:txBody>
      </p:sp>
      <p:sp>
        <p:nvSpPr>
          <p:cNvPr id="17" name="Shape 12"/>
          <p:cNvSpPr/>
          <p:nvPr/>
        </p:nvSpPr>
        <p:spPr>
          <a:xfrm>
            <a:off x="6248244" y="4430018"/>
            <a:ext cx="5333867" cy="1767483"/>
          </a:xfrm>
          <a:prstGeom prst="roundRect">
            <a:avLst>
              <a:gd name="adj" fmla="val 10670"/>
            </a:avLst>
          </a:prstGeom>
          <a:solidFill>
            <a:srgbClr val="F0E7F4"/>
          </a:solidFill>
          <a:ln/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76838" y="4658618"/>
            <a:ext cx="419090" cy="419100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6476838" y="5209481"/>
            <a:ext cx="4876678" cy="317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35233F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5 daqiqa</a:t>
            </a:r>
            <a:endParaRPr lang="en-US" sz="2000" dirty="0"/>
          </a:p>
        </p:txBody>
      </p:sp>
      <p:sp>
        <p:nvSpPr>
          <p:cNvPr id="20" name="Text 14"/>
          <p:cNvSpPr/>
          <p:nvPr/>
        </p:nvSpPr>
        <p:spPr>
          <a:xfrm>
            <a:off x="6476838" y="5665331"/>
            <a:ext cx="5105272" cy="3038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Yakuniy mahsulot va kuzatiladigan natijani yozing.</a:t>
            </a:r>
            <a:endParaRPr lang="en-US" sz="16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42747"/>
            <a:ext cx="10972526" cy="4388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200" kern="100" spc="-38" dirty="0">
                <a:solidFill>
                  <a:srgbClr val="35233F"/>
                </a:solidFill>
                <a:latin typeface="Parkinsans SemiBold" pitchFamily="34" charset="0"/>
                <a:ea typeface="Parkinsans SemiBold" pitchFamily="34" charset="-122"/>
                <a:cs typeface="Parkinsans SemiBold" pitchFamily="34" charset="0"/>
              </a:rPr>
              <a:t>“Bir tadbir — bir qadriyat — bir natija” modeli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609585" y="1254820"/>
            <a:ext cx="826670" cy="2095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50" dirty="0">
                <a:solidFill>
                  <a:srgbClr val="8054D9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01</a:t>
            </a:r>
            <a:endParaRPr lang="en-US" sz="1650" dirty="0"/>
          </a:p>
        </p:txBody>
      </p:sp>
      <p:sp>
        <p:nvSpPr>
          <p:cNvPr id="4" name="Text 2"/>
          <p:cNvSpPr/>
          <p:nvPr/>
        </p:nvSpPr>
        <p:spPr>
          <a:xfrm>
            <a:off x="609585" y="1550333"/>
            <a:ext cx="3403515" cy="6076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Qadriyatni tanlang: mas’uliyat, mehr, kitobxonlik yoki hamjihatlik</a:t>
            </a:r>
            <a:endParaRPr lang="en-US" sz="1650" dirty="0"/>
          </a:p>
        </p:txBody>
      </p:sp>
      <p:sp>
        <p:nvSpPr>
          <p:cNvPr id="5" name="Text 3"/>
          <p:cNvSpPr/>
          <p:nvPr/>
        </p:nvSpPr>
        <p:spPr>
          <a:xfrm>
            <a:off x="4317892" y="1254820"/>
            <a:ext cx="866356" cy="2095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50" dirty="0">
                <a:solidFill>
                  <a:srgbClr val="8054D9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02</a:t>
            </a:r>
            <a:endParaRPr lang="en-US" sz="1650" dirty="0"/>
          </a:p>
        </p:txBody>
      </p:sp>
      <p:sp>
        <p:nvSpPr>
          <p:cNvPr id="6" name="Text 4"/>
          <p:cNvSpPr/>
          <p:nvPr/>
        </p:nvSpPr>
        <p:spPr>
          <a:xfrm>
            <a:off x="4317892" y="1550333"/>
            <a:ext cx="3403515" cy="91142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Faoliyat formatini belgilang: kecha, viktorina, ko‘rgazma yoki aralash format</a:t>
            </a:r>
            <a:endParaRPr lang="en-US" sz="1650" dirty="0"/>
          </a:p>
        </p:txBody>
      </p:sp>
      <p:sp>
        <p:nvSpPr>
          <p:cNvPr id="7" name="Text 5"/>
          <p:cNvSpPr/>
          <p:nvPr/>
        </p:nvSpPr>
        <p:spPr>
          <a:xfrm>
            <a:off x="609585" y="2766318"/>
            <a:ext cx="865761" cy="2095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50" dirty="0">
                <a:solidFill>
                  <a:srgbClr val="8054D9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03</a:t>
            </a:r>
            <a:endParaRPr lang="en-US" sz="1650" dirty="0"/>
          </a:p>
        </p:txBody>
      </p:sp>
      <p:sp>
        <p:nvSpPr>
          <p:cNvPr id="8" name="Text 6"/>
          <p:cNvSpPr/>
          <p:nvPr/>
        </p:nvSpPr>
        <p:spPr>
          <a:xfrm>
            <a:off x="609585" y="3061831"/>
            <a:ext cx="3403515" cy="6076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O‘quvchi rollari va zamonaviy vositani taqsimlang</a:t>
            </a:r>
            <a:endParaRPr lang="en-US" sz="1650" dirty="0"/>
          </a:p>
        </p:txBody>
      </p:sp>
      <p:sp>
        <p:nvSpPr>
          <p:cNvPr id="9" name="Text 7"/>
          <p:cNvSpPr/>
          <p:nvPr/>
        </p:nvSpPr>
        <p:spPr>
          <a:xfrm>
            <a:off x="4317892" y="2766318"/>
            <a:ext cx="872012" cy="2095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50" dirty="0">
                <a:solidFill>
                  <a:srgbClr val="8054D9"/>
                </a:solidFill>
                <a:latin typeface="Reddit Sans SemiBold" pitchFamily="34" charset="0"/>
                <a:ea typeface="Reddit Sans SemiBold" pitchFamily="34" charset="-122"/>
                <a:cs typeface="Reddit Sans SemiBold" pitchFamily="34" charset="0"/>
              </a:rPr>
              <a:t>04</a:t>
            </a:r>
            <a:endParaRPr lang="en-US" sz="1650" dirty="0"/>
          </a:p>
        </p:txBody>
      </p:sp>
      <p:sp>
        <p:nvSpPr>
          <p:cNvPr id="10" name="Text 8"/>
          <p:cNvSpPr/>
          <p:nvPr/>
        </p:nvSpPr>
        <p:spPr>
          <a:xfrm>
            <a:off x="4317892" y="3061831"/>
            <a:ext cx="3403515" cy="6076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50" dirty="0">
                <a:solidFill>
                  <a:srgbClr val="35233F"/>
                </a:solidFill>
                <a:latin typeface="Reddit Sans" pitchFamily="34" charset="0"/>
                <a:ea typeface="Reddit Sans" pitchFamily="34" charset="-122"/>
                <a:cs typeface="Reddit Sans" pitchFamily="34" charset="0"/>
              </a:rPr>
              <a:t>Yakuniy mahsulot va kuzatiladigan natijani yozing</a:t>
            </a:r>
            <a:endParaRPr lang="en-US" sz="1650" dirty="0"/>
          </a:p>
        </p:txBody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6199" y="1661418"/>
            <a:ext cx="1428714" cy="1905000"/>
          </a:xfrm>
          <a:prstGeom prst="rect">
            <a:avLst/>
          </a:prstGeom>
        </p:spPr>
      </p:pic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09585" y="4160341"/>
          <a:ext cx="10972526" cy="2046831"/>
        </p:xfrm>
        <a:graphic>
          <a:graphicData uri="http://schemas.openxmlformats.org/drawingml/2006/table">
            <a:tbl>
              <a:tblPr/>
              <a:tblGrid>
                <a:gridCol w="1975007"/>
                <a:gridCol w="2523653"/>
                <a:gridCol w="2304175"/>
                <a:gridCol w="1975007"/>
                <a:gridCol w="2194684"/>
              </a:tblGrid>
              <a:tr h="483977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50" dirty="0">
                          <a:solidFill>
                            <a:srgbClr val="35233F"/>
                          </a:solidFill>
                          <a:latin typeface="Reddit Sans" pitchFamily="34" charset="0"/>
                          <a:ea typeface="Reddit Sans" pitchFamily="34" charset="-122"/>
                          <a:cs typeface="Reddit Sans" pitchFamily="34" charset="0"/>
                        </a:rPr>
                        <a:t>Qadriyat</a:t>
                      </a:r>
                      <a:endParaRPr lang="en-US" sz="1650" dirty="0">
                        <a:latin typeface="Reddit Sans" charset="0"/>
                        <a:ea typeface="Reddit Sans" charset="0"/>
                        <a:cs typeface="Reddit Sans" charset="0"/>
                      </a:endParaRPr>
                    </a:p>
                  </a:txBody>
                  <a:tcPr marL="157159" marR="157159" marT="83818" marB="83818" anchor="ctr">
                    <a:lnL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50" dirty="0">
                          <a:solidFill>
                            <a:srgbClr val="35233F"/>
                          </a:solidFill>
                          <a:latin typeface="Reddit Sans" pitchFamily="34" charset="0"/>
                          <a:ea typeface="Reddit Sans" pitchFamily="34" charset="-122"/>
                          <a:cs typeface="Reddit Sans" pitchFamily="34" charset="0"/>
                        </a:rPr>
                        <a:t>Faoliyat</a:t>
                      </a:r>
                      <a:endParaRPr lang="en-US" sz="1650" dirty="0">
                        <a:latin typeface="Reddit Sans" charset="0"/>
                        <a:ea typeface="Reddit Sans" charset="0"/>
                        <a:cs typeface="Reddit Sans" charset="0"/>
                      </a:endParaRPr>
                    </a:p>
                  </a:txBody>
                  <a:tcPr marL="157159" marR="157159" marT="83818" marB="83818" anchor="ctr">
                    <a:lnL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50" dirty="0">
                          <a:solidFill>
                            <a:srgbClr val="35233F"/>
                          </a:solidFill>
                          <a:latin typeface="Reddit Sans" pitchFamily="34" charset="0"/>
                          <a:ea typeface="Reddit Sans" pitchFamily="34" charset="-122"/>
                          <a:cs typeface="Reddit Sans" pitchFamily="34" charset="0"/>
                        </a:rPr>
                        <a:t>O‘quvchi roli</a:t>
                      </a:r>
                      <a:endParaRPr lang="en-US" sz="1650" dirty="0">
                        <a:latin typeface="Reddit Sans" charset="0"/>
                        <a:ea typeface="Reddit Sans" charset="0"/>
                        <a:cs typeface="Reddit Sans" charset="0"/>
                      </a:endParaRPr>
                    </a:p>
                  </a:txBody>
                  <a:tcPr marL="157159" marR="157159" marT="83818" marB="83818" anchor="ctr">
                    <a:lnL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50" dirty="0">
                          <a:solidFill>
                            <a:srgbClr val="35233F"/>
                          </a:solidFill>
                          <a:latin typeface="Reddit Sans" pitchFamily="34" charset="0"/>
                          <a:ea typeface="Reddit Sans" pitchFamily="34" charset="-122"/>
                          <a:cs typeface="Reddit Sans" pitchFamily="34" charset="0"/>
                        </a:rPr>
                        <a:t>Vosita</a:t>
                      </a:r>
                      <a:endParaRPr lang="en-US" sz="1650" dirty="0">
                        <a:latin typeface="Reddit Sans" charset="0"/>
                        <a:ea typeface="Reddit Sans" charset="0"/>
                        <a:cs typeface="Reddit Sans" charset="0"/>
                      </a:endParaRPr>
                    </a:p>
                  </a:txBody>
                  <a:tcPr marL="157159" marR="157159" marT="83818" marB="83818" anchor="ctr">
                    <a:lnL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50" dirty="0">
                          <a:solidFill>
                            <a:srgbClr val="35233F"/>
                          </a:solidFill>
                          <a:latin typeface="Reddit Sans" pitchFamily="34" charset="0"/>
                          <a:ea typeface="Reddit Sans" pitchFamily="34" charset="-122"/>
                          <a:cs typeface="Reddit Sans" pitchFamily="34" charset="0"/>
                        </a:rPr>
                        <a:t>Kutiladigan natija</a:t>
                      </a:r>
                      <a:endParaRPr lang="en-US" sz="1650" dirty="0">
                        <a:latin typeface="Reddit Sans" charset="0"/>
                        <a:ea typeface="Reddit Sans" charset="0"/>
                        <a:cs typeface="Reddit Sans" charset="0"/>
                      </a:endParaRPr>
                    </a:p>
                  </a:txBody>
                  <a:tcPr marL="157159" marR="157159" marT="83818" marB="83818" anchor="ctr">
                    <a:lnL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7777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50" dirty="0">
                          <a:solidFill>
                            <a:srgbClr val="35233F"/>
                          </a:solidFill>
                          <a:latin typeface="Reddit Sans" pitchFamily="34" charset="0"/>
                          <a:ea typeface="Reddit Sans" pitchFamily="34" charset="-122"/>
                          <a:cs typeface="Reddit Sans" pitchFamily="34" charset="0"/>
                        </a:rPr>
                        <a:t>Kitobxonlik</a:t>
                      </a:r>
                      <a:endParaRPr lang="en-US" sz="1650" dirty="0">
                        <a:latin typeface="Reddit Sans" charset="0"/>
                        <a:ea typeface="Reddit Sans" charset="0"/>
                        <a:cs typeface="Reddit Sans" charset="0"/>
                      </a:endParaRPr>
                    </a:p>
                  </a:txBody>
                  <a:tcPr marL="157159" marR="157159" marT="83818" marB="83818" anchor="ctr">
                    <a:lnL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50" dirty="0">
                          <a:solidFill>
                            <a:srgbClr val="35233F"/>
                          </a:solidFill>
                          <a:latin typeface="Reddit Sans" pitchFamily="34" charset="0"/>
                          <a:ea typeface="Reddit Sans" pitchFamily="34" charset="-122"/>
                          <a:cs typeface="Reddit Sans" pitchFamily="34" charset="0"/>
                        </a:rPr>
                        <a:t>Book-trailer kechasi</a:t>
                      </a:r>
                      <a:endParaRPr lang="en-US" sz="1650" dirty="0">
                        <a:latin typeface="Reddit Sans" charset="0"/>
                        <a:ea typeface="Reddit Sans" charset="0"/>
                        <a:cs typeface="Reddit Sans" charset="0"/>
                      </a:endParaRPr>
                    </a:p>
                  </a:txBody>
                  <a:tcPr marL="157159" marR="157159" marT="83818" marB="83818" anchor="ctr">
                    <a:lnL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50" dirty="0">
                          <a:solidFill>
                            <a:srgbClr val="35233F"/>
                          </a:solidFill>
                          <a:latin typeface="Reddit Sans" pitchFamily="34" charset="0"/>
                          <a:ea typeface="Reddit Sans" pitchFamily="34" charset="-122"/>
                          <a:cs typeface="Reddit Sans" pitchFamily="34" charset="0"/>
                        </a:rPr>
                        <a:t>Muallif va taqdimotchi</a:t>
                      </a:r>
                      <a:endParaRPr lang="en-US" sz="1650" dirty="0">
                        <a:latin typeface="Reddit Sans" charset="0"/>
                        <a:ea typeface="Reddit Sans" charset="0"/>
                        <a:cs typeface="Reddit Sans" charset="0"/>
                      </a:endParaRPr>
                    </a:p>
                  </a:txBody>
                  <a:tcPr marL="157159" marR="157159" marT="83818" marB="83818" anchor="ctr">
                    <a:lnL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50" dirty="0">
                          <a:solidFill>
                            <a:srgbClr val="35233F"/>
                          </a:solidFill>
                          <a:latin typeface="Reddit Sans" pitchFamily="34" charset="0"/>
                          <a:ea typeface="Reddit Sans" pitchFamily="34" charset="-122"/>
                          <a:cs typeface="Reddit Sans" pitchFamily="34" charset="0"/>
                        </a:rPr>
                        <a:t>Telefon videosi</a:t>
                      </a:r>
                      <a:endParaRPr lang="en-US" sz="1650" dirty="0">
                        <a:latin typeface="Reddit Sans" charset="0"/>
                        <a:ea typeface="Reddit Sans" charset="0"/>
                        <a:cs typeface="Reddit Sans" charset="0"/>
                      </a:endParaRPr>
                    </a:p>
                  </a:txBody>
                  <a:tcPr marL="157159" marR="157159" marT="83818" marB="83818" anchor="ctr">
                    <a:lnL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50" dirty="0">
                          <a:solidFill>
                            <a:srgbClr val="35233F"/>
                          </a:solidFill>
                          <a:latin typeface="Reddit Sans" pitchFamily="34" charset="0"/>
                          <a:ea typeface="Reddit Sans" pitchFamily="34" charset="-122"/>
                          <a:cs typeface="Reddit Sans" pitchFamily="34" charset="0"/>
                        </a:rPr>
                        <a:t>Kitob tavsiyasi va nutq faolligi</a:t>
                      </a:r>
                      <a:endParaRPr lang="en-US" sz="1650" dirty="0">
                        <a:latin typeface="Reddit Sans" charset="0"/>
                        <a:ea typeface="Reddit Sans" charset="0"/>
                        <a:cs typeface="Reddit Sans" charset="0"/>
                      </a:endParaRPr>
                    </a:p>
                  </a:txBody>
                  <a:tcPr marL="157159" marR="157159" marT="83818" marB="83818" anchor="ctr">
                    <a:lnL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5077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50" dirty="0">
                          <a:solidFill>
                            <a:srgbClr val="35233F"/>
                          </a:solidFill>
                          <a:latin typeface="Reddit Sans" pitchFamily="34" charset="0"/>
                          <a:ea typeface="Reddit Sans" pitchFamily="34" charset="-122"/>
                          <a:cs typeface="Reddit Sans" pitchFamily="34" charset="0"/>
                        </a:rPr>
                        <a:t>Hamjihatlik</a:t>
                      </a:r>
                      <a:endParaRPr lang="en-US" sz="1650" dirty="0">
                        <a:latin typeface="Reddit Sans" charset="0"/>
                        <a:ea typeface="Reddit Sans" charset="0"/>
                        <a:cs typeface="Reddit Sans" charset="0"/>
                      </a:endParaRPr>
                    </a:p>
                  </a:txBody>
                  <a:tcPr marL="157159" marR="157159" marT="83818" marB="83818" anchor="ctr">
                    <a:lnL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50" dirty="0">
                          <a:solidFill>
                            <a:srgbClr val="35233F"/>
                          </a:solidFill>
                          <a:latin typeface="Reddit Sans" pitchFamily="34" charset="0"/>
                          <a:ea typeface="Reddit Sans" pitchFamily="34" charset="-122"/>
                          <a:cs typeface="Reddit Sans" pitchFamily="34" charset="0"/>
                        </a:rPr>
                        <a:t>Jamoaviy viktorina</a:t>
                      </a:r>
                      <a:endParaRPr lang="en-US" sz="1650" dirty="0">
                        <a:latin typeface="Reddit Sans" charset="0"/>
                        <a:ea typeface="Reddit Sans" charset="0"/>
                        <a:cs typeface="Reddit Sans" charset="0"/>
                      </a:endParaRPr>
                    </a:p>
                  </a:txBody>
                  <a:tcPr marL="157159" marR="157159" marT="83818" marB="83818" anchor="ctr">
                    <a:lnL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50" dirty="0">
                          <a:solidFill>
                            <a:srgbClr val="35233F"/>
                          </a:solidFill>
                          <a:latin typeface="Reddit Sans" pitchFamily="34" charset="0"/>
                          <a:ea typeface="Reddit Sans" pitchFamily="34" charset="-122"/>
                          <a:cs typeface="Reddit Sans" pitchFamily="34" charset="0"/>
                        </a:rPr>
                        <a:t>Savol tuzuvchi va moderator</a:t>
                      </a:r>
                      <a:endParaRPr lang="en-US" sz="1650" dirty="0">
                        <a:latin typeface="Reddit Sans" charset="0"/>
                        <a:ea typeface="Reddit Sans" charset="0"/>
                        <a:cs typeface="Reddit Sans" charset="0"/>
                      </a:endParaRPr>
                    </a:p>
                  </a:txBody>
                  <a:tcPr marL="157159" marR="157159" marT="83818" marB="83818" anchor="ctr">
                    <a:lnL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50" dirty="0">
                          <a:solidFill>
                            <a:srgbClr val="35233F"/>
                          </a:solidFill>
                          <a:latin typeface="Reddit Sans" pitchFamily="34" charset="0"/>
                          <a:ea typeface="Reddit Sans" pitchFamily="34" charset="-122"/>
                          <a:cs typeface="Reddit Sans" pitchFamily="34" charset="0"/>
                        </a:rPr>
                        <a:t>QR-savollar</a:t>
                      </a:r>
                      <a:endParaRPr lang="en-US" sz="1650" dirty="0">
                        <a:latin typeface="Reddit Sans" charset="0"/>
                        <a:ea typeface="Reddit Sans" charset="0"/>
                        <a:cs typeface="Reddit Sans" charset="0"/>
                      </a:endParaRPr>
                    </a:p>
                  </a:txBody>
                  <a:tcPr marL="157159" marR="157159" marT="83818" marB="83818" anchor="ctr">
                    <a:lnL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50" dirty="0">
                          <a:solidFill>
                            <a:srgbClr val="35233F"/>
                          </a:solidFill>
                          <a:latin typeface="Reddit Sans" pitchFamily="34" charset="0"/>
                          <a:ea typeface="Reddit Sans" pitchFamily="34" charset="-122"/>
                          <a:cs typeface="Reddit Sans" pitchFamily="34" charset="0"/>
                        </a:rPr>
                        <a:t>Hamkorlikda qaror qabul qilish</a:t>
                      </a:r>
                      <a:endParaRPr lang="en-US" sz="1650" dirty="0">
                        <a:latin typeface="Reddit Sans" charset="0"/>
                        <a:ea typeface="Reddit Sans" charset="0"/>
                        <a:cs typeface="Reddit Sans" charset="0"/>
                      </a:endParaRPr>
                    </a:p>
                  </a:txBody>
                  <a:tcPr marL="157159" marR="157159" marT="83818" marB="83818" anchor="ctr">
                    <a:lnL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C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7</TotalTime>
  <Words>505</Words>
  <Application>Microsoft Office PowerPoint</Application>
  <PresentationFormat>Custom</PresentationFormat>
  <Paragraphs>113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Parkinsans SemiBold</vt:lpstr>
      <vt:lpstr>Calibri</vt:lpstr>
      <vt:lpstr>Trebuchet MS</vt:lpstr>
      <vt:lpstr>Reddit Sans SemiBold</vt:lpstr>
      <vt:lpstr>Wingdings 2</vt:lpstr>
      <vt:lpstr>Wingdings</vt:lpstr>
      <vt:lpstr>Reddit Sans</vt:lpstr>
      <vt:lpstr>Opulent</vt:lpstr>
      <vt:lpstr>3.6.5 Boshlang’ixh ta’limda sinf rahbarining ma’naviy-ma’rifiy ishlarini tashkil etish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3.6.5 Boshlang’ixh ta’limda sinf rahbarining ma’naviy-ma’rifiy ishlarini tashkil etish</dc:title>
  <dc:creator>Acer-i5</dc:creator>
  <cp:lastModifiedBy>Acer-i5</cp:lastModifiedBy>
  <cp:revision>2</cp:revision>
  <dcterms:created xsi:type="dcterms:W3CDTF">2026-10-28T12:53:37Z</dcterms:created>
  <dcterms:modified xsi:type="dcterms:W3CDTF">2026-10-28T13:01:34Z</dcterms:modified>
</cp:coreProperties>
</file>