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88" d="100"/>
          <a:sy n="88" d="100"/>
        </p:scale>
        <p:origin x="-360" y="-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Ball</c:v>
                </c:pt>
              </c:strCache>
            </c:strRef>
          </c:tx>
          <c:spPr>
            <a:solidFill>
              <a:srgbClr val="0E7490"/>
            </a:solidFill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Matematika</c:v>
                </c:pt>
                <c:pt idx="1">
                  <c:v>Tabiiy fanlar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443</c:v>
                </c:pt>
                <c:pt idx="1">
                  <c:v>412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386-4A9D-8B17-09E8897C097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44157312"/>
        <c:axId val="144176640"/>
      </c:barChart>
      <c:catAx>
        <c:axId val="144157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00" b="0" i="0" u="none" strike="noStrike">
                <a:solidFill>
                  <a:srgbClr val="000000"/>
                </a:solidFill>
                <a:latin typeface="Arial"/>
              </a:defRPr>
            </a:pPr>
            <a:endParaRPr lang="ru-RU"/>
          </a:p>
        </c:txPr>
        <c:crossAx val="144176640"/>
        <c:crosses val="autoZero"/>
        <c:auto val="1"/>
        <c:lblAlgn val="ctr"/>
        <c:lblOffset val="100"/>
        <c:noMultiLvlLbl val="1"/>
      </c:catAx>
      <c:valAx>
        <c:axId val="144176640"/>
        <c:scaling>
          <c:orientation val="minMax"/>
          <c:max val="500"/>
          <c:min val="350"/>
        </c:scaling>
        <c:delete val="0"/>
        <c:axPos val="l"/>
        <c:majorGridlines>
          <c:spPr>
            <a:ln w="12700" cap="flat">
              <a:solidFill>
                <a:srgbClr val="888888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00" b="0" i="0" u="none" strike="noStrike">
                <a:solidFill>
                  <a:srgbClr val="000000"/>
                </a:solidFill>
                <a:latin typeface="Arial"/>
              </a:defRPr>
            </a:pPr>
            <a:endParaRPr lang="ru-RU"/>
          </a:p>
        </c:txPr>
        <c:crossAx val="144157312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220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0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clean_modern_educational_business_infographic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009322" y="603504"/>
            <a:ext cx="5526156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25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3.2.1.Xalqaro baholash dasturlari</a:t>
            </a:r>
            <a:endParaRPr lang="en-US" sz="2500" dirty="0"/>
          </a:p>
        </p:txBody>
      </p:sp>
      <p:sp>
        <p:nvSpPr>
          <p:cNvPr id="4" name="Text 1"/>
          <p:cNvSpPr/>
          <p:nvPr/>
        </p:nvSpPr>
        <p:spPr>
          <a:xfrm>
            <a:off x="4625008" y="1115568"/>
            <a:ext cx="5526156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4600" b="1" dirty="0">
                <a:latin typeface="Arial" pitchFamily="34" charset="0"/>
                <a:ea typeface="Arial" pitchFamily="34" charset="-122"/>
                <a:cs typeface="Arial" pitchFamily="34" charset="-120"/>
              </a:rPr>
              <a:t>PIRLS va TIMSS</a:t>
            </a:r>
            <a:endParaRPr lang="en-US" sz="4600" dirty="0"/>
          </a:p>
        </p:txBody>
      </p:sp>
      <p:sp>
        <p:nvSpPr>
          <p:cNvPr id="5" name="Text 2"/>
          <p:cNvSpPr/>
          <p:nvPr/>
        </p:nvSpPr>
        <p:spPr>
          <a:xfrm>
            <a:off x="4837043" y="1874520"/>
            <a:ext cx="4863547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100" dirty="0" err="1">
                <a:latin typeface="Arial" pitchFamily="34" charset="0"/>
                <a:ea typeface="Arial" pitchFamily="34" charset="-122"/>
                <a:cs typeface="Arial" pitchFamily="34" charset="-120"/>
              </a:rPr>
              <a:t>o‘tkazishning</a:t>
            </a:r>
            <a:r>
              <a:rPr lang="en-US" sz="2100" dirty="0">
                <a:latin typeface="Arial" pitchFamily="34" charset="0"/>
                <a:ea typeface="Arial" pitchFamily="34" charset="-122"/>
                <a:cs typeface="Arial" pitchFamily="34" charset="-120"/>
              </a:rPr>
              <a:t> maqsad va vazifalari</a:t>
            </a:r>
            <a:endParaRPr lang="en-US" sz="2100" dirty="0"/>
          </a:p>
        </p:txBody>
      </p:sp>
      <p:sp>
        <p:nvSpPr>
          <p:cNvPr id="6" name="Text 3"/>
          <p:cNvSpPr/>
          <p:nvPr/>
        </p:nvSpPr>
        <p:spPr>
          <a:xfrm>
            <a:off x="4837042" y="2916936"/>
            <a:ext cx="4333461" cy="1827342"/>
          </a:xfrm>
          <a:prstGeom prst="rect">
            <a:avLst/>
          </a:prstGeom>
          <a:solidFill>
            <a:srgbClr val="0E7490"/>
          </a:solidFill>
          <a:ln>
            <a:solidFill>
              <a:srgbClr val="0E7490"/>
            </a:solidFill>
          </a:ln>
        </p:spPr>
        <p:txBody>
          <a:bodyPr wrap="square" lIns="254" tIns="254" rIns="254" bIns="254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 soat nazariy </a:t>
            </a:r>
            <a:r>
              <a:rPr lang="en-US" sz="20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mashg‘ulot</a:t>
            </a:r>
            <a:endParaRPr lang="en-US" sz="2000" b="1" dirty="0">
              <a:solidFill>
                <a:srgbClr val="FFFFFF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buNone/>
            </a:pPr>
            <a:endParaRPr lang="en-US" sz="1750" b="1" dirty="0">
              <a:solidFill>
                <a:srgbClr val="FFFFFF"/>
              </a:solidFill>
              <a:latin typeface="Arial" pitchFamily="34" charset="0"/>
              <a:cs typeface="Arial" pitchFamily="34" charset="-120"/>
            </a:endParaRPr>
          </a:p>
          <a:p>
            <a:pPr marL="0" indent="0" algn="ctr">
              <a:buNone/>
            </a:pP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Ma’ruzachi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: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Xusanova</a:t>
            </a:r>
            <a:r>
              <a:rPr lang="en-US" sz="2400" b="1" dirty="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 Madina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Askarovan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731520" y="6272784"/>
            <a:ext cx="5394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 o‘qituvchilari uchun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g‘oya: baholash — rivojlantirish vositasi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517904"/>
            <a:ext cx="4846320" cy="164592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1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faqat reyting emas. U o‘quvchi nimani bilishi, bilimdan qanday foydalanishi va qaysi ko‘nikmalarda yordamga muhtojligini ko‘rsatadi.</a:t>
            </a:r>
            <a:endParaRPr lang="en-US" sz="2150" dirty="0"/>
          </a:p>
        </p:txBody>
      </p:sp>
      <p:sp>
        <p:nvSpPr>
          <p:cNvPr id="8" name="Text 6"/>
          <p:cNvSpPr/>
          <p:nvPr/>
        </p:nvSpPr>
        <p:spPr>
          <a:xfrm>
            <a:off x="6080760" y="1536192"/>
            <a:ext cx="1508760" cy="530352"/>
          </a:xfrm>
          <a:prstGeom prst="rect">
            <a:avLst/>
          </a:prstGeom>
          <a:solidFill>
            <a:srgbClr val="E0F2FE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845552" y="2359152"/>
            <a:ext cx="1600200" cy="530352"/>
          </a:xfrm>
          <a:prstGeom prst="rect">
            <a:avLst/>
          </a:prstGeom>
          <a:solidFill>
            <a:srgbClr val="DCFCE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9555480" y="3182112"/>
            <a:ext cx="1508760" cy="530352"/>
          </a:xfrm>
          <a:prstGeom prst="rect">
            <a:avLst/>
          </a:prstGeom>
          <a:solidFill>
            <a:srgbClr val="FEF3C7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7845552" y="4251960"/>
            <a:ext cx="1600200" cy="530352"/>
          </a:xfrm>
          <a:prstGeom prst="rect">
            <a:avLst/>
          </a:prstGeom>
          <a:solidFill>
            <a:srgbClr val="FFE4E6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Xulosa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96112" y="507492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Darsda savol o‘zgaradi: “To‘g‘ri javob nima?” emas, “Nima uchun shunday deb o‘ylaysan?”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QIYOSIY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PIRLS, TIMSS va PISA: farqli yo‘nalishlar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31520" y="1463040"/>
            <a:ext cx="16459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Tadqiqot</a:t>
            </a:r>
            <a:endParaRPr lang="en-US" sz="1550" dirty="0"/>
          </a:p>
        </p:txBody>
      </p:sp>
      <p:sp>
        <p:nvSpPr>
          <p:cNvPr id="8" name="Text 6"/>
          <p:cNvSpPr/>
          <p:nvPr/>
        </p:nvSpPr>
        <p:spPr>
          <a:xfrm>
            <a:off x="2788920" y="1463040"/>
            <a:ext cx="14173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Tashkilot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4663440" y="1463040"/>
            <a:ext cx="233172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yo‘nalishi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7406640" y="1463040"/>
            <a:ext cx="2971800" cy="45720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Kimlar qatnashadi?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731520" y="2057400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1550" dirty="0"/>
          </a:p>
        </p:txBody>
      </p:sp>
      <p:sp>
        <p:nvSpPr>
          <p:cNvPr id="12" name="Text 10"/>
          <p:cNvSpPr/>
          <p:nvPr/>
        </p:nvSpPr>
        <p:spPr>
          <a:xfrm>
            <a:off x="2788920" y="2057400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4663440" y="2057400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4" name="Text 12"/>
          <p:cNvSpPr/>
          <p:nvPr/>
        </p:nvSpPr>
        <p:spPr>
          <a:xfrm>
            <a:off x="7406640" y="2057400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Asosan 4-sinf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731520" y="2679192"/>
            <a:ext cx="16459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</a:t>
            </a:r>
            <a:endParaRPr lang="en-US" sz="1550" dirty="0"/>
          </a:p>
        </p:txBody>
      </p:sp>
      <p:sp>
        <p:nvSpPr>
          <p:cNvPr id="16" name="Text 14"/>
          <p:cNvSpPr/>
          <p:nvPr/>
        </p:nvSpPr>
        <p:spPr>
          <a:xfrm>
            <a:off x="2788920" y="2679192"/>
            <a:ext cx="14173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IEA</a:t>
            </a:r>
            <a:endParaRPr lang="en-US" sz="1550" dirty="0"/>
          </a:p>
        </p:txBody>
      </p:sp>
      <p:sp>
        <p:nvSpPr>
          <p:cNvPr id="17" name="Text 15"/>
          <p:cNvSpPr/>
          <p:nvPr/>
        </p:nvSpPr>
        <p:spPr>
          <a:xfrm>
            <a:off x="4663440" y="2679192"/>
            <a:ext cx="233172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8" name="Text 16"/>
          <p:cNvSpPr/>
          <p:nvPr/>
        </p:nvSpPr>
        <p:spPr>
          <a:xfrm>
            <a:off x="7406640" y="2679192"/>
            <a:ext cx="2971800" cy="457200"/>
          </a:xfrm>
          <a:prstGeom prst="rect">
            <a:avLst/>
          </a:prstGeom>
          <a:solidFill>
            <a:srgbClr val="F0F9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1550" dirty="0"/>
          </a:p>
        </p:txBody>
      </p:sp>
      <p:sp>
        <p:nvSpPr>
          <p:cNvPr id="19" name="Text 17"/>
          <p:cNvSpPr/>
          <p:nvPr/>
        </p:nvSpPr>
        <p:spPr>
          <a:xfrm>
            <a:off x="731520" y="3300984"/>
            <a:ext cx="16459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</a:t>
            </a:r>
            <a:endParaRPr lang="en-US" sz="1550" dirty="0"/>
          </a:p>
        </p:txBody>
      </p:sp>
      <p:sp>
        <p:nvSpPr>
          <p:cNvPr id="20" name="Text 18"/>
          <p:cNvSpPr/>
          <p:nvPr/>
        </p:nvSpPr>
        <p:spPr>
          <a:xfrm>
            <a:off x="2788920" y="3300984"/>
            <a:ext cx="14173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</a:t>
            </a:r>
            <a:endParaRPr lang="en-US" sz="1550" dirty="0"/>
          </a:p>
        </p:txBody>
      </p:sp>
      <p:sp>
        <p:nvSpPr>
          <p:cNvPr id="21" name="Text 19"/>
          <p:cNvSpPr/>
          <p:nvPr/>
        </p:nvSpPr>
        <p:spPr>
          <a:xfrm>
            <a:off x="4663440" y="3300984"/>
            <a:ext cx="233172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Funksional savodxonlik</a:t>
            </a:r>
            <a:endParaRPr lang="en-US" sz="1550" dirty="0"/>
          </a:p>
        </p:txBody>
      </p:sp>
      <p:sp>
        <p:nvSpPr>
          <p:cNvPr id="22" name="Text 20"/>
          <p:cNvSpPr/>
          <p:nvPr/>
        </p:nvSpPr>
        <p:spPr>
          <a:xfrm>
            <a:off x="7406640" y="3300984"/>
            <a:ext cx="2971800" cy="457200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 yoshli o‘quvchilar</a:t>
            </a:r>
            <a:endParaRPr lang="en-US" sz="1550" dirty="0"/>
          </a:p>
        </p:txBody>
      </p:sp>
      <p:sp>
        <p:nvSpPr>
          <p:cNvPr id="23" name="Text 21"/>
          <p:cNvSpPr/>
          <p:nvPr/>
        </p:nvSpPr>
        <p:spPr>
          <a:xfrm>
            <a:off x="960120" y="4343400"/>
            <a:ext cx="992124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DE68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5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aniqlik: PIRLS va TIMSS — IEA tadqiqotlari; PISA — OECD dasturi.</a:t>
            </a:r>
            <a:endParaRPr lang="en-US" sz="1950" dirty="0"/>
          </a:p>
        </p:txBody>
      </p:sp>
      <p:sp>
        <p:nvSpPr>
          <p:cNvPr id="24" name="Text 22"/>
          <p:cNvSpPr/>
          <p:nvPr/>
        </p:nvSpPr>
        <p:spPr>
          <a:xfrm>
            <a:off x="1097280" y="5248656"/>
            <a:ext cx="9646920" cy="585216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Ularning umumiy jihati — o‘quvchining faqat yod olgan bilimini emas, bilimni qo‘llash va fikrini asoslash qobiliyatini aniqlashdir.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MILLIY TA’LIM UCHUN DIAGNOSTIKA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O‘zbekistonning xalqaro tadqiqotlardagi ishtiroki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783080"/>
            <a:ext cx="214884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2022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82296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OECD siklida ishtirok</a:t>
            </a:r>
            <a:endParaRPr lang="en-US" sz="1550" dirty="0"/>
          </a:p>
        </p:txBody>
      </p:sp>
      <p:sp>
        <p:nvSpPr>
          <p:cNvPr id="9" name="Text 7"/>
          <p:cNvSpPr/>
          <p:nvPr/>
        </p:nvSpPr>
        <p:spPr>
          <a:xfrm>
            <a:off x="3611880" y="1783080"/>
            <a:ext cx="214884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2021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361188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savodxonligi</a:t>
            </a:r>
            <a:endParaRPr lang="en-US" sz="1550" dirty="0"/>
          </a:p>
        </p:txBody>
      </p:sp>
      <p:sp>
        <p:nvSpPr>
          <p:cNvPr id="11" name="Text 9"/>
          <p:cNvSpPr/>
          <p:nvPr/>
        </p:nvSpPr>
        <p:spPr>
          <a:xfrm>
            <a:off x="6400800" y="1783080"/>
            <a:ext cx="214884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2023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40080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 va tabiiy fanlar</a:t>
            </a:r>
            <a:endParaRPr lang="en-US" sz="1550" dirty="0"/>
          </a:p>
        </p:txBody>
      </p:sp>
      <p:sp>
        <p:nvSpPr>
          <p:cNvPr id="13" name="Text 11"/>
          <p:cNvSpPr/>
          <p:nvPr/>
        </p:nvSpPr>
        <p:spPr>
          <a:xfrm>
            <a:off x="9189720" y="1783080"/>
            <a:ext cx="214884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PISA 2025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9189720" y="2606040"/>
            <a:ext cx="2148840" cy="7772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5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keyingi siklda qatnashuv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914400" y="4251960"/>
            <a:ext cx="10287000" cy="82296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Natijalar darslik, metodika, o‘qituvchi tayyorgarligi va o‘quvchilar ko‘nikmalarini tahlil qilishga xizmat qiladi.</a:t>
            </a:r>
            <a:endParaRPr lang="en-US" sz="2100" dirty="0"/>
          </a:p>
        </p:txBody>
      </p:sp>
      <p:sp>
        <p:nvSpPr>
          <p:cNvPr id="16" name="Text 14"/>
          <p:cNvSpPr/>
          <p:nvPr/>
        </p:nvSpPr>
        <p:spPr>
          <a:xfrm>
            <a:off x="1371600" y="5504688"/>
            <a:ext cx="93726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Muhim savol: “Qaysi ko‘nikma sust?” → “Darsda qanday yordam beramiz?”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BOSHLANG‘ICH TA’LIM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o‘qish savodxonligini baholash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06</a:t>
            </a:r>
            <a:endParaRPr lang="en-US" sz="900" dirty="0"/>
          </a:p>
        </p:txBody>
      </p:sp>
      <p:pic>
        <p:nvPicPr>
          <p:cNvPr id="7" name="Image 0" descr="/mnt/data/a_bright_cheerful_classroom_scene_wide_angle_cl.png"/>
          <p:cNvPicPr>
            <a:picLocks noChangeAspect="1"/>
          </p:cNvPicPr>
          <p:nvPr/>
        </p:nvPicPr>
        <p:blipFill>
          <a:blip r:embed="rId3"/>
          <a:srcRect l="36000" r="6065"/>
          <a:stretch/>
        </p:blipFill>
        <p:spPr>
          <a:xfrm>
            <a:off x="6903720" y="1143000"/>
            <a:ext cx="480060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85800" y="1481328"/>
            <a:ext cx="5623560" cy="114300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o‘quvchining matnni qanchalik tez o‘qishini emas, balki matnni qanday tushunishi, talqin qilishi va baholashini aniqlaydi.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68680" y="3063240"/>
            <a:ext cx="5303520" cy="182880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4-sinf bosqichi: “o‘qishni o‘rganish”dan “o‘rganish uchun o‘qish”ga o‘tish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 bilan mustaqil ishlash, xulosa chiqarish va dalil topish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Oila, maktab va o‘qitish sharoitlari haqida ham ma’lumot yig‘iladi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O‘QISH TURLARI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PIRLSda o‘qishning ikki maqsadi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41248" y="1444752"/>
            <a:ext cx="4892040" cy="62179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Badiiy tajriba uchun o‘qish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6400800" y="1444752"/>
            <a:ext cx="4892040" cy="62179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Axborotni olish va foydalanish uchun o‘qish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097280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hikoya, ertak, voqea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qahramon motivi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asosiy g‘oya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sabab-oqibat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6656832" y="2395728"/>
            <a:ext cx="4297680" cy="19202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ilmiy-ommabop matn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jadval, xarita, diagramma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kerakli ma’lumotni topish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1097280" y="5047488"/>
            <a:ext cx="9966960" cy="585216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Har ikki turda ham o‘quvchi matnga qaytadi, dalil izlaydi va fikrini asoslaydi.</a:t>
            </a: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 BOSQICHLI FIKRLASH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matnni tushunish jarayonlari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13232" y="1828800"/>
            <a:ext cx="2212848" cy="1600200"/>
          </a:xfrm>
          <a:prstGeom prst="rect">
            <a:avLst/>
          </a:prstGeom>
          <a:solidFill>
            <a:srgbClr val="F0F9FF"/>
          </a:solidFill>
          <a:ln w="13970">
            <a:solidFill>
              <a:srgbClr val="0E7490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Aniq axborotni topish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Kim? Qayerda? Qachon?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3566160" y="2331720"/>
            <a:ext cx="2212848" cy="1600200"/>
          </a:xfrm>
          <a:prstGeom prst="rect">
            <a:avLst/>
          </a:prstGeom>
          <a:solidFill>
            <a:srgbClr val="DCFCE7"/>
          </a:solidFill>
          <a:ln w="13970">
            <a:solidFill>
              <a:srgbClr val="16A34A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Oddiy xulosa chiqarish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Nima sababdan?</a:t>
            </a:r>
            <a:endParaRPr lang="en-US" sz="1500" dirty="0"/>
          </a:p>
        </p:txBody>
      </p:sp>
      <p:sp>
        <p:nvSpPr>
          <p:cNvPr id="9" name="Text 7"/>
          <p:cNvSpPr/>
          <p:nvPr/>
        </p:nvSpPr>
        <p:spPr>
          <a:xfrm>
            <a:off x="6419088" y="1828800"/>
            <a:ext cx="2212848" cy="1600200"/>
          </a:xfrm>
          <a:prstGeom prst="rect">
            <a:avLst/>
          </a:prstGeom>
          <a:solidFill>
            <a:srgbClr val="FEF3C7"/>
          </a:solidFill>
          <a:ln w="13970">
            <a:solidFill>
              <a:srgbClr val="F59E0B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Talqin va umumlashtirish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g‘oya nima?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9272016" y="2331720"/>
            <a:ext cx="2212848" cy="1600200"/>
          </a:xfrm>
          <a:prstGeom prst="rect">
            <a:avLst/>
          </a:prstGeom>
          <a:solidFill>
            <a:srgbClr val="FFE4E6"/>
          </a:solidFill>
          <a:ln w="13970">
            <a:solidFill>
              <a:srgbClr val="E11D48"/>
            </a:solidFill>
          </a:ln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va tanqidiy fikrlash</a:t>
            </a:r>
            <a:endParaRPr lang="en-US" sz="1500" dirty="0"/>
          </a:p>
          <a:p>
            <a:pPr marL="0" indent="0" algn="ctr">
              <a:buNone/>
            </a:pPr>
            <a:r>
              <a:rPr lang="en-US" sz="15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Qaysi dalil ishonchli?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960120" y="4892040"/>
            <a:ext cx="10241280" cy="749808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topshirig‘i yaxshi tuzilsa, o‘quvchi matnni qayta o‘qiydi, dalil topadi va o‘z fikrini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 VA 8-SINF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matematika va tabiiy fanlar yutuqlari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09</a:t>
            </a:r>
            <a:endParaRPr lang="en-US" sz="900" dirty="0"/>
          </a:p>
        </p:txBody>
      </p:sp>
      <p:pic>
        <p:nvPicPr>
          <p:cNvPr id="7" name="Image 0" descr="/mnt/data/a_bright_classroom_scene_with_a_group_of_elementar.png"/>
          <p:cNvPicPr>
            <a:picLocks noChangeAspect="1"/>
          </p:cNvPicPr>
          <p:nvPr/>
        </p:nvPicPr>
        <p:blipFill>
          <a:blip r:embed="rId3"/>
          <a:srcRect t="2000" r="43041" b="5000"/>
          <a:stretch/>
        </p:blipFill>
        <p:spPr>
          <a:xfrm>
            <a:off x="6629400" y="1170432"/>
            <a:ext cx="5074920" cy="466344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13232" y="1444752"/>
            <a:ext cx="5440680" cy="1261872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maktabda o‘rganilgan matematika va tabiiy fanlar bilimlarining qanchalik puxta egallanganini xalqaro mezonlar asosida o‘rganadi.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41248" y="3127248"/>
            <a:ext cx="5303520" cy="21031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har 4 yilda o‘tkaziladi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milliy o‘quv dasturi bilan bog‘liq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bilim, qo‘llash va mulohaza yuritish kognitiv jarayonlari baholanadi</a:t>
            </a:r>
            <a:endParaRPr lang="en-US" sz="1820" dirty="0"/>
          </a:p>
          <a:p>
            <a:pPr marL="0" indent="0">
              <a:buNone/>
            </a:pPr>
            <a:r>
              <a:rPr lang="en-US" sz="18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kontekst: maktab, o‘qituvchi, oila va resurslar</a:t>
            </a:r>
            <a:endParaRPr lang="en-US" sz="182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matematik savodxonlik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72768"/>
            <a:ext cx="2926080" cy="585216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Sonlar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02412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amallar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kasrlar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sonli ifodalar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617720" y="1572768"/>
            <a:ext cx="2926080" cy="585216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O‘lchash va geometriya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7316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uzunlik, massa, vaqt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shakllar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fazoviy tasavvur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366760" y="1572768"/>
            <a:ext cx="2926080" cy="585216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Ma’lumotlar bilan ishlash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22208" y="2350008"/>
            <a:ext cx="260604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jadval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diagramma</a:t>
            </a:r>
            <a:endParaRPr lang="en-US" sz="1900" dirty="0"/>
          </a:p>
          <a:p>
            <a:pPr marL="0" indent="0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qiyoslash va xulosa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97280" y="4846320"/>
            <a:ext cx="9875520" cy="676656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ruhidagi matematika darsida o‘quvchi masalani tushunadi, strategiya tanlaydi va yechimini izohlaydi.</a:t>
            </a:r>
            <a:endParaRPr lang="en-US" sz="2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MAZMUNIY YO‘NALISHLAR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TIMSSda tabiiy fanlar savodxonligi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517904"/>
            <a:ext cx="310896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Tirik tabiat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024128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o‘simliklar, hayvonlar, organizm, muhit bilan bog‘lanish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4544568" y="1517904"/>
            <a:ext cx="310896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Fizik jarayonlar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4700016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modda, kuch, harakat, energiya, yorug‘lik va issiqlik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8220456" y="1517904"/>
            <a:ext cx="310896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Yer va koinot</a:t>
            </a:r>
            <a:endParaRPr lang="en-US" sz="2200" dirty="0"/>
          </a:p>
        </p:txBody>
      </p:sp>
      <p:sp>
        <p:nvSpPr>
          <p:cNvPr id="12" name="Text 10"/>
          <p:cNvSpPr/>
          <p:nvPr/>
        </p:nvSpPr>
        <p:spPr>
          <a:xfrm>
            <a:off x="8375904" y="2414016"/>
            <a:ext cx="2779776" cy="1225296"/>
          </a:xfrm>
          <a:prstGeom prst="rect">
            <a:avLst/>
          </a:prstGeom>
          <a:solidFill>
            <a:srgbClr val="FFFFFF"/>
          </a:solidFill>
          <a:ln w="12700">
            <a:solidFill>
              <a:srgbClr val="CBD5E1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ob-havo, suv, tuproq, tabiat hodisalari, Yer haqidagi bilimlar</a:t>
            </a:r>
            <a:endParaRPr lang="en-US" sz="1850" dirty="0"/>
          </a:p>
        </p:txBody>
      </p:sp>
      <p:sp>
        <p:nvSpPr>
          <p:cNvPr id="13" name="Text 11"/>
          <p:cNvSpPr/>
          <p:nvPr/>
        </p:nvSpPr>
        <p:spPr>
          <a:xfrm>
            <a:off x="1005840" y="4892040"/>
            <a:ext cx="10149840" cy="658368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darajadagi topshiriq kuzatish → taxmin → sabab → dalil → xulosani talab qiladi.</a:t>
            </a:r>
            <a:endParaRPr lang="en-US" sz="20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 QANDAY FIKRLAYDI?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kognitiv domenlari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96112" y="1444752"/>
            <a:ext cx="301752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Bilish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060704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fakt, tushuncha, qoida va algoritmlarni eslash hamda tanish</a:t>
            </a:r>
            <a:endParaRPr lang="en-US" sz="1900" dirty="0"/>
          </a:p>
        </p:txBody>
      </p:sp>
      <p:sp>
        <p:nvSpPr>
          <p:cNvPr id="9" name="Text 7"/>
          <p:cNvSpPr/>
          <p:nvPr/>
        </p:nvSpPr>
        <p:spPr>
          <a:xfrm>
            <a:off x="4572000" y="1444752"/>
            <a:ext cx="301752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Qo‘llash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4736592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bilimni tanish yoki yangi vaziyatda ishlatish, hisoblash, taqqoslash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8247888" y="1444752"/>
            <a:ext cx="3017520" cy="65836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Mulohaza yuritish</a:t>
            </a:r>
            <a:endParaRPr lang="en-US" sz="2400" dirty="0"/>
          </a:p>
        </p:txBody>
      </p:sp>
      <p:sp>
        <p:nvSpPr>
          <p:cNvPr id="12" name="Text 10"/>
          <p:cNvSpPr/>
          <p:nvPr/>
        </p:nvSpPr>
        <p:spPr>
          <a:xfrm>
            <a:off x="8412480" y="2304288"/>
            <a:ext cx="2688336" cy="123444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9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tahlil qilish, strategiya tanlash, dalillash, xulosa chiqarish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1051560" y="4773168"/>
            <a:ext cx="10058400" cy="685800"/>
          </a:xfrm>
          <a:prstGeom prst="rect">
            <a:avLst/>
          </a:prstGeom>
          <a:solidFill>
            <a:srgbClr val="0E7490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xulosa: o‘quvchidan javob bilan birga yechim yo‘lini ham so‘rash kerak.</a:t>
            </a:r>
            <a:endParaRPr lang="en-US" sz="21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NATIJANI TALQIN QILISH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xalqaro benchmarklari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68680" y="1325880"/>
            <a:ext cx="1325880" cy="566928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625+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2560320" y="1325880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 mukammal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5806440" y="1325880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vaziyatlarda qo‘llash va izohlash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868680" y="2441448"/>
            <a:ext cx="1325880" cy="566928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550+</a:t>
            </a:r>
            <a:endParaRPr lang="en-US" sz="2300" dirty="0"/>
          </a:p>
        </p:txBody>
      </p:sp>
      <p:sp>
        <p:nvSpPr>
          <p:cNvPr id="11" name="Text 9"/>
          <p:cNvSpPr/>
          <p:nvPr/>
        </p:nvSpPr>
        <p:spPr>
          <a:xfrm>
            <a:off x="2560320" y="2441448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Yuqori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5806440" y="2441448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asosiy tushunchalarni puxta qo‘llash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68680" y="3557016"/>
            <a:ext cx="1325880" cy="56692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475+</a:t>
            </a:r>
            <a:endParaRPr lang="en-US" sz="2300" dirty="0"/>
          </a:p>
        </p:txBody>
      </p:sp>
      <p:sp>
        <p:nvSpPr>
          <p:cNvPr id="14" name="Text 12"/>
          <p:cNvSpPr/>
          <p:nvPr/>
        </p:nvSpPr>
        <p:spPr>
          <a:xfrm>
            <a:off x="2560320" y="3557016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O‘rta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806440" y="3557016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sodda vaziyatlarda bilimdan foydalanish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868680" y="4672584"/>
            <a:ext cx="1325880" cy="56692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3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400+</a:t>
            </a:r>
            <a:endParaRPr lang="en-US" sz="2300" dirty="0"/>
          </a:p>
        </p:txBody>
      </p:sp>
      <p:sp>
        <p:nvSpPr>
          <p:cNvPr id="17" name="Text 15"/>
          <p:cNvSpPr/>
          <p:nvPr/>
        </p:nvSpPr>
        <p:spPr>
          <a:xfrm>
            <a:off x="2560320" y="4672584"/>
            <a:ext cx="292608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Quyi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5806440" y="4672584"/>
            <a:ext cx="5303520" cy="56692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elementar bilim va ko‘nikmalar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914400" y="5742432"/>
            <a:ext cx="10332720" cy="512064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Benchmarklar o‘quvchini “yaxshi-yomon” deb ajratish uchun emas, qaysi ko‘nikma shakllanganini ko‘rish uchun xizmat qiladi.</a:t>
            </a:r>
            <a:endParaRPr lang="en-US" sz="18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4-SINF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O‘zbekiston: TIMSS 2023 natijalaridan signal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14</a:t>
            </a:r>
            <a:endParaRPr lang="en-US" sz="900" dirty="0"/>
          </a:p>
        </p:txBody>
      </p:sp>
      <p:graphicFrame>
        <p:nvGraphicFramePr>
          <p:cNvPr id="7" name="Chart 0"/>
          <p:cNvGraphicFramePr/>
          <p:nvPr/>
        </p:nvGraphicFramePr>
        <p:xfrm>
          <a:off x="777240" y="1417320"/>
          <a:ext cx="5669280" cy="39319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 5"/>
          <p:cNvSpPr/>
          <p:nvPr/>
        </p:nvSpPr>
        <p:spPr>
          <a:xfrm>
            <a:off x="7059168" y="1508760"/>
            <a:ext cx="1828800" cy="658368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443 ball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6903720" y="233172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Matematika: asosiy ko‘nikmalar mavjud, ammo yuqori darajali mulohaza va ko‘p bosqichli masalalar ustida ish kuchaytiriladi.</a:t>
            </a:r>
            <a:endParaRPr lang="en-US" sz="1720" dirty="0"/>
          </a:p>
        </p:txBody>
      </p:sp>
      <p:sp>
        <p:nvSpPr>
          <p:cNvPr id="10" name="Text 7"/>
          <p:cNvSpPr/>
          <p:nvPr/>
        </p:nvSpPr>
        <p:spPr>
          <a:xfrm>
            <a:off x="7059168" y="3657600"/>
            <a:ext cx="1828800" cy="658368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412 ball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6903720" y="4480560"/>
            <a:ext cx="4297680" cy="91440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72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Tabiiy fanlar: kuzatish, tajriba, sabab-oqibat va dalilga tayangan xulosa topshiriqlariga ehtiyoj yuqori.</a:t>
            </a:r>
            <a:endParaRPr lang="en-US" sz="172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MOSLASHTIRISH YO‘LLARI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Xorijiy mamlakatlar tajribasidan xulosalar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15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2880360" cy="530352"/>
          </a:xfrm>
          <a:prstGeom prst="rect">
            <a:avLst/>
          </a:prstGeom>
          <a:solidFill>
            <a:srgbClr val="E0F2FE"/>
          </a:solidFill>
          <a:ln w="12700">
            <a:solidFill>
              <a:srgbClr val="0E7490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Singapur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96012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masala modelini qurish, strategiya tanlash va javobni izohlash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617720" y="1389888"/>
            <a:ext cx="2880360" cy="530352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Sharqiy Osiyo</a:t>
            </a:r>
            <a:endParaRPr lang="en-US" sz="2100" dirty="0"/>
          </a:p>
        </p:txBody>
      </p:sp>
      <p:sp>
        <p:nvSpPr>
          <p:cNvPr id="10" name="Text 8"/>
          <p:cNvSpPr/>
          <p:nvPr/>
        </p:nvSpPr>
        <p:spPr>
          <a:xfrm>
            <a:off x="475488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murakkab savollarni bosqichma-bosqich hamma o‘quvchiga berish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8412480" y="1389888"/>
            <a:ext cx="2880360" cy="530352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Finlandiya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8549640" y="2157984"/>
            <a:ext cx="2606040" cy="1207008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80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 bilan ishlashni barcha fanlarga integratsiya qilish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1024128" y="4718304"/>
            <a:ext cx="10104120" cy="822960"/>
          </a:xfrm>
          <a:prstGeom prst="rect">
            <a:avLst/>
          </a:prstGeom>
          <a:solidFill>
            <a:srgbClr val="123B5D"/>
          </a:solidFill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Umumiy saboq: yuqori natija alohida “testga tayyorlash”dan emas, kundalik darsning fikrlashga yo‘naltirilgan mazmunidan boshlanadi.</a:t>
            </a:r>
            <a:endParaRPr lang="en-US" sz="21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TATBIQ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Xalqaro baholash talablari darsga qanday kiradi?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16</a:t>
            </a:r>
            <a:endParaRPr lang="en-US" sz="900" dirty="0"/>
          </a:p>
        </p:txBody>
      </p:sp>
      <p:pic>
        <p:nvPicPr>
          <p:cNvPr id="7" name="Image 0" descr="/mnt/data/a_bright_modern_classroom_scene_a_teacher_and_a.png"/>
          <p:cNvPicPr>
            <a:picLocks noChangeAspect="1"/>
          </p:cNvPicPr>
          <p:nvPr/>
        </p:nvPicPr>
        <p:blipFill>
          <a:blip r:embed="rId3"/>
          <a:srcRect l="4000" t="2000" r="37961" b="4000"/>
          <a:stretch/>
        </p:blipFill>
        <p:spPr>
          <a:xfrm>
            <a:off x="6537960" y="1170432"/>
            <a:ext cx="5166360" cy="4709160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777240" y="1591056"/>
            <a:ext cx="5349240" cy="34747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savolni yuqori darajaga ko‘tarish: “nima uchun?”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matn, jadval, rasm va diagrammani birgalikda o‘qitish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o‘quvchidan javobni dalil bilan asoslashni talab qilish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tadqiqot, kuzatish va tajriba elementlarini darsga qo‘shish</a:t>
            </a:r>
            <a:endParaRPr lang="en-US" sz="1860" dirty="0"/>
          </a:p>
          <a:p>
            <a:pPr marL="0" indent="0">
              <a:buNone/>
            </a:pPr>
            <a:r>
              <a:rPr lang="en-US" sz="186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bir masalaga bir nechta yechim yo‘lini qidirish</a:t>
            </a:r>
            <a:endParaRPr lang="en-US" sz="186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AMALIY KO‘RINISH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Namunaviy topshiriqlar: PIRLS va TIMSS ruhida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17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822960" y="1389888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804672" y="1737360"/>
            <a:ext cx="4892040" cy="123444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Matnni o‘qing. Qahramonning qarorini qaysi dalil bilan asoslash mumkin? Matndan ikki dalil keltiring.</a:t>
            </a:r>
            <a:endParaRPr lang="en-US" sz="1950" dirty="0"/>
          </a:p>
        </p:txBody>
      </p:sp>
      <p:sp>
        <p:nvSpPr>
          <p:cNvPr id="9" name="Text 7"/>
          <p:cNvSpPr/>
          <p:nvPr/>
        </p:nvSpPr>
        <p:spPr>
          <a:xfrm>
            <a:off x="822960" y="3346704"/>
            <a:ext cx="21945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16A3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MATEMATIKA</a:t>
            </a:r>
            <a:endParaRPr lang="en-US" sz="950" dirty="0"/>
          </a:p>
        </p:txBody>
      </p:sp>
      <p:sp>
        <p:nvSpPr>
          <p:cNvPr id="10" name="Text 8"/>
          <p:cNvSpPr/>
          <p:nvPr/>
        </p:nvSpPr>
        <p:spPr>
          <a:xfrm>
            <a:off x="804672" y="3685032"/>
            <a:ext cx="4892040" cy="1234440"/>
          </a:xfrm>
          <a:prstGeom prst="rect">
            <a:avLst/>
          </a:prstGeom>
          <a:solidFill>
            <a:srgbClr val="DCFCE7"/>
          </a:solidFill>
          <a:ln w="12700">
            <a:solidFill>
              <a:srgbClr val="16A34A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Jadvaldagi ma’lumotlar asosida qaysi guruh ko‘proq kitob o‘qiganini aniqlang. Javobingizni hisoblash yo‘li bilan tushuntiring.</a:t>
            </a:r>
            <a:endParaRPr lang="en-US" sz="1950" dirty="0"/>
          </a:p>
        </p:txBody>
      </p:sp>
      <p:sp>
        <p:nvSpPr>
          <p:cNvPr id="11" name="Text 9"/>
          <p:cNvSpPr/>
          <p:nvPr/>
        </p:nvSpPr>
        <p:spPr>
          <a:xfrm>
            <a:off x="6492240" y="1389888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F59E0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 TABIIY FAN</a:t>
            </a:r>
            <a:endParaRPr lang="en-US" sz="950" dirty="0"/>
          </a:p>
        </p:txBody>
      </p:sp>
      <p:sp>
        <p:nvSpPr>
          <p:cNvPr id="12" name="Text 10"/>
          <p:cNvSpPr/>
          <p:nvPr/>
        </p:nvSpPr>
        <p:spPr>
          <a:xfrm>
            <a:off x="6492240" y="1737360"/>
            <a:ext cx="4892040" cy="1234440"/>
          </a:xfrm>
          <a:prstGeom prst="rect">
            <a:avLst/>
          </a:prstGeom>
          <a:solidFill>
            <a:srgbClr val="FEF3C7"/>
          </a:solidFill>
          <a:ln w="12700">
            <a:solidFill>
              <a:srgbClr val="F59E0B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Ikki o‘simlikdan biri yorug‘, biri qorong‘i joyga qo‘yildi. Bir haftadan keyin qanday farq bo‘ladi? Sababini izohlang.</a:t>
            </a:r>
            <a:endParaRPr lang="en-US" sz="1950" dirty="0"/>
          </a:p>
        </p:txBody>
      </p:sp>
      <p:sp>
        <p:nvSpPr>
          <p:cNvPr id="13" name="Text 11"/>
          <p:cNvSpPr/>
          <p:nvPr/>
        </p:nvSpPr>
        <p:spPr>
          <a:xfrm>
            <a:off x="6492240" y="3346704"/>
            <a:ext cx="24688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E11D4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BAHOLASH SAVOLI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6492240" y="3685032"/>
            <a:ext cx="4892040" cy="1234440"/>
          </a:xfrm>
          <a:prstGeom prst="rect">
            <a:avLst/>
          </a:prstGeom>
          <a:solidFill>
            <a:srgbClr val="FFE4E6"/>
          </a:solidFill>
          <a:ln w="12700">
            <a:solidFill>
              <a:srgbClr val="E11D48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50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O‘quvchining javobida faqat natija emas, dalil, tushuntirish va xulosa ham baholanadi.</a:t>
            </a:r>
            <a:endParaRPr lang="en-US" sz="19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8FA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20040"/>
            <a:ext cx="7498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</a:t>
            </a:r>
            <a:endParaRPr lang="en-US" sz="950" dirty="0"/>
          </a:p>
        </p:txBody>
      </p:sp>
      <p:sp>
        <p:nvSpPr>
          <p:cNvPr id="3" name="Text 1"/>
          <p:cNvSpPr/>
          <p:nvPr/>
        </p:nvSpPr>
        <p:spPr>
          <a:xfrm>
            <a:off x="548640" y="621792"/>
            <a:ext cx="996696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31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Yakuniy xulosa va manbalar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225296"/>
            <a:ext cx="2194560" cy="0"/>
          </a:xfrm>
          <a:prstGeom prst="line">
            <a:avLst/>
          </a:prstGeom>
          <a:noFill/>
          <a:ln w="38100">
            <a:solidFill>
              <a:srgbClr val="F59E0B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02920" y="6446520"/>
            <a:ext cx="67665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 • TIMSS | 2 soat nazariy mashg‘ulot</a:t>
            </a:r>
            <a:endParaRPr lang="en-US" sz="850" dirty="0"/>
          </a:p>
        </p:txBody>
      </p:sp>
      <p:sp>
        <p:nvSpPr>
          <p:cNvPr id="6" name="Text 4"/>
          <p:cNvSpPr/>
          <p:nvPr/>
        </p:nvSpPr>
        <p:spPr>
          <a:xfrm>
            <a:off x="11292840" y="6419088"/>
            <a:ext cx="411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18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777240" y="1417320"/>
            <a:ext cx="5486400" cy="2468880"/>
          </a:xfrm>
          <a:prstGeom prst="rect">
            <a:avLst/>
          </a:prstGeom>
          <a:solidFill>
            <a:srgbClr val="F0F9FF"/>
          </a:solidFill>
          <a:ln w="12700">
            <a:solidFill>
              <a:srgbClr val="BAE6FD"/>
            </a:solidFill>
          </a:ln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PIRLS: o‘quvchi matnni o‘qiydi, tushunadi, talqin qiladi va baholaydi.</a:t>
            </a:r>
            <a:endParaRPr lang="en-US" sz="1900" dirty="0"/>
          </a:p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TIMSS: o‘quvchi matematika va tabiiy fanlar bilimini qo‘llaydi, tahlil qiladi va asoslaydi.</a:t>
            </a:r>
            <a:endParaRPr lang="en-US" sz="1900" dirty="0"/>
          </a:p>
          <a:p>
            <a:pPr marL="0" indent="0" algn="l">
              <a:buNone/>
            </a:pPr>
            <a:r>
              <a:rPr lang="en-US" sz="1900" b="1" dirty="0">
                <a:solidFill>
                  <a:srgbClr val="123B5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Metodik maqsad: kundalik darsni fikrlash, dalillash va xulosa chiqarishga yo‘naltirish.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6766560" y="1417320"/>
            <a:ext cx="4343400" cy="41148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E749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Muhokama uchun</a:t>
            </a:r>
            <a:endParaRPr lang="en-US" sz="2100" dirty="0"/>
          </a:p>
        </p:txBody>
      </p:sp>
      <p:sp>
        <p:nvSpPr>
          <p:cNvPr id="9" name="Text 7"/>
          <p:cNvSpPr/>
          <p:nvPr/>
        </p:nvSpPr>
        <p:spPr>
          <a:xfrm>
            <a:off x="6784848" y="2057400"/>
            <a:ext cx="4297680" cy="169164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PIRLS savollarini o‘qish darsida qanday ko‘paytiramiz?</a:t>
            </a:r>
            <a:endParaRPr lang="en-US" sz="1750" dirty="0"/>
          </a:p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TIMSS ruhidagi masala oddiy mashqdan nimasi bilan farq qiladi?</a:t>
            </a:r>
            <a:endParaRPr lang="en-US" sz="1750" dirty="0"/>
          </a:p>
          <a:p>
            <a:pPr marL="0" indent="0">
              <a:buNone/>
            </a:pPr>
            <a:r>
              <a:rPr lang="en-US" sz="1750" dirty="0">
                <a:solidFill>
                  <a:srgbClr val="1E293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 Natijalarni darsni yaxshilashga qanday aylantiramiz?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841248" y="4910328"/>
            <a:ext cx="10469880" cy="731520"/>
          </a:xfrm>
          <a:prstGeom prst="rect">
            <a:avLst/>
          </a:prstGeom>
          <a:noFill/>
          <a:ln/>
        </p:spPr>
        <p:txBody>
          <a:bodyPr wrap="square" lIns="1270" tIns="1270" rIns="1270" bIns="1270" rtlCol="0" anchor="ctr">
            <a:normAutofit/>
          </a:bodyPr>
          <a:lstStyle/>
          <a:p>
            <a:pPr marL="0" indent="0" algn="ctr">
              <a:buNone/>
            </a:pPr>
            <a:r>
              <a:rPr lang="en-US" sz="1450" dirty="0">
                <a:solidFill>
                  <a:srgbClr val="64748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Manbalar: IEA PIRLS va TIMSS rasmiy sahifalari; TIMSS 2023 Highlights; OECD PISA Uzbekistan sahifasi; PIRLS 2021 va TIMSS 2023 assessment frameworks.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1155</Words>
  <Application>Microsoft Office PowerPoint</Application>
  <PresentationFormat>Custom</PresentationFormat>
  <Paragraphs>227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OpenAI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PIRLS va TIMSS maqsad va vazifalari</dc:title>
  <dc:subject>Xalqaro baholash dasturlari: PIRLS, TIMSS</dc:subject>
  <dc:creator>OpenAI</dc:creator>
  <cp:lastModifiedBy>Acer-i5</cp:lastModifiedBy>
  <cp:revision>3</cp:revision>
  <dcterms:created xsi:type="dcterms:W3CDTF">2026-09-04T01:52:36Z</dcterms:created>
  <dcterms:modified xsi:type="dcterms:W3CDTF">2026-10-21T23:54:27Z</dcterms:modified>
</cp:coreProperties>
</file>