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1565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B1F21-365A-40C2-BE55-85A28D67F247}" type="datetimeFigureOut">
              <a:rPr lang="ru-RU" smtClean="0"/>
              <a:t>21.10.2026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558F-F8A0-4F9D-BFEA-353A3ADF2A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B1F21-365A-40C2-BE55-85A28D67F247}" type="datetimeFigureOut">
              <a:rPr lang="ru-RU" smtClean="0"/>
              <a:t>21.10.2026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558F-F8A0-4F9D-BFEA-353A3ADF2A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B1F21-365A-40C2-BE55-85A28D67F247}" type="datetimeFigureOut">
              <a:rPr lang="ru-RU" smtClean="0"/>
              <a:t>21.10.2026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558F-F8A0-4F9D-BFEA-353A3ADF2A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B1F21-365A-40C2-BE55-85A28D67F247}" type="datetimeFigureOut">
              <a:rPr lang="ru-RU" smtClean="0"/>
              <a:t>21.10.2026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558F-F8A0-4F9D-BFEA-353A3ADF2AA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B1F21-365A-40C2-BE55-85A28D67F247}" type="datetimeFigureOut">
              <a:rPr lang="ru-RU" smtClean="0"/>
              <a:t>21.10.2026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558F-F8A0-4F9D-BFEA-353A3ADF2A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B1F21-365A-40C2-BE55-85A28D67F247}" type="datetimeFigureOut">
              <a:rPr lang="ru-RU" smtClean="0"/>
              <a:t>21.10.2026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558F-F8A0-4F9D-BFEA-353A3ADF2A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B1F21-365A-40C2-BE55-85A28D67F247}" type="datetimeFigureOut">
              <a:rPr lang="ru-RU" smtClean="0"/>
              <a:t>21.10.2026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558F-F8A0-4F9D-BFEA-353A3ADF2A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B1F21-365A-40C2-BE55-85A28D67F247}" type="datetimeFigureOut">
              <a:rPr lang="ru-RU" smtClean="0"/>
              <a:t>21.10.2026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AF9558F-F8A0-4F9D-BFEA-353A3ADF2A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B1F21-365A-40C2-BE55-85A28D67F247}" type="datetimeFigureOut">
              <a:rPr lang="ru-RU" smtClean="0"/>
              <a:t>21.10.2026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558F-F8A0-4F9D-BFEA-353A3ADF2A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B1F21-365A-40C2-BE55-85A28D67F247}" type="datetimeFigureOut">
              <a:rPr lang="ru-RU" smtClean="0"/>
              <a:t>21.10.2026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558F-F8A0-4F9D-BFEA-353A3ADF2A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B1F21-365A-40C2-BE55-85A28D67F247}" type="datetimeFigureOut">
              <a:rPr lang="ru-RU" smtClean="0"/>
              <a:t>21.10.2026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558F-F8A0-4F9D-BFEA-353A3ADF2A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black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7E8B1F21-365A-40C2-BE55-85A28D67F247}" type="datetimeFigureOut">
              <a:rPr lang="ru-RU" smtClean="0"/>
              <a:t>21.10.2026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DAF9558F-F8A0-4F9D-BFEA-353A3ADF2AA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533400"/>
            <a:ext cx="7772400" cy="1774825"/>
          </a:xfrm>
        </p:spPr>
        <p:txBody>
          <a:bodyPr>
            <a:normAutofit fontScale="90000"/>
          </a:bodyPr>
          <a:lstStyle/>
          <a:p>
            <a:r>
              <a:rPr lang="en-US" sz="2000" b="1" dirty="0" err="1">
                <a:solidFill>
                  <a:srgbClr val="C00000"/>
                </a:solidFill>
              </a:rPr>
              <a:t>Boshlang‘ich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Sinflar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Tarbiya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Darsida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Ekskursiyalar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Tashkil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Etish</a:t>
            </a:r>
            <a:r>
              <a:rPr lang="en-US" sz="2000" b="1" dirty="0">
                <a:solidFill>
                  <a:srgbClr val="C00000"/>
                </a:solidFill>
              </a:rPr>
              <a:t/>
            </a:r>
            <a:br>
              <a:rPr lang="en-US" sz="2000" b="1" dirty="0">
                <a:solidFill>
                  <a:srgbClr val="C00000"/>
                </a:solidFill>
              </a:rPr>
            </a:br>
            <a:r>
              <a:rPr lang="en-US" sz="2000" b="1" dirty="0" err="1">
                <a:solidFill>
                  <a:srgbClr val="C00000"/>
                </a:solidFill>
              </a:rPr>
              <a:t>Ekskursiyalarning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Pedagogik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Ahamiyati</a:t>
            </a:r>
            <a:r>
              <a:rPr lang="en-US" sz="2000" b="1" dirty="0">
                <a:solidFill>
                  <a:srgbClr val="C00000"/>
                </a:solidFill>
              </a:rPr>
              <a:t/>
            </a:r>
            <a:br>
              <a:rPr lang="en-US" sz="2000" b="1" dirty="0">
                <a:solidFill>
                  <a:srgbClr val="C00000"/>
                </a:solidFill>
              </a:rPr>
            </a:br>
            <a:r>
              <a:rPr lang="en-US" sz="2000" b="1" dirty="0" err="1">
                <a:solidFill>
                  <a:srgbClr val="C00000"/>
                </a:solidFill>
              </a:rPr>
              <a:t>Tarbiyaviy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Ta'sir</a:t>
            </a:r>
            <a:r>
              <a:rPr lang="en-US" sz="2000" b="1" dirty="0">
                <a:solidFill>
                  <a:srgbClr val="C00000"/>
                </a:solidFill>
              </a:rPr>
              <a:t>:</a:t>
            </a:r>
            <a:br>
              <a:rPr lang="en-US" sz="2000" b="1" dirty="0">
                <a:solidFill>
                  <a:srgbClr val="C00000"/>
                </a:solidFill>
              </a:rPr>
            </a:br>
            <a:r>
              <a:rPr lang="en-US" sz="2000" b="1" dirty="0" err="1">
                <a:solidFill>
                  <a:srgbClr val="C00000"/>
                </a:solidFill>
              </a:rPr>
              <a:t>Hayotiy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tajriba</a:t>
            </a:r>
            <a:r>
              <a:rPr lang="en-US" sz="2000" b="1" dirty="0">
                <a:solidFill>
                  <a:srgbClr val="C00000"/>
                </a:solidFill>
              </a:rPr>
              <a:t>:</a:t>
            </a:r>
            <a:r>
              <a:rPr lang="en-US" sz="2000" dirty="0">
                <a:solidFill>
                  <a:srgbClr val="C00000"/>
                </a:solidFill>
              </a:rPr>
              <a:t> </a:t>
            </a:r>
            <a:r>
              <a:rPr lang="en-US" sz="2000" dirty="0" err="1">
                <a:solidFill>
                  <a:srgbClr val="C00000"/>
                </a:solidFill>
              </a:rPr>
              <a:t>nazariy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bilimni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amaliyot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bilan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birlashtirish</a:t>
            </a:r>
            <a:r>
              <a:rPr lang="en-US" sz="2000" dirty="0">
                <a:solidFill>
                  <a:srgbClr val="C00000"/>
                </a:solidFill>
              </a:rPr>
              <a:t/>
            </a:r>
            <a:br>
              <a:rPr lang="en-US" sz="2000" dirty="0">
                <a:solidFill>
                  <a:srgbClr val="C00000"/>
                </a:solidFill>
              </a:rPr>
            </a:br>
            <a:r>
              <a:rPr lang="en-US" sz="2000" b="1" dirty="0" err="1">
                <a:solidFill>
                  <a:srgbClr val="C00000"/>
                </a:solidFill>
              </a:rPr>
              <a:t>Bevosita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kuzatish</a:t>
            </a:r>
            <a:r>
              <a:rPr lang="en-US" sz="2000" b="1" dirty="0">
                <a:solidFill>
                  <a:srgbClr val="C00000"/>
                </a:solidFill>
              </a:rPr>
              <a:t>:</a:t>
            </a:r>
            <a:r>
              <a:rPr lang="en-US" sz="2000" dirty="0">
                <a:solidFill>
                  <a:srgbClr val="C00000"/>
                </a:solidFill>
              </a:rPr>
              <a:t> </a:t>
            </a:r>
            <a:r>
              <a:rPr lang="en-US" sz="2000" dirty="0" err="1">
                <a:solidFill>
                  <a:srgbClr val="C00000"/>
                </a:solidFill>
              </a:rPr>
              <a:t>tabiat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va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jamiyat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bilan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to‘g‘ridan-to‘g‘ri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aloqa</a:t>
            </a:r>
            <a:r>
              <a:rPr lang="en-US" sz="2000" dirty="0">
                <a:solidFill>
                  <a:srgbClr val="C00000"/>
                </a:solidFill>
              </a:rPr>
              <a:t/>
            </a:r>
            <a:br>
              <a:rPr lang="en-US" sz="2000" dirty="0">
                <a:solidFill>
                  <a:srgbClr val="C00000"/>
                </a:solidFill>
              </a:rPr>
            </a:br>
            <a:r>
              <a:rPr lang="en-US" sz="2000" b="1" dirty="0" err="1">
                <a:solidFill>
                  <a:srgbClr val="C00000"/>
                </a:solidFill>
              </a:rPr>
              <a:t>Ko‘rgazmali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ta'lim</a:t>
            </a:r>
            <a:r>
              <a:rPr lang="en-US" sz="2000" b="1" dirty="0">
                <a:solidFill>
                  <a:srgbClr val="C00000"/>
                </a:solidFill>
              </a:rPr>
              <a:t>:</a:t>
            </a:r>
            <a:r>
              <a:rPr lang="en-US" sz="2000" dirty="0">
                <a:solidFill>
                  <a:srgbClr val="C00000"/>
                </a:solidFill>
              </a:rPr>
              <a:t> real </a:t>
            </a:r>
            <a:r>
              <a:rPr lang="en-US" sz="2000" dirty="0" err="1">
                <a:solidFill>
                  <a:srgbClr val="C00000"/>
                </a:solidFill>
              </a:rPr>
              <a:t>ob'ektlar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va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jarayonlarni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o‘rganish</a:t>
            </a:r>
            <a:r>
              <a:rPr lang="en-US" sz="2000" dirty="0">
                <a:solidFill>
                  <a:srgbClr val="C00000"/>
                </a:solidFill>
              </a:rPr>
              <a:t/>
            </a:r>
            <a:br>
              <a:rPr lang="en-US" sz="2000" dirty="0">
                <a:solidFill>
                  <a:srgbClr val="C00000"/>
                </a:solidFill>
              </a:rPr>
            </a:br>
            <a:endParaRPr lang="ru-RU" sz="2000" dirty="0">
              <a:solidFill>
                <a:srgbClr val="C0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2438400"/>
            <a:ext cx="5257800" cy="3886200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EKSSKURSIYALAR 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TURLARI</a:t>
            </a:r>
          </a:p>
          <a:p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Tabiatga</a:t>
            </a: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Chiqishlar</a:t>
            </a:r>
            <a:endParaRPr lang="en-US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US" b="1" dirty="0" err="1">
                <a:solidFill>
                  <a:srgbClr val="FF0000"/>
                </a:solidFill>
              </a:rPr>
              <a:t>Ekskursiya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Mavzulari</a:t>
            </a:r>
            <a:r>
              <a:rPr lang="en-US" b="1" dirty="0">
                <a:solidFill>
                  <a:srgbClr val="FF0000"/>
                </a:solidFill>
              </a:rPr>
              <a:t>:</a:t>
            </a:r>
          </a:p>
          <a:p>
            <a:r>
              <a:rPr lang="en-US" b="1" dirty="0">
                <a:solidFill>
                  <a:srgbClr val="FF0000"/>
                </a:solidFill>
              </a:rPr>
              <a:t>"</a:t>
            </a:r>
            <a:r>
              <a:rPr lang="en-US" b="1" dirty="0" err="1">
                <a:solidFill>
                  <a:srgbClr val="FF0000"/>
                </a:solidFill>
              </a:rPr>
              <a:t>Kuz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tabiati</a:t>
            </a:r>
            <a:r>
              <a:rPr lang="en-US" b="1" dirty="0">
                <a:solidFill>
                  <a:srgbClr val="FF0000"/>
                </a:solidFill>
              </a:rPr>
              <a:t>" - </a:t>
            </a:r>
            <a:r>
              <a:rPr lang="en-US" b="1" dirty="0" err="1">
                <a:solidFill>
                  <a:srgbClr val="FF0000"/>
                </a:solidFill>
              </a:rPr>
              <a:t>mavsumiy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o‘zgarishlarni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kuzatish</a:t>
            </a:r>
            <a:endParaRPr lang="en-US" b="1" dirty="0">
              <a:solidFill>
                <a:srgbClr val="FF0000"/>
              </a:solidFill>
            </a:endParaRPr>
          </a:p>
          <a:p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"</a:t>
            </a:r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Daraxtlar</a:t>
            </a: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dunyosi</a:t>
            </a: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" - </a:t>
            </a:r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o‘simliklarni</a:t>
            </a: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o‘rganish</a:t>
            </a:r>
            <a:endParaRPr lang="en-US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US" b="1" dirty="0">
                <a:solidFill>
                  <a:srgbClr val="FF0000"/>
                </a:solidFill>
              </a:rPr>
              <a:t>"</a:t>
            </a:r>
            <a:r>
              <a:rPr lang="en-US" b="1" dirty="0" err="1">
                <a:solidFill>
                  <a:srgbClr val="FF0000"/>
                </a:solidFill>
              </a:rPr>
              <a:t>Qushlar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sayohati</a:t>
            </a:r>
            <a:r>
              <a:rPr lang="en-US" b="1" dirty="0">
                <a:solidFill>
                  <a:srgbClr val="FF0000"/>
                </a:solidFill>
              </a:rPr>
              <a:t>" - </a:t>
            </a:r>
            <a:r>
              <a:rPr lang="en-US" b="1" dirty="0" err="1">
                <a:solidFill>
                  <a:srgbClr val="FF0000"/>
                </a:solidFill>
              </a:rPr>
              <a:t>qushlarni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kuzatish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va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o‘rganish</a:t>
            </a:r>
            <a:endParaRPr lang="en-US" b="1" dirty="0">
              <a:solidFill>
                <a:srgbClr val="FF0000"/>
              </a:solidFill>
            </a:endParaRPr>
          </a:p>
          <a:p>
            <a:r>
              <a:rPr lang="en-US" b="1" dirty="0" err="1">
                <a:solidFill>
                  <a:srgbClr val="FF0000"/>
                </a:solidFill>
              </a:rPr>
              <a:t>Tashkil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Etish</a:t>
            </a:r>
            <a:r>
              <a:rPr lang="en-US" b="1" dirty="0">
                <a:solidFill>
                  <a:srgbClr val="FF0000"/>
                </a:solidFill>
              </a:rPr>
              <a:t>:</a:t>
            </a:r>
          </a:p>
          <a:p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Vaqt</a:t>
            </a: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: 1-2 </a:t>
            </a:r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soat</a:t>
            </a:r>
            <a:endParaRPr lang="en-US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Joy: bog‘, park, </a:t>
            </a:r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daryo</a:t>
            </a: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bo‘yi</a:t>
            </a:r>
            <a:endParaRPr lang="en-US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Uskunalar</a:t>
            </a: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: </a:t>
            </a:r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lupa</a:t>
            </a: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daftar</a:t>
            </a: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qalam</a:t>
            </a: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fotosurat</a:t>
            </a:r>
            <a:endParaRPr lang="en-US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ru-RU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5486400" y="2362200"/>
            <a:ext cx="3581400" cy="4419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 smtClean="0">
                <a:solidFill>
                  <a:srgbClr val="FFC000"/>
                </a:solidFill>
              </a:rPr>
              <a:t>2.Madaniy </a:t>
            </a:r>
            <a:r>
              <a:rPr lang="en-US" sz="1600" dirty="0" err="1">
                <a:solidFill>
                  <a:srgbClr val="FFC000"/>
                </a:solidFill>
              </a:rPr>
              <a:t>Ekskursiyalar</a:t>
            </a:r>
            <a:endParaRPr lang="en-US" sz="1600" dirty="0">
              <a:solidFill>
                <a:srgbClr val="FFC000"/>
              </a:solidFill>
            </a:endParaRPr>
          </a:p>
          <a:p>
            <a:r>
              <a:rPr lang="en-US" sz="1600" dirty="0" err="1">
                <a:solidFill>
                  <a:srgbClr val="FFC000"/>
                </a:solidFill>
              </a:rPr>
              <a:t>Muzeylarga</a:t>
            </a:r>
            <a:r>
              <a:rPr lang="en-US" sz="1600" dirty="0">
                <a:solidFill>
                  <a:srgbClr val="FFC000"/>
                </a:solidFill>
              </a:rPr>
              <a:t> </a:t>
            </a:r>
            <a:r>
              <a:rPr lang="en-US" sz="1600" dirty="0" err="1">
                <a:solidFill>
                  <a:srgbClr val="FFC000"/>
                </a:solidFill>
              </a:rPr>
              <a:t>Tashrif</a:t>
            </a:r>
            <a:r>
              <a:rPr lang="en-US" sz="1600" dirty="0">
                <a:solidFill>
                  <a:srgbClr val="FFC000"/>
                </a:solidFill>
              </a:rPr>
              <a:t>:</a:t>
            </a:r>
          </a:p>
          <a:p>
            <a:r>
              <a:rPr lang="en-US" sz="1600" dirty="0" err="1">
                <a:solidFill>
                  <a:srgbClr val="FFC000"/>
                </a:solidFill>
              </a:rPr>
              <a:t>Tarix</a:t>
            </a:r>
            <a:r>
              <a:rPr lang="en-US" sz="1600" dirty="0">
                <a:solidFill>
                  <a:srgbClr val="FFC000"/>
                </a:solidFill>
              </a:rPr>
              <a:t> </a:t>
            </a:r>
            <a:r>
              <a:rPr lang="en-US" sz="1600" dirty="0" err="1">
                <a:solidFill>
                  <a:srgbClr val="FFC000"/>
                </a:solidFill>
              </a:rPr>
              <a:t>muzeyi</a:t>
            </a:r>
            <a:r>
              <a:rPr lang="en-US" sz="1600" dirty="0">
                <a:solidFill>
                  <a:srgbClr val="FFC000"/>
                </a:solidFill>
              </a:rPr>
              <a:t>: </a:t>
            </a:r>
            <a:r>
              <a:rPr lang="en-US" sz="1600" dirty="0" err="1">
                <a:solidFill>
                  <a:srgbClr val="FFC000"/>
                </a:solidFill>
              </a:rPr>
              <a:t>qadimgi</a:t>
            </a:r>
            <a:r>
              <a:rPr lang="en-US" sz="1600" dirty="0">
                <a:solidFill>
                  <a:srgbClr val="FFC000"/>
                </a:solidFill>
              </a:rPr>
              <a:t> </a:t>
            </a:r>
            <a:r>
              <a:rPr lang="en-US" sz="1600" dirty="0" err="1">
                <a:solidFill>
                  <a:srgbClr val="FFC000"/>
                </a:solidFill>
              </a:rPr>
              <a:t>buyumlar</a:t>
            </a:r>
            <a:r>
              <a:rPr lang="en-US" sz="1600" dirty="0">
                <a:solidFill>
                  <a:srgbClr val="FFC000"/>
                </a:solidFill>
              </a:rPr>
              <a:t> </a:t>
            </a:r>
            <a:r>
              <a:rPr lang="en-US" sz="1600" dirty="0" err="1">
                <a:solidFill>
                  <a:srgbClr val="FFC000"/>
                </a:solidFill>
              </a:rPr>
              <a:t>bilan</a:t>
            </a:r>
            <a:r>
              <a:rPr lang="en-US" sz="1600" dirty="0">
                <a:solidFill>
                  <a:srgbClr val="FFC000"/>
                </a:solidFill>
              </a:rPr>
              <a:t> </a:t>
            </a:r>
            <a:r>
              <a:rPr lang="en-US" sz="1600" dirty="0" err="1">
                <a:solidFill>
                  <a:srgbClr val="FFC000"/>
                </a:solidFill>
              </a:rPr>
              <a:t>tanishtirish</a:t>
            </a:r>
            <a:endParaRPr lang="en-US" sz="1600" dirty="0">
              <a:solidFill>
                <a:srgbClr val="FFC000"/>
              </a:solidFill>
            </a:endParaRPr>
          </a:p>
          <a:p>
            <a:r>
              <a:rPr lang="en-US" sz="1600" dirty="0" err="1">
                <a:solidFill>
                  <a:srgbClr val="FFC000"/>
                </a:solidFill>
              </a:rPr>
              <a:t>San'at</a:t>
            </a:r>
            <a:r>
              <a:rPr lang="en-US" sz="1600" dirty="0">
                <a:solidFill>
                  <a:srgbClr val="FFC000"/>
                </a:solidFill>
              </a:rPr>
              <a:t> </a:t>
            </a:r>
            <a:r>
              <a:rPr lang="en-US" sz="1600" dirty="0" err="1">
                <a:solidFill>
                  <a:srgbClr val="FFC000"/>
                </a:solidFill>
              </a:rPr>
              <a:t>muzeyi</a:t>
            </a:r>
            <a:r>
              <a:rPr lang="en-US" sz="1600" dirty="0">
                <a:solidFill>
                  <a:srgbClr val="FFC000"/>
                </a:solidFill>
              </a:rPr>
              <a:t>: </a:t>
            </a:r>
            <a:r>
              <a:rPr lang="en-US" sz="1600" dirty="0" err="1">
                <a:solidFill>
                  <a:srgbClr val="FFC000"/>
                </a:solidFill>
              </a:rPr>
              <a:t>rasmlar</a:t>
            </a:r>
            <a:r>
              <a:rPr lang="en-US" sz="1600" dirty="0">
                <a:solidFill>
                  <a:srgbClr val="FFC000"/>
                </a:solidFill>
              </a:rPr>
              <a:t> </a:t>
            </a:r>
            <a:r>
              <a:rPr lang="en-US" sz="1600" dirty="0" err="1">
                <a:solidFill>
                  <a:srgbClr val="FFC000"/>
                </a:solidFill>
              </a:rPr>
              <a:t>va</a:t>
            </a:r>
            <a:r>
              <a:rPr lang="en-US" sz="1600" dirty="0">
                <a:solidFill>
                  <a:srgbClr val="FFC000"/>
                </a:solidFill>
              </a:rPr>
              <a:t> </a:t>
            </a:r>
            <a:r>
              <a:rPr lang="en-US" sz="1600" dirty="0" err="1">
                <a:solidFill>
                  <a:srgbClr val="FFC000"/>
                </a:solidFill>
              </a:rPr>
              <a:t>haykallar</a:t>
            </a:r>
            <a:r>
              <a:rPr lang="en-US" sz="1600" dirty="0">
                <a:solidFill>
                  <a:srgbClr val="FFC000"/>
                </a:solidFill>
              </a:rPr>
              <a:t> </a:t>
            </a:r>
            <a:r>
              <a:rPr lang="en-US" sz="1600" dirty="0" err="1">
                <a:solidFill>
                  <a:srgbClr val="FFC000"/>
                </a:solidFill>
              </a:rPr>
              <a:t>bilan</a:t>
            </a:r>
            <a:r>
              <a:rPr lang="en-US" sz="1600" dirty="0">
                <a:solidFill>
                  <a:srgbClr val="FFC000"/>
                </a:solidFill>
              </a:rPr>
              <a:t> </a:t>
            </a:r>
            <a:r>
              <a:rPr lang="en-US" sz="1600" dirty="0" err="1">
                <a:solidFill>
                  <a:srgbClr val="FFC000"/>
                </a:solidFill>
              </a:rPr>
              <a:t>tanishtirish</a:t>
            </a:r>
            <a:endParaRPr lang="en-US" sz="1600" dirty="0">
              <a:solidFill>
                <a:srgbClr val="FFC000"/>
              </a:solidFill>
            </a:endParaRPr>
          </a:p>
          <a:p>
            <a:r>
              <a:rPr lang="en-US" sz="1600" dirty="0" err="1">
                <a:solidFill>
                  <a:srgbClr val="FFC000"/>
                </a:solidFill>
              </a:rPr>
              <a:t>Tabiat</a:t>
            </a:r>
            <a:r>
              <a:rPr lang="en-US" sz="1600" dirty="0">
                <a:solidFill>
                  <a:srgbClr val="FFC000"/>
                </a:solidFill>
              </a:rPr>
              <a:t> </a:t>
            </a:r>
            <a:r>
              <a:rPr lang="en-US" sz="1600" dirty="0" err="1">
                <a:solidFill>
                  <a:srgbClr val="FFC000"/>
                </a:solidFill>
              </a:rPr>
              <a:t>muzeyi</a:t>
            </a:r>
            <a:r>
              <a:rPr lang="en-US" sz="1600" dirty="0">
                <a:solidFill>
                  <a:srgbClr val="FFC000"/>
                </a:solidFill>
              </a:rPr>
              <a:t>: </a:t>
            </a:r>
            <a:r>
              <a:rPr lang="en-US" sz="1600" dirty="0" err="1">
                <a:solidFill>
                  <a:srgbClr val="FFC000"/>
                </a:solidFill>
              </a:rPr>
              <a:t>hayvonlar</a:t>
            </a:r>
            <a:r>
              <a:rPr lang="en-US" sz="1600" dirty="0">
                <a:solidFill>
                  <a:srgbClr val="FFC000"/>
                </a:solidFill>
              </a:rPr>
              <a:t> </a:t>
            </a:r>
            <a:r>
              <a:rPr lang="en-US" sz="1600" dirty="0" err="1">
                <a:solidFill>
                  <a:srgbClr val="FFC000"/>
                </a:solidFill>
              </a:rPr>
              <a:t>va</a:t>
            </a:r>
            <a:r>
              <a:rPr lang="en-US" sz="1600" dirty="0">
                <a:solidFill>
                  <a:srgbClr val="FFC000"/>
                </a:solidFill>
              </a:rPr>
              <a:t> </a:t>
            </a:r>
            <a:r>
              <a:rPr lang="en-US" sz="1600" dirty="0" err="1">
                <a:solidFill>
                  <a:srgbClr val="FFC000"/>
                </a:solidFill>
              </a:rPr>
              <a:t>mineralar</a:t>
            </a:r>
            <a:r>
              <a:rPr lang="en-US" sz="1600" dirty="0">
                <a:solidFill>
                  <a:srgbClr val="FFC000"/>
                </a:solidFill>
              </a:rPr>
              <a:t> </a:t>
            </a:r>
            <a:r>
              <a:rPr lang="en-US" sz="1600" dirty="0" err="1">
                <a:solidFill>
                  <a:srgbClr val="FFC000"/>
                </a:solidFill>
              </a:rPr>
              <a:t>bilan</a:t>
            </a:r>
            <a:r>
              <a:rPr lang="en-US" sz="1600" dirty="0">
                <a:solidFill>
                  <a:srgbClr val="FFC000"/>
                </a:solidFill>
              </a:rPr>
              <a:t> </a:t>
            </a:r>
            <a:r>
              <a:rPr lang="en-US" sz="1600" dirty="0" err="1">
                <a:solidFill>
                  <a:srgbClr val="FFC000"/>
                </a:solidFill>
              </a:rPr>
              <a:t>tanishtirish</a:t>
            </a:r>
            <a:endParaRPr lang="en-US" sz="1600" dirty="0">
              <a:solidFill>
                <a:srgbClr val="FFC000"/>
              </a:solidFill>
            </a:endParaRPr>
          </a:p>
          <a:p>
            <a:r>
              <a:rPr lang="en-US" sz="1600" dirty="0" err="1">
                <a:solidFill>
                  <a:srgbClr val="FFC000"/>
                </a:solidFill>
              </a:rPr>
              <a:t>Kutubxonalar</a:t>
            </a:r>
            <a:r>
              <a:rPr lang="en-US" sz="1600" dirty="0">
                <a:solidFill>
                  <a:srgbClr val="FFC000"/>
                </a:solidFill>
              </a:rPr>
              <a:t>:</a:t>
            </a:r>
          </a:p>
          <a:p>
            <a:r>
              <a:rPr lang="en-US" sz="1600" dirty="0" err="1">
                <a:solidFill>
                  <a:srgbClr val="FFC000"/>
                </a:solidFill>
              </a:rPr>
              <a:t>Bolalar</a:t>
            </a:r>
            <a:r>
              <a:rPr lang="en-US" sz="1600" dirty="0">
                <a:solidFill>
                  <a:srgbClr val="FFC000"/>
                </a:solidFill>
              </a:rPr>
              <a:t> </a:t>
            </a:r>
            <a:r>
              <a:rPr lang="en-US" sz="1600" dirty="0" err="1">
                <a:solidFill>
                  <a:srgbClr val="FFC000"/>
                </a:solidFill>
              </a:rPr>
              <a:t>kutubxonasi</a:t>
            </a:r>
            <a:r>
              <a:rPr lang="en-US" sz="1600" dirty="0">
                <a:solidFill>
                  <a:srgbClr val="FFC000"/>
                </a:solidFill>
              </a:rPr>
              <a:t>: </a:t>
            </a:r>
            <a:r>
              <a:rPr lang="en-US" sz="1600" dirty="0" err="1">
                <a:solidFill>
                  <a:srgbClr val="FFC000"/>
                </a:solidFill>
              </a:rPr>
              <a:t>kitoblar</a:t>
            </a:r>
            <a:r>
              <a:rPr lang="en-US" sz="1600" dirty="0">
                <a:solidFill>
                  <a:srgbClr val="FFC000"/>
                </a:solidFill>
              </a:rPr>
              <a:t> </a:t>
            </a:r>
            <a:r>
              <a:rPr lang="en-US" sz="1600" dirty="0" err="1">
                <a:solidFill>
                  <a:srgbClr val="FFC000"/>
                </a:solidFill>
              </a:rPr>
              <a:t>bilan</a:t>
            </a:r>
            <a:r>
              <a:rPr lang="en-US" sz="1600" dirty="0">
                <a:solidFill>
                  <a:srgbClr val="FFC000"/>
                </a:solidFill>
              </a:rPr>
              <a:t> </a:t>
            </a:r>
            <a:r>
              <a:rPr lang="en-US" sz="1600" dirty="0" err="1">
                <a:solidFill>
                  <a:srgbClr val="FFC000"/>
                </a:solidFill>
              </a:rPr>
              <a:t>tanishtirish</a:t>
            </a:r>
            <a:endParaRPr lang="en-US" sz="1600" dirty="0">
              <a:solidFill>
                <a:srgbClr val="FFC000"/>
              </a:solidFill>
            </a:endParaRPr>
          </a:p>
          <a:p>
            <a:r>
              <a:rPr lang="en-US" sz="1600" dirty="0" err="1">
                <a:solidFill>
                  <a:srgbClr val="FFC000"/>
                </a:solidFill>
              </a:rPr>
              <a:t>Kitob</a:t>
            </a:r>
            <a:r>
              <a:rPr lang="en-US" sz="1600" dirty="0">
                <a:solidFill>
                  <a:srgbClr val="FFC000"/>
                </a:solidFill>
              </a:rPr>
              <a:t> </a:t>
            </a:r>
            <a:r>
              <a:rPr lang="en-US" sz="1600" dirty="0" err="1">
                <a:solidFill>
                  <a:srgbClr val="FFC000"/>
                </a:solidFill>
              </a:rPr>
              <a:t>do‘koni</a:t>
            </a:r>
            <a:r>
              <a:rPr lang="en-US" sz="1600" dirty="0">
                <a:solidFill>
                  <a:srgbClr val="FFC000"/>
                </a:solidFill>
              </a:rPr>
              <a:t>: </a:t>
            </a:r>
            <a:r>
              <a:rPr lang="en-US" sz="1600" dirty="0" err="1">
                <a:solidFill>
                  <a:srgbClr val="FFC000"/>
                </a:solidFill>
              </a:rPr>
              <a:t>yangi</a:t>
            </a:r>
            <a:r>
              <a:rPr lang="en-US" sz="1600" dirty="0">
                <a:solidFill>
                  <a:srgbClr val="FFC000"/>
                </a:solidFill>
              </a:rPr>
              <a:t> </a:t>
            </a:r>
            <a:r>
              <a:rPr lang="en-US" sz="1600" dirty="0" err="1">
                <a:solidFill>
                  <a:srgbClr val="FFC000"/>
                </a:solidFill>
              </a:rPr>
              <a:t>kitoblar</a:t>
            </a:r>
            <a:r>
              <a:rPr lang="en-US" sz="1600" dirty="0">
                <a:solidFill>
                  <a:srgbClr val="FFC000"/>
                </a:solidFill>
              </a:rPr>
              <a:t> </a:t>
            </a:r>
            <a:r>
              <a:rPr lang="en-US" sz="1600" dirty="0" err="1">
                <a:solidFill>
                  <a:srgbClr val="FFC000"/>
                </a:solidFill>
              </a:rPr>
              <a:t>bilan</a:t>
            </a:r>
            <a:r>
              <a:rPr lang="en-US" sz="1600" dirty="0">
                <a:solidFill>
                  <a:srgbClr val="FFC000"/>
                </a:solidFill>
              </a:rPr>
              <a:t> </a:t>
            </a:r>
            <a:r>
              <a:rPr lang="en-US" sz="1600" dirty="0" err="1">
                <a:solidFill>
                  <a:srgbClr val="FFC000"/>
                </a:solidFill>
              </a:rPr>
              <a:t>tanishtirish</a:t>
            </a:r>
            <a:endParaRPr lang="en-US" sz="1600" dirty="0">
              <a:solidFill>
                <a:srgbClr val="FFC000"/>
              </a:solidFill>
            </a:endParaRPr>
          </a:p>
          <a:p>
            <a:r>
              <a:rPr lang="en-US" sz="1600" dirty="0" err="1">
                <a:solidFill>
                  <a:srgbClr val="FFC000"/>
                </a:solidFill>
              </a:rPr>
              <a:t>Matbaa</a:t>
            </a:r>
            <a:r>
              <a:rPr lang="en-US" sz="1600" dirty="0">
                <a:solidFill>
                  <a:srgbClr val="FFC000"/>
                </a:solidFill>
              </a:rPr>
              <a:t>: </a:t>
            </a:r>
            <a:r>
              <a:rPr lang="en-US" sz="1600" dirty="0" err="1">
                <a:solidFill>
                  <a:srgbClr val="FFC000"/>
                </a:solidFill>
              </a:rPr>
              <a:t>kitob</a:t>
            </a:r>
            <a:r>
              <a:rPr lang="en-US" sz="1600" dirty="0">
                <a:solidFill>
                  <a:srgbClr val="FFC000"/>
                </a:solidFill>
              </a:rPr>
              <a:t> </a:t>
            </a:r>
            <a:r>
              <a:rPr lang="en-US" sz="1600" dirty="0" err="1">
                <a:solidFill>
                  <a:srgbClr val="FFC000"/>
                </a:solidFill>
              </a:rPr>
              <a:t>yaratish</a:t>
            </a:r>
            <a:r>
              <a:rPr lang="en-US" sz="1600" dirty="0">
                <a:solidFill>
                  <a:srgbClr val="FFC000"/>
                </a:solidFill>
              </a:rPr>
              <a:t> </a:t>
            </a:r>
            <a:r>
              <a:rPr lang="en-US" sz="1600" dirty="0" err="1">
                <a:solidFill>
                  <a:srgbClr val="FFC000"/>
                </a:solidFill>
              </a:rPr>
              <a:t>jarayoni</a:t>
            </a:r>
            <a:r>
              <a:rPr lang="en-US" sz="1600" dirty="0">
                <a:solidFill>
                  <a:srgbClr val="FFC000"/>
                </a:solidFill>
              </a:rPr>
              <a:t> </a:t>
            </a:r>
            <a:r>
              <a:rPr lang="en-US" sz="1600" dirty="0" err="1">
                <a:solidFill>
                  <a:srgbClr val="FFC000"/>
                </a:solidFill>
              </a:rPr>
              <a:t>bilan</a:t>
            </a:r>
            <a:r>
              <a:rPr lang="en-US" sz="1600" dirty="0">
                <a:solidFill>
                  <a:srgbClr val="FFC000"/>
                </a:solidFill>
              </a:rPr>
              <a:t> </a:t>
            </a:r>
            <a:r>
              <a:rPr lang="en-US" sz="1600" dirty="0" err="1">
                <a:solidFill>
                  <a:srgbClr val="FFC000"/>
                </a:solidFill>
              </a:rPr>
              <a:t>tanishtirish</a:t>
            </a:r>
            <a:endParaRPr lang="en-US" sz="16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553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1447800"/>
            <a:ext cx="472440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en-US" sz="2700" b="1" dirty="0" smtClean="0"/>
              <a:t> </a:t>
            </a:r>
            <a:r>
              <a:rPr lang="en-US" sz="2700" b="1" dirty="0" err="1"/>
              <a:t>Ishlab</a:t>
            </a:r>
            <a:r>
              <a:rPr lang="en-US" sz="2700" b="1" dirty="0"/>
              <a:t> </a:t>
            </a:r>
            <a:r>
              <a:rPr lang="en-US" sz="2700" b="1" dirty="0" err="1"/>
              <a:t>Chiqarish</a:t>
            </a:r>
            <a:r>
              <a:rPr lang="en-US" sz="2700" b="1" dirty="0"/>
              <a:t> </a:t>
            </a:r>
            <a:r>
              <a:rPr lang="en-US" sz="2700" b="1" dirty="0" err="1"/>
              <a:t>Ekskursiyalari</a:t>
            </a:r>
            <a:r>
              <a:rPr lang="en-US" sz="2700" b="1" dirty="0"/>
              <a:t/>
            </a:r>
            <a:br>
              <a:rPr lang="en-US" sz="2700" b="1" dirty="0"/>
            </a:br>
            <a:r>
              <a:rPr lang="en-US" sz="2200" b="1" dirty="0" err="1"/>
              <a:t>Mahalliy</a:t>
            </a:r>
            <a:r>
              <a:rPr lang="en-US" sz="2200" b="1" dirty="0"/>
              <a:t> </a:t>
            </a:r>
            <a:r>
              <a:rPr lang="en-US" sz="2200" b="1" dirty="0" err="1"/>
              <a:t>Korxonalar</a:t>
            </a:r>
            <a:r>
              <a:rPr lang="en-US" sz="2200" b="1" dirty="0"/>
              <a:t>:</a:t>
            </a:r>
            <a:br>
              <a:rPr lang="en-US" sz="2200" b="1" dirty="0"/>
            </a:br>
            <a:r>
              <a:rPr lang="en-US" sz="2200" b="1" dirty="0"/>
              <a:t>Non </a:t>
            </a:r>
            <a:r>
              <a:rPr lang="en-US" sz="2200" b="1" dirty="0" err="1"/>
              <a:t>zavodi</a:t>
            </a:r>
            <a:r>
              <a:rPr lang="en-US" sz="2200" b="1" dirty="0"/>
              <a:t>:</a:t>
            </a:r>
            <a:r>
              <a:rPr lang="en-US" sz="2200" dirty="0"/>
              <a:t> non </a:t>
            </a:r>
            <a:r>
              <a:rPr lang="en-US" sz="2200" dirty="0" err="1"/>
              <a:t>yasalish</a:t>
            </a:r>
            <a:r>
              <a:rPr lang="en-US" sz="2200" dirty="0"/>
              <a:t> </a:t>
            </a:r>
            <a:r>
              <a:rPr lang="en-US" sz="2200" dirty="0" err="1"/>
              <a:t>jarayoni</a:t>
            </a:r>
            <a:r>
              <a:rPr lang="en-US" sz="2200" dirty="0"/>
              <a:t/>
            </a:r>
            <a:br>
              <a:rPr lang="en-US" sz="2200" dirty="0"/>
            </a:br>
            <a:r>
              <a:rPr lang="en-US" sz="2200" b="1" dirty="0" err="1"/>
              <a:t>Sut</a:t>
            </a:r>
            <a:r>
              <a:rPr lang="en-US" sz="2200" b="1" dirty="0"/>
              <a:t> </a:t>
            </a:r>
            <a:r>
              <a:rPr lang="en-US" sz="2200" b="1" dirty="0" err="1"/>
              <a:t>zavodi</a:t>
            </a:r>
            <a:r>
              <a:rPr lang="en-US" sz="2200" b="1" dirty="0"/>
              <a:t>:</a:t>
            </a:r>
            <a:r>
              <a:rPr lang="en-US" sz="2200" dirty="0"/>
              <a:t> </a:t>
            </a:r>
            <a:r>
              <a:rPr lang="en-US" sz="2200" dirty="0" err="1"/>
              <a:t>sut</a:t>
            </a:r>
            <a:r>
              <a:rPr lang="en-US" sz="2200" dirty="0"/>
              <a:t> </a:t>
            </a:r>
            <a:r>
              <a:rPr lang="en-US" sz="2200" dirty="0" err="1"/>
              <a:t>mahsulotlari</a:t>
            </a:r>
            <a:r>
              <a:rPr lang="en-US" sz="2200" dirty="0"/>
              <a:t> </a:t>
            </a:r>
            <a:r>
              <a:rPr lang="en-US" sz="2200" dirty="0" err="1"/>
              <a:t>ishlab</a:t>
            </a:r>
            <a:r>
              <a:rPr lang="en-US" sz="2200" dirty="0"/>
              <a:t> </a:t>
            </a:r>
            <a:r>
              <a:rPr lang="en-US" sz="2200" dirty="0" err="1"/>
              <a:t>chiqarish</a:t>
            </a:r>
            <a:r>
              <a:rPr lang="en-US" sz="2200" dirty="0"/>
              <a:t/>
            </a:r>
            <a:br>
              <a:rPr lang="en-US" sz="2200" dirty="0"/>
            </a:br>
            <a:r>
              <a:rPr lang="en-US" sz="2200" b="1" dirty="0" err="1"/>
              <a:t>Gazeta</a:t>
            </a:r>
            <a:r>
              <a:rPr lang="en-US" sz="2200" b="1" dirty="0"/>
              <a:t> </a:t>
            </a:r>
            <a:r>
              <a:rPr lang="en-US" sz="2200" b="1" dirty="0" err="1"/>
              <a:t>tahririyati</a:t>
            </a:r>
            <a:r>
              <a:rPr lang="en-US" sz="2200" b="1" dirty="0"/>
              <a:t>:</a:t>
            </a:r>
            <a:r>
              <a:rPr lang="en-US" sz="2200" dirty="0"/>
              <a:t> </a:t>
            </a:r>
            <a:r>
              <a:rPr lang="en-US" sz="2200" dirty="0" err="1"/>
              <a:t>gazeta</a:t>
            </a:r>
            <a:r>
              <a:rPr lang="en-US" sz="2200" dirty="0"/>
              <a:t> </a:t>
            </a:r>
            <a:r>
              <a:rPr lang="en-US" sz="2200" dirty="0" err="1"/>
              <a:t>tayyorlash</a:t>
            </a:r>
            <a:r>
              <a:rPr lang="en-US" sz="2200" dirty="0"/>
              <a:t> </a:t>
            </a:r>
            <a:r>
              <a:rPr lang="en-US" sz="2200" dirty="0" err="1"/>
              <a:t>jarayoni</a:t>
            </a:r>
            <a:r>
              <a:rPr lang="en-US" sz="2200" dirty="0"/>
              <a:t/>
            </a:r>
            <a:br>
              <a:rPr lang="en-US" sz="2200" dirty="0"/>
            </a:br>
            <a:r>
              <a:rPr lang="en-US" sz="2200" b="1" dirty="0" err="1"/>
              <a:t>Qishloq</a:t>
            </a:r>
            <a:r>
              <a:rPr lang="en-US" sz="2200" b="1" dirty="0"/>
              <a:t> </a:t>
            </a:r>
            <a:r>
              <a:rPr lang="en-US" sz="2200" b="1" dirty="0" err="1"/>
              <a:t>Xo‘jaligi</a:t>
            </a:r>
            <a:r>
              <a:rPr lang="en-US" sz="2200" b="1" dirty="0"/>
              <a:t>:</a:t>
            </a:r>
            <a:br>
              <a:rPr lang="en-US" sz="2200" b="1" dirty="0"/>
            </a:br>
            <a:r>
              <a:rPr lang="en-US" sz="2200" b="1" dirty="0" err="1"/>
              <a:t>Fermer</a:t>
            </a:r>
            <a:r>
              <a:rPr lang="en-US" sz="2200" b="1" dirty="0"/>
              <a:t> </a:t>
            </a:r>
            <a:r>
              <a:rPr lang="en-US" sz="2200" b="1" dirty="0" err="1"/>
              <a:t>xo‘jaligi</a:t>
            </a:r>
            <a:r>
              <a:rPr lang="en-US" sz="2200" b="1" dirty="0"/>
              <a:t>:</a:t>
            </a:r>
            <a:r>
              <a:rPr lang="en-US" sz="2200" dirty="0"/>
              <a:t> </a:t>
            </a:r>
            <a:r>
              <a:rPr lang="en-US" sz="2200" dirty="0" err="1"/>
              <a:t>ekinlar</a:t>
            </a:r>
            <a:r>
              <a:rPr lang="en-US" sz="2200" dirty="0"/>
              <a:t> </a:t>
            </a:r>
            <a:r>
              <a:rPr lang="en-US" sz="2200" dirty="0" err="1"/>
              <a:t>yetishtirish</a:t>
            </a:r>
            <a:r>
              <a:rPr lang="en-US" sz="2200" dirty="0"/>
              <a:t/>
            </a:r>
            <a:br>
              <a:rPr lang="en-US" sz="2200" dirty="0"/>
            </a:br>
            <a:r>
              <a:rPr lang="en-US" sz="2200" b="1" dirty="0" err="1"/>
              <a:t>Bog‘dorchilik</a:t>
            </a:r>
            <a:r>
              <a:rPr lang="en-US" sz="2200" b="1" dirty="0"/>
              <a:t>:</a:t>
            </a:r>
            <a:r>
              <a:rPr lang="en-US" sz="2200" dirty="0"/>
              <a:t> </a:t>
            </a:r>
            <a:r>
              <a:rPr lang="en-US" sz="2200" dirty="0" err="1"/>
              <a:t>meva</a:t>
            </a:r>
            <a:r>
              <a:rPr lang="en-US" sz="2200" dirty="0"/>
              <a:t> </a:t>
            </a:r>
            <a:r>
              <a:rPr lang="en-US" sz="2200" dirty="0" err="1"/>
              <a:t>yetishtirish</a:t>
            </a:r>
            <a:r>
              <a:rPr lang="en-US" sz="2200" dirty="0"/>
              <a:t/>
            </a:r>
            <a:br>
              <a:rPr lang="en-US" sz="2200" dirty="0"/>
            </a:br>
            <a:r>
              <a:rPr lang="en-US" sz="2200" b="1" dirty="0" err="1"/>
              <a:t>Chorvachilik</a:t>
            </a:r>
            <a:r>
              <a:rPr lang="en-US" sz="2200" b="1" dirty="0"/>
              <a:t>:</a:t>
            </a:r>
            <a:r>
              <a:rPr lang="en-US" sz="2200" dirty="0"/>
              <a:t> </a:t>
            </a:r>
            <a:r>
              <a:rPr lang="en-US" sz="2200" dirty="0" err="1"/>
              <a:t>hayvonlar</a:t>
            </a:r>
            <a:r>
              <a:rPr lang="en-US" sz="2200" dirty="0"/>
              <a:t> </a:t>
            </a:r>
            <a:r>
              <a:rPr lang="en-US" sz="2200" dirty="0" err="1"/>
              <a:t>parvarishi</a:t>
            </a:r>
            <a:r>
              <a:rPr lang="en-US" sz="2200" dirty="0"/>
              <a:t/>
            </a:r>
            <a:br>
              <a:rPr lang="en-US" sz="2200" dirty="0"/>
            </a:br>
            <a:endParaRPr lang="ru-RU" sz="2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14800" y="2209800"/>
            <a:ext cx="4724400" cy="1752600"/>
          </a:xfrm>
        </p:spPr>
        <p:txBody>
          <a:bodyPr>
            <a:noAutofit/>
          </a:bodyPr>
          <a:lstStyle/>
          <a:p>
            <a:r>
              <a:rPr lang="en-US" sz="2000" b="1" dirty="0">
                <a:solidFill>
                  <a:srgbClr val="FF0000"/>
                </a:solidFill>
              </a:rPr>
              <a:t>EKSSKURSIYA TASHKIL ETISH BOSQICHLARI</a:t>
            </a:r>
          </a:p>
          <a:p>
            <a:r>
              <a:rPr lang="en-US" sz="2000" b="1" dirty="0">
                <a:solidFill>
                  <a:srgbClr val="FF0000"/>
                </a:solidFill>
              </a:rPr>
              <a:t>1. </a:t>
            </a:r>
            <a:r>
              <a:rPr lang="en-US" sz="2000" b="1" dirty="0" err="1">
                <a:solidFill>
                  <a:srgbClr val="FF0000"/>
                </a:solidFill>
              </a:rPr>
              <a:t>Tayyorgarlik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Bosqichi</a:t>
            </a:r>
            <a:endParaRPr lang="en-US" sz="2000" b="1" dirty="0">
              <a:solidFill>
                <a:srgbClr val="FF0000"/>
              </a:solidFill>
            </a:endParaRPr>
          </a:p>
          <a:p>
            <a:r>
              <a:rPr lang="en-US" sz="2000" b="1" dirty="0" err="1">
                <a:solidFill>
                  <a:srgbClr val="FF0000"/>
                </a:solidFill>
              </a:rPr>
              <a:t>Rejalashtirish</a:t>
            </a:r>
            <a:r>
              <a:rPr lang="en-US" sz="2000" b="1" dirty="0">
                <a:solidFill>
                  <a:srgbClr val="FF0000"/>
                </a:solidFill>
              </a:rPr>
              <a:t>:</a:t>
            </a:r>
          </a:p>
          <a:p>
            <a:r>
              <a:rPr lang="en-US" sz="2000" b="1" dirty="0" err="1">
                <a:solidFill>
                  <a:srgbClr val="FF0000"/>
                </a:solidFill>
              </a:rPr>
              <a:t>Maqsad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va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vazifalarni</a:t>
            </a:r>
            <a:r>
              <a:rPr lang="en-US" sz="2000" dirty="0">
                <a:solidFill>
                  <a:srgbClr val="FF0000"/>
                </a:solidFill>
              </a:rPr>
              <a:t> </a:t>
            </a:r>
            <a:r>
              <a:rPr lang="en-US" sz="2000" dirty="0" err="1">
                <a:solidFill>
                  <a:srgbClr val="FF0000"/>
                </a:solidFill>
              </a:rPr>
              <a:t>belgilash</a:t>
            </a:r>
            <a:endParaRPr lang="en-US" sz="2000" dirty="0">
              <a:solidFill>
                <a:srgbClr val="FF0000"/>
              </a:solidFill>
            </a:endParaRPr>
          </a:p>
          <a:p>
            <a:r>
              <a:rPr lang="en-US" sz="2000" b="1" dirty="0" err="1">
                <a:solidFill>
                  <a:srgbClr val="FF0000"/>
                </a:solidFill>
              </a:rPr>
              <a:t>Marshrutni</a:t>
            </a:r>
            <a:r>
              <a:rPr lang="en-US" sz="2000" dirty="0">
                <a:solidFill>
                  <a:srgbClr val="FF0000"/>
                </a:solidFill>
              </a:rPr>
              <a:t> </a:t>
            </a:r>
            <a:r>
              <a:rPr lang="en-US" sz="2000" dirty="0" err="1">
                <a:solidFill>
                  <a:srgbClr val="FF0000"/>
                </a:solidFill>
              </a:rPr>
              <a:t>rejalashtirish</a:t>
            </a:r>
            <a:endParaRPr lang="en-US" sz="2000" dirty="0">
              <a:solidFill>
                <a:srgbClr val="FF0000"/>
              </a:solidFill>
            </a:endParaRPr>
          </a:p>
          <a:p>
            <a:r>
              <a:rPr lang="en-US" sz="2000" b="1" dirty="0" err="1">
                <a:solidFill>
                  <a:srgbClr val="FF0000"/>
                </a:solidFill>
              </a:rPr>
              <a:t>Vaqtni</a:t>
            </a:r>
            <a:r>
              <a:rPr lang="en-US" sz="2000" dirty="0">
                <a:solidFill>
                  <a:srgbClr val="FF0000"/>
                </a:solidFill>
              </a:rPr>
              <a:t> </a:t>
            </a:r>
            <a:r>
              <a:rPr lang="en-US" sz="2000" dirty="0" err="1">
                <a:solidFill>
                  <a:srgbClr val="FF0000"/>
                </a:solidFill>
              </a:rPr>
              <a:t>belgilash</a:t>
            </a:r>
            <a:endParaRPr lang="en-US" sz="2000" dirty="0">
              <a:solidFill>
                <a:srgbClr val="FF0000"/>
              </a:solidFill>
            </a:endParaRPr>
          </a:p>
          <a:p>
            <a:r>
              <a:rPr lang="en-US" sz="2000" b="1" dirty="0" err="1">
                <a:solidFill>
                  <a:srgbClr val="FF0000"/>
                </a:solidFill>
              </a:rPr>
              <a:t>Xavfsizlik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choralarini</a:t>
            </a:r>
            <a:r>
              <a:rPr lang="en-US" sz="2000" dirty="0">
                <a:solidFill>
                  <a:srgbClr val="FF0000"/>
                </a:solidFill>
              </a:rPr>
              <a:t> </a:t>
            </a:r>
            <a:r>
              <a:rPr lang="en-US" sz="2000" dirty="0" err="1">
                <a:solidFill>
                  <a:srgbClr val="FF0000"/>
                </a:solidFill>
              </a:rPr>
              <a:t>ko‘rish</a:t>
            </a:r>
            <a:endParaRPr lang="en-US" sz="2000" dirty="0">
              <a:solidFill>
                <a:srgbClr val="FF0000"/>
              </a:solidFill>
            </a:endParaRPr>
          </a:p>
          <a:p>
            <a:r>
              <a:rPr lang="en-US" sz="2000" b="1" dirty="0" err="1">
                <a:solidFill>
                  <a:srgbClr val="FF0000"/>
                </a:solidFill>
              </a:rPr>
              <a:t>O‘quvchilarni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Tayyorlash</a:t>
            </a:r>
            <a:r>
              <a:rPr lang="en-US" sz="2000" b="1" dirty="0">
                <a:solidFill>
                  <a:srgbClr val="FF0000"/>
                </a:solidFill>
              </a:rPr>
              <a:t>:</a:t>
            </a:r>
          </a:p>
          <a:p>
            <a:r>
              <a:rPr lang="en-US" sz="2000" b="1" dirty="0" err="1">
                <a:solidFill>
                  <a:srgbClr val="FF0000"/>
                </a:solidFill>
              </a:rPr>
              <a:t>Mavzu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bo‘yicha</a:t>
            </a:r>
            <a:r>
              <a:rPr lang="en-US" sz="2000" dirty="0">
                <a:solidFill>
                  <a:srgbClr val="FF0000"/>
                </a:solidFill>
              </a:rPr>
              <a:t> </a:t>
            </a:r>
            <a:r>
              <a:rPr lang="en-US" sz="2000" dirty="0" err="1">
                <a:solidFill>
                  <a:srgbClr val="FF0000"/>
                </a:solidFill>
              </a:rPr>
              <a:t>oldindan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bilim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berish</a:t>
            </a:r>
            <a:endParaRPr lang="en-US" sz="2000" dirty="0">
              <a:solidFill>
                <a:srgbClr val="FF0000"/>
              </a:solidFill>
            </a:endParaRPr>
          </a:p>
          <a:p>
            <a:r>
              <a:rPr lang="en-US" sz="2000" b="1" dirty="0" err="1">
                <a:solidFill>
                  <a:srgbClr val="FF0000"/>
                </a:solidFill>
              </a:rPr>
              <a:t>Qoidalarni</a:t>
            </a:r>
            <a:r>
              <a:rPr lang="en-US" sz="2000" dirty="0">
                <a:solidFill>
                  <a:srgbClr val="FF0000"/>
                </a:solidFill>
              </a:rPr>
              <a:t> </a:t>
            </a:r>
            <a:r>
              <a:rPr lang="en-US" sz="2000" dirty="0" err="1">
                <a:solidFill>
                  <a:srgbClr val="FF0000"/>
                </a:solidFill>
              </a:rPr>
              <a:t>tushuntirish</a:t>
            </a:r>
            <a:endParaRPr lang="en-US" sz="2000" dirty="0">
              <a:solidFill>
                <a:srgbClr val="FF0000"/>
              </a:solidFill>
            </a:endParaRPr>
          </a:p>
          <a:p>
            <a:r>
              <a:rPr lang="en-US" sz="2000" b="1" dirty="0" err="1">
                <a:solidFill>
                  <a:srgbClr val="FF0000"/>
                </a:solidFill>
              </a:rPr>
              <a:t>Kuzatuv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vazifalarini</a:t>
            </a:r>
            <a:r>
              <a:rPr lang="en-US" sz="2000" dirty="0">
                <a:solidFill>
                  <a:srgbClr val="FF0000"/>
                </a:solidFill>
              </a:rPr>
              <a:t> </a:t>
            </a:r>
            <a:r>
              <a:rPr lang="en-US" sz="2000" dirty="0" err="1">
                <a:solidFill>
                  <a:srgbClr val="FF0000"/>
                </a:solidFill>
              </a:rPr>
              <a:t>taqsimlash</a:t>
            </a:r>
            <a:endParaRPr lang="en-US" sz="2000" dirty="0">
              <a:solidFill>
                <a:srgbClr val="FF0000"/>
              </a:solidFill>
            </a:endParaRPr>
          </a:p>
          <a:p>
            <a:r>
              <a:rPr lang="en-US" sz="2000" b="1" dirty="0" err="1">
                <a:solidFill>
                  <a:srgbClr val="FF0000"/>
                </a:solidFill>
              </a:rPr>
              <a:t>Materiallarni</a:t>
            </a:r>
            <a:r>
              <a:rPr lang="en-US" sz="2000" dirty="0">
                <a:solidFill>
                  <a:srgbClr val="FF0000"/>
                </a:solidFill>
              </a:rPr>
              <a:t> </a:t>
            </a:r>
            <a:r>
              <a:rPr lang="en-US" sz="2000" dirty="0" err="1">
                <a:solidFill>
                  <a:srgbClr val="FF0000"/>
                </a:solidFill>
              </a:rPr>
              <a:t>tayyorlash</a:t>
            </a:r>
            <a:endParaRPr lang="en-US" sz="2000" dirty="0">
              <a:solidFill>
                <a:srgbClr val="FF0000"/>
              </a:solidFill>
            </a:endParaRPr>
          </a:p>
          <a:p>
            <a:endParaRPr lang="ru-RU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581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524000"/>
            <a:ext cx="556260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Ekskursiya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Jarayoni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Boshlanish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:</a:t>
            </a:r>
            <a:b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Maqsadni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eslatish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Xavfsizlik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qoidalarini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takrorlash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Guruhlarni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tashkil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etish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Asosiy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Qism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:</a:t>
            </a:r>
            <a:b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Ko‘rgazma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: 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ob'ektlarni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kuzatish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Tushuntirish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: 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o‘qituvchi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izohlari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Savol-javob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: 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o‘quvchilarning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savollari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Yozib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olish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: 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kuzatuvlarni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qayd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etish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57400" y="4191000"/>
            <a:ext cx="6400800" cy="2286000"/>
          </a:xfrm>
        </p:spPr>
        <p:txBody>
          <a:bodyPr>
            <a:normAutofit/>
          </a:bodyPr>
          <a:lstStyle/>
          <a:p>
            <a:r>
              <a:rPr lang="en-US" b="1" dirty="0" err="1">
                <a:solidFill>
                  <a:srgbClr val="C00000"/>
                </a:solidFill>
              </a:rPr>
              <a:t>Yakun</a:t>
            </a:r>
            <a:r>
              <a:rPr lang="en-US" b="1" dirty="0">
                <a:solidFill>
                  <a:srgbClr val="C00000"/>
                </a:solidFill>
              </a:rPr>
              <a:t>:</a:t>
            </a:r>
          </a:p>
          <a:p>
            <a:r>
              <a:rPr lang="en-US" b="1" dirty="0" err="1">
                <a:solidFill>
                  <a:srgbClr val="C00000"/>
                </a:solidFill>
              </a:rPr>
              <a:t>Xulosa</a:t>
            </a:r>
            <a:r>
              <a:rPr lang="en-US" b="1" dirty="0">
                <a:solidFill>
                  <a:srgbClr val="C00000"/>
                </a:solidFill>
              </a:rPr>
              <a:t>:</a:t>
            </a:r>
            <a:r>
              <a:rPr lang="en-US" dirty="0">
                <a:solidFill>
                  <a:srgbClr val="C00000"/>
                </a:solidFill>
              </a:rPr>
              <a:t> </a:t>
            </a:r>
            <a:r>
              <a:rPr lang="en-US" dirty="0" err="1">
                <a:solidFill>
                  <a:srgbClr val="C00000"/>
                </a:solidFill>
              </a:rPr>
              <a:t>asosiy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fikrlarni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umumlashtirish</a:t>
            </a:r>
            <a:endParaRPr lang="en-US" dirty="0">
              <a:solidFill>
                <a:srgbClr val="C00000"/>
              </a:solidFill>
            </a:endParaRPr>
          </a:p>
          <a:p>
            <a:r>
              <a:rPr lang="en-US" b="1" dirty="0" err="1">
                <a:solidFill>
                  <a:srgbClr val="C00000"/>
                </a:solidFill>
              </a:rPr>
              <a:t>Refleksiya</a:t>
            </a:r>
            <a:r>
              <a:rPr lang="en-US" b="1" dirty="0">
                <a:solidFill>
                  <a:srgbClr val="C00000"/>
                </a:solidFill>
              </a:rPr>
              <a:t>:</a:t>
            </a:r>
            <a:r>
              <a:rPr lang="en-US" dirty="0">
                <a:solidFill>
                  <a:srgbClr val="C00000"/>
                </a:solidFill>
              </a:rPr>
              <a:t> </a:t>
            </a:r>
            <a:r>
              <a:rPr lang="en-US" dirty="0" err="1">
                <a:solidFill>
                  <a:srgbClr val="C00000"/>
                </a:solidFill>
              </a:rPr>
              <a:t>taassurotlarni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baham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ko‘rish</a:t>
            </a:r>
            <a:endParaRPr lang="en-US" dirty="0">
              <a:solidFill>
                <a:srgbClr val="C00000"/>
              </a:solidFill>
            </a:endParaRPr>
          </a:p>
          <a:p>
            <a:r>
              <a:rPr lang="en-US" b="1" dirty="0" err="1">
                <a:solidFill>
                  <a:srgbClr val="C00000"/>
                </a:solidFill>
              </a:rPr>
              <a:t>Topshiriq</a:t>
            </a:r>
            <a:r>
              <a:rPr lang="en-US" b="1" dirty="0">
                <a:solidFill>
                  <a:srgbClr val="C00000"/>
                </a:solidFill>
              </a:rPr>
              <a:t>:</a:t>
            </a:r>
            <a:r>
              <a:rPr lang="en-US" dirty="0">
                <a:solidFill>
                  <a:srgbClr val="C00000"/>
                </a:solidFill>
              </a:rPr>
              <a:t> </a:t>
            </a:r>
            <a:r>
              <a:rPr lang="en-US" dirty="0" err="1">
                <a:solidFill>
                  <a:srgbClr val="C00000"/>
                </a:solidFill>
              </a:rPr>
              <a:t>keyingi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ishni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belgilash</a:t>
            </a:r>
            <a:endParaRPr lang="en-US" dirty="0">
              <a:solidFill>
                <a:srgbClr val="C0000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0105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1568571" y="1101492"/>
            <a:ext cx="5648623" cy="3641581"/>
          </a:xfrm>
        </p:spPr>
        <p:txBody>
          <a:bodyPr>
            <a:noAutofit/>
          </a:bodyPr>
          <a:lstStyle/>
          <a:p>
            <a:r>
              <a:rPr lang="en-US" sz="1800" b="1" dirty="0" err="1" smtClean="0"/>
              <a:t>Ekskursiyadan</a:t>
            </a:r>
            <a:r>
              <a:rPr lang="en-US" sz="1800" b="1" dirty="0" smtClean="0"/>
              <a:t> </a:t>
            </a:r>
            <a:r>
              <a:rPr lang="en-US" sz="1800" b="1" dirty="0" err="1"/>
              <a:t>Keyingi</a:t>
            </a:r>
            <a:r>
              <a:rPr lang="en-US" sz="1800" b="1" dirty="0"/>
              <a:t> </a:t>
            </a:r>
            <a:r>
              <a:rPr lang="en-US" sz="1800" b="1" dirty="0" err="1"/>
              <a:t>Ishlar</a:t>
            </a:r>
            <a:r>
              <a:rPr lang="en-US" sz="1800" b="1" dirty="0"/>
              <a:t/>
            </a:r>
            <a:br>
              <a:rPr lang="en-US" sz="1800" b="1" dirty="0"/>
            </a:br>
            <a:r>
              <a:rPr lang="en-US" sz="1800" b="1" dirty="0" err="1"/>
              <a:t>Kuzatuvlarni</a:t>
            </a:r>
            <a:r>
              <a:rPr lang="en-US" sz="1800" b="1" dirty="0"/>
              <a:t> </a:t>
            </a:r>
            <a:r>
              <a:rPr lang="en-US" sz="1800" b="1" dirty="0" err="1"/>
              <a:t>Tahlil</a:t>
            </a:r>
            <a:r>
              <a:rPr lang="en-US" sz="1800" b="1" dirty="0"/>
              <a:t> </a:t>
            </a:r>
            <a:r>
              <a:rPr lang="en-US" sz="1800" b="1" dirty="0" err="1"/>
              <a:t>Qilish</a:t>
            </a:r>
            <a:r>
              <a:rPr lang="en-US" sz="1800" b="1" dirty="0" smtClean="0"/>
              <a:t>:</a:t>
            </a:r>
            <a:br>
              <a:rPr lang="en-US" sz="1800" b="1" dirty="0" smtClean="0"/>
            </a:br>
            <a:r>
              <a:rPr lang="en-US" sz="1800" b="1" dirty="0"/>
              <a:t/>
            </a:r>
            <a:br>
              <a:rPr lang="en-US" sz="1800" b="1" dirty="0"/>
            </a:br>
            <a:r>
              <a:rPr lang="en-US" sz="1800" b="1" dirty="0"/>
              <a:t>"</a:t>
            </a:r>
            <a:r>
              <a:rPr lang="en-US" sz="1800" b="1" dirty="0" err="1"/>
              <a:t>Ekskursiya</a:t>
            </a:r>
            <a:r>
              <a:rPr lang="en-US" sz="1800" b="1" dirty="0"/>
              <a:t> </a:t>
            </a:r>
            <a:r>
              <a:rPr lang="en-US" sz="1800" b="1" dirty="0" err="1"/>
              <a:t>daftari</a:t>
            </a:r>
            <a:r>
              <a:rPr lang="en-US" sz="1800" b="1" dirty="0"/>
              <a:t>"</a:t>
            </a:r>
            <a:r>
              <a:rPr lang="en-US" sz="1800" dirty="0"/>
              <a:t> </a:t>
            </a:r>
            <a:r>
              <a:rPr lang="en-US" sz="1800" dirty="0" err="1"/>
              <a:t>to‘ldirish</a:t>
            </a:r>
            <a:r>
              <a:rPr lang="en-US" sz="1800" dirty="0"/>
              <a:t/>
            </a:r>
            <a:br>
              <a:rPr lang="en-US" sz="1800" dirty="0"/>
            </a:br>
            <a:r>
              <a:rPr lang="en-US" sz="1800" b="1" dirty="0" err="1"/>
              <a:t>Rasm</a:t>
            </a:r>
            <a:r>
              <a:rPr lang="en-US" sz="1800" b="1" dirty="0"/>
              <a:t> </a:t>
            </a:r>
            <a:r>
              <a:rPr lang="en-US" sz="1800" b="1" dirty="0" err="1"/>
              <a:t>chizish</a:t>
            </a:r>
            <a:r>
              <a:rPr lang="en-US" sz="1800" dirty="0"/>
              <a:t> </a:t>
            </a:r>
            <a:r>
              <a:rPr lang="en-US" sz="1800" dirty="0" err="1"/>
              <a:t>yoki</a:t>
            </a:r>
            <a:r>
              <a:rPr lang="en-US" sz="1800" dirty="0"/>
              <a:t> </a:t>
            </a:r>
            <a:r>
              <a:rPr lang="en-US" sz="1800" dirty="0" err="1"/>
              <a:t>fotosurat</a:t>
            </a:r>
            <a:r>
              <a:rPr lang="en-US" sz="1800" dirty="0"/>
              <a:t> </a:t>
            </a:r>
            <a:r>
              <a:rPr lang="en-US" sz="1800" dirty="0" err="1"/>
              <a:t>yopishtirish</a:t>
            </a:r>
            <a:r>
              <a:rPr lang="en-US" sz="1800" dirty="0"/>
              <a:t/>
            </a:r>
            <a:br>
              <a:rPr lang="en-US" sz="1800" dirty="0"/>
            </a:br>
            <a:r>
              <a:rPr lang="en-US" sz="1800" b="1" dirty="0"/>
              <a:t>"</a:t>
            </a:r>
            <a:r>
              <a:rPr lang="en-US" sz="1800" b="1" dirty="0" err="1"/>
              <a:t>Mening</a:t>
            </a:r>
            <a:r>
              <a:rPr lang="en-US" sz="1800" b="1" dirty="0"/>
              <a:t> </a:t>
            </a:r>
            <a:r>
              <a:rPr lang="en-US" sz="1800" b="1" dirty="0" err="1"/>
              <a:t>taassurotlarim</a:t>
            </a:r>
            <a:r>
              <a:rPr lang="en-US" sz="1800" b="1" dirty="0"/>
              <a:t>"</a:t>
            </a:r>
            <a:r>
              <a:rPr lang="en-US" sz="1800" dirty="0"/>
              <a:t> </a:t>
            </a:r>
            <a:r>
              <a:rPr lang="en-US" sz="1800" dirty="0" err="1"/>
              <a:t>inshosini</a:t>
            </a:r>
            <a:r>
              <a:rPr lang="en-US" sz="1800" dirty="0"/>
              <a:t> </a:t>
            </a:r>
            <a:r>
              <a:rPr lang="en-US" sz="1800" dirty="0" err="1"/>
              <a:t>yozish</a:t>
            </a:r>
            <a:r>
              <a:rPr lang="en-US" sz="1800" dirty="0"/>
              <a:t/>
            </a:r>
            <a:br>
              <a:rPr lang="en-US" sz="1800" dirty="0"/>
            </a:br>
            <a:r>
              <a:rPr lang="en-US" sz="1800" b="1" dirty="0" err="1"/>
              <a:t>Natijalarni</a:t>
            </a:r>
            <a:r>
              <a:rPr lang="en-US" sz="1800" b="1" dirty="0"/>
              <a:t> </a:t>
            </a:r>
            <a:r>
              <a:rPr lang="en-US" sz="1800" b="1" dirty="0" err="1"/>
              <a:t>Umumlashtirish</a:t>
            </a:r>
            <a:r>
              <a:rPr lang="en-US" sz="1800" b="1" dirty="0" smtClean="0"/>
              <a:t>:</a:t>
            </a:r>
            <a:br>
              <a:rPr lang="en-US" sz="1800" b="1" dirty="0" smtClean="0"/>
            </a:br>
            <a:r>
              <a:rPr lang="en-US" sz="1800" b="1" dirty="0"/>
              <a:t/>
            </a:r>
            <a:br>
              <a:rPr lang="en-US" sz="1800" b="1" dirty="0"/>
            </a:br>
            <a:r>
              <a:rPr lang="en-US" sz="1800" b="1" dirty="0" err="1"/>
              <a:t>Ko‘rgazma</a:t>
            </a:r>
            <a:r>
              <a:rPr lang="en-US" sz="1800" b="1" dirty="0"/>
              <a:t> </a:t>
            </a:r>
            <a:r>
              <a:rPr lang="en-US" sz="1800" b="1" dirty="0" err="1"/>
              <a:t>tashkil</a:t>
            </a:r>
            <a:r>
              <a:rPr lang="en-US" sz="1800" b="1" dirty="0"/>
              <a:t> </a:t>
            </a:r>
            <a:r>
              <a:rPr lang="en-US" sz="1800" b="1" dirty="0" err="1"/>
              <a:t>etish</a:t>
            </a:r>
            <a:r>
              <a:rPr lang="en-US" sz="1800" b="1" dirty="0"/>
              <a:t>:</a:t>
            </a:r>
            <a:r>
              <a:rPr lang="en-US" sz="1800" dirty="0"/>
              <a:t> </a:t>
            </a:r>
            <a:r>
              <a:rPr lang="en-US" sz="1800" dirty="0" err="1"/>
              <a:t>to‘plangan</a:t>
            </a:r>
            <a:r>
              <a:rPr lang="en-US" sz="1800" dirty="0"/>
              <a:t> </a:t>
            </a:r>
            <a:r>
              <a:rPr lang="en-US" sz="1800" dirty="0" err="1"/>
              <a:t>materiallar</a:t>
            </a:r>
            <a:r>
              <a:rPr lang="en-US" sz="1800" dirty="0"/>
              <a:t/>
            </a:r>
            <a:br>
              <a:rPr lang="en-US" sz="1800" dirty="0"/>
            </a:br>
            <a:r>
              <a:rPr lang="en-US" sz="1800" b="1" dirty="0" err="1"/>
              <a:t>Muhokama</a:t>
            </a:r>
            <a:r>
              <a:rPr lang="en-US" sz="1800" b="1" dirty="0"/>
              <a:t> </a:t>
            </a:r>
            <a:r>
              <a:rPr lang="en-US" sz="1800" b="1" dirty="0" err="1"/>
              <a:t>o‘tkazish</a:t>
            </a:r>
            <a:r>
              <a:rPr lang="en-US" sz="1800" b="1" dirty="0"/>
              <a:t>:</a:t>
            </a:r>
            <a:r>
              <a:rPr lang="en-US" sz="1800" dirty="0"/>
              <a:t> </a:t>
            </a:r>
            <a:r>
              <a:rPr lang="en-US" sz="1800" dirty="0" err="1"/>
              <a:t>tajribalarni</a:t>
            </a:r>
            <a:r>
              <a:rPr lang="en-US" sz="1800" dirty="0"/>
              <a:t> </a:t>
            </a:r>
            <a:r>
              <a:rPr lang="en-US" sz="1800" dirty="0" err="1"/>
              <a:t>baham</a:t>
            </a:r>
            <a:r>
              <a:rPr lang="en-US" sz="1800" dirty="0"/>
              <a:t> </a:t>
            </a:r>
            <a:r>
              <a:rPr lang="en-US" sz="1800" dirty="0" err="1" smtClean="0"/>
              <a:t>ko‘rish</a:t>
            </a:r>
            <a:r>
              <a:rPr lang="en-US" sz="1800" dirty="0"/>
              <a:t/>
            </a:r>
            <a:br>
              <a:rPr lang="en-US" sz="1800" dirty="0"/>
            </a:br>
            <a:r>
              <a:rPr lang="en-US" sz="1800" b="1" dirty="0" err="1"/>
              <a:t>Loyiha</a:t>
            </a:r>
            <a:r>
              <a:rPr lang="en-US" sz="1800" b="1" dirty="0"/>
              <a:t> </a:t>
            </a:r>
            <a:r>
              <a:rPr lang="en-US" sz="1800" b="1" dirty="0" err="1"/>
              <a:t>ishlari</a:t>
            </a:r>
            <a:r>
              <a:rPr lang="en-US" sz="1800" b="1" dirty="0"/>
              <a:t>:</a:t>
            </a:r>
            <a:r>
              <a:rPr lang="en-US" sz="1800" dirty="0"/>
              <a:t> </a:t>
            </a:r>
            <a:r>
              <a:rPr lang="en-US" sz="1800" dirty="0" err="1"/>
              <a:t>ekskursiya</a:t>
            </a:r>
            <a:r>
              <a:rPr lang="en-US" sz="1800" dirty="0"/>
              <a:t> </a:t>
            </a:r>
            <a:r>
              <a:rPr lang="en-US" sz="1800" dirty="0" err="1"/>
              <a:t>asosida</a:t>
            </a:r>
            <a:r>
              <a:rPr lang="en-US" sz="1800" dirty="0"/>
              <a:t> </a:t>
            </a:r>
            <a:r>
              <a:rPr lang="en-US" sz="1800" dirty="0" err="1"/>
              <a:t>loyihalar</a:t>
            </a:r>
            <a:r>
              <a:rPr lang="en-US" sz="1800" dirty="0"/>
              <a:t/>
            </a:r>
            <a:br>
              <a:rPr lang="en-US" sz="1800" dirty="0"/>
            </a:br>
            <a:endParaRPr lang="ru-RU" sz="1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2281248" y="3543261"/>
            <a:ext cx="6511131" cy="329259"/>
          </a:xfrm>
        </p:spPr>
        <p:txBody>
          <a:bodyPr/>
          <a:lstStyle/>
          <a:p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295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XAVFSIZLIK QOIDALARI</a:t>
            </a:r>
            <a:br>
              <a:rPr lang="en-US" b="1" dirty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5257800" cy="5486400"/>
          </a:xfrm>
        </p:spPr>
        <p:txBody>
          <a:bodyPr>
            <a:normAutofit fontScale="55000" lnSpcReduction="20000"/>
          </a:bodyPr>
          <a:lstStyle/>
          <a:p>
            <a:pPr marL="514350" indent="-514350">
              <a:lnSpc>
                <a:spcPct val="170000"/>
              </a:lnSpc>
              <a:buFont typeface="+mj-lt"/>
              <a:buAutoNum type="arabicPeriod"/>
            </a:pPr>
            <a:r>
              <a:rPr lang="en-US" sz="3800" dirty="0" err="1"/>
              <a:t>Transportda</a:t>
            </a:r>
            <a:r>
              <a:rPr lang="en-US" sz="3800" dirty="0"/>
              <a:t>:</a:t>
            </a:r>
          </a:p>
          <a:p>
            <a:pPr marL="514350" indent="-514350">
              <a:lnSpc>
                <a:spcPct val="170000"/>
              </a:lnSpc>
              <a:buFont typeface="+mj-lt"/>
              <a:buAutoNum type="arabicPeriod"/>
            </a:pPr>
            <a:r>
              <a:rPr lang="en-US" sz="3800" dirty="0" err="1"/>
              <a:t>Ketish</a:t>
            </a:r>
            <a:r>
              <a:rPr lang="en-US" sz="3800" dirty="0"/>
              <a:t> </a:t>
            </a:r>
            <a:r>
              <a:rPr lang="en-US" sz="3800" dirty="0" err="1"/>
              <a:t>va</a:t>
            </a:r>
            <a:r>
              <a:rPr lang="en-US" sz="3800" dirty="0"/>
              <a:t> </a:t>
            </a:r>
            <a:r>
              <a:rPr lang="en-US" sz="3800" dirty="0" err="1"/>
              <a:t>kelish</a:t>
            </a:r>
            <a:r>
              <a:rPr lang="en-US" sz="3800" dirty="0"/>
              <a:t> </a:t>
            </a:r>
            <a:r>
              <a:rPr lang="en-US" sz="3800" dirty="0" err="1"/>
              <a:t>vaqtini</a:t>
            </a:r>
            <a:r>
              <a:rPr lang="en-US" sz="3800" dirty="0"/>
              <a:t> </a:t>
            </a:r>
            <a:r>
              <a:rPr lang="en-US" sz="3800" dirty="0" err="1"/>
              <a:t>belgilash</a:t>
            </a:r>
            <a:endParaRPr lang="en-US" sz="3800" dirty="0"/>
          </a:p>
          <a:p>
            <a:pPr marL="514350" indent="-514350">
              <a:lnSpc>
                <a:spcPct val="170000"/>
              </a:lnSpc>
              <a:buFont typeface="+mj-lt"/>
              <a:buAutoNum type="arabicPeriod"/>
            </a:pPr>
            <a:r>
              <a:rPr lang="en-US" sz="3800" dirty="0" err="1"/>
              <a:t>Avtobusda</a:t>
            </a:r>
            <a:r>
              <a:rPr lang="en-US" sz="3800" dirty="0"/>
              <a:t> </a:t>
            </a:r>
            <a:r>
              <a:rPr lang="en-US" sz="3800" dirty="0" err="1"/>
              <a:t>o‘rindiqlarni</a:t>
            </a:r>
            <a:r>
              <a:rPr lang="en-US" sz="3800" dirty="0"/>
              <a:t> </a:t>
            </a:r>
            <a:r>
              <a:rPr lang="en-US" sz="3800" dirty="0" err="1"/>
              <a:t>taqsimlash</a:t>
            </a:r>
            <a:endParaRPr lang="en-US" sz="3800" dirty="0"/>
          </a:p>
          <a:p>
            <a:pPr marL="514350" indent="-514350">
              <a:lnSpc>
                <a:spcPct val="170000"/>
              </a:lnSpc>
              <a:buFont typeface="+mj-lt"/>
              <a:buAutoNum type="arabicPeriod"/>
            </a:pPr>
            <a:r>
              <a:rPr lang="en-US" sz="3800" dirty="0" err="1"/>
              <a:t>Yo‘l</a:t>
            </a:r>
            <a:r>
              <a:rPr lang="en-US" sz="3800" dirty="0"/>
              <a:t> </a:t>
            </a:r>
            <a:r>
              <a:rPr lang="en-US" sz="3800" dirty="0" err="1"/>
              <a:t>harakatlari</a:t>
            </a:r>
            <a:r>
              <a:rPr lang="en-US" sz="3800" dirty="0"/>
              <a:t> </a:t>
            </a:r>
            <a:r>
              <a:rPr lang="en-US" sz="3800" dirty="0" err="1"/>
              <a:t>qoidalariga</a:t>
            </a:r>
            <a:r>
              <a:rPr lang="en-US" sz="3800" dirty="0"/>
              <a:t> </a:t>
            </a:r>
            <a:r>
              <a:rPr lang="en-US" sz="3800" dirty="0" err="1"/>
              <a:t>rioya</a:t>
            </a:r>
            <a:r>
              <a:rPr lang="en-US" sz="3800" dirty="0"/>
              <a:t> </a:t>
            </a:r>
            <a:r>
              <a:rPr lang="en-US" sz="3800" dirty="0" err="1"/>
              <a:t>qilish</a:t>
            </a:r>
            <a:endParaRPr lang="en-US" sz="3800" dirty="0"/>
          </a:p>
          <a:p>
            <a:pPr marL="514350" indent="-514350">
              <a:lnSpc>
                <a:spcPct val="170000"/>
              </a:lnSpc>
              <a:buFont typeface="+mj-lt"/>
              <a:buAutoNum type="arabicPeriod"/>
            </a:pPr>
            <a:r>
              <a:rPr lang="en-US" sz="3800" dirty="0" err="1"/>
              <a:t>Ekskursiya</a:t>
            </a:r>
            <a:r>
              <a:rPr lang="en-US" sz="3800" dirty="0"/>
              <a:t> </a:t>
            </a:r>
            <a:r>
              <a:rPr lang="en-US" sz="3800" dirty="0" err="1"/>
              <a:t>Joyida</a:t>
            </a:r>
            <a:r>
              <a:rPr lang="en-US" sz="3800" dirty="0"/>
              <a:t>:</a:t>
            </a:r>
          </a:p>
          <a:p>
            <a:pPr marL="514350" indent="-514350">
              <a:lnSpc>
                <a:spcPct val="170000"/>
              </a:lnSpc>
              <a:buFont typeface="+mj-lt"/>
              <a:buAutoNum type="arabicPeriod"/>
            </a:pPr>
            <a:r>
              <a:rPr lang="en-US" sz="3800" dirty="0" err="1"/>
              <a:t>Guruhni</a:t>
            </a:r>
            <a:r>
              <a:rPr lang="en-US" sz="3800" dirty="0"/>
              <a:t> </a:t>
            </a:r>
            <a:r>
              <a:rPr lang="en-US" sz="3800" dirty="0" err="1"/>
              <a:t>ajralmas</a:t>
            </a:r>
            <a:r>
              <a:rPr lang="en-US" sz="3800" dirty="0"/>
              <a:t> </a:t>
            </a:r>
            <a:r>
              <a:rPr lang="en-US" sz="3800" dirty="0" err="1"/>
              <a:t>saqlash</a:t>
            </a:r>
            <a:endParaRPr lang="en-US" sz="3800" dirty="0"/>
          </a:p>
          <a:p>
            <a:pPr marL="514350" indent="-514350">
              <a:lnSpc>
                <a:spcPct val="170000"/>
              </a:lnSpc>
              <a:buFont typeface="+mj-lt"/>
              <a:buAutoNum type="arabicPeriod"/>
            </a:pPr>
            <a:r>
              <a:rPr lang="en-US" sz="3800" dirty="0" err="1"/>
              <a:t>Xavfli</a:t>
            </a:r>
            <a:r>
              <a:rPr lang="en-US" sz="3800" dirty="0"/>
              <a:t> </a:t>
            </a:r>
            <a:r>
              <a:rPr lang="en-US" sz="3800" dirty="0" err="1"/>
              <a:t>joylardan</a:t>
            </a:r>
            <a:r>
              <a:rPr lang="en-US" sz="3800" dirty="0"/>
              <a:t> </a:t>
            </a:r>
            <a:r>
              <a:rPr lang="en-US" sz="3800" dirty="0" err="1"/>
              <a:t>uzoqlashish</a:t>
            </a:r>
            <a:endParaRPr lang="en-US" sz="3800" dirty="0"/>
          </a:p>
          <a:p>
            <a:pPr marL="514350" indent="-514350">
              <a:lnSpc>
                <a:spcPct val="170000"/>
              </a:lnSpc>
              <a:buFont typeface="+mj-lt"/>
              <a:buAutoNum type="arabicPeriod"/>
            </a:pPr>
            <a:r>
              <a:rPr lang="en-US" sz="3800" dirty="0" err="1"/>
              <a:t>Notanish</a:t>
            </a:r>
            <a:r>
              <a:rPr lang="en-US" sz="3800" dirty="0"/>
              <a:t> </a:t>
            </a:r>
            <a:r>
              <a:rPr lang="en-US" sz="3800" dirty="0" err="1"/>
              <a:t>narsalarga</a:t>
            </a:r>
            <a:r>
              <a:rPr lang="en-US" sz="3800" dirty="0"/>
              <a:t> </a:t>
            </a:r>
            <a:r>
              <a:rPr lang="en-US" sz="3800" dirty="0" err="1"/>
              <a:t>tegmaslik</a:t>
            </a:r>
            <a:endParaRPr lang="en-US" sz="3800" dirty="0"/>
          </a:p>
          <a:p>
            <a:endParaRPr lang="ru-RU" dirty="0"/>
          </a:p>
        </p:txBody>
      </p:sp>
      <p:sp>
        <p:nvSpPr>
          <p:cNvPr id="5" name="Rectangle 4"/>
          <p:cNvSpPr/>
          <p:nvPr/>
        </p:nvSpPr>
        <p:spPr>
          <a:xfrm>
            <a:off x="5410200" y="2895600"/>
            <a:ext cx="3276600" cy="3505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 err="1"/>
              <a:t>Favqulodda</a:t>
            </a:r>
            <a:r>
              <a:rPr lang="en-US" b="1" dirty="0"/>
              <a:t> </a:t>
            </a:r>
            <a:r>
              <a:rPr lang="en-US" b="1" dirty="0" err="1"/>
              <a:t>Vaziyatlar</a:t>
            </a:r>
            <a:r>
              <a:rPr lang="en-US" b="1" dirty="0"/>
              <a:t>:</a:t>
            </a:r>
          </a:p>
          <a:p>
            <a:r>
              <a:rPr lang="en-US" b="1" dirty="0" err="1"/>
              <a:t>Birinchii</a:t>
            </a:r>
            <a:r>
              <a:rPr lang="en-US" b="1" dirty="0"/>
              <a:t> </a:t>
            </a:r>
            <a:r>
              <a:rPr lang="en-US" b="1" dirty="0" err="1"/>
              <a:t>yordam</a:t>
            </a:r>
            <a:r>
              <a:rPr lang="en-US" b="1" dirty="0"/>
              <a:t> </a:t>
            </a:r>
            <a:r>
              <a:rPr lang="en-US" b="1" dirty="0" err="1"/>
              <a:t>to‘plami</a:t>
            </a:r>
            <a:endParaRPr lang="en-US" dirty="0"/>
          </a:p>
          <a:p>
            <a:r>
              <a:rPr lang="en-US" b="1" dirty="0" err="1"/>
              <a:t>Aloqa</a:t>
            </a:r>
            <a:r>
              <a:rPr lang="en-US" b="1" dirty="0"/>
              <a:t> </a:t>
            </a:r>
            <a:r>
              <a:rPr lang="en-US" b="1" dirty="0" err="1"/>
              <a:t>vositalari</a:t>
            </a:r>
            <a:endParaRPr lang="en-US" dirty="0"/>
          </a:p>
          <a:p>
            <a:r>
              <a:rPr lang="en-US" b="1" dirty="0" err="1"/>
              <a:t>Tashkilotchilarning</a:t>
            </a:r>
            <a:r>
              <a:rPr lang="en-US" b="1" dirty="0"/>
              <a:t> </a:t>
            </a:r>
            <a:r>
              <a:rPr lang="en-US" b="1" dirty="0" err="1"/>
              <a:t>telefon</a:t>
            </a:r>
            <a:r>
              <a:rPr lang="en-US" b="1" dirty="0"/>
              <a:t> </a:t>
            </a:r>
            <a:r>
              <a:rPr lang="en-US" b="1" dirty="0" err="1"/>
              <a:t>raqamlari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1604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2401"/>
            <a:ext cx="7772400" cy="3448050"/>
          </a:xfrm>
        </p:spPr>
        <p:txBody>
          <a:bodyPr>
            <a:normAutofit fontScale="90000"/>
          </a:bodyPr>
          <a:lstStyle/>
          <a:p>
            <a:r>
              <a:rPr lang="en-US" sz="3200" b="1" dirty="0">
                <a:solidFill>
                  <a:srgbClr val="0070C0"/>
                </a:solidFill>
              </a:rPr>
              <a:t>PEDAGOGIK USULLAR</a:t>
            </a:r>
            <a:br>
              <a:rPr lang="en-US" sz="3200" b="1" dirty="0">
                <a:solidFill>
                  <a:srgbClr val="0070C0"/>
                </a:solidFill>
              </a:rPr>
            </a:br>
            <a:r>
              <a:rPr lang="en-US" sz="3200" b="1" dirty="0">
                <a:solidFill>
                  <a:srgbClr val="0070C0"/>
                </a:solidFill>
              </a:rPr>
              <a:t>1. </a:t>
            </a:r>
            <a:r>
              <a:rPr lang="en-US" sz="3200" b="1" dirty="0" err="1">
                <a:solidFill>
                  <a:srgbClr val="0070C0"/>
                </a:solidFill>
              </a:rPr>
              <a:t>Faol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O‘qitish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Usullari</a:t>
            </a:r>
            <a:r>
              <a:rPr lang="en-US" sz="3200" b="1" dirty="0">
                <a:solidFill>
                  <a:srgbClr val="0070C0"/>
                </a:solidFill>
              </a:rPr>
              <a:t/>
            </a:r>
            <a:br>
              <a:rPr lang="en-US" sz="3200" b="1" dirty="0">
                <a:solidFill>
                  <a:srgbClr val="0070C0"/>
                </a:solidFill>
              </a:rPr>
            </a:br>
            <a:r>
              <a:rPr lang="en-US" sz="3200" b="1" dirty="0" err="1">
                <a:solidFill>
                  <a:srgbClr val="0070C0"/>
                </a:solidFill>
              </a:rPr>
              <a:t>Kuzatuv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Metodi</a:t>
            </a:r>
            <a:r>
              <a:rPr lang="en-US" sz="3200" b="1" dirty="0">
                <a:solidFill>
                  <a:srgbClr val="0070C0"/>
                </a:solidFill>
              </a:rPr>
              <a:t>:</a:t>
            </a:r>
            <a:br>
              <a:rPr lang="en-US" sz="3200" b="1" dirty="0">
                <a:solidFill>
                  <a:srgbClr val="0070C0"/>
                </a:solidFill>
              </a:rPr>
            </a:br>
            <a:r>
              <a:rPr lang="en-US" sz="3200" b="1" dirty="0">
                <a:solidFill>
                  <a:srgbClr val="0070C0"/>
                </a:solidFill>
              </a:rPr>
              <a:t>"Men </a:t>
            </a:r>
            <a:r>
              <a:rPr lang="en-US" sz="3200" b="1" dirty="0" err="1">
                <a:solidFill>
                  <a:srgbClr val="0070C0"/>
                </a:solidFill>
              </a:rPr>
              <a:t>nima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ko‘rdim</a:t>
            </a:r>
            <a:r>
              <a:rPr lang="en-US" sz="3200" b="1" dirty="0">
                <a:solidFill>
                  <a:srgbClr val="0070C0"/>
                </a:solidFill>
              </a:rPr>
              <a:t>?"</a:t>
            </a:r>
            <a:r>
              <a:rPr lang="en-US" sz="3200" dirty="0">
                <a:solidFill>
                  <a:srgbClr val="0070C0"/>
                </a:solidFill>
              </a:rPr>
              <a:t> - </a:t>
            </a:r>
            <a:r>
              <a:rPr lang="en-US" sz="3200" dirty="0" err="1">
                <a:solidFill>
                  <a:srgbClr val="0070C0"/>
                </a:solidFill>
              </a:rPr>
              <a:t>bevosita</a:t>
            </a:r>
            <a:r>
              <a:rPr lang="en-US" sz="3200" dirty="0">
                <a:solidFill>
                  <a:srgbClr val="0070C0"/>
                </a:solidFill>
              </a:rPr>
              <a:t> </a:t>
            </a:r>
            <a:r>
              <a:rPr lang="en-US" sz="3200" dirty="0" err="1">
                <a:solidFill>
                  <a:srgbClr val="0070C0"/>
                </a:solidFill>
              </a:rPr>
              <a:t>kuzatish</a:t>
            </a:r>
            <a:r>
              <a:rPr lang="en-US" sz="3200" dirty="0">
                <a:solidFill>
                  <a:srgbClr val="0070C0"/>
                </a:solidFill>
              </a:rPr>
              <a:t/>
            </a:r>
            <a:br>
              <a:rPr lang="en-US" sz="3200" dirty="0">
                <a:solidFill>
                  <a:srgbClr val="0070C0"/>
                </a:solidFill>
              </a:rPr>
            </a:br>
            <a:r>
              <a:rPr lang="en-US" sz="3200" b="1" dirty="0">
                <a:solidFill>
                  <a:srgbClr val="0070C0"/>
                </a:solidFill>
              </a:rPr>
              <a:t>"</a:t>
            </a:r>
            <a:r>
              <a:rPr lang="en-US" sz="3200" b="1" dirty="0" err="1">
                <a:solidFill>
                  <a:srgbClr val="0070C0"/>
                </a:solidFill>
              </a:rPr>
              <a:t>Nima</a:t>
            </a: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err="1">
                <a:solidFill>
                  <a:srgbClr val="0070C0"/>
                </a:solidFill>
              </a:rPr>
              <a:t>eshitdim</a:t>
            </a:r>
            <a:r>
              <a:rPr lang="en-US" sz="3200" b="1" dirty="0">
                <a:solidFill>
                  <a:srgbClr val="0070C0"/>
                </a:solidFill>
              </a:rPr>
              <a:t>?"</a:t>
            </a:r>
            <a:r>
              <a:rPr lang="en-US" sz="3200" dirty="0">
                <a:solidFill>
                  <a:srgbClr val="0070C0"/>
                </a:solidFill>
              </a:rPr>
              <a:t> - </a:t>
            </a:r>
            <a:r>
              <a:rPr lang="en-US" sz="3200" dirty="0" err="1">
                <a:solidFill>
                  <a:srgbClr val="0070C0"/>
                </a:solidFill>
              </a:rPr>
              <a:t>ovozlarni</a:t>
            </a:r>
            <a:r>
              <a:rPr lang="en-US" sz="3200" dirty="0">
                <a:solidFill>
                  <a:srgbClr val="0070C0"/>
                </a:solidFill>
              </a:rPr>
              <a:t> </a:t>
            </a:r>
            <a:r>
              <a:rPr lang="en-US" sz="3200" dirty="0" err="1">
                <a:solidFill>
                  <a:srgbClr val="0070C0"/>
                </a:solidFill>
              </a:rPr>
              <a:t>kuzatish</a:t>
            </a:r>
            <a:r>
              <a:rPr lang="en-US" sz="3200" dirty="0">
                <a:solidFill>
                  <a:srgbClr val="0070C0"/>
                </a:solidFill>
              </a:rPr>
              <a:t/>
            </a:r>
            <a:br>
              <a:rPr lang="en-US" sz="3200" dirty="0">
                <a:solidFill>
                  <a:srgbClr val="0070C0"/>
                </a:solidFill>
              </a:rPr>
            </a:br>
            <a:r>
              <a:rPr lang="en-US" sz="3200" b="1" dirty="0" smtClean="0">
                <a:solidFill>
                  <a:srgbClr val="0070C0"/>
                </a:solidFill>
              </a:rPr>
              <a:t>“</a:t>
            </a:r>
            <a:r>
              <a:rPr lang="en-US" sz="3200" b="1" dirty="0" err="1" smtClean="0">
                <a:solidFill>
                  <a:srgbClr val="0070C0"/>
                </a:solidFill>
              </a:rPr>
              <a:t>Holati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va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hidi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qanday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edi</a:t>
            </a:r>
            <a:r>
              <a:rPr lang="en-US" sz="3200" b="1" dirty="0" smtClean="0">
                <a:solidFill>
                  <a:srgbClr val="0070C0"/>
                </a:solidFill>
              </a:rPr>
              <a:t>?"</a:t>
            </a:r>
            <a:r>
              <a:rPr lang="en-US" sz="3200" dirty="0">
                <a:solidFill>
                  <a:srgbClr val="0070C0"/>
                </a:solidFill>
              </a:rPr>
              <a:t> - </a:t>
            </a:r>
            <a:r>
              <a:rPr lang="en-US" sz="3200" dirty="0" smtClean="0">
                <a:solidFill>
                  <a:srgbClr val="0070C0"/>
                </a:solidFill>
              </a:rPr>
              <a:t>.</a:t>
            </a:r>
            <a:r>
              <a:rPr lang="en-US" sz="3200" dirty="0">
                <a:solidFill>
                  <a:srgbClr val="0070C0"/>
                </a:solidFill>
              </a:rPr>
              <a:t/>
            </a:r>
            <a:br>
              <a:rPr lang="en-US" sz="3200" dirty="0">
                <a:solidFill>
                  <a:srgbClr val="0070C0"/>
                </a:solidFill>
              </a:rPr>
            </a:br>
            <a:r>
              <a:rPr lang="en-US" sz="3200" dirty="0">
                <a:solidFill>
                  <a:srgbClr val="0070C0"/>
                </a:solidFill>
              </a:rPr>
              <a:t/>
            </a:r>
            <a:br>
              <a:rPr lang="en-US" sz="3200" dirty="0">
                <a:solidFill>
                  <a:srgbClr val="0070C0"/>
                </a:solidFill>
              </a:rPr>
            </a:br>
            <a:endParaRPr lang="ru-RU" sz="3200" dirty="0">
              <a:solidFill>
                <a:srgbClr val="0070C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2382002" y="3452607"/>
            <a:ext cx="5585142" cy="1971101"/>
          </a:xfrm>
        </p:spPr>
        <p:txBody>
          <a:bodyPr>
            <a:noAutofit/>
          </a:bodyPr>
          <a:lstStyle/>
          <a:p>
            <a:r>
              <a:rPr lang="en-US" sz="2000" b="1" dirty="0" err="1">
                <a:solidFill>
                  <a:srgbClr val="C00000"/>
                </a:solidFill>
              </a:rPr>
              <a:t>Suhbat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Metodi</a:t>
            </a:r>
            <a:r>
              <a:rPr lang="en-US" sz="2000" b="1" dirty="0">
                <a:solidFill>
                  <a:srgbClr val="C00000"/>
                </a:solidFill>
              </a:rPr>
              <a:t>:</a:t>
            </a:r>
          </a:p>
          <a:p>
            <a:r>
              <a:rPr lang="en-US" sz="2000" b="1" dirty="0">
                <a:solidFill>
                  <a:srgbClr val="C00000"/>
                </a:solidFill>
              </a:rPr>
              <a:t>"Bu </a:t>
            </a:r>
            <a:r>
              <a:rPr lang="en-US" sz="2000" b="1" dirty="0" err="1">
                <a:solidFill>
                  <a:srgbClr val="C00000"/>
                </a:solidFill>
              </a:rPr>
              <a:t>nima</a:t>
            </a:r>
            <a:r>
              <a:rPr lang="en-US" sz="2000" b="1" dirty="0">
                <a:solidFill>
                  <a:srgbClr val="C00000"/>
                </a:solidFill>
              </a:rPr>
              <a:t>?" - </a:t>
            </a:r>
            <a:r>
              <a:rPr lang="en-US" sz="2000" b="1" dirty="0" err="1">
                <a:solidFill>
                  <a:srgbClr val="C00000"/>
                </a:solidFill>
              </a:rPr>
              <a:t>ob'ektlarni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aniqlash</a:t>
            </a:r>
            <a:endParaRPr lang="en-US" sz="2000" b="1" dirty="0">
              <a:solidFill>
                <a:srgbClr val="C00000"/>
              </a:solidFill>
            </a:endParaRPr>
          </a:p>
          <a:p>
            <a:r>
              <a:rPr lang="en-US" sz="2000" b="1" dirty="0">
                <a:solidFill>
                  <a:srgbClr val="C00000"/>
                </a:solidFill>
              </a:rPr>
              <a:t>"</a:t>
            </a:r>
            <a:r>
              <a:rPr lang="en-US" sz="2000" b="1" dirty="0" err="1">
                <a:solidFill>
                  <a:srgbClr val="C00000"/>
                </a:solidFill>
              </a:rPr>
              <a:t>Nima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uchun</a:t>
            </a:r>
            <a:r>
              <a:rPr lang="en-US" sz="2000" b="1" dirty="0">
                <a:solidFill>
                  <a:srgbClr val="C00000"/>
                </a:solidFill>
              </a:rPr>
              <a:t>?" - </a:t>
            </a:r>
            <a:r>
              <a:rPr lang="en-US" sz="2000" b="1" dirty="0" err="1">
                <a:solidFill>
                  <a:srgbClr val="C00000"/>
                </a:solidFill>
              </a:rPr>
              <a:t>sababni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tushuntirish</a:t>
            </a:r>
            <a:endParaRPr lang="en-US" sz="2000" b="1" dirty="0">
              <a:solidFill>
                <a:srgbClr val="C00000"/>
              </a:solidFill>
            </a:endParaRPr>
          </a:p>
          <a:p>
            <a:r>
              <a:rPr lang="en-US" sz="2000" b="1" dirty="0">
                <a:solidFill>
                  <a:srgbClr val="C00000"/>
                </a:solidFill>
              </a:rPr>
              <a:t>"</a:t>
            </a:r>
            <a:r>
              <a:rPr lang="en-US" sz="2000" b="1" dirty="0" err="1">
                <a:solidFill>
                  <a:srgbClr val="C00000"/>
                </a:solidFill>
              </a:rPr>
              <a:t>Qanday</a:t>
            </a:r>
            <a:r>
              <a:rPr lang="en-US" sz="2000" b="1" dirty="0">
                <a:solidFill>
                  <a:srgbClr val="C00000"/>
                </a:solidFill>
              </a:rPr>
              <a:t>?" - </a:t>
            </a:r>
            <a:r>
              <a:rPr lang="en-US" sz="2000" b="1" dirty="0" err="1">
                <a:solidFill>
                  <a:srgbClr val="C00000"/>
                </a:solidFill>
              </a:rPr>
              <a:t>jarayonni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izohlash</a:t>
            </a:r>
            <a:endParaRPr lang="en-US" sz="2000" b="1" dirty="0">
              <a:solidFill>
                <a:srgbClr val="C00000"/>
              </a:solidFill>
            </a:endParaRPr>
          </a:p>
          <a:p>
            <a:endParaRPr lang="ru-RU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3249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8600" y="304800"/>
            <a:ext cx="4038600" cy="4525963"/>
          </a:xfrm>
        </p:spPr>
        <p:txBody>
          <a:bodyPr>
            <a:normAutofit fontScale="70000" lnSpcReduction="20000"/>
          </a:bodyPr>
          <a:lstStyle/>
          <a:p>
            <a:r>
              <a:rPr lang="en-US" b="1" dirty="0" err="1"/>
              <a:t>Interfaol</a:t>
            </a:r>
            <a:r>
              <a:rPr lang="en-US" b="1" dirty="0"/>
              <a:t> </a:t>
            </a:r>
            <a:r>
              <a:rPr lang="en-US" b="1" dirty="0" err="1"/>
              <a:t>Usullar</a:t>
            </a:r>
            <a:endParaRPr lang="en-US" b="1" dirty="0"/>
          </a:p>
          <a:p>
            <a:pPr>
              <a:buFont typeface="Wingdings" pitchFamily="2" charset="2"/>
              <a:buChar char="v"/>
            </a:pPr>
            <a:r>
              <a:rPr lang="en-US" b="1" dirty="0" err="1">
                <a:solidFill>
                  <a:srgbClr val="00B050"/>
                </a:solidFill>
              </a:rPr>
              <a:t>Topishma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va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Vazifalar</a:t>
            </a:r>
            <a:r>
              <a:rPr lang="en-US" b="1" dirty="0">
                <a:solidFill>
                  <a:srgbClr val="00B050"/>
                </a:solidFill>
              </a:rPr>
              <a:t>:</a:t>
            </a:r>
          </a:p>
          <a:p>
            <a:pPr>
              <a:buFont typeface="Wingdings" pitchFamily="2" charset="2"/>
              <a:buChar char="v"/>
            </a:pPr>
            <a:r>
              <a:rPr lang="en-US" b="1" dirty="0">
                <a:solidFill>
                  <a:srgbClr val="00B050"/>
                </a:solidFill>
              </a:rPr>
              <a:t>"Toping"</a:t>
            </a:r>
            <a:r>
              <a:rPr lang="en-US" dirty="0">
                <a:solidFill>
                  <a:srgbClr val="00B050"/>
                </a:solidFill>
              </a:rPr>
              <a:t> - </a:t>
            </a:r>
            <a:r>
              <a:rPr lang="en-US" dirty="0" err="1">
                <a:solidFill>
                  <a:srgbClr val="00B050"/>
                </a:solidFill>
              </a:rPr>
              <a:t>ma'lum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ob'ektni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topish</a:t>
            </a:r>
            <a:endParaRPr lang="en-US" dirty="0">
              <a:solidFill>
                <a:srgbClr val="00B050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en-US" b="1" dirty="0">
                <a:solidFill>
                  <a:srgbClr val="00B050"/>
                </a:solidFill>
              </a:rPr>
              <a:t>"</a:t>
            </a:r>
            <a:r>
              <a:rPr lang="en-US" b="1" dirty="0" err="1">
                <a:solidFill>
                  <a:srgbClr val="00B050"/>
                </a:solidFill>
              </a:rPr>
              <a:t>Sanang</a:t>
            </a:r>
            <a:r>
              <a:rPr lang="en-US" b="1" dirty="0">
                <a:solidFill>
                  <a:srgbClr val="00B050"/>
                </a:solidFill>
              </a:rPr>
              <a:t>"</a:t>
            </a:r>
            <a:r>
              <a:rPr lang="en-US" dirty="0">
                <a:solidFill>
                  <a:srgbClr val="00B050"/>
                </a:solidFill>
              </a:rPr>
              <a:t> - </a:t>
            </a:r>
            <a:r>
              <a:rPr lang="en-US" dirty="0" err="1">
                <a:solidFill>
                  <a:srgbClr val="00B050"/>
                </a:solidFill>
              </a:rPr>
              <a:t>miqdorni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hisoblash</a:t>
            </a:r>
            <a:endParaRPr lang="en-US" dirty="0">
              <a:solidFill>
                <a:srgbClr val="00B050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en-US" b="1" dirty="0" smtClean="0">
                <a:solidFill>
                  <a:srgbClr val="00B050"/>
                </a:solidFill>
              </a:rPr>
              <a:t>"</a:t>
            </a:r>
            <a:r>
              <a:rPr lang="en-US" b="1" dirty="0" err="1" smtClean="0">
                <a:solidFill>
                  <a:srgbClr val="00B050"/>
                </a:solidFill>
              </a:rPr>
              <a:t>Kuzatuvchi</a:t>
            </a:r>
            <a:r>
              <a:rPr lang="en-US" b="1" dirty="0" smtClean="0">
                <a:solidFill>
                  <a:srgbClr val="00B050"/>
                </a:solidFill>
              </a:rPr>
              <a:t>"</a:t>
            </a:r>
            <a:r>
              <a:rPr lang="en-US" dirty="0" smtClean="0">
                <a:solidFill>
                  <a:srgbClr val="00B050"/>
                </a:solidFill>
              </a:rPr>
              <a:t> - </a:t>
            </a:r>
            <a:r>
              <a:rPr lang="en-US" dirty="0" err="1" smtClean="0">
                <a:solidFill>
                  <a:srgbClr val="00B050"/>
                </a:solidFill>
              </a:rPr>
              <a:t>o‘zgarishlarni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qayd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etish</a:t>
            </a:r>
            <a:endParaRPr lang="en-US" dirty="0" smtClean="0">
              <a:solidFill>
                <a:srgbClr val="00B050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en-US" b="1" dirty="0" smtClean="0">
                <a:solidFill>
                  <a:srgbClr val="00B050"/>
                </a:solidFill>
              </a:rPr>
              <a:t>"</a:t>
            </a:r>
            <a:r>
              <a:rPr lang="en-US" b="1" dirty="0" err="1" smtClean="0">
                <a:solidFill>
                  <a:srgbClr val="00B050"/>
                </a:solidFill>
              </a:rPr>
              <a:t>Tabiat</a:t>
            </a:r>
            <a:r>
              <a:rPr lang="en-US" b="1" dirty="0" smtClean="0">
                <a:solidFill>
                  <a:srgbClr val="00B050"/>
                </a:solidFill>
              </a:rPr>
              <a:t> </a:t>
            </a:r>
            <a:r>
              <a:rPr lang="en-US" b="1" dirty="0" err="1" smtClean="0">
                <a:solidFill>
                  <a:srgbClr val="00B050"/>
                </a:solidFill>
              </a:rPr>
              <a:t>detektivi</a:t>
            </a:r>
            <a:r>
              <a:rPr lang="en-US" b="1" dirty="0" smtClean="0">
                <a:solidFill>
                  <a:srgbClr val="00B050"/>
                </a:solidFill>
              </a:rPr>
              <a:t>"</a:t>
            </a:r>
            <a:r>
              <a:rPr lang="en-US" dirty="0" smtClean="0">
                <a:solidFill>
                  <a:srgbClr val="00B050"/>
                </a:solidFill>
              </a:rPr>
              <a:t> - </a:t>
            </a:r>
            <a:r>
              <a:rPr lang="en-US" dirty="0" err="1" smtClean="0">
                <a:solidFill>
                  <a:srgbClr val="00B050"/>
                </a:solidFill>
              </a:rPr>
              <a:t>iz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va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belgilarni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topish</a:t>
            </a:r>
            <a:endParaRPr lang="en-US" dirty="0" smtClean="0">
              <a:solidFill>
                <a:srgbClr val="00B050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en-US" b="1" dirty="0" smtClean="0">
                <a:solidFill>
                  <a:srgbClr val="00B050"/>
                </a:solidFill>
              </a:rPr>
              <a:t>"</a:t>
            </a:r>
            <a:r>
              <a:rPr lang="en-US" b="1" dirty="0" err="1">
                <a:solidFill>
                  <a:srgbClr val="00B050"/>
                </a:solidFill>
              </a:rPr>
              <a:t>Tasvirlang</a:t>
            </a:r>
            <a:r>
              <a:rPr lang="en-US" b="1" dirty="0">
                <a:solidFill>
                  <a:srgbClr val="00B050"/>
                </a:solidFill>
              </a:rPr>
              <a:t>"</a:t>
            </a:r>
            <a:r>
              <a:rPr lang="en-US" dirty="0">
                <a:solidFill>
                  <a:srgbClr val="00B050"/>
                </a:solidFill>
              </a:rPr>
              <a:t> - </a:t>
            </a:r>
            <a:r>
              <a:rPr lang="en-US" dirty="0" err="1">
                <a:solidFill>
                  <a:srgbClr val="00B050"/>
                </a:solidFill>
              </a:rPr>
              <a:t>ko‘rgan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narsani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tasvirlash</a:t>
            </a:r>
            <a:endParaRPr lang="en-US" dirty="0">
              <a:solidFill>
                <a:srgbClr val="00B050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en-US" b="1" dirty="0" err="1">
                <a:solidFill>
                  <a:srgbClr val="00B050"/>
                </a:solidFill>
              </a:rPr>
              <a:t>O‘yinlar</a:t>
            </a:r>
            <a:r>
              <a:rPr lang="en-US" b="1" dirty="0">
                <a:solidFill>
                  <a:srgbClr val="00B050"/>
                </a:solidFill>
              </a:rPr>
              <a:t>:</a:t>
            </a:r>
          </a:p>
          <a:p>
            <a:pPr>
              <a:buFont typeface="Wingdings" pitchFamily="2" charset="2"/>
              <a:buChar char="v"/>
            </a:pPr>
            <a:r>
              <a:rPr lang="en-US" b="1" dirty="0" smtClean="0">
                <a:solidFill>
                  <a:srgbClr val="00B050"/>
                </a:solidFill>
              </a:rPr>
              <a:t>"</a:t>
            </a:r>
            <a:r>
              <a:rPr lang="en-US" b="1" dirty="0" err="1">
                <a:solidFill>
                  <a:srgbClr val="00B050"/>
                </a:solidFill>
              </a:rPr>
              <a:t>Hikoyachi</a:t>
            </a:r>
            <a:r>
              <a:rPr lang="en-US" b="1" dirty="0">
                <a:solidFill>
                  <a:srgbClr val="00B050"/>
                </a:solidFill>
              </a:rPr>
              <a:t>"</a:t>
            </a:r>
            <a:r>
              <a:rPr lang="en-US" dirty="0">
                <a:solidFill>
                  <a:srgbClr val="00B050"/>
                </a:solidFill>
              </a:rPr>
              <a:t> - </a:t>
            </a:r>
            <a:r>
              <a:rPr lang="en-US" dirty="0" err="1">
                <a:solidFill>
                  <a:srgbClr val="00B050"/>
                </a:solidFill>
              </a:rPr>
              <a:t>ko‘rganlarini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hikoya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qilish</a:t>
            </a:r>
            <a:endParaRPr lang="en-US" dirty="0">
              <a:solidFill>
                <a:srgbClr val="00B050"/>
              </a:solidFill>
            </a:endParaRPr>
          </a:p>
          <a:p>
            <a:endParaRPr lang="ru-R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4400" y="228600"/>
            <a:ext cx="4038600" cy="11731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4800" b="1" dirty="0" smtClean="0"/>
              <a:t>INTEGRATSIYA</a:t>
            </a:r>
            <a:endParaRPr lang="ru-RU" sz="4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0" y="1295400"/>
            <a:ext cx="4267200" cy="4906962"/>
          </a:xfrm>
        </p:spPr>
        <p:txBody>
          <a:bodyPr>
            <a:normAutofit/>
          </a:bodyPr>
          <a:lstStyle/>
          <a:p>
            <a:r>
              <a:rPr lang="en-US" b="1" dirty="0"/>
              <a:t/>
            </a:r>
            <a:br>
              <a:rPr lang="en-US" b="1" dirty="0"/>
            </a:br>
            <a:r>
              <a:rPr lang="en-US" b="1" dirty="0" err="1"/>
              <a:t>Matematika</a:t>
            </a:r>
            <a:r>
              <a:rPr lang="en-US" b="1" dirty="0"/>
              <a:t> </a:t>
            </a:r>
            <a:r>
              <a:rPr lang="en-US" b="1" dirty="0" err="1"/>
              <a:t>bilan</a:t>
            </a:r>
            <a:r>
              <a:rPr lang="en-US" b="1" dirty="0"/>
              <a:t>:</a:t>
            </a:r>
            <a:br>
              <a:rPr lang="en-US" b="1" dirty="0"/>
            </a:br>
            <a:r>
              <a:rPr lang="en-US" b="1" dirty="0" err="1"/>
              <a:t>O‘lchash</a:t>
            </a:r>
            <a:r>
              <a:rPr lang="en-US" b="1" dirty="0"/>
              <a:t>:</a:t>
            </a:r>
            <a:r>
              <a:rPr lang="en-US" dirty="0"/>
              <a:t> </a:t>
            </a:r>
            <a:r>
              <a:rPr lang="en-US" dirty="0" err="1"/>
              <a:t>masofa</a:t>
            </a:r>
            <a:r>
              <a:rPr lang="en-US" dirty="0"/>
              <a:t>, </a:t>
            </a:r>
            <a:r>
              <a:rPr lang="en-US" dirty="0" err="1"/>
              <a:t>balandlik</a:t>
            </a:r>
            <a:r>
              <a:rPr lang="en-US" dirty="0"/>
              <a:t>, </a:t>
            </a:r>
            <a:r>
              <a:rPr lang="en-US" dirty="0" err="1"/>
              <a:t>hajm</a:t>
            </a:r>
            <a:r>
              <a:rPr lang="en-US" dirty="0"/>
              <a:t/>
            </a:r>
            <a:br>
              <a:rPr lang="en-US" dirty="0"/>
            </a:br>
            <a:r>
              <a:rPr lang="en-US" b="1" dirty="0" err="1"/>
              <a:t>Sanash</a:t>
            </a:r>
            <a:r>
              <a:rPr lang="en-US" b="1" dirty="0"/>
              <a:t>:</a:t>
            </a:r>
            <a:r>
              <a:rPr lang="en-US" dirty="0"/>
              <a:t> </a:t>
            </a:r>
            <a:r>
              <a:rPr lang="en-US" dirty="0" err="1"/>
              <a:t>ob'ektlar</a:t>
            </a:r>
            <a:r>
              <a:rPr lang="en-US" dirty="0"/>
              <a:t> </a:t>
            </a:r>
            <a:r>
              <a:rPr lang="en-US" dirty="0" err="1"/>
              <a:t>sonini</a:t>
            </a:r>
            <a:r>
              <a:rPr lang="en-US" dirty="0"/>
              <a:t> </a:t>
            </a:r>
            <a:r>
              <a:rPr lang="en-US" dirty="0" err="1"/>
              <a:t>hisoblash</a:t>
            </a:r>
            <a:r>
              <a:rPr lang="en-US" dirty="0"/>
              <a:t/>
            </a:r>
            <a:br>
              <a:rPr lang="en-US" dirty="0"/>
            </a:br>
            <a:r>
              <a:rPr lang="en-US" b="1" dirty="0" err="1"/>
              <a:t>Geometriya</a:t>
            </a:r>
            <a:r>
              <a:rPr lang="en-US" b="1" dirty="0"/>
              <a:t>:</a:t>
            </a:r>
            <a:r>
              <a:rPr lang="en-US" dirty="0"/>
              <a:t> </a:t>
            </a:r>
            <a:r>
              <a:rPr lang="en-US" dirty="0" err="1"/>
              <a:t>shakllarni</a:t>
            </a:r>
            <a:r>
              <a:rPr lang="en-US" dirty="0"/>
              <a:t> </a:t>
            </a:r>
            <a:r>
              <a:rPr lang="en-US" dirty="0" err="1"/>
              <a:t>aniqlash</a:t>
            </a: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2475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533400"/>
            <a:ext cx="7772400" cy="5334000"/>
          </a:xfrm>
        </p:spPr>
        <p:txBody>
          <a:bodyPr>
            <a:noAutofit/>
          </a:bodyPr>
          <a:lstStyle/>
          <a:p>
            <a:r>
              <a:rPr lang="en-US" sz="2800" b="1" dirty="0" err="1">
                <a:solidFill>
                  <a:srgbClr val="FF0000"/>
                </a:solidFill>
              </a:rPr>
              <a:t>Tabiiy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Fanlar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bilan</a:t>
            </a:r>
            <a:r>
              <a:rPr lang="en-US" sz="2800" b="1" dirty="0"/>
              <a:t>:</a:t>
            </a:r>
            <a:br>
              <a:rPr lang="en-US" sz="2800" b="1" dirty="0"/>
            </a:br>
            <a:r>
              <a:rPr lang="en-US" sz="2800" b="1" dirty="0" err="1"/>
              <a:t>Biologiya</a:t>
            </a:r>
            <a:r>
              <a:rPr lang="en-US" sz="2800" b="1" dirty="0"/>
              <a:t>:</a:t>
            </a:r>
            <a:r>
              <a:rPr lang="en-US" sz="2800" dirty="0"/>
              <a:t> </a:t>
            </a:r>
            <a:r>
              <a:rPr lang="en-US" sz="2800" dirty="0" err="1" smtClean="0"/>
              <a:t>o‘simliklarni</a:t>
            </a:r>
            <a:r>
              <a:rPr lang="en-US" sz="2800" dirty="0" smtClean="0"/>
              <a:t> </a:t>
            </a:r>
            <a:r>
              <a:rPr lang="en-US" sz="2800" dirty="0" err="1" smtClean="0"/>
              <a:t>o‘rganish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b="1" dirty="0" err="1"/>
              <a:t>Geografiya</a:t>
            </a:r>
            <a:r>
              <a:rPr lang="en-US" sz="2800" b="1" dirty="0"/>
              <a:t>:</a:t>
            </a:r>
            <a:r>
              <a:rPr lang="en-US" sz="2800" dirty="0"/>
              <a:t> </a:t>
            </a:r>
            <a:r>
              <a:rPr lang="en-US" sz="2800" dirty="0" err="1"/>
              <a:t>joylashuvni</a:t>
            </a:r>
            <a:r>
              <a:rPr lang="en-US" sz="2800" dirty="0"/>
              <a:t> </a:t>
            </a:r>
            <a:r>
              <a:rPr lang="en-US" sz="2800" dirty="0" err="1"/>
              <a:t>aniqlash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b="1" dirty="0" err="1"/>
              <a:t>Ekologiya</a:t>
            </a:r>
            <a:r>
              <a:rPr lang="en-US" sz="2800" b="1" dirty="0"/>
              <a:t>:</a:t>
            </a:r>
            <a:r>
              <a:rPr lang="en-US" sz="2800" dirty="0"/>
              <a:t> </a:t>
            </a:r>
            <a:r>
              <a:rPr lang="en-US" sz="2800" dirty="0" err="1"/>
              <a:t>atrof-muhitni</a:t>
            </a:r>
            <a:r>
              <a:rPr lang="en-US" sz="2800" dirty="0"/>
              <a:t> </a:t>
            </a:r>
            <a:r>
              <a:rPr lang="en-US" sz="2800" dirty="0" err="1"/>
              <a:t>kuzatish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b="1" dirty="0" err="1">
                <a:solidFill>
                  <a:srgbClr val="C00000"/>
                </a:solidFill>
              </a:rPr>
              <a:t>Til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va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Adabiyot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bilan</a:t>
            </a:r>
            <a:r>
              <a:rPr lang="en-US" sz="2800" b="1" dirty="0">
                <a:solidFill>
                  <a:srgbClr val="C00000"/>
                </a:solidFill>
              </a:rPr>
              <a:t>:</a:t>
            </a:r>
            <a:br>
              <a:rPr lang="en-US" sz="2800" b="1" dirty="0">
                <a:solidFill>
                  <a:srgbClr val="C00000"/>
                </a:solidFill>
              </a:rPr>
            </a:br>
            <a:r>
              <a:rPr lang="en-US" sz="2800" b="1" dirty="0" err="1"/>
              <a:t>So‘z</a:t>
            </a:r>
            <a:r>
              <a:rPr lang="en-US" sz="2800" b="1" dirty="0"/>
              <a:t> </a:t>
            </a:r>
            <a:r>
              <a:rPr lang="en-US" sz="2800" b="1" dirty="0" err="1" smtClean="0"/>
              <a:t>boyligi</a:t>
            </a:r>
            <a:r>
              <a:rPr lang="en-US" sz="2800" b="1" dirty="0" smtClean="0"/>
              <a:t>: </a:t>
            </a:r>
            <a:r>
              <a:rPr lang="en-US" sz="2800" b="1" dirty="0" err="1" smtClean="0"/>
              <a:t>obyektga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oid</a:t>
            </a:r>
            <a:r>
              <a:rPr lang="en-US" sz="2800" dirty="0"/>
              <a:t> </a:t>
            </a:r>
            <a:r>
              <a:rPr lang="en-US" sz="2800" dirty="0" err="1"/>
              <a:t>yangi</a:t>
            </a:r>
            <a:r>
              <a:rPr lang="en-US" sz="2800" dirty="0"/>
              <a:t> </a:t>
            </a:r>
            <a:r>
              <a:rPr lang="en-US" sz="2800" dirty="0" err="1"/>
              <a:t>so‘zlarni</a:t>
            </a:r>
            <a:r>
              <a:rPr lang="en-US" sz="2800" dirty="0"/>
              <a:t> </a:t>
            </a:r>
            <a:r>
              <a:rPr lang="en-US" sz="2800" dirty="0" err="1"/>
              <a:t>o‘rganish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b="1" dirty="0" err="1"/>
              <a:t>Tasvir</a:t>
            </a:r>
            <a:r>
              <a:rPr lang="en-US" sz="2800" b="1" dirty="0"/>
              <a:t>:</a:t>
            </a:r>
            <a:r>
              <a:rPr lang="en-US" sz="2800" dirty="0"/>
              <a:t> </a:t>
            </a:r>
            <a:r>
              <a:rPr lang="en-US" sz="2800" dirty="0" err="1"/>
              <a:t>ko‘rgan</a:t>
            </a:r>
            <a:r>
              <a:rPr lang="en-US" sz="2800" dirty="0"/>
              <a:t> </a:t>
            </a:r>
            <a:r>
              <a:rPr lang="en-US" sz="2800" dirty="0" err="1"/>
              <a:t>narsalarni</a:t>
            </a:r>
            <a:r>
              <a:rPr lang="en-US" sz="2800" dirty="0"/>
              <a:t> </a:t>
            </a:r>
            <a:r>
              <a:rPr lang="en-US" sz="2800" dirty="0" err="1"/>
              <a:t>tasvirlash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b="1" dirty="0" err="1"/>
              <a:t>Hikoya</a:t>
            </a:r>
            <a:r>
              <a:rPr lang="en-US" sz="2800" b="1" dirty="0"/>
              <a:t>:</a:t>
            </a:r>
            <a:r>
              <a:rPr lang="en-US" sz="2800" dirty="0"/>
              <a:t> </a:t>
            </a:r>
            <a:r>
              <a:rPr lang="en-US" sz="2800" dirty="0" err="1"/>
              <a:t>tajribalarni</a:t>
            </a:r>
            <a:r>
              <a:rPr lang="en-US" sz="2800" dirty="0"/>
              <a:t> </a:t>
            </a:r>
            <a:r>
              <a:rPr lang="en-US" sz="2800" dirty="0" err="1"/>
              <a:t>hikoya</a:t>
            </a:r>
            <a:r>
              <a:rPr lang="en-US" sz="2800" dirty="0"/>
              <a:t> </a:t>
            </a:r>
            <a:r>
              <a:rPr lang="en-US" sz="2800" dirty="0" err="1"/>
              <a:t>qilish</a:t>
            </a:r>
            <a:r>
              <a:rPr lang="en-US" sz="2800" dirty="0"/>
              <a:t/>
            </a:r>
            <a:br>
              <a:rPr lang="en-US" sz="2800" dirty="0"/>
            </a:br>
            <a:endParaRPr lang="ru-RU" sz="2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4114800"/>
            <a:ext cx="45719" cy="1752600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7248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57200"/>
            <a:ext cx="7772400" cy="3352800"/>
          </a:xfrm>
        </p:spPr>
        <p:txBody>
          <a:bodyPr>
            <a:normAutofit/>
          </a:bodyPr>
          <a:lstStyle/>
          <a:p>
            <a:r>
              <a:rPr lang="en-US" b="1" dirty="0"/>
              <a:t>BAHOLASH</a:t>
            </a:r>
            <a:br>
              <a:rPr lang="en-US" b="1" dirty="0"/>
            </a:br>
            <a:r>
              <a:rPr lang="en-US" b="1" dirty="0" err="1"/>
              <a:t>Kuzatuv</a:t>
            </a:r>
            <a:r>
              <a:rPr lang="en-US" b="1" dirty="0"/>
              <a:t> </a:t>
            </a:r>
            <a:r>
              <a:rPr lang="en-US" b="1" dirty="0" err="1"/>
              <a:t>Asosida</a:t>
            </a:r>
            <a:r>
              <a:rPr lang="en-US" b="1" dirty="0"/>
              <a:t>:</a:t>
            </a:r>
            <a:br>
              <a:rPr lang="en-US" b="1" dirty="0"/>
            </a:br>
            <a:r>
              <a:rPr lang="en-US" b="1" dirty="0" err="1"/>
              <a:t>Faollik</a:t>
            </a:r>
            <a:r>
              <a:rPr lang="en-US" b="1" dirty="0"/>
              <a:t>:</a:t>
            </a:r>
            <a:r>
              <a:rPr lang="en-US" dirty="0"/>
              <a:t> </a:t>
            </a:r>
            <a:r>
              <a:rPr lang="en-US" dirty="0" err="1"/>
              <a:t>ekskursiyadagi</a:t>
            </a:r>
            <a:r>
              <a:rPr lang="en-US" dirty="0"/>
              <a:t> </a:t>
            </a:r>
            <a:r>
              <a:rPr lang="en-US" dirty="0" err="1"/>
              <a:t>ishtirok</a:t>
            </a:r>
            <a:r>
              <a:rPr lang="en-US" dirty="0"/>
              <a:t/>
            </a:r>
            <a:br>
              <a:rPr lang="en-US" dirty="0"/>
            </a:br>
            <a:r>
              <a:rPr lang="en-US" b="1" dirty="0" err="1"/>
              <a:t>Diqqat</a:t>
            </a:r>
            <a:r>
              <a:rPr lang="en-US" b="1" dirty="0"/>
              <a:t>:</a:t>
            </a:r>
            <a:r>
              <a:rPr lang="en-US" dirty="0"/>
              <a:t> </a:t>
            </a:r>
            <a:r>
              <a:rPr lang="en-US" dirty="0" err="1"/>
              <a:t>kuzatish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eshitish</a:t>
            </a:r>
            <a:r>
              <a:rPr lang="en-US" dirty="0"/>
              <a:t/>
            </a:r>
            <a:br>
              <a:rPr lang="en-US" dirty="0"/>
            </a:br>
            <a:r>
              <a:rPr lang="en-US" b="1" dirty="0" err="1"/>
              <a:t>Savollar</a:t>
            </a:r>
            <a:r>
              <a:rPr lang="en-US" b="1" dirty="0"/>
              <a:t>:</a:t>
            </a:r>
            <a:r>
              <a:rPr lang="en-US" dirty="0"/>
              <a:t> </a:t>
            </a:r>
            <a:r>
              <a:rPr lang="en-US" dirty="0" err="1"/>
              <a:t>qiziqarli</a:t>
            </a:r>
            <a:r>
              <a:rPr lang="en-US" dirty="0"/>
              <a:t> </a:t>
            </a:r>
            <a:r>
              <a:rPr lang="en-US" dirty="0" err="1"/>
              <a:t>savollar</a:t>
            </a:r>
            <a:r>
              <a:rPr lang="en-US" dirty="0"/>
              <a:t> </a:t>
            </a:r>
            <a:r>
              <a:rPr lang="en-US" dirty="0" err="1"/>
              <a:t>berish</a:t>
            </a: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90800" y="4038600"/>
            <a:ext cx="6400800" cy="2057400"/>
          </a:xfrm>
        </p:spPr>
        <p:txBody>
          <a:bodyPr>
            <a:noAutofit/>
          </a:bodyPr>
          <a:lstStyle/>
          <a:p>
            <a:r>
              <a:rPr lang="en-US" sz="2000" b="1" dirty="0" err="1">
                <a:solidFill>
                  <a:srgbClr val="002060"/>
                </a:solidFill>
              </a:rPr>
              <a:t>Natijalar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Asosida</a:t>
            </a:r>
            <a:r>
              <a:rPr lang="en-US" sz="2000" b="1" dirty="0">
                <a:solidFill>
                  <a:srgbClr val="002060"/>
                </a:solidFill>
              </a:rPr>
              <a:t>:</a:t>
            </a:r>
          </a:p>
          <a:p>
            <a:r>
              <a:rPr lang="en-US" sz="2000" b="1" dirty="0">
                <a:solidFill>
                  <a:srgbClr val="002060"/>
                </a:solidFill>
              </a:rPr>
              <a:t>"</a:t>
            </a:r>
            <a:r>
              <a:rPr lang="en-US" sz="2000" b="1" dirty="0" err="1">
                <a:solidFill>
                  <a:srgbClr val="002060"/>
                </a:solidFill>
              </a:rPr>
              <a:t>Ekskursiya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daftari</a:t>
            </a:r>
            <a:r>
              <a:rPr lang="en-US" sz="2000" b="1" dirty="0">
                <a:solidFill>
                  <a:srgbClr val="002060"/>
                </a:solidFill>
              </a:rPr>
              <a:t>": </a:t>
            </a:r>
            <a:r>
              <a:rPr lang="en-US" sz="2000" b="1" dirty="0" err="1">
                <a:solidFill>
                  <a:srgbClr val="002060"/>
                </a:solidFill>
              </a:rPr>
              <a:t>kuzatuvlarni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yozish</a:t>
            </a:r>
            <a:endParaRPr lang="en-US" sz="2000" b="1" dirty="0">
              <a:solidFill>
                <a:srgbClr val="002060"/>
              </a:solidFill>
            </a:endParaRPr>
          </a:p>
          <a:p>
            <a:r>
              <a:rPr lang="en-US" sz="2000" b="1" dirty="0" err="1">
                <a:solidFill>
                  <a:srgbClr val="002060"/>
                </a:solidFill>
              </a:rPr>
              <a:t>Rasmlar</a:t>
            </a:r>
            <a:r>
              <a:rPr lang="en-US" sz="2000" b="1" dirty="0">
                <a:solidFill>
                  <a:srgbClr val="002060"/>
                </a:solidFill>
              </a:rPr>
              <a:t>: </a:t>
            </a:r>
            <a:r>
              <a:rPr lang="en-US" sz="2000" b="1" dirty="0" err="1">
                <a:solidFill>
                  <a:srgbClr val="002060"/>
                </a:solidFill>
              </a:rPr>
              <a:t>ko‘rgan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narsalarni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tasvirlash</a:t>
            </a:r>
            <a:endParaRPr lang="en-US" sz="2000" b="1" dirty="0">
              <a:solidFill>
                <a:srgbClr val="002060"/>
              </a:solidFill>
            </a:endParaRPr>
          </a:p>
          <a:p>
            <a:r>
              <a:rPr lang="en-US" sz="2000" b="1" dirty="0" err="1">
                <a:solidFill>
                  <a:srgbClr val="002060"/>
                </a:solidFill>
              </a:rPr>
              <a:t>Hikoyalar</a:t>
            </a:r>
            <a:r>
              <a:rPr lang="en-US" sz="2000" b="1" dirty="0">
                <a:solidFill>
                  <a:srgbClr val="002060"/>
                </a:solidFill>
              </a:rPr>
              <a:t>: </a:t>
            </a:r>
            <a:r>
              <a:rPr lang="en-US" sz="2000" b="1" dirty="0" err="1">
                <a:solidFill>
                  <a:srgbClr val="002060"/>
                </a:solidFill>
              </a:rPr>
              <a:t>tajribalarni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hikoya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qilish</a:t>
            </a:r>
            <a:endParaRPr lang="en-US" sz="2000" b="1" dirty="0">
              <a:solidFill>
                <a:srgbClr val="002060"/>
              </a:solidFill>
            </a:endParaRPr>
          </a:p>
          <a:p>
            <a:endParaRPr lang="ru-RU" sz="2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26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/>
              <a:t>Qiyinchiliklarni</a:t>
            </a:r>
            <a:r>
              <a:rPr lang="en-US" b="1" dirty="0" smtClean="0"/>
              <a:t> </a:t>
            </a:r>
            <a:r>
              <a:rPr lang="en-US" b="1" dirty="0" err="1" smtClean="0"/>
              <a:t>Oldini</a:t>
            </a:r>
            <a:r>
              <a:rPr lang="en-US" b="1" dirty="0" smtClean="0"/>
              <a:t> </a:t>
            </a:r>
            <a:r>
              <a:rPr lang="en-US" b="1" dirty="0" err="1" smtClean="0"/>
              <a:t>Olish</a:t>
            </a:r>
            <a:r>
              <a:rPr lang="en-US" b="1" dirty="0"/>
              <a:t> </a:t>
            </a:r>
            <a:r>
              <a:rPr lang="en-US" b="1" dirty="0" err="1" smtClean="0"/>
              <a:t>uchun</a:t>
            </a:r>
            <a:r>
              <a:rPr lang="en-US" b="1" dirty="0" smtClean="0"/>
              <a:t> :</a:t>
            </a:r>
            <a:br>
              <a:rPr lang="en-US" b="1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00600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en-US" b="1" dirty="0"/>
          </a:p>
          <a:p>
            <a:pPr>
              <a:buFont typeface="Wingdings" pitchFamily="2" charset="2"/>
              <a:buChar char="ü"/>
            </a:pPr>
            <a:r>
              <a:rPr lang="en-US" sz="3800" b="1" dirty="0">
                <a:solidFill>
                  <a:srgbClr val="C00000"/>
                </a:solidFill>
              </a:rPr>
              <a:t>Ob-</a:t>
            </a:r>
            <a:r>
              <a:rPr lang="en-US" sz="3800" b="1" dirty="0" err="1">
                <a:solidFill>
                  <a:srgbClr val="C00000"/>
                </a:solidFill>
              </a:rPr>
              <a:t>havoni</a:t>
            </a:r>
            <a:r>
              <a:rPr lang="en-US" sz="3800" dirty="0">
                <a:solidFill>
                  <a:srgbClr val="C00000"/>
                </a:solidFill>
              </a:rPr>
              <a:t> </a:t>
            </a:r>
            <a:r>
              <a:rPr lang="en-US" sz="3800" dirty="0" err="1">
                <a:solidFill>
                  <a:srgbClr val="C00000"/>
                </a:solidFill>
              </a:rPr>
              <a:t>oldindan</a:t>
            </a:r>
            <a:r>
              <a:rPr lang="en-US" sz="3800" dirty="0">
                <a:solidFill>
                  <a:srgbClr val="C00000"/>
                </a:solidFill>
              </a:rPr>
              <a:t> </a:t>
            </a:r>
            <a:r>
              <a:rPr lang="en-US" sz="3800" dirty="0" err="1">
                <a:solidFill>
                  <a:srgbClr val="C00000"/>
                </a:solidFill>
              </a:rPr>
              <a:t>tekshirish</a:t>
            </a:r>
            <a:endParaRPr lang="en-US" sz="3800" dirty="0">
              <a:solidFill>
                <a:srgbClr val="C00000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3800" b="1" dirty="0" err="1">
                <a:solidFill>
                  <a:srgbClr val="C00000"/>
                </a:solidFill>
              </a:rPr>
              <a:t>Marshrutni</a:t>
            </a:r>
            <a:r>
              <a:rPr lang="en-US" sz="3800" dirty="0">
                <a:solidFill>
                  <a:srgbClr val="C00000"/>
                </a:solidFill>
              </a:rPr>
              <a:t> </a:t>
            </a:r>
            <a:r>
              <a:rPr lang="en-US" sz="3800" dirty="0" err="1">
                <a:solidFill>
                  <a:srgbClr val="C00000"/>
                </a:solidFill>
              </a:rPr>
              <a:t>oldindan</a:t>
            </a:r>
            <a:r>
              <a:rPr lang="en-US" sz="3800" dirty="0">
                <a:solidFill>
                  <a:srgbClr val="C00000"/>
                </a:solidFill>
              </a:rPr>
              <a:t> </a:t>
            </a:r>
            <a:r>
              <a:rPr lang="en-US" sz="3800" dirty="0" err="1">
                <a:solidFill>
                  <a:srgbClr val="C00000"/>
                </a:solidFill>
              </a:rPr>
              <a:t>ko‘rib</a:t>
            </a:r>
            <a:r>
              <a:rPr lang="en-US" sz="3800" dirty="0">
                <a:solidFill>
                  <a:srgbClr val="C00000"/>
                </a:solidFill>
              </a:rPr>
              <a:t> </a:t>
            </a:r>
            <a:r>
              <a:rPr lang="en-US" sz="3800" dirty="0" err="1">
                <a:solidFill>
                  <a:srgbClr val="C00000"/>
                </a:solidFill>
              </a:rPr>
              <a:t>chiqish</a:t>
            </a:r>
            <a:endParaRPr lang="en-US" sz="3800" dirty="0">
              <a:solidFill>
                <a:srgbClr val="C00000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3800" b="1" dirty="0" err="1">
                <a:solidFill>
                  <a:srgbClr val="C00000"/>
                </a:solidFill>
              </a:rPr>
              <a:t>Yordamchilarni</a:t>
            </a:r>
            <a:r>
              <a:rPr lang="en-US" sz="3800" dirty="0">
                <a:solidFill>
                  <a:srgbClr val="C00000"/>
                </a:solidFill>
              </a:rPr>
              <a:t> </a:t>
            </a:r>
            <a:r>
              <a:rPr lang="en-US" sz="3800" dirty="0" err="1">
                <a:solidFill>
                  <a:srgbClr val="C00000"/>
                </a:solidFill>
              </a:rPr>
              <a:t>jalb</a:t>
            </a:r>
            <a:r>
              <a:rPr lang="en-US" sz="3800" dirty="0">
                <a:solidFill>
                  <a:srgbClr val="C00000"/>
                </a:solidFill>
              </a:rPr>
              <a:t> </a:t>
            </a:r>
            <a:r>
              <a:rPr lang="en-US" sz="3800" dirty="0" err="1">
                <a:solidFill>
                  <a:srgbClr val="C00000"/>
                </a:solidFill>
              </a:rPr>
              <a:t>qilish</a:t>
            </a:r>
            <a:endParaRPr lang="en-US" sz="3800" dirty="0">
              <a:solidFill>
                <a:srgbClr val="C00000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3800" b="1" dirty="0" err="1">
                <a:solidFill>
                  <a:srgbClr val="C00000"/>
                </a:solidFill>
              </a:rPr>
              <a:t>Zaxira</a:t>
            </a:r>
            <a:r>
              <a:rPr lang="en-US" sz="3800" b="1" dirty="0">
                <a:solidFill>
                  <a:srgbClr val="C00000"/>
                </a:solidFill>
              </a:rPr>
              <a:t> </a:t>
            </a:r>
            <a:r>
              <a:rPr lang="en-US" sz="3800" b="1" dirty="0" err="1">
                <a:solidFill>
                  <a:srgbClr val="C00000"/>
                </a:solidFill>
              </a:rPr>
              <a:t>rejani</a:t>
            </a:r>
            <a:r>
              <a:rPr lang="en-US" sz="3800" dirty="0">
                <a:solidFill>
                  <a:srgbClr val="C00000"/>
                </a:solidFill>
              </a:rPr>
              <a:t> </a:t>
            </a:r>
            <a:r>
              <a:rPr lang="en-US" sz="3800" dirty="0" err="1">
                <a:solidFill>
                  <a:srgbClr val="C00000"/>
                </a:solidFill>
              </a:rPr>
              <a:t>tayyorlash</a:t>
            </a:r>
            <a:endParaRPr lang="en-US" sz="3800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en-US" sz="3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XULOSA</a:t>
            </a:r>
          </a:p>
          <a:p>
            <a:pPr>
              <a:buFont typeface="Wingdings" pitchFamily="2" charset="2"/>
              <a:buChar char="ü"/>
            </a:pPr>
            <a:r>
              <a:rPr lang="en-US" sz="3800" dirty="0" err="1">
                <a:solidFill>
                  <a:srgbClr val="C00000"/>
                </a:solidFill>
              </a:rPr>
              <a:t>Ekskursiyalar</a:t>
            </a:r>
            <a:r>
              <a:rPr lang="en-US" sz="3800" dirty="0">
                <a:solidFill>
                  <a:srgbClr val="C00000"/>
                </a:solidFill>
              </a:rPr>
              <a:t> </a:t>
            </a:r>
            <a:r>
              <a:rPr lang="en-US" sz="3800" dirty="0" err="1">
                <a:solidFill>
                  <a:srgbClr val="C00000"/>
                </a:solidFill>
              </a:rPr>
              <a:t>boshlang'ich</a:t>
            </a:r>
            <a:r>
              <a:rPr lang="en-US" sz="3800" dirty="0">
                <a:solidFill>
                  <a:srgbClr val="C00000"/>
                </a:solidFill>
              </a:rPr>
              <a:t> </a:t>
            </a:r>
            <a:r>
              <a:rPr lang="en-US" sz="3800" dirty="0" err="1">
                <a:solidFill>
                  <a:srgbClr val="C00000"/>
                </a:solidFill>
              </a:rPr>
              <a:t>sinf</a:t>
            </a:r>
            <a:r>
              <a:rPr lang="en-US" sz="3800" dirty="0">
                <a:solidFill>
                  <a:srgbClr val="C00000"/>
                </a:solidFill>
              </a:rPr>
              <a:t> </a:t>
            </a:r>
            <a:r>
              <a:rPr lang="en-US" sz="3800" dirty="0" err="1">
                <a:solidFill>
                  <a:srgbClr val="C00000"/>
                </a:solidFill>
              </a:rPr>
              <a:t>o'quvchilari</a:t>
            </a:r>
            <a:r>
              <a:rPr lang="en-US" sz="3800" dirty="0">
                <a:solidFill>
                  <a:srgbClr val="C00000"/>
                </a:solidFill>
              </a:rPr>
              <a:t> </a:t>
            </a:r>
            <a:r>
              <a:rPr lang="en-US" sz="3800" dirty="0" err="1">
                <a:solidFill>
                  <a:srgbClr val="C00000"/>
                </a:solidFill>
              </a:rPr>
              <a:t>uchun</a:t>
            </a:r>
            <a:r>
              <a:rPr lang="en-US" sz="3800" dirty="0">
                <a:solidFill>
                  <a:srgbClr val="C00000"/>
                </a:solidFill>
              </a:rPr>
              <a:t>:</a:t>
            </a:r>
          </a:p>
          <a:p>
            <a:pPr>
              <a:buFont typeface="Wingdings" pitchFamily="2" charset="2"/>
              <a:buChar char="ü"/>
            </a:pPr>
            <a:r>
              <a:rPr lang="en-US" sz="3800" b="1" dirty="0" err="1">
                <a:solidFill>
                  <a:srgbClr val="C00000"/>
                </a:solidFill>
              </a:rPr>
              <a:t>Hayotiy</a:t>
            </a:r>
            <a:r>
              <a:rPr lang="en-US" sz="3800" b="1" dirty="0">
                <a:solidFill>
                  <a:srgbClr val="C00000"/>
                </a:solidFill>
              </a:rPr>
              <a:t> </a:t>
            </a:r>
            <a:r>
              <a:rPr lang="en-US" sz="3800" b="1" dirty="0" err="1">
                <a:solidFill>
                  <a:srgbClr val="C00000"/>
                </a:solidFill>
              </a:rPr>
              <a:t>tajriba</a:t>
            </a:r>
            <a:r>
              <a:rPr lang="en-US" sz="3800" dirty="0">
                <a:solidFill>
                  <a:srgbClr val="C00000"/>
                </a:solidFill>
              </a:rPr>
              <a:t> </a:t>
            </a:r>
            <a:r>
              <a:rPr lang="en-US" sz="3800" dirty="0" err="1">
                <a:solidFill>
                  <a:srgbClr val="C00000"/>
                </a:solidFill>
              </a:rPr>
              <a:t>beradi</a:t>
            </a:r>
            <a:endParaRPr lang="en-US" sz="3800" dirty="0">
              <a:solidFill>
                <a:srgbClr val="C00000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3800" b="1" dirty="0" err="1">
                <a:solidFill>
                  <a:srgbClr val="C00000"/>
                </a:solidFill>
              </a:rPr>
              <a:t>Nazariy</a:t>
            </a:r>
            <a:r>
              <a:rPr lang="en-US" sz="3800" b="1" dirty="0">
                <a:solidFill>
                  <a:srgbClr val="C00000"/>
                </a:solidFill>
              </a:rPr>
              <a:t> </a:t>
            </a:r>
            <a:r>
              <a:rPr lang="en-US" sz="3800" b="1" dirty="0" err="1">
                <a:solidFill>
                  <a:srgbClr val="C00000"/>
                </a:solidFill>
              </a:rPr>
              <a:t>bilimni</a:t>
            </a:r>
            <a:r>
              <a:rPr lang="en-US" sz="3800" dirty="0">
                <a:solidFill>
                  <a:srgbClr val="C00000"/>
                </a:solidFill>
              </a:rPr>
              <a:t> </a:t>
            </a:r>
            <a:r>
              <a:rPr lang="en-US" sz="3800" dirty="0" err="1">
                <a:solidFill>
                  <a:srgbClr val="C00000"/>
                </a:solidFill>
              </a:rPr>
              <a:t>mustahkamlaydi</a:t>
            </a:r>
            <a:endParaRPr lang="en-US" sz="3800" dirty="0">
              <a:solidFill>
                <a:srgbClr val="C00000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3800" b="1" dirty="0" err="1">
                <a:solidFill>
                  <a:srgbClr val="C00000"/>
                </a:solidFill>
              </a:rPr>
              <a:t>Kuzatish</a:t>
            </a:r>
            <a:r>
              <a:rPr lang="en-US" sz="3800" b="1" dirty="0">
                <a:solidFill>
                  <a:srgbClr val="C00000"/>
                </a:solidFill>
              </a:rPr>
              <a:t> </a:t>
            </a:r>
            <a:r>
              <a:rPr lang="en-US" sz="3800" b="1" dirty="0" err="1">
                <a:solidFill>
                  <a:srgbClr val="C00000"/>
                </a:solidFill>
              </a:rPr>
              <a:t>ko'nikmalarini</a:t>
            </a:r>
            <a:r>
              <a:rPr lang="en-US" sz="3800" dirty="0">
                <a:solidFill>
                  <a:srgbClr val="C00000"/>
                </a:solidFill>
              </a:rPr>
              <a:t> </a:t>
            </a:r>
            <a:r>
              <a:rPr lang="en-US" sz="3800" dirty="0" err="1">
                <a:solidFill>
                  <a:srgbClr val="C00000"/>
                </a:solidFill>
              </a:rPr>
              <a:t>rivojlantıradi</a:t>
            </a:r>
            <a:endParaRPr lang="en-US" sz="3800" dirty="0">
              <a:solidFill>
                <a:srgbClr val="C00000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3800" b="1" dirty="0" err="1">
                <a:solidFill>
                  <a:srgbClr val="C00000"/>
                </a:solidFill>
              </a:rPr>
              <a:t>Jamiyat</a:t>
            </a:r>
            <a:r>
              <a:rPr lang="en-US" sz="3800" b="1" dirty="0">
                <a:solidFill>
                  <a:srgbClr val="C00000"/>
                </a:solidFill>
              </a:rPr>
              <a:t> </a:t>
            </a:r>
            <a:r>
              <a:rPr lang="en-US" sz="3800" b="1" dirty="0" err="1">
                <a:solidFill>
                  <a:srgbClr val="C00000"/>
                </a:solidFill>
              </a:rPr>
              <a:t>bilan</a:t>
            </a:r>
            <a:r>
              <a:rPr lang="en-US" sz="3800" b="1" dirty="0">
                <a:solidFill>
                  <a:srgbClr val="C00000"/>
                </a:solidFill>
              </a:rPr>
              <a:t> </a:t>
            </a:r>
            <a:r>
              <a:rPr lang="en-US" sz="3800" b="1" dirty="0" err="1">
                <a:solidFill>
                  <a:srgbClr val="C00000"/>
                </a:solidFill>
              </a:rPr>
              <a:t>bog'lanishni</a:t>
            </a:r>
            <a:r>
              <a:rPr lang="en-US" sz="3800" dirty="0">
                <a:solidFill>
                  <a:srgbClr val="C00000"/>
                </a:solidFill>
              </a:rPr>
              <a:t> </a:t>
            </a:r>
            <a:r>
              <a:rPr lang="en-US" sz="3800" dirty="0" err="1">
                <a:solidFill>
                  <a:srgbClr val="C00000"/>
                </a:solidFill>
              </a:rPr>
              <a:t>o‘rgatadi</a:t>
            </a:r>
            <a:endParaRPr lang="en-US" sz="3800" dirty="0">
              <a:solidFill>
                <a:srgbClr val="C00000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3800" b="1" dirty="0" err="1">
                <a:solidFill>
                  <a:srgbClr val="C00000"/>
                </a:solidFill>
              </a:rPr>
              <a:t>Tabiatni</a:t>
            </a:r>
            <a:r>
              <a:rPr lang="en-US" sz="3800" b="1" dirty="0">
                <a:solidFill>
                  <a:srgbClr val="C00000"/>
                </a:solidFill>
              </a:rPr>
              <a:t> </a:t>
            </a:r>
            <a:r>
              <a:rPr lang="en-US" sz="3800" b="1" dirty="0" err="1">
                <a:solidFill>
                  <a:srgbClr val="C00000"/>
                </a:solidFill>
              </a:rPr>
              <a:t>sevishni</a:t>
            </a:r>
            <a:r>
              <a:rPr lang="en-US" sz="3800" dirty="0">
                <a:solidFill>
                  <a:srgbClr val="C00000"/>
                </a:solidFill>
              </a:rPr>
              <a:t> </a:t>
            </a:r>
            <a:r>
              <a:rPr lang="en-US" sz="3800" dirty="0" err="1">
                <a:solidFill>
                  <a:srgbClr val="C00000"/>
                </a:solidFill>
              </a:rPr>
              <a:t>tarbiyalaydi</a:t>
            </a:r>
            <a:endParaRPr lang="en-US" sz="3800" dirty="0">
              <a:solidFill>
                <a:srgbClr val="C00000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3800" dirty="0" err="1">
                <a:solidFill>
                  <a:srgbClr val="C00000"/>
                </a:solidFill>
              </a:rPr>
              <a:t>Har</a:t>
            </a:r>
            <a:r>
              <a:rPr lang="en-US" sz="3800" dirty="0">
                <a:solidFill>
                  <a:srgbClr val="C00000"/>
                </a:solidFill>
              </a:rPr>
              <a:t> </a:t>
            </a:r>
            <a:r>
              <a:rPr lang="en-US" sz="3800" dirty="0" err="1">
                <a:solidFill>
                  <a:srgbClr val="C00000"/>
                </a:solidFill>
              </a:rPr>
              <a:t>bir</a:t>
            </a:r>
            <a:r>
              <a:rPr lang="en-US" sz="3800" dirty="0">
                <a:solidFill>
                  <a:srgbClr val="C00000"/>
                </a:solidFill>
              </a:rPr>
              <a:t> </a:t>
            </a:r>
            <a:r>
              <a:rPr lang="en-US" sz="3800" dirty="0" err="1">
                <a:solidFill>
                  <a:srgbClr val="C00000"/>
                </a:solidFill>
              </a:rPr>
              <a:t>ekskursiya</a:t>
            </a:r>
            <a:r>
              <a:rPr lang="en-US" sz="3800" dirty="0">
                <a:solidFill>
                  <a:srgbClr val="C00000"/>
                </a:solidFill>
              </a:rPr>
              <a:t> - </a:t>
            </a:r>
            <a:r>
              <a:rPr lang="en-US" sz="3800" dirty="0" err="1">
                <a:solidFill>
                  <a:srgbClr val="C00000"/>
                </a:solidFill>
              </a:rPr>
              <a:t>bu</a:t>
            </a:r>
            <a:r>
              <a:rPr lang="en-US" sz="3800" dirty="0">
                <a:solidFill>
                  <a:srgbClr val="C00000"/>
                </a:solidFill>
              </a:rPr>
              <a:t> </a:t>
            </a:r>
            <a:r>
              <a:rPr lang="en-US" sz="3800" dirty="0" err="1">
                <a:solidFill>
                  <a:srgbClr val="C00000"/>
                </a:solidFill>
              </a:rPr>
              <a:t>yangi</a:t>
            </a:r>
            <a:r>
              <a:rPr lang="en-US" sz="3800" dirty="0">
                <a:solidFill>
                  <a:srgbClr val="C00000"/>
                </a:solidFill>
              </a:rPr>
              <a:t> </a:t>
            </a:r>
            <a:r>
              <a:rPr lang="en-US" sz="3800" dirty="0" err="1">
                <a:solidFill>
                  <a:srgbClr val="C00000"/>
                </a:solidFill>
              </a:rPr>
              <a:t>dunyoni</a:t>
            </a:r>
            <a:r>
              <a:rPr lang="en-US" sz="3800" dirty="0">
                <a:solidFill>
                  <a:srgbClr val="C00000"/>
                </a:solidFill>
              </a:rPr>
              <a:t> </a:t>
            </a:r>
            <a:r>
              <a:rPr lang="en-US" sz="3800" dirty="0" err="1">
                <a:solidFill>
                  <a:srgbClr val="C00000"/>
                </a:solidFill>
              </a:rPr>
              <a:t>kashf</a:t>
            </a:r>
            <a:r>
              <a:rPr lang="en-US" sz="3800" dirty="0">
                <a:solidFill>
                  <a:srgbClr val="C00000"/>
                </a:solidFill>
              </a:rPr>
              <a:t> </a:t>
            </a:r>
            <a:r>
              <a:rPr lang="en-US" sz="3800" dirty="0" err="1">
                <a:solidFill>
                  <a:srgbClr val="C00000"/>
                </a:solidFill>
              </a:rPr>
              <a:t>qilish</a:t>
            </a:r>
            <a:r>
              <a:rPr lang="en-US" sz="3800" dirty="0">
                <a:solidFill>
                  <a:srgbClr val="C00000"/>
                </a:solidFill>
              </a:rPr>
              <a:t>, </a:t>
            </a:r>
            <a:r>
              <a:rPr lang="en-US" sz="3800" dirty="0" err="1">
                <a:solidFill>
                  <a:srgbClr val="C00000"/>
                </a:solidFill>
              </a:rPr>
              <a:t>bilimlarni</a:t>
            </a:r>
            <a:r>
              <a:rPr lang="en-US" sz="3800" dirty="0">
                <a:solidFill>
                  <a:srgbClr val="C00000"/>
                </a:solidFill>
              </a:rPr>
              <a:t> </a:t>
            </a:r>
            <a:r>
              <a:rPr lang="en-US" sz="3800" dirty="0" err="1">
                <a:solidFill>
                  <a:srgbClr val="C00000"/>
                </a:solidFill>
              </a:rPr>
              <a:t>boyitish</a:t>
            </a:r>
            <a:r>
              <a:rPr lang="en-US" sz="3800" dirty="0">
                <a:solidFill>
                  <a:srgbClr val="C00000"/>
                </a:solidFill>
              </a:rPr>
              <a:t> </a:t>
            </a:r>
            <a:r>
              <a:rPr lang="en-US" sz="3800" dirty="0" err="1">
                <a:solidFill>
                  <a:srgbClr val="C00000"/>
                </a:solidFill>
              </a:rPr>
              <a:t>va</a:t>
            </a:r>
            <a:r>
              <a:rPr lang="en-US" sz="3800" dirty="0">
                <a:solidFill>
                  <a:srgbClr val="C00000"/>
                </a:solidFill>
              </a:rPr>
              <a:t> </a:t>
            </a:r>
            <a:r>
              <a:rPr lang="en-US" sz="3800" dirty="0" err="1">
                <a:solidFill>
                  <a:srgbClr val="C00000"/>
                </a:solidFill>
              </a:rPr>
              <a:t>bolalarni</a:t>
            </a:r>
            <a:r>
              <a:rPr lang="en-US" sz="3800" dirty="0">
                <a:solidFill>
                  <a:srgbClr val="C00000"/>
                </a:solidFill>
              </a:rPr>
              <a:t> </a:t>
            </a:r>
            <a:r>
              <a:rPr lang="en-US" sz="3800" dirty="0" err="1">
                <a:solidFill>
                  <a:srgbClr val="C00000"/>
                </a:solidFill>
              </a:rPr>
              <a:t>hayotga</a:t>
            </a:r>
            <a:r>
              <a:rPr lang="en-US" sz="3800" dirty="0">
                <a:solidFill>
                  <a:srgbClr val="C00000"/>
                </a:solidFill>
              </a:rPr>
              <a:t> </a:t>
            </a:r>
            <a:r>
              <a:rPr lang="en-US" sz="3800" dirty="0" err="1">
                <a:solidFill>
                  <a:srgbClr val="C00000"/>
                </a:solidFill>
              </a:rPr>
              <a:t>tayyorlashning</a:t>
            </a:r>
            <a:r>
              <a:rPr lang="en-US" sz="3800" dirty="0">
                <a:solidFill>
                  <a:srgbClr val="C00000"/>
                </a:solidFill>
              </a:rPr>
              <a:t> </a:t>
            </a:r>
            <a:r>
              <a:rPr lang="en-US" sz="3800" dirty="0" err="1">
                <a:solidFill>
                  <a:srgbClr val="C00000"/>
                </a:solidFill>
              </a:rPr>
              <a:t>muhim</a:t>
            </a:r>
            <a:r>
              <a:rPr lang="en-US" sz="3800" dirty="0">
                <a:solidFill>
                  <a:srgbClr val="C00000"/>
                </a:solidFill>
              </a:rPr>
              <a:t> </a:t>
            </a:r>
            <a:r>
              <a:rPr lang="en-US" sz="3800" dirty="0" err="1">
                <a:solidFill>
                  <a:srgbClr val="C00000"/>
                </a:solidFill>
              </a:rPr>
              <a:t>bosqichi</a:t>
            </a:r>
            <a:r>
              <a:rPr lang="en-US" sz="3800" dirty="0">
                <a:solidFill>
                  <a:srgbClr val="C00000"/>
                </a:solidFill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5399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533401"/>
            <a:ext cx="8763000" cy="2590799"/>
          </a:xfrm>
        </p:spPr>
        <p:txBody>
          <a:bodyPr/>
          <a:lstStyle/>
          <a:p>
            <a:pPr algn="l"/>
            <a:r>
              <a:rPr lang="en-US" dirty="0" err="1" smtClean="0"/>
              <a:t>Nomini</a:t>
            </a:r>
            <a:r>
              <a:rPr lang="en-US" dirty="0" smtClean="0"/>
              <a:t> toping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2971800"/>
            <a:ext cx="8001000" cy="26670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920750"/>
            <a:ext cx="2781300" cy="1646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87" y="3246437"/>
            <a:ext cx="2119313" cy="2087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5763" y="3790949"/>
            <a:ext cx="1189037" cy="998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050" y="3246437"/>
            <a:ext cx="3254375" cy="2087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385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44762"/>
          </a:xfrm>
        </p:spPr>
        <p:txBody>
          <a:bodyPr/>
          <a:lstStyle/>
          <a:p>
            <a:pPr algn="l"/>
            <a:r>
              <a:rPr lang="en-US" dirty="0" err="1" smtClean="0"/>
              <a:t>Jakonda</a:t>
            </a:r>
            <a:r>
              <a:rPr lang="en-US" dirty="0" smtClean="0"/>
              <a:t> +</a:t>
            </a:r>
            <a:r>
              <a:rPr lang="it-IT" b="1" dirty="0"/>
              <a:t>“Bo‘rilar o‘rmoni</a:t>
            </a:r>
            <a:r>
              <a:rPr lang="it-IT" b="1" dirty="0" smtClean="0"/>
              <a:t>”= bino nomi ? 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438400"/>
            <a:ext cx="6172199" cy="3733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8969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685800"/>
            <a:ext cx="7391400" cy="533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7118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1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59</TotalTime>
  <Words>119</Words>
  <Application>Microsoft Office PowerPoint</Application>
  <PresentationFormat>On-screen Show (4:3)</PresentationFormat>
  <Paragraphs>91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Theme1</vt:lpstr>
      <vt:lpstr>Boshlang‘ich Sinflar Tarbiya Darsida Ekskursiyalar Tashkil Etish Ekskursiyalarning Pedagogik Ahamiyati Tarbiyaviy Ta'sir: Hayotiy tajriba: nazariy bilimni amaliyot bilan birlashtirish Bevosita kuzatish: tabiat va jamiyat bilan to‘g‘ridan-to‘g‘ri aloqa Ko‘rgazmali ta'lim: real ob'ektlar va jarayonlarni o‘rganish </vt:lpstr>
      <vt:lpstr> Ishlab Chiqarish Ekskursiyalari Mahalliy Korxonalar: Non zavodi: non yasalish jarayoni Sut zavodi: sut mahsulotlari ishlab chiqarish Gazeta tahririyati: gazeta tayyorlash jarayoni Qishloq Xo‘jaligi: Fermer xo‘jaligi: ekinlar yetishtirish Bog‘dorchilik: meva yetishtirish Chorvachilik: hayvonlar parvarishi </vt:lpstr>
      <vt:lpstr> Ekskursiya Jarayoni Boshlanish: Maqsadni eslatish Xavfsizlik qoidalarini takrorlash Guruhlarni tashkil etish Asosiy Qism: Ko‘rgazma: ob'ektlarni kuzatish Tushuntirish: o‘qituvchi izohlari Savol-javob: o‘quvchilarning savollari Yozib olish: kuzatuvlarni qayd etish </vt:lpstr>
      <vt:lpstr>Ekskursiyadan Keyingi Ishlar Kuzatuvlarni Tahlil Qilish:  "Ekskursiya daftari" to‘ldirish Rasm chizish yoki fotosurat yopishtirish "Mening taassurotlarim" inshosini yozish Natijalarni Umumlashtirish:  Ko‘rgazma tashkil etish: to‘plangan materiallar Muhokama o‘tkazish: tajribalarni baham ko‘rish Loyiha ishlari: ekskursiya asosida loyihalar </vt:lpstr>
      <vt:lpstr>XAVFSIZLIK QOIDALARI </vt:lpstr>
      <vt:lpstr>PEDAGOGIK USULLAR 1. Faol O‘qitish Usullari Kuzatuv Metodi: "Men nima ko‘rdim?" - bevosita kuzatish "Nima eshitdim?" - ovozlarni kuzatish “Holati va hidi qanday edi?" - .  </vt:lpstr>
      <vt:lpstr> Matematika bilan: O‘lchash: masofa, balandlik, hajm Sanash: ob'ektlar sonini hisoblash Geometriya: shakllarni aniqlash </vt:lpstr>
      <vt:lpstr>Tabiiy Fanlar bilan: Biologiya: o‘simliklarni o‘rganish Geografiya: joylashuvni aniqlash Ekologiya: atrof-muhitni kuzatish Til va Adabiyot bilan: So‘z boyligi: obyektga oid yangi so‘zlarni o‘rganish Tasvir: ko‘rgan narsalarni tasvirlash Hikoya: tajribalarni hikoya qilish </vt:lpstr>
      <vt:lpstr>BAHOLASH Kuzatuv Asosida: Faollik: ekskursiyadagi ishtirok Diqqat: kuzatish va eshitish Savollar: qiziqarli savollar berish </vt:lpstr>
      <vt:lpstr>Qiyinchiliklarni Oldini Olish uchun : </vt:lpstr>
      <vt:lpstr>Nomini toping</vt:lpstr>
      <vt:lpstr>Jakonda +“Bo‘rilar o‘rmoni”= bino nomi ?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Boshlang‘ich Sinflar Tarbiya Darsida Ekskursiyalar Tashkil Etish Ekskursiyalarning Pedagogik Ahamiyati Tarbiyaviy Ta'sir: Hayotiy tajriba: nazariy bilimni amaliyot bilan birlashtirish Bevosita kuzatish: tabiat va jamiyat bilan to‘g‘ridan-to‘g‘ri aloqa Ko‘rgazmali ta'lim: real ob'ektlar va jarayonlarni o‘rganish</dc:title>
  <dc:creator>Acer-i5</dc:creator>
  <cp:lastModifiedBy>Acer-i5</cp:lastModifiedBy>
  <cp:revision>6</cp:revision>
  <dcterms:created xsi:type="dcterms:W3CDTF">2025-12-10T16:59:25Z</dcterms:created>
  <dcterms:modified xsi:type="dcterms:W3CDTF">2026-10-21T12:13:52Z</dcterms:modified>
</cp:coreProperties>
</file>