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2"/>
  </p:notesMasterIdLst>
  <p:sldIdLst>
    <p:sldId id="372" r:id="rId2"/>
    <p:sldId id="352" r:id="rId3"/>
    <p:sldId id="353" r:id="rId4"/>
    <p:sldId id="354" r:id="rId5"/>
    <p:sldId id="355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6161"/>
    <a:srgbClr val="FF5B5B"/>
    <a:srgbClr val="1F295C"/>
    <a:srgbClr val="E53935"/>
    <a:srgbClr val="80C783"/>
    <a:srgbClr val="E6E6E6"/>
    <a:srgbClr val="FF8B8B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9771" autoAdjust="0"/>
  </p:normalViewPr>
  <p:slideViewPr>
    <p:cSldViewPr>
      <p:cViewPr>
        <p:scale>
          <a:sx n="55" d="100"/>
          <a:sy n="55" d="100"/>
        </p:scale>
        <p:origin x="-523" y="1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28.10.2026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35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10/28/2026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sv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sv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sv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10" Type="http://schemas.openxmlformats.org/officeDocument/2006/relationships/image" Target="../media/image23.png"/><Relationship Id="rId4" Type="http://schemas.openxmlformats.org/officeDocument/2006/relationships/image" Target="../media/image2.png"/><Relationship Id="rId9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image" Target="../media/image3.png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.png"/><Relationship Id="rId7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32.png"/><Relationship Id="rId4" Type="http://schemas.openxmlformats.org/officeDocument/2006/relationships/image" Target="../media/image2.svg"/><Relationship Id="rId9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svg"/><Relationship Id="rId7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Google Shape;293;g2fe9028a851_0_105">
            <a:extLst>
              <a:ext uri="{FF2B5EF4-FFF2-40B4-BE49-F238E27FC236}">
                <a16:creationId xmlns:a16="http://schemas.microsoft.com/office/drawing/2014/main" xmlns="" id="{5B8326E0-1CEE-4517-B128-97242AE5642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12220" y="1819275"/>
            <a:ext cx="16771457" cy="4227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300" tIns="39650" rIns="79300" bIns="39650" anchor="b" anchorCtr="0"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SzPts val="1200"/>
            </a:pP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 TA’LIMDA ZAMONAVIY YONDASHUVLAR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Oʻquv moduli. </a:t>
            </a:r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3.6. 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  ta’lim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tashkillashtirish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3-mavzu: 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Informatika va axborot texnologiyalari darslari orqali o‘quvchilarni hayotiy vaziyatlarga tayyorlash. </a:t>
            </a:r>
            <a:endParaRPr sz="3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6046679"/>
            <a:ext cx="8305799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2549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Текст 1"/>
          <p:cNvSpPr txBox="1">
            <a:spLocks/>
          </p:cNvSpPr>
          <p:nvPr/>
        </p:nvSpPr>
        <p:spPr>
          <a:xfrm>
            <a:off x="539750" y="1971675"/>
            <a:ext cx="7467600" cy="84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300" tIns="39650" rIns="79300" bIns="3965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7465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300"/>
              <a:buFont typeface="Arial"/>
              <a:buChar char="•"/>
              <a:defRPr sz="23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65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3F3F3F"/>
              </a:buClr>
              <a:buSzPts val="1700"/>
              <a:buFont typeface="Arial"/>
              <a:buChar char="•"/>
              <a:defRPr sz="17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–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»"/>
              <a:defRPr sz="14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82550" indent="0">
              <a:buFont typeface="Arial"/>
              <a:buNone/>
            </a:pPr>
            <a:r>
              <a:rPr lang="en-US" sz="2000" i="1" dirty="0">
                <a:latin typeface="Bookman Old Style" panose="02050604050505020204" pitchFamily="18" charset="0"/>
                <a:ea typeface="Calibri" panose="020F0502020204030204" pitchFamily="34" charset="0"/>
              </a:rPr>
              <a:t>     </a:t>
            </a:r>
          </a:p>
          <a:p>
            <a:pPr marL="82550" indent="0">
              <a:buFont typeface="Arial"/>
              <a:buNone/>
            </a:pPr>
            <a:endParaRPr lang="en-US" sz="2000" b="1" i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550" indent="0">
              <a:buFont typeface="Arial"/>
              <a:buNone/>
            </a:pPr>
            <a:endParaRPr lang="en-US" sz="2000" b="1" i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550" indent="0">
              <a:buFont typeface="Arial"/>
              <a:buNone/>
            </a:pPr>
            <a:endParaRPr lang="en-US" sz="2000" b="1" i="1" dirty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550" indent="0">
              <a:buFont typeface="Arial"/>
              <a:buNone/>
            </a:pP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yoshlarni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IT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kasblarga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yo‘lga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qo‘ysak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infratuzilma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kafolatli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ta’minlasak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marraga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bemalol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erishamiz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</a:p>
          <a:p>
            <a:pPr marL="82550" indent="0">
              <a:buFont typeface="Arial"/>
              <a:buNone/>
            </a:pPr>
            <a:endParaRPr lang="en-US" sz="3200" b="1" i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550" indent="0">
              <a:buFont typeface="Arial"/>
              <a:buNone/>
            </a:pPr>
            <a:r>
              <a:rPr lang="en-US" sz="32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Shavkat </a:t>
            </a:r>
            <a:r>
              <a:rPr lang="en-US" sz="32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Mirziyoyev</a:t>
            </a:r>
            <a:endParaRPr lang="ru-RU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Shavkat Mirziyoyev: Vatanimiz mustaqilligi – biz uchun kuch-qudrat va ilhom manbai, taraqqiyot va farovonlik asosi">
            <a:extLst>
              <a:ext uri="{FF2B5EF4-FFF2-40B4-BE49-F238E27FC236}">
                <a16:creationId xmlns:a16="http://schemas.microsoft.com/office/drawing/2014/main" xmlns="" id="{A041EBD3-3F2C-4FE0-AE2E-D28244C96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666875"/>
            <a:ext cx="9067800" cy="876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Google Shape;121;g2ff7c5f22c8_6_418"/>
          <p:cNvSpPr txBox="1">
            <a:spLocks noGrp="1"/>
          </p:cNvSpPr>
          <p:nvPr>
            <p:ph type="title"/>
          </p:nvPr>
        </p:nvSpPr>
        <p:spPr>
          <a:xfrm>
            <a:off x="5090765" y="1700081"/>
            <a:ext cx="8229600" cy="8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300" tIns="39650" rIns="79300" bIns="39650" anchor="b" anchorCtr="0">
            <a:normAutofit/>
          </a:bodyPr>
          <a:lstStyle/>
          <a:p>
            <a:pPr marL="70708" lvl="0" algn="ctr">
              <a:spcBef>
                <a:spcPts val="500"/>
              </a:spcBef>
              <a:buClr>
                <a:srgbClr val="3F3F3F"/>
              </a:buClr>
              <a:buSzPts val="2486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Cabin"/>
            </a:endParaRP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xmlns="" id="{487920B9-F64D-4923-9608-D4AF93F116CB}"/>
              </a:ext>
            </a:extLst>
          </p:cNvPr>
          <p:cNvSpPr/>
          <p:nvPr/>
        </p:nvSpPr>
        <p:spPr>
          <a:xfrm>
            <a:off x="844550" y="3107342"/>
            <a:ext cx="16687800" cy="17526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xmlns="" id="{619721D8-F19A-4941-912C-0725FAD190AF}"/>
              </a:ext>
            </a:extLst>
          </p:cNvPr>
          <p:cNvSpPr/>
          <p:nvPr/>
        </p:nvSpPr>
        <p:spPr>
          <a:xfrm>
            <a:off x="1142426" y="3445033"/>
            <a:ext cx="16383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1-maqsad: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Boshlangʻich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oʻqituvchilari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saytlaridan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unumli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boʻyicha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boʻladilar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xmlns="" id="{8BC4B065-9B76-428F-99FD-DC9AF0616854}"/>
              </a:ext>
            </a:extLst>
          </p:cNvPr>
          <p:cNvSpPr/>
          <p:nvPr/>
        </p:nvSpPr>
        <p:spPr>
          <a:xfrm>
            <a:off x="858490" y="5717884"/>
            <a:ext cx="16687800" cy="169360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/>
          </a:p>
        </p:txBody>
      </p:sp>
      <p:sp>
        <p:nvSpPr>
          <p:cNvPr id="26" name="Rectangle 11">
            <a:extLst>
              <a:ext uri="{FF2B5EF4-FFF2-40B4-BE49-F238E27FC236}">
                <a16:creationId xmlns:a16="http://schemas.microsoft.com/office/drawing/2014/main" xmlns="" id="{2FE19B76-CD38-4BC3-89A6-F89760ECD704}"/>
              </a:ext>
            </a:extLst>
          </p:cNvPr>
          <p:cNvSpPr/>
          <p:nvPr/>
        </p:nvSpPr>
        <p:spPr>
          <a:xfrm>
            <a:off x="1142426" y="6099292"/>
            <a:ext cx="161246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2-maqsad: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Tinglovchi-ishtirokchilar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BARCHA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tanishadilar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ctangle 12">
            <a:extLst>
              <a:ext uri="{FF2B5EF4-FFF2-40B4-BE49-F238E27FC236}">
                <a16:creationId xmlns:a16="http://schemas.microsoft.com/office/drawing/2014/main" xmlns="" id="{44DDAC76-6433-445C-B600-C007A393A057}"/>
              </a:ext>
            </a:extLst>
          </p:cNvPr>
          <p:cNvSpPr/>
          <p:nvPr/>
        </p:nvSpPr>
        <p:spPr>
          <a:xfrm>
            <a:off x="873772" y="8390645"/>
            <a:ext cx="16651654" cy="153714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28" name="Rectangle 14">
            <a:extLst>
              <a:ext uri="{FF2B5EF4-FFF2-40B4-BE49-F238E27FC236}">
                <a16:creationId xmlns:a16="http://schemas.microsoft.com/office/drawing/2014/main" xmlns="" id="{2CFCFEB2-DDFC-4158-B9CD-F30D8E53176D}"/>
              </a:ext>
            </a:extLst>
          </p:cNvPr>
          <p:cNvSpPr/>
          <p:nvPr/>
        </p:nvSpPr>
        <p:spPr>
          <a:xfrm>
            <a:off x="1022997" y="8677141"/>
            <a:ext cx="163532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onlayn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“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Ibrat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farzandlari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Google Classroom, Edmodo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tinglovchilar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6184" y="-76090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2" y="4105275"/>
            <a:ext cx="89154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8150" y="4638675"/>
            <a:ext cx="6410325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1914" y="1790009"/>
            <a:ext cx="563880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745912" y="2692405"/>
            <a:ext cx="3505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n>
                  <a:gradFill>
                    <a:gsLst>
                      <a:gs pos="37500">
                        <a:srgbClr val="B5C3EF"/>
                      </a:gs>
                      <a:gs pos="25000">
                        <a:srgbClr val="AABBED"/>
                      </a:gs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10800000" scaled="0"/>
                  </a:gradFill>
                </a:ln>
              </a:rPr>
              <a:t>SALOMLASHISH MASHQI</a:t>
            </a:r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1790010"/>
            <a:ext cx="9241164" cy="2314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4570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EBA9350-FE86-AC51-4EE7-012C329B3F85}"/>
              </a:ext>
            </a:extLst>
          </p:cNvPr>
          <p:cNvSpPr txBox="1"/>
          <p:nvPr/>
        </p:nvSpPr>
        <p:spPr>
          <a:xfrm>
            <a:off x="464526" y="3190875"/>
            <a:ext cx="17220224" cy="680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300"/>
              </a:spcAft>
            </a:pPr>
            <a:r>
              <a:rPr lang="en-US" sz="3600" b="1" kern="100" dirty="0" err="1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Oʻtmish</a:t>
            </a:r>
            <a:r>
              <a:rPr lang="en-US" sz="3600" b="1" kern="100" dirty="0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kern="100" dirty="0" err="1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kern="100" dirty="0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3600" b="1" kern="100" dirty="0" err="1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kelajak</a:t>
            </a:r>
            <a:r>
              <a:rPr lang="en-US" sz="3600" b="1" kern="100" dirty="0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3600" b="1" kern="100" dirty="0" err="1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mashqi</a:t>
            </a:r>
            <a:r>
              <a:rPr lang="en-US" sz="3600" b="1" kern="100" dirty="0">
                <a:solidFill>
                  <a:srgbClr val="0070C0"/>
                </a:solidFill>
                <a:latin typeface="Algerian" panose="04020705040A02060702" pitchFamily="8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3600" kern="100" dirty="0">
              <a:effectLst/>
              <a:latin typeface="Algerian" panose="04020705040A0206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No photo description available.">
            <a:extLst>
              <a:ext uri="{FF2B5EF4-FFF2-40B4-BE49-F238E27FC236}">
                <a16:creationId xmlns:a16="http://schemas.microsoft.com/office/drawing/2014/main" xmlns="" id="{F0613B3C-ACC6-4D81-9413-597B7286D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37" y="5019675"/>
            <a:ext cx="5180624" cy="5100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Ta'lim tizimi yangi bosqichga ko'tariladi">
            <a:extLst>
              <a:ext uri="{FF2B5EF4-FFF2-40B4-BE49-F238E27FC236}">
                <a16:creationId xmlns:a16="http://schemas.microsoft.com/office/drawing/2014/main" xmlns="" id="{530D09A9-67D2-42D0-A0F8-443F46867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261" y="5019675"/>
            <a:ext cx="6248400" cy="511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Ta'lim to'g'risida»gi qonunda qanday yangiliklar bor?">
            <a:extLst>
              <a:ext uri="{FF2B5EF4-FFF2-40B4-BE49-F238E27FC236}">
                <a16:creationId xmlns:a16="http://schemas.microsoft.com/office/drawing/2014/main" xmlns="" id="{4DC8341C-A35E-4C5E-B04E-F87810F005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41" r="6996"/>
          <a:stretch/>
        </p:blipFill>
        <p:spPr bwMode="auto">
          <a:xfrm>
            <a:off x="11707345" y="5065069"/>
            <a:ext cx="5791200" cy="506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6" descr="Kundalik.com saytiga kirish!!!">
            <a:extLst>
              <a:ext uri="{FF2B5EF4-FFF2-40B4-BE49-F238E27FC236}">
                <a16:creationId xmlns:a16="http://schemas.microsoft.com/office/drawing/2014/main" xmlns="" id="{8B7AD990-1436-4554-908E-FDFFF1EF73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6" b="4489"/>
          <a:stretch/>
        </p:blipFill>
        <p:spPr bwMode="auto">
          <a:xfrm>
            <a:off x="8388350" y="3902601"/>
            <a:ext cx="8888173" cy="632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xmlns="" id="{B613C4DC-2894-45D0-B4C6-FA573176BB28}"/>
              </a:ext>
            </a:extLst>
          </p:cNvPr>
          <p:cNvSpPr/>
          <p:nvPr/>
        </p:nvSpPr>
        <p:spPr>
          <a:xfrm>
            <a:off x="834093" y="2101990"/>
            <a:ext cx="165458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Kundalik.com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kengroq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mukammal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toʻliq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ta’minlanishiga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erishishdir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11134" y="5172075"/>
            <a:ext cx="679176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OʻQITUVCHILAR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UCHUN</a:t>
            </a:r>
          </a:p>
          <a:p>
            <a:endParaRPr lang="en-US" sz="4400" dirty="0"/>
          </a:p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Ta’lim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usullaridan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vositalaridan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ota-onalar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hamkorlikdan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imkoniyatiga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boʻling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Rectangle 25">
            <a:extLst>
              <a:ext uri="{FF2B5EF4-FFF2-40B4-BE49-F238E27FC236}">
                <a16:creationId xmlns:a16="http://schemas.microsoft.com/office/drawing/2014/main" xmlns="" id="{921EF5B0-F14B-4EB3-990D-320A44B33363}"/>
              </a:ext>
            </a:extLst>
          </p:cNvPr>
          <p:cNvSpPr/>
          <p:nvPr/>
        </p:nvSpPr>
        <p:spPr>
          <a:xfrm>
            <a:off x="406758" y="1686775"/>
            <a:ext cx="17456150" cy="1143000"/>
          </a:xfrm>
          <a:prstGeom prst="rect">
            <a:avLst/>
          </a:prstGeom>
          <a:solidFill>
            <a:srgbClr val="33CBB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Kundalik.com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muhtoj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nogironligi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akkomodatsiyalar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F643A380-5E2B-4ABA-BD46-8624778918F1}"/>
              </a:ext>
            </a:extLst>
          </p:cNvPr>
          <p:cNvSpPr/>
          <p:nvPr/>
        </p:nvSpPr>
        <p:spPr>
          <a:xfrm>
            <a:off x="394184" y="3202524"/>
            <a:ext cx="17456149" cy="1524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Oʻqituvchilar (Ota-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interfeysni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xmlns="" id="{9FBD7CA3-7615-401B-9F3C-D9E7892E8174}"/>
              </a:ext>
            </a:extLst>
          </p:cNvPr>
          <p:cNvSpPr/>
          <p:nvPr/>
        </p:nvSpPr>
        <p:spPr>
          <a:xfrm>
            <a:off x="393909" y="5099273"/>
            <a:ext cx="17456148" cy="1452876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soddalashtirish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shrift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kontrastlarini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Rectangle 15">
            <a:extLst>
              <a:ext uri="{FF2B5EF4-FFF2-40B4-BE49-F238E27FC236}">
                <a16:creationId xmlns:a16="http://schemas.microsoft.com/office/drawing/2014/main" xmlns="" id="{3D5CC243-495A-4DA1-84F9-407288146CC6}"/>
              </a:ext>
            </a:extLst>
          </p:cNvPr>
          <p:cNvSpPr/>
          <p:nvPr/>
        </p:nvSpPr>
        <p:spPr>
          <a:xfrm>
            <a:off x="368208" y="6888869"/>
            <a:ext cx="17481849" cy="121920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nutqqa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shriftlar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qoʻllanmalar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8">
            <a:extLst>
              <a:ext uri="{FF2B5EF4-FFF2-40B4-BE49-F238E27FC236}">
                <a16:creationId xmlns:a16="http://schemas.microsoft.com/office/drawing/2014/main" xmlns="" id="{D5682542-D094-4595-948A-951433B78864}"/>
              </a:ext>
            </a:extLst>
          </p:cNvPr>
          <p:cNvSpPr/>
          <p:nvPr/>
        </p:nvSpPr>
        <p:spPr>
          <a:xfrm>
            <a:off x="381197" y="8463721"/>
            <a:ext cx="17481571" cy="1143000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oʻyinlar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tortadi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oʻrganishni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Rectangle 25">
            <a:extLst>
              <a:ext uri="{FF2B5EF4-FFF2-40B4-BE49-F238E27FC236}">
                <a16:creationId xmlns:a16="http://schemas.microsoft.com/office/drawing/2014/main" xmlns="" id="{921EF5B0-F14B-4EB3-990D-320A44B33363}"/>
              </a:ext>
            </a:extLst>
          </p:cNvPr>
          <p:cNvSpPr/>
          <p:nvPr/>
        </p:nvSpPr>
        <p:spPr>
          <a:xfrm>
            <a:off x="117238" y="2047875"/>
            <a:ext cx="17523790" cy="1219200"/>
          </a:xfrm>
          <a:prstGeom prst="rect">
            <a:avLst/>
          </a:prstGeom>
          <a:solidFill>
            <a:srgbClr val="33CBB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Kundalik.com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muhtoj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nogironligi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akkomodatsiyalar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Rectangle 19">
            <a:extLst>
              <a:ext uri="{FF2B5EF4-FFF2-40B4-BE49-F238E27FC236}">
                <a16:creationId xmlns:a16="http://schemas.microsoft.com/office/drawing/2014/main" xmlns="" id="{22F011F0-23AB-4322-86F6-71DE53E48CCD}"/>
              </a:ext>
            </a:extLst>
          </p:cNvPr>
          <p:cNvSpPr/>
          <p:nvPr/>
        </p:nvSpPr>
        <p:spPr>
          <a:xfrm>
            <a:off x="129450" y="3952874"/>
            <a:ext cx="17511580" cy="1371600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audio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video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animatsiyalar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tushuntirishlar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xmlns="" id="{DC673B3A-1CE9-4ED8-B25A-DE04EA28006E}"/>
              </a:ext>
            </a:extLst>
          </p:cNvPr>
          <p:cNvSpPr/>
          <p:nvPr/>
        </p:nvSpPr>
        <p:spPr>
          <a:xfrm>
            <a:off x="129450" y="6010273"/>
            <a:ext cx="17511580" cy="121920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ehtiyojlarga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moʻljallangan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resurslari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koʻrsatmalarga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moslashtirilgan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Rectangle 22">
            <a:extLst>
              <a:ext uri="{FF2B5EF4-FFF2-40B4-BE49-F238E27FC236}">
                <a16:creationId xmlns:a16="http://schemas.microsoft.com/office/drawing/2014/main" xmlns="" id="{97F5C3FF-6EE7-4DA0-81CE-364BEC2944A6}"/>
              </a:ext>
            </a:extLst>
          </p:cNvPr>
          <p:cNvSpPr/>
          <p:nvPr/>
        </p:nvSpPr>
        <p:spPr>
          <a:xfrm>
            <a:off x="167795" y="7712318"/>
            <a:ext cx="17473233" cy="149835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mulohazalar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oʻqituvchilar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oʻrtasida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oʻrnatish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yuritish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2" descr="Maktablarga">
            <a:extLst>
              <a:ext uri="{FF2B5EF4-FFF2-40B4-BE49-F238E27FC236}">
                <a16:creationId xmlns:a16="http://schemas.microsoft.com/office/drawing/2014/main" xmlns="" id="{668EDCD4-145A-4384-B3E0-F7FC5382C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593" y="1347296"/>
            <a:ext cx="4419600" cy="4294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xmlns="" id="{38E6E558-3086-402B-A29E-6B0001B1904D}"/>
              </a:ext>
            </a:extLst>
          </p:cNvPr>
          <p:cNvSpPr/>
          <p:nvPr/>
        </p:nvSpPr>
        <p:spPr>
          <a:xfrm>
            <a:off x="567122" y="5668512"/>
            <a:ext cx="174561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uzedu.uz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Oʻzbekiston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sayti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7">
            <a:extLst>
              <a:ext uri="{FF2B5EF4-FFF2-40B4-BE49-F238E27FC236}">
                <a16:creationId xmlns:a16="http://schemas.microsoft.com/office/drawing/2014/main" xmlns="" id="{E0F167D8-6280-43C6-B838-89A934E559EE}"/>
              </a:ext>
            </a:extLst>
          </p:cNvPr>
          <p:cNvSpPr/>
          <p:nvPr/>
        </p:nvSpPr>
        <p:spPr>
          <a:xfrm>
            <a:off x="59036" y="7153275"/>
            <a:ext cx="1724471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yaratadi.U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masofaviy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oʻqituvchilar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foydalanishlari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qoʻshimcha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sifatli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videodarslarni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xmlns="" id="{4B718635-2386-4F42-8FD5-C00F3F9DA947}"/>
              </a:ext>
            </a:extLst>
          </p:cNvPr>
          <p:cNvSpPr/>
          <p:nvPr/>
        </p:nvSpPr>
        <p:spPr>
          <a:xfrm>
            <a:off x="29796" y="3952875"/>
            <a:ext cx="4207427" cy="320614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Рисунок 25">
            <a:extLst>
              <a:ext uri="{FF2B5EF4-FFF2-40B4-BE49-F238E27FC236}">
                <a16:creationId xmlns:a16="http://schemas.microsoft.com/office/drawing/2014/main" xmlns="" id="{24340AFC-DFE8-4B03-89E0-695B6270385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52875"/>
            <a:ext cx="2901949" cy="2133600"/>
          </a:xfrm>
          <a:prstGeom prst="rect">
            <a:avLst/>
          </a:prstGeom>
          <a:noFill/>
        </p:spPr>
      </p:pic>
      <p:sp>
        <p:nvSpPr>
          <p:cNvPr id="10" name="Rectangle 13">
            <a:extLst>
              <a:ext uri="{FF2B5EF4-FFF2-40B4-BE49-F238E27FC236}">
                <a16:creationId xmlns:a16="http://schemas.microsoft.com/office/drawing/2014/main" xmlns="" id="{52740B32-3F04-4243-8127-DA8801F7F7BA}"/>
              </a:ext>
            </a:extLst>
          </p:cNvPr>
          <p:cNvSpPr/>
          <p:nvPr/>
        </p:nvSpPr>
        <p:spPr>
          <a:xfrm>
            <a:off x="741197" y="6399609"/>
            <a:ext cx="270050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3600" b="1" kern="100" dirty="0">
                <a:solidFill>
                  <a:srgbClr val="6B388A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EDUCARE.UZ</a:t>
            </a:r>
            <a:endParaRPr lang="en-US" sz="3600" kern="100" dirty="0">
              <a:solidFill>
                <a:srgbClr val="6B388A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xmlns="" id="{BDA24269-15AB-43D7-A1FF-B25B88E17D98}"/>
              </a:ext>
            </a:extLst>
          </p:cNvPr>
          <p:cNvSpPr/>
          <p:nvPr/>
        </p:nvSpPr>
        <p:spPr>
          <a:xfrm>
            <a:off x="4255784" y="4226029"/>
            <a:ext cx="12426949" cy="2389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just">
              <a:lnSpc>
                <a:spcPct val="115000"/>
              </a:lnSpc>
              <a:spcAft>
                <a:spcPts val="300"/>
              </a:spcAft>
            </a:pP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en-US" sz="32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32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</a:t>
            </a:r>
            <a:r>
              <a:rPr lang="en-US" sz="32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32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ta’limi</a:t>
            </a:r>
            <a:r>
              <a:rPr lang="en-US" sz="32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vazirligi</a:t>
            </a:r>
            <a:endParaRPr lang="en-US" sz="3200" b="1" kern="1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15000"/>
              </a:lnSpc>
              <a:spcAft>
                <a:spcPts val="300"/>
              </a:spcAft>
            </a:pPr>
            <a:r>
              <a:rPr lang="en-US" sz="3200" b="1" kern="1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ITSM</a:t>
            </a:r>
            <a:r>
              <a:rPr lang="en-US" sz="3200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Innovatsiya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endParaRPr lang="en-US" sz="3200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15000"/>
              </a:lnSpc>
              <a:spcAft>
                <a:spcPts val="300"/>
              </a:spcAft>
            </a:pPr>
            <a:r>
              <a:rPr lang="en-US" sz="3200" b="1" kern="100" dirty="0">
                <a:solidFill>
                  <a:srgbClr val="6B388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 </a:t>
            </a:r>
            <a:r>
              <a:rPr lang="en-US" sz="3200" b="1" kern="100" dirty="0" err="1">
                <a:solidFill>
                  <a:srgbClr val="6B388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sz="3200" b="1" kern="100" dirty="0">
                <a:solidFill>
                  <a:srgbClr val="6B388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6B388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z="3200" b="1" kern="100" dirty="0">
                <a:solidFill>
                  <a:srgbClr val="6B388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kasb-hunarga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yo‘naltirish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psixologik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sz="3200" b="1" kern="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endParaRPr lang="en-US" sz="3200" b="1" kern="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23">
            <a:extLst>
              <a:ext uri="{FF2B5EF4-FFF2-40B4-BE49-F238E27FC236}">
                <a16:creationId xmlns:a16="http://schemas.microsoft.com/office/drawing/2014/main" xmlns="" id="{53C417F6-13EF-40CF-A69B-6CDF6CD117EC}"/>
              </a:ext>
            </a:extLst>
          </p:cNvPr>
          <p:cNvCxnSpPr/>
          <p:nvPr/>
        </p:nvCxnSpPr>
        <p:spPr>
          <a:xfrm flipV="1">
            <a:off x="4231850" y="2705037"/>
            <a:ext cx="6671100" cy="14972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Straight Arrow Connector 23">
            <a:extLst>
              <a:ext uri="{FF2B5EF4-FFF2-40B4-BE49-F238E27FC236}">
                <a16:creationId xmlns:a16="http://schemas.microsoft.com/office/drawing/2014/main" xmlns="" id="{53C417F6-13EF-40CF-A69B-6CDF6CD117EC}"/>
              </a:ext>
            </a:extLst>
          </p:cNvPr>
          <p:cNvCxnSpPr>
            <a:cxnSpLocks/>
          </p:cNvCxnSpPr>
          <p:nvPr/>
        </p:nvCxnSpPr>
        <p:spPr>
          <a:xfrm>
            <a:off x="4231850" y="7091658"/>
            <a:ext cx="6671100" cy="26357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Rectangle: Rounded Corners 19">
            <a:extLst>
              <a:ext uri="{FF2B5EF4-FFF2-40B4-BE49-F238E27FC236}">
                <a16:creationId xmlns:a16="http://schemas.microsoft.com/office/drawing/2014/main" xmlns="" id="{A128C6F8-B795-4BAC-B0E8-A239BFA0310F}"/>
              </a:ext>
            </a:extLst>
          </p:cNvPr>
          <p:cNvSpPr/>
          <p:nvPr/>
        </p:nvSpPr>
        <p:spPr>
          <a:xfrm>
            <a:off x="11115136" y="1393582"/>
            <a:ext cx="5555385" cy="26229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pic>
        <p:nvPicPr>
          <p:cNvPr id="15" name="Рисунок 24">
            <a:extLst>
              <a:ext uri="{FF2B5EF4-FFF2-40B4-BE49-F238E27FC236}">
                <a16:creationId xmlns:a16="http://schemas.microsoft.com/office/drawing/2014/main" xmlns="" id="{93BB942A-D46C-432A-B1D4-517DC6E59514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3110" y="1393582"/>
            <a:ext cx="2599438" cy="1343839"/>
          </a:xfrm>
          <a:prstGeom prst="rect">
            <a:avLst/>
          </a:prstGeom>
          <a:noFill/>
        </p:spPr>
      </p:pic>
      <p:sp>
        <p:nvSpPr>
          <p:cNvPr id="16" name="Rectangle 21">
            <a:extLst>
              <a:ext uri="{FF2B5EF4-FFF2-40B4-BE49-F238E27FC236}">
                <a16:creationId xmlns:a16="http://schemas.microsoft.com/office/drawing/2014/main" xmlns="" id="{04078854-AD90-45BD-A9B9-CD2E0A4480DD}"/>
              </a:ext>
            </a:extLst>
          </p:cNvPr>
          <p:cNvSpPr/>
          <p:nvPr/>
        </p:nvSpPr>
        <p:spPr>
          <a:xfrm>
            <a:off x="12205229" y="2944847"/>
            <a:ext cx="337519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4800" b="1" kern="1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ITSM</a:t>
            </a:r>
            <a:endParaRPr lang="en-US" sz="4800" kern="1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5">
            <a:extLst>
              <a:ext uri="{FF2B5EF4-FFF2-40B4-BE49-F238E27FC236}">
                <a16:creationId xmlns:a16="http://schemas.microsoft.com/office/drawing/2014/main" xmlns="" id="{352F8841-D303-43F8-BAC1-C014559DAE72}"/>
              </a:ext>
            </a:extLst>
          </p:cNvPr>
          <p:cNvSpPr/>
          <p:nvPr/>
        </p:nvSpPr>
        <p:spPr>
          <a:xfrm>
            <a:off x="11159948" y="7580792"/>
            <a:ext cx="5334000" cy="30110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xmlns="" id="{BC29CBBC-4406-49F3-A576-BA6400A7F2F8}"/>
              </a:ext>
            </a:extLst>
          </p:cNvPr>
          <p:cNvSpPr/>
          <p:nvPr/>
        </p:nvSpPr>
        <p:spPr>
          <a:xfrm>
            <a:off x="11588750" y="7707421"/>
            <a:ext cx="4295343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3200" b="1" kern="1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Trainingspace-tashxis.uz</a:t>
            </a:r>
            <a:endParaRPr lang="en-US" sz="32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7">
            <a:extLst>
              <a:ext uri="{FF2B5EF4-FFF2-40B4-BE49-F238E27FC236}">
                <a16:creationId xmlns:a16="http://schemas.microsoft.com/office/drawing/2014/main" xmlns="" id="{08A6771D-C1E6-4ABE-8640-6049E6A545FB}"/>
              </a:ext>
            </a:extLst>
          </p:cNvPr>
          <p:cNvSpPr/>
          <p:nvPr/>
        </p:nvSpPr>
        <p:spPr>
          <a:xfrm>
            <a:off x="11314597" y="9355551"/>
            <a:ext cx="5156462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3200" b="1" kern="100" dirty="0">
                <a:solidFill>
                  <a:srgbClr val="6B388A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 </a:t>
            </a:r>
            <a:r>
              <a:rPr lang="en-US" sz="3200" b="1" kern="100" dirty="0" err="1">
                <a:solidFill>
                  <a:srgbClr val="6B388A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sz="3200" b="1" kern="100" dirty="0">
                <a:solidFill>
                  <a:srgbClr val="6B388A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6B388A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endParaRPr lang="en-US" sz="3200" kern="100" dirty="0">
              <a:solidFill>
                <a:srgbClr val="6B388A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26">
            <a:extLst>
              <a:ext uri="{FF2B5EF4-FFF2-40B4-BE49-F238E27FC236}">
                <a16:creationId xmlns:a16="http://schemas.microsoft.com/office/drawing/2014/main" xmlns="" id="{E5BC39C9-4E8F-4D67-891D-376365C26BE6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9950" y="8278807"/>
            <a:ext cx="2467676" cy="15050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xmlns="" id="{AE978BE2-4A0A-4990-B4C7-6B20E80D3798}"/>
              </a:ext>
            </a:extLst>
          </p:cNvPr>
          <p:cNvSpPr/>
          <p:nvPr/>
        </p:nvSpPr>
        <p:spPr>
          <a:xfrm>
            <a:off x="0" y="1352552"/>
            <a:ext cx="17995900" cy="1304923"/>
          </a:xfrm>
          <a:prstGeom prst="roundRect">
            <a:avLst/>
          </a:prstGeom>
          <a:solidFill>
            <a:srgbClr val="9732C4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</a:p>
        </p:txBody>
      </p:sp>
      <p:pic>
        <p:nvPicPr>
          <p:cNvPr id="8" name="Рисунок 11" descr="C:\Users\0282~1\AppData\Local\Temp\Rar$DIa5756.13385\5.jpg">
            <a:extLst>
              <a:ext uri="{FF2B5EF4-FFF2-40B4-BE49-F238E27FC236}">
                <a16:creationId xmlns:a16="http://schemas.microsoft.com/office/drawing/2014/main" xmlns="" id="{266EEE6F-E8C9-4734-BB4F-09E46A4DC75F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5" r="13122"/>
          <a:stretch/>
        </p:blipFill>
        <p:spPr bwMode="auto">
          <a:xfrm>
            <a:off x="5894714" y="4074614"/>
            <a:ext cx="5507663" cy="452437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: Rounded Corners 3">
            <a:extLst>
              <a:ext uri="{FF2B5EF4-FFF2-40B4-BE49-F238E27FC236}">
                <a16:creationId xmlns:a16="http://schemas.microsoft.com/office/drawing/2014/main" xmlns="" id="{F14768C5-5D6B-463A-AA06-1E75B5EEB73A}"/>
              </a:ext>
            </a:extLst>
          </p:cNvPr>
          <p:cNvSpPr/>
          <p:nvPr/>
        </p:nvSpPr>
        <p:spPr>
          <a:xfrm flipH="1">
            <a:off x="10445750" y="2657475"/>
            <a:ext cx="7550150" cy="891689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: Rounded Corners 2">
            <a:extLst>
              <a:ext uri="{FF2B5EF4-FFF2-40B4-BE49-F238E27FC236}">
                <a16:creationId xmlns:a16="http://schemas.microsoft.com/office/drawing/2014/main" xmlns="" id="{EABE4446-6365-422A-A545-F0F0AD68FFA5}"/>
              </a:ext>
            </a:extLst>
          </p:cNvPr>
          <p:cNvSpPr/>
          <p:nvPr/>
        </p:nvSpPr>
        <p:spPr>
          <a:xfrm>
            <a:off x="35658" y="2865696"/>
            <a:ext cx="7133492" cy="68346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xmlns="" id="{8F9610F5-966E-4B3D-9460-A3285FC6C712}"/>
              </a:ext>
            </a:extLst>
          </p:cNvPr>
          <p:cNvSpPr/>
          <p:nvPr/>
        </p:nvSpPr>
        <p:spPr>
          <a:xfrm>
            <a:off x="11864731" y="5861198"/>
            <a:ext cx="5645150" cy="957263"/>
          </a:xfrm>
          <a:prstGeom prst="roundRect">
            <a:avLst/>
          </a:prstGeom>
          <a:solidFill>
            <a:srgbClr val="FFCC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Bepul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1">
            <a:extLst>
              <a:ext uri="{FF2B5EF4-FFF2-40B4-BE49-F238E27FC236}">
                <a16:creationId xmlns:a16="http://schemas.microsoft.com/office/drawing/2014/main" xmlns="" id="{CFBF23E5-F543-4188-9535-2134CF1723CE}"/>
              </a:ext>
            </a:extLst>
          </p:cNvPr>
          <p:cNvSpPr/>
          <p:nvPr/>
        </p:nvSpPr>
        <p:spPr>
          <a:xfrm>
            <a:off x="11784705" y="8114594"/>
            <a:ext cx="5725176" cy="79931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monitoring</a:t>
            </a:r>
          </a:p>
        </p:txBody>
      </p:sp>
      <p:sp>
        <p:nvSpPr>
          <p:cNvPr id="15" name="Rectangle: Rounded Corners 5">
            <a:extLst>
              <a:ext uri="{FF2B5EF4-FFF2-40B4-BE49-F238E27FC236}">
                <a16:creationId xmlns:a16="http://schemas.microsoft.com/office/drawing/2014/main" xmlns="" id="{DF0D776F-5CD8-4D08-863B-72BCFE0F23F8}"/>
              </a:ext>
            </a:extLst>
          </p:cNvPr>
          <p:cNvSpPr/>
          <p:nvPr/>
        </p:nvSpPr>
        <p:spPr>
          <a:xfrm>
            <a:off x="266429" y="9363075"/>
            <a:ext cx="17243451" cy="1329437"/>
          </a:xfrm>
          <a:prstGeom prst="roundRect">
            <a:avLst/>
          </a:prstGeom>
          <a:solidFill>
            <a:srgbClr val="00B0F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/>
          <a:p>
            <a:pPr lvl="0">
              <a:buClr>
                <a:srgbClr val="000000"/>
              </a:buClr>
              <a:defRPr/>
            </a:pPr>
            <a:r>
              <a:rPr kumimoji="0" lang="en-US" sz="5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                      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ʻ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qituvchilar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va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o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ʻ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quvchilar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o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ʻ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rtasidagi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sz="3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hamkorlik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6" name="Rectangle: Rounded Corners 20">
            <a:extLst>
              <a:ext uri="{FF2B5EF4-FFF2-40B4-BE49-F238E27FC236}">
                <a16:creationId xmlns:a16="http://schemas.microsoft.com/office/drawing/2014/main" xmlns="" id="{EF478B44-8BC6-495A-808F-57E15E7D4873}"/>
              </a:ext>
            </a:extLst>
          </p:cNvPr>
          <p:cNvSpPr/>
          <p:nvPr/>
        </p:nvSpPr>
        <p:spPr>
          <a:xfrm>
            <a:off x="539750" y="6818460"/>
            <a:ext cx="4572000" cy="1296133"/>
          </a:xfrm>
          <a:prstGeom prst="roundRect">
            <a:avLst/>
          </a:prstGeom>
          <a:solidFill>
            <a:srgbClr val="33CBB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Shaxsiylashtirilgan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9">
            <a:extLst>
              <a:ext uri="{FF2B5EF4-FFF2-40B4-BE49-F238E27FC236}">
                <a16:creationId xmlns:a16="http://schemas.microsoft.com/office/drawing/2014/main" xmlns="" id="{77866EC0-DD38-4A22-82F4-E0BBCAA99C7D}"/>
              </a:ext>
            </a:extLst>
          </p:cNvPr>
          <p:cNvSpPr/>
          <p:nvPr/>
        </p:nvSpPr>
        <p:spPr>
          <a:xfrm>
            <a:off x="156525" y="4664509"/>
            <a:ext cx="5123514" cy="891689"/>
          </a:xfrm>
          <a:prstGeom prst="roundRect">
            <a:avLst/>
          </a:prstGeom>
          <a:solidFill>
            <a:srgbClr val="0D752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70506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Rectangle: Rounded Corners 197">
            <a:extLst>
              <a:ext uri="{FF2B5EF4-FFF2-40B4-BE49-F238E27FC236}">
                <a16:creationId xmlns:a16="http://schemas.microsoft.com/office/drawing/2014/main" xmlns="" id="{D27367DC-3DBD-453C-B555-A2ABE373330E}"/>
              </a:ext>
            </a:extLst>
          </p:cNvPr>
          <p:cNvSpPr/>
          <p:nvPr/>
        </p:nvSpPr>
        <p:spPr>
          <a:xfrm>
            <a:off x="309113" y="3837463"/>
            <a:ext cx="4577130" cy="2838449"/>
          </a:xfrm>
          <a:prstGeom prst="roundRect">
            <a:avLst/>
          </a:prstGeom>
          <a:solidFill>
            <a:srgbClr val="0F8734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198">
            <a:extLst>
              <a:ext uri="{FF2B5EF4-FFF2-40B4-BE49-F238E27FC236}">
                <a16:creationId xmlns:a16="http://schemas.microsoft.com/office/drawing/2014/main" xmlns="" id="{55475D5A-CD0E-439F-8400-01F52AABD0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3550" y="3872970"/>
            <a:ext cx="2068256" cy="1712188"/>
          </a:xfrm>
          <a:prstGeom prst="rect">
            <a:avLst/>
          </a:prstGeom>
        </p:spPr>
      </p:pic>
      <p:sp>
        <p:nvSpPr>
          <p:cNvPr id="12" name="Rectangle 199">
            <a:extLst>
              <a:ext uri="{FF2B5EF4-FFF2-40B4-BE49-F238E27FC236}">
                <a16:creationId xmlns:a16="http://schemas.microsoft.com/office/drawing/2014/main" xmlns="" id="{328E7D94-644C-411F-B78E-9788C8E2814D}"/>
              </a:ext>
            </a:extLst>
          </p:cNvPr>
          <p:cNvSpPr/>
          <p:nvPr/>
        </p:nvSpPr>
        <p:spPr>
          <a:xfrm>
            <a:off x="1124166" y="5293930"/>
            <a:ext cx="29482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Ommaviy</a:t>
            </a:r>
            <a:r>
              <a:rPr lang="en-US" sz="36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188">
            <a:extLst>
              <a:ext uri="{FF2B5EF4-FFF2-40B4-BE49-F238E27FC236}">
                <a16:creationId xmlns:a16="http://schemas.microsoft.com/office/drawing/2014/main" xmlns="" id="{23284605-ACEA-48AD-AF15-1D56EDE09223}"/>
              </a:ext>
            </a:extLst>
          </p:cNvPr>
          <p:cNvSpPr/>
          <p:nvPr/>
        </p:nvSpPr>
        <p:spPr>
          <a:xfrm>
            <a:off x="12661026" y="1828033"/>
            <a:ext cx="4760354" cy="1835148"/>
          </a:xfrm>
          <a:prstGeom prst="roundRect">
            <a:avLst/>
          </a:prstGeom>
          <a:solidFill>
            <a:srgbClr val="FF5B5B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90">
            <a:extLst>
              <a:ext uri="{FF2B5EF4-FFF2-40B4-BE49-F238E27FC236}">
                <a16:creationId xmlns:a16="http://schemas.microsoft.com/office/drawing/2014/main" xmlns="" id="{6F3BF07D-8EDA-40FD-B6DC-AC8D719331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7684"/>
          <a:stretch/>
        </p:blipFill>
        <p:spPr>
          <a:xfrm>
            <a:off x="13930879" y="1860689"/>
            <a:ext cx="2220648" cy="828344"/>
          </a:xfrm>
          <a:prstGeom prst="rect">
            <a:avLst/>
          </a:prstGeom>
        </p:spPr>
      </p:pic>
      <p:sp>
        <p:nvSpPr>
          <p:cNvPr id="15" name="Rectangle 189">
            <a:extLst>
              <a:ext uri="{FF2B5EF4-FFF2-40B4-BE49-F238E27FC236}">
                <a16:creationId xmlns:a16="http://schemas.microsoft.com/office/drawing/2014/main" xmlns="" id="{33B23598-8252-4CB1-B466-C50CA25E3214}"/>
              </a:ext>
            </a:extLst>
          </p:cNvPr>
          <p:cNvSpPr/>
          <p:nvPr/>
        </p:nvSpPr>
        <p:spPr>
          <a:xfrm>
            <a:off x="14112564" y="2991805"/>
            <a:ext cx="1985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Musiqa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023">
            <a:extLst>
              <a:ext uri="{FF2B5EF4-FFF2-40B4-BE49-F238E27FC236}">
                <a16:creationId xmlns:a16="http://schemas.microsoft.com/office/drawing/2014/main" xmlns="" id="{D5EE1F41-6CEB-4981-8DDD-D3D07EB04A08}"/>
              </a:ext>
            </a:extLst>
          </p:cNvPr>
          <p:cNvGrpSpPr/>
          <p:nvPr/>
        </p:nvGrpSpPr>
        <p:grpSpPr>
          <a:xfrm>
            <a:off x="12661025" y="3977619"/>
            <a:ext cx="4774303" cy="1835148"/>
            <a:chOff x="3365617" y="470063"/>
            <a:chExt cx="1953542" cy="1325562"/>
          </a:xfrm>
          <a:solidFill>
            <a:schemeClr val="accent5"/>
          </a:solidFill>
        </p:grpSpPr>
        <p:sp>
          <p:nvSpPr>
            <p:cNvPr id="17" name="Rectangle: Rounded Corners 201">
              <a:extLst>
                <a:ext uri="{FF2B5EF4-FFF2-40B4-BE49-F238E27FC236}">
                  <a16:creationId xmlns:a16="http://schemas.microsoft.com/office/drawing/2014/main" xmlns="" id="{70E7B065-194B-44A6-AA6A-9FA629E42417}"/>
                </a:ext>
              </a:extLst>
            </p:cNvPr>
            <p:cNvSpPr/>
            <p:nvPr/>
          </p:nvSpPr>
          <p:spPr>
            <a:xfrm>
              <a:off x="3365617" y="470063"/>
              <a:ext cx="1953542" cy="1325562"/>
            </a:xfrm>
            <a:prstGeom prst="roundRect">
              <a:avLst/>
            </a:prstGeom>
            <a:grp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202">
              <a:extLst>
                <a:ext uri="{FF2B5EF4-FFF2-40B4-BE49-F238E27FC236}">
                  <a16:creationId xmlns:a16="http://schemas.microsoft.com/office/drawing/2014/main" xmlns="" id="{7E5218A7-67B6-42C8-B28A-58D7055E10AE}"/>
                </a:ext>
              </a:extLst>
            </p:cNvPr>
            <p:cNvSpPr/>
            <p:nvPr/>
          </p:nvSpPr>
          <p:spPr>
            <a:xfrm>
              <a:off x="3721538" y="1393959"/>
              <a:ext cx="1332940" cy="37793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kern="1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Matematika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9" name="Picture 203">
              <a:extLst>
                <a:ext uri="{FF2B5EF4-FFF2-40B4-BE49-F238E27FC236}">
                  <a16:creationId xmlns:a16="http://schemas.microsoft.com/office/drawing/2014/main" xmlns="" id="{234E514B-0A38-4908-97FE-7FA31C498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062947" y="640021"/>
              <a:ext cx="558882" cy="558882"/>
            </a:xfrm>
            <a:prstGeom prst="rect">
              <a:avLst/>
            </a:prstGeom>
            <a:grpFill/>
          </p:spPr>
        </p:pic>
      </p:grpSp>
      <p:sp>
        <p:nvSpPr>
          <p:cNvPr id="20" name="Rectangle: Rounded Corners 191">
            <a:extLst>
              <a:ext uri="{FF2B5EF4-FFF2-40B4-BE49-F238E27FC236}">
                <a16:creationId xmlns:a16="http://schemas.microsoft.com/office/drawing/2014/main" xmlns="" id="{C3EC156B-9675-407B-86A9-9C0995C7961F}"/>
              </a:ext>
            </a:extLst>
          </p:cNvPr>
          <p:cNvSpPr/>
          <p:nvPr/>
        </p:nvSpPr>
        <p:spPr>
          <a:xfrm>
            <a:off x="12661025" y="6025464"/>
            <a:ext cx="4787135" cy="210974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193">
            <a:extLst>
              <a:ext uri="{FF2B5EF4-FFF2-40B4-BE49-F238E27FC236}">
                <a16:creationId xmlns:a16="http://schemas.microsoft.com/office/drawing/2014/main" xmlns="" id="{A5390C91-5FE5-446C-BBEC-3B4F8D511D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974927" y="6485432"/>
            <a:ext cx="1137637" cy="1137637"/>
          </a:xfrm>
          <a:prstGeom prst="rect">
            <a:avLst/>
          </a:prstGeom>
        </p:spPr>
      </p:pic>
      <p:sp>
        <p:nvSpPr>
          <p:cNvPr id="24" name="Rectangle 192">
            <a:extLst>
              <a:ext uri="{FF2B5EF4-FFF2-40B4-BE49-F238E27FC236}">
                <a16:creationId xmlns:a16="http://schemas.microsoft.com/office/drawing/2014/main" xmlns="" id="{5F169E5D-2FD0-470E-BE34-254F6FA1CD4A}"/>
              </a:ext>
            </a:extLst>
          </p:cNvPr>
          <p:cNvSpPr/>
          <p:nvPr/>
        </p:nvSpPr>
        <p:spPr>
          <a:xfrm>
            <a:off x="14502425" y="6421359"/>
            <a:ext cx="25884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Ingliz</a:t>
            </a:r>
            <a:r>
              <a:rPr lang="en-US" sz="28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</a:t>
            </a:r>
            <a:endParaRPr lang="en-US" sz="2800" b="1" kern="1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chegaralaridagi</a:t>
            </a:r>
            <a:r>
              <a:rPr lang="en-US" sz="28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: Rounded Corners 194">
            <a:extLst>
              <a:ext uri="{FF2B5EF4-FFF2-40B4-BE49-F238E27FC236}">
                <a16:creationId xmlns:a16="http://schemas.microsoft.com/office/drawing/2014/main" xmlns="" id="{8F9717EE-15A0-455F-A105-43ABB0C81016}"/>
              </a:ext>
            </a:extLst>
          </p:cNvPr>
          <p:cNvSpPr/>
          <p:nvPr/>
        </p:nvSpPr>
        <p:spPr>
          <a:xfrm>
            <a:off x="12731748" y="8326220"/>
            <a:ext cx="4724402" cy="2109740"/>
          </a:xfrm>
          <a:prstGeom prst="roundRect">
            <a:avLst>
              <a:gd name="adj" fmla="val 11961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96">
            <a:extLst>
              <a:ext uri="{FF2B5EF4-FFF2-40B4-BE49-F238E27FC236}">
                <a16:creationId xmlns:a16="http://schemas.microsoft.com/office/drawing/2014/main" xmlns="" id="{62754153-B9EF-41D9-951E-B379F203D2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12564" y="8274766"/>
            <a:ext cx="2181477" cy="1708022"/>
          </a:xfrm>
          <a:prstGeom prst="rect">
            <a:avLst/>
          </a:prstGeom>
        </p:spPr>
      </p:pic>
      <p:sp>
        <p:nvSpPr>
          <p:cNvPr id="27" name="Rectangle 195">
            <a:extLst>
              <a:ext uri="{FF2B5EF4-FFF2-40B4-BE49-F238E27FC236}">
                <a16:creationId xmlns:a16="http://schemas.microsoft.com/office/drawing/2014/main" xmlns="" id="{257CF3DD-584D-4202-8B50-9B3C5800B3C5}"/>
              </a:ext>
            </a:extLst>
          </p:cNvPr>
          <p:cNvSpPr/>
          <p:nvPr/>
        </p:nvSpPr>
        <p:spPr>
          <a:xfrm>
            <a:off x="13264654" y="9660169"/>
            <a:ext cx="35958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kern="1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3200" b="1" kern="1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kern="1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fanlari</a:t>
            </a:r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Connector 183">
            <a:extLst>
              <a:ext uri="{FF2B5EF4-FFF2-40B4-BE49-F238E27FC236}">
                <a16:creationId xmlns:a16="http://schemas.microsoft.com/office/drawing/2014/main" xmlns="" id="{0892C51F-BB5A-4B37-A6F6-9020A1DA5507}"/>
              </a:ext>
            </a:extLst>
          </p:cNvPr>
          <p:cNvCxnSpPr>
            <a:cxnSpLocks/>
          </p:cNvCxnSpPr>
          <p:nvPr/>
        </p:nvCxnSpPr>
        <p:spPr>
          <a:xfrm>
            <a:off x="5356379" y="5678406"/>
            <a:ext cx="5236162" cy="1199475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183">
            <a:extLst>
              <a:ext uri="{FF2B5EF4-FFF2-40B4-BE49-F238E27FC236}">
                <a16:creationId xmlns:a16="http://schemas.microsoft.com/office/drawing/2014/main" xmlns="" id="{0892C51F-BB5A-4B37-A6F6-9020A1DA5507}"/>
              </a:ext>
            </a:extLst>
          </p:cNvPr>
          <p:cNvCxnSpPr>
            <a:cxnSpLocks/>
          </p:cNvCxnSpPr>
          <p:nvPr/>
        </p:nvCxnSpPr>
        <p:spPr>
          <a:xfrm flipV="1">
            <a:off x="5372703" y="4895193"/>
            <a:ext cx="5408858" cy="91456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183">
            <a:extLst>
              <a:ext uri="{FF2B5EF4-FFF2-40B4-BE49-F238E27FC236}">
                <a16:creationId xmlns:a16="http://schemas.microsoft.com/office/drawing/2014/main" xmlns="" id="{0892C51F-BB5A-4B37-A6F6-9020A1DA5507}"/>
              </a:ext>
            </a:extLst>
          </p:cNvPr>
          <p:cNvCxnSpPr>
            <a:cxnSpLocks/>
          </p:cNvCxnSpPr>
          <p:nvPr/>
        </p:nvCxnSpPr>
        <p:spPr>
          <a:xfrm flipV="1">
            <a:off x="5334875" y="2811160"/>
            <a:ext cx="5460397" cy="1433380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183">
            <a:extLst>
              <a:ext uri="{FF2B5EF4-FFF2-40B4-BE49-F238E27FC236}">
                <a16:creationId xmlns:a16="http://schemas.microsoft.com/office/drawing/2014/main" xmlns="" id="{43C37984-68BE-429D-8A2C-AD2C80143325}"/>
              </a:ext>
            </a:extLst>
          </p:cNvPr>
          <p:cNvCxnSpPr>
            <a:cxnSpLocks/>
          </p:cNvCxnSpPr>
          <p:nvPr/>
        </p:nvCxnSpPr>
        <p:spPr>
          <a:xfrm>
            <a:off x="5264153" y="6326609"/>
            <a:ext cx="5494386" cy="2776033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35">
            <a:extLst>
              <a:ext uri="{FF2B5EF4-FFF2-40B4-BE49-F238E27FC236}">
                <a16:creationId xmlns:a16="http://schemas.microsoft.com/office/drawing/2014/main" xmlns="" id="{81A112A0-6148-45E1-A9D3-B1DF812669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4176" y="3459708"/>
            <a:ext cx="6029978" cy="4418907"/>
          </a:xfrm>
          <a:prstGeom prst="rect">
            <a:avLst/>
          </a:prstGeom>
        </p:spPr>
      </p:pic>
      <p:sp>
        <p:nvSpPr>
          <p:cNvPr id="8" name="Rectangle: Rounded Corners 31">
            <a:extLst>
              <a:ext uri="{FF2B5EF4-FFF2-40B4-BE49-F238E27FC236}">
                <a16:creationId xmlns:a16="http://schemas.microsoft.com/office/drawing/2014/main" xmlns="" id="{86BA9334-A7BC-4C24-B178-26F03D80B356}"/>
              </a:ext>
            </a:extLst>
          </p:cNvPr>
          <p:cNvSpPr/>
          <p:nvPr/>
        </p:nvSpPr>
        <p:spPr>
          <a:xfrm>
            <a:off x="39894" y="9021516"/>
            <a:ext cx="5492750" cy="1057275"/>
          </a:xfrm>
          <a:prstGeom prst="roundRect">
            <a:avLst/>
          </a:prstGeom>
          <a:solidFill>
            <a:schemeClr val="accent6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34">
            <a:extLst>
              <a:ext uri="{FF2B5EF4-FFF2-40B4-BE49-F238E27FC236}">
                <a16:creationId xmlns:a16="http://schemas.microsoft.com/office/drawing/2014/main" xmlns="" id="{53F1FAA4-10DC-4A27-BD54-CD1162409A8D}"/>
              </a:ext>
            </a:extLst>
          </p:cNvPr>
          <p:cNvSpPr/>
          <p:nvPr/>
        </p:nvSpPr>
        <p:spPr>
          <a:xfrm>
            <a:off x="60594" y="4122249"/>
            <a:ext cx="5112098" cy="1460262"/>
          </a:xfrm>
          <a:prstGeom prst="roundRect">
            <a:avLst>
              <a:gd name="adj" fmla="val 50000"/>
            </a:avLst>
          </a:prstGeom>
          <a:solidFill>
            <a:srgbClr val="7030A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xmlns="" id="{9590ACC0-44CD-4C96-AFFE-7095A5255139}"/>
              </a:ext>
            </a:extLst>
          </p:cNvPr>
          <p:cNvSpPr/>
          <p:nvPr/>
        </p:nvSpPr>
        <p:spPr>
          <a:xfrm>
            <a:off x="4349750" y="1475315"/>
            <a:ext cx="6248400" cy="1386413"/>
          </a:xfrm>
          <a:prstGeom prst="roundRect">
            <a:avLst/>
          </a:prstGeom>
          <a:solidFill>
            <a:schemeClr val="accent2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Darslar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kurslar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: Rounded Corners 23">
            <a:extLst>
              <a:ext uri="{FF2B5EF4-FFF2-40B4-BE49-F238E27FC236}">
                <a16:creationId xmlns:a16="http://schemas.microsoft.com/office/drawing/2014/main" xmlns="" id="{8ECB47A9-EC99-4080-9C2B-FF9060C5C578}"/>
              </a:ext>
            </a:extLst>
          </p:cNvPr>
          <p:cNvSpPr/>
          <p:nvPr/>
        </p:nvSpPr>
        <p:spPr>
          <a:xfrm>
            <a:off x="12198350" y="3282105"/>
            <a:ext cx="5498194" cy="1427718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ulashish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36">
            <a:extLst>
              <a:ext uri="{FF2B5EF4-FFF2-40B4-BE49-F238E27FC236}">
                <a16:creationId xmlns:a16="http://schemas.microsoft.com/office/drawing/2014/main" xmlns="" id="{24359B8D-B19E-4535-8F19-E64B79696DBC}"/>
              </a:ext>
            </a:extLst>
          </p:cNvPr>
          <p:cNvSpPr/>
          <p:nvPr/>
        </p:nvSpPr>
        <p:spPr>
          <a:xfrm>
            <a:off x="12264911" y="6408992"/>
            <a:ext cx="5498194" cy="151402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aloqalar</a:t>
            </a:r>
            <a:r>
              <a:rPr lang="en-US" sz="3600" b="1" kern="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8">
            <a:extLst>
              <a:ext uri="{FF2B5EF4-FFF2-40B4-BE49-F238E27FC236}">
                <a16:creationId xmlns:a16="http://schemas.microsoft.com/office/drawing/2014/main" xmlns="" id="{684AA9E7-7FF7-4796-899C-040E4D41D586}"/>
              </a:ext>
            </a:extLst>
          </p:cNvPr>
          <p:cNvSpPr/>
          <p:nvPr/>
        </p:nvSpPr>
        <p:spPr>
          <a:xfrm>
            <a:off x="12198350" y="8869116"/>
            <a:ext cx="5334000" cy="1362074"/>
          </a:xfrm>
          <a:prstGeom prst="roundRect">
            <a:avLst/>
          </a:prstGeom>
          <a:solidFill>
            <a:srgbClr val="FF616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36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1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maxfiylik</a:t>
            </a:r>
            <a:r>
              <a:rPr lang="en-US" sz="36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Arc 26">
            <a:extLst>
              <a:ext uri="{FF2B5EF4-FFF2-40B4-BE49-F238E27FC236}">
                <a16:creationId xmlns:a16="http://schemas.microsoft.com/office/drawing/2014/main" xmlns="" id="{8260B2DE-9EA1-4667-90C1-8AC36D77CA17}"/>
              </a:ext>
            </a:extLst>
          </p:cNvPr>
          <p:cNvSpPr/>
          <p:nvPr/>
        </p:nvSpPr>
        <p:spPr>
          <a:xfrm rot="3941370" flipH="1">
            <a:off x="7861072" y="8057201"/>
            <a:ext cx="5901835" cy="2550390"/>
          </a:xfrm>
          <a:prstGeom prst="arc">
            <a:avLst>
              <a:gd name="adj1" fmla="val 16200000"/>
              <a:gd name="adj2" fmla="val 21227796"/>
            </a:avLst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26">
            <a:extLst>
              <a:ext uri="{FF2B5EF4-FFF2-40B4-BE49-F238E27FC236}">
                <a16:creationId xmlns:a16="http://schemas.microsoft.com/office/drawing/2014/main" xmlns="" id="{8260B2DE-9EA1-4667-90C1-8AC36D77CA17}"/>
              </a:ext>
            </a:extLst>
          </p:cNvPr>
          <p:cNvSpPr/>
          <p:nvPr/>
        </p:nvSpPr>
        <p:spPr>
          <a:xfrm rot="3941370" flipH="1">
            <a:off x="8338057" y="5532335"/>
            <a:ext cx="4824985" cy="3183002"/>
          </a:xfrm>
          <a:prstGeom prst="arc">
            <a:avLst>
              <a:gd name="adj1" fmla="val 16200000"/>
              <a:gd name="adj2" fmla="val 21227796"/>
            </a:avLst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c 16">
            <a:extLst>
              <a:ext uri="{FF2B5EF4-FFF2-40B4-BE49-F238E27FC236}">
                <a16:creationId xmlns:a16="http://schemas.microsoft.com/office/drawing/2014/main" xmlns="" id="{63AB5AD8-023B-423B-B95A-8D2AB9F80721}"/>
              </a:ext>
            </a:extLst>
          </p:cNvPr>
          <p:cNvSpPr/>
          <p:nvPr/>
        </p:nvSpPr>
        <p:spPr>
          <a:xfrm rot="1373273" flipH="1">
            <a:off x="8940768" y="3977066"/>
            <a:ext cx="4739530" cy="2149270"/>
          </a:xfrm>
          <a:prstGeom prst="arc">
            <a:avLst>
              <a:gd name="adj1" fmla="val 16200000"/>
              <a:gd name="adj2" fmla="val 21518231"/>
            </a:avLst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c 30">
            <a:extLst>
              <a:ext uri="{FF2B5EF4-FFF2-40B4-BE49-F238E27FC236}">
                <a16:creationId xmlns:a16="http://schemas.microsoft.com/office/drawing/2014/main" xmlns="" id="{5AE74EBB-D3BF-4B9C-9C37-A98DC747A064}"/>
              </a:ext>
            </a:extLst>
          </p:cNvPr>
          <p:cNvSpPr/>
          <p:nvPr/>
        </p:nvSpPr>
        <p:spPr>
          <a:xfrm rot="21417207" flipH="1">
            <a:off x="3931658" y="6142272"/>
            <a:ext cx="5186723" cy="4921028"/>
          </a:xfrm>
          <a:prstGeom prst="arc">
            <a:avLst>
              <a:gd name="adj1" fmla="val 16191289"/>
              <a:gd name="adj2" fmla="val 21445215"/>
            </a:avLst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c 33">
            <a:extLst>
              <a:ext uri="{FF2B5EF4-FFF2-40B4-BE49-F238E27FC236}">
                <a16:creationId xmlns:a16="http://schemas.microsoft.com/office/drawing/2014/main" xmlns="" id="{9E49700C-6607-484D-B628-500D272DB8C5}"/>
              </a:ext>
            </a:extLst>
          </p:cNvPr>
          <p:cNvSpPr/>
          <p:nvPr/>
        </p:nvSpPr>
        <p:spPr>
          <a:xfrm rot="2048991" flipH="1">
            <a:off x="3611863" y="4118772"/>
            <a:ext cx="5158316" cy="2149270"/>
          </a:xfrm>
          <a:prstGeom prst="arc">
            <a:avLst>
              <a:gd name="adj1" fmla="val 16200000"/>
              <a:gd name="adj2" fmla="val 21227796"/>
            </a:avLst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Arc 33">
            <a:extLst>
              <a:ext uri="{FF2B5EF4-FFF2-40B4-BE49-F238E27FC236}">
                <a16:creationId xmlns:a16="http://schemas.microsoft.com/office/drawing/2014/main" xmlns="" id="{9E49700C-6607-484D-B628-500D272DB8C5}"/>
              </a:ext>
            </a:extLst>
          </p:cNvPr>
          <p:cNvSpPr/>
          <p:nvPr/>
        </p:nvSpPr>
        <p:spPr>
          <a:xfrm rot="2048991">
            <a:off x="6381441" y="2501598"/>
            <a:ext cx="1590334" cy="3647038"/>
          </a:xfrm>
          <a:prstGeom prst="arc">
            <a:avLst>
              <a:gd name="adj1" fmla="val 16200000"/>
              <a:gd name="adj2" fmla="val 19847258"/>
            </a:avLst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64888"/>
            <a:ext cx="16216531" cy="868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Picture 2" descr="https://media.istockphoto.com/vectors/student-girl-smelling-flowers-in-the-park-vector-id526785871?k=6&amp;m=526785871&amp;s=612x612&amp;w=0&amp;h=Dc5lgXYof78dHqy2p6KsQmcVDNRyh8GumdoUGUjWYQA=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33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57" y="3724274"/>
            <a:ext cx="3441699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7436358"/>
            <a:ext cx="397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http://sochi-sad.ru/wp-content/uploads/2017/05/chto_ya_vizhu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508" y="3284491"/>
            <a:ext cx="3615306" cy="420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63950" y="7686352"/>
            <a:ext cx="31071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kitob</a:t>
            </a:r>
            <a:r>
              <a:rPr lang="" altLang="ru-RU" sz="6000" dirty="0">
                <a:solidFill>
                  <a:srgbClr val="002060"/>
                </a:solidFill>
              </a:rPr>
              <a:t> </a:t>
            </a:r>
            <a:endParaRPr lang="ru-RU" sz="6000" dirty="0">
              <a:solidFill>
                <a:srgbClr val="002060"/>
              </a:solidFill>
            </a:endParaRPr>
          </a:p>
        </p:txBody>
      </p:sp>
      <p:pic>
        <p:nvPicPr>
          <p:cNvPr id="11" name="Picture 6" descr="https://ds04.infourok.ru/uploads/ex/133c/00052fd3-7215552a/hello_html_32a18cdd.pn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936" b="9487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624" y="3293445"/>
            <a:ext cx="4764146" cy="419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3882" y="3495997"/>
            <a:ext cx="4196819" cy="419035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539751" y="1906137"/>
            <a:ext cx="15743272" cy="52273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 holatlardagi axborot manbayini ayting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0750" y="9058275"/>
            <a:ext cx="1737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Bolalar bu holatlarda axborotni nima qiladilar?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9359" y="9704606"/>
            <a:ext cx="1929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“Axborot qabul qiluvchilar”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94303" y="7530596"/>
            <a:ext cx="4214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televizor</a:t>
            </a: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3" grpId="0" animBg="1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7">
            <a:extLst>
              <a:ext uri="{FF2B5EF4-FFF2-40B4-BE49-F238E27FC236}">
                <a16:creationId xmlns:a16="http://schemas.microsoft.com/office/drawing/2014/main" xmlns="" id="{78422CA2-8DE0-4179-A0DF-E07151C135E6}"/>
              </a:ext>
            </a:extLst>
          </p:cNvPr>
          <p:cNvSpPr/>
          <p:nvPr/>
        </p:nvSpPr>
        <p:spPr>
          <a:xfrm>
            <a:off x="9398" y="1381348"/>
            <a:ext cx="17763999" cy="1254835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axborot manbayidan qabul qiluvchilarga uzatiladi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2" descr="https://s.poembook.ru/theme/73/a8/cc/ff73f8e78e833c94a3af684ce196376ddca4b503.jpeg">
            <a:extLst>
              <a:ext uri="{FF2B5EF4-FFF2-40B4-BE49-F238E27FC236}">
                <a16:creationId xmlns:a16="http://schemas.microsoft.com/office/drawing/2014/main" xmlns="" id="{055C8D0F-FE7F-4772-B88C-2DCF71A52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886" y="3289946"/>
            <a:ext cx="6843390" cy="536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krz-liski.detkin-club.ru/images/custom_2/102_5a1c0aed12c6f.jpg">
            <a:extLst>
              <a:ext uri="{FF2B5EF4-FFF2-40B4-BE49-F238E27FC236}">
                <a16:creationId xmlns:a16="http://schemas.microsoft.com/office/drawing/2014/main" xmlns="" id="{08C65C22-80C0-41FB-B1ED-2DA1DBD75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281" y="3289946"/>
            <a:ext cx="6846281" cy="536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3EE4434-BBFA-4AF7-9180-D6B828527A1B}"/>
              </a:ext>
            </a:extLst>
          </p:cNvPr>
          <p:cNvSpPr txBox="1"/>
          <p:nvPr/>
        </p:nvSpPr>
        <p:spPr>
          <a:xfrm>
            <a:off x="672004" y="8656295"/>
            <a:ext cx="9313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altLang="ru-RU" sz="3600" b="1" dirty="0">
                <a:latin typeface="Times New Roman" panose="02020603050405020304" charset="0"/>
                <a:cs typeface="Times New Roman" panose="02020603050405020304" charset="0"/>
              </a:rPr>
              <a:t>Qushcha -axborot manbayi</a:t>
            </a:r>
            <a:endParaRPr lang="ru-RU" sz="36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" altLang="ru-RU" sz="3600" b="1" dirty="0">
                <a:latin typeface="Times New Roman" panose="02020603050405020304" charset="0"/>
                <a:cs typeface="Times New Roman" panose="02020603050405020304" charset="0"/>
              </a:rPr>
              <a:t>Qizcha - qabul qiluvchi</a:t>
            </a:r>
            <a:endParaRPr lang="ru-RU" sz="36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1C17F63-7286-4493-9460-87616D9227F7}"/>
              </a:ext>
            </a:extLst>
          </p:cNvPr>
          <p:cNvSpPr txBox="1"/>
          <p:nvPr/>
        </p:nvSpPr>
        <p:spPr>
          <a:xfrm>
            <a:off x="9949028" y="8653628"/>
            <a:ext cx="780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 -axborot manbayi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Qizcha qabul qiluvchi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A3680DA-B658-4920-847B-B8E6C211D16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2150" y="1891876"/>
            <a:ext cx="1988417" cy="2977020"/>
          </a:xfrm>
          <a:prstGeom prst="rect">
            <a:avLst/>
          </a:prstGeom>
        </p:spPr>
      </p:pic>
      <p:pic>
        <p:nvPicPr>
          <p:cNvPr id="13" name="Рисунок 15">
            <a:extLst>
              <a:ext uri="{FF2B5EF4-FFF2-40B4-BE49-F238E27FC236}">
                <a16:creationId xmlns:a16="http://schemas.microsoft.com/office/drawing/2014/main" xmlns="" id="{E9E45429-13DF-4843-B345-CA2CE391F94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8690" y="5450090"/>
            <a:ext cx="1237157" cy="194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90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Rectangle: Rounded Corners 4">
            <a:extLst>
              <a:ext uri="{FF2B5EF4-FFF2-40B4-BE49-F238E27FC236}">
                <a16:creationId xmlns:a16="http://schemas.microsoft.com/office/drawing/2014/main" xmlns="" id="{CA993846-A6AB-F701-099A-3AC762E38FDF}"/>
              </a:ext>
            </a:extLst>
          </p:cNvPr>
          <p:cNvSpPr/>
          <p:nvPr/>
        </p:nvSpPr>
        <p:spPr>
          <a:xfrm>
            <a:off x="5419587" y="1584221"/>
            <a:ext cx="6553200" cy="3264623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300"/>
              </a:spcAft>
            </a:pPr>
            <a:r>
              <a:rPr lang="en-US" sz="2400" kern="100" dirty="0">
                <a:effectLst/>
                <a:latin typeface="Bahnschrift SemiBold SemiConden" panose="020B0502040204020203" pitchFamily="34" charset="0"/>
                <a:ea typeface="Aptos" panose="020B0004020202020204" pitchFamily="34" charset="0"/>
                <a:cs typeface="Calibri" panose="020F0502020204030204" pitchFamily="34" charset="0"/>
              </a:rPr>
              <a:t>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1. O‘qituvchi 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inklyuziv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ta’limda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gi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vazifamiz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ehtiyojiga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ga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qulay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tarzda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o‘rganishlari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oʻrgatishimiz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boʻlgan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usullarni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aniqlashdan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iboratdir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Moslashtirilgan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turlari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akkomodatsiya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modifikatsiya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xmlns="" id="{07EE43E7-63BF-2034-9452-FDB707637DA1}"/>
              </a:ext>
            </a:extLst>
          </p:cNvPr>
          <p:cNvSpPr/>
          <p:nvPr/>
        </p:nvSpPr>
        <p:spPr>
          <a:xfrm>
            <a:off x="5576888" y="5070989"/>
            <a:ext cx="6331504" cy="139026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Moslashtirilgan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muhitini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akkomodatsiya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5">
            <a:extLst>
              <a:ext uri="{FF2B5EF4-FFF2-40B4-BE49-F238E27FC236}">
                <a16:creationId xmlns:a16="http://schemas.microsoft.com/office/drawing/2014/main" xmlns="" id="{013EAD08-064D-5457-80AC-8E62718773C9}"/>
              </a:ext>
            </a:extLst>
          </p:cNvPr>
          <p:cNvSpPr/>
          <p:nvPr/>
        </p:nvSpPr>
        <p:spPr>
          <a:xfrm>
            <a:off x="5512493" y="6696075"/>
            <a:ext cx="6460294" cy="3626643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>
              <a:lnSpc>
                <a:spcPct val="115000"/>
              </a:lnSpc>
              <a:spcAft>
                <a:spcPts val="3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4.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Akkomodatsiyaga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kiradi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>
              <a:lnSpc>
                <a:spcPct val="115000"/>
              </a:lnSpc>
              <a:spcAft>
                <a:spcPts val="300"/>
              </a:spcAft>
              <a:buFont typeface="Calibri" panose="020F0502020204030204" pitchFamily="34" charset="0"/>
              <a:buChar char="-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matnni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qisqartirish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marR="0" lvl="0" indent="-342900">
              <a:lnSpc>
                <a:spcPct val="115000"/>
              </a:lnSpc>
              <a:spcAft>
                <a:spcPts val="300"/>
              </a:spcAft>
              <a:buFont typeface="Calibri" panose="020F0502020204030204" pitchFamily="34" charset="0"/>
              <a:buChar char="-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matnni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o‘qib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o‘rniga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tinglash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audio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yozuvlarni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marR="0" lvl="0" indent="-342900">
              <a:lnSpc>
                <a:spcPct val="115000"/>
              </a:lnSpc>
              <a:spcAft>
                <a:spcPts val="300"/>
              </a:spcAft>
              <a:buFont typeface="Calibri" panose="020F0502020204030204" pitchFamily="34" charset="0"/>
              <a:buChar char="-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topshiriqlarning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miqdorini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15000"/>
              </a:lnSpc>
              <a:spcAft>
                <a:spcPts val="300"/>
              </a:spcAft>
              <a:buFont typeface="Calibri" panose="020F0502020204030204" pitchFamily="34" charset="0"/>
              <a:buChar char="-"/>
            </a:pP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topshiriqlarni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yozma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emas,balki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ogʻzaki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shaklda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10" name="Rectangle: Rounded Corners 8">
            <a:extLst>
              <a:ext uri="{FF2B5EF4-FFF2-40B4-BE49-F238E27FC236}">
                <a16:creationId xmlns:a16="http://schemas.microsoft.com/office/drawing/2014/main" xmlns="" id="{7B246777-6511-C85E-BDCB-E74FC7522FE7}"/>
              </a:ext>
            </a:extLst>
          </p:cNvPr>
          <p:cNvSpPr/>
          <p:nvPr/>
        </p:nvSpPr>
        <p:spPr>
          <a:xfrm>
            <a:off x="12579905" y="4377344"/>
            <a:ext cx="5211000" cy="6237735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R="0" lvl="0">
              <a:lnSpc>
                <a:spcPct val="115000"/>
              </a:lnSpc>
              <a:spcAft>
                <a:spcPts val="3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2. Moslashtirilgan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alohida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ehtiyojli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o‘quvchilarning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ehtiyojlarini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hisobga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oladi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muvaffaqiyatga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erishishlari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yordamchi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vosita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usullardan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foydalanadi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Rectangle: Rounded Corners 7">
            <a:extLst>
              <a:ext uri="{FF2B5EF4-FFF2-40B4-BE49-F238E27FC236}">
                <a16:creationId xmlns:a16="http://schemas.microsoft.com/office/drawing/2014/main" xmlns="" id="{05BC44C3-B14E-FC30-241C-A79F232EEC91}"/>
              </a:ext>
            </a:extLst>
          </p:cNvPr>
          <p:cNvSpPr/>
          <p:nvPr/>
        </p:nvSpPr>
        <p:spPr>
          <a:xfrm>
            <a:off x="163028" y="4346528"/>
            <a:ext cx="4953000" cy="6237735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3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3.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Akkomodatsiya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moslashtirilgan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turi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maqsadini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o‘zgartirmagan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alohida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ehtiyojli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o‘quvchilarni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ehtiyojlarini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e’tiborga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olgan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holda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moslashtirilgan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oʻqitish</a:t>
            </a:r>
            <a:r>
              <a:rPr lang="en-US" sz="28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usullaridan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muqobil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usullardan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2800" kern="100" dirty="0" err="1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foydalani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shni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4950" y="1616120"/>
            <a:ext cx="8842769" cy="17209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4951" y="3666124"/>
            <a:ext cx="17449800" cy="50111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474" y="9006376"/>
            <a:ext cx="17760949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Google Shape;281;g2ff7c5f22c8_6_577">
            <a:extLst>
              <a:ext uri="{FF2B5EF4-FFF2-40B4-BE49-F238E27FC236}">
                <a16:creationId xmlns:a16="http://schemas.microsoft.com/office/drawing/2014/main" xmlns="" id="{692F1C21-78DA-4A0F-BD27-646C97D9B1D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9750" y="1680459"/>
            <a:ext cx="161544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300" tIns="39650" rIns="79300" bIns="3965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uz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uz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Ko‘rsatma</a:t>
            </a:r>
            <a:r>
              <a:rPr lang="uz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materiallarni moslashtirish</a:t>
            </a:r>
            <a:endParaRPr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11">
            <a:extLst>
              <a:ext uri="{FF2B5EF4-FFF2-40B4-BE49-F238E27FC236}">
                <a16:creationId xmlns:a16="http://schemas.microsoft.com/office/drawing/2014/main" xmlns="" id="{D0E4E1DA-B2C0-4471-BBA8-C080EED01488}"/>
              </a:ext>
            </a:extLst>
          </p:cNvPr>
          <p:cNvSpPr/>
          <p:nvPr/>
        </p:nvSpPr>
        <p:spPr>
          <a:xfrm>
            <a:off x="1101587" y="3751856"/>
            <a:ext cx="4680224" cy="6858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Akkomodatsiyalar</a:t>
            </a:r>
          </a:p>
        </p:txBody>
      </p:sp>
      <p:sp>
        <p:nvSpPr>
          <p:cNvPr id="9" name="Rectangle: Rounded Corners 1">
            <a:extLst>
              <a:ext uri="{FF2B5EF4-FFF2-40B4-BE49-F238E27FC236}">
                <a16:creationId xmlns:a16="http://schemas.microsoft.com/office/drawing/2014/main" xmlns="" id="{0E107394-0B78-4107-B241-DDAE22C99964}"/>
              </a:ext>
            </a:extLst>
          </p:cNvPr>
          <p:cNvSpPr/>
          <p:nvPr/>
        </p:nvSpPr>
        <p:spPr>
          <a:xfrm>
            <a:off x="10979150" y="3751857"/>
            <a:ext cx="4953000" cy="6858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Modifikatsiyalar</a:t>
            </a:r>
            <a:endParaRPr lang="en-US" sz="3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xmlns="" id="{BCFBD826-CAAD-42DB-91E5-2E314EDC0A8D}"/>
              </a:ext>
            </a:extLst>
          </p:cNvPr>
          <p:cNvSpPr txBox="1">
            <a:spLocks/>
          </p:cNvSpPr>
          <p:nvPr/>
        </p:nvSpPr>
        <p:spPr>
          <a:xfrm>
            <a:off x="844550" y="4791075"/>
            <a:ext cx="5218179" cy="510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37414" indent="-337414" algn="l" defTabSz="1349654" rtl="0" eaLnBrk="1" latinLnBrk="0" hangingPunct="1">
              <a:lnSpc>
                <a:spcPct val="90000"/>
              </a:lnSpc>
              <a:spcBef>
                <a:spcPts val="1476"/>
              </a:spcBef>
              <a:buFont typeface="Arial" panose="020B0604020202020204" pitchFamily="34" charset="0"/>
              <a:buChar char="•"/>
              <a:defRPr sz="4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224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3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87068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9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61895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36722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11550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86377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061204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3603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>
              <a:buFont typeface="Arial" panose="020B0604020202020204" pitchFamily="34" charset="0"/>
              <a:buNone/>
            </a:pPr>
            <a:endParaRPr lang="en-US" sz="3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2550" indent="0">
              <a:buFont typeface="Arial" panose="020B0604020202020204" pitchFamily="34" charset="0"/>
              <a:buNone/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QANDAY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o‘rgatilishini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NIMA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o‘rgatilishini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82550" indent="0">
              <a:buFont typeface="Arial" panose="020B0604020202020204" pitchFamily="34" charset="0"/>
              <a:buNone/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QANDAY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NIMA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xmlns="" id="{D09AC2C9-8C8F-4078-BF77-596701D3E9B3}"/>
              </a:ext>
            </a:extLst>
          </p:cNvPr>
          <p:cNvSpPr txBox="1">
            <a:spLocks/>
          </p:cNvSpPr>
          <p:nvPr/>
        </p:nvSpPr>
        <p:spPr>
          <a:xfrm>
            <a:off x="10942430" y="4438069"/>
            <a:ext cx="5404358" cy="5458405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01600"/>
            <a:endParaRPr lang="en-US" sz="36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NIMA, QACHON, QAYERDA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KIM BILAN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o‘qitilishini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o‘zgartiring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joylashuvni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qo‘llab-quvvatlashini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Google Shape;293;g2fe9028a851_0_105">
            <a:extLst>
              <a:ext uri="{FF2B5EF4-FFF2-40B4-BE49-F238E27FC236}">
                <a16:creationId xmlns:a16="http://schemas.microsoft.com/office/drawing/2014/main" xmlns="" id="{5B8326E0-1CEE-4517-B128-97242AE5642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9750" y="2505075"/>
            <a:ext cx="16771457" cy="62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300" tIns="39650" rIns="79300" bIns="39650" anchor="b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uz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tirishga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uz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misollar</a:t>
            </a:r>
            <a:endParaRPr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294;g2fe9028a851_0_105">
            <a:extLst>
              <a:ext uri="{FF2B5EF4-FFF2-40B4-BE49-F238E27FC236}">
                <a16:creationId xmlns:a16="http://schemas.microsoft.com/office/drawing/2014/main" xmlns="" id="{4FEEF468-3541-455C-BD58-AD0FD589C0FE}"/>
              </a:ext>
            </a:extLst>
          </p:cNvPr>
          <p:cNvSpPr txBox="1">
            <a:spLocks/>
          </p:cNvSpPr>
          <p:nvPr/>
        </p:nvSpPr>
        <p:spPr>
          <a:xfrm>
            <a:off x="768350" y="3571875"/>
            <a:ext cx="6865457" cy="654369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79300" tIns="39650" rIns="79300" bIns="39650" rtlCol="0" anchor="t" anchorCtr="0">
            <a:noAutofit/>
          </a:bodyPr>
          <a:lstStyle>
            <a:lvl1pPr marL="337414" indent="-337414" algn="l" defTabSz="1349654" rtl="0" eaLnBrk="1" latinLnBrk="0" hangingPunct="1">
              <a:lnSpc>
                <a:spcPct val="90000"/>
              </a:lnSpc>
              <a:spcBef>
                <a:spcPts val="1476"/>
              </a:spcBef>
              <a:buFont typeface="Arial" panose="020B0604020202020204" pitchFamily="34" charset="0"/>
              <a:buChar char="•"/>
              <a:defRPr sz="4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224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3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87068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9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61895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36722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11550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86377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061204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3603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SzPts val="2000"/>
              <a:buFont typeface="Arial" panose="020B0604020202020204" pitchFamily="34" charset="0"/>
              <a:buNone/>
            </a:pP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Akkomodatsiya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330200">
              <a:lnSpc>
                <a:spcPct val="114000"/>
              </a:lnSpc>
              <a:spcBef>
                <a:spcPts val="80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qoʻshimcha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paytidagi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tanaffuslar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Assistiv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texnologiyalardan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Tarjimon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tarjima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qismlarga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Soʻzlar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lugʻati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organayzerlar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30200">
              <a:lnSpc>
                <a:spcPct val="114000"/>
              </a:lnSpc>
              <a:spcBef>
                <a:spcPts val="0"/>
              </a:spcBef>
              <a:buClr>
                <a:srgbClr val="000000"/>
              </a:buClr>
              <a:buSzPts val="1600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Ko‘rgazmali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Google Shape;295;g2fe9028a851_0_105">
            <a:extLst>
              <a:ext uri="{FF2B5EF4-FFF2-40B4-BE49-F238E27FC236}">
                <a16:creationId xmlns:a16="http://schemas.microsoft.com/office/drawing/2014/main" xmlns="" id="{D3F21AD4-767D-4E8F-B499-C5783E79779F}"/>
              </a:ext>
            </a:extLst>
          </p:cNvPr>
          <p:cNvSpPr txBox="1">
            <a:spLocks/>
          </p:cNvSpPr>
          <p:nvPr/>
        </p:nvSpPr>
        <p:spPr>
          <a:xfrm>
            <a:off x="9912350" y="3571876"/>
            <a:ext cx="6553201" cy="51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300" tIns="39650" rIns="79300" bIns="3965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14000"/>
              </a:lnSpc>
              <a:spcBef>
                <a:spcPts val="800"/>
              </a:spcBef>
              <a:buClr>
                <a:schemeClr val="dk1"/>
              </a:buClr>
              <a:buSzPts val="1100"/>
            </a:pP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Modifikatsiya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17500">
              <a:lnSpc>
                <a:spcPct val="114000"/>
              </a:lnSpc>
              <a:spcBef>
                <a:spcPts val="800"/>
              </a:spcBef>
              <a:buSzPts val="1400"/>
              <a:buFont typeface="Arial"/>
              <a:buChar char="•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oʻzgartirish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17500">
              <a:lnSpc>
                <a:spcPct val="114000"/>
              </a:lnSpc>
              <a:buSzPts val="1400"/>
              <a:buFont typeface="Arial"/>
              <a:buChar char="•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17500">
              <a:lnSpc>
                <a:spcPct val="114000"/>
              </a:lnSpc>
              <a:buSzPts val="1400"/>
              <a:buFont typeface="Arial"/>
              <a:buChar char="•"/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Moslashtirilgan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me’zonidan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17500">
              <a:lnSpc>
                <a:spcPct val="114000"/>
              </a:lnSpc>
              <a:buSzPts val="1400"/>
              <a:buFont typeface="Arial"/>
              <a:buChar char="•"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Muqobil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400"/>
              </a:spcBef>
              <a:buClr>
                <a:schemeClr val="dk1"/>
              </a:buClr>
              <a:buSzPts val="1100"/>
            </a:pPr>
            <a:endParaRPr lang="en-US" sz="4800" dirty="0"/>
          </a:p>
          <a:p>
            <a:pPr>
              <a:spcBef>
                <a:spcPts val="400"/>
              </a:spcBef>
              <a:buSzPts val="2000"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7543564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5762</TotalTime>
  <Words>686</Words>
  <Application>Microsoft Office PowerPoint</Application>
  <PresentationFormat>Custom</PresentationFormat>
  <Paragraphs>101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Тема Office</vt:lpstr>
      <vt:lpstr>III. BOSHLANG‘ICH TA’LIMDA ZAMONAVIY YONDASHUVLAR  Oʻquv moduli. 3.6. Boshlang‘ich  ta’limda amaliy ishlarni rejalashtirish va tashkillashtirish   3-mavzu: Informatika va axborot texnologiyalari darslari orqali o‘quvchilarni hayotiy vaziyatlarga tayyorlash. </vt:lpstr>
      <vt:lpstr>PowerPoint Presentation</vt:lpstr>
      <vt:lpstr>Mashg‘ulot maqsadi: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Yuqori ishonch: Ko‘rsatma va materiallarni moslashtirish</vt:lpstr>
      <vt:lpstr>                                                 Moslashtirishga oid misollar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495</cp:revision>
  <cp:lastPrinted>2020-12-11T16:07:03Z</cp:lastPrinted>
  <dcterms:created xsi:type="dcterms:W3CDTF">2020-11-12T01:04:50Z</dcterms:created>
  <dcterms:modified xsi:type="dcterms:W3CDTF">2026-10-28T10:29:08Z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