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6" r:id="rId1"/>
  </p:sldMasterIdLst>
  <p:notesMasterIdLst>
    <p:notesMasterId r:id="rId71"/>
  </p:notesMasterIdLst>
  <p:sldIdLst>
    <p:sldId id="392" r:id="rId2"/>
    <p:sldId id="393" r:id="rId3"/>
    <p:sldId id="327" r:id="rId4"/>
    <p:sldId id="328" r:id="rId5"/>
    <p:sldId id="284" r:id="rId6"/>
    <p:sldId id="306" r:id="rId7"/>
    <p:sldId id="258" r:id="rId8"/>
    <p:sldId id="374" r:id="rId9"/>
    <p:sldId id="286" r:id="rId10"/>
    <p:sldId id="285" r:id="rId11"/>
    <p:sldId id="308" r:id="rId12"/>
    <p:sldId id="309" r:id="rId13"/>
    <p:sldId id="310" r:id="rId14"/>
    <p:sldId id="288" r:id="rId15"/>
    <p:sldId id="311" r:id="rId16"/>
    <p:sldId id="312" r:id="rId17"/>
    <p:sldId id="313" r:id="rId18"/>
    <p:sldId id="260" r:id="rId19"/>
    <p:sldId id="370" r:id="rId20"/>
    <p:sldId id="371" r:id="rId21"/>
    <p:sldId id="372" r:id="rId22"/>
    <p:sldId id="373" r:id="rId23"/>
    <p:sldId id="314" r:id="rId24"/>
    <p:sldId id="369" r:id="rId25"/>
    <p:sldId id="356" r:id="rId26"/>
    <p:sldId id="375" r:id="rId27"/>
    <p:sldId id="376" r:id="rId28"/>
    <p:sldId id="377" r:id="rId29"/>
    <p:sldId id="382" r:id="rId30"/>
    <p:sldId id="383" r:id="rId31"/>
    <p:sldId id="365" r:id="rId32"/>
    <p:sldId id="315" r:id="rId33"/>
    <p:sldId id="332" r:id="rId34"/>
    <p:sldId id="316" r:id="rId35"/>
    <p:sldId id="378" r:id="rId36"/>
    <p:sldId id="317" r:id="rId37"/>
    <p:sldId id="318" r:id="rId38"/>
    <p:sldId id="379" r:id="rId39"/>
    <p:sldId id="380" r:id="rId40"/>
    <p:sldId id="381" r:id="rId41"/>
    <p:sldId id="319" r:id="rId42"/>
    <p:sldId id="320" r:id="rId43"/>
    <p:sldId id="333" r:id="rId44"/>
    <p:sldId id="334" r:id="rId45"/>
    <p:sldId id="337" r:id="rId46"/>
    <p:sldId id="339" r:id="rId47"/>
    <p:sldId id="338" r:id="rId48"/>
    <p:sldId id="340" r:id="rId49"/>
    <p:sldId id="341" r:id="rId50"/>
    <p:sldId id="343" r:id="rId51"/>
    <p:sldId id="344" r:id="rId52"/>
    <p:sldId id="345" r:id="rId53"/>
    <p:sldId id="352" r:id="rId54"/>
    <p:sldId id="353" r:id="rId55"/>
    <p:sldId id="348" r:id="rId56"/>
    <p:sldId id="349" r:id="rId57"/>
    <p:sldId id="350" r:id="rId58"/>
    <p:sldId id="351" r:id="rId59"/>
    <p:sldId id="385" r:id="rId60"/>
    <p:sldId id="386" r:id="rId61"/>
    <p:sldId id="387" r:id="rId62"/>
    <p:sldId id="384" r:id="rId63"/>
    <p:sldId id="354" r:id="rId64"/>
    <p:sldId id="355" r:id="rId65"/>
    <p:sldId id="391" r:id="rId66"/>
    <p:sldId id="388" r:id="rId67"/>
    <p:sldId id="390" r:id="rId68"/>
    <p:sldId id="395" r:id="rId69"/>
    <p:sldId id="278" r:id="rId7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a:srgbClr val="FFCCCC"/>
    <a:srgbClr val="CC99FF"/>
    <a:srgbClr val="00FF00"/>
    <a:srgbClr val="0000FF"/>
    <a:srgbClr val="800080"/>
    <a:srgbClr val="9933FF"/>
    <a:srgbClr val="0066FF"/>
    <a:srgbClr val="FF66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64" autoAdjust="0"/>
  </p:normalViewPr>
  <p:slideViewPr>
    <p:cSldViewPr snapToGrid="0">
      <p:cViewPr varScale="1">
        <p:scale>
          <a:sx n="65" d="100"/>
          <a:sy n="65" d="100"/>
        </p:scale>
        <p:origin x="-792"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76E1BE-ADAD-4E77-A23B-FE131FE592FE}" type="datetimeFigureOut">
              <a:rPr lang="ru-RU" smtClean="0"/>
              <a:t>01.01.2002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5AAC6E-EEB8-4ABD-86E3-6B5FC7E78FE8}" type="slidenum">
              <a:rPr lang="ru-RU" smtClean="0"/>
              <a:t>‹#›</a:t>
            </a:fld>
            <a:endParaRPr lang="ru-RU"/>
          </a:p>
        </p:txBody>
      </p:sp>
    </p:spTree>
    <p:extLst>
      <p:ext uri="{BB962C8B-B14F-4D97-AF65-F5344CB8AC3E}">
        <p14:creationId xmlns:p14="http://schemas.microsoft.com/office/powerpoint/2010/main" val="36816944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79202EE4-33E7-460C-BDD5-ADDE5808EBDB}" type="slidenum">
              <a:rPr lang="ru-RU" smtClean="0"/>
              <a:pPr>
                <a:defRPr/>
              </a:pPr>
              <a:t>2</a:t>
            </a:fld>
            <a:endParaRPr lang="ru-RU" dirty="0"/>
          </a:p>
        </p:txBody>
      </p:sp>
    </p:spTree>
    <p:extLst>
      <p:ext uri="{BB962C8B-B14F-4D97-AF65-F5344CB8AC3E}">
        <p14:creationId xmlns:p14="http://schemas.microsoft.com/office/powerpoint/2010/main" val="17502105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A5AAC6E-EEB8-4ABD-86E3-6B5FC7E78FE8}" type="slidenum">
              <a:rPr lang="ru-RU" smtClean="0"/>
              <a:t>5</a:t>
            </a:fld>
            <a:endParaRPr lang="ru-RU"/>
          </a:p>
        </p:txBody>
      </p:sp>
    </p:spTree>
    <p:extLst>
      <p:ext uri="{BB962C8B-B14F-4D97-AF65-F5344CB8AC3E}">
        <p14:creationId xmlns:p14="http://schemas.microsoft.com/office/powerpoint/2010/main" val="36133617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A5AAC6E-EEB8-4ABD-86E3-6B5FC7E78FE8}" type="slidenum">
              <a:rPr lang="ru-RU" smtClean="0"/>
              <a:t>6</a:t>
            </a:fld>
            <a:endParaRPr lang="ru-RU"/>
          </a:p>
        </p:txBody>
      </p:sp>
    </p:spTree>
    <p:extLst>
      <p:ext uri="{BB962C8B-B14F-4D97-AF65-F5344CB8AC3E}">
        <p14:creationId xmlns:p14="http://schemas.microsoft.com/office/powerpoint/2010/main" val="2915859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A5AAC6E-EEB8-4ABD-86E3-6B5FC7E78FE8}" type="slidenum">
              <a:rPr lang="ru-RU" smtClean="0"/>
              <a:t>7</a:t>
            </a:fld>
            <a:endParaRPr lang="ru-RU"/>
          </a:p>
        </p:txBody>
      </p:sp>
    </p:spTree>
    <p:extLst>
      <p:ext uri="{BB962C8B-B14F-4D97-AF65-F5344CB8AC3E}">
        <p14:creationId xmlns:p14="http://schemas.microsoft.com/office/powerpoint/2010/main" val="35639995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A5AAC6E-EEB8-4ABD-86E3-6B5FC7E78FE8}" type="slidenum">
              <a:rPr lang="ru-RU" smtClean="0"/>
              <a:t>8</a:t>
            </a:fld>
            <a:endParaRPr lang="ru-RU"/>
          </a:p>
        </p:txBody>
      </p:sp>
    </p:spTree>
    <p:extLst>
      <p:ext uri="{BB962C8B-B14F-4D97-AF65-F5344CB8AC3E}">
        <p14:creationId xmlns:p14="http://schemas.microsoft.com/office/powerpoint/2010/main" val="3005821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A5AAC6E-EEB8-4ABD-86E3-6B5FC7E78FE8}" type="slidenum">
              <a:rPr lang="ru-RU" smtClean="0"/>
              <a:t>9</a:t>
            </a:fld>
            <a:endParaRPr lang="ru-RU"/>
          </a:p>
        </p:txBody>
      </p:sp>
    </p:spTree>
    <p:extLst>
      <p:ext uri="{BB962C8B-B14F-4D97-AF65-F5344CB8AC3E}">
        <p14:creationId xmlns:p14="http://schemas.microsoft.com/office/powerpoint/2010/main" val="28611769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A5AAC6E-EEB8-4ABD-86E3-6B5FC7E78FE8}" type="slidenum">
              <a:rPr lang="ru-RU" smtClean="0"/>
              <a:t>10</a:t>
            </a:fld>
            <a:endParaRPr lang="ru-RU"/>
          </a:p>
        </p:txBody>
      </p:sp>
    </p:spTree>
    <p:extLst>
      <p:ext uri="{BB962C8B-B14F-4D97-AF65-F5344CB8AC3E}">
        <p14:creationId xmlns:p14="http://schemas.microsoft.com/office/powerpoint/2010/main" val="34494380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A5AAC6E-EEB8-4ABD-86E3-6B5FC7E78FE8}" type="slidenum">
              <a:rPr lang="ru-RU" smtClean="0"/>
              <a:t>11</a:t>
            </a:fld>
            <a:endParaRPr lang="ru-RU"/>
          </a:p>
        </p:txBody>
      </p:sp>
    </p:spTree>
    <p:extLst>
      <p:ext uri="{BB962C8B-B14F-4D97-AF65-F5344CB8AC3E}">
        <p14:creationId xmlns:p14="http://schemas.microsoft.com/office/powerpoint/2010/main" val="35378921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A5AAC6E-EEB8-4ABD-86E3-6B5FC7E78FE8}" type="slidenum">
              <a:rPr lang="ru-RU" smtClean="0"/>
              <a:t>12</a:t>
            </a:fld>
            <a:endParaRPr lang="ru-RU"/>
          </a:p>
        </p:txBody>
      </p:sp>
    </p:spTree>
    <p:extLst>
      <p:ext uri="{BB962C8B-B14F-4D97-AF65-F5344CB8AC3E}">
        <p14:creationId xmlns:p14="http://schemas.microsoft.com/office/powerpoint/2010/main" val="15412635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A5AAC6E-EEB8-4ABD-86E3-6B5FC7E78FE8}" type="slidenum">
              <a:rPr lang="ru-RU" smtClean="0"/>
              <a:t>13</a:t>
            </a:fld>
            <a:endParaRPr lang="ru-RU"/>
          </a:p>
        </p:txBody>
      </p:sp>
    </p:spTree>
    <p:extLst>
      <p:ext uri="{BB962C8B-B14F-4D97-AF65-F5344CB8AC3E}">
        <p14:creationId xmlns:p14="http://schemas.microsoft.com/office/powerpoint/2010/main" val="21674337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A5AAC6E-EEB8-4ABD-86E3-6B5FC7E78FE8}" type="slidenum">
              <a:rPr lang="ru-RU" smtClean="0"/>
              <a:t>14</a:t>
            </a:fld>
            <a:endParaRPr lang="ru-RU"/>
          </a:p>
        </p:txBody>
      </p:sp>
    </p:spTree>
    <p:extLst>
      <p:ext uri="{BB962C8B-B14F-4D97-AF65-F5344CB8AC3E}">
        <p14:creationId xmlns:p14="http://schemas.microsoft.com/office/powerpoint/2010/main" val="10773408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A5AAC6E-EEB8-4ABD-86E3-6B5FC7E78FE8}" type="slidenum">
              <a:rPr lang="ru-RU" smtClean="0"/>
              <a:t>15</a:t>
            </a:fld>
            <a:endParaRPr lang="ru-RU"/>
          </a:p>
        </p:txBody>
      </p:sp>
    </p:spTree>
    <p:extLst>
      <p:ext uri="{BB962C8B-B14F-4D97-AF65-F5344CB8AC3E}">
        <p14:creationId xmlns:p14="http://schemas.microsoft.com/office/powerpoint/2010/main" val="27553773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A5AAC6E-EEB8-4ABD-86E3-6B5FC7E78FE8}" type="slidenum">
              <a:rPr lang="ru-RU" smtClean="0"/>
              <a:t>16</a:t>
            </a:fld>
            <a:endParaRPr lang="ru-RU"/>
          </a:p>
        </p:txBody>
      </p:sp>
    </p:spTree>
    <p:extLst>
      <p:ext uri="{BB962C8B-B14F-4D97-AF65-F5344CB8AC3E}">
        <p14:creationId xmlns:p14="http://schemas.microsoft.com/office/powerpoint/2010/main" val="5665274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F428973-D00C-411C-A621-ABB242933824}" type="datetimeFigureOut">
              <a:rPr lang="ru-RU" smtClean="0"/>
              <a:t>01.01.2002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069E1CC-BB17-41F2-8120-9C15B443EA2B}" type="slidenum">
              <a:rPr lang="ru-RU" smtClean="0"/>
              <a:t>‹#›</a:t>
            </a:fld>
            <a:endParaRPr lang="ru-RU"/>
          </a:p>
        </p:txBody>
      </p:sp>
    </p:spTree>
    <p:extLst>
      <p:ext uri="{BB962C8B-B14F-4D97-AF65-F5344CB8AC3E}">
        <p14:creationId xmlns:p14="http://schemas.microsoft.com/office/powerpoint/2010/main" val="17044460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F428973-D00C-411C-A621-ABB242933824}" type="datetimeFigureOut">
              <a:rPr lang="ru-RU" smtClean="0"/>
              <a:t>01.01.2002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069E1CC-BB17-41F2-8120-9C15B443EA2B}" type="slidenum">
              <a:rPr lang="ru-RU" smtClean="0"/>
              <a:t>‹#›</a:t>
            </a:fld>
            <a:endParaRPr lang="ru-RU"/>
          </a:p>
        </p:txBody>
      </p:sp>
    </p:spTree>
    <p:extLst>
      <p:ext uri="{BB962C8B-B14F-4D97-AF65-F5344CB8AC3E}">
        <p14:creationId xmlns:p14="http://schemas.microsoft.com/office/powerpoint/2010/main" val="473247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F428973-D00C-411C-A621-ABB242933824}" type="datetimeFigureOut">
              <a:rPr lang="ru-RU" smtClean="0"/>
              <a:t>01.01.2002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069E1CC-BB17-41F2-8120-9C15B443EA2B}" type="slidenum">
              <a:rPr lang="ru-RU" smtClean="0"/>
              <a:t>‹#›</a:t>
            </a:fld>
            <a:endParaRPr lang="ru-RU"/>
          </a:p>
        </p:txBody>
      </p:sp>
    </p:spTree>
    <p:extLst>
      <p:ext uri="{BB962C8B-B14F-4D97-AF65-F5344CB8AC3E}">
        <p14:creationId xmlns:p14="http://schemas.microsoft.com/office/powerpoint/2010/main" val="3515421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F428973-D00C-411C-A621-ABB242933824}" type="datetimeFigureOut">
              <a:rPr lang="ru-RU" smtClean="0"/>
              <a:t>01.01.2002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069E1CC-BB17-41F2-8120-9C15B443EA2B}" type="slidenum">
              <a:rPr lang="ru-RU" smtClean="0"/>
              <a:t>‹#›</a:t>
            </a:fld>
            <a:endParaRPr lang="ru-RU"/>
          </a:p>
        </p:txBody>
      </p:sp>
    </p:spTree>
    <p:extLst>
      <p:ext uri="{BB962C8B-B14F-4D97-AF65-F5344CB8AC3E}">
        <p14:creationId xmlns:p14="http://schemas.microsoft.com/office/powerpoint/2010/main" val="16642339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F428973-D00C-411C-A621-ABB242933824}" type="datetimeFigureOut">
              <a:rPr lang="ru-RU" smtClean="0"/>
              <a:t>01.01.2002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069E1CC-BB17-41F2-8120-9C15B443EA2B}" type="slidenum">
              <a:rPr lang="ru-RU" smtClean="0"/>
              <a:t>‹#›</a:t>
            </a:fld>
            <a:endParaRPr lang="ru-RU"/>
          </a:p>
        </p:txBody>
      </p:sp>
    </p:spTree>
    <p:extLst>
      <p:ext uri="{BB962C8B-B14F-4D97-AF65-F5344CB8AC3E}">
        <p14:creationId xmlns:p14="http://schemas.microsoft.com/office/powerpoint/2010/main" val="2650657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F428973-D00C-411C-A621-ABB242933824}" type="datetimeFigureOut">
              <a:rPr lang="ru-RU" smtClean="0"/>
              <a:t>01.01.2002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069E1CC-BB17-41F2-8120-9C15B443EA2B}" type="slidenum">
              <a:rPr lang="ru-RU" smtClean="0"/>
              <a:t>‹#›</a:t>
            </a:fld>
            <a:endParaRPr lang="ru-RU"/>
          </a:p>
        </p:txBody>
      </p:sp>
    </p:spTree>
    <p:extLst>
      <p:ext uri="{BB962C8B-B14F-4D97-AF65-F5344CB8AC3E}">
        <p14:creationId xmlns:p14="http://schemas.microsoft.com/office/powerpoint/2010/main" val="2179470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F428973-D00C-411C-A621-ABB242933824}" type="datetimeFigureOut">
              <a:rPr lang="ru-RU" smtClean="0"/>
              <a:t>01.01.2002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069E1CC-BB17-41F2-8120-9C15B443EA2B}" type="slidenum">
              <a:rPr lang="ru-RU" smtClean="0"/>
              <a:t>‹#›</a:t>
            </a:fld>
            <a:endParaRPr lang="ru-RU"/>
          </a:p>
        </p:txBody>
      </p:sp>
    </p:spTree>
    <p:extLst>
      <p:ext uri="{BB962C8B-B14F-4D97-AF65-F5344CB8AC3E}">
        <p14:creationId xmlns:p14="http://schemas.microsoft.com/office/powerpoint/2010/main" val="1345171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F428973-D00C-411C-A621-ABB242933824}" type="datetimeFigureOut">
              <a:rPr lang="ru-RU" smtClean="0"/>
              <a:t>01.01.2002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069E1CC-BB17-41F2-8120-9C15B443EA2B}" type="slidenum">
              <a:rPr lang="ru-RU" smtClean="0"/>
              <a:t>‹#›</a:t>
            </a:fld>
            <a:endParaRPr lang="ru-RU"/>
          </a:p>
        </p:txBody>
      </p:sp>
    </p:spTree>
    <p:extLst>
      <p:ext uri="{BB962C8B-B14F-4D97-AF65-F5344CB8AC3E}">
        <p14:creationId xmlns:p14="http://schemas.microsoft.com/office/powerpoint/2010/main" val="25198827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F428973-D00C-411C-A621-ABB242933824}" type="datetimeFigureOut">
              <a:rPr lang="ru-RU" smtClean="0"/>
              <a:t>01.01.2002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069E1CC-BB17-41F2-8120-9C15B443EA2B}" type="slidenum">
              <a:rPr lang="ru-RU" smtClean="0"/>
              <a:t>‹#›</a:t>
            </a:fld>
            <a:endParaRPr lang="ru-RU"/>
          </a:p>
        </p:txBody>
      </p:sp>
    </p:spTree>
    <p:extLst>
      <p:ext uri="{BB962C8B-B14F-4D97-AF65-F5344CB8AC3E}">
        <p14:creationId xmlns:p14="http://schemas.microsoft.com/office/powerpoint/2010/main" val="23604675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F428973-D00C-411C-A621-ABB242933824}" type="datetimeFigureOut">
              <a:rPr lang="ru-RU" smtClean="0"/>
              <a:t>01.01.2002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069E1CC-BB17-41F2-8120-9C15B443EA2B}" type="slidenum">
              <a:rPr lang="ru-RU" smtClean="0"/>
              <a:t>‹#›</a:t>
            </a:fld>
            <a:endParaRPr lang="ru-RU"/>
          </a:p>
        </p:txBody>
      </p:sp>
    </p:spTree>
    <p:extLst>
      <p:ext uri="{BB962C8B-B14F-4D97-AF65-F5344CB8AC3E}">
        <p14:creationId xmlns:p14="http://schemas.microsoft.com/office/powerpoint/2010/main" val="30401272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F428973-D00C-411C-A621-ABB242933824}" type="datetimeFigureOut">
              <a:rPr lang="ru-RU" smtClean="0"/>
              <a:t>01.01.2002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069E1CC-BB17-41F2-8120-9C15B443EA2B}" type="slidenum">
              <a:rPr lang="ru-RU" smtClean="0"/>
              <a:t>‹#›</a:t>
            </a:fld>
            <a:endParaRPr lang="ru-RU"/>
          </a:p>
        </p:txBody>
      </p:sp>
    </p:spTree>
    <p:extLst>
      <p:ext uri="{BB962C8B-B14F-4D97-AF65-F5344CB8AC3E}">
        <p14:creationId xmlns:p14="http://schemas.microsoft.com/office/powerpoint/2010/main" val="30227696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428973-D00C-411C-A621-ABB242933824}" type="datetimeFigureOut">
              <a:rPr lang="ru-RU" smtClean="0"/>
              <a:t>01.01.2002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69E1CC-BB17-41F2-8120-9C15B443EA2B}" type="slidenum">
              <a:rPr lang="ru-RU" smtClean="0"/>
              <a:t>‹#›</a:t>
            </a:fld>
            <a:endParaRPr lang="ru-RU"/>
          </a:p>
        </p:txBody>
      </p:sp>
    </p:spTree>
    <p:extLst>
      <p:ext uri="{BB962C8B-B14F-4D97-AF65-F5344CB8AC3E}">
        <p14:creationId xmlns:p14="http://schemas.microsoft.com/office/powerpoint/2010/main" val="269109823"/>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96389" y="182880"/>
            <a:ext cx="11286308" cy="6342464"/>
          </a:xfrm>
        </p:spPr>
        <p:txBody>
          <a:bodyPr>
            <a:normAutofit/>
          </a:bodyPr>
          <a:lstStyle/>
          <a:p>
            <a:pPr algn="ctr"/>
            <a:r>
              <a:rPr lang="uz-Cyrl-UZ" sz="1600" b="1" dirty="0">
                <a:solidFill>
                  <a:prstClr val="black"/>
                </a:solidFill>
                <a:latin typeface="Times New Roman" pitchFamily="18" charset="0"/>
                <a:cs typeface="Times New Roman" pitchFamily="18" charset="0"/>
              </a:rPr>
              <a:t/>
            </a:r>
            <a:br>
              <a:rPr lang="uz-Cyrl-UZ" sz="1600" b="1" dirty="0">
                <a:solidFill>
                  <a:prstClr val="black"/>
                </a:solidFill>
                <a:latin typeface="Times New Roman" pitchFamily="18" charset="0"/>
                <a:cs typeface="Times New Roman" pitchFamily="18" charset="0"/>
              </a:rPr>
            </a:br>
            <a:r>
              <a:rPr lang="uz-Cyrl-UZ" sz="1600" b="1" dirty="0">
                <a:solidFill>
                  <a:prstClr val="black"/>
                </a:solidFill>
                <a:latin typeface="Times New Roman" pitchFamily="18" charset="0"/>
                <a:cs typeface="Times New Roman" pitchFamily="18" charset="0"/>
              </a:rPr>
              <a:t/>
            </a:r>
            <a:br>
              <a:rPr lang="uz-Cyrl-UZ" sz="1600" b="1" dirty="0">
                <a:solidFill>
                  <a:prstClr val="black"/>
                </a:solidFill>
                <a:latin typeface="Times New Roman" pitchFamily="18" charset="0"/>
                <a:cs typeface="Times New Roman" pitchFamily="18" charset="0"/>
              </a:rPr>
            </a:br>
            <a:r>
              <a:rPr lang="uz-Cyrl-UZ" sz="2700" b="1" dirty="0">
                <a:solidFill>
                  <a:prstClr val="black"/>
                </a:solidFill>
                <a:latin typeface="Times New Roman" pitchFamily="18" charset="0"/>
                <a:cs typeface="Times New Roman" pitchFamily="18" charset="0"/>
              </a:rPr>
              <a:t/>
            </a:r>
            <a:br>
              <a:rPr lang="uz-Cyrl-UZ" sz="2700" b="1" dirty="0">
                <a:solidFill>
                  <a:prstClr val="black"/>
                </a:solidFill>
                <a:latin typeface="Times New Roman" pitchFamily="18" charset="0"/>
                <a:cs typeface="Times New Roman" pitchFamily="18" charset="0"/>
              </a:rPr>
            </a:br>
            <a:r>
              <a:rPr lang="ru-RU" altLang="ru-RU" sz="2700" b="1" dirty="0">
                <a:solidFill>
                  <a:srgbClr val="002060"/>
                </a:solidFill>
                <a:latin typeface="Times New Roman" panose="02020603050405020304" pitchFamily="18" charset="0"/>
                <a:cs typeface="Times New Roman" panose="02020603050405020304" pitchFamily="18" charset="0"/>
              </a:rPr>
              <a:t/>
            </a:r>
            <a:br>
              <a:rPr lang="ru-RU" altLang="ru-RU" sz="2700" b="1" dirty="0">
                <a:solidFill>
                  <a:srgbClr val="002060"/>
                </a:solidFill>
                <a:latin typeface="Times New Roman" panose="02020603050405020304" pitchFamily="18" charset="0"/>
                <a:cs typeface="Times New Roman" panose="02020603050405020304" pitchFamily="18" charset="0"/>
              </a:rPr>
            </a:br>
            <a:r>
              <a:rPr lang="uz-Cyrl-UZ" altLang="ru-RU" sz="2700" b="1" dirty="0">
                <a:solidFill>
                  <a:srgbClr val="002060"/>
                </a:solidFill>
                <a:latin typeface="Times New Roman" panose="02020603050405020304" pitchFamily="18" charset="0"/>
                <a:cs typeface="Times New Roman" panose="02020603050405020304" pitchFamily="18" charset="0"/>
              </a:rPr>
              <a:t>М</a:t>
            </a:r>
            <a:r>
              <a:rPr lang="en-US" altLang="ru-RU" sz="2700" b="1" dirty="0">
                <a:solidFill>
                  <a:srgbClr val="002060"/>
                </a:solidFill>
                <a:latin typeface="Times New Roman" panose="02020603050405020304" pitchFamily="18" charset="0"/>
                <a:cs typeface="Times New Roman" panose="02020603050405020304" pitchFamily="18" charset="0"/>
              </a:rPr>
              <a:t>ODUL</a:t>
            </a:r>
            <a:r>
              <a:rPr lang="uz-Cyrl-UZ" altLang="ru-RU" sz="2700" b="1" dirty="0">
                <a:solidFill>
                  <a:srgbClr val="002060"/>
                </a:solidFill>
                <a:latin typeface="Times New Roman" panose="02020603050405020304" pitchFamily="18" charset="0"/>
                <a:cs typeface="Times New Roman" panose="02020603050405020304" pitchFamily="18" charset="0"/>
              </a:rPr>
              <a:t> </a:t>
            </a:r>
            <a:r>
              <a:rPr lang="en-US" altLang="ru-RU" sz="2700" b="1" dirty="0">
                <a:solidFill>
                  <a:srgbClr val="002060"/>
                </a:solidFill>
                <a:latin typeface="Times New Roman" panose="02020603050405020304" pitchFamily="18" charset="0"/>
                <a:cs typeface="Times New Roman" panose="02020603050405020304" pitchFamily="18" charset="0"/>
              </a:rPr>
              <a:t>NOMI</a:t>
            </a:r>
            <a:r>
              <a:rPr lang="uz-Cyrl-UZ" altLang="ru-RU" sz="2700" b="1" dirty="0">
                <a:solidFill>
                  <a:srgbClr val="002060"/>
                </a:solidFill>
                <a:latin typeface="Times New Roman" panose="02020603050405020304" pitchFamily="18" charset="0"/>
                <a:cs typeface="Times New Roman" panose="02020603050405020304" pitchFamily="18" charset="0"/>
              </a:rPr>
              <a:t>:</a:t>
            </a:r>
            <a:r>
              <a:rPr lang="en-US" altLang="ru-RU" sz="2700" b="1" dirty="0">
                <a:solidFill>
                  <a:srgbClr val="002060"/>
                </a:solidFill>
                <a:latin typeface="Times New Roman" panose="02020603050405020304" pitchFamily="18" charset="0"/>
                <a:cs typeface="Times New Roman" panose="02020603050405020304" pitchFamily="18" charset="0"/>
              </a:rPr>
              <a:t>“TARBIYACHINING PEDAGOGIK FAOLIYATINI REJALASHTIRISH” </a:t>
            </a:r>
            <a:br>
              <a:rPr lang="en-US" altLang="ru-RU" sz="2700" b="1" dirty="0">
                <a:solidFill>
                  <a:srgbClr val="002060"/>
                </a:solidFill>
                <a:latin typeface="Times New Roman" panose="02020603050405020304" pitchFamily="18" charset="0"/>
                <a:cs typeface="Times New Roman" panose="02020603050405020304" pitchFamily="18" charset="0"/>
              </a:rPr>
            </a:br>
            <a:r>
              <a:rPr lang="uz-Cyrl-UZ" altLang="ru-RU" sz="2700" b="1" dirty="0">
                <a:solidFill>
                  <a:srgbClr val="002060"/>
                </a:solidFill>
                <a:latin typeface="Times New Roman" panose="02020603050405020304" pitchFamily="18" charset="0"/>
                <a:cs typeface="Times New Roman" panose="02020603050405020304" pitchFamily="18" charset="0"/>
              </a:rPr>
              <a:t>МТ </a:t>
            </a:r>
            <a:r>
              <a:rPr lang="en-US" altLang="ru-RU" sz="2700" b="1" dirty="0">
                <a:solidFill>
                  <a:srgbClr val="002060"/>
                </a:solidFill>
                <a:latin typeface="Times New Roman" panose="02020603050405020304" pitchFamily="18" charset="0"/>
                <a:cs typeface="Times New Roman" panose="02020603050405020304" pitchFamily="18" charset="0"/>
              </a:rPr>
              <a:t>20  YO`NALISHI UCHUN TAQDIMOT</a:t>
            </a:r>
            <a:r>
              <a:rPr lang="ru-RU" altLang="ru-RU" sz="2700" b="1" dirty="0">
                <a:solidFill>
                  <a:srgbClr val="002060"/>
                </a:solidFill>
                <a:latin typeface="Times New Roman" panose="02020603050405020304" pitchFamily="18" charset="0"/>
                <a:cs typeface="Times New Roman" panose="02020603050405020304" pitchFamily="18" charset="0"/>
              </a:rPr>
              <a:t> </a:t>
            </a:r>
            <a:r>
              <a:rPr lang="uz-Cyrl-UZ" altLang="ru-RU" sz="2700" b="1" dirty="0">
                <a:solidFill>
                  <a:srgbClr val="002060"/>
                </a:solidFill>
                <a:latin typeface="Times New Roman" panose="02020603050405020304" pitchFamily="18" charset="0"/>
                <a:cs typeface="Times New Roman" panose="02020603050405020304" pitchFamily="18" charset="0"/>
              </a:rPr>
              <a:t/>
            </a:r>
            <a:br>
              <a:rPr lang="uz-Cyrl-UZ" altLang="ru-RU" sz="2700" b="1" dirty="0">
                <a:solidFill>
                  <a:srgbClr val="002060"/>
                </a:solidFill>
                <a:latin typeface="Times New Roman" panose="02020603050405020304" pitchFamily="18" charset="0"/>
                <a:cs typeface="Times New Roman" panose="02020603050405020304" pitchFamily="18" charset="0"/>
              </a:rPr>
            </a:br>
            <a:r>
              <a:rPr lang="ru-RU" altLang="ru-RU" sz="2700" b="1" dirty="0">
                <a:solidFill>
                  <a:srgbClr val="002060"/>
                </a:solidFill>
                <a:latin typeface="Times New Roman" panose="02020603050405020304" pitchFamily="18" charset="0"/>
                <a:cs typeface="Times New Roman" panose="02020603050405020304" pitchFamily="18" charset="0"/>
              </a:rPr>
              <a:t/>
            </a:r>
            <a:br>
              <a:rPr lang="ru-RU" altLang="ru-RU" sz="2700" b="1" dirty="0">
                <a:solidFill>
                  <a:srgbClr val="002060"/>
                </a:solidFill>
                <a:latin typeface="Times New Roman" panose="02020603050405020304" pitchFamily="18" charset="0"/>
                <a:cs typeface="Times New Roman" panose="02020603050405020304" pitchFamily="18" charset="0"/>
              </a:rPr>
            </a:br>
            <a:r>
              <a:rPr lang="en-US" altLang="ru-RU" sz="2700" b="1" dirty="0" smtClean="0">
                <a:solidFill>
                  <a:srgbClr val="002060"/>
                </a:solidFill>
                <a:latin typeface="Times New Roman" panose="02020603050405020304" pitchFamily="18" charset="0"/>
                <a:cs typeface="Times New Roman" panose="02020603050405020304" pitchFamily="18" charset="0"/>
              </a:rPr>
              <a:t>3-MAVZU:TARBIYACHINING OYLIK ISH REJASI (ISH JURNALI) YURITISH TARTIBI </a:t>
            </a:r>
            <a:br>
              <a:rPr lang="en-US" altLang="ru-RU" sz="2700" b="1" dirty="0" smtClean="0">
                <a:solidFill>
                  <a:srgbClr val="002060"/>
                </a:solidFill>
                <a:latin typeface="Times New Roman" panose="02020603050405020304" pitchFamily="18" charset="0"/>
                <a:cs typeface="Times New Roman" panose="02020603050405020304" pitchFamily="18" charset="0"/>
              </a:rPr>
            </a:br>
            <a:r>
              <a:rPr lang="uz-Cyrl-UZ" altLang="ru-RU" sz="2700" b="1" dirty="0">
                <a:solidFill>
                  <a:srgbClr val="CC0099"/>
                </a:solidFill>
                <a:latin typeface="Times New Roman" panose="02020603050405020304" pitchFamily="18" charset="0"/>
                <a:cs typeface="Times New Roman" panose="02020603050405020304" pitchFamily="18" charset="0"/>
              </a:rPr>
              <a:t/>
            </a:r>
            <a:br>
              <a:rPr lang="uz-Cyrl-UZ" altLang="ru-RU" sz="2700" b="1" dirty="0">
                <a:solidFill>
                  <a:srgbClr val="CC0099"/>
                </a:solidFill>
                <a:latin typeface="Times New Roman" panose="02020603050405020304" pitchFamily="18" charset="0"/>
                <a:cs typeface="Times New Roman" panose="02020603050405020304" pitchFamily="18" charset="0"/>
              </a:rPr>
            </a:br>
            <a:r>
              <a:rPr lang="ru-RU" altLang="ru-RU" sz="2700" b="1" i="1" dirty="0">
                <a:solidFill>
                  <a:srgbClr val="002060"/>
                </a:solidFill>
                <a:latin typeface="Times New Roman" panose="02020603050405020304" pitchFamily="18" charset="0"/>
                <a:cs typeface="Times New Roman" panose="02020603050405020304" pitchFamily="18" charset="0"/>
              </a:rPr>
              <a:t/>
            </a:r>
            <a:br>
              <a:rPr lang="ru-RU" altLang="ru-RU" sz="2700" b="1" i="1" dirty="0">
                <a:solidFill>
                  <a:srgbClr val="002060"/>
                </a:solidFill>
                <a:latin typeface="Times New Roman" panose="02020603050405020304" pitchFamily="18" charset="0"/>
                <a:cs typeface="Times New Roman" panose="02020603050405020304" pitchFamily="18" charset="0"/>
              </a:rPr>
            </a:br>
            <a:endParaRPr lang="ru-RU" sz="2700" i="1" dirty="0">
              <a:solidFill>
                <a:srgbClr val="0033CC"/>
              </a:solidFill>
              <a:latin typeface="Times New Roman" pitchFamily="18" charset="0"/>
              <a:cs typeface="Times New Roman" pitchFamily="18" charset="0"/>
            </a:endParaRPr>
          </a:p>
        </p:txBody>
      </p:sp>
      <p:sp>
        <p:nvSpPr>
          <p:cNvPr id="5" name="Номер слайда 4"/>
          <p:cNvSpPr>
            <a:spLocks noGrp="1"/>
          </p:cNvSpPr>
          <p:nvPr>
            <p:ph type="sldNum" sz="quarter" idx="12"/>
          </p:nvPr>
        </p:nvSpPr>
        <p:spPr/>
        <p:txBody>
          <a:bodyPr/>
          <a:lstStyle/>
          <a:p>
            <a:pPr>
              <a:defRPr/>
            </a:pPr>
            <a:fld id="{AFA52B92-DEFB-4841-B715-6508496C7706}" type="slidenum">
              <a:rPr lang="ru-RU" smtClean="0"/>
              <a:pPr>
                <a:defRPr/>
              </a:pPr>
              <a:t>1</a:t>
            </a:fld>
            <a:endParaRPr lang="ru-RU" dirty="0"/>
          </a:p>
        </p:txBody>
      </p:sp>
    </p:spTree>
    <p:extLst>
      <p:ext uri="{BB962C8B-B14F-4D97-AF65-F5344CB8AC3E}">
        <p14:creationId xmlns:p14="http://schemas.microsoft.com/office/powerpoint/2010/main" val="2453676571"/>
      </p:ext>
    </p:extLst>
  </p:cSld>
  <p:clrMapOvr>
    <a:masterClrMapping/>
  </p:clrMapOvr>
  <mc:AlternateContent xmlns:mc="http://schemas.openxmlformats.org/markup-compatibility/2006" xmlns:p14="http://schemas.microsoft.com/office/powerpoint/2010/main">
    <mc:Choice Requires="p14">
      <p:transition spd="slow" p14:dur="2000" advTm="35454"/>
    </mc:Choice>
    <mc:Fallback xmlns="">
      <p:transition spd="slow" advTm="3545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Заголовок 1"/>
          <p:cNvSpPr>
            <a:spLocks noGrp="1"/>
          </p:cNvSpPr>
          <p:nvPr>
            <p:ph type="title"/>
          </p:nvPr>
        </p:nvSpPr>
        <p:spPr>
          <a:xfrm>
            <a:off x="1267097" y="222070"/>
            <a:ext cx="9888583" cy="6230982"/>
          </a:xfrm>
        </p:spPr>
        <p:txBody>
          <a:bodyPr>
            <a:normAutofit/>
          </a:bodyPr>
          <a:lstStyle/>
          <a:p>
            <a:pPr algn="ctr"/>
            <a:r>
              <a:rPr lang="en-US" sz="3600" b="1" dirty="0">
                <a:solidFill>
                  <a:srgbClr val="002060"/>
                </a:solidFill>
                <a:latin typeface="Times New Roman" pitchFamily="18" charset="0"/>
                <a:cs typeface="Times New Roman" pitchFamily="18" charset="0"/>
              </a:rPr>
              <a:t>3-Mavzu:Tarbiyachining </a:t>
            </a:r>
            <a:r>
              <a:rPr lang="en-US" sz="3600" b="1" dirty="0" err="1">
                <a:solidFill>
                  <a:srgbClr val="002060"/>
                </a:solidFill>
                <a:latin typeface="Times New Roman" pitchFamily="18" charset="0"/>
                <a:cs typeface="Times New Roman" pitchFamily="18" charset="0"/>
              </a:rPr>
              <a:t>oylik</a:t>
            </a:r>
            <a:r>
              <a:rPr lang="en-US" sz="3600" b="1" dirty="0">
                <a:solidFill>
                  <a:srgbClr val="002060"/>
                </a:solidFill>
                <a:latin typeface="Times New Roman" pitchFamily="18" charset="0"/>
                <a:cs typeface="Times New Roman" pitchFamily="18" charset="0"/>
              </a:rPr>
              <a:t> </a:t>
            </a:r>
            <a:r>
              <a:rPr lang="en-US" sz="3600" b="1" dirty="0" err="1">
                <a:solidFill>
                  <a:srgbClr val="002060"/>
                </a:solidFill>
                <a:latin typeface="Times New Roman" pitchFamily="18" charset="0"/>
                <a:cs typeface="Times New Roman" pitchFamily="18" charset="0"/>
              </a:rPr>
              <a:t>ish</a:t>
            </a:r>
            <a:r>
              <a:rPr lang="en-US" sz="3600" b="1" dirty="0">
                <a:solidFill>
                  <a:srgbClr val="002060"/>
                </a:solidFill>
                <a:latin typeface="Times New Roman" pitchFamily="18" charset="0"/>
                <a:cs typeface="Times New Roman" pitchFamily="18" charset="0"/>
              </a:rPr>
              <a:t> </a:t>
            </a:r>
            <a:r>
              <a:rPr lang="en-US" sz="3600" b="1" dirty="0" err="1">
                <a:solidFill>
                  <a:srgbClr val="002060"/>
                </a:solidFill>
                <a:latin typeface="Times New Roman" pitchFamily="18" charset="0"/>
                <a:cs typeface="Times New Roman" pitchFamily="18" charset="0"/>
              </a:rPr>
              <a:t>rejasi</a:t>
            </a:r>
            <a:r>
              <a:rPr lang="en-US" sz="3600" b="1" dirty="0">
                <a:solidFill>
                  <a:srgbClr val="002060"/>
                </a:solidFill>
                <a:latin typeface="Times New Roman" pitchFamily="18" charset="0"/>
                <a:cs typeface="Times New Roman" pitchFamily="18" charset="0"/>
              </a:rPr>
              <a:t> (</a:t>
            </a:r>
            <a:r>
              <a:rPr lang="en-US" sz="3600" b="1" dirty="0" err="1">
                <a:solidFill>
                  <a:srgbClr val="002060"/>
                </a:solidFill>
                <a:latin typeface="Times New Roman" pitchFamily="18" charset="0"/>
                <a:cs typeface="Times New Roman" pitchFamily="18" charset="0"/>
              </a:rPr>
              <a:t>Ish</a:t>
            </a:r>
            <a:r>
              <a:rPr lang="en-US" sz="3600" b="1" dirty="0">
                <a:solidFill>
                  <a:srgbClr val="002060"/>
                </a:solidFill>
                <a:latin typeface="Times New Roman" pitchFamily="18" charset="0"/>
                <a:cs typeface="Times New Roman" pitchFamily="18" charset="0"/>
              </a:rPr>
              <a:t> </a:t>
            </a:r>
            <a:r>
              <a:rPr lang="en-US" sz="3600" b="1" dirty="0" err="1">
                <a:solidFill>
                  <a:srgbClr val="002060"/>
                </a:solidFill>
                <a:latin typeface="Times New Roman" pitchFamily="18" charset="0"/>
                <a:cs typeface="Times New Roman" pitchFamily="18" charset="0"/>
              </a:rPr>
              <a:t>jurnali</a:t>
            </a:r>
            <a:r>
              <a:rPr lang="en-US" sz="3600" b="1" dirty="0">
                <a:solidFill>
                  <a:srgbClr val="002060"/>
                </a:solidFill>
                <a:latin typeface="Times New Roman" pitchFamily="18" charset="0"/>
                <a:cs typeface="Times New Roman" pitchFamily="18" charset="0"/>
              </a:rPr>
              <a:t>) </a:t>
            </a:r>
            <a:r>
              <a:rPr lang="en-US" sz="3600" b="1" dirty="0" err="1">
                <a:solidFill>
                  <a:srgbClr val="002060"/>
                </a:solidFill>
                <a:latin typeface="Times New Roman" pitchFamily="18" charset="0"/>
                <a:cs typeface="Times New Roman" pitchFamily="18" charset="0"/>
              </a:rPr>
              <a:t>yuritish</a:t>
            </a:r>
            <a:r>
              <a:rPr lang="en-US" sz="3600" b="1" dirty="0">
                <a:solidFill>
                  <a:srgbClr val="002060"/>
                </a:solidFill>
                <a:latin typeface="Times New Roman" pitchFamily="18" charset="0"/>
                <a:cs typeface="Times New Roman" pitchFamily="18" charset="0"/>
              </a:rPr>
              <a:t> </a:t>
            </a:r>
            <a:r>
              <a:rPr lang="en-US" sz="3600" b="1" dirty="0" err="1" smtClean="0">
                <a:solidFill>
                  <a:srgbClr val="002060"/>
                </a:solidFill>
                <a:latin typeface="Times New Roman" pitchFamily="18" charset="0"/>
                <a:cs typeface="Times New Roman" pitchFamily="18" charset="0"/>
              </a:rPr>
              <a:t>tartibi</a:t>
            </a:r>
            <a:r>
              <a:rPr lang="en-US" sz="3600" b="1" dirty="0" smtClean="0">
                <a:solidFill>
                  <a:srgbClr val="002060"/>
                </a:solidFill>
                <a:latin typeface="Times New Roman" pitchFamily="18" charset="0"/>
                <a:cs typeface="Times New Roman" pitchFamily="18" charset="0"/>
              </a:rPr>
              <a:t/>
            </a:r>
            <a:br>
              <a:rPr lang="en-US" sz="3600" b="1" dirty="0" smtClean="0">
                <a:solidFill>
                  <a:srgbClr val="002060"/>
                </a:solidFill>
                <a:latin typeface="Times New Roman" pitchFamily="18" charset="0"/>
                <a:cs typeface="Times New Roman" pitchFamily="18" charset="0"/>
              </a:rPr>
            </a:br>
            <a:r>
              <a:rPr lang="uz-Cyrl-UZ" sz="3600" b="1" dirty="0" smtClean="0">
                <a:solidFill>
                  <a:srgbClr val="002060"/>
                </a:solidFill>
                <a:latin typeface="Times New Roman" pitchFamily="18" charset="0"/>
                <a:cs typeface="Times New Roman" pitchFamily="18" charset="0"/>
              </a:rPr>
              <a:t/>
            </a:r>
            <a:br>
              <a:rPr lang="uz-Cyrl-UZ" sz="3600" b="1" dirty="0" smtClean="0">
                <a:solidFill>
                  <a:srgbClr val="002060"/>
                </a:solidFill>
                <a:latin typeface="Times New Roman" pitchFamily="18" charset="0"/>
                <a:cs typeface="Times New Roman" pitchFamily="18" charset="0"/>
              </a:rPr>
            </a:br>
            <a:r>
              <a:rPr lang="en-US" sz="3600" b="1" dirty="0" smtClean="0">
                <a:solidFill>
                  <a:srgbClr val="002060"/>
                </a:solidFill>
                <a:latin typeface="Times New Roman" pitchFamily="18" charset="0"/>
                <a:cs typeface="Times New Roman" pitchFamily="18" charset="0"/>
              </a:rPr>
              <a:t>REJA:</a:t>
            </a:r>
            <a:br>
              <a:rPr lang="en-US" sz="3600" b="1" dirty="0" smtClean="0">
                <a:solidFill>
                  <a:srgbClr val="002060"/>
                </a:solidFill>
                <a:latin typeface="Times New Roman" pitchFamily="18" charset="0"/>
                <a:cs typeface="Times New Roman" pitchFamily="18" charset="0"/>
              </a:rPr>
            </a:br>
            <a:r>
              <a:rPr lang="uz-Cyrl-UZ" sz="3600" b="1" dirty="0" smtClean="0">
                <a:solidFill>
                  <a:srgbClr val="002060"/>
                </a:solidFill>
                <a:latin typeface="Times New Roman" pitchFamily="18" charset="0"/>
                <a:cs typeface="Times New Roman" pitchFamily="18" charset="0"/>
              </a:rPr>
              <a:t/>
            </a:r>
            <a:br>
              <a:rPr lang="uz-Cyrl-UZ" sz="3600" b="1" dirty="0" smtClean="0">
                <a:solidFill>
                  <a:srgbClr val="002060"/>
                </a:solidFill>
                <a:latin typeface="Times New Roman" pitchFamily="18" charset="0"/>
                <a:cs typeface="Times New Roman" pitchFamily="18" charset="0"/>
              </a:rPr>
            </a:br>
            <a:r>
              <a:rPr lang="uz-Cyrl-UZ" sz="3600" dirty="0">
                <a:solidFill>
                  <a:srgbClr val="002060"/>
                </a:solidFill>
                <a:latin typeface="Times New Roman" panose="02020603050405020304" pitchFamily="18" charset="0"/>
                <a:cs typeface="Times New Roman" panose="02020603050405020304" pitchFamily="18" charset="0"/>
              </a:rPr>
              <a:t> </a:t>
            </a:r>
            <a:r>
              <a:rPr lang="uz-Cyrl-UZ" sz="3600" dirty="0" smtClean="0">
                <a:solidFill>
                  <a:srgbClr val="002060"/>
                </a:solidFill>
                <a:latin typeface="Times New Roman" panose="02020603050405020304" pitchFamily="18" charset="0"/>
                <a:cs typeface="Times New Roman" panose="02020603050405020304" pitchFamily="18" charset="0"/>
              </a:rPr>
              <a:t>1.</a:t>
            </a:r>
            <a:r>
              <a:rPr lang="en-US" sz="3600" dirty="0" err="1" smtClean="0">
                <a:solidFill>
                  <a:srgbClr val="002060"/>
                </a:solidFill>
                <a:latin typeface="Times New Roman" panose="02020603050405020304" pitchFamily="18" charset="0"/>
                <a:cs typeface="Times New Roman" panose="02020603050405020304" pitchFamily="18" charset="0"/>
              </a:rPr>
              <a:t>Tarbiyachining</a:t>
            </a:r>
            <a:r>
              <a:rPr lang="en-US" sz="3600" dirty="0" smtClean="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oylik</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ish</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rejasi</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Ish</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jurnali</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tuzilmasi</a:t>
            </a:r>
            <a:r>
              <a:rPr lang="en-US" sz="3600" dirty="0">
                <a:solidFill>
                  <a:srgbClr val="002060"/>
                </a:solidFill>
                <a:latin typeface="Times New Roman" panose="02020603050405020304" pitchFamily="18" charset="0"/>
                <a:cs typeface="Times New Roman" panose="02020603050405020304" pitchFamily="18" charset="0"/>
              </a:rPr>
              <a:t>. </a:t>
            </a:r>
            <a:r>
              <a:rPr lang="uz-Cyrl-UZ" sz="3600" dirty="0" smtClean="0">
                <a:solidFill>
                  <a:srgbClr val="002060"/>
                </a:solidFill>
                <a:latin typeface="Times New Roman" panose="02020603050405020304" pitchFamily="18" charset="0"/>
                <a:cs typeface="Times New Roman" panose="02020603050405020304" pitchFamily="18" charset="0"/>
              </a:rPr>
              <a:t>        </a:t>
            </a:r>
            <a:br>
              <a:rPr lang="uz-Cyrl-UZ" sz="3600" dirty="0" smtClean="0">
                <a:solidFill>
                  <a:srgbClr val="002060"/>
                </a:solidFill>
                <a:latin typeface="Times New Roman" panose="02020603050405020304" pitchFamily="18" charset="0"/>
                <a:cs typeface="Times New Roman" panose="02020603050405020304" pitchFamily="18" charset="0"/>
              </a:rPr>
            </a:br>
            <a:r>
              <a:rPr lang="uz-Cyrl-UZ" sz="3600" dirty="0" smtClean="0">
                <a:solidFill>
                  <a:srgbClr val="002060"/>
                </a:solidFill>
                <a:latin typeface="Times New Roman" panose="02020603050405020304" pitchFamily="18" charset="0"/>
                <a:cs typeface="Times New Roman" panose="02020603050405020304" pitchFamily="18" charset="0"/>
              </a:rPr>
              <a:t>2.</a:t>
            </a:r>
            <a:r>
              <a:rPr lang="en-US" sz="3600" dirty="0" err="1" smtClean="0">
                <a:solidFill>
                  <a:srgbClr val="002060"/>
                </a:solidFill>
                <a:latin typeface="Times New Roman" panose="02020603050405020304" pitchFamily="18" charset="0"/>
                <a:cs typeface="Times New Roman" panose="02020603050405020304" pitchFamily="18" charset="0"/>
              </a:rPr>
              <a:t>Tarbiyachining</a:t>
            </a:r>
            <a:r>
              <a:rPr lang="en-US" sz="3600" dirty="0" smtClean="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ish</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jurnalida</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taʻlimiy-tarbiyaviy</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faoliyati</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aks</a:t>
            </a:r>
            <a:r>
              <a:rPr lang="en-US" sz="3600" dirty="0">
                <a:solidFill>
                  <a:srgbClr val="002060"/>
                </a:solidFill>
                <a:latin typeface="Times New Roman" panose="02020603050405020304" pitchFamily="18" charset="0"/>
                <a:cs typeface="Times New Roman" panose="02020603050405020304" pitchFamily="18" charset="0"/>
              </a:rPr>
              <a:t> </a:t>
            </a:r>
            <a:r>
              <a:rPr lang="en-US" sz="3600" dirty="0" err="1">
                <a:solidFill>
                  <a:srgbClr val="002060"/>
                </a:solidFill>
                <a:latin typeface="Times New Roman" panose="02020603050405020304" pitchFamily="18" charset="0"/>
                <a:cs typeface="Times New Roman" panose="02020603050405020304" pitchFamily="18" charset="0"/>
              </a:rPr>
              <a:t>ettirishi</a:t>
            </a:r>
            <a:r>
              <a:rPr lang="uz-Cyrl-UZ" sz="3600" dirty="0" smtClean="0">
                <a:solidFill>
                  <a:srgbClr val="002060"/>
                </a:solidFill>
                <a:latin typeface="Times New Roman" pitchFamily="18" charset="0"/>
                <a:cs typeface="Times New Roman" pitchFamily="18" charset="0"/>
              </a:rPr>
              <a:t/>
            </a:r>
            <a:br>
              <a:rPr lang="uz-Cyrl-UZ" sz="3600" dirty="0" smtClean="0">
                <a:solidFill>
                  <a:srgbClr val="002060"/>
                </a:solidFill>
                <a:latin typeface="Times New Roman" pitchFamily="18" charset="0"/>
                <a:cs typeface="Times New Roman" pitchFamily="18" charset="0"/>
              </a:rPr>
            </a:br>
            <a:endParaRPr lang="ru-RU" sz="3600" dirty="0">
              <a:solidFill>
                <a:srgbClr val="002060"/>
              </a:solidFill>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pPr>
              <a:defRPr/>
            </a:pPr>
            <a:fld id="{E951A293-22A6-4F22-B234-23A03AC4E3CD}" type="slidenum">
              <a:rPr lang="ru-RU" sz="1200">
                <a:solidFill>
                  <a:srgbClr val="B13F9A">
                    <a:shade val="90000"/>
                  </a:srgbClr>
                </a:solidFill>
                <a:latin typeface="Constantia"/>
              </a:rPr>
              <a:pPr>
                <a:defRPr/>
              </a:pPr>
              <a:t>2</a:t>
            </a:fld>
            <a:endParaRPr lang="ru-RU" sz="1200" dirty="0">
              <a:solidFill>
                <a:srgbClr val="B13F9A">
                  <a:shade val="90000"/>
                </a:srgbClr>
              </a:solidFill>
              <a:latin typeface="Constantia"/>
            </a:endParaRPr>
          </a:p>
        </p:txBody>
      </p:sp>
    </p:spTree>
    <p:extLst>
      <p:ext uri="{BB962C8B-B14F-4D97-AF65-F5344CB8AC3E}">
        <p14:creationId xmlns:p14="http://schemas.microsoft.com/office/powerpoint/2010/main" val="1125842744"/>
      </p:ext>
    </p:extLst>
  </p:cSld>
  <p:clrMapOvr>
    <a:masterClrMapping/>
  </p:clrMapOvr>
  <mc:AlternateContent xmlns:mc="http://schemas.openxmlformats.org/markup-compatibility/2006" xmlns:p14="http://schemas.microsoft.com/office/powerpoint/2010/main">
    <mc:Choice Requires="p14">
      <p:transition spd="slow" p14:dur="2000" advTm="25721"/>
    </mc:Choice>
    <mc:Fallback xmlns="">
      <p:transition spd="slow" advTm="2572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61703" y="260648"/>
            <a:ext cx="11142617" cy="1250968"/>
          </a:xfrm>
        </p:spPr>
        <p:txBody>
          <a:bodyPr>
            <a:normAutofit fontScale="90000"/>
          </a:bodyPr>
          <a:lstStyle/>
          <a:p>
            <a:pPr algn="ctr"/>
            <a:r>
              <a:rPr lang="en-US" b="1" dirty="0">
                <a:solidFill>
                  <a:srgbClr val="0033CC"/>
                </a:solidFill>
                <a:latin typeface="Times New Roman" panose="02020603050405020304" pitchFamily="18" charset="0"/>
                <a:cs typeface="Times New Roman" panose="02020603050405020304" pitchFamily="18" charset="0"/>
              </a:rPr>
              <a:t>05-01. </a:t>
            </a:r>
            <a:r>
              <a:rPr lang="uz-Latn-UZ" b="1" dirty="0">
                <a:solidFill>
                  <a:srgbClr val="0033CC"/>
                </a:solidFill>
                <a:latin typeface="Times New Roman" panose="02020603050405020304" pitchFamily="18" charset="0"/>
                <a:cs typeface="Times New Roman" panose="02020603050405020304" pitchFamily="18" charset="0"/>
              </a:rPr>
              <a:t>“Ilk qadam” Davlat oʻquv dasturi va metodik qoʻllanmalar</a:t>
            </a:r>
            <a:endParaRPr lang="en-US" b="1" dirty="0">
              <a:solidFill>
                <a:srgbClr val="0033CC"/>
              </a:solidFill>
              <a:latin typeface="Times New Roman" panose="02020603050405020304" pitchFamily="18" charset="0"/>
              <a:cs typeface="Times New Roman" panose="02020603050405020304" pitchFamily="18" charset="0"/>
            </a:endParaRPr>
          </a:p>
        </p:txBody>
      </p:sp>
      <p:sp>
        <p:nvSpPr>
          <p:cNvPr id="18" name="Прямоугольник 17"/>
          <p:cNvSpPr/>
          <p:nvPr/>
        </p:nvSpPr>
        <p:spPr>
          <a:xfrm>
            <a:off x="640081" y="4315808"/>
            <a:ext cx="10620102" cy="2031325"/>
          </a:xfrm>
          <a:prstGeom prst="rect">
            <a:avLst/>
          </a:prstGeom>
        </p:spPr>
        <p:txBody>
          <a:bodyPr wrap="square">
            <a:spAutoFit/>
          </a:bodyPr>
          <a:lstStyle/>
          <a:p>
            <a:pPr marL="342900" indent="-342900">
              <a:lnSpc>
                <a:spcPct val="150000"/>
              </a:lnSpc>
              <a:buAutoNum type="arabicPeriod"/>
            </a:pPr>
            <a:r>
              <a:rPr lang="en-US" sz="2800" dirty="0" err="1">
                <a:solidFill>
                  <a:srgbClr val="002060"/>
                </a:solidFill>
                <a:latin typeface="Times New Roman" panose="02020603050405020304" pitchFamily="18" charset="0"/>
                <a:cs typeface="Times New Roman" panose="02020603050405020304" pitchFamily="18" charset="0"/>
              </a:rPr>
              <a:t>Maktabgacha</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ta`lim</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tashkilotlari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uchun</a:t>
            </a:r>
            <a:r>
              <a:rPr lang="en-US" sz="2800" dirty="0">
                <a:solidFill>
                  <a:srgbClr val="002060"/>
                </a:solidFill>
                <a:latin typeface="Times New Roman" panose="02020603050405020304" pitchFamily="18" charset="0"/>
                <a:cs typeface="Times New Roman" panose="02020603050405020304" pitchFamily="18" charset="0"/>
              </a:rPr>
              <a:t> “Ilk </a:t>
            </a:r>
            <a:r>
              <a:rPr lang="en-US" sz="2800" dirty="0" err="1">
                <a:solidFill>
                  <a:srgbClr val="002060"/>
                </a:solidFill>
                <a:latin typeface="Times New Roman" panose="02020603050405020304" pitchFamily="18" charset="0"/>
                <a:cs typeface="Times New Roman" panose="02020603050405020304" pitchFamily="18" charset="0"/>
              </a:rPr>
              <a:t>qadam</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davlat</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o‘quv</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dasturi</a:t>
            </a:r>
            <a:r>
              <a:rPr lang="uz-Cyrl-UZ" sz="2800" dirty="0">
                <a:solidFill>
                  <a:srgbClr val="002060"/>
                </a:solidFill>
                <a:latin typeface="Times New Roman" panose="02020603050405020304" pitchFamily="18" charset="0"/>
                <a:cs typeface="Times New Roman" panose="02020603050405020304" pitchFamily="18" charset="0"/>
              </a:rPr>
              <a:t>(</a:t>
            </a:r>
            <a:r>
              <a:rPr lang="en-US" sz="2800" dirty="0" err="1">
                <a:solidFill>
                  <a:srgbClr val="002060"/>
                </a:solidFill>
                <a:latin typeface="Times New Roman" panose="02020603050405020304" pitchFamily="18" charset="0"/>
                <a:cs typeface="Times New Roman" panose="02020603050405020304" pitchFamily="18" charset="0"/>
              </a:rPr>
              <a:t>takomillashgan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nashr</a:t>
            </a:r>
            <a:r>
              <a:rPr lang="uz-Cyrl-UZ" sz="2800" dirty="0">
                <a:solidFill>
                  <a:srgbClr val="002060"/>
                </a:solidFill>
                <a:latin typeface="Times New Roman" panose="02020603050405020304" pitchFamily="18" charset="0"/>
                <a:cs typeface="Times New Roman" panose="02020603050405020304" pitchFamily="18" charset="0"/>
              </a:rPr>
              <a:t>)</a:t>
            </a:r>
            <a:r>
              <a:rPr lang="en-US" sz="2800" dirty="0">
                <a:solidFill>
                  <a:srgbClr val="002060"/>
                </a:solidFill>
                <a:latin typeface="Times New Roman" panose="02020603050405020304" pitchFamily="18" charset="0"/>
                <a:cs typeface="Times New Roman" panose="02020603050405020304" pitchFamily="18" charset="0"/>
              </a:rPr>
              <a:t> T:2022 </a:t>
            </a:r>
            <a:endParaRPr lang="uz-Cyrl-UZ" sz="2800" dirty="0">
              <a:solidFill>
                <a:srgbClr val="002060"/>
              </a:solidFill>
              <a:latin typeface="Times New Roman" panose="02020603050405020304" pitchFamily="18" charset="0"/>
              <a:cs typeface="Times New Roman" panose="02020603050405020304" pitchFamily="18" charset="0"/>
            </a:endParaRPr>
          </a:p>
          <a:p>
            <a:pPr marL="342900" indent="-342900">
              <a:lnSpc>
                <a:spcPct val="150000"/>
              </a:lnSpc>
              <a:buAutoNum type="arabicPeriod"/>
            </a:pPr>
            <a:r>
              <a:rPr lang="en-US" sz="2800" dirty="0" err="1">
                <a:solidFill>
                  <a:srgbClr val="002060"/>
                </a:solidFill>
                <a:latin typeface="Times New Roman" panose="02020603050405020304" pitchFamily="18" charset="0"/>
                <a:cs typeface="Times New Roman" panose="02020603050405020304" pitchFamily="18" charset="0"/>
              </a:rPr>
              <a:t>Metodik</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qoʻllanmalar</a:t>
            </a:r>
            <a:endParaRPr lang="en-US" sz="2800" dirty="0">
              <a:solidFill>
                <a:srgbClr val="002060"/>
              </a:solidFill>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2"/>
          <a:stretch>
            <a:fillRect/>
          </a:stretch>
        </p:blipFill>
        <p:spPr>
          <a:xfrm rot="19318700">
            <a:off x="5043181" y="2116099"/>
            <a:ext cx="1835994" cy="2124065"/>
          </a:xfrm>
          <a:prstGeom prst="rect">
            <a:avLst/>
          </a:prstGeom>
        </p:spPr>
      </p:pic>
      <p:pic>
        <p:nvPicPr>
          <p:cNvPr id="7" name="Рисунок 6"/>
          <p:cNvPicPr>
            <a:picLocks noChangeAspect="1"/>
          </p:cNvPicPr>
          <p:nvPr/>
        </p:nvPicPr>
        <p:blipFill>
          <a:blip r:embed="rId3"/>
          <a:stretch>
            <a:fillRect/>
          </a:stretch>
        </p:blipFill>
        <p:spPr>
          <a:xfrm rot="20291559">
            <a:off x="3847406" y="2230745"/>
            <a:ext cx="1230239" cy="1699674"/>
          </a:xfrm>
          <a:prstGeom prst="rect">
            <a:avLst/>
          </a:prstGeom>
        </p:spPr>
      </p:pic>
      <p:pic>
        <p:nvPicPr>
          <p:cNvPr id="8" name="Рисунок 7"/>
          <p:cNvPicPr>
            <a:picLocks noChangeAspect="1"/>
          </p:cNvPicPr>
          <p:nvPr/>
        </p:nvPicPr>
        <p:blipFill>
          <a:blip r:embed="rId4"/>
          <a:stretch>
            <a:fillRect/>
          </a:stretch>
        </p:blipFill>
        <p:spPr>
          <a:xfrm rot="20374183">
            <a:off x="6820597" y="2105535"/>
            <a:ext cx="1543059" cy="2068446"/>
          </a:xfrm>
          <a:prstGeom prst="rect">
            <a:avLst/>
          </a:prstGeom>
        </p:spPr>
      </p:pic>
      <p:pic>
        <p:nvPicPr>
          <p:cNvPr id="9" name="Рисунок 8"/>
          <p:cNvPicPr>
            <a:picLocks noChangeAspect="1"/>
          </p:cNvPicPr>
          <p:nvPr/>
        </p:nvPicPr>
        <p:blipFill>
          <a:blip r:embed="rId5"/>
          <a:stretch>
            <a:fillRect/>
          </a:stretch>
        </p:blipFill>
        <p:spPr>
          <a:xfrm rot="20452989">
            <a:off x="8200911" y="2004478"/>
            <a:ext cx="1769410" cy="2143121"/>
          </a:xfrm>
          <a:prstGeom prst="rect">
            <a:avLst/>
          </a:prstGeom>
        </p:spPr>
      </p:pic>
      <p:pic>
        <p:nvPicPr>
          <p:cNvPr id="11" name="Рисунок 10"/>
          <p:cNvPicPr>
            <a:picLocks noChangeAspect="1"/>
          </p:cNvPicPr>
          <p:nvPr/>
        </p:nvPicPr>
        <p:blipFill>
          <a:blip r:embed="rId6"/>
          <a:stretch>
            <a:fillRect/>
          </a:stretch>
        </p:blipFill>
        <p:spPr>
          <a:xfrm rot="19861042">
            <a:off x="2027527" y="1910688"/>
            <a:ext cx="2005758" cy="2462997"/>
          </a:xfrm>
          <a:prstGeom prst="rect">
            <a:avLst/>
          </a:prstGeom>
        </p:spPr>
      </p:pic>
    </p:spTree>
    <p:extLst>
      <p:ext uri="{BB962C8B-B14F-4D97-AF65-F5344CB8AC3E}">
        <p14:creationId xmlns:p14="http://schemas.microsoft.com/office/powerpoint/2010/main" val="1156339402"/>
      </p:ext>
    </p:extLst>
  </p:cSld>
  <p:clrMapOvr>
    <a:masterClrMapping/>
  </p:clrMapOvr>
  <mc:AlternateContent xmlns:mc="http://schemas.openxmlformats.org/markup-compatibility/2006" xmlns:p14="http://schemas.microsoft.com/office/powerpoint/2010/main">
    <mc:Choice Requires="p14">
      <p:transition spd="slow" p14:dur="2000" advTm="41798"/>
    </mc:Choice>
    <mc:Fallback xmlns="">
      <p:transition spd="slow" advTm="4179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4138973746"/>
              </p:ext>
            </p:extLst>
          </p:nvPr>
        </p:nvGraphicFramePr>
        <p:xfrm>
          <a:off x="1188720" y="1632856"/>
          <a:ext cx="10424160" cy="4767943"/>
        </p:xfrm>
        <a:graphic>
          <a:graphicData uri="http://schemas.openxmlformats.org/drawingml/2006/table">
            <a:tbl>
              <a:tblPr/>
              <a:tblGrid>
                <a:gridCol w="5149720">
                  <a:extLst>
                    <a:ext uri="{9D8B030D-6E8A-4147-A177-3AD203B41FA5}">
                      <a16:colId xmlns:a16="http://schemas.microsoft.com/office/drawing/2014/main" xmlns="" val="20000"/>
                    </a:ext>
                  </a:extLst>
                </a:gridCol>
                <a:gridCol w="5274440">
                  <a:extLst>
                    <a:ext uri="{9D8B030D-6E8A-4147-A177-3AD203B41FA5}">
                      <a16:colId xmlns:a16="http://schemas.microsoft.com/office/drawing/2014/main" xmlns="" val="20001"/>
                    </a:ext>
                  </a:extLst>
                </a:gridCol>
              </a:tblGrid>
              <a:tr h="4767943">
                <a:tc>
                  <a:txBody>
                    <a:bodyPr/>
                    <a:lstStyle/>
                    <a:p>
                      <a:pPr marL="0" marR="0" lvl="0" indent="0" algn="ctr" defTabSz="914400" rtl="0" eaLnBrk="1" fontAlgn="base" latinLnBrk="0" hangingPunct="1">
                        <a:lnSpc>
                          <a:spcPct val="115000"/>
                        </a:lnSpc>
                        <a:spcBef>
                          <a:spcPct val="0"/>
                        </a:spcBef>
                        <a:spcAft>
                          <a:spcPts val="1000"/>
                        </a:spcAft>
                        <a:buClrTx/>
                        <a:buSzTx/>
                        <a:buFontTx/>
                        <a:buNone/>
                        <a:tabLst/>
                      </a:pPr>
                      <a:endParaRPr kumimoji="0" lang="ru-RU" sz="1600" b="0" i="0" u="none" strike="noStrike" cap="none" normalizeH="0" baseline="0" dirty="0" smtClean="0">
                        <a:ln>
                          <a:noFill/>
                        </a:ln>
                        <a:solidFill>
                          <a:srgbClr val="00B0F0"/>
                        </a:solidFill>
                        <a:effectLst/>
                        <a:latin typeface="Calibri" pitchFamily="34" charset="0"/>
                        <a:cs typeface="Times New Roman" pitchFamily="18" charset="0"/>
                      </a:endParaRPr>
                    </a:p>
                  </a:txBody>
                  <a:tcPr marL="30949" marR="30949"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179388" indent="0" algn="ctr">
                        <a:lnSpc>
                          <a:spcPct val="115000"/>
                        </a:lnSpc>
                        <a:spcAft>
                          <a:spcPts val="0"/>
                        </a:spcAft>
                      </a:pPr>
                      <a:endParaRPr lang="en-US" sz="2000" kern="1200" dirty="0" smtClean="0">
                        <a:solidFill>
                          <a:srgbClr val="0033CC"/>
                        </a:solidFill>
                        <a:effectLst/>
                        <a:latin typeface="Times New Roman" panose="02020603050405020304" pitchFamily="18" charset="0"/>
                        <a:ea typeface="+mn-ea"/>
                        <a:cs typeface="Times New Roman" panose="02020603050405020304" pitchFamily="18" charset="0"/>
                      </a:endParaRPr>
                    </a:p>
                    <a:p>
                      <a:pPr marL="179388" indent="0" algn="just">
                        <a:lnSpc>
                          <a:spcPct val="115000"/>
                        </a:lnSpc>
                        <a:spcAft>
                          <a:spcPts val="0"/>
                        </a:spcAft>
                      </a:pPr>
                      <a:r>
                        <a:rPr lang="uz-Latn-UZ" sz="2000" b="0" kern="1200" dirty="0" smtClean="0">
                          <a:solidFill>
                            <a:srgbClr val="002060"/>
                          </a:solidFill>
                          <a:effectLst/>
                          <a:latin typeface="Times New Roman" panose="02020603050405020304" pitchFamily="18" charset="0"/>
                          <a:ea typeface="+mn-ea"/>
                          <a:cs typeface="Times New Roman" panose="02020603050405020304" pitchFamily="18" charset="0"/>
                        </a:rPr>
                        <a:t>Mazkur hujjatni yuritishdan maqsad, Oʻzbekiston Respublikasining ilk va maktabgacha yoshdagi bolalar rivojlanishiga qoʻyiladigan davlat talablari hamda “Ilk qadam” davlat oʻquv dasturi talablarini bajarish asosida </a:t>
                      </a:r>
                      <a:r>
                        <a:rPr lang="uz-Latn-UZ" sz="2000" b="1" kern="1200" dirty="0" smtClean="0">
                          <a:solidFill>
                            <a:srgbClr val="002060"/>
                          </a:solidFill>
                          <a:effectLst/>
                          <a:latin typeface="Times New Roman" panose="02020603050405020304" pitchFamily="18" charset="0"/>
                          <a:ea typeface="+mn-ea"/>
                          <a:cs typeface="Times New Roman" panose="02020603050405020304" pitchFamily="18" charset="0"/>
                        </a:rPr>
                        <a:t>ertalabki soat</a:t>
                      </a:r>
                      <a:r>
                        <a:rPr lang="uz-Latn-UZ" sz="2000" b="0" kern="1200" dirty="0" smtClean="0">
                          <a:solidFill>
                            <a:srgbClr val="002060"/>
                          </a:solidFill>
                          <a:effectLst/>
                          <a:latin typeface="Times New Roman" panose="02020603050405020304" pitchFamily="18" charset="0"/>
                          <a:ea typeface="+mn-ea"/>
                          <a:cs typeface="Times New Roman" panose="02020603050405020304" pitchFamily="18" charset="0"/>
                        </a:rPr>
                        <a:t>, </a:t>
                      </a:r>
                      <a:r>
                        <a:rPr lang="uz-Latn-UZ" sz="2000" b="1" kern="1200" dirty="0" smtClean="0">
                          <a:solidFill>
                            <a:srgbClr val="002060"/>
                          </a:solidFill>
                          <a:effectLst/>
                          <a:latin typeface="Times New Roman" panose="02020603050405020304" pitchFamily="18" charset="0"/>
                          <a:ea typeface="+mn-ea"/>
                          <a:cs typeface="Times New Roman" panose="02020603050405020304" pitchFamily="18" charset="0"/>
                        </a:rPr>
                        <a:t>sayr, kunning ikkinchi yarmida bolalar bilan yakka tartibda ishlashni loyihalashtirishdan </a:t>
                      </a:r>
                      <a:r>
                        <a:rPr lang="uz-Latn-UZ" sz="2000" b="0" kern="1200" dirty="0" smtClean="0">
                          <a:solidFill>
                            <a:srgbClr val="002060"/>
                          </a:solidFill>
                          <a:effectLst/>
                          <a:latin typeface="Times New Roman" panose="02020603050405020304" pitchFamily="18" charset="0"/>
                          <a:ea typeface="+mn-ea"/>
                          <a:cs typeface="Times New Roman" panose="02020603050405020304" pitchFamily="18" charset="0"/>
                        </a:rPr>
                        <a:t>iboratdir</a:t>
                      </a:r>
                      <a:r>
                        <a:rPr lang="uz-Latn-UZ" sz="2000" b="0" kern="1200" dirty="0" smtClean="0">
                          <a:solidFill>
                            <a:schemeClr val="tx1"/>
                          </a:solidFill>
                          <a:effectLst/>
                          <a:latin typeface="Times New Roman" panose="02020603050405020304" pitchFamily="18" charset="0"/>
                          <a:ea typeface="+mn-ea"/>
                          <a:cs typeface="Times New Roman" panose="02020603050405020304" pitchFamily="18" charset="0"/>
                        </a:rPr>
                        <a:t>. </a:t>
                      </a:r>
                      <a:endParaRPr kumimoji="0" lang="uz-Cyrl-UZ" sz="2000" b="0" i="0" u="none" strike="noStrike" cap="none" normalizeH="0" baseline="0" dirty="0" smtClean="0">
                        <a:ln>
                          <a:noFill/>
                        </a:ln>
                        <a:solidFill>
                          <a:srgbClr val="00B0F0"/>
                        </a:solidFill>
                        <a:effectLst/>
                        <a:latin typeface="Times New Roman" pitchFamily="18" charset="0"/>
                        <a:cs typeface="Times New Roman" pitchFamily="18" charset="0"/>
                      </a:endParaRPr>
                    </a:p>
                  </a:txBody>
                  <a:tcPr marL="30949" marR="30949"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bl>
          </a:graphicData>
        </a:graphic>
      </p:graphicFrame>
      <p:sp>
        <p:nvSpPr>
          <p:cNvPr id="2" name="Прямоугольник 1"/>
          <p:cNvSpPr/>
          <p:nvPr/>
        </p:nvSpPr>
        <p:spPr>
          <a:xfrm>
            <a:off x="1436914" y="260648"/>
            <a:ext cx="9562012" cy="1152128"/>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lvl="0" algn="ctr"/>
            <a:r>
              <a:rPr lang="en-US" sz="3200" b="1" dirty="0">
                <a:solidFill>
                  <a:srgbClr val="002060"/>
                </a:solidFill>
                <a:latin typeface="Times New Roman" panose="02020603050405020304" pitchFamily="18" charset="0"/>
                <a:cs typeface="Times New Roman" panose="02020603050405020304" pitchFamily="18" charset="0"/>
              </a:rPr>
              <a:t>05-02. </a:t>
            </a:r>
            <a:r>
              <a:rPr lang="uz-Latn-UZ" sz="3200" b="1" dirty="0">
                <a:solidFill>
                  <a:srgbClr val="0033CC"/>
                </a:solidFill>
                <a:latin typeface="Times New Roman" panose="02020603050405020304" pitchFamily="18" charset="0"/>
                <a:cs typeface="Times New Roman" panose="02020603050405020304" pitchFamily="18" charset="0"/>
              </a:rPr>
              <a:t>Oylik ish rejasi (Ish jurnali) </a:t>
            </a:r>
            <a:endParaRPr lang="ru-RU" sz="3200" b="1" dirty="0">
              <a:solidFill>
                <a:srgbClr val="0033CC"/>
              </a:solidFill>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a:blip r:embed="rId2"/>
          <a:stretch>
            <a:fillRect/>
          </a:stretch>
        </p:blipFill>
        <p:spPr>
          <a:xfrm>
            <a:off x="2114545" y="1629613"/>
            <a:ext cx="3487411" cy="4621476"/>
          </a:xfrm>
          <a:prstGeom prst="rect">
            <a:avLst/>
          </a:prstGeom>
        </p:spPr>
      </p:pic>
    </p:spTree>
    <p:extLst>
      <p:ext uri="{BB962C8B-B14F-4D97-AF65-F5344CB8AC3E}">
        <p14:creationId xmlns:p14="http://schemas.microsoft.com/office/powerpoint/2010/main" val="1376685147"/>
      </p:ext>
    </p:extLst>
  </p:cSld>
  <p:clrMapOvr>
    <a:masterClrMapping/>
  </p:clrMapOvr>
  <mc:AlternateContent xmlns:mc="http://schemas.openxmlformats.org/markup-compatibility/2006" xmlns:p14="http://schemas.microsoft.com/office/powerpoint/2010/main">
    <mc:Choice Requires="p14">
      <p:transition spd="slow" p14:dur="2000" advTm="24391"/>
    </mc:Choice>
    <mc:Fallback xmlns="">
      <p:transition spd="slow" advTm="2439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4137" y="261257"/>
            <a:ext cx="11534503" cy="862150"/>
          </a:xfrm>
        </p:spPr>
        <p:txBody>
          <a:bodyPr>
            <a:noAutofit/>
          </a:bodyPr>
          <a:lstStyle/>
          <a:p>
            <a:pPr algn="ctr"/>
            <a:r>
              <a:rPr lang="en-US" b="1" dirty="0">
                <a:solidFill>
                  <a:srgbClr val="0066FF"/>
                </a:solidFill>
                <a:latin typeface="Times New Roman" panose="02020603050405020304" pitchFamily="18" charset="0"/>
                <a:cs typeface="Times New Roman" panose="02020603050405020304" pitchFamily="18" charset="0"/>
              </a:rPr>
              <a:t>05-02. </a:t>
            </a:r>
            <a:r>
              <a:rPr lang="en-US" b="1" dirty="0" err="1">
                <a:solidFill>
                  <a:srgbClr val="0066FF"/>
                </a:solidFill>
                <a:latin typeface="Times New Roman" panose="02020603050405020304" pitchFamily="18" charset="0"/>
                <a:cs typeface="Times New Roman" panose="02020603050405020304" pitchFamily="18" charset="0"/>
              </a:rPr>
              <a:t>Oylik</a:t>
            </a:r>
            <a:r>
              <a:rPr lang="en-US" b="1" dirty="0">
                <a:solidFill>
                  <a:srgbClr val="0066FF"/>
                </a:solidFill>
                <a:latin typeface="Times New Roman" panose="02020603050405020304" pitchFamily="18" charset="0"/>
                <a:cs typeface="Times New Roman" panose="02020603050405020304" pitchFamily="18" charset="0"/>
              </a:rPr>
              <a:t> </a:t>
            </a:r>
            <a:r>
              <a:rPr lang="en-US" b="1" dirty="0" err="1">
                <a:solidFill>
                  <a:srgbClr val="0066FF"/>
                </a:solidFill>
                <a:latin typeface="Times New Roman" panose="02020603050405020304" pitchFamily="18" charset="0"/>
                <a:cs typeface="Times New Roman" panose="02020603050405020304" pitchFamily="18" charset="0"/>
              </a:rPr>
              <a:t>ish</a:t>
            </a:r>
            <a:r>
              <a:rPr lang="en-US" b="1" dirty="0">
                <a:solidFill>
                  <a:srgbClr val="0066FF"/>
                </a:solidFill>
                <a:latin typeface="Times New Roman" panose="02020603050405020304" pitchFamily="18" charset="0"/>
                <a:cs typeface="Times New Roman" panose="02020603050405020304" pitchFamily="18" charset="0"/>
              </a:rPr>
              <a:t> </a:t>
            </a:r>
            <a:r>
              <a:rPr lang="en-US" b="1" dirty="0" err="1">
                <a:solidFill>
                  <a:srgbClr val="0066FF"/>
                </a:solidFill>
                <a:latin typeface="Times New Roman" panose="02020603050405020304" pitchFamily="18" charset="0"/>
                <a:cs typeface="Times New Roman" panose="02020603050405020304" pitchFamily="18" charset="0"/>
              </a:rPr>
              <a:t>reja</a:t>
            </a:r>
            <a:r>
              <a:rPr lang="en-US" b="1" dirty="0">
                <a:solidFill>
                  <a:srgbClr val="0066FF"/>
                </a:solidFill>
                <a:latin typeface="Times New Roman" panose="02020603050405020304" pitchFamily="18" charset="0"/>
                <a:cs typeface="Times New Roman" panose="02020603050405020304" pitchFamily="18" charset="0"/>
              </a:rPr>
              <a:t> (</a:t>
            </a:r>
            <a:r>
              <a:rPr lang="en-US" b="1" dirty="0" err="1">
                <a:solidFill>
                  <a:srgbClr val="0066FF"/>
                </a:solidFill>
                <a:latin typeface="Times New Roman" panose="02020603050405020304" pitchFamily="18" charset="0"/>
                <a:cs typeface="Times New Roman" panose="02020603050405020304" pitchFamily="18" charset="0"/>
              </a:rPr>
              <a:t>Ish</a:t>
            </a:r>
            <a:r>
              <a:rPr lang="en-US" b="1" dirty="0">
                <a:solidFill>
                  <a:srgbClr val="0066FF"/>
                </a:solidFill>
                <a:latin typeface="Times New Roman" panose="02020603050405020304" pitchFamily="18" charset="0"/>
                <a:cs typeface="Times New Roman" panose="02020603050405020304" pitchFamily="18" charset="0"/>
              </a:rPr>
              <a:t> </a:t>
            </a:r>
            <a:r>
              <a:rPr lang="en-US" b="1" dirty="0" err="1">
                <a:solidFill>
                  <a:srgbClr val="0066FF"/>
                </a:solidFill>
                <a:latin typeface="Times New Roman" panose="02020603050405020304" pitchFamily="18" charset="0"/>
                <a:cs typeface="Times New Roman" panose="02020603050405020304" pitchFamily="18" charset="0"/>
              </a:rPr>
              <a:t>jurnali</a:t>
            </a:r>
            <a:r>
              <a:rPr lang="en-US" b="1" dirty="0">
                <a:solidFill>
                  <a:srgbClr val="0066FF"/>
                </a:solidFill>
                <a:latin typeface="Times New Roman" panose="02020603050405020304" pitchFamily="18" charset="0"/>
                <a:cs typeface="Times New Roman" panose="02020603050405020304" pitchFamily="18" charset="0"/>
              </a:rPr>
              <a:t>) </a:t>
            </a:r>
            <a:r>
              <a:rPr lang="uz-Cyrl-UZ" b="1" dirty="0" smtClean="0">
                <a:solidFill>
                  <a:srgbClr val="0066FF"/>
                </a:solidFill>
                <a:latin typeface="Times New Roman" panose="02020603050405020304" pitchFamily="18" charset="0"/>
                <a:cs typeface="Times New Roman" panose="02020603050405020304" pitchFamily="18" charset="0"/>
              </a:rPr>
              <a:t>–</a:t>
            </a:r>
            <a:r>
              <a:rPr lang="en-US" b="1" dirty="0" smtClean="0">
                <a:solidFill>
                  <a:srgbClr val="002060"/>
                </a:solidFill>
                <a:latin typeface="Times New Roman" panose="02020603050405020304" pitchFamily="18" charset="0"/>
                <a:cs typeface="Times New Roman" panose="02020603050405020304" pitchFamily="18" charset="0"/>
              </a:rPr>
              <a:t>TITUL VARAG`I</a:t>
            </a:r>
            <a:endParaRPr lang="en-US" b="1" dirty="0">
              <a:solidFill>
                <a:srgbClr val="002060"/>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rotWithShape="1">
          <a:blip r:embed="rId3"/>
          <a:srcRect l="29553" t="18661" r="22056" b="15089"/>
          <a:stretch/>
        </p:blipFill>
        <p:spPr>
          <a:xfrm>
            <a:off x="6714308" y="1567543"/>
            <a:ext cx="4558936" cy="5172891"/>
          </a:xfrm>
          <a:prstGeom prst="rect">
            <a:avLst/>
          </a:prstGeom>
          <a:ln w="76200">
            <a:solidFill>
              <a:srgbClr val="0000FF"/>
            </a:solidFill>
          </a:ln>
        </p:spPr>
      </p:pic>
      <p:pic>
        <p:nvPicPr>
          <p:cNvPr id="3" name="Рисунок 2"/>
          <p:cNvPicPr>
            <a:picLocks noChangeAspect="1"/>
          </p:cNvPicPr>
          <p:nvPr/>
        </p:nvPicPr>
        <p:blipFill>
          <a:blip r:embed="rId4"/>
          <a:stretch>
            <a:fillRect/>
          </a:stretch>
        </p:blipFill>
        <p:spPr>
          <a:xfrm>
            <a:off x="1556126" y="1273500"/>
            <a:ext cx="4047839" cy="5427272"/>
          </a:xfrm>
          <a:prstGeom prst="rect">
            <a:avLst/>
          </a:prstGeom>
          <a:solidFill>
            <a:srgbClr val="FFFFFF">
              <a:shade val="85000"/>
            </a:srgbClr>
          </a:solidFill>
          <a:ln w="28575" cap="sq">
            <a:solidFill>
              <a:srgbClr val="0000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8900227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61256" y="261257"/>
            <a:ext cx="11717383" cy="862150"/>
          </a:xfrm>
        </p:spPr>
        <p:txBody>
          <a:bodyPr>
            <a:noAutofit/>
          </a:bodyPr>
          <a:lstStyle/>
          <a:p>
            <a:pPr algn="ctr"/>
            <a:r>
              <a:rPr lang="en-US" b="1" dirty="0">
                <a:solidFill>
                  <a:srgbClr val="0066FF"/>
                </a:solidFill>
                <a:latin typeface="Times New Roman" panose="02020603050405020304" pitchFamily="18" charset="0"/>
                <a:cs typeface="Times New Roman" panose="02020603050405020304" pitchFamily="18" charset="0"/>
              </a:rPr>
              <a:t>05-02. </a:t>
            </a:r>
            <a:r>
              <a:rPr lang="en-US" b="1" dirty="0" err="1">
                <a:solidFill>
                  <a:srgbClr val="0066FF"/>
                </a:solidFill>
                <a:latin typeface="Times New Roman" panose="02020603050405020304" pitchFamily="18" charset="0"/>
                <a:cs typeface="Times New Roman" panose="02020603050405020304" pitchFamily="18" charset="0"/>
              </a:rPr>
              <a:t>Oylik</a:t>
            </a:r>
            <a:r>
              <a:rPr lang="en-US" b="1" dirty="0">
                <a:solidFill>
                  <a:srgbClr val="0066FF"/>
                </a:solidFill>
                <a:latin typeface="Times New Roman" panose="02020603050405020304" pitchFamily="18" charset="0"/>
                <a:cs typeface="Times New Roman" panose="02020603050405020304" pitchFamily="18" charset="0"/>
              </a:rPr>
              <a:t> </a:t>
            </a:r>
            <a:r>
              <a:rPr lang="en-US" b="1" dirty="0" err="1">
                <a:solidFill>
                  <a:srgbClr val="0066FF"/>
                </a:solidFill>
                <a:latin typeface="Times New Roman" panose="02020603050405020304" pitchFamily="18" charset="0"/>
                <a:cs typeface="Times New Roman" panose="02020603050405020304" pitchFamily="18" charset="0"/>
              </a:rPr>
              <a:t>ish</a:t>
            </a:r>
            <a:r>
              <a:rPr lang="en-US" b="1" dirty="0">
                <a:solidFill>
                  <a:srgbClr val="0066FF"/>
                </a:solidFill>
                <a:latin typeface="Times New Roman" panose="02020603050405020304" pitchFamily="18" charset="0"/>
                <a:cs typeface="Times New Roman" panose="02020603050405020304" pitchFamily="18" charset="0"/>
              </a:rPr>
              <a:t> </a:t>
            </a:r>
            <a:r>
              <a:rPr lang="en-US" b="1" dirty="0" err="1">
                <a:solidFill>
                  <a:srgbClr val="0066FF"/>
                </a:solidFill>
                <a:latin typeface="Times New Roman" panose="02020603050405020304" pitchFamily="18" charset="0"/>
                <a:cs typeface="Times New Roman" panose="02020603050405020304" pitchFamily="18" charset="0"/>
              </a:rPr>
              <a:t>reja</a:t>
            </a:r>
            <a:r>
              <a:rPr lang="en-US" b="1" dirty="0">
                <a:solidFill>
                  <a:srgbClr val="0066FF"/>
                </a:solidFill>
                <a:latin typeface="Times New Roman" panose="02020603050405020304" pitchFamily="18" charset="0"/>
                <a:cs typeface="Times New Roman" panose="02020603050405020304" pitchFamily="18" charset="0"/>
              </a:rPr>
              <a:t> (</a:t>
            </a:r>
            <a:r>
              <a:rPr lang="en-US" b="1" dirty="0" err="1">
                <a:solidFill>
                  <a:srgbClr val="0066FF"/>
                </a:solidFill>
                <a:latin typeface="Times New Roman" panose="02020603050405020304" pitchFamily="18" charset="0"/>
                <a:cs typeface="Times New Roman" panose="02020603050405020304" pitchFamily="18" charset="0"/>
              </a:rPr>
              <a:t>Ish</a:t>
            </a:r>
            <a:r>
              <a:rPr lang="en-US" b="1" dirty="0">
                <a:solidFill>
                  <a:srgbClr val="0066FF"/>
                </a:solidFill>
                <a:latin typeface="Times New Roman" panose="02020603050405020304" pitchFamily="18" charset="0"/>
                <a:cs typeface="Times New Roman" panose="02020603050405020304" pitchFamily="18" charset="0"/>
              </a:rPr>
              <a:t> </a:t>
            </a:r>
            <a:r>
              <a:rPr lang="en-US" b="1" dirty="0" err="1">
                <a:solidFill>
                  <a:srgbClr val="0066FF"/>
                </a:solidFill>
                <a:latin typeface="Times New Roman" panose="02020603050405020304" pitchFamily="18" charset="0"/>
                <a:cs typeface="Times New Roman" panose="02020603050405020304" pitchFamily="18" charset="0"/>
              </a:rPr>
              <a:t>jurnali</a:t>
            </a:r>
            <a:r>
              <a:rPr lang="en-US" b="1" dirty="0">
                <a:solidFill>
                  <a:srgbClr val="0066FF"/>
                </a:solidFill>
                <a:latin typeface="Times New Roman" panose="02020603050405020304" pitchFamily="18" charset="0"/>
                <a:cs typeface="Times New Roman" panose="02020603050405020304" pitchFamily="18" charset="0"/>
              </a:rPr>
              <a:t>) </a:t>
            </a:r>
            <a:r>
              <a:rPr lang="uz-Cyrl-UZ" b="1" dirty="0" smtClean="0">
                <a:solidFill>
                  <a:srgbClr val="0066FF"/>
                </a:solidFill>
                <a:latin typeface="Times New Roman" panose="02020603050405020304" pitchFamily="18" charset="0"/>
                <a:cs typeface="Times New Roman" panose="02020603050405020304" pitchFamily="18" charset="0"/>
              </a:rPr>
              <a:t>–</a:t>
            </a:r>
            <a:r>
              <a:rPr lang="en-US" b="1" dirty="0" smtClean="0">
                <a:solidFill>
                  <a:srgbClr val="002060"/>
                </a:solidFill>
                <a:latin typeface="Times New Roman" panose="02020603050405020304" pitchFamily="18" charset="0"/>
                <a:cs typeface="Times New Roman" panose="02020603050405020304" pitchFamily="18" charset="0"/>
              </a:rPr>
              <a:t>TITUL VARAG`I</a:t>
            </a:r>
            <a:endParaRPr lang="en-US" b="1" dirty="0">
              <a:solidFill>
                <a:srgbClr val="002060"/>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3"/>
          <a:stretch>
            <a:fillRect/>
          </a:stretch>
        </p:blipFill>
        <p:spPr>
          <a:xfrm>
            <a:off x="1138115" y="1430728"/>
            <a:ext cx="4047839" cy="5427272"/>
          </a:xfrm>
          <a:prstGeom prst="rect">
            <a:avLst/>
          </a:prstGeom>
          <a:solidFill>
            <a:srgbClr val="FFFFFF">
              <a:shade val="85000"/>
            </a:srgbClr>
          </a:solidFill>
          <a:ln w="28575" cap="sq">
            <a:solidFill>
              <a:srgbClr val="0000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Рисунок 4"/>
          <p:cNvPicPr>
            <a:picLocks noChangeAspect="1"/>
          </p:cNvPicPr>
          <p:nvPr/>
        </p:nvPicPr>
        <p:blipFill rotWithShape="1">
          <a:blip r:embed="rId4"/>
          <a:srcRect l="-1239" t="7325" r="1239" b="966"/>
          <a:stretch/>
        </p:blipFill>
        <p:spPr>
          <a:xfrm>
            <a:off x="6413864" y="1463039"/>
            <a:ext cx="4296513" cy="5055326"/>
          </a:xfrm>
          <a:prstGeom prst="rect">
            <a:avLst/>
          </a:prstGeom>
          <a:solidFill>
            <a:srgbClr val="FFFFFF">
              <a:shade val="85000"/>
            </a:srgbClr>
          </a:solidFill>
          <a:ln w="88900" cap="sq">
            <a:solidFill>
              <a:srgbClr val="00206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3279605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8457" y="404949"/>
            <a:ext cx="10998926" cy="718458"/>
          </a:xfrm>
        </p:spPr>
        <p:txBody>
          <a:bodyPr>
            <a:noAutofit/>
          </a:bodyPr>
          <a:lstStyle/>
          <a:p>
            <a:r>
              <a:rPr lang="en-US" sz="2800" b="1" dirty="0" smtClean="0">
                <a:solidFill>
                  <a:srgbClr val="0000FF"/>
                </a:solidFill>
                <a:latin typeface="Times New Roman" panose="02020603050405020304" pitchFamily="18" charset="0"/>
                <a:cs typeface="Times New Roman" panose="02020603050405020304" pitchFamily="18" charset="0"/>
              </a:rPr>
              <a:t>      05-02</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Oylik</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ish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reja</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Ish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jurnali</a:t>
            </a:r>
            <a:r>
              <a:rPr lang="en-US" sz="2800" b="1" dirty="0" smtClean="0">
                <a:solidFill>
                  <a:srgbClr val="0000FF"/>
                </a:solidFill>
                <a:latin typeface="Times New Roman" panose="02020603050405020304" pitchFamily="18" charset="0"/>
                <a:cs typeface="Times New Roman" panose="02020603050405020304" pitchFamily="18" charset="0"/>
              </a:rPr>
              <a:t>)-</a:t>
            </a:r>
            <a:r>
              <a:rPr lang="uz-Latn-UZ" sz="2800" b="1" dirty="0">
                <a:solidFill>
                  <a:srgbClr val="002060"/>
                </a:solidFill>
                <a:latin typeface="Times New Roman" panose="02020603050405020304" pitchFamily="18" charset="0"/>
                <a:cs typeface="Times New Roman" panose="02020603050405020304" pitchFamily="18" charset="0"/>
              </a:rPr>
              <a:t>Tarbiyachilarga tavsiyalar </a:t>
            </a:r>
            <a:r>
              <a:rPr lang="ru-RU" b="1" dirty="0"/>
              <a:t/>
            </a:r>
            <a:br>
              <a:rPr lang="ru-RU" b="1" dirty="0"/>
            </a:br>
            <a:r>
              <a:rPr lang="en-US" b="1" dirty="0" smtClean="0">
                <a:solidFill>
                  <a:srgbClr val="0066FF"/>
                </a:solidFill>
                <a:latin typeface="Times New Roman" panose="02020603050405020304" pitchFamily="18" charset="0"/>
                <a:cs typeface="Times New Roman" panose="02020603050405020304" pitchFamily="18" charset="0"/>
              </a:rPr>
              <a:t> </a:t>
            </a:r>
            <a:endParaRPr lang="en-US" b="1" dirty="0">
              <a:solidFill>
                <a:srgbClr val="0066FF"/>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17566" y="1423851"/>
            <a:ext cx="11704320" cy="5055326"/>
          </a:xfrm>
        </p:spPr>
        <p:txBody>
          <a:bodyPr>
            <a:noAutofit/>
          </a:bodyPr>
          <a:lstStyle/>
          <a:p>
            <a:pPr algn="just"/>
            <a:r>
              <a:rPr lang="uz-Latn-UZ" sz="2000" dirty="0" smtClean="0">
                <a:solidFill>
                  <a:srgbClr val="002060"/>
                </a:solidFill>
                <a:latin typeface="Times New Roman" panose="02020603050405020304" pitchFamily="18" charset="0"/>
                <a:cs typeface="Times New Roman" panose="02020603050405020304" pitchFamily="18" charset="0"/>
              </a:rPr>
              <a:t>MTT tarbiyachisining </a:t>
            </a:r>
            <a:r>
              <a:rPr lang="uz-Latn-UZ" sz="2000" dirty="0">
                <a:solidFill>
                  <a:srgbClr val="002060"/>
                </a:solidFill>
                <a:latin typeface="Times New Roman" panose="02020603050405020304" pitchFamily="18" charset="0"/>
                <a:cs typeface="Times New Roman" panose="02020603050405020304" pitchFamily="18" charset="0"/>
              </a:rPr>
              <a:t>ushbu ish jurnali tashkilotda faoliyat yuritayotgan tarbiyachilar uchun ishlab chiqilgan. Mazkur hujjatni yuritishdan maqsad, Oʻzbekiston Respublikasining ilk va maktabgacha yoshdagi bolalar rivojlanishiga qoʻyiladigan davlat talablari hamda “Ilk qadam” davlat oʻquv dasturi talablarini bajarish asosida ertalabki soat, sayr, kunning ikkinchi yarmida bolalar bilan yakka tartibda ishlashni loyihalashtirishdan iboratdir. </a:t>
            </a:r>
            <a:endParaRPr lang="ru-RU" sz="2000" dirty="0">
              <a:solidFill>
                <a:srgbClr val="002060"/>
              </a:solidFill>
              <a:latin typeface="Times New Roman" panose="02020603050405020304" pitchFamily="18" charset="0"/>
              <a:cs typeface="Times New Roman" panose="02020603050405020304" pitchFamily="18" charset="0"/>
            </a:endParaRPr>
          </a:p>
          <a:p>
            <a:pPr algn="just"/>
            <a:r>
              <a:rPr lang="uz-Latn-UZ" sz="2000" dirty="0" smtClean="0">
                <a:solidFill>
                  <a:srgbClr val="002060"/>
                </a:solidFill>
                <a:latin typeface="Times New Roman" panose="02020603050405020304" pitchFamily="18" charset="0"/>
                <a:cs typeface="Times New Roman" panose="02020603050405020304" pitchFamily="18" charset="0"/>
              </a:rPr>
              <a:t>MTT</a:t>
            </a:r>
            <a:r>
              <a:rPr lang="uz-Cyrl-UZ" sz="2000" dirty="0" smtClean="0">
                <a:solidFill>
                  <a:srgbClr val="002060"/>
                </a:solidFill>
                <a:latin typeface="Times New Roman" panose="02020603050405020304" pitchFamily="18" charset="0"/>
                <a:cs typeface="Times New Roman" panose="02020603050405020304" pitchFamily="18" charset="0"/>
              </a:rPr>
              <a:t> </a:t>
            </a:r>
            <a:r>
              <a:rPr lang="uz-Latn-UZ"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pedagog</a:t>
            </a:r>
            <a:r>
              <a:rPr lang="uz-Latn-UZ" sz="2000" dirty="0" smtClean="0">
                <a:solidFill>
                  <a:srgbClr val="002060"/>
                </a:solidFill>
                <a:latin typeface="Times New Roman" panose="02020603050405020304" pitchFamily="18" charset="0"/>
                <a:cs typeface="Times New Roman" panose="02020603050405020304" pitchFamily="18" charset="0"/>
              </a:rPr>
              <a:t>larida </a:t>
            </a:r>
            <a:r>
              <a:rPr lang="uz-Latn-UZ" sz="2000" dirty="0">
                <a:solidFill>
                  <a:srgbClr val="002060"/>
                </a:solidFill>
                <a:latin typeface="Times New Roman" panose="02020603050405020304" pitchFamily="18" charset="0"/>
                <a:cs typeface="Times New Roman" panose="02020603050405020304" pitchFamily="18" charset="0"/>
              </a:rPr>
              <a:t>pedagogik faoliyatni rejalashtirish bolalar hayotini toʻgʻri tashkil etishning negizi hisoblanib, bunda tarbiyachilar taʼlimiy vazifalar, bolalar bilan birgalikda olib boriladigan ish shakllari, rivojlantiruvchi muhitga kiritish lozim boʻlgan oʻzgartirishlarni belgilab beradi. </a:t>
            </a:r>
            <a:endParaRPr lang="ru-RU" sz="2000" dirty="0">
              <a:solidFill>
                <a:srgbClr val="002060"/>
              </a:solidFill>
              <a:latin typeface="Times New Roman" panose="02020603050405020304" pitchFamily="18" charset="0"/>
              <a:cs typeface="Times New Roman" panose="02020603050405020304" pitchFamily="18" charset="0"/>
            </a:endParaRPr>
          </a:p>
          <a:p>
            <a:pPr algn="just"/>
            <a:r>
              <a:rPr lang="uz-Latn-UZ" sz="2000" dirty="0">
                <a:solidFill>
                  <a:srgbClr val="002060"/>
                </a:solidFill>
                <a:latin typeface="Times New Roman" panose="02020603050405020304" pitchFamily="18" charset="0"/>
                <a:cs typeface="Times New Roman" panose="02020603050405020304" pitchFamily="18" charset="0"/>
              </a:rPr>
              <a:t>Rejalashtirish taʼlim-tarbiya jarayonida individual yondashuvni amalga oshirish, bolalarga axborot va jismoniy vazifalarni meʼyorlash imkonini beradi. </a:t>
            </a:r>
            <a:endParaRPr lang="ru-RU" sz="2000" dirty="0">
              <a:solidFill>
                <a:srgbClr val="002060"/>
              </a:solidFill>
              <a:latin typeface="Times New Roman" panose="02020603050405020304" pitchFamily="18" charset="0"/>
              <a:cs typeface="Times New Roman" panose="02020603050405020304" pitchFamily="18" charset="0"/>
            </a:endParaRPr>
          </a:p>
          <a:p>
            <a:pPr algn="just"/>
            <a:r>
              <a:rPr lang="uz-Latn-UZ" sz="2000" dirty="0">
                <a:solidFill>
                  <a:srgbClr val="002060"/>
                </a:solidFill>
                <a:latin typeface="Times New Roman" panose="02020603050405020304" pitchFamily="18" charset="0"/>
                <a:cs typeface="Times New Roman" panose="02020603050405020304" pitchFamily="18" charset="0"/>
              </a:rPr>
              <a:t>Ish rejasining toʻlaqonli bajarilishini tahlil qilish, bolaning rivojlanish surʼatini kuzatish va ular uchun yanada qulay sharoitlar yaratish imkonini beradi.</a:t>
            </a:r>
            <a:r>
              <a:rPr lang="uz-Latn-UZ" sz="2000" b="1" dirty="0">
                <a:solidFill>
                  <a:srgbClr val="002060"/>
                </a:solidFill>
                <a:latin typeface="Times New Roman" panose="02020603050405020304" pitchFamily="18" charset="0"/>
                <a:cs typeface="Times New Roman" panose="02020603050405020304" pitchFamily="18" charset="0"/>
              </a:rPr>
              <a:t> </a:t>
            </a:r>
            <a:endParaRPr lang="ru-RU" sz="2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2494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31966" y="431074"/>
            <a:ext cx="10685417" cy="692333"/>
          </a:xfrm>
        </p:spPr>
        <p:txBody>
          <a:bodyPr>
            <a:noAutofit/>
          </a:bodyPr>
          <a:lstStyle/>
          <a:p>
            <a:r>
              <a:rPr lang="en-US" sz="2800" b="1" dirty="0">
                <a:solidFill>
                  <a:srgbClr val="0000FF"/>
                </a:solidFill>
                <a:latin typeface="Times New Roman" panose="02020603050405020304" pitchFamily="18" charset="0"/>
                <a:cs typeface="Times New Roman" panose="02020603050405020304" pitchFamily="18" charset="0"/>
              </a:rPr>
              <a:t>05-02. </a:t>
            </a:r>
            <a:r>
              <a:rPr lang="en-US" sz="2800" b="1" dirty="0" err="1">
                <a:solidFill>
                  <a:srgbClr val="0000FF"/>
                </a:solidFill>
                <a:latin typeface="Times New Roman" panose="02020603050405020304" pitchFamily="18" charset="0"/>
                <a:cs typeface="Times New Roman" panose="02020603050405020304" pitchFamily="18" charset="0"/>
              </a:rPr>
              <a:t>Oylik</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ish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reja</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Ish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jurnali</a:t>
            </a:r>
            <a:r>
              <a:rPr lang="en-US" sz="2800" b="1" dirty="0" smtClean="0">
                <a:solidFill>
                  <a:srgbClr val="0000FF"/>
                </a:solidFill>
                <a:latin typeface="Times New Roman" panose="02020603050405020304" pitchFamily="18" charset="0"/>
                <a:cs typeface="Times New Roman" panose="02020603050405020304" pitchFamily="18" charset="0"/>
              </a:rPr>
              <a:t>)-</a:t>
            </a:r>
            <a:r>
              <a:rPr lang="uz-Latn-UZ" sz="2800" b="1" dirty="0">
                <a:solidFill>
                  <a:srgbClr val="002060"/>
                </a:solidFill>
                <a:latin typeface="Times New Roman" panose="02020603050405020304" pitchFamily="18" charset="0"/>
                <a:cs typeface="Times New Roman" panose="02020603050405020304" pitchFamily="18" charset="0"/>
              </a:rPr>
              <a:t>Tarbiyachilarga tavsiyalar </a:t>
            </a:r>
            <a:r>
              <a:rPr lang="ru-RU" b="1" dirty="0"/>
              <a:t/>
            </a:r>
            <a:br>
              <a:rPr lang="ru-RU" b="1" dirty="0"/>
            </a:br>
            <a:r>
              <a:rPr lang="en-US" b="1" dirty="0" smtClean="0">
                <a:solidFill>
                  <a:srgbClr val="0066FF"/>
                </a:solidFill>
                <a:latin typeface="Times New Roman" panose="02020603050405020304" pitchFamily="18" charset="0"/>
                <a:cs typeface="Times New Roman" panose="02020603050405020304" pitchFamily="18" charset="0"/>
              </a:rPr>
              <a:t> </a:t>
            </a:r>
            <a:endParaRPr lang="en-US" b="1" dirty="0">
              <a:solidFill>
                <a:srgbClr val="0066FF"/>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613954" y="1423851"/>
            <a:ext cx="11207932" cy="5055326"/>
          </a:xfrm>
        </p:spPr>
        <p:txBody>
          <a:bodyPr>
            <a:noAutofit/>
          </a:bodyPr>
          <a:lstStyle/>
          <a:p>
            <a:pPr algn="just"/>
            <a:r>
              <a:rPr lang="uz-Latn-UZ" sz="2000" dirty="0">
                <a:solidFill>
                  <a:srgbClr val="002060"/>
                </a:solidFill>
                <a:latin typeface="Times New Roman" panose="02020603050405020304" pitchFamily="18" charset="0"/>
                <a:cs typeface="Times New Roman" panose="02020603050405020304" pitchFamily="18" charset="0"/>
              </a:rPr>
              <a:t>DXSH asosidagi MTT va oilaviy MTT </a:t>
            </a:r>
            <a:r>
              <a:rPr lang="uz-Latn-UZ" sz="2000" dirty="0" smtClean="0">
                <a:solidFill>
                  <a:srgbClr val="002060"/>
                </a:solidFill>
                <a:latin typeface="Times New Roman" panose="02020603050405020304" pitchFamily="18" charset="0"/>
                <a:cs typeface="Times New Roman" panose="02020603050405020304" pitchFamily="18" charset="0"/>
              </a:rPr>
              <a:t>tarbiyachisining </a:t>
            </a:r>
            <a:r>
              <a:rPr lang="uz-Latn-UZ" sz="2000" dirty="0">
                <a:solidFill>
                  <a:srgbClr val="002060"/>
                </a:solidFill>
                <a:latin typeface="Times New Roman" panose="02020603050405020304" pitchFamily="18" charset="0"/>
                <a:cs typeface="Times New Roman" panose="02020603050405020304" pitchFamily="18" charset="0"/>
              </a:rPr>
              <a:t>ushbu ish jurnali tashkilotda faoliyat yuritayotgan tarbiyachilar uchun ishlab chiqilgan. Mazkur hujjatni yuritishdan maqsad, Oʻzbekiston Respublikasining ilk va maktabgacha yoshdagi bolalar rivojlanishiga qoʻyiladigan davlat talablari hamda “Ilk qadam” davlat oʻquv dasturi talablarini bajarish asosida ertalabki soat, sayr, kunning ikkinchi yarmida bolalar bilan yakka tartibda ishlashni loyihalashtirishdan iboratdir. </a:t>
            </a:r>
            <a:endParaRPr lang="ru-RU" sz="2000" dirty="0">
              <a:solidFill>
                <a:srgbClr val="002060"/>
              </a:solidFill>
              <a:latin typeface="Times New Roman" panose="02020603050405020304" pitchFamily="18" charset="0"/>
              <a:cs typeface="Times New Roman" panose="02020603050405020304" pitchFamily="18" charset="0"/>
            </a:endParaRPr>
          </a:p>
          <a:p>
            <a:pPr algn="just"/>
            <a:r>
              <a:rPr lang="uz-Latn-UZ" sz="2000" dirty="0">
                <a:solidFill>
                  <a:srgbClr val="002060"/>
                </a:solidFill>
                <a:latin typeface="Times New Roman" panose="02020603050405020304" pitchFamily="18" charset="0"/>
                <a:cs typeface="Times New Roman" panose="02020603050405020304" pitchFamily="18" charset="0"/>
              </a:rPr>
              <a:t>DXSH asosidagi MTT va oilaviy MTT </a:t>
            </a:r>
            <a:r>
              <a:rPr lang="en-US" sz="2000" dirty="0" err="1" smtClean="0">
                <a:solidFill>
                  <a:srgbClr val="002060"/>
                </a:solidFill>
                <a:latin typeface="Times New Roman" panose="02020603050405020304" pitchFamily="18" charset="0"/>
                <a:cs typeface="Times New Roman" panose="02020603050405020304" pitchFamily="18" charset="0"/>
              </a:rPr>
              <a:t>pedagog</a:t>
            </a:r>
            <a:r>
              <a:rPr lang="uz-Latn-UZ" sz="2000" dirty="0" smtClean="0">
                <a:solidFill>
                  <a:srgbClr val="002060"/>
                </a:solidFill>
                <a:latin typeface="Times New Roman" panose="02020603050405020304" pitchFamily="18" charset="0"/>
                <a:cs typeface="Times New Roman" panose="02020603050405020304" pitchFamily="18" charset="0"/>
              </a:rPr>
              <a:t>larida </a:t>
            </a:r>
            <a:r>
              <a:rPr lang="uz-Latn-UZ" sz="2000" dirty="0">
                <a:solidFill>
                  <a:srgbClr val="002060"/>
                </a:solidFill>
                <a:latin typeface="Times New Roman" panose="02020603050405020304" pitchFamily="18" charset="0"/>
                <a:cs typeface="Times New Roman" panose="02020603050405020304" pitchFamily="18" charset="0"/>
              </a:rPr>
              <a:t>pedagogik faoliyatni rejalashtirish bolalar hayotini toʻgʻri tashkil etishning negizi hisoblanib, bunda tarbiyachilar taʼlimiy vazifalar, bolalar bilan birgalikda olib boriladigan ish shakllari, rivojlantiruvchi muhitga kiritish lozim boʻlgan oʻzgartirishlarni belgilab beradi. </a:t>
            </a:r>
            <a:endParaRPr lang="ru-RU" sz="2000" dirty="0">
              <a:solidFill>
                <a:srgbClr val="002060"/>
              </a:solidFill>
              <a:latin typeface="Times New Roman" panose="02020603050405020304" pitchFamily="18" charset="0"/>
              <a:cs typeface="Times New Roman" panose="02020603050405020304" pitchFamily="18" charset="0"/>
            </a:endParaRPr>
          </a:p>
          <a:p>
            <a:pPr algn="just"/>
            <a:r>
              <a:rPr lang="uz-Latn-UZ" sz="2000" dirty="0">
                <a:solidFill>
                  <a:srgbClr val="002060"/>
                </a:solidFill>
                <a:latin typeface="Times New Roman" panose="02020603050405020304" pitchFamily="18" charset="0"/>
                <a:cs typeface="Times New Roman" panose="02020603050405020304" pitchFamily="18" charset="0"/>
              </a:rPr>
              <a:t>Rejalashtirish taʼlim-tarbiya jarayonida individual yondashuvni amalga oshirish, bolalarga axborot va jismoniy vazifalarni meʼyorlash imkonini beradi. </a:t>
            </a:r>
            <a:endParaRPr lang="ru-RU" sz="2000" dirty="0">
              <a:solidFill>
                <a:srgbClr val="002060"/>
              </a:solidFill>
              <a:latin typeface="Times New Roman" panose="02020603050405020304" pitchFamily="18" charset="0"/>
              <a:cs typeface="Times New Roman" panose="02020603050405020304" pitchFamily="18" charset="0"/>
            </a:endParaRPr>
          </a:p>
          <a:p>
            <a:pPr algn="just"/>
            <a:r>
              <a:rPr lang="uz-Latn-UZ" sz="2000" dirty="0">
                <a:solidFill>
                  <a:srgbClr val="002060"/>
                </a:solidFill>
                <a:latin typeface="Times New Roman" panose="02020603050405020304" pitchFamily="18" charset="0"/>
                <a:cs typeface="Times New Roman" panose="02020603050405020304" pitchFamily="18" charset="0"/>
              </a:rPr>
              <a:t>Ish rejasining toʻlaqonli bajarilishini tahlil qilish, bolaning rivojlanish surʼatini kuzatish va ular uchun yanada qulay sharoitlar yaratish imkonini beradi.</a:t>
            </a:r>
            <a:r>
              <a:rPr lang="uz-Latn-UZ" sz="2000" b="1" dirty="0">
                <a:solidFill>
                  <a:srgbClr val="002060"/>
                </a:solidFill>
                <a:latin typeface="Times New Roman" panose="02020603050405020304" pitchFamily="18" charset="0"/>
                <a:cs typeface="Times New Roman" panose="02020603050405020304" pitchFamily="18" charset="0"/>
              </a:rPr>
              <a:t> </a:t>
            </a:r>
            <a:endParaRPr lang="ru-RU" sz="2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60659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10789" y="261257"/>
            <a:ext cx="10306594" cy="862150"/>
          </a:xfrm>
        </p:spPr>
        <p:txBody>
          <a:bodyPr>
            <a:noAutofit/>
          </a:bodyPr>
          <a:lstStyle/>
          <a:p>
            <a:pPr algn="ctr"/>
            <a:r>
              <a:rPr lang="en-US" sz="2800" b="1" dirty="0">
                <a:solidFill>
                  <a:srgbClr val="0000FF"/>
                </a:solidFill>
                <a:latin typeface="Times New Roman" panose="02020603050405020304" pitchFamily="18" charset="0"/>
                <a:cs typeface="Times New Roman" panose="02020603050405020304" pitchFamily="18" charset="0"/>
              </a:rPr>
              <a:t>05-02. </a:t>
            </a:r>
            <a:r>
              <a:rPr lang="en-US" sz="2800" b="1" dirty="0" err="1">
                <a:solidFill>
                  <a:srgbClr val="0000FF"/>
                </a:solidFill>
                <a:latin typeface="Times New Roman" panose="02020603050405020304" pitchFamily="18" charset="0"/>
                <a:cs typeface="Times New Roman" panose="02020603050405020304" pitchFamily="18" charset="0"/>
              </a:rPr>
              <a:t>Oylik</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ish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smtClean="0">
                <a:solidFill>
                  <a:srgbClr val="0000FF"/>
                </a:solidFill>
                <a:latin typeface="Times New Roman" panose="02020603050405020304" pitchFamily="18" charset="0"/>
                <a:cs typeface="Times New Roman" panose="02020603050405020304" pitchFamily="18" charset="0"/>
              </a:rPr>
              <a:t>reja</a:t>
            </a:r>
            <a:r>
              <a:rPr lang="en-US" sz="2800" b="1" dirty="0" smtClean="0">
                <a:solidFill>
                  <a:srgbClr val="0000FF"/>
                </a:solidFill>
                <a:latin typeface="Times New Roman" panose="02020603050405020304" pitchFamily="18" charset="0"/>
                <a:cs typeface="Times New Roman" panose="02020603050405020304" pitchFamily="18" charset="0"/>
              </a:rPr>
              <a:t>-</a:t>
            </a:r>
            <a:r>
              <a:rPr lang="uz-Latn-UZ" sz="2800" b="1" dirty="0">
                <a:solidFill>
                  <a:srgbClr val="002060"/>
                </a:solidFill>
                <a:latin typeface="Times New Roman" panose="02020603050405020304" pitchFamily="18" charset="0"/>
                <a:cs typeface="Times New Roman" panose="02020603050405020304" pitchFamily="18" charset="0"/>
              </a:rPr>
              <a:t>OʻQUV YILI UCHUN YILLIK VAZIFALAR </a:t>
            </a:r>
            <a:r>
              <a:rPr lang="ru-RU" b="1" dirty="0"/>
              <a:t/>
            </a:r>
            <a:br>
              <a:rPr lang="ru-RU" b="1" dirty="0"/>
            </a:br>
            <a:r>
              <a:rPr lang="en-US" b="1" dirty="0" smtClean="0">
                <a:solidFill>
                  <a:srgbClr val="0066FF"/>
                </a:solidFill>
                <a:latin typeface="Times New Roman" panose="02020603050405020304" pitchFamily="18" charset="0"/>
                <a:cs typeface="Times New Roman" panose="02020603050405020304" pitchFamily="18" charset="0"/>
              </a:rPr>
              <a:t> </a:t>
            </a:r>
            <a:endParaRPr lang="en-US" b="1" dirty="0">
              <a:solidFill>
                <a:srgbClr val="0066FF"/>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3"/>
          <a:stretch>
            <a:fillRect/>
          </a:stretch>
        </p:blipFill>
        <p:spPr>
          <a:xfrm>
            <a:off x="300444" y="1541417"/>
            <a:ext cx="3001256" cy="4425815"/>
          </a:xfrm>
          <a:prstGeom prst="rect">
            <a:avLst/>
          </a:prstGeom>
          <a:solidFill>
            <a:srgbClr val="FFFFFF">
              <a:shade val="85000"/>
            </a:srgbClr>
          </a:solidFill>
          <a:ln w="38100" cap="sq">
            <a:solidFill>
              <a:srgbClr val="0000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Прямоугольник 5"/>
          <p:cNvSpPr/>
          <p:nvPr/>
        </p:nvSpPr>
        <p:spPr>
          <a:xfrm>
            <a:off x="3461657" y="979714"/>
            <a:ext cx="8490857" cy="5632311"/>
          </a:xfrm>
          <a:prstGeom prst="rect">
            <a:avLst/>
          </a:prstGeom>
        </p:spPr>
        <p:txBody>
          <a:bodyPr wrap="square">
            <a:spAutoFit/>
          </a:bodyPr>
          <a:lstStyle/>
          <a:p>
            <a:pPr algn="just"/>
            <a:r>
              <a:rPr lang="en-US" sz="2400" i="1" dirty="0">
                <a:solidFill>
                  <a:srgbClr val="002060"/>
                </a:solidFill>
                <a:latin typeface="Times New Roman" panose="02020603050405020304" pitchFamily="18" charset="0"/>
                <a:cs typeface="Times New Roman" panose="02020603050405020304" pitchFamily="18" charset="0"/>
              </a:rPr>
              <a:t>1. </a:t>
            </a:r>
            <a:r>
              <a:rPr lang="en-US" sz="2400" i="1" dirty="0" err="1">
                <a:solidFill>
                  <a:srgbClr val="002060"/>
                </a:solidFill>
                <a:latin typeface="Times New Roman" panose="02020603050405020304" pitchFamily="18" charset="0"/>
                <a:cs typeface="Times New Roman" panose="02020603050405020304" pitchFamily="18" charset="0"/>
              </a:rPr>
              <a:t>Tarbiyachilarning</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maktabgacha</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taʼlim</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transformatsiya</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salohiyatini</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oshirishda</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malaka</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oshirish</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kurslarining</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ahamiyati</a:t>
            </a:r>
            <a:r>
              <a:rPr lang="en-US" sz="2400" i="1" dirty="0">
                <a:solidFill>
                  <a:srgbClr val="002060"/>
                </a:solidFill>
                <a:latin typeface="Times New Roman" panose="02020603050405020304" pitchFamily="18" charset="0"/>
                <a:cs typeface="Times New Roman" panose="02020603050405020304" pitchFamily="18" charset="0"/>
              </a:rPr>
              <a:t>;</a:t>
            </a:r>
          </a:p>
          <a:p>
            <a:pPr algn="just"/>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Taʼlim-tarbiya</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jarayonida</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Bolalik</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akademiyasi</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raqamli</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platformasidan</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foydalanish</a:t>
            </a:r>
            <a:r>
              <a:rPr lang="en-US" sz="2400" i="1" dirty="0">
                <a:solidFill>
                  <a:srgbClr val="002060"/>
                </a:solidFill>
                <a:latin typeface="Times New Roman" panose="02020603050405020304" pitchFamily="18" charset="0"/>
                <a:cs typeface="Times New Roman" panose="02020603050405020304" pitchFamily="18" charset="0"/>
              </a:rPr>
              <a:t>; </a:t>
            </a:r>
          </a:p>
          <a:p>
            <a:pPr algn="just"/>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Tashkilotda</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metodik</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xizmatni</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tashkil</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etishda</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pedagogik</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kengashlar;nazariy</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va</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amaliy</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seminarlar;maslahatlar</a:t>
            </a:r>
            <a:r>
              <a:rPr lang="en-US" sz="2400" i="1" dirty="0">
                <a:solidFill>
                  <a:srgbClr val="002060"/>
                </a:solidFill>
                <a:latin typeface="Times New Roman" panose="02020603050405020304" pitchFamily="18" charset="0"/>
                <a:cs typeface="Times New Roman" panose="02020603050405020304" pitchFamily="18" charset="0"/>
              </a:rPr>
              <a:t>; master-</a:t>
            </a:r>
            <a:r>
              <a:rPr lang="en-US" sz="2400" i="1" dirty="0" err="1">
                <a:solidFill>
                  <a:srgbClr val="002060"/>
                </a:solidFill>
                <a:latin typeface="Times New Roman" panose="02020603050405020304" pitchFamily="18" charset="0"/>
                <a:cs typeface="Times New Roman" panose="02020603050405020304" pitchFamily="18" charset="0"/>
              </a:rPr>
              <a:t>klasslar</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faol</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qatnashish</a:t>
            </a:r>
            <a:r>
              <a:rPr lang="en-US" sz="2400" i="1" dirty="0">
                <a:solidFill>
                  <a:srgbClr val="002060"/>
                </a:solidFill>
                <a:latin typeface="Times New Roman" panose="02020603050405020304" pitchFamily="18" charset="0"/>
                <a:cs typeface="Times New Roman" panose="02020603050405020304" pitchFamily="18" charset="0"/>
              </a:rPr>
              <a:t>.</a:t>
            </a:r>
          </a:p>
          <a:p>
            <a:pPr algn="just"/>
            <a:r>
              <a:rPr lang="en-US" sz="2400" i="1" dirty="0">
                <a:solidFill>
                  <a:srgbClr val="002060"/>
                </a:solidFill>
                <a:latin typeface="Times New Roman" panose="02020603050405020304" pitchFamily="18" charset="0"/>
                <a:cs typeface="Times New Roman" panose="02020603050405020304" pitchFamily="18" charset="0"/>
              </a:rPr>
              <a:t>2. </a:t>
            </a:r>
            <a:r>
              <a:rPr lang="en-US" sz="2400" i="1" dirty="0" err="1">
                <a:solidFill>
                  <a:srgbClr val="002060"/>
                </a:solidFill>
                <a:latin typeface="Times New Roman" panose="02020603050405020304" pitchFamily="18" charset="0"/>
                <a:cs typeface="Times New Roman" panose="02020603050405020304" pitchFamily="18" charset="0"/>
              </a:rPr>
              <a:t>Guruhda</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takomillashtirilgan</a:t>
            </a:r>
            <a:r>
              <a:rPr lang="en-US" sz="2400" i="1" dirty="0">
                <a:solidFill>
                  <a:srgbClr val="002060"/>
                </a:solidFill>
                <a:latin typeface="Times New Roman" panose="02020603050405020304" pitchFamily="18" charset="0"/>
                <a:cs typeface="Times New Roman" panose="02020603050405020304" pitchFamily="18" charset="0"/>
              </a:rPr>
              <a:t> “Ilk </a:t>
            </a:r>
            <a:r>
              <a:rPr lang="en-US" sz="2400" i="1" dirty="0" err="1">
                <a:solidFill>
                  <a:srgbClr val="002060"/>
                </a:solidFill>
                <a:latin typeface="Times New Roman" panose="02020603050405020304" pitchFamily="18" charset="0"/>
                <a:cs typeface="Times New Roman" panose="02020603050405020304" pitchFamily="18" charset="0"/>
              </a:rPr>
              <a:t>qadam</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davlat</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oʻquv</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dasturi</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asosida</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bolalarni</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jismoniy</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tarbiya</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va</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sportga</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qiziqishini</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orttirish</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va</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jalb</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qilish</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ularning</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salomatligini</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mustahkamlash</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ularda</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xavfsizlik</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va</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ekologik</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taʼlim</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asoslarini</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shakllantirish</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uchun</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zarur</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shart-sharoitlarni</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yaratish</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orqali</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maktabgacha</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taʼlim</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tashkiloti</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faoliyatini</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takomillashtirish</a:t>
            </a:r>
            <a:r>
              <a:rPr lang="en-US" sz="2400" i="1" dirty="0">
                <a:solidFill>
                  <a:srgbClr val="002060"/>
                </a:solidFill>
                <a:latin typeface="Times New Roman" panose="02020603050405020304" pitchFamily="18" charset="0"/>
                <a:cs typeface="Times New Roman" panose="02020603050405020304" pitchFamily="18" charset="0"/>
              </a:rPr>
              <a:t>. </a:t>
            </a:r>
          </a:p>
          <a:p>
            <a:pPr algn="just"/>
            <a:r>
              <a:rPr lang="en-US" sz="2400" i="1" dirty="0">
                <a:solidFill>
                  <a:srgbClr val="002060"/>
                </a:solidFill>
                <a:latin typeface="Times New Roman" panose="02020603050405020304" pitchFamily="18" charset="0"/>
                <a:cs typeface="Times New Roman" panose="02020603050405020304" pitchFamily="18" charset="0"/>
              </a:rPr>
              <a:t>3. Bola </a:t>
            </a:r>
            <a:r>
              <a:rPr lang="en-US" sz="2400" i="1" dirty="0" err="1">
                <a:solidFill>
                  <a:srgbClr val="002060"/>
                </a:solidFill>
                <a:latin typeface="Times New Roman" panose="02020603050405020304" pitchFamily="18" charset="0"/>
                <a:cs typeface="Times New Roman" panose="02020603050405020304" pitchFamily="18" charset="0"/>
              </a:rPr>
              <a:t>shaxsini</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rivojlantirishda</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ota-onalarni</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kuzatuv</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kengashi</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orqali</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guruhdagi</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ta’lim-tarbiyaviy</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jarayonlariga</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jalb</a:t>
            </a:r>
            <a:r>
              <a:rPr lang="en-US" sz="2400" i="1" dirty="0">
                <a:solidFill>
                  <a:srgbClr val="002060"/>
                </a:solidFill>
                <a:latin typeface="Times New Roman" panose="02020603050405020304" pitchFamily="18" charset="0"/>
                <a:cs typeface="Times New Roman" panose="02020603050405020304" pitchFamily="18" charset="0"/>
              </a:rPr>
              <a:t> </a:t>
            </a:r>
            <a:r>
              <a:rPr lang="en-US" sz="2400" i="1" dirty="0" err="1">
                <a:solidFill>
                  <a:srgbClr val="002060"/>
                </a:solidFill>
                <a:latin typeface="Times New Roman" panose="02020603050405020304" pitchFamily="18" charset="0"/>
                <a:cs typeface="Times New Roman" panose="02020603050405020304" pitchFamily="18" charset="0"/>
              </a:rPr>
              <a:t>qilish</a:t>
            </a:r>
            <a:r>
              <a:rPr lang="en-US" sz="2400" i="1" dirty="0">
                <a:solidFill>
                  <a:srgbClr val="002060"/>
                </a:solidFill>
                <a:latin typeface="Times New Roman" panose="02020603050405020304" pitchFamily="18" charset="0"/>
                <a:cs typeface="Times New Roman" panose="02020603050405020304" pitchFamily="18" charset="0"/>
              </a:rPr>
              <a:t>. </a:t>
            </a:r>
            <a:endParaRPr lang="ru-RU" sz="24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12007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6024" y="91440"/>
            <a:ext cx="10881360" cy="1031967"/>
          </a:xfrm>
        </p:spPr>
        <p:txBody>
          <a:bodyPr>
            <a:noAutofit/>
          </a:bodyPr>
          <a:lstStyle/>
          <a:p>
            <a:r>
              <a:rPr lang="en-US" sz="2800" b="1" dirty="0">
                <a:solidFill>
                  <a:srgbClr val="0000FF"/>
                </a:solidFill>
                <a:latin typeface="Times New Roman" panose="02020603050405020304" pitchFamily="18" charset="0"/>
                <a:cs typeface="Times New Roman" panose="02020603050405020304" pitchFamily="18" charset="0"/>
              </a:rPr>
              <a:t>05-02. </a:t>
            </a:r>
            <a:r>
              <a:rPr lang="en-US" sz="2800" b="1" dirty="0" err="1">
                <a:solidFill>
                  <a:srgbClr val="0000FF"/>
                </a:solidFill>
                <a:latin typeface="Times New Roman" panose="02020603050405020304" pitchFamily="18" charset="0"/>
                <a:cs typeface="Times New Roman" panose="02020603050405020304" pitchFamily="18" charset="0"/>
              </a:rPr>
              <a:t>Oylik</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ish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reja</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Ish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jurnali</a:t>
            </a:r>
            <a:r>
              <a:rPr lang="en-US" sz="2800" b="1" dirty="0" smtClean="0">
                <a:solidFill>
                  <a:srgbClr val="0000FF"/>
                </a:solidFill>
                <a:latin typeface="Times New Roman" panose="02020603050405020304" pitchFamily="18" charset="0"/>
                <a:cs typeface="Times New Roman" panose="02020603050405020304" pitchFamily="18" charset="0"/>
              </a:rPr>
              <a:t>)-</a:t>
            </a:r>
            <a:r>
              <a:rPr lang="uz-Latn-UZ" sz="2800" b="1" dirty="0">
                <a:solidFill>
                  <a:srgbClr val="002060"/>
                </a:solidFill>
                <a:latin typeface="Times New Roman" panose="02020603050405020304" pitchFamily="18" charset="0"/>
                <a:cs typeface="Times New Roman" panose="02020603050405020304" pitchFamily="18" charset="0"/>
              </a:rPr>
              <a:t>GURUHNING KUN TARTIBI </a:t>
            </a:r>
            <a:r>
              <a:rPr lang="en-US" b="1" dirty="0" smtClean="0">
                <a:solidFill>
                  <a:srgbClr val="0066FF"/>
                </a:solidFill>
                <a:latin typeface="Times New Roman" panose="02020603050405020304" pitchFamily="18" charset="0"/>
                <a:cs typeface="Times New Roman" panose="02020603050405020304" pitchFamily="18" charset="0"/>
              </a:rPr>
              <a:t> </a:t>
            </a:r>
            <a:endParaRPr lang="en-US" b="1" dirty="0">
              <a:solidFill>
                <a:srgbClr val="0066FF"/>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5159829" y="875210"/>
            <a:ext cx="6701246" cy="5701304"/>
          </a:xfrm>
          <a:prstGeom prst="rect">
            <a:avLst/>
          </a:prstGeom>
        </p:spPr>
        <p:txBody>
          <a:bodyPr wrap="square">
            <a:spAutoFit/>
          </a:bodyPr>
          <a:lstStyle/>
          <a:p>
            <a:pPr marL="2426970" marR="41910" indent="1760220" algn="just">
              <a:lnSpc>
                <a:spcPct val="102000"/>
              </a:lnSpc>
              <a:spcAft>
                <a:spcPts val="70"/>
              </a:spcAft>
            </a:pPr>
            <a:r>
              <a:rPr lang="uz-Latn-UZ" b="1" dirty="0">
                <a:solidFill>
                  <a:srgbClr val="002060"/>
                </a:solidFill>
                <a:latin typeface="Times New Roman" panose="02020603050405020304" pitchFamily="18" charset="0"/>
                <a:ea typeface="Times New Roman" panose="02020603050405020304" pitchFamily="18" charset="0"/>
              </a:rPr>
              <a:t>Ertalabki doira </a:t>
            </a:r>
            <a:endParaRPr lang="ru-RU" dirty="0">
              <a:solidFill>
                <a:srgbClr val="002060"/>
              </a:solidFill>
              <a:latin typeface="Times New Roman" panose="02020603050405020304" pitchFamily="18" charset="0"/>
              <a:ea typeface="Times New Roman" panose="02020603050405020304" pitchFamily="18" charset="0"/>
            </a:endParaRPr>
          </a:p>
          <a:p>
            <a:pPr marL="342900" marR="35560" lvl="0" indent="-342900" algn="just" fontAlgn="base">
              <a:lnSpc>
                <a:spcPct val="103000"/>
              </a:lnSpc>
              <a:spcAft>
                <a:spcPts val="15"/>
              </a:spcAft>
              <a:buClr>
                <a:srgbClr val="000000"/>
              </a:buClr>
              <a:buSzPts val="1400"/>
              <a:buFont typeface="+mj-lt"/>
              <a:buAutoNum type="arabicPeriod"/>
            </a:pPr>
            <a:r>
              <a:rPr lang="uz-Latn-UZ" dirty="0">
                <a:solidFill>
                  <a:srgbClr val="00206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Bolalarni qabul qilish, erkin oʻyin faoliyati, </a:t>
            </a:r>
            <a:r>
              <a:rPr lang="uz-Latn-UZ" dirty="0" smtClean="0">
                <a:solidFill>
                  <a:srgbClr val="002060"/>
                </a:solidFill>
                <a:latin typeface="Times New Roman" panose="02020603050405020304" pitchFamily="18" charset="0"/>
                <a:ea typeface="Times New Roman" panose="02020603050405020304" pitchFamily="18" charset="0"/>
              </a:rPr>
              <a:t>ertalabki </a:t>
            </a:r>
            <a:r>
              <a:rPr lang="uz-Latn-UZ" dirty="0">
                <a:solidFill>
                  <a:srgbClr val="002060"/>
                </a:solidFill>
                <a:latin typeface="Times New Roman" panose="02020603050405020304" pitchFamily="18" charset="0"/>
                <a:ea typeface="Times New Roman" panose="02020603050405020304" pitchFamily="18" charset="0"/>
              </a:rPr>
              <a:t>badantarbiya </a:t>
            </a:r>
            <a:endParaRPr lang="ru-RU" dirty="0">
              <a:solidFill>
                <a:srgbClr val="002060"/>
              </a:solidFill>
              <a:latin typeface="Times New Roman" panose="02020603050405020304" pitchFamily="18" charset="0"/>
              <a:ea typeface="Times New Roman" panose="02020603050405020304" pitchFamily="18" charset="0"/>
            </a:endParaRPr>
          </a:p>
          <a:p>
            <a:pPr marL="342900" marR="35560" lvl="0" indent="-342900" algn="just" fontAlgn="base">
              <a:lnSpc>
                <a:spcPct val="103000"/>
              </a:lnSpc>
              <a:spcAft>
                <a:spcPts val="175"/>
              </a:spcAft>
              <a:buClr>
                <a:srgbClr val="000000"/>
              </a:buClr>
              <a:buSzPts val="1400"/>
              <a:buFont typeface="+mj-lt"/>
              <a:buAutoNum type="arabicPeriod"/>
            </a:pPr>
            <a:r>
              <a:rPr lang="uz-Latn-UZ" dirty="0">
                <a:solidFill>
                  <a:srgbClr val="00206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Nonushtaga tayyorgarlik, nonushta   	 	 </a:t>
            </a:r>
            <a:endParaRPr lang="ru-RU" dirty="0">
              <a:solidFill>
                <a:srgbClr val="00206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endParaRPr>
          </a:p>
          <a:p>
            <a:pPr marL="342900" marR="35560" lvl="0" indent="-342900" algn="just" fontAlgn="base">
              <a:lnSpc>
                <a:spcPct val="103000"/>
              </a:lnSpc>
              <a:spcAft>
                <a:spcPts val="15"/>
              </a:spcAft>
              <a:buClr>
                <a:srgbClr val="000000"/>
              </a:buClr>
              <a:buSzPts val="1400"/>
              <a:buFont typeface="+mj-lt"/>
              <a:buAutoNum type="arabicPeriod"/>
            </a:pPr>
            <a:r>
              <a:rPr lang="uz-Latn-UZ" dirty="0">
                <a:solidFill>
                  <a:srgbClr val="00206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Ertalabki davra suhbati  </a:t>
            </a:r>
            <a:endParaRPr lang="en-US" dirty="0" smtClean="0">
              <a:solidFill>
                <a:srgbClr val="00206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uz-Latn-UZ" b="1" dirty="0">
                <a:solidFill>
                  <a:srgbClr val="002060"/>
                </a:solidFill>
                <a:latin typeface="Times New Roman" panose="02020603050405020304" pitchFamily="18" charset="0"/>
                <a:cs typeface="Times New Roman" panose="02020603050405020304" pitchFamily="18" charset="0"/>
              </a:rPr>
              <a:t>Taʼlim-tarbiya jarayoni (katta va kichik guruhlarda) – 40 daqiqa </a:t>
            </a:r>
            <a:endParaRPr lang="ru-RU" b="1" dirty="0">
              <a:solidFill>
                <a:srgbClr val="002060"/>
              </a:solidFill>
              <a:latin typeface="Times New Roman" panose="02020603050405020304" pitchFamily="18" charset="0"/>
              <a:cs typeface="Times New Roman" panose="02020603050405020304" pitchFamily="18" charset="0"/>
            </a:endParaRPr>
          </a:p>
          <a:p>
            <a:pPr lvl="0" algn="just" fontAlgn="base"/>
            <a:r>
              <a:rPr lang="uz-Latn-UZ" dirty="0">
                <a:solidFill>
                  <a:srgbClr val="002060"/>
                </a:solidFill>
                <a:latin typeface="Times New Roman" panose="02020603050405020304" pitchFamily="18" charset="0"/>
                <a:cs typeface="Times New Roman" panose="02020603050405020304" pitchFamily="18" charset="0"/>
              </a:rPr>
              <a:t>Umumiy guruhda ishlash (frontal)  	 	 </a:t>
            </a:r>
            <a:endParaRPr lang="ru-RU" dirty="0">
              <a:solidFill>
                <a:srgbClr val="002060"/>
              </a:solidFill>
              <a:latin typeface="Times New Roman" panose="02020603050405020304" pitchFamily="18" charset="0"/>
              <a:cs typeface="Times New Roman" panose="02020603050405020304" pitchFamily="18" charset="0"/>
            </a:endParaRPr>
          </a:p>
          <a:p>
            <a:pPr lvl="0" algn="just" fontAlgn="base"/>
            <a:r>
              <a:rPr lang="uz-Latn-UZ" dirty="0">
                <a:solidFill>
                  <a:srgbClr val="002060"/>
                </a:solidFill>
                <a:latin typeface="Times New Roman" panose="02020603050405020304" pitchFamily="18" charset="0"/>
                <a:cs typeface="Times New Roman" panose="02020603050405020304" pitchFamily="18" charset="0"/>
              </a:rPr>
              <a:t>Hafta mavzusi boʻyicha rivojlanish markazlarida 	 	 </a:t>
            </a:r>
            <a:endParaRPr lang="ru-RU" dirty="0">
              <a:solidFill>
                <a:srgbClr val="002060"/>
              </a:solidFill>
              <a:latin typeface="Times New Roman" panose="02020603050405020304" pitchFamily="18" charset="0"/>
              <a:cs typeface="Times New Roman" panose="02020603050405020304" pitchFamily="18" charset="0"/>
            </a:endParaRPr>
          </a:p>
          <a:p>
            <a:pPr algn="just"/>
            <a:r>
              <a:rPr lang="uz-Latn-UZ" dirty="0">
                <a:solidFill>
                  <a:srgbClr val="002060"/>
                </a:solidFill>
                <a:latin typeface="Times New Roman" panose="02020603050405020304" pitchFamily="18" charset="0"/>
                <a:cs typeface="Times New Roman" panose="02020603050405020304" pitchFamily="18" charset="0"/>
              </a:rPr>
              <a:t>bolalar tanloviga koʻra oʻyin shaklidagi taʼlimtarbiya </a:t>
            </a:r>
            <a:r>
              <a:rPr lang="uz-Latn-UZ" dirty="0" smtClean="0">
                <a:solidFill>
                  <a:srgbClr val="002060"/>
                </a:solidFill>
                <a:latin typeface="Times New Roman" panose="02020603050405020304" pitchFamily="18" charset="0"/>
                <a:cs typeface="Times New Roman" panose="02020603050405020304" pitchFamily="18" charset="0"/>
              </a:rPr>
              <a:t>jarayon.</a:t>
            </a:r>
            <a:r>
              <a:rPr lang="uz-Latn-UZ" dirty="0">
                <a:solidFill>
                  <a:srgbClr val="002060"/>
                </a:solidFill>
                <a:latin typeface="Times New Roman" panose="02020603050405020304" pitchFamily="18" charset="0"/>
                <a:cs typeface="Times New Roman" panose="02020603050405020304" pitchFamily="18" charset="0"/>
              </a:rPr>
              <a:t>	</a:t>
            </a:r>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uz-Latn-UZ" b="1" dirty="0" smtClean="0">
                <a:solidFill>
                  <a:srgbClr val="002060"/>
                </a:solidFill>
                <a:latin typeface="Times New Roman" panose="02020603050405020304" pitchFamily="18" charset="0"/>
                <a:cs typeface="Times New Roman" panose="02020603050405020304" pitchFamily="18" charset="0"/>
              </a:rPr>
              <a:t>Birinchi </a:t>
            </a:r>
            <a:r>
              <a:rPr lang="uz-Latn-UZ" b="1" dirty="0">
                <a:solidFill>
                  <a:srgbClr val="002060"/>
                </a:solidFill>
                <a:latin typeface="Times New Roman" panose="02020603050405020304" pitchFamily="18" charset="0"/>
                <a:cs typeface="Times New Roman" panose="02020603050405020304" pitchFamily="18" charset="0"/>
              </a:rPr>
              <a:t>sayr</a:t>
            </a:r>
            <a:r>
              <a:rPr lang="uz-Latn-UZ" dirty="0">
                <a:solidFill>
                  <a:srgbClr val="002060"/>
                </a:solidFill>
                <a:latin typeface="Times New Roman" panose="02020603050405020304" pitchFamily="18" charset="0"/>
                <a:cs typeface="Times New Roman" panose="02020603050405020304" pitchFamily="18" charset="0"/>
              </a:rPr>
              <a:t>. Kuzatish, mehnat, asosiy harakat 	 	 </a:t>
            </a:r>
          </a:p>
          <a:p>
            <a:pPr algn="just"/>
            <a:r>
              <a:rPr lang="uz-Latn-UZ" dirty="0">
                <a:solidFill>
                  <a:srgbClr val="002060"/>
                </a:solidFill>
                <a:latin typeface="Times New Roman" panose="02020603050405020304" pitchFamily="18" charset="0"/>
                <a:cs typeface="Times New Roman" panose="02020603050405020304" pitchFamily="18" charset="0"/>
              </a:rPr>
              <a:t>turlarini mustahkamlash faoliyati, harakatli va Erkin oʻyin faoliyati </a:t>
            </a:r>
          </a:p>
          <a:p>
            <a:pPr algn="just"/>
            <a:r>
              <a:rPr lang="uz-Latn-UZ" b="1" dirty="0" smtClean="0">
                <a:solidFill>
                  <a:srgbClr val="002060"/>
                </a:solidFill>
                <a:latin typeface="Times New Roman" panose="02020603050405020304" pitchFamily="18" charset="0"/>
                <a:cs typeface="Times New Roman" panose="02020603050405020304" pitchFamily="18" charset="0"/>
              </a:rPr>
              <a:t>Sayrdan </a:t>
            </a:r>
            <a:r>
              <a:rPr lang="uz-Latn-UZ" b="1" dirty="0">
                <a:solidFill>
                  <a:srgbClr val="002060"/>
                </a:solidFill>
                <a:latin typeface="Times New Roman" panose="02020603050405020304" pitchFamily="18" charset="0"/>
                <a:cs typeface="Times New Roman" panose="02020603050405020304" pitchFamily="18" charset="0"/>
              </a:rPr>
              <a:t>qaytish</a:t>
            </a:r>
            <a:r>
              <a:rPr lang="uz-Latn-UZ" dirty="0">
                <a:solidFill>
                  <a:srgbClr val="002060"/>
                </a:solidFill>
                <a:latin typeface="Times New Roman" panose="02020603050405020304" pitchFamily="18" charset="0"/>
                <a:cs typeface="Times New Roman" panose="02020603050405020304" pitchFamily="18" charset="0"/>
              </a:rPr>
              <a:t>, kiyim almashtirish, gigiyenik 	 	 </a:t>
            </a:r>
          </a:p>
          <a:p>
            <a:pPr algn="just"/>
            <a:r>
              <a:rPr lang="uz-Latn-UZ" dirty="0">
                <a:solidFill>
                  <a:srgbClr val="002060"/>
                </a:solidFill>
                <a:latin typeface="Times New Roman" panose="02020603050405020304" pitchFamily="18" charset="0"/>
                <a:cs typeface="Times New Roman" panose="02020603050405020304" pitchFamily="18" charset="0"/>
              </a:rPr>
              <a:t>tadbirlar, yakka tartibdagi faoliyat (zarurat boʻlganda logoped/defektolog, psixolog, musiqa rahbari)  </a:t>
            </a:r>
          </a:p>
          <a:p>
            <a:pPr algn="just"/>
            <a:r>
              <a:rPr lang="uz-Latn-UZ" b="1" dirty="0" smtClean="0">
                <a:solidFill>
                  <a:srgbClr val="002060"/>
                </a:solidFill>
                <a:latin typeface="Times New Roman" panose="02020603050405020304" pitchFamily="18" charset="0"/>
                <a:cs typeface="Times New Roman" panose="02020603050405020304" pitchFamily="18" charset="0"/>
              </a:rPr>
              <a:t>Tushlik</a:t>
            </a:r>
            <a:r>
              <a:rPr lang="uz-Latn-UZ" dirty="0" smtClean="0">
                <a:solidFill>
                  <a:srgbClr val="002060"/>
                </a:solidFill>
                <a:latin typeface="Times New Roman" panose="02020603050405020304" pitchFamily="18" charset="0"/>
                <a:cs typeface="Times New Roman" panose="02020603050405020304" pitchFamily="18" charset="0"/>
              </a:rPr>
              <a:t>ka </a:t>
            </a:r>
            <a:r>
              <a:rPr lang="uz-Latn-UZ" dirty="0">
                <a:solidFill>
                  <a:srgbClr val="002060"/>
                </a:solidFill>
                <a:latin typeface="Times New Roman" panose="02020603050405020304" pitchFamily="18" charset="0"/>
                <a:cs typeface="Times New Roman" panose="02020603050405020304" pitchFamily="18" charset="0"/>
              </a:rPr>
              <a:t>tayyorgarlik, tushlik  	 	 </a:t>
            </a:r>
          </a:p>
          <a:p>
            <a:pPr algn="just"/>
            <a:r>
              <a:rPr lang="uz-Latn-UZ" b="1" dirty="0" smtClean="0">
                <a:solidFill>
                  <a:srgbClr val="002060"/>
                </a:solidFill>
                <a:latin typeface="Times New Roman" panose="02020603050405020304" pitchFamily="18" charset="0"/>
                <a:cs typeface="Times New Roman" panose="02020603050405020304" pitchFamily="18" charset="0"/>
              </a:rPr>
              <a:t>Kunduzgi </a:t>
            </a:r>
            <a:r>
              <a:rPr lang="uz-Latn-UZ" b="1" dirty="0">
                <a:solidFill>
                  <a:srgbClr val="002060"/>
                </a:solidFill>
                <a:latin typeface="Times New Roman" panose="02020603050405020304" pitchFamily="18" charset="0"/>
                <a:cs typeface="Times New Roman" panose="02020603050405020304" pitchFamily="18" charset="0"/>
              </a:rPr>
              <a:t>uyquga </a:t>
            </a:r>
            <a:r>
              <a:rPr lang="uz-Latn-UZ" dirty="0">
                <a:solidFill>
                  <a:srgbClr val="002060"/>
                </a:solidFill>
                <a:latin typeface="Times New Roman" panose="02020603050405020304" pitchFamily="18" charset="0"/>
                <a:cs typeface="Times New Roman" panose="02020603050405020304" pitchFamily="18" charset="0"/>
              </a:rPr>
              <a:t>tayyorgarlik, uyqu (uyqusiz 	 	 </a:t>
            </a:r>
          </a:p>
          <a:p>
            <a:pPr algn="just"/>
            <a:r>
              <a:rPr lang="uz-Latn-UZ" dirty="0">
                <a:solidFill>
                  <a:srgbClr val="002060"/>
                </a:solidFill>
                <a:latin typeface="Times New Roman" panose="02020603050405020304" pitchFamily="18" charset="0"/>
                <a:cs typeface="Times New Roman" panose="02020603050405020304" pitchFamily="18" charset="0"/>
              </a:rPr>
              <a:t>guruhlarda: bolalarning erkin va tinch oʻyin faoliyati, bolalar bilan yakka tartibda ishlash, badiiy adabiyot oʻqish) </a:t>
            </a:r>
          </a:p>
          <a:p>
            <a:pPr algn="just"/>
            <a:r>
              <a:rPr lang="uz-Latn-UZ" b="1" dirty="0" smtClean="0">
                <a:solidFill>
                  <a:srgbClr val="002060"/>
                </a:solidFill>
                <a:latin typeface="Times New Roman" panose="02020603050405020304" pitchFamily="18" charset="0"/>
                <a:cs typeface="Times New Roman" panose="02020603050405020304" pitchFamily="18" charset="0"/>
              </a:rPr>
              <a:t>Tetiklashtiruvchi </a:t>
            </a:r>
            <a:r>
              <a:rPr lang="uz-Latn-UZ" b="1" dirty="0">
                <a:solidFill>
                  <a:srgbClr val="002060"/>
                </a:solidFill>
                <a:latin typeface="Times New Roman" panose="02020603050405020304" pitchFamily="18" charset="0"/>
                <a:cs typeface="Times New Roman" panose="02020603050405020304" pitchFamily="18" charset="0"/>
              </a:rPr>
              <a:t>gimnastika</a:t>
            </a:r>
            <a:r>
              <a:rPr lang="uz-Latn-UZ" dirty="0">
                <a:solidFill>
                  <a:srgbClr val="002060"/>
                </a:solidFill>
                <a:latin typeface="Times New Roman" panose="02020603050405020304" pitchFamily="18" charset="0"/>
                <a:cs typeface="Times New Roman" panose="02020603050405020304" pitchFamily="18" charset="0"/>
              </a:rPr>
              <a:t>, havo va suv </a:t>
            </a:r>
            <a:r>
              <a:rPr lang="uz-Latn-UZ" dirty="0" smtClean="0">
                <a:solidFill>
                  <a:srgbClr val="002060"/>
                </a:solidFill>
                <a:latin typeface="Times New Roman" panose="02020603050405020304" pitchFamily="18" charset="0"/>
                <a:cs typeface="Times New Roman" panose="02020603050405020304" pitchFamily="18" charset="0"/>
              </a:rPr>
              <a:t>muolajalari    </a:t>
            </a:r>
            <a:endParaRPr lang="uz-Latn-UZ" dirty="0">
              <a:solidFill>
                <a:srgbClr val="002060"/>
              </a:solidFill>
              <a:latin typeface="Times New Roman" panose="02020603050405020304" pitchFamily="18" charset="0"/>
              <a:cs typeface="Times New Roman" panose="02020603050405020304" pitchFamily="18" charset="0"/>
            </a:endParaRPr>
          </a:p>
          <a:p>
            <a:pPr algn="just"/>
            <a:r>
              <a:rPr lang="uz-Latn-UZ" b="1" dirty="0" smtClean="0">
                <a:solidFill>
                  <a:srgbClr val="002060"/>
                </a:solidFill>
                <a:latin typeface="Times New Roman" panose="02020603050405020304" pitchFamily="18" charset="0"/>
                <a:cs typeface="Times New Roman" panose="02020603050405020304" pitchFamily="18" charset="0"/>
              </a:rPr>
              <a:t>Ikkinchi </a:t>
            </a:r>
            <a:r>
              <a:rPr lang="uz-Latn-UZ" b="1" dirty="0">
                <a:solidFill>
                  <a:srgbClr val="002060"/>
                </a:solidFill>
                <a:latin typeface="Times New Roman" panose="02020603050405020304" pitchFamily="18" charset="0"/>
                <a:cs typeface="Times New Roman" panose="02020603050405020304" pitchFamily="18" charset="0"/>
              </a:rPr>
              <a:t>tushlikka tayyorgarlik</a:t>
            </a:r>
            <a:r>
              <a:rPr lang="uz-Latn-UZ" dirty="0">
                <a:solidFill>
                  <a:srgbClr val="002060"/>
                </a:solidFill>
                <a:latin typeface="Times New Roman" panose="02020603050405020304" pitchFamily="18" charset="0"/>
                <a:cs typeface="Times New Roman" panose="02020603050405020304" pitchFamily="18" charset="0"/>
              </a:rPr>
              <a:t>, </a:t>
            </a:r>
            <a:r>
              <a:rPr lang="uz-Latn-UZ" b="1" dirty="0">
                <a:solidFill>
                  <a:srgbClr val="002060"/>
                </a:solidFill>
                <a:latin typeface="Times New Roman" panose="02020603050405020304" pitchFamily="18" charset="0"/>
                <a:cs typeface="Times New Roman" panose="02020603050405020304" pitchFamily="18" charset="0"/>
              </a:rPr>
              <a:t>ikkinchi tushlik </a:t>
            </a:r>
            <a:r>
              <a:rPr lang="uz-Latn-UZ" dirty="0">
                <a:solidFill>
                  <a:srgbClr val="002060"/>
                </a:solidFill>
                <a:latin typeface="Times New Roman" panose="02020603050405020304" pitchFamily="18" charset="0"/>
                <a:cs typeface="Times New Roman" panose="02020603050405020304" pitchFamily="18" charset="0"/>
              </a:rPr>
              <a:t>	 	 </a:t>
            </a:r>
          </a:p>
          <a:p>
            <a:pPr algn="just"/>
            <a:r>
              <a:rPr lang="uz-Latn-UZ" dirty="0">
                <a:solidFill>
                  <a:srgbClr val="00206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a:solidFill>
                <a:srgbClr val="00206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rotWithShape="1">
          <a:blip r:embed="rId3"/>
          <a:srcRect l="38287" t="22589" r="35409" b="17590"/>
          <a:stretch/>
        </p:blipFill>
        <p:spPr>
          <a:xfrm>
            <a:off x="1175656" y="1384662"/>
            <a:ext cx="3735978" cy="4963886"/>
          </a:xfrm>
          <a:prstGeom prst="rect">
            <a:avLst/>
          </a:prstGeom>
          <a:solidFill>
            <a:srgbClr val="FFFFFF">
              <a:shade val="85000"/>
            </a:srgbClr>
          </a:solidFill>
          <a:ln w="38100" cap="sq">
            <a:solidFill>
              <a:srgbClr val="00206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3636884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88274" y="91440"/>
            <a:ext cx="10829109" cy="1031967"/>
          </a:xfrm>
        </p:spPr>
        <p:txBody>
          <a:bodyPr>
            <a:noAutofit/>
          </a:bodyPr>
          <a:lstStyle/>
          <a:p>
            <a:r>
              <a:rPr lang="en-US" sz="2800" b="1" dirty="0">
                <a:solidFill>
                  <a:srgbClr val="0000FF"/>
                </a:solidFill>
                <a:latin typeface="Times New Roman" panose="02020603050405020304" pitchFamily="18" charset="0"/>
                <a:cs typeface="Times New Roman" panose="02020603050405020304" pitchFamily="18" charset="0"/>
              </a:rPr>
              <a:t>05-02. </a:t>
            </a:r>
            <a:r>
              <a:rPr lang="en-US" sz="2800" b="1" dirty="0" err="1">
                <a:solidFill>
                  <a:srgbClr val="0000FF"/>
                </a:solidFill>
                <a:latin typeface="Times New Roman" panose="02020603050405020304" pitchFamily="18" charset="0"/>
                <a:cs typeface="Times New Roman" panose="02020603050405020304" pitchFamily="18" charset="0"/>
              </a:rPr>
              <a:t>Oylik</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ish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reja</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Ish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jurnali</a:t>
            </a:r>
            <a:r>
              <a:rPr lang="en-US" sz="2800" b="1" dirty="0" smtClean="0">
                <a:solidFill>
                  <a:srgbClr val="0000FF"/>
                </a:solidFill>
                <a:latin typeface="Times New Roman" panose="02020603050405020304" pitchFamily="18" charset="0"/>
                <a:cs typeface="Times New Roman" panose="02020603050405020304" pitchFamily="18" charset="0"/>
              </a:rPr>
              <a:t>)-</a:t>
            </a:r>
            <a:r>
              <a:rPr lang="uz-Latn-UZ" sz="2800" b="1" dirty="0">
                <a:solidFill>
                  <a:srgbClr val="002060"/>
                </a:solidFill>
                <a:latin typeface="Times New Roman" panose="02020603050405020304" pitchFamily="18" charset="0"/>
                <a:cs typeface="Times New Roman" panose="02020603050405020304" pitchFamily="18" charset="0"/>
              </a:rPr>
              <a:t>GURUHNING KUN TARTIBI </a:t>
            </a:r>
            <a:r>
              <a:rPr lang="en-US" b="1" dirty="0" smtClean="0">
                <a:solidFill>
                  <a:srgbClr val="0066FF"/>
                </a:solidFill>
                <a:latin typeface="Times New Roman" panose="02020603050405020304" pitchFamily="18" charset="0"/>
                <a:cs typeface="Times New Roman" panose="02020603050405020304" pitchFamily="18" charset="0"/>
              </a:rPr>
              <a:t> </a:t>
            </a:r>
            <a:endParaRPr lang="en-US" b="1" dirty="0">
              <a:solidFill>
                <a:srgbClr val="0066FF"/>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5172891" y="1201783"/>
            <a:ext cx="6688184" cy="5262979"/>
          </a:xfrm>
          <a:prstGeom prst="rect">
            <a:avLst/>
          </a:prstGeom>
        </p:spPr>
        <p:txBody>
          <a:bodyPr wrap="square">
            <a:spAutoFit/>
          </a:bodyPr>
          <a:lstStyle/>
          <a:p>
            <a:r>
              <a:rPr lang="uz-Latn-UZ" sz="2800" b="1" i="1" dirty="0">
                <a:solidFill>
                  <a:srgbClr val="002060"/>
                </a:solidFill>
                <a:latin typeface="Times New Roman" panose="02020603050405020304" pitchFamily="18" charset="0"/>
                <a:cs typeface="Times New Roman" panose="02020603050405020304" pitchFamily="18" charset="0"/>
              </a:rPr>
              <a:t>Kunning ikkinchi yarmi. Taʼlim-tarbiya jarayoni (katta va kichik guruhlarda) – 40 daqiqa </a:t>
            </a:r>
            <a:endParaRPr lang="ru-RU" sz="2800" b="1" i="1" dirty="0">
              <a:solidFill>
                <a:srgbClr val="002060"/>
              </a:solidFill>
              <a:latin typeface="Times New Roman" panose="02020603050405020304" pitchFamily="18" charset="0"/>
              <a:cs typeface="Times New Roman" panose="02020603050405020304" pitchFamily="18" charset="0"/>
            </a:endParaRPr>
          </a:p>
          <a:p>
            <a:pPr lvl="0" fontAlgn="base"/>
            <a:r>
              <a:rPr lang="uz-Latn-UZ" sz="2800" i="1" dirty="0">
                <a:solidFill>
                  <a:srgbClr val="002060"/>
                </a:solidFill>
                <a:latin typeface="Times New Roman" panose="02020603050405020304" pitchFamily="18" charset="0"/>
                <a:cs typeface="Times New Roman" panose="02020603050405020304" pitchFamily="18" charset="0"/>
              </a:rPr>
              <a:t>Toʻgarak ishlari, badiiy adabiyot, pedagoglarning 16;00dan 	 bolalar bilan yakka tartibda ishlari  	 </a:t>
            </a:r>
            <a:endParaRPr lang="ru-RU" sz="2800" i="1" dirty="0">
              <a:solidFill>
                <a:srgbClr val="002060"/>
              </a:solidFill>
              <a:latin typeface="Times New Roman" panose="02020603050405020304" pitchFamily="18" charset="0"/>
              <a:cs typeface="Times New Roman" panose="02020603050405020304" pitchFamily="18" charset="0"/>
            </a:endParaRPr>
          </a:p>
          <a:p>
            <a:pPr lvl="0" fontAlgn="base"/>
            <a:r>
              <a:rPr lang="uz-Latn-UZ" sz="2800" i="1" dirty="0">
                <a:solidFill>
                  <a:srgbClr val="002060"/>
                </a:solidFill>
                <a:latin typeface="Times New Roman" panose="02020603050405020304" pitchFamily="18" charset="0"/>
                <a:cs typeface="Times New Roman" panose="02020603050405020304" pitchFamily="18" charset="0"/>
              </a:rPr>
              <a:t>Kechki davra suhbati, oʻtgan mavzu tahlili 	 	 (refleksiya) </a:t>
            </a:r>
            <a:endParaRPr lang="ru-RU" sz="2800" i="1" dirty="0">
              <a:solidFill>
                <a:srgbClr val="002060"/>
              </a:solidFill>
              <a:latin typeface="Times New Roman" panose="02020603050405020304" pitchFamily="18" charset="0"/>
              <a:cs typeface="Times New Roman" panose="02020603050405020304" pitchFamily="18" charset="0"/>
            </a:endParaRPr>
          </a:p>
          <a:p>
            <a:pPr lvl="0" fontAlgn="base"/>
            <a:r>
              <a:rPr lang="uz-Latn-UZ" sz="2800" b="1" i="1" dirty="0">
                <a:solidFill>
                  <a:srgbClr val="002060"/>
                </a:solidFill>
                <a:latin typeface="Times New Roman" panose="02020603050405020304" pitchFamily="18" charset="0"/>
                <a:cs typeface="Times New Roman" panose="02020603050405020304" pitchFamily="18" charset="0"/>
              </a:rPr>
              <a:t>Ikkinchi sayr. </a:t>
            </a:r>
            <a:r>
              <a:rPr lang="uz-Latn-UZ" sz="2800" i="1" dirty="0">
                <a:solidFill>
                  <a:srgbClr val="002060"/>
                </a:solidFill>
                <a:latin typeface="Times New Roman" panose="02020603050405020304" pitchFamily="18" charset="0"/>
                <a:cs typeface="Times New Roman" panose="02020603050405020304" pitchFamily="18" charset="0"/>
              </a:rPr>
              <a:t>Erkin oʻyin faoliyati  	 	 </a:t>
            </a:r>
            <a:endParaRPr lang="ru-RU" sz="2800" i="1" dirty="0">
              <a:solidFill>
                <a:srgbClr val="002060"/>
              </a:solidFill>
              <a:latin typeface="Times New Roman" panose="02020603050405020304" pitchFamily="18" charset="0"/>
              <a:cs typeface="Times New Roman" panose="02020603050405020304" pitchFamily="18" charset="0"/>
            </a:endParaRPr>
          </a:p>
          <a:p>
            <a:pPr lvl="0" fontAlgn="base"/>
            <a:r>
              <a:rPr lang="uz-Latn-UZ" sz="2800" i="1" dirty="0">
                <a:solidFill>
                  <a:srgbClr val="002060"/>
                </a:solidFill>
                <a:latin typeface="Times New Roman" panose="02020603050405020304" pitchFamily="18" charset="0"/>
                <a:cs typeface="Times New Roman" panose="02020603050405020304" pitchFamily="18" charset="0"/>
              </a:rPr>
              <a:t>Ota-onalar bilan suhbat va bolalarning uyga ketishi 	</a:t>
            </a:r>
            <a:r>
              <a:rPr lang="uz-Latn-UZ" sz="2800" dirty="0" smtClean="0">
                <a:solidFill>
                  <a:srgbClr val="002060"/>
                </a:solidFill>
                <a:latin typeface="Times New Roman" panose="02020603050405020304" pitchFamily="18" charset="0"/>
                <a:cs typeface="Times New Roman" panose="02020603050405020304" pitchFamily="18" charset="0"/>
              </a:rPr>
              <a:t> </a:t>
            </a:r>
            <a:r>
              <a:rPr lang="uz-Latn-UZ" sz="2800" dirty="0">
                <a:solidFill>
                  <a:srgbClr val="002060"/>
                </a:solidFill>
                <a:latin typeface="Times New Roman" panose="02020603050405020304" pitchFamily="18" charset="0"/>
                <a:cs typeface="Times New Roman" panose="02020603050405020304" pitchFamily="18" charset="0"/>
              </a:rPr>
              <a:t>	 </a:t>
            </a:r>
          </a:p>
          <a:p>
            <a:pPr algn="just"/>
            <a:r>
              <a:rPr lang="uz-Latn-UZ" sz="2800" dirty="0">
                <a:solidFill>
                  <a:srgbClr val="00206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solidFill>
                <a:srgbClr val="00206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rotWithShape="1">
          <a:blip r:embed="rId3"/>
          <a:srcRect l="38287" t="22589" r="35409" b="17590"/>
          <a:stretch/>
        </p:blipFill>
        <p:spPr>
          <a:xfrm>
            <a:off x="1097279" y="1371599"/>
            <a:ext cx="3735978" cy="4963886"/>
          </a:xfrm>
          <a:prstGeom prst="rect">
            <a:avLst/>
          </a:prstGeom>
          <a:solidFill>
            <a:srgbClr val="FFFFFF">
              <a:shade val="85000"/>
            </a:srgbClr>
          </a:solidFill>
          <a:ln w="38100" cap="sq">
            <a:solidFill>
              <a:srgbClr val="00206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47572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6024" y="91440"/>
            <a:ext cx="10881360" cy="1031967"/>
          </a:xfrm>
        </p:spPr>
        <p:txBody>
          <a:bodyPr>
            <a:noAutofit/>
          </a:bodyPr>
          <a:lstStyle/>
          <a:p>
            <a:r>
              <a:rPr lang="en-US" sz="2800" b="1" dirty="0">
                <a:solidFill>
                  <a:srgbClr val="0000FF"/>
                </a:solidFill>
                <a:latin typeface="Times New Roman" panose="02020603050405020304" pitchFamily="18" charset="0"/>
                <a:cs typeface="Times New Roman" panose="02020603050405020304" pitchFamily="18" charset="0"/>
              </a:rPr>
              <a:t>05-02. </a:t>
            </a:r>
            <a:r>
              <a:rPr lang="en-US" sz="2800" b="1" dirty="0" err="1">
                <a:solidFill>
                  <a:srgbClr val="0000FF"/>
                </a:solidFill>
                <a:latin typeface="Times New Roman" panose="02020603050405020304" pitchFamily="18" charset="0"/>
                <a:cs typeface="Times New Roman" panose="02020603050405020304" pitchFamily="18" charset="0"/>
              </a:rPr>
              <a:t>Oylik</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ish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reja</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Ish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jurnali</a:t>
            </a:r>
            <a:r>
              <a:rPr lang="en-US" sz="2800" b="1" dirty="0" smtClean="0">
                <a:solidFill>
                  <a:srgbClr val="0000FF"/>
                </a:solidFill>
                <a:latin typeface="Times New Roman" panose="02020603050405020304" pitchFamily="18" charset="0"/>
                <a:cs typeface="Times New Roman" panose="02020603050405020304" pitchFamily="18" charset="0"/>
              </a:rPr>
              <a:t>)-</a:t>
            </a:r>
            <a:r>
              <a:rPr lang="uz-Latn-UZ" sz="2800" b="1" dirty="0">
                <a:solidFill>
                  <a:srgbClr val="002060"/>
                </a:solidFill>
                <a:latin typeface="Times New Roman" panose="02020603050405020304" pitchFamily="18" charset="0"/>
                <a:cs typeface="Times New Roman" panose="02020603050405020304" pitchFamily="18" charset="0"/>
              </a:rPr>
              <a:t>GURUHNING KUN TARTIBI </a:t>
            </a:r>
            <a:r>
              <a:rPr lang="en-US" b="1" dirty="0" smtClean="0">
                <a:solidFill>
                  <a:srgbClr val="0066FF"/>
                </a:solidFill>
                <a:latin typeface="Times New Roman" panose="02020603050405020304" pitchFamily="18" charset="0"/>
                <a:cs typeface="Times New Roman" panose="02020603050405020304" pitchFamily="18" charset="0"/>
              </a:rPr>
              <a:t> </a:t>
            </a:r>
            <a:endParaRPr lang="en-US" b="1" dirty="0">
              <a:solidFill>
                <a:srgbClr val="0066FF"/>
              </a:solidFill>
              <a:latin typeface="Times New Roman" panose="02020603050405020304" pitchFamily="18" charset="0"/>
              <a:cs typeface="Times New Roman" panose="02020603050405020304" pitchFamily="18" charset="0"/>
            </a:endParaRPr>
          </a:p>
        </p:txBody>
      </p:sp>
      <p:pic>
        <p:nvPicPr>
          <p:cNvPr id="17" name="Рисунок 16"/>
          <p:cNvPicPr>
            <a:picLocks noChangeAspect="1"/>
          </p:cNvPicPr>
          <p:nvPr/>
        </p:nvPicPr>
        <p:blipFill>
          <a:blip r:embed="rId3"/>
          <a:stretch>
            <a:fillRect/>
          </a:stretch>
        </p:blipFill>
        <p:spPr>
          <a:xfrm>
            <a:off x="790073" y="1136469"/>
            <a:ext cx="4703212" cy="5721531"/>
          </a:xfrm>
          <a:prstGeom prst="rect">
            <a:avLst/>
          </a:prstGeom>
        </p:spPr>
      </p:pic>
      <p:pic>
        <p:nvPicPr>
          <p:cNvPr id="18" name="Рисунок 17"/>
          <p:cNvPicPr>
            <a:picLocks noChangeAspect="1"/>
          </p:cNvPicPr>
          <p:nvPr/>
        </p:nvPicPr>
        <p:blipFill>
          <a:blip r:embed="rId4"/>
          <a:stretch>
            <a:fillRect/>
          </a:stretch>
        </p:blipFill>
        <p:spPr>
          <a:xfrm>
            <a:off x="5891450" y="1018317"/>
            <a:ext cx="4937657" cy="6006727"/>
          </a:xfrm>
          <a:prstGeom prst="rect">
            <a:avLst/>
          </a:prstGeom>
        </p:spPr>
      </p:pic>
    </p:spTree>
    <p:extLst>
      <p:ext uri="{BB962C8B-B14F-4D97-AF65-F5344CB8AC3E}">
        <p14:creationId xmlns:p14="http://schemas.microsoft.com/office/powerpoint/2010/main" val="25907302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9086" y="91440"/>
            <a:ext cx="10868297" cy="1031967"/>
          </a:xfrm>
        </p:spPr>
        <p:txBody>
          <a:bodyPr>
            <a:noAutofit/>
          </a:bodyPr>
          <a:lstStyle/>
          <a:p>
            <a:r>
              <a:rPr lang="en-US" sz="2800" b="1" dirty="0">
                <a:solidFill>
                  <a:srgbClr val="0000FF"/>
                </a:solidFill>
                <a:latin typeface="Times New Roman" panose="02020603050405020304" pitchFamily="18" charset="0"/>
                <a:cs typeface="Times New Roman" panose="02020603050405020304" pitchFamily="18" charset="0"/>
              </a:rPr>
              <a:t>05-02. </a:t>
            </a:r>
            <a:r>
              <a:rPr lang="en-US" sz="2800" b="1" dirty="0" err="1">
                <a:solidFill>
                  <a:srgbClr val="0000FF"/>
                </a:solidFill>
                <a:latin typeface="Times New Roman" panose="02020603050405020304" pitchFamily="18" charset="0"/>
                <a:cs typeface="Times New Roman" panose="02020603050405020304" pitchFamily="18" charset="0"/>
              </a:rPr>
              <a:t>Oylik</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ish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reja</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Ish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jurnali</a:t>
            </a:r>
            <a:r>
              <a:rPr lang="en-US" sz="2800" b="1" dirty="0" smtClean="0">
                <a:solidFill>
                  <a:srgbClr val="0000FF"/>
                </a:solidFill>
                <a:latin typeface="Times New Roman" panose="02020603050405020304" pitchFamily="18" charset="0"/>
                <a:cs typeface="Times New Roman" panose="02020603050405020304" pitchFamily="18" charset="0"/>
              </a:rPr>
              <a:t>)-</a:t>
            </a:r>
            <a:r>
              <a:rPr lang="uz-Latn-UZ" sz="2800" b="1" dirty="0">
                <a:solidFill>
                  <a:srgbClr val="002060"/>
                </a:solidFill>
                <a:latin typeface="Times New Roman" panose="02020603050405020304" pitchFamily="18" charset="0"/>
                <a:cs typeface="Times New Roman" panose="02020603050405020304" pitchFamily="18" charset="0"/>
              </a:rPr>
              <a:t>GURUHNING KUN TARTIBI </a:t>
            </a:r>
            <a:r>
              <a:rPr lang="en-US" b="1" dirty="0" smtClean="0">
                <a:solidFill>
                  <a:srgbClr val="0066FF"/>
                </a:solidFill>
                <a:latin typeface="Times New Roman" panose="02020603050405020304" pitchFamily="18" charset="0"/>
                <a:cs typeface="Times New Roman" panose="02020603050405020304" pitchFamily="18" charset="0"/>
              </a:rPr>
              <a:t> </a:t>
            </a:r>
            <a:endParaRPr lang="en-US" b="1" dirty="0">
              <a:solidFill>
                <a:srgbClr val="0066FF"/>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3"/>
          <a:stretch>
            <a:fillRect/>
          </a:stretch>
        </p:blipFill>
        <p:spPr>
          <a:xfrm>
            <a:off x="846643" y="1005840"/>
            <a:ext cx="4719008" cy="5682343"/>
          </a:xfrm>
          <a:prstGeom prst="rect">
            <a:avLst/>
          </a:prstGeom>
        </p:spPr>
      </p:pic>
      <p:pic>
        <p:nvPicPr>
          <p:cNvPr id="4" name="Рисунок 3"/>
          <p:cNvPicPr>
            <a:picLocks noChangeAspect="1"/>
          </p:cNvPicPr>
          <p:nvPr/>
        </p:nvPicPr>
        <p:blipFill>
          <a:blip r:embed="rId4"/>
          <a:stretch>
            <a:fillRect/>
          </a:stretch>
        </p:blipFill>
        <p:spPr>
          <a:xfrm>
            <a:off x="6616608" y="861501"/>
            <a:ext cx="4565198" cy="5761368"/>
          </a:xfrm>
          <a:prstGeom prst="rect">
            <a:avLst/>
          </a:prstGeom>
        </p:spPr>
      </p:pic>
    </p:spTree>
    <p:extLst>
      <p:ext uri="{BB962C8B-B14F-4D97-AF65-F5344CB8AC3E}">
        <p14:creationId xmlns:p14="http://schemas.microsoft.com/office/powerpoint/2010/main" val="323541479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6834" y="91440"/>
            <a:ext cx="11234057" cy="1031967"/>
          </a:xfrm>
        </p:spPr>
        <p:txBody>
          <a:bodyPr>
            <a:noAutofit/>
          </a:bodyPr>
          <a:lstStyle/>
          <a:p>
            <a:r>
              <a:rPr lang="en-US" sz="2800" b="1" dirty="0">
                <a:solidFill>
                  <a:srgbClr val="0000FF"/>
                </a:solidFill>
                <a:latin typeface="Times New Roman" panose="02020603050405020304" pitchFamily="18" charset="0"/>
                <a:cs typeface="Times New Roman" panose="02020603050405020304" pitchFamily="18" charset="0"/>
              </a:rPr>
              <a:t>05-02. </a:t>
            </a:r>
            <a:r>
              <a:rPr lang="en-US" sz="2800" b="1" dirty="0" err="1">
                <a:solidFill>
                  <a:srgbClr val="0000FF"/>
                </a:solidFill>
                <a:latin typeface="Times New Roman" panose="02020603050405020304" pitchFamily="18" charset="0"/>
                <a:cs typeface="Times New Roman" panose="02020603050405020304" pitchFamily="18" charset="0"/>
              </a:rPr>
              <a:t>Oylik</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ish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reja</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Ish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jurnali</a:t>
            </a:r>
            <a:r>
              <a:rPr lang="en-US" sz="2800" b="1" dirty="0" smtClean="0">
                <a:solidFill>
                  <a:srgbClr val="0000FF"/>
                </a:solidFill>
                <a:latin typeface="Times New Roman" panose="02020603050405020304" pitchFamily="18" charset="0"/>
                <a:cs typeface="Times New Roman" panose="02020603050405020304" pitchFamily="18" charset="0"/>
              </a:rPr>
              <a:t>)-</a:t>
            </a:r>
            <a:r>
              <a:rPr lang="uz-Latn-UZ" sz="2400" b="1" dirty="0">
                <a:solidFill>
                  <a:srgbClr val="002060"/>
                </a:solidFill>
                <a:latin typeface="Times New Roman" panose="02020603050405020304" pitchFamily="18" charset="0"/>
                <a:cs typeface="Times New Roman" panose="02020603050405020304" pitchFamily="18" charset="0"/>
              </a:rPr>
              <a:t>TAʼLIMIY FAOLIYATLAR JADVALI </a:t>
            </a:r>
            <a:endParaRPr lang="en-US" sz="2400" b="1" dirty="0">
              <a:solidFill>
                <a:srgbClr val="0066FF"/>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6283234" y="1554480"/>
            <a:ext cx="5643155" cy="4524315"/>
          </a:xfrm>
          <a:prstGeom prst="rect">
            <a:avLst/>
          </a:prstGeom>
        </p:spPr>
        <p:txBody>
          <a:bodyPr wrap="square">
            <a:spAutoFit/>
          </a:bodyPr>
          <a:lstStyle/>
          <a:p>
            <a:pPr algn="just"/>
            <a:r>
              <a:rPr lang="uz-Latn-UZ" sz="3200" b="1" dirty="0">
                <a:solidFill>
                  <a:srgbClr val="002060"/>
                </a:solidFill>
                <a:latin typeface="Times New Roman" panose="02020603050405020304" pitchFamily="18" charset="0"/>
                <a:cs typeface="Times New Roman" panose="02020603050405020304" pitchFamily="18" charset="0"/>
              </a:rPr>
              <a:t>Izoh: </a:t>
            </a:r>
            <a:r>
              <a:rPr lang="uz-Latn-UZ" sz="3200" dirty="0">
                <a:solidFill>
                  <a:srgbClr val="002060"/>
                </a:solidFill>
                <a:latin typeface="Times New Roman" panose="02020603050405020304" pitchFamily="18" charset="0"/>
                <a:cs typeface="Times New Roman" panose="02020603050405020304" pitchFamily="18" charset="0"/>
              </a:rPr>
              <a:t>yuqorida koʻrsatilgan Taʼlimiy faoliyatlar jadvaliga takomillashtirilgan </a:t>
            </a:r>
            <a:endParaRPr lang="en-US" sz="3200" dirty="0" smtClean="0">
              <a:solidFill>
                <a:srgbClr val="002060"/>
              </a:solidFill>
              <a:latin typeface="Times New Roman" panose="02020603050405020304" pitchFamily="18" charset="0"/>
              <a:cs typeface="Times New Roman" panose="02020603050405020304" pitchFamily="18" charset="0"/>
            </a:endParaRPr>
          </a:p>
          <a:p>
            <a:pPr algn="just"/>
            <a:r>
              <a:rPr lang="uz-Latn-UZ" sz="3200" dirty="0" smtClean="0">
                <a:solidFill>
                  <a:srgbClr val="002060"/>
                </a:solidFill>
                <a:latin typeface="Times New Roman" panose="02020603050405020304" pitchFamily="18" charset="0"/>
                <a:cs typeface="Times New Roman" panose="02020603050405020304" pitchFamily="18" charset="0"/>
              </a:rPr>
              <a:t>“Il</a:t>
            </a:r>
            <a:r>
              <a:rPr lang="en-US" sz="3200" dirty="0" smtClean="0">
                <a:solidFill>
                  <a:srgbClr val="002060"/>
                </a:solidFill>
                <a:latin typeface="Times New Roman" panose="02020603050405020304" pitchFamily="18" charset="0"/>
                <a:cs typeface="Times New Roman" panose="02020603050405020304" pitchFamily="18" charset="0"/>
              </a:rPr>
              <a:t>k</a:t>
            </a:r>
            <a:r>
              <a:rPr lang="uz-Latn-UZ" sz="3200" dirty="0" smtClean="0">
                <a:solidFill>
                  <a:srgbClr val="002060"/>
                </a:solidFill>
                <a:latin typeface="Times New Roman" panose="02020603050405020304" pitchFamily="18" charset="0"/>
                <a:cs typeface="Times New Roman" panose="02020603050405020304" pitchFamily="18" charset="0"/>
              </a:rPr>
              <a:t> </a:t>
            </a:r>
            <a:r>
              <a:rPr lang="uz-Latn-UZ" sz="3200" dirty="0">
                <a:solidFill>
                  <a:srgbClr val="002060"/>
                </a:solidFill>
                <a:latin typeface="Times New Roman" panose="02020603050405020304" pitchFamily="18" charset="0"/>
                <a:cs typeface="Times New Roman" panose="02020603050405020304" pitchFamily="18" charset="0"/>
              </a:rPr>
              <a:t>qadam” davlat oʻquv dasturiga muvofiq 1-sonli pedagogik kengash tomonidan tasdiqlangan faoliyatlar turlarining </a:t>
            </a:r>
            <a:r>
              <a:rPr lang="en-US" sz="3200" dirty="0" smtClean="0">
                <a:solidFill>
                  <a:srgbClr val="002060"/>
                </a:solidFill>
                <a:latin typeface="Times New Roman" panose="02020603050405020304" pitchFamily="18" charset="0"/>
                <a:cs typeface="Times New Roman" panose="02020603050405020304" pitchFamily="18" charset="0"/>
              </a:rPr>
              <a:t>h</a:t>
            </a:r>
            <a:r>
              <a:rPr lang="uz-Latn-UZ" sz="3200" dirty="0" smtClean="0">
                <a:solidFill>
                  <a:srgbClr val="002060"/>
                </a:solidFill>
                <a:latin typeface="Times New Roman" panose="02020603050405020304" pitchFamily="18" charset="0"/>
                <a:cs typeface="Times New Roman" panose="02020603050405020304" pitchFamily="18" charset="0"/>
              </a:rPr>
              <a:t>aftalik </a:t>
            </a:r>
            <a:r>
              <a:rPr lang="uz-Latn-UZ" sz="3200" dirty="0">
                <a:solidFill>
                  <a:srgbClr val="002060"/>
                </a:solidFill>
                <a:latin typeface="Times New Roman" panose="02020603050405020304" pitchFamily="18" charset="0"/>
                <a:cs typeface="Times New Roman" panose="02020603050405020304" pitchFamily="18" charset="0"/>
              </a:rPr>
              <a:t>taqsimoti kiritiladi</a:t>
            </a:r>
            <a:r>
              <a:rPr lang="uz-Latn-UZ" sz="3200" b="1" dirty="0">
                <a:solidFill>
                  <a:srgbClr val="002060"/>
                </a:solidFill>
                <a:latin typeface="Times New Roman" panose="02020603050405020304" pitchFamily="18" charset="0"/>
                <a:cs typeface="Times New Roman" panose="02020603050405020304" pitchFamily="18" charset="0"/>
              </a:rPr>
              <a:t>. </a:t>
            </a:r>
            <a:r>
              <a:rPr lang="uz-Latn-UZ" sz="3200" b="1" dirty="0" smtClean="0">
                <a:solidFill>
                  <a:srgbClr val="00206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rPr>
              <a:t> </a:t>
            </a:r>
            <a:endParaRPr lang="ru-RU" sz="3200" b="1" dirty="0">
              <a:solidFill>
                <a:srgbClr val="002060"/>
              </a:solidFill>
              <a:uFill>
                <a:solidFill>
                  <a:srgbClr val="000000"/>
                </a:solidFill>
              </a:u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rotWithShape="1">
          <a:blip r:embed="rId3"/>
          <a:srcRect l="33669" t="15268" r="30188" b="9018"/>
          <a:stretch/>
        </p:blipFill>
        <p:spPr>
          <a:xfrm>
            <a:off x="1254036" y="1058091"/>
            <a:ext cx="4480805" cy="5603966"/>
          </a:xfrm>
          <a:prstGeom prst="rect">
            <a:avLst/>
          </a:prstGeom>
          <a:solidFill>
            <a:srgbClr val="FFFFFF">
              <a:shade val="85000"/>
            </a:srgbClr>
          </a:solidFill>
          <a:ln w="57150" cap="sq">
            <a:solidFill>
              <a:srgbClr val="0000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991964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70710" y="91440"/>
            <a:ext cx="11260182" cy="1031967"/>
          </a:xfrm>
        </p:spPr>
        <p:txBody>
          <a:bodyPr>
            <a:noAutofit/>
          </a:bodyPr>
          <a:lstStyle/>
          <a:p>
            <a:r>
              <a:rPr lang="en-US" sz="2800" b="1" dirty="0">
                <a:solidFill>
                  <a:srgbClr val="0000FF"/>
                </a:solidFill>
                <a:latin typeface="Times New Roman" panose="02020603050405020304" pitchFamily="18" charset="0"/>
                <a:cs typeface="Times New Roman" panose="02020603050405020304" pitchFamily="18" charset="0"/>
              </a:rPr>
              <a:t>05-02. </a:t>
            </a:r>
            <a:r>
              <a:rPr lang="en-US" sz="2800" b="1" dirty="0" err="1">
                <a:solidFill>
                  <a:srgbClr val="0000FF"/>
                </a:solidFill>
                <a:latin typeface="Times New Roman" panose="02020603050405020304" pitchFamily="18" charset="0"/>
                <a:cs typeface="Times New Roman" panose="02020603050405020304" pitchFamily="18" charset="0"/>
              </a:rPr>
              <a:t>Oylik</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ish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reja</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Ish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jurnali</a:t>
            </a:r>
            <a:r>
              <a:rPr lang="en-US" sz="2800" b="1" dirty="0" smtClean="0">
                <a:solidFill>
                  <a:srgbClr val="0000FF"/>
                </a:solidFill>
                <a:latin typeface="Times New Roman" panose="02020603050405020304" pitchFamily="18" charset="0"/>
                <a:cs typeface="Times New Roman" panose="02020603050405020304" pitchFamily="18" charset="0"/>
              </a:rPr>
              <a:t>)-</a:t>
            </a:r>
            <a:r>
              <a:rPr lang="uz-Latn-UZ" sz="2400" b="1" dirty="0">
                <a:solidFill>
                  <a:srgbClr val="002060"/>
                </a:solidFill>
                <a:latin typeface="Times New Roman" panose="02020603050405020304" pitchFamily="18" charset="0"/>
                <a:cs typeface="Times New Roman" panose="02020603050405020304" pitchFamily="18" charset="0"/>
              </a:rPr>
              <a:t>TAʼLIMIY FAOLIYATLAR JADVALI </a:t>
            </a:r>
            <a:endParaRPr lang="en-US" sz="2400" b="1" dirty="0">
              <a:solidFill>
                <a:srgbClr val="0066FF"/>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3"/>
          <a:stretch>
            <a:fillRect/>
          </a:stretch>
        </p:blipFill>
        <p:spPr>
          <a:xfrm>
            <a:off x="1104427" y="1018902"/>
            <a:ext cx="4687782" cy="5499463"/>
          </a:xfrm>
          <a:prstGeom prst="rect">
            <a:avLst/>
          </a:prstGeom>
        </p:spPr>
      </p:pic>
      <p:pic>
        <p:nvPicPr>
          <p:cNvPr id="5" name="Рисунок 4"/>
          <p:cNvPicPr>
            <a:picLocks noChangeAspect="1"/>
          </p:cNvPicPr>
          <p:nvPr/>
        </p:nvPicPr>
        <p:blipFill>
          <a:blip r:embed="rId4"/>
          <a:stretch>
            <a:fillRect/>
          </a:stretch>
        </p:blipFill>
        <p:spPr>
          <a:xfrm>
            <a:off x="6375169" y="1035039"/>
            <a:ext cx="4680620" cy="5540189"/>
          </a:xfrm>
          <a:prstGeom prst="rect">
            <a:avLst/>
          </a:prstGeom>
        </p:spPr>
      </p:pic>
    </p:spTree>
    <p:extLst>
      <p:ext uri="{BB962C8B-B14F-4D97-AF65-F5344CB8AC3E}">
        <p14:creationId xmlns:p14="http://schemas.microsoft.com/office/powerpoint/2010/main" val="26707734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3772" y="91440"/>
            <a:ext cx="11247120" cy="1031967"/>
          </a:xfrm>
        </p:spPr>
        <p:txBody>
          <a:bodyPr>
            <a:noAutofit/>
          </a:bodyPr>
          <a:lstStyle/>
          <a:p>
            <a:r>
              <a:rPr lang="en-US" sz="2800" b="1" dirty="0">
                <a:solidFill>
                  <a:srgbClr val="0000FF"/>
                </a:solidFill>
                <a:latin typeface="Times New Roman" panose="02020603050405020304" pitchFamily="18" charset="0"/>
                <a:cs typeface="Times New Roman" panose="02020603050405020304" pitchFamily="18" charset="0"/>
              </a:rPr>
              <a:t>05-02. </a:t>
            </a:r>
            <a:r>
              <a:rPr lang="en-US" sz="2800" b="1" dirty="0" err="1">
                <a:solidFill>
                  <a:srgbClr val="0000FF"/>
                </a:solidFill>
                <a:latin typeface="Times New Roman" panose="02020603050405020304" pitchFamily="18" charset="0"/>
                <a:cs typeface="Times New Roman" panose="02020603050405020304" pitchFamily="18" charset="0"/>
              </a:rPr>
              <a:t>Oylik</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ish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reja</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Ish</a:t>
            </a:r>
            <a:r>
              <a:rPr lang="en-US" sz="2800" b="1" dirty="0">
                <a:solidFill>
                  <a:srgbClr val="0000FF"/>
                </a:solidFill>
                <a:latin typeface="Times New Roman" panose="02020603050405020304" pitchFamily="18" charset="0"/>
                <a:cs typeface="Times New Roman" panose="02020603050405020304" pitchFamily="18" charset="0"/>
              </a:rPr>
              <a:t> </a:t>
            </a:r>
            <a:r>
              <a:rPr lang="en-US" sz="2800" b="1" dirty="0" err="1">
                <a:solidFill>
                  <a:srgbClr val="0000FF"/>
                </a:solidFill>
                <a:latin typeface="Times New Roman" panose="02020603050405020304" pitchFamily="18" charset="0"/>
                <a:cs typeface="Times New Roman" panose="02020603050405020304" pitchFamily="18" charset="0"/>
              </a:rPr>
              <a:t>jurnali</a:t>
            </a:r>
            <a:r>
              <a:rPr lang="en-US" sz="2800" b="1" dirty="0" smtClean="0">
                <a:solidFill>
                  <a:srgbClr val="0000FF"/>
                </a:solidFill>
                <a:latin typeface="Times New Roman" panose="02020603050405020304" pitchFamily="18" charset="0"/>
                <a:cs typeface="Times New Roman" panose="02020603050405020304" pitchFamily="18" charset="0"/>
              </a:rPr>
              <a:t>)-</a:t>
            </a:r>
            <a:r>
              <a:rPr lang="uz-Latn-UZ" sz="2400" b="1" dirty="0">
                <a:solidFill>
                  <a:srgbClr val="002060"/>
                </a:solidFill>
                <a:latin typeface="Times New Roman" panose="02020603050405020304" pitchFamily="18" charset="0"/>
                <a:cs typeface="Times New Roman" panose="02020603050405020304" pitchFamily="18" charset="0"/>
              </a:rPr>
              <a:t>TAʼLIMIY FAOLIYATLAR JADVALI </a:t>
            </a:r>
            <a:endParaRPr lang="en-US" sz="2400" b="1" dirty="0">
              <a:solidFill>
                <a:srgbClr val="0066FF"/>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3"/>
          <a:stretch>
            <a:fillRect/>
          </a:stretch>
        </p:blipFill>
        <p:spPr>
          <a:xfrm>
            <a:off x="1201782" y="953203"/>
            <a:ext cx="4637315" cy="5634319"/>
          </a:xfrm>
          <a:prstGeom prst="rect">
            <a:avLst/>
          </a:prstGeom>
        </p:spPr>
      </p:pic>
      <p:pic>
        <p:nvPicPr>
          <p:cNvPr id="4" name="Рисунок 3"/>
          <p:cNvPicPr>
            <a:picLocks noChangeAspect="1"/>
          </p:cNvPicPr>
          <p:nvPr/>
        </p:nvPicPr>
        <p:blipFill>
          <a:blip r:embed="rId4"/>
          <a:stretch>
            <a:fillRect/>
          </a:stretch>
        </p:blipFill>
        <p:spPr>
          <a:xfrm>
            <a:off x="6322423" y="900951"/>
            <a:ext cx="4663823" cy="5772578"/>
          </a:xfrm>
          <a:prstGeom prst="rect">
            <a:avLst/>
          </a:prstGeom>
        </p:spPr>
      </p:pic>
    </p:spTree>
    <p:extLst>
      <p:ext uri="{BB962C8B-B14F-4D97-AF65-F5344CB8AC3E}">
        <p14:creationId xmlns:p14="http://schemas.microsoft.com/office/powerpoint/2010/main" val="14172538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8457" y="377371"/>
            <a:ext cx="3631474" cy="1490618"/>
          </a:xfrm>
        </p:spPr>
        <p:txBody>
          <a:bodyPr>
            <a:normAutofit/>
          </a:bodyPr>
          <a:lstStyle/>
          <a:p>
            <a:pPr algn="ctr"/>
            <a:r>
              <a:rPr lang="en-US" sz="3200" b="1" dirty="0">
                <a:solidFill>
                  <a:srgbClr val="0066FF"/>
                </a:solidFill>
                <a:latin typeface="Times New Roman" pitchFamily="18" charset="0"/>
                <a:cs typeface="Times New Roman" pitchFamily="18" charset="0"/>
              </a:rPr>
              <a:t>ERTALABKI GIMNASTIKA KOMPLEKSI</a:t>
            </a:r>
            <a:endParaRPr lang="ru-RU" dirty="0">
              <a:solidFill>
                <a:srgbClr val="0066FF"/>
              </a:solidFill>
            </a:endParaRPr>
          </a:p>
        </p:txBody>
      </p:sp>
      <p:pic>
        <p:nvPicPr>
          <p:cNvPr id="3" name="Рисунок 2"/>
          <p:cNvPicPr>
            <a:picLocks noChangeAspect="1"/>
          </p:cNvPicPr>
          <p:nvPr/>
        </p:nvPicPr>
        <p:blipFill>
          <a:blip r:embed="rId2"/>
          <a:stretch>
            <a:fillRect/>
          </a:stretch>
        </p:blipFill>
        <p:spPr>
          <a:xfrm>
            <a:off x="738346" y="2285814"/>
            <a:ext cx="3243353" cy="4298053"/>
          </a:xfrm>
          <a:prstGeom prst="rect">
            <a:avLst/>
          </a:prstGeom>
        </p:spPr>
      </p:pic>
      <p:sp>
        <p:nvSpPr>
          <p:cNvPr id="5" name="Прямоугольник 4"/>
          <p:cNvSpPr/>
          <p:nvPr/>
        </p:nvSpPr>
        <p:spPr>
          <a:xfrm>
            <a:off x="4362993" y="940525"/>
            <a:ext cx="7445829" cy="4832092"/>
          </a:xfrm>
          <a:prstGeom prst="rect">
            <a:avLst/>
          </a:prstGeom>
        </p:spPr>
        <p:txBody>
          <a:bodyPr wrap="square">
            <a:spAutoFit/>
          </a:bodyPr>
          <a:lstStyle/>
          <a:p>
            <a:pPr algn="just"/>
            <a:r>
              <a:rPr lang="en-US" sz="2800" dirty="0" err="1">
                <a:solidFill>
                  <a:srgbClr val="002060"/>
                </a:solidFill>
                <a:latin typeface="Times New Roman" panose="02020603050405020304" pitchFamily="18" charset="0"/>
                <a:cs typeface="Times New Roman" panose="02020603050405020304" pitchFamily="18" charset="0"/>
              </a:rPr>
              <a:t>Bir</a:t>
            </a:r>
            <a:r>
              <a:rPr lang="en-US" sz="2800" dirty="0">
                <a:solidFill>
                  <a:srgbClr val="002060"/>
                </a:solidFill>
                <a:latin typeface="Times New Roman" panose="02020603050405020304" pitchFamily="18" charset="0"/>
                <a:cs typeface="Times New Roman" panose="02020603050405020304" pitchFamily="18" charset="0"/>
              </a:rPr>
              <a:t> oy </a:t>
            </a:r>
            <a:r>
              <a:rPr lang="en-US" sz="2800" dirty="0" err="1">
                <a:solidFill>
                  <a:srgbClr val="002060"/>
                </a:solidFill>
                <a:latin typeface="Times New Roman" panose="02020603050405020304" pitchFamily="18" charset="0"/>
                <a:cs typeface="Times New Roman" panose="02020603050405020304" pitchFamily="18" charset="0"/>
              </a:rPr>
              <a:t>uchun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ikki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xil</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tartibda</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ertalabki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badantarbiya</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mashqlari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rejalashtirilib</a:t>
            </a:r>
            <a:r>
              <a:rPr lang="en-US" sz="2800" dirty="0">
                <a:solidFill>
                  <a:srgbClr val="002060"/>
                </a:solidFill>
                <a:latin typeface="Times New Roman" panose="02020603050405020304" pitchFamily="18" charset="0"/>
                <a:cs typeface="Times New Roman" panose="02020603050405020304" pitchFamily="18" charset="0"/>
              </a:rPr>
              <a:t>, 1-15 </a:t>
            </a:r>
            <a:r>
              <a:rPr lang="en-US" sz="2800" dirty="0" err="1">
                <a:solidFill>
                  <a:srgbClr val="002060"/>
                </a:solidFill>
                <a:latin typeface="Times New Roman" panose="02020603050405020304" pitchFamily="18" charset="0"/>
                <a:cs typeface="Times New Roman" panose="02020603050405020304" pitchFamily="18" charset="0"/>
              </a:rPr>
              <a:t>sanagacha</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predmetsiz</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mashqlar</a:t>
            </a:r>
            <a:r>
              <a:rPr lang="en-US" sz="2800" dirty="0">
                <a:solidFill>
                  <a:srgbClr val="002060"/>
                </a:solidFill>
                <a:latin typeface="Times New Roman" panose="02020603050405020304" pitchFamily="18" charset="0"/>
                <a:cs typeface="Times New Roman" panose="02020603050405020304" pitchFamily="18" charset="0"/>
              </a:rPr>
              <a:t>, 16-31 </a:t>
            </a:r>
            <a:r>
              <a:rPr lang="en-US" sz="2800" dirty="0" err="1">
                <a:solidFill>
                  <a:srgbClr val="002060"/>
                </a:solidFill>
                <a:latin typeface="Times New Roman" panose="02020603050405020304" pitchFamily="18" charset="0"/>
                <a:cs typeface="Times New Roman" panose="02020603050405020304" pitchFamily="18" charset="0"/>
              </a:rPr>
              <a:t>sanalarda</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predmetlar</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guruhdagi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tarbiyalanuvchilar</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soniga</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yetarli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boʻlishi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lozim</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bilan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ertalabki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badantarbiya</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mashqlari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rejalashtiriladi</a:t>
            </a:r>
            <a:r>
              <a:rPr lang="en-US" sz="2800" dirty="0">
                <a:solidFill>
                  <a:srgbClr val="002060"/>
                </a:solidFill>
                <a:latin typeface="Times New Roman" panose="02020603050405020304" pitchFamily="18" charset="0"/>
                <a:cs typeface="Times New Roman" panose="02020603050405020304" pitchFamily="18" charset="0"/>
              </a:rPr>
              <a:t>. </a:t>
            </a:r>
            <a:endParaRPr lang="ru-RU" sz="2800" dirty="0" smtClean="0">
              <a:solidFill>
                <a:srgbClr val="002060"/>
              </a:solidFill>
              <a:latin typeface="Times New Roman" panose="02020603050405020304" pitchFamily="18" charset="0"/>
              <a:cs typeface="Times New Roman" panose="02020603050405020304" pitchFamily="18" charset="0"/>
            </a:endParaRPr>
          </a:p>
          <a:p>
            <a:pPr algn="just"/>
            <a:r>
              <a:rPr lang="en-US" sz="2800" dirty="0" err="1" smtClean="0">
                <a:solidFill>
                  <a:srgbClr val="002060"/>
                </a:solidFill>
                <a:latin typeface="Times New Roman" panose="02020603050405020304" pitchFamily="18" charset="0"/>
                <a:cs typeface="Times New Roman" panose="02020603050405020304" pitchFamily="18" charset="0"/>
              </a:rPr>
              <a:t>Ertalabki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badantarbiya</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mashqlarini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rejalashtirishda</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tarbiyalanuvchilar</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yoshini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inobatga</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olgan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holda</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oldindan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kartotekalar</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tayyorlab</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olish</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lozim</a:t>
            </a:r>
            <a:r>
              <a:rPr lang="en-US" sz="2800" dirty="0">
                <a:solidFill>
                  <a:srgbClr val="002060"/>
                </a:solidFill>
                <a:latin typeface="Times New Roman" panose="02020603050405020304" pitchFamily="18" charset="0"/>
                <a:cs typeface="Times New Roman" panose="02020603050405020304" pitchFamily="18" charset="0"/>
              </a:rPr>
              <a:t> (bolakadem.uz </a:t>
            </a:r>
            <a:r>
              <a:rPr lang="en-US" sz="2800" dirty="0" err="1">
                <a:solidFill>
                  <a:srgbClr val="002060"/>
                </a:solidFill>
                <a:latin typeface="Times New Roman" panose="02020603050405020304" pitchFamily="18" charset="0"/>
                <a:cs typeface="Times New Roman" panose="02020603050405020304" pitchFamily="18" charset="0"/>
              </a:rPr>
              <a:t>elektron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platformasidan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tayyor</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kartotekadan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foydalanish</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mumkin</a:t>
            </a:r>
            <a:r>
              <a:rPr lang="en-US" sz="2800" dirty="0">
                <a:solidFill>
                  <a:srgbClr val="002060"/>
                </a:solidFill>
                <a:latin typeface="Times New Roman" panose="02020603050405020304" pitchFamily="18" charset="0"/>
                <a:cs typeface="Times New Roman" panose="02020603050405020304" pitchFamily="18" charset="0"/>
              </a:rPr>
              <a:t>).</a:t>
            </a:r>
            <a:endParaRPr lang="ru-RU" sz="28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357348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5840" y="377371"/>
            <a:ext cx="3553097" cy="1399178"/>
          </a:xfrm>
        </p:spPr>
        <p:txBody>
          <a:bodyPr>
            <a:normAutofit fontScale="90000"/>
          </a:bodyPr>
          <a:lstStyle/>
          <a:p>
            <a:pPr algn="ctr"/>
            <a:r>
              <a:rPr lang="en-US" sz="3200" b="1" dirty="0">
                <a:solidFill>
                  <a:srgbClr val="0066FF"/>
                </a:solidFill>
                <a:latin typeface="Times New Roman" pitchFamily="18" charset="0"/>
                <a:cs typeface="Times New Roman" pitchFamily="18" charset="0"/>
              </a:rPr>
              <a:t>ERTALABKI GIMNASTIKA KOMPLEKSI</a:t>
            </a:r>
            <a:endParaRPr lang="ru-RU" dirty="0">
              <a:solidFill>
                <a:srgbClr val="0066FF"/>
              </a:solidFill>
            </a:endParaRPr>
          </a:p>
        </p:txBody>
      </p:sp>
      <p:pic>
        <p:nvPicPr>
          <p:cNvPr id="3" name="Рисунок 2"/>
          <p:cNvPicPr>
            <a:picLocks noChangeAspect="1"/>
          </p:cNvPicPr>
          <p:nvPr/>
        </p:nvPicPr>
        <p:blipFill>
          <a:blip r:embed="rId2"/>
          <a:stretch>
            <a:fillRect/>
          </a:stretch>
        </p:blipFill>
        <p:spPr>
          <a:xfrm>
            <a:off x="960415" y="2076809"/>
            <a:ext cx="3243353" cy="4298053"/>
          </a:xfrm>
          <a:prstGeom prst="rect">
            <a:avLst/>
          </a:prstGeom>
        </p:spPr>
      </p:pic>
      <p:pic>
        <p:nvPicPr>
          <p:cNvPr id="4" name="Рисунок 3"/>
          <p:cNvPicPr>
            <a:picLocks noChangeAspect="1"/>
          </p:cNvPicPr>
          <p:nvPr/>
        </p:nvPicPr>
        <p:blipFill rotWithShape="1">
          <a:blip r:embed="rId3"/>
          <a:srcRect l="1922" t="2625" r="909" b="2203"/>
          <a:stretch/>
        </p:blipFill>
        <p:spPr>
          <a:xfrm rot="16200000">
            <a:off x="5341620" y="-170911"/>
            <a:ext cx="5762899" cy="7093134"/>
          </a:xfrm>
          <a:prstGeom prst="rect">
            <a:avLst/>
          </a:prstGeom>
        </p:spPr>
      </p:pic>
    </p:spTree>
    <p:extLst>
      <p:ext uri="{BB962C8B-B14F-4D97-AF65-F5344CB8AC3E}">
        <p14:creationId xmlns:p14="http://schemas.microsoft.com/office/powerpoint/2010/main" val="44152368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fld id="{A27C3238-88FA-41AE-9A83-549895D208CE}" type="slidenum">
              <a:rPr lang="ru-RU" smtClean="0"/>
              <a:pPr/>
              <a:t>19</a:t>
            </a:fld>
            <a:endParaRPr lang="ru-RU" dirty="0"/>
          </a:p>
        </p:txBody>
      </p:sp>
      <p:sp>
        <p:nvSpPr>
          <p:cNvPr id="4" name="Прямоугольник 3"/>
          <p:cNvSpPr/>
          <p:nvPr/>
        </p:nvSpPr>
        <p:spPr>
          <a:xfrm>
            <a:off x="209006" y="104504"/>
            <a:ext cx="11821885" cy="1754326"/>
          </a:xfrm>
          <a:prstGeom prst="rect">
            <a:avLst/>
          </a:prstGeom>
        </p:spPr>
        <p:txBody>
          <a:bodyPr wrap="square">
            <a:spAutoFit/>
          </a:bodyPr>
          <a:lstStyle/>
          <a:p>
            <a:r>
              <a:rPr lang="uz-Latn-UZ" b="1" dirty="0">
                <a:solidFill>
                  <a:srgbClr val="002060"/>
                </a:solidFill>
                <a:latin typeface="Times New Roman" panose="02020603050405020304" pitchFamily="18" charset="0"/>
                <a:cs typeface="Times New Roman" panose="02020603050405020304" pitchFamily="18" charset="0"/>
              </a:rPr>
              <a:t>Oy mavzusi</a:t>
            </a:r>
            <a:r>
              <a:rPr lang="uz-Latn-UZ" dirty="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Mening</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qadrdon</a:t>
            </a:r>
            <a:r>
              <a:rPr lang="en-US" dirty="0" smtClean="0">
                <a:solidFill>
                  <a:srgbClr val="002060"/>
                </a:solidFill>
                <a:latin typeface="Times New Roman" panose="02020603050405020304" pitchFamily="18" charset="0"/>
                <a:cs typeface="Times New Roman" panose="02020603050405020304" pitchFamily="18" charset="0"/>
              </a:rPr>
              <a:t> </a:t>
            </a:r>
            <a:r>
              <a:rPr lang="uz-Latn-UZ" dirty="0">
                <a:solidFill>
                  <a:srgbClr val="002060"/>
                </a:solidFill>
                <a:latin typeface="Times New Roman" panose="02020603050405020304" pitchFamily="18" charset="0"/>
                <a:cs typeface="Times New Roman" panose="02020603050405020304" pitchFamily="18" charset="0"/>
              </a:rPr>
              <a:t> </a:t>
            </a:r>
            <a:r>
              <a:rPr lang="uz-Latn-UZ" dirty="0" smtClean="0">
                <a:solidFill>
                  <a:srgbClr val="002060"/>
                </a:solidFill>
                <a:latin typeface="Times New Roman" panose="02020603050405020304" pitchFamily="18" charset="0"/>
                <a:cs typeface="Times New Roman" panose="02020603050405020304" pitchFamily="18" charset="0"/>
              </a:rPr>
              <a:t>Oʻzbekiston</a:t>
            </a:r>
            <a:r>
              <a:rPr lang="en-US" dirty="0" err="1" smtClean="0">
                <a:solidFill>
                  <a:srgbClr val="002060"/>
                </a:solidFill>
                <a:latin typeface="Times New Roman" panose="02020603050405020304" pitchFamily="18" charset="0"/>
                <a:cs typeface="Times New Roman" panose="02020603050405020304" pitchFamily="18" charset="0"/>
              </a:rPr>
              <a:t>im</a:t>
            </a:r>
            <a:r>
              <a:rPr lang="en-US" dirty="0" smtClean="0">
                <a:solidFill>
                  <a:srgbClr val="002060"/>
                </a:solidFill>
                <a:latin typeface="Times New Roman" panose="02020603050405020304" pitchFamily="18" charset="0"/>
                <a:cs typeface="Times New Roman" panose="02020603050405020304" pitchFamily="18" charset="0"/>
              </a:rPr>
              <a:t>!</a:t>
            </a:r>
            <a:r>
              <a:rPr lang="uz-Latn-UZ" dirty="0" smtClean="0">
                <a:solidFill>
                  <a:srgbClr val="002060"/>
                </a:solidFill>
                <a:latin typeface="Times New Roman" panose="02020603050405020304" pitchFamily="18" charset="0"/>
                <a:cs typeface="Times New Roman" panose="02020603050405020304" pitchFamily="18" charset="0"/>
              </a:rPr>
              <a:t> </a:t>
            </a:r>
            <a:endParaRPr lang="en-US" dirty="0" smtClean="0">
              <a:solidFill>
                <a:srgbClr val="002060"/>
              </a:solidFill>
              <a:latin typeface="Times New Roman" panose="02020603050405020304" pitchFamily="18" charset="0"/>
              <a:cs typeface="Times New Roman" panose="02020603050405020304" pitchFamily="18" charset="0"/>
            </a:endParaRPr>
          </a:p>
          <a:p>
            <a:r>
              <a:rPr lang="uz-Latn-UZ" b="1" dirty="0" smtClean="0">
                <a:solidFill>
                  <a:srgbClr val="002060"/>
                </a:solidFill>
                <a:latin typeface="Times New Roman" panose="02020603050405020304" pitchFamily="18" charset="0"/>
                <a:cs typeface="Times New Roman" panose="02020603050405020304" pitchFamily="18" charset="0"/>
              </a:rPr>
              <a:t>Hafta </a:t>
            </a:r>
            <a:r>
              <a:rPr lang="uz-Latn-UZ" b="1" dirty="0">
                <a:solidFill>
                  <a:srgbClr val="002060"/>
                </a:solidFill>
                <a:latin typeface="Times New Roman" panose="02020603050405020304" pitchFamily="18" charset="0"/>
                <a:cs typeface="Times New Roman" panose="02020603050405020304" pitchFamily="18" charset="0"/>
              </a:rPr>
              <a:t>mavzusi</a:t>
            </a:r>
            <a:r>
              <a:rPr lang="uz-Latn-UZ" dirty="0">
                <a:solidFill>
                  <a:srgbClr val="002060"/>
                </a:solidFill>
                <a:latin typeface="Times New Roman" panose="02020603050405020304" pitchFamily="18" charset="0"/>
                <a:cs typeface="Times New Roman" panose="02020603050405020304" pitchFamily="18" charset="0"/>
              </a:rPr>
              <a:t>: </a:t>
            </a:r>
            <a:r>
              <a:rPr lang="uz-Cyrl-U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uz-Latn-U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Oʻ</a:t>
            </a:r>
            <a:r>
              <a:rPr lang="uz-Cyrl-U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zbekiston –mening </a:t>
            </a:r>
            <a:r>
              <a:rPr lang="uz-Cyrl-UZ"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Vatanim</a:t>
            </a:r>
            <a:endParaRPr lang="en-US" dirty="0">
              <a:solidFill>
                <a:srgbClr val="002060"/>
              </a:solidFill>
              <a:latin typeface="Times New Roman" panose="02020603050405020304" pitchFamily="18" charset="0"/>
              <a:cs typeface="Times New Roman" panose="02020603050405020304" pitchFamily="18" charset="0"/>
            </a:endParaRPr>
          </a:p>
          <a:p>
            <a:r>
              <a:rPr lang="uz-Latn-UZ" b="1" dirty="0" smtClean="0">
                <a:solidFill>
                  <a:srgbClr val="002060"/>
                </a:solidFill>
                <a:latin typeface="Times New Roman" panose="02020603050405020304" pitchFamily="18" charset="0"/>
                <a:cs typeface="Times New Roman" panose="02020603050405020304" pitchFamily="18" charset="0"/>
              </a:rPr>
              <a:t>Maqsad</a:t>
            </a:r>
            <a:r>
              <a:rPr lang="uz-Latn-UZ" dirty="0" smtClean="0">
                <a:solidFill>
                  <a:srgbClr val="002060"/>
                </a:solidFill>
                <a:latin typeface="Times New Roman" panose="02020603050405020304" pitchFamily="18" charset="0"/>
                <a:cs typeface="Times New Roman" panose="02020603050405020304" pitchFamily="18" charset="0"/>
              </a:rPr>
              <a:t>:</a:t>
            </a:r>
            <a:r>
              <a:rPr lang="en-US" dirty="0" err="1" smtClean="0">
                <a:solidFill>
                  <a:srgbClr val="002060"/>
                </a:solidFill>
                <a:latin typeface="Times New Roman" panose="02020603050405020304" pitchFamily="18" charset="0"/>
                <a:cs typeface="Times New Roman" panose="02020603050405020304" pitchFamily="18" charset="0"/>
              </a:rPr>
              <a:t>Vatan</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mustaqillik</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bayram</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Yangi</a:t>
            </a:r>
            <a:r>
              <a:rPr lang="en-US" dirty="0" smtClean="0">
                <a:solidFill>
                  <a:srgbClr val="002060"/>
                </a:solidFill>
                <a:latin typeface="Times New Roman" panose="02020603050405020304" pitchFamily="18" charset="0"/>
                <a:cs typeface="Times New Roman" panose="02020603050405020304" pitchFamily="18" charset="0"/>
              </a:rPr>
              <a:t> </a:t>
            </a:r>
            <a:r>
              <a:rPr lang="uz-Latn-U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Oʻ</a:t>
            </a:r>
            <a:r>
              <a:rPr lang="uz-Cyrl-U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zbekiston </a:t>
            </a:r>
            <a:r>
              <a:rPr lang="en-US" dirty="0" err="1"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so`zlari</a:t>
            </a:r>
            <a:r>
              <a:rPr lang="en-US"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ma`nosi</a:t>
            </a:r>
            <a:r>
              <a:rPr lang="en-US"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mazmunini</a:t>
            </a:r>
            <a:r>
              <a:rPr lang="en-US"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tushuntirish</a:t>
            </a:r>
            <a:r>
              <a:rPr lang="en-US"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 </a:t>
            </a:r>
            <a:r>
              <a:rPr lang="en-US" dirty="0" err="1"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Davlat</a:t>
            </a:r>
            <a:r>
              <a:rPr lang="en-US"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ramzlari</a:t>
            </a:r>
            <a:r>
              <a:rPr lang="en-US"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h</a:t>
            </a:r>
            <a:r>
              <a:rPr lang="en-US" dirty="0" err="1"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aqidagi</a:t>
            </a:r>
            <a:r>
              <a:rPr lang="en-US"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bilimlarni</a:t>
            </a:r>
            <a:r>
              <a:rPr lang="en-US"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mustahkamlash</a:t>
            </a:r>
            <a:r>
              <a:rPr lang="en-US"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uz-Cyrl-UZ" dirty="0">
                <a:solidFill>
                  <a:srgbClr val="002060"/>
                </a:solidFill>
                <a:latin typeface="Times New Roman"/>
                <a:ea typeface="Times New Roman"/>
                <a:cs typeface="Times New Roman"/>
              </a:rPr>
              <a:t> </a:t>
            </a:r>
            <a:r>
              <a:rPr lang="en-US" dirty="0" smtClean="0">
                <a:solidFill>
                  <a:srgbClr val="002060"/>
                </a:solidFill>
                <a:latin typeface="Times New Roman"/>
                <a:ea typeface="Times New Roman"/>
                <a:cs typeface="Times New Roman"/>
              </a:rPr>
              <a:t> t</a:t>
            </a:r>
            <a:r>
              <a:rPr lang="uz-Cyrl-UZ" dirty="0" smtClean="0">
                <a:solidFill>
                  <a:srgbClr val="002060"/>
                </a:solidFill>
                <a:latin typeface="Times New Roman"/>
                <a:ea typeface="Times New Roman"/>
                <a:cs typeface="Times New Roman"/>
              </a:rPr>
              <a:t>ovushlarni </a:t>
            </a:r>
            <a:r>
              <a:rPr lang="uz-Cyrl-UZ" dirty="0">
                <a:solidFill>
                  <a:srgbClr val="002060"/>
                </a:solidFill>
                <a:latin typeface="Times New Roman"/>
                <a:ea typeface="Times New Roman"/>
                <a:cs typeface="Times New Roman"/>
              </a:rPr>
              <a:t>to‘g‘ri talaffuz qilishga, so‘zlashish odobiga rioya qilishni </a:t>
            </a:r>
            <a:r>
              <a:rPr lang="uz-Latn-UZ" dirty="0">
                <a:solidFill>
                  <a:srgbClr val="002060"/>
                </a:solidFill>
                <a:latin typeface="Times New Roman"/>
                <a:ea typeface="Times New Roman"/>
                <a:cs typeface="Times New Roman"/>
              </a:rPr>
              <a:t>o‘rga</a:t>
            </a:r>
            <a:r>
              <a:rPr lang="uz-Cyrl-UZ" dirty="0">
                <a:solidFill>
                  <a:srgbClr val="002060"/>
                </a:solidFill>
                <a:latin typeface="Times New Roman"/>
                <a:ea typeface="Times New Roman"/>
                <a:cs typeface="Times New Roman"/>
              </a:rPr>
              <a:t>t</a:t>
            </a:r>
            <a:r>
              <a:rPr lang="uz-Latn-UZ" dirty="0">
                <a:solidFill>
                  <a:srgbClr val="002060"/>
                </a:solidFill>
                <a:latin typeface="Times New Roman"/>
                <a:ea typeface="Times New Roman"/>
                <a:cs typeface="Times New Roman"/>
              </a:rPr>
              <a:t>ish</a:t>
            </a:r>
            <a:endParaRPr lang="ru-RU" dirty="0">
              <a:solidFill>
                <a:srgbClr val="002060"/>
              </a:solidFill>
              <a:latin typeface="Times New Roman" panose="02020603050405020304" pitchFamily="18" charset="0"/>
              <a:cs typeface="Times New Roman" panose="02020603050405020304" pitchFamily="18" charset="0"/>
            </a:endParaRPr>
          </a:p>
          <a:p>
            <a:r>
              <a:rPr lang="uz-Latn-UZ" b="1" dirty="0">
                <a:solidFill>
                  <a:srgbClr val="002060"/>
                </a:solidFill>
                <a:latin typeface="Times New Roman" panose="02020603050405020304" pitchFamily="18" charset="0"/>
                <a:cs typeface="Times New Roman" panose="02020603050405020304" pitchFamily="18" charset="0"/>
              </a:rPr>
              <a:t>Muddat</a:t>
            </a:r>
            <a:r>
              <a:rPr lang="uz-Latn-UZ" dirty="0" smtClean="0">
                <a:solidFill>
                  <a:srgbClr val="002060"/>
                </a:solidFill>
                <a:latin typeface="Times New Roman" panose="02020603050405020304" pitchFamily="18" charset="0"/>
                <a:cs typeface="Times New Roman" panose="02020603050405020304" pitchFamily="18" charset="0"/>
              </a:rPr>
              <a:t>:</a:t>
            </a:r>
            <a:r>
              <a:rPr lang="uz-Cyrl-UZ"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uz-Cyrl-U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Sentyabr oyining </a:t>
            </a:r>
            <a:r>
              <a:rPr lang="uz-Cyrl-UZ"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a:t>
            </a:r>
            <a:r>
              <a:rPr lang="en-US"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h</a:t>
            </a:r>
            <a:r>
              <a:rPr lang="uz-Cyrl-UZ"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aftasi</a:t>
            </a:r>
            <a:r>
              <a:rPr lang="en-US"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-4.09  </a:t>
            </a:r>
            <a:r>
              <a:rPr lang="en-US"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dan</a:t>
            </a:r>
            <a:r>
              <a:rPr lang="en-US"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8.09  </a:t>
            </a:r>
            <a:r>
              <a:rPr lang="en-US"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gacha</a:t>
            </a:r>
            <a:endPar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r>
              <a:rPr lang="uz-Latn-UZ" dirty="0" smtClean="0">
                <a:solidFill>
                  <a:srgbClr val="002060"/>
                </a:solidFill>
                <a:latin typeface="Times New Roman" panose="02020603050405020304" pitchFamily="18" charset="0"/>
                <a:cs typeface="Times New Roman" panose="02020603050405020304" pitchFamily="18" charset="0"/>
              </a:rPr>
              <a:t> </a:t>
            </a:r>
            <a:endParaRPr lang="ru-RU" dirty="0">
              <a:solidFill>
                <a:srgbClr val="002060"/>
              </a:solidFill>
              <a:latin typeface="Times New Roman" panose="02020603050405020304" pitchFamily="18" charset="0"/>
              <a:cs typeface="Times New Roman" panose="02020603050405020304" pitchFamily="18" charset="0"/>
            </a:endParaRPr>
          </a:p>
        </p:txBody>
      </p:sp>
      <p:graphicFrame>
        <p:nvGraphicFramePr>
          <p:cNvPr id="5" name="Таблица 4"/>
          <p:cNvGraphicFramePr>
            <a:graphicFrameLocks noGrp="1"/>
          </p:cNvGraphicFramePr>
          <p:nvPr>
            <p:extLst>
              <p:ext uri="{D42A27DB-BD31-4B8C-83A1-F6EECF244321}">
                <p14:modId xmlns:p14="http://schemas.microsoft.com/office/powerpoint/2010/main" val="836590144"/>
              </p:ext>
            </p:extLst>
          </p:nvPr>
        </p:nvGraphicFramePr>
        <p:xfrm>
          <a:off x="287383" y="1959427"/>
          <a:ext cx="11508376" cy="4676503"/>
        </p:xfrm>
        <a:graphic>
          <a:graphicData uri="http://schemas.openxmlformats.org/drawingml/2006/table">
            <a:tbl>
              <a:tblPr firstRow="1" firstCol="1" bandRow="1">
                <a:tableStyleId>{5C22544A-7EE6-4342-B048-85BDC9FD1C3A}</a:tableStyleId>
              </a:tblPr>
              <a:tblGrid>
                <a:gridCol w="933139">
                  <a:extLst>
                    <a:ext uri="{9D8B030D-6E8A-4147-A177-3AD203B41FA5}">
                      <a16:colId xmlns:a16="http://schemas.microsoft.com/office/drawing/2014/main" xmlns="" val="20000"/>
                    </a:ext>
                  </a:extLst>
                </a:gridCol>
                <a:gridCol w="695494">
                  <a:extLst>
                    <a:ext uri="{9D8B030D-6E8A-4147-A177-3AD203B41FA5}">
                      <a16:colId xmlns:a16="http://schemas.microsoft.com/office/drawing/2014/main" xmlns="" val="20001"/>
                    </a:ext>
                  </a:extLst>
                </a:gridCol>
                <a:gridCol w="2529075">
                  <a:extLst>
                    <a:ext uri="{9D8B030D-6E8A-4147-A177-3AD203B41FA5}">
                      <a16:colId xmlns:a16="http://schemas.microsoft.com/office/drawing/2014/main" xmlns="" val="20002"/>
                    </a:ext>
                  </a:extLst>
                </a:gridCol>
                <a:gridCol w="7350668">
                  <a:extLst>
                    <a:ext uri="{9D8B030D-6E8A-4147-A177-3AD203B41FA5}">
                      <a16:colId xmlns:a16="http://schemas.microsoft.com/office/drawing/2014/main" xmlns="" val="20003"/>
                    </a:ext>
                  </a:extLst>
                </a:gridCol>
              </a:tblGrid>
              <a:tr h="1005884">
                <a:tc rowSpan="5">
                  <a:txBody>
                    <a:bodyPr/>
                    <a:lstStyle/>
                    <a:p>
                      <a:pPr marL="28575" marR="71755" indent="451485" algn="ctr">
                        <a:lnSpc>
                          <a:spcPct val="107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TA’LIMIY-TARBIYAVIY FAOLIYAT</a:t>
                      </a:r>
                      <a:endParaRPr lang="ru-RU" sz="14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7310" marR="13335"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rowSpan="5">
                  <a:txBody>
                    <a:bodyPr/>
                    <a:lstStyle/>
                    <a:p>
                      <a:pPr marR="41910" indent="451485" algn="ctr">
                        <a:lnSpc>
                          <a:spcPct val="103000"/>
                        </a:lnSpc>
                        <a:spcAft>
                          <a:spcPts val="15"/>
                        </a:spcAft>
                      </a:pPr>
                      <a:r>
                        <a:rPr lang="uz-Cyrl-UZ" sz="1600" dirty="0">
                          <a:solidFill>
                            <a:srgbClr val="002060"/>
                          </a:solidFill>
                          <a:effectLst/>
                          <a:latin typeface="Times New Roman" panose="02020603050405020304" pitchFamily="18" charset="0"/>
                          <a:cs typeface="Times New Roman" panose="02020603050405020304" pitchFamily="18" charset="0"/>
                        </a:rPr>
                        <a:t>RIVOJLANISH SOHALARIGA OID MAQSADLAR</a:t>
                      </a:r>
                      <a:endParaRPr lang="ru-RU" sz="1600" dirty="0">
                        <a:solidFill>
                          <a:srgbClr val="002060"/>
                        </a:solidFill>
                        <a:effectLst/>
                        <a:latin typeface="Times New Roman" panose="02020603050405020304" pitchFamily="18" charset="0"/>
                        <a:cs typeface="Times New Roman" panose="02020603050405020304" pitchFamily="18" charset="0"/>
                      </a:endParaRPr>
                    </a:p>
                    <a:p>
                      <a:pPr marL="27305" marR="71755" indent="451485" algn="ctr">
                        <a:lnSpc>
                          <a:spcPct val="107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 </a:t>
                      </a:r>
                      <a:endParaRPr lang="ru-RU" sz="14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7310" marR="13335"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50165" marR="41910" indent="-33655" algn="l">
                        <a:lnSpc>
                          <a:spcPct val="99000"/>
                        </a:lnSpc>
                        <a:spcAft>
                          <a:spcPts val="0"/>
                        </a:spcAft>
                      </a:pPr>
                      <a:r>
                        <a:rPr lang="uz-Latn-UZ" sz="1600" b="1" dirty="0">
                          <a:solidFill>
                            <a:srgbClr val="002060"/>
                          </a:solidFill>
                          <a:effectLst/>
                          <a:latin typeface="Times New Roman" pitchFamily="18" charset="0"/>
                          <a:cs typeface="Times New Roman" pitchFamily="18" charset="0"/>
                        </a:rPr>
                        <a:t>Jismoniy rivojlan ish va sog‘lom </a:t>
                      </a:r>
                      <a:r>
                        <a:rPr lang="uz-Latn-UZ" sz="1600" b="1" dirty="0" smtClean="0">
                          <a:solidFill>
                            <a:srgbClr val="002060"/>
                          </a:solidFill>
                          <a:effectLst/>
                          <a:latin typeface="Times New Roman" pitchFamily="18" charset="0"/>
                          <a:cs typeface="Times New Roman" pitchFamily="18" charset="0"/>
                        </a:rPr>
                        <a:t>turmush </a:t>
                      </a:r>
                      <a:r>
                        <a:rPr lang="uz-Latn-UZ" sz="1600" b="1" dirty="0">
                          <a:solidFill>
                            <a:srgbClr val="002060"/>
                          </a:solidFill>
                          <a:effectLst/>
                          <a:latin typeface="Times New Roman" pitchFamily="18" charset="0"/>
                          <a:cs typeface="Times New Roman" pitchFamily="18" charset="0"/>
                        </a:rPr>
                        <a:t>tarzini shakllanishi </a:t>
                      </a:r>
                      <a:endParaRPr lang="ru-RU" sz="1600" b="1" dirty="0">
                        <a:solidFill>
                          <a:srgbClr val="002060"/>
                        </a:solidFill>
                        <a:effectLst/>
                        <a:latin typeface="Times New Roman" pitchFamily="18" charset="0"/>
                        <a:cs typeface="Times New Roman" pitchFamily="18" charset="0"/>
                      </a:endParaRPr>
                    </a:p>
                    <a:p>
                      <a:pPr marR="26670"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 </a:t>
                      </a:r>
                      <a:endParaRPr lang="ru-RU" sz="1600" b="1" dirty="0">
                        <a:solidFill>
                          <a:srgbClr val="002060"/>
                        </a:solidFill>
                        <a:effectLst/>
                        <a:latin typeface="Times New Roman" pitchFamily="18" charset="0"/>
                        <a:ea typeface="Times New Roman"/>
                        <a:cs typeface="Times New Roman" pitchFamily="18" charset="0"/>
                      </a:endParaRPr>
                    </a:p>
                  </a:txBody>
                  <a:tcPr marL="67310" marR="133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r>
                        <a:rPr lang="uz-Latn-UZ" sz="1600" b="0" dirty="0">
                          <a:solidFill>
                            <a:srgbClr val="002060"/>
                          </a:solidFill>
                          <a:effectLst/>
                          <a:latin typeface="Times New Roman"/>
                          <a:ea typeface="Times New Roman"/>
                          <a:cs typeface="Times New Roman"/>
                        </a:rPr>
                        <a:t>Bola</a:t>
                      </a:r>
                      <a:r>
                        <a:rPr lang="uz-Cyrl-UZ" sz="1600" b="0" dirty="0">
                          <a:solidFill>
                            <a:srgbClr val="002060"/>
                          </a:solidFill>
                          <a:effectLst/>
                          <a:latin typeface="Times New Roman"/>
                          <a:ea typeface="Times New Roman"/>
                          <a:cs typeface="Times New Roman"/>
                        </a:rPr>
                        <a:t>larga doimiy jismoniy </a:t>
                      </a:r>
                      <a:r>
                        <a:rPr lang="uz-Latn-UZ" sz="1600" b="0" dirty="0">
                          <a:solidFill>
                            <a:srgbClr val="002060"/>
                          </a:solidFill>
                          <a:effectLst/>
                          <a:latin typeface="Times New Roman"/>
                          <a:ea typeface="Times New Roman"/>
                          <a:cs typeface="Times New Roman"/>
                        </a:rPr>
                        <a:t>mashq</a:t>
                      </a:r>
                      <a:r>
                        <a:rPr lang="uz-Cyrl-UZ" sz="1600" b="0" dirty="0">
                          <a:solidFill>
                            <a:srgbClr val="002060"/>
                          </a:solidFill>
                          <a:effectLst/>
                          <a:latin typeface="Times New Roman"/>
                          <a:ea typeface="Times New Roman"/>
                          <a:cs typeface="Times New Roman"/>
                        </a:rPr>
                        <a:t>lar </a:t>
                      </a:r>
                      <a:r>
                        <a:rPr lang="uz-Latn-UZ" sz="1600" b="0" dirty="0">
                          <a:solidFill>
                            <a:srgbClr val="002060"/>
                          </a:solidFill>
                          <a:effectLst/>
                          <a:latin typeface="Times New Roman"/>
                          <a:ea typeface="Times New Roman"/>
                          <a:cs typeface="Times New Roman"/>
                        </a:rPr>
                        <a:t>bajarish</a:t>
                      </a:r>
                      <a:r>
                        <a:rPr lang="uz-Cyrl-UZ" sz="1600" b="0" dirty="0">
                          <a:solidFill>
                            <a:srgbClr val="002060"/>
                          </a:solidFill>
                          <a:effectLst/>
                          <a:latin typeface="Times New Roman"/>
                          <a:ea typeface="Times New Roman"/>
                          <a:cs typeface="Times New Roman"/>
                        </a:rPr>
                        <a:t>, ozoda yurish, to‘g‘ri ovqatlanish sog‘liq uchun foydali ekanligini  tushuntirishda davom etish. Inson hayoti uchun </a:t>
                      </a:r>
                      <a:r>
                        <a:rPr lang="uz-Latn-UZ" sz="1600" b="0" dirty="0">
                          <a:solidFill>
                            <a:srgbClr val="002060"/>
                          </a:solidFill>
                          <a:effectLst/>
                          <a:latin typeface="Times New Roman"/>
                          <a:ea typeface="Times New Roman"/>
                          <a:cs typeface="Times New Roman"/>
                        </a:rPr>
                        <a:t>nima zararli ekanligini o‘rga</a:t>
                      </a:r>
                      <a:r>
                        <a:rPr lang="uz-Cyrl-UZ" sz="1600" b="0" dirty="0">
                          <a:solidFill>
                            <a:srgbClr val="002060"/>
                          </a:solidFill>
                          <a:effectLst/>
                          <a:latin typeface="Times New Roman"/>
                          <a:ea typeface="Times New Roman"/>
                          <a:cs typeface="Times New Roman"/>
                        </a:rPr>
                        <a:t>tish.</a:t>
                      </a:r>
                      <a:endParaRPr lang="ru-RU" sz="1600" b="0" dirty="0">
                        <a:solidFill>
                          <a:srgbClr val="002060"/>
                        </a:solidFill>
                        <a:effectLst/>
                        <a:latin typeface="Calibri"/>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0"/>
                  </a:ext>
                </a:extLst>
              </a:tr>
              <a:tr h="858908">
                <a:tc vMerge="1">
                  <a:txBody>
                    <a:bodyPr/>
                    <a:lstStyle/>
                    <a:p>
                      <a:endParaRPr lang="ru-RU"/>
                    </a:p>
                  </a:txBody>
                  <a:tcPr/>
                </a:tc>
                <a:tc vMerge="1">
                  <a:txBody>
                    <a:bodyPr/>
                    <a:lstStyle/>
                    <a:p>
                      <a:endParaRPr lang="ru-RU"/>
                    </a:p>
                  </a:txBody>
                  <a:tcPr/>
                </a:tc>
                <a:tc>
                  <a:txBody>
                    <a:bodyPr/>
                    <a:lstStyle/>
                    <a:p>
                      <a:pPr marR="41910" indent="451485" algn="l">
                        <a:lnSpc>
                          <a:spcPct val="99000"/>
                        </a:lnSpc>
                        <a:spcAft>
                          <a:spcPts val="50"/>
                        </a:spcAft>
                      </a:pPr>
                      <a:r>
                        <a:rPr lang="uz-Latn-UZ" sz="1600" b="1" dirty="0">
                          <a:solidFill>
                            <a:srgbClr val="002060"/>
                          </a:solidFill>
                          <a:effectLst/>
                          <a:latin typeface="Times New Roman" pitchFamily="18" charset="0"/>
                          <a:cs typeface="Times New Roman" pitchFamily="18" charset="0"/>
                        </a:rPr>
                        <a:t>Ijtimoiy-hissiy rivojlanish </a:t>
                      </a:r>
                      <a:endParaRPr lang="ru-RU" sz="1600" b="1" dirty="0">
                        <a:solidFill>
                          <a:srgbClr val="002060"/>
                        </a:solidFill>
                        <a:effectLst/>
                        <a:latin typeface="Times New Roman" pitchFamily="18" charset="0"/>
                        <a:cs typeface="Times New Roman" pitchFamily="18" charset="0"/>
                      </a:endParaRPr>
                    </a:p>
                    <a:p>
                      <a:pPr marR="26670"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 </a:t>
                      </a:r>
                      <a:endParaRPr lang="ru-RU" sz="1600" b="1" dirty="0">
                        <a:solidFill>
                          <a:srgbClr val="002060"/>
                        </a:solidFill>
                        <a:effectLst/>
                        <a:latin typeface="Times New Roman" pitchFamily="18" charset="0"/>
                        <a:ea typeface="Times New Roman"/>
                        <a:cs typeface="Times New Roman" pitchFamily="18" charset="0"/>
                      </a:endParaRPr>
                    </a:p>
                  </a:txBody>
                  <a:tcPr marL="67310" marR="133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r>
                        <a:rPr lang="uz-Latn-UZ" sz="1600" b="0" dirty="0">
                          <a:solidFill>
                            <a:srgbClr val="002060"/>
                          </a:solidFill>
                          <a:effectLst/>
                          <a:latin typeface="Times New Roman"/>
                          <a:ea typeface="Times New Roman"/>
                          <a:cs typeface="Times New Roman"/>
                        </a:rPr>
                        <a:t>Erkinlikka intilish orqali shaxsiy hissiyotlar</a:t>
                      </a:r>
                      <a:r>
                        <a:rPr lang="uz-Cyrl-UZ" sz="1600" b="0" dirty="0">
                          <a:solidFill>
                            <a:srgbClr val="002060"/>
                          </a:solidFill>
                          <a:effectLst/>
                          <a:latin typeface="Times New Roman"/>
                          <a:ea typeface="Times New Roman"/>
                          <a:cs typeface="Times New Roman"/>
                        </a:rPr>
                        <a:t>i</a:t>
                      </a:r>
                      <a:r>
                        <a:rPr lang="uz-Latn-UZ" sz="1600" b="0" dirty="0">
                          <a:solidFill>
                            <a:srgbClr val="002060"/>
                          </a:solidFill>
                          <a:effectLst/>
                          <a:latin typeface="Times New Roman"/>
                          <a:ea typeface="Times New Roman"/>
                          <a:cs typeface="Times New Roman"/>
                        </a:rPr>
                        <a:t>ni shakllantirish. Qiyin vaziyatlardan chiqishni  o‘rga</a:t>
                      </a:r>
                      <a:r>
                        <a:rPr lang="uz-Cyrl-UZ" sz="1600" b="0" dirty="0">
                          <a:solidFill>
                            <a:srgbClr val="002060"/>
                          </a:solidFill>
                          <a:effectLst/>
                          <a:latin typeface="Times New Roman"/>
                          <a:ea typeface="Times New Roman"/>
                          <a:cs typeface="Times New Roman"/>
                        </a:rPr>
                        <a:t>tish</a:t>
                      </a:r>
                      <a:r>
                        <a:rPr lang="uz-Latn-UZ" sz="1600" b="0" dirty="0">
                          <a:solidFill>
                            <a:srgbClr val="002060"/>
                          </a:solidFill>
                          <a:effectLst/>
                          <a:latin typeface="Times New Roman"/>
                          <a:ea typeface="Times New Roman"/>
                          <a:cs typeface="Times New Roman"/>
                        </a:rPr>
                        <a:t>. Ko‘chada yurish</a:t>
                      </a:r>
                      <a:r>
                        <a:rPr lang="uz-Cyrl-UZ" sz="1600" b="0" dirty="0">
                          <a:solidFill>
                            <a:srgbClr val="002060"/>
                          </a:solidFill>
                          <a:effectLst/>
                          <a:latin typeface="Times New Roman"/>
                          <a:ea typeface="Times New Roman"/>
                          <a:cs typeface="Times New Roman"/>
                        </a:rPr>
                        <a:t>, </a:t>
                      </a:r>
                      <a:r>
                        <a:rPr lang="uz-Latn-UZ" sz="1600" b="0" dirty="0">
                          <a:solidFill>
                            <a:srgbClr val="002060"/>
                          </a:solidFill>
                          <a:effectLst/>
                          <a:latin typeface="Times New Roman"/>
                          <a:ea typeface="Times New Roman"/>
                          <a:cs typeface="Times New Roman"/>
                        </a:rPr>
                        <a:t>yo‘l harakati qoidalariga rioya qilishni o‘rga</a:t>
                      </a:r>
                      <a:r>
                        <a:rPr lang="uz-Cyrl-UZ" sz="1600" b="0" dirty="0">
                          <a:solidFill>
                            <a:srgbClr val="002060"/>
                          </a:solidFill>
                          <a:effectLst/>
                          <a:latin typeface="Times New Roman"/>
                          <a:ea typeface="Times New Roman"/>
                          <a:cs typeface="Times New Roman"/>
                        </a:rPr>
                        <a:t>t</a:t>
                      </a:r>
                      <a:r>
                        <a:rPr lang="uz-Latn-UZ" sz="1600" b="0" dirty="0">
                          <a:solidFill>
                            <a:srgbClr val="002060"/>
                          </a:solidFill>
                          <a:effectLst/>
                          <a:latin typeface="Times New Roman"/>
                          <a:ea typeface="Times New Roman"/>
                          <a:cs typeface="Times New Roman"/>
                        </a:rPr>
                        <a:t>ish</a:t>
                      </a:r>
                      <a:endParaRPr lang="ru-RU" sz="1600" b="0" dirty="0">
                        <a:solidFill>
                          <a:srgbClr val="002060"/>
                        </a:solidFill>
                        <a:effectLst/>
                        <a:latin typeface="Calibri"/>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1"/>
                  </a:ext>
                </a:extLst>
              </a:tr>
              <a:tr h="1015845">
                <a:tc vMerge="1">
                  <a:txBody>
                    <a:bodyPr/>
                    <a:lstStyle/>
                    <a:p>
                      <a:endParaRPr lang="ru-RU"/>
                    </a:p>
                  </a:txBody>
                  <a:tcPr/>
                </a:tc>
                <a:tc vMerge="1">
                  <a:txBody>
                    <a:bodyPr/>
                    <a:lstStyle/>
                    <a:p>
                      <a:endParaRPr lang="ru-RU"/>
                    </a:p>
                  </a:txBody>
                  <a:tcPr/>
                </a:tc>
                <a:tc>
                  <a:txBody>
                    <a:bodyPr/>
                    <a:lstStyle/>
                    <a:p>
                      <a:pPr marL="12065" marR="66675" indent="19685" algn="l">
                        <a:lnSpc>
                          <a:spcPct val="99000"/>
                        </a:lnSpc>
                        <a:spcAft>
                          <a:spcPts val="50"/>
                        </a:spcAft>
                      </a:pPr>
                      <a:r>
                        <a:rPr lang="uz-Latn-UZ" sz="1600" b="1" dirty="0">
                          <a:solidFill>
                            <a:srgbClr val="002060"/>
                          </a:solidFill>
                          <a:effectLst/>
                          <a:latin typeface="Times New Roman" pitchFamily="18" charset="0"/>
                          <a:cs typeface="Times New Roman" pitchFamily="18" charset="0"/>
                        </a:rPr>
                        <a:t>Nutq, muloqot, o‘qish va yozish malakalari </a:t>
                      </a:r>
                      <a:endParaRPr lang="ru-RU" sz="1600" b="1" dirty="0">
                        <a:solidFill>
                          <a:srgbClr val="002060"/>
                        </a:solidFill>
                        <a:effectLst/>
                        <a:latin typeface="Times New Roman" pitchFamily="18" charset="0"/>
                        <a:cs typeface="Times New Roman" pitchFamily="18" charset="0"/>
                      </a:endParaRPr>
                    </a:p>
                    <a:p>
                      <a:pPr marR="26670"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 </a:t>
                      </a:r>
                      <a:endParaRPr lang="ru-RU" sz="1600" b="1" dirty="0">
                        <a:solidFill>
                          <a:srgbClr val="002060"/>
                        </a:solidFill>
                        <a:effectLst/>
                        <a:latin typeface="Times New Roman" pitchFamily="18" charset="0"/>
                        <a:ea typeface="Times New Roman"/>
                        <a:cs typeface="Times New Roman" pitchFamily="18" charset="0"/>
                      </a:endParaRPr>
                    </a:p>
                  </a:txBody>
                  <a:tcPr marL="67310" marR="133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r>
                        <a:rPr lang="uz-Cyrl-UZ" sz="1600" b="1" dirty="0">
                          <a:solidFill>
                            <a:srgbClr val="002060"/>
                          </a:solidFill>
                          <a:effectLst/>
                          <a:latin typeface="Times New Roman"/>
                          <a:ea typeface="Times New Roman"/>
                          <a:cs typeface="Times New Roman"/>
                        </a:rPr>
                        <a:t>Tovushlarni to‘g‘ri talaffuz qilishga</a:t>
                      </a:r>
                      <a:r>
                        <a:rPr lang="uz-Cyrl-UZ" sz="1600" b="0" dirty="0">
                          <a:solidFill>
                            <a:srgbClr val="002060"/>
                          </a:solidFill>
                          <a:effectLst/>
                          <a:latin typeface="Times New Roman"/>
                          <a:ea typeface="Times New Roman"/>
                          <a:cs typeface="Times New Roman"/>
                        </a:rPr>
                        <a:t>, </a:t>
                      </a:r>
                      <a:r>
                        <a:rPr lang="uz-Cyrl-UZ" sz="1600" b="1" dirty="0">
                          <a:solidFill>
                            <a:srgbClr val="002060"/>
                          </a:solidFill>
                          <a:effectLst/>
                          <a:latin typeface="Times New Roman"/>
                          <a:ea typeface="Times New Roman"/>
                          <a:cs typeface="Times New Roman"/>
                        </a:rPr>
                        <a:t>so‘zlashish odobiga rioya qilishni </a:t>
                      </a:r>
                      <a:r>
                        <a:rPr lang="uz-Latn-UZ" sz="1600" b="1" dirty="0">
                          <a:solidFill>
                            <a:srgbClr val="002060"/>
                          </a:solidFill>
                          <a:effectLst/>
                          <a:latin typeface="Times New Roman"/>
                          <a:ea typeface="Times New Roman"/>
                          <a:cs typeface="Times New Roman"/>
                        </a:rPr>
                        <a:t>o‘rga</a:t>
                      </a:r>
                      <a:r>
                        <a:rPr lang="uz-Cyrl-UZ" sz="1600" b="1" dirty="0">
                          <a:solidFill>
                            <a:srgbClr val="002060"/>
                          </a:solidFill>
                          <a:effectLst/>
                          <a:latin typeface="Times New Roman"/>
                          <a:ea typeface="Times New Roman"/>
                          <a:cs typeface="Times New Roman"/>
                        </a:rPr>
                        <a:t>t</a:t>
                      </a:r>
                      <a:r>
                        <a:rPr lang="uz-Latn-UZ" sz="1600" b="1" dirty="0">
                          <a:solidFill>
                            <a:srgbClr val="002060"/>
                          </a:solidFill>
                          <a:effectLst/>
                          <a:latin typeface="Times New Roman"/>
                          <a:ea typeface="Times New Roman"/>
                          <a:cs typeface="Times New Roman"/>
                        </a:rPr>
                        <a:t>ish.</a:t>
                      </a:r>
                      <a:endParaRPr lang="ru-RU" sz="1600" b="1" dirty="0">
                        <a:solidFill>
                          <a:srgbClr val="002060"/>
                        </a:solidFill>
                        <a:effectLst/>
                        <a:latin typeface="Calibri"/>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2"/>
                  </a:ext>
                </a:extLst>
              </a:tr>
              <a:tr h="1025788">
                <a:tc vMerge="1">
                  <a:txBody>
                    <a:bodyPr/>
                    <a:lstStyle/>
                    <a:p>
                      <a:endParaRPr lang="ru-RU"/>
                    </a:p>
                  </a:txBody>
                  <a:tcPr/>
                </a:tc>
                <a:tc vMerge="1">
                  <a:txBody>
                    <a:bodyPr/>
                    <a:lstStyle/>
                    <a:p>
                      <a:endParaRPr lang="ru-RU"/>
                    </a:p>
                  </a:txBody>
                  <a:tcPr/>
                </a:tc>
                <a:tc>
                  <a:txBody>
                    <a:bodyPr/>
                    <a:lstStyle/>
                    <a:p>
                      <a:pPr marR="41910" indent="451485" algn="l">
                        <a:lnSpc>
                          <a:spcPct val="99000"/>
                        </a:lnSpc>
                        <a:spcAft>
                          <a:spcPts val="0"/>
                        </a:spcAft>
                      </a:pPr>
                      <a:r>
                        <a:rPr lang="uz-Latn-UZ" sz="1600" b="1" dirty="0">
                          <a:solidFill>
                            <a:srgbClr val="002060"/>
                          </a:solidFill>
                          <a:effectLst/>
                          <a:latin typeface="Times New Roman" pitchFamily="18" charset="0"/>
                          <a:cs typeface="Times New Roman" pitchFamily="18" charset="0"/>
                        </a:rPr>
                        <a:t>Bilish jarayonining </a:t>
                      </a:r>
                      <a:endParaRPr lang="ru-RU" sz="1600" b="1" dirty="0">
                        <a:solidFill>
                          <a:srgbClr val="002060"/>
                        </a:solidFill>
                        <a:effectLst/>
                        <a:latin typeface="Times New Roman" pitchFamily="18" charset="0"/>
                        <a:cs typeface="Times New Roman" pitchFamily="18" charset="0"/>
                      </a:endParaRPr>
                    </a:p>
                    <a:p>
                      <a:pPr marR="56515"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rivojlanishi </a:t>
                      </a:r>
                      <a:endParaRPr lang="ru-RU" sz="1600" b="1" dirty="0">
                        <a:solidFill>
                          <a:srgbClr val="002060"/>
                        </a:solidFill>
                        <a:effectLst/>
                        <a:latin typeface="Times New Roman" pitchFamily="18" charset="0"/>
                        <a:cs typeface="Times New Roman" pitchFamily="18" charset="0"/>
                      </a:endParaRPr>
                    </a:p>
                    <a:p>
                      <a:pPr marR="26670"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 </a:t>
                      </a:r>
                      <a:endParaRPr lang="ru-RU" sz="1600" b="1" dirty="0">
                        <a:solidFill>
                          <a:srgbClr val="002060"/>
                        </a:solidFill>
                        <a:effectLst/>
                        <a:latin typeface="Times New Roman" pitchFamily="18" charset="0"/>
                        <a:ea typeface="Times New Roman"/>
                        <a:cs typeface="Times New Roman" pitchFamily="18" charset="0"/>
                      </a:endParaRPr>
                    </a:p>
                  </a:txBody>
                  <a:tcPr marL="67310" marR="133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r>
                        <a:rPr lang="uz-Latn-UZ" sz="1600" b="1" dirty="0">
                          <a:solidFill>
                            <a:srgbClr val="002060"/>
                          </a:solidFill>
                          <a:effectLst/>
                          <a:latin typeface="Times New Roman" panose="02020603050405020304" pitchFamily="18" charset="0"/>
                          <a:ea typeface="Times New Roman"/>
                          <a:cs typeface="Times New Roman" panose="02020603050405020304" pitchFamily="18" charset="0"/>
                        </a:rPr>
                        <a:t>Davlat ramzlari </a:t>
                      </a:r>
                      <a:r>
                        <a:rPr lang="en-US" sz="1600" b="1" dirty="0" smtClean="0">
                          <a:solidFill>
                            <a:srgbClr val="002060"/>
                          </a:solidFill>
                          <a:effectLst/>
                          <a:latin typeface="Times New Roman" panose="02020603050405020304" pitchFamily="18" charset="0"/>
                          <a:ea typeface="Times New Roman"/>
                          <a:cs typeface="Times New Roman" panose="02020603050405020304" pitchFamily="18" charset="0"/>
                        </a:rPr>
                        <a:t>h</a:t>
                      </a:r>
                      <a:r>
                        <a:rPr lang="uz-Latn-UZ" sz="1600" b="1" dirty="0" smtClean="0">
                          <a:solidFill>
                            <a:srgbClr val="002060"/>
                          </a:solidFill>
                          <a:effectLst/>
                          <a:latin typeface="Times New Roman" panose="02020603050405020304" pitchFamily="18" charset="0"/>
                          <a:ea typeface="Times New Roman"/>
                          <a:cs typeface="Times New Roman" panose="02020603050405020304" pitchFamily="18" charset="0"/>
                        </a:rPr>
                        <a:t>aqidagi </a:t>
                      </a:r>
                      <a:r>
                        <a:rPr lang="uz-Latn-UZ" sz="1600" b="1" dirty="0">
                          <a:solidFill>
                            <a:srgbClr val="002060"/>
                          </a:solidFill>
                          <a:effectLst/>
                          <a:latin typeface="Times New Roman" panose="02020603050405020304" pitchFamily="18" charset="0"/>
                          <a:ea typeface="Times New Roman"/>
                          <a:cs typeface="Times New Roman" panose="02020603050405020304" pitchFamily="18" charset="0"/>
                        </a:rPr>
                        <a:t>b</a:t>
                      </a:r>
                      <a:r>
                        <a:rPr lang="uz-Cyrl-UZ" sz="1600" b="1" dirty="0">
                          <a:solidFill>
                            <a:srgbClr val="002060"/>
                          </a:solidFill>
                          <a:effectLst/>
                          <a:latin typeface="Times New Roman" panose="02020603050405020304" pitchFamily="18" charset="0"/>
                          <a:ea typeface="Times New Roman"/>
                          <a:cs typeface="Times New Roman" panose="02020603050405020304" pitchFamily="18" charset="0"/>
                        </a:rPr>
                        <a:t>i</a:t>
                      </a:r>
                      <a:r>
                        <a:rPr lang="uz-Latn-UZ" sz="1600" b="1" dirty="0">
                          <a:solidFill>
                            <a:srgbClr val="002060"/>
                          </a:solidFill>
                          <a:effectLst/>
                          <a:latin typeface="Times New Roman" panose="02020603050405020304" pitchFamily="18" charset="0"/>
                          <a:ea typeface="Times New Roman"/>
                          <a:cs typeface="Times New Roman" panose="02020603050405020304" pitchFamily="18" charset="0"/>
                        </a:rPr>
                        <a:t>limlarni mustahkamlash</a:t>
                      </a:r>
                      <a:r>
                        <a:rPr lang="uz-Latn-UZ" sz="1600" b="0" dirty="0">
                          <a:solidFill>
                            <a:srgbClr val="002060"/>
                          </a:solidFill>
                          <a:effectLst/>
                          <a:latin typeface="Times New Roman" panose="02020603050405020304" pitchFamily="18" charset="0"/>
                          <a:ea typeface="Times New Roman"/>
                          <a:cs typeface="Times New Roman" panose="02020603050405020304" pitchFamily="18" charset="0"/>
                        </a:rPr>
                        <a:t>, ona tilida o‘zining ko‘chasi va mahallasi nomini </a:t>
                      </a:r>
                      <a:r>
                        <a:rPr lang="uz-Cyrl-UZ" sz="1600" b="0" dirty="0">
                          <a:solidFill>
                            <a:srgbClr val="002060"/>
                          </a:solidFill>
                          <a:effectLst/>
                          <a:latin typeface="Times New Roman" panose="02020603050405020304" pitchFamily="18" charset="0"/>
                          <a:ea typeface="Times New Roman"/>
                          <a:cs typeface="Times New Roman" panose="02020603050405020304" pitchFamily="18" charset="0"/>
                        </a:rPr>
                        <a:t>ayta olishga </a:t>
                      </a:r>
                      <a:r>
                        <a:rPr lang="uz-Latn-UZ" sz="1600" b="0" dirty="0">
                          <a:solidFill>
                            <a:srgbClr val="002060"/>
                          </a:solidFill>
                          <a:effectLst/>
                          <a:latin typeface="Times New Roman" panose="02020603050405020304" pitchFamily="18" charset="0"/>
                          <a:ea typeface="Times New Roman"/>
                          <a:cs typeface="Times New Roman" panose="02020603050405020304" pitchFamily="18" charset="0"/>
                        </a:rPr>
                        <a:t>o‘rganish</a:t>
                      </a:r>
                      <a:r>
                        <a:rPr lang="uz-Cyrl-UZ" sz="1600" b="0" dirty="0">
                          <a:solidFill>
                            <a:srgbClr val="002060"/>
                          </a:solidFill>
                          <a:effectLst/>
                          <a:latin typeface="Times New Roman" panose="02020603050405020304" pitchFamily="18" charset="0"/>
                          <a:ea typeface="Times New Roman"/>
                          <a:cs typeface="Times New Roman" panose="02020603050405020304" pitchFamily="18" charset="0"/>
                        </a:rPr>
                        <a:t>iga yordam berish. Qurilmalarni mustaqil o‘lchashga o‘rgatish.</a:t>
                      </a:r>
                      <a:endParaRPr lang="ru-RU" sz="16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3"/>
                  </a:ext>
                </a:extLst>
              </a:tr>
              <a:tr h="770078">
                <a:tc vMerge="1">
                  <a:txBody>
                    <a:bodyPr/>
                    <a:lstStyle/>
                    <a:p>
                      <a:endParaRPr lang="ru-RU"/>
                    </a:p>
                  </a:txBody>
                  <a:tcPr/>
                </a:tc>
                <a:tc vMerge="1">
                  <a:txBody>
                    <a:bodyPr/>
                    <a:lstStyle/>
                    <a:p>
                      <a:endParaRPr lang="ru-RU"/>
                    </a:p>
                  </a:txBody>
                  <a:tcPr/>
                </a:tc>
                <a:tc>
                  <a:txBody>
                    <a:bodyPr/>
                    <a:lstStyle/>
                    <a:p>
                      <a:pPr marL="26670" marR="51435" indent="451485" algn="l">
                        <a:lnSpc>
                          <a:spcPct val="99000"/>
                        </a:lnSpc>
                        <a:spcAft>
                          <a:spcPts val="50"/>
                        </a:spcAft>
                      </a:pPr>
                      <a:r>
                        <a:rPr lang="uz-Latn-UZ" sz="1600" b="1" dirty="0">
                          <a:solidFill>
                            <a:srgbClr val="002060"/>
                          </a:solidFill>
                          <a:effectLst/>
                          <a:latin typeface="Times New Roman" pitchFamily="18" charset="0"/>
                          <a:cs typeface="Times New Roman" pitchFamily="18" charset="0"/>
                        </a:rPr>
                        <a:t>Ijodiy rivojlanish </a:t>
                      </a:r>
                      <a:endParaRPr lang="ru-RU" sz="1600" b="1" dirty="0">
                        <a:solidFill>
                          <a:srgbClr val="002060"/>
                        </a:solidFill>
                        <a:effectLst/>
                        <a:latin typeface="Times New Roman" pitchFamily="18" charset="0"/>
                        <a:cs typeface="Times New Roman" pitchFamily="18" charset="0"/>
                      </a:endParaRPr>
                    </a:p>
                    <a:p>
                      <a:pPr marR="26670"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 </a:t>
                      </a:r>
                      <a:endParaRPr lang="ru-RU" sz="1600" b="1" dirty="0">
                        <a:solidFill>
                          <a:srgbClr val="002060"/>
                        </a:solidFill>
                        <a:effectLst/>
                        <a:latin typeface="Times New Roman" pitchFamily="18" charset="0"/>
                        <a:ea typeface="Times New Roman"/>
                        <a:cs typeface="Times New Roman" pitchFamily="18" charset="0"/>
                      </a:endParaRPr>
                    </a:p>
                  </a:txBody>
                  <a:tcPr marL="67310" marR="133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r>
                        <a:rPr lang="uz-Cyrl-UZ" sz="1600" b="0" dirty="0">
                          <a:solidFill>
                            <a:srgbClr val="002060"/>
                          </a:solidFill>
                          <a:effectLst/>
                          <a:latin typeface="Times New Roman" panose="02020603050405020304" pitchFamily="18" charset="0"/>
                          <a:ea typeface="Times New Roman"/>
                          <a:cs typeface="Times New Roman" panose="02020603050405020304" pitchFamily="18" charset="0"/>
                        </a:rPr>
                        <a:t>Hamkorlikda ishlash ko‘nikmalarini hosil qilish, ritmni his etish, turli buyumlardan kompozitsiyalar yaratishga o‘rgatish</a:t>
                      </a:r>
                      <a:endParaRPr lang="ru-RU" sz="1600" b="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9102826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fld id="{A27C3238-88FA-41AE-9A83-549895D208CE}" type="slidenum">
              <a:rPr lang="ru-RU" smtClean="0"/>
              <a:pPr/>
              <a:t>20</a:t>
            </a:fld>
            <a:endParaRPr lang="ru-RU" dirty="0"/>
          </a:p>
        </p:txBody>
      </p:sp>
      <p:sp>
        <p:nvSpPr>
          <p:cNvPr id="4" name="Прямоугольник 3"/>
          <p:cNvSpPr/>
          <p:nvPr/>
        </p:nvSpPr>
        <p:spPr>
          <a:xfrm>
            <a:off x="431074" y="104504"/>
            <a:ext cx="11599817" cy="2031325"/>
          </a:xfrm>
          <a:prstGeom prst="rect">
            <a:avLst/>
          </a:prstGeom>
        </p:spPr>
        <p:txBody>
          <a:bodyPr wrap="square">
            <a:spAutoFit/>
          </a:bodyPr>
          <a:lstStyle/>
          <a:p>
            <a:r>
              <a:rPr lang="uz-Latn-UZ" b="1" dirty="0">
                <a:solidFill>
                  <a:srgbClr val="002060"/>
                </a:solidFill>
                <a:latin typeface="Times New Roman" panose="02020603050405020304" pitchFamily="18" charset="0"/>
                <a:cs typeface="Times New Roman" panose="02020603050405020304" pitchFamily="18" charset="0"/>
              </a:rPr>
              <a:t>Oy mavzusi</a:t>
            </a:r>
            <a:r>
              <a:rPr lang="uz-Latn-UZ" dirty="0">
                <a:solidFill>
                  <a:srgbClr val="002060"/>
                </a:solidFill>
                <a:latin typeface="Times New Roman" panose="02020603050405020304" pitchFamily="18" charset="0"/>
                <a:cs typeface="Times New Roman" panose="02020603050405020304" pitchFamily="18" charset="0"/>
              </a:rPr>
              <a:t>: </a:t>
            </a:r>
            <a:r>
              <a:rPr lang="uz-Cyrl-UZ" dirty="0">
                <a:solidFill>
                  <a:srgbClr val="002060"/>
                </a:solidFill>
                <a:latin typeface="Times New Roman" panose="02020603050405020304" pitchFamily="18" charset="0"/>
                <a:cs typeface="Times New Roman" panose="02020603050405020304" pitchFamily="18" charset="0"/>
              </a:rPr>
              <a:t>Kuz bo‘yoqlari</a:t>
            </a:r>
            <a:endParaRPr lang="en-US" dirty="0" smtClean="0">
              <a:solidFill>
                <a:srgbClr val="002060"/>
              </a:solidFill>
              <a:latin typeface="Times New Roman" panose="02020603050405020304" pitchFamily="18" charset="0"/>
              <a:cs typeface="Times New Roman" panose="02020603050405020304" pitchFamily="18" charset="0"/>
            </a:endParaRPr>
          </a:p>
          <a:p>
            <a:r>
              <a:rPr lang="uz-Latn-UZ" b="1" dirty="0" smtClean="0">
                <a:solidFill>
                  <a:srgbClr val="002060"/>
                </a:solidFill>
                <a:latin typeface="Times New Roman" panose="02020603050405020304" pitchFamily="18" charset="0"/>
                <a:cs typeface="Times New Roman" panose="02020603050405020304" pitchFamily="18" charset="0"/>
              </a:rPr>
              <a:t>Hafta </a:t>
            </a:r>
            <a:r>
              <a:rPr lang="uz-Latn-UZ" b="1" dirty="0">
                <a:solidFill>
                  <a:srgbClr val="002060"/>
                </a:solidFill>
                <a:latin typeface="Times New Roman" panose="02020603050405020304" pitchFamily="18" charset="0"/>
                <a:cs typeface="Times New Roman" panose="02020603050405020304" pitchFamily="18" charset="0"/>
              </a:rPr>
              <a:t>mavzusi</a:t>
            </a:r>
            <a:r>
              <a:rPr lang="uz-Latn-UZ" dirty="0">
                <a:solidFill>
                  <a:srgbClr val="002060"/>
                </a:solidFill>
                <a:latin typeface="Times New Roman" panose="02020603050405020304" pitchFamily="18" charset="0"/>
                <a:cs typeface="Times New Roman" panose="02020603050405020304" pitchFamily="18" charset="0"/>
              </a:rPr>
              <a:t>: </a:t>
            </a:r>
            <a:r>
              <a:rPr lang="uz-Cyrl-U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uz-Latn-U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Meva va sabzavotlar</a:t>
            </a:r>
            <a:endParaRPr lang="en-US" dirty="0">
              <a:solidFill>
                <a:srgbClr val="002060"/>
              </a:solidFill>
              <a:latin typeface="Times New Roman" panose="02020603050405020304" pitchFamily="18" charset="0"/>
              <a:cs typeface="Times New Roman" panose="02020603050405020304" pitchFamily="18" charset="0"/>
            </a:endParaRPr>
          </a:p>
          <a:p>
            <a:r>
              <a:rPr lang="uz-Latn-UZ" b="1" dirty="0" smtClean="0">
                <a:solidFill>
                  <a:srgbClr val="002060"/>
                </a:solidFill>
                <a:latin typeface="Times New Roman" panose="02020603050405020304" pitchFamily="18" charset="0"/>
                <a:cs typeface="Times New Roman" panose="02020603050405020304" pitchFamily="18" charset="0"/>
              </a:rPr>
              <a:t>Maqsad</a:t>
            </a:r>
            <a:r>
              <a:rPr lang="uz-Latn-UZ" dirty="0" smtClean="0">
                <a:solidFill>
                  <a:srgbClr val="002060"/>
                </a:solidFill>
                <a:latin typeface="Times New Roman" panose="02020603050405020304" pitchFamily="18" charset="0"/>
                <a:cs typeface="Times New Roman" panose="02020603050405020304" pitchFamily="18" charset="0"/>
              </a:rPr>
              <a:t>:</a:t>
            </a:r>
            <a:r>
              <a:rPr lang="uz-Cyrl-UZ"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Bolalarda meva va sabzavotlarning turli xil turlarini tanishtirish orqali </a:t>
            </a:r>
            <a:r>
              <a:rPr lang="uz-Cyrl-UZ"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vitaminlarni </a:t>
            </a:r>
            <a:r>
              <a:rPr lang="uz-Cyrl-UZ"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tana uchun ahamiyatini </a:t>
            </a:r>
            <a:r>
              <a:rPr lang="uz-Cyrl-UZ"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o‘rgatish</a:t>
            </a:r>
            <a:r>
              <a:rPr lang="en-US"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r>
              <a:rPr lang="uz-Cyrl-UZ"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sholg`om</a:t>
            </a:r>
            <a:r>
              <a:rPr lang="en-US"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anor,olma</a:t>
            </a:r>
            <a:r>
              <a:rPr lang="en-US"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kartoshka,sabzi</a:t>
            </a:r>
            <a:r>
              <a:rPr lang="en-US"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so`zlari</a:t>
            </a:r>
            <a:r>
              <a:rPr lang="en-US"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bilan</a:t>
            </a:r>
            <a:r>
              <a:rPr lang="en-US"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nutq</a:t>
            </a:r>
            <a:r>
              <a:rPr lang="en-US"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boyligini </a:t>
            </a:r>
            <a:r>
              <a:rPr lang="uz-Cyrl-UZ"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oshirish</a:t>
            </a:r>
            <a:r>
              <a:rPr lang="en-US"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r>
              <a:rPr lang="uz-Cyrl-UZ"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2060"/>
                </a:solidFill>
                <a:latin typeface="Times New Roman"/>
                <a:ea typeface="Times New Roman"/>
                <a:cs typeface="Times New Roman"/>
              </a:rPr>
              <a:t>turli</a:t>
            </a:r>
            <a:r>
              <a:rPr lang="en-US" dirty="0">
                <a:solidFill>
                  <a:srgbClr val="002060"/>
                </a:solidFill>
                <a:latin typeface="Times New Roman"/>
                <a:ea typeface="Times New Roman"/>
                <a:cs typeface="Times New Roman"/>
              </a:rPr>
              <a:t> </a:t>
            </a:r>
            <a:r>
              <a:rPr lang="en-US" dirty="0" err="1">
                <a:solidFill>
                  <a:srgbClr val="002060"/>
                </a:solidFill>
                <a:latin typeface="Times New Roman"/>
                <a:ea typeface="Times New Roman"/>
                <a:cs typeface="Times New Roman"/>
              </a:rPr>
              <a:t>xil</a:t>
            </a:r>
            <a:r>
              <a:rPr lang="en-US" dirty="0">
                <a:solidFill>
                  <a:srgbClr val="002060"/>
                </a:solidFill>
                <a:latin typeface="Times New Roman"/>
                <a:ea typeface="Times New Roman"/>
                <a:cs typeface="Times New Roman"/>
              </a:rPr>
              <a:t> </a:t>
            </a:r>
            <a:r>
              <a:rPr lang="en-US" dirty="0" err="1">
                <a:solidFill>
                  <a:srgbClr val="002060"/>
                </a:solidFill>
                <a:latin typeface="Times New Roman"/>
                <a:ea typeface="Times New Roman"/>
                <a:cs typeface="Times New Roman"/>
              </a:rPr>
              <a:t>usullardan</a:t>
            </a:r>
            <a:r>
              <a:rPr lang="en-US" dirty="0">
                <a:solidFill>
                  <a:srgbClr val="002060"/>
                </a:solidFill>
                <a:latin typeface="Times New Roman"/>
                <a:ea typeface="Times New Roman"/>
                <a:cs typeface="Times New Roman"/>
              </a:rPr>
              <a:t> </a:t>
            </a:r>
            <a:r>
              <a:rPr lang="en-US" dirty="0" err="1">
                <a:solidFill>
                  <a:srgbClr val="002060"/>
                </a:solidFill>
                <a:latin typeface="Times New Roman"/>
                <a:ea typeface="Times New Roman"/>
                <a:cs typeface="Times New Roman"/>
              </a:rPr>
              <a:t>foydalanib</a:t>
            </a:r>
            <a:r>
              <a:rPr lang="en-US" dirty="0">
                <a:solidFill>
                  <a:srgbClr val="002060"/>
                </a:solidFill>
                <a:latin typeface="Times New Roman"/>
                <a:ea typeface="Times New Roman"/>
                <a:cs typeface="Times New Roman"/>
              </a:rPr>
              <a:t> </a:t>
            </a:r>
            <a:r>
              <a:rPr lang="en-US" dirty="0" err="1">
                <a:solidFill>
                  <a:srgbClr val="002060"/>
                </a:solidFill>
                <a:latin typeface="Times New Roman"/>
                <a:ea typeface="Times New Roman"/>
                <a:cs typeface="Times New Roman"/>
              </a:rPr>
              <a:t>meva</a:t>
            </a:r>
            <a:r>
              <a:rPr lang="en-US" dirty="0">
                <a:solidFill>
                  <a:srgbClr val="002060"/>
                </a:solidFill>
                <a:latin typeface="Times New Roman"/>
                <a:ea typeface="Times New Roman"/>
                <a:cs typeface="Times New Roman"/>
              </a:rPr>
              <a:t> </a:t>
            </a:r>
            <a:r>
              <a:rPr lang="en-US" dirty="0" err="1">
                <a:solidFill>
                  <a:srgbClr val="002060"/>
                </a:solidFill>
                <a:latin typeface="Times New Roman"/>
                <a:ea typeface="Times New Roman"/>
                <a:cs typeface="Times New Roman"/>
              </a:rPr>
              <a:t>va</a:t>
            </a:r>
            <a:r>
              <a:rPr lang="en-US" dirty="0">
                <a:solidFill>
                  <a:srgbClr val="002060"/>
                </a:solidFill>
                <a:latin typeface="Times New Roman"/>
                <a:ea typeface="Times New Roman"/>
                <a:cs typeface="Times New Roman"/>
              </a:rPr>
              <a:t> </a:t>
            </a:r>
            <a:r>
              <a:rPr lang="en-US" dirty="0" err="1">
                <a:solidFill>
                  <a:srgbClr val="002060"/>
                </a:solidFill>
                <a:latin typeface="Times New Roman"/>
                <a:ea typeface="Times New Roman"/>
                <a:cs typeface="Times New Roman"/>
              </a:rPr>
              <a:t>sabzavotlarni</a:t>
            </a:r>
            <a:r>
              <a:rPr lang="en-US" dirty="0">
                <a:solidFill>
                  <a:srgbClr val="002060"/>
                </a:solidFill>
                <a:latin typeface="Times New Roman"/>
                <a:ea typeface="Times New Roman"/>
                <a:cs typeface="Times New Roman"/>
              </a:rPr>
              <a:t> </a:t>
            </a:r>
            <a:r>
              <a:rPr lang="en-US" dirty="0" err="1">
                <a:solidFill>
                  <a:srgbClr val="002060"/>
                </a:solidFill>
                <a:latin typeface="Times New Roman"/>
                <a:ea typeface="Times New Roman"/>
                <a:cs typeface="Times New Roman"/>
              </a:rPr>
              <a:t>tasvirlash</a:t>
            </a:r>
            <a:r>
              <a:rPr lang="en-US" dirty="0">
                <a:solidFill>
                  <a:srgbClr val="002060"/>
                </a:solidFill>
                <a:latin typeface="Times New Roman"/>
                <a:ea typeface="Times New Roman"/>
                <a:cs typeface="Times New Roman"/>
              </a:rPr>
              <a:t> </a:t>
            </a:r>
            <a:r>
              <a:rPr lang="en-US" dirty="0" err="1">
                <a:solidFill>
                  <a:srgbClr val="002060"/>
                </a:solidFill>
                <a:latin typeface="Times New Roman"/>
                <a:ea typeface="Times New Roman"/>
                <a:cs typeface="Times New Roman"/>
              </a:rPr>
              <a:t>qobiliyatini</a:t>
            </a:r>
            <a:r>
              <a:rPr lang="en-US" dirty="0">
                <a:solidFill>
                  <a:srgbClr val="002060"/>
                </a:solidFill>
                <a:latin typeface="Times New Roman"/>
                <a:ea typeface="Times New Roman"/>
                <a:cs typeface="Times New Roman"/>
              </a:rPr>
              <a:t> </a:t>
            </a:r>
            <a:r>
              <a:rPr lang="uz-Cyrl-UZ"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rivojlantirish</a:t>
            </a:r>
            <a:r>
              <a:rPr lang="en-US"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a:t>
            </a:r>
            <a:endParaRPr lang="ru-RU" dirty="0">
              <a:solidFill>
                <a:srgbClr val="002060"/>
              </a:solidFill>
              <a:latin typeface="Times New Roman" panose="02020603050405020304" pitchFamily="18" charset="0"/>
              <a:cs typeface="Times New Roman" panose="02020603050405020304" pitchFamily="18" charset="0"/>
            </a:endParaRPr>
          </a:p>
          <a:p>
            <a:r>
              <a:rPr lang="uz-Latn-UZ" b="1" dirty="0">
                <a:solidFill>
                  <a:srgbClr val="002060"/>
                </a:solidFill>
                <a:latin typeface="Times New Roman" panose="02020603050405020304" pitchFamily="18" charset="0"/>
                <a:cs typeface="Times New Roman" panose="02020603050405020304" pitchFamily="18" charset="0"/>
              </a:rPr>
              <a:t>Muddat</a:t>
            </a:r>
            <a:r>
              <a:rPr lang="uz-Latn-UZ" dirty="0" smtClean="0">
                <a:solidFill>
                  <a:srgbClr val="002060"/>
                </a:solidFill>
                <a:latin typeface="Times New Roman" panose="02020603050405020304" pitchFamily="18" charset="0"/>
                <a:cs typeface="Times New Roman" panose="02020603050405020304" pitchFamily="18" charset="0"/>
              </a:rPr>
              <a:t>:</a:t>
            </a:r>
            <a:r>
              <a:rPr lang="uz-Cyrl-UZ"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Oktyabr</a:t>
            </a:r>
            <a:r>
              <a:rPr lang="uz-Cyrl-UZ"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uz-Cyrl-U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oyining </a:t>
            </a:r>
            <a:r>
              <a:rPr lang="uz-Cyrl-UZ"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a:t>
            </a:r>
            <a:r>
              <a:rPr lang="en-US"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h</a:t>
            </a:r>
            <a:r>
              <a:rPr lang="uz-Cyrl-UZ"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aftasi</a:t>
            </a:r>
            <a:r>
              <a:rPr lang="en-US"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-3.10 </a:t>
            </a:r>
            <a:r>
              <a:rPr lang="en-US"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dan</a:t>
            </a:r>
            <a:r>
              <a:rPr lang="en-US"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7.10  </a:t>
            </a:r>
            <a:r>
              <a:rPr lang="en-US"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gacha</a:t>
            </a:r>
            <a:endPar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r>
              <a:rPr lang="uz-Latn-UZ" dirty="0" smtClean="0">
                <a:solidFill>
                  <a:srgbClr val="002060"/>
                </a:solidFill>
                <a:latin typeface="Times New Roman" panose="02020603050405020304" pitchFamily="18" charset="0"/>
                <a:cs typeface="Times New Roman" panose="02020603050405020304" pitchFamily="18" charset="0"/>
              </a:rPr>
              <a:t> </a:t>
            </a:r>
            <a:endParaRPr lang="ru-RU" dirty="0">
              <a:solidFill>
                <a:srgbClr val="002060"/>
              </a:solidFill>
              <a:latin typeface="Times New Roman" panose="02020603050405020304" pitchFamily="18" charset="0"/>
              <a:cs typeface="Times New Roman" panose="02020603050405020304" pitchFamily="18" charset="0"/>
            </a:endParaRPr>
          </a:p>
        </p:txBody>
      </p:sp>
      <p:graphicFrame>
        <p:nvGraphicFramePr>
          <p:cNvPr id="5" name="Таблица 4"/>
          <p:cNvGraphicFramePr>
            <a:graphicFrameLocks noGrp="1"/>
          </p:cNvGraphicFramePr>
          <p:nvPr>
            <p:extLst>
              <p:ext uri="{D42A27DB-BD31-4B8C-83A1-F6EECF244321}">
                <p14:modId xmlns:p14="http://schemas.microsoft.com/office/powerpoint/2010/main" val="1867135453"/>
              </p:ext>
            </p:extLst>
          </p:nvPr>
        </p:nvGraphicFramePr>
        <p:xfrm>
          <a:off x="326571" y="1959427"/>
          <a:ext cx="11469188" cy="4676503"/>
        </p:xfrm>
        <a:graphic>
          <a:graphicData uri="http://schemas.openxmlformats.org/drawingml/2006/table">
            <a:tbl>
              <a:tblPr firstRow="1" firstCol="1" bandRow="1">
                <a:tableStyleId>{5C22544A-7EE6-4342-B048-85BDC9FD1C3A}</a:tableStyleId>
              </a:tblPr>
              <a:tblGrid>
                <a:gridCol w="929962">
                  <a:extLst>
                    <a:ext uri="{9D8B030D-6E8A-4147-A177-3AD203B41FA5}">
                      <a16:colId xmlns:a16="http://schemas.microsoft.com/office/drawing/2014/main" xmlns="" val="20000"/>
                    </a:ext>
                  </a:extLst>
                </a:gridCol>
                <a:gridCol w="693125">
                  <a:extLst>
                    <a:ext uri="{9D8B030D-6E8A-4147-A177-3AD203B41FA5}">
                      <a16:colId xmlns:a16="http://schemas.microsoft.com/office/drawing/2014/main" xmlns="" val="20001"/>
                    </a:ext>
                  </a:extLst>
                </a:gridCol>
                <a:gridCol w="2520464">
                  <a:extLst>
                    <a:ext uri="{9D8B030D-6E8A-4147-A177-3AD203B41FA5}">
                      <a16:colId xmlns:a16="http://schemas.microsoft.com/office/drawing/2014/main" xmlns="" val="20002"/>
                    </a:ext>
                  </a:extLst>
                </a:gridCol>
                <a:gridCol w="7325637">
                  <a:extLst>
                    <a:ext uri="{9D8B030D-6E8A-4147-A177-3AD203B41FA5}">
                      <a16:colId xmlns:a16="http://schemas.microsoft.com/office/drawing/2014/main" xmlns="" val="20003"/>
                    </a:ext>
                  </a:extLst>
                </a:gridCol>
              </a:tblGrid>
              <a:tr h="1005884">
                <a:tc rowSpan="5">
                  <a:txBody>
                    <a:bodyPr/>
                    <a:lstStyle/>
                    <a:p>
                      <a:pPr marL="28575" marR="71755" indent="451485" algn="ctr">
                        <a:lnSpc>
                          <a:spcPct val="107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TA’LIMIY-TARBIYAVIY FAOLIYAT</a:t>
                      </a:r>
                      <a:endParaRPr lang="ru-RU" sz="14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7310" marR="13335"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rowSpan="5">
                  <a:txBody>
                    <a:bodyPr/>
                    <a:lstStyle/>
                    <a:p>
                      <a:pPr marR="41910" indent="451485" algn="ctr">
                        <a:lnSpc>
                          <a:spcPct val="103000"/>
                        </a:lnSpc>
                        <a:spcAft>
                          <a:spcPts val="15"/>
                        </a:spcAft>
                      </a:pPr>
                      <a:r>
                        <a:rPr lang="uz-Cyrl-UZ" sz="1600" dirty="0">
                          <a:solidFill>
                            <a:srgbClr val="002060"/>
                          </a:solidFill>
                          <a:effectLst/>
                          <a:latin typeface="Times New Roman" panose="02020603050405020304" pitchFamily="18" charset="0"/>
                          <a:cs typeface="Times New Roman" panose="02020603050405020304" pitchFamily="18" charset="0"/>
                        </a:rPr>
                        <a:t>RIVOJLANISH SOHALARIGA OID MAQSADLAR</a:t>
                      </a:r>
                      <a:endParaRPr lang="ru-RU" sz="1600" dirty="0">
                        <a:solidFill>
                          <a:srgbClr val="002060"/>
                        </a:solidFill>
                        <a:effectLst/>
                        <a:latin typeface="Times New Roman" panose="02020603050405020304" pitchFamily="18" charset="0"/>
                        <a:cs typeface="Times New Roman" panose="02020603050405020304" pitchFamily="18" charset="0"/>
                      </a:endParaRPr>
                    </a:p>
                    <a:p>
                      <a:pPr marL="27305" marR="71755" indent="451485" algn="ctr">
                        <a:lnSpc>
                          <a:spcPct val="107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 </a:t>
                      </a:r>
                      <a:endParaRPr lang="ru-RU" sz="14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7310" marR="13335"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50165" marR="41910" indent="-33655" algn="l">
                        <a:lnSpc>
                          <a:spcPct val="99000"/>
                        </a:lnSpc>
                        <a:spcAft>
                          <a:spcPts val="0"/>
                        </a:spcAft>
                      </a:pPr>
                      <a:r>
                        <a:rPr lang="uz-Latn-UZ" sz="1600" b="1" dirty="0">
                          <a:solidFill>
                            <a:srgbClr val="002060"/>
                          </a:solidFill>
                          <a:effectLst/>
                          <a:latin typeface="Times New Roman" pitchFamily="18" charset="0"/>
                          <a:cs typeface="Times New Roman" pitchFamily="18" charset="0"/>
                        </a:rPr>
                        <a:t>Jismoniy rivojlan ish va sog‘lom </a:t>
                      </a:r>
                      <a:r>
                        <a:rPr lang="uz-Latn-UZ" sz="1600" b="1" dirty="0" smtClean="0">
                          <a:solidFill>
                            <a:srgbClr val="002060"/>
                          </a:solidFill>
                          <a:effectLst/>
                          <a:latin typeface="Times New Roman" pitchFamily="18" charset="0"/>
                          <a:cs typeface="Times New Roman" pitchFamily="18" charset="0"/>
                        </a:rPr>
                        <a:t>turmush </a:t>
                      </a:r>
                      <a:r>
                        <a:rPr lang="uz-Latn-UZ" sz="1600" b="1" dirty="0">
                          <a:solidFill>
                            <a:srgbClr val="002060"/>
                          </a:solidFill>
                          <a:effectLst/>
                          <a:latin typeface="Times New Roman" pitchFamily="18" charset="0"/>
                          <a:cs typeface="Times New Roman" pitchFamily="18" charset="0"/>
                        </a:rPr>
                        <a:t>tarzini shakllanishi </a:t>
                      </a:r>
                      <a:endParaRPr lang="ru-RU" sz="1600" b="1" dirty="0">
                        <a:solidFill>
                          <a:srgbClr val="002060"/>
                        </a:solidFill>
                        <a:effectLst/>
                        <a:latin typeface="Times New Roman" pitchFamily="18" charset="0"/>
                        <a:cs typeface="Times New Roman" pitchFamily="18" charset="0"/>
                      </a:endParaRPr>
                    </a:p>
                    <a:p>
                      <a:pPr marR="26670"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 </a:t>
                      </a:r>
                      <a:endParaRPr lang="ru-RU" sz="1600" b="1" dirty="0">
                        <a:solidFill>
                          <a:srgbClr val="002060"/>
                        </a:solidFill>
                        <a:effectLst/>
                        <a:latin typeface="Times New Roman" pitchFamily="18" charset="0"/>
                        <a:ea typeface="Times New Roman"/>
                        <a:cs typeface="Times New Roman" pitchFamily="18" charset="0"/>
                      </a:endParaRPr>
                    </a:p>
                  </a:txBody>
                  <a:tcPr marL="67310" marR="133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r>
                        <a:rPr lang="uz-Cyrl-UZ" sz="16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Bolalarda meva va sabzavotlarning turli xil turlarini tanishtirish orqali </a:t>
                      </a:r>
                      <a:r>
                        <a:rPr lang="uz-Cyrl-UZ" sz="1600" b="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sog‘lom turmush tarzi motivatsiyasini shakllantirish, </a:t>
                      </a:r>
                      <a:r>
                        <a:rPr lang="uz-Cyrl-UZ" sz="16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vitaminlarni tana uchun </a:t>
                      </a:r>
                      <a:r>
                        <a:rPr lang="uz-Cyrl-UZ" sz="1600" b="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ahamiyatini o‘rgatish, to‘g‘ri ovqatlantirishni joriy etish</a:t>
                      </a:r>
                      <a:endParaRPr lang="ru-RU" sz="1600" b="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0"/>
                  </a:ext>
                </a:extLst>
              </a:tr>
              <a:tr h="858908">
                <a:tc vMerge="1">
                  <a:txBody>
                    <a:bodyPr/>
                    <a:lstStyle/>
                    <a:p>
                      <a:endParaRPr lang="ru-RU"/>
                    </a:p>
                  </a:txBody>
                  <a:tcPr/>
                </a:tc>
                <a:tc vMerge="1">
                  <a:txBody>
                    <a:bodyPr/>
                    <a:lstStyle/>
                    <a:p>
                      <a:endParaRPr lang="ru-RU"/>
                    </a:p>
                  </a:txBody>
                  <a:tcPr/>
                </a:tc>
                <a:tc>
                  <a:txBody>
                    <a:bodyPr/>
                    <a:lstStyle/>
                    <a:p>
                      <a:pPr marR="41910" indent="451485" algn="l">
                        <a:lnSpc>
                          <a:spcPct val="99000"/>
                        </a:lnSpc>
                        <a:spcAft>
                          <a:spcPts val="50"/>
                        </a:spcAft>
                      </a:pPr>
                      <a:r>
                        <a:rPr lang="uz-Latn-UZ" sz="1600" b="1" dirty="0">
                          <a:solidFill>
                            <a:srgbClr val="002060"/>
                          </a:solidFill>
                          <a:effectLst/>
                          <a:latin typeface="Times New Roman" pitchFamily="18" charset="0"/>
                          <a:cs typeface="Times New Roman" pitchFamily="18" charset="0"/>
                        </a:rPr>
                        <a:t>Ijtimoiy-hissiy rivojlanish </a:t>
                      </a:r>
                      <a:endParaRPr lang="ru-RU" sz="1600" b="1" dirty="0">
                        <a:solidFill>
                          <a:srgbClr val="002060"/>
                        </a:solidFill>
                        <a:effectLst/>
                        <a:latin typeface="Times New Roman" pitchFamily="18" charset="0"/>
                        <a:cs typeface="Times New Roman" pitchFamily="18" charset="0"/>
                      </a:endParaRPr>
                    </a:p>
                    <a:p>
                      <a:pPr marR="26670"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 </a:t>
                      </a:r>
                      <a:endParaRPr lang="ru-RU" sz="1600" b="1" dirty="0">
                        <a:solidFill>
                          <a:srgbClr val="002060"/>
                        </a:solidFill>
                        <a:effectLst/>
                        <a:latin typeface="Times New Roman" pitchFamily="18" charset="0"/>
                        <a:ea typeface="Times New Roman"/>
                        <a:cs typeface="Times New Roman" pitchFamily="18" charset="0"/>
                      </a:endParaRPr>
                    </a:p>
                  </a:txBody>
                  <a:tcPr marL="67310" marR="133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r>
                        <a:rPr lang="uz-Cyrl-UZ" sz="1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O‘yin vaqtida bolalarda hamkorlik va birdamlik ko‘nikmalarini tarbiyalash, mustaqil va faol o‘ynashga o‘rgatish </a:t>
                      </a:r>
                      <a:endParaRPr lang="ru-RU" sz="16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1"/>
                  </a:ext>
                </a:extLst>
              </a:tr>
              <a:tr h="1015845">
                <a:tc vMerge="1">
                  <a:txBody>
                    <a:bodyPr/>
                    <a:lstStyle/>
                    <a:p>
                      <a:endParaRPr lang="ru-RU"/>
                    </a:p>
                  </a:txBody>
                  <a:tcPr/>
                </a:tc>
                <a:tc vMerge="1">
                  <a:txBody>
                    <a:bodyPr/>
                    <a:lstStyle/>
                    <a:p>
                      <a:endParaRPr lang="ru-RU"/>
                    </a:p>
                  </a:txBody>
                  <a:tcPr/>
                </a:tc>
                <a:tc>
                  <a:txBody>
                    <a:bodyPr/>
                    <a:lstStyle/>
                    <a:p>
                      <a:pPr marL="12065" marR="66675" indent="19685" algn="l">
                        <a:lnSpc>
                          <a:spcPct val="99000"/>
                        </a:lnSpc>
                        <a:spcAft>
                          <a:spcPts val="50"/>
                        </a:spcAft>
                      </a:pPr>
                      <a:r>
                        <a:rPr lang="uz-Latn-UZ" sz="1600" b="1" dirty="0">
                          <a:solidFill>
                            <a:srgbClr val="002060"/>
                          </a:solidFill>
                          <a:effectLst/>
                          <a:latin typeface="Times New Roman" pitchFamily="18" charset="0"/>
                          <a:cs typeface="Times New Roman" pitchFamily="18" charset="0"/>
                        </a:rPr>
                        <a:t>Nutq, muloqot, o‘qish va yozish malakalari </a:t>
                      </a:r>
                      <a:endParaRPr lang="ru-RU" sz="1600" b="1" dirty="0">
                        <a:solidFill>
                          <a:srgbClr val="002060"/>
                        </a:solidFill>
                        <a:effectLst/>
                        <a:latin typeface="Times New Roman" pitchFamily="18" charset="0"/>
                        <a:cs typeface="Times New Roman" pitchFamily="18" charset="0"/>
                      </a:endParaRPr>
                    </a:p>
                    <a:p>
                      <a:pPr marR="26670"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 </a:t>
                      </a:r>
                      <a:endParaRPr lang="ru-RU" sz="1600" b="1" dirty="0">
                        <a:solidFill>
                          <a:srgbClr val="002060"/>
                        </a:solidFill>
                        <a:effectLst/>
                        <a:latin typeface="Times New Roman" pitchFamily="18" charset="0"/>
                        <a:ea typeface="Times New Roman"/>
                        <a:cs typeface="Times New Roman" pitchFamily="18" charset="0"/>
                      </a:endParaRPr>
                    </a:p>
                  </a:txBody>
                  <a:tcPr marL="67310" marR="133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r>
                        <a:rPr lang="uz-Cyrl-UZ" sz="16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“Sabzavot va mevalar” mavzusi bo‘yicha nutq boyligini oshirish</a:t>
                      </a:r>
                      <a:endParaRPr lang="ru-RU" sz="1600" b="1"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2"/>
                  </a:ext>
                </a:extLst>
              </a:tr>
              <a:tr h="1025788">
                <a:tc vMerge="1">
                  <a:txBody>
                    <a:bodyPr/>
                    <a:lstStyle/>
                    <a:p>
                      <a:endParaRPr lang="ru-RU"/>
                    </a:p>
                  </a:txBody>
                  <a:tcPr/>
                </a:tc>
                <a:tc vMerge="1">
                  <a:txBody>
                    <a:bodyPr/>
                    <a:lstStyle/>
                    <a:p>
                      <a:endParaRPr lang="ru-RU"/>
                    </a:p>
                  </a:txBody>
                  <a:tcPr/>
                </a:tc>
                <a:tc>
                  <a:txBody>
                    <a:bodyPr/>
                    <a:lstStyle/>
                    <a:p>
                      <a:pPr marR="41910" indent="451485" algn="l">
                        <a:lnSpc>
                          <a:spcPct val="99000"/>
                        </a:lnSpc>
                        <a:spcAft>
                          <a:spcPts val="0"/>
                        </a:spcAft>
                      </a:pPr>
                      <a:r>
                        <a:rPr lang="uz-Latn-UZ" sz="1600" b="1" dirty="0">
                          <a:solidFill>
                            <a:srgbClr val="002060"/>
                          </a:solidFill>
                          <a:effectLst/>
                          <a:latin typeface="Times New Roman" pitchFamily="18" charset="0"/>
                          <a:cs typeface="Times New Roman" pitchFamily="18" charset="0"/>
                        </a:rPr>
                        <a:t>Bilish jarayonining </a:t>
                      </a:r>
                      <a:endParaRPr lang="ru-RU" sz="1600" b="1" dirty="0">
                        <a:solidFill>
                          <a:srgbClr val="002060"/>
                        </a:solidFill>
                        <a:effectLst/>
                        <a:latin typeface="Times New Roman" pitchFamily="18" charset="0"/>
                        <a:cs typeface="Times New Roman" pitchFamily="18" charset="0"/>
                      </a:endParaRPr>
                    </a:p>
                    <a:p>
                      <a:pPr marR="56515"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rivojlanishi </a:t>
                      </a:r>
                      <a:endParaRPr lang="ru-RU" sz="1600" b="1" dirty="0">
                        <a:solidFill>
                          <a:srgbClr val="002060"/>
                        </a:solidFill>
                        <a:effectLst/>
                        <a:latin typeface="Times New Roman" pitchFamily="18" charset="0"/>
                        <a:cs typeface="Times New Roman" pitchFamily="18" charset="0"/>
                      </a:endParaRPr>
                    </a:p>
                    <a:p>
                      <a:pPr marR="26670"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 </a:t>
                      </a:r>
                      <a:endParaRPr lang="ru-RU" sz="1600" b="1" dirty="0">
                        <a:solidFill>
                          <a:srgbClr val="002060"/>
                        </a:solidFill>
                        <a:effectLst/>
                        <a:latin typeface="Times New Roman" pitchFamily="18" charset="0"/>
                        <a:ea typeface="Times New Roman"/>
                        <a:cs typeface="Times New Roman" pitchFamily="18" charset="0"/>
                      </a:endParaRPr>
                    </a:p>
                  </a:txBody>
                  <a:tcPr marL="67310" marR="133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r>
                        <a:rPr lang="uz-Cyrl-UZ" sz="1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Bolalarga tabiat bilan o‘zaro aloqa qilishni o‘rgatish </a:t>
                      </a:r>
                      <a:endParaRPr lang="ru-RU" sz="16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3"/>
                  </a:ext>
                </a:extLst>
              </a:tr>
              <a:tr h="770078">
                <a:tc vMerge="1">
                  <a:txBody>
                    <a:bodyPr/>
                    <a:lstStyle/>
                    <a:p>
                      <a:endParaRPr lang="ru-RU"/>
                    </a:p>
                  </a:txBody>
                  <a:tcPr/>
                </a:tc>
                <a:tc vMerge="1">
                  <a:txBody>
                    <a:bodyPr/>
                    <a:lstStyle/>
                    <a:p>
                      <a:endParaRPr lang="ru-RU"/>
                    </a:p>
                  </a:txBody>
                  <a:tcPr/>
                </a:tc>
                <a:tc>
                  <a:txBody>
                    <a:bodyPr/>
                    <a:lstStyle/>
                    <a:p>
                      <a:pPr marL="26670" marR="51435" indent="451485" algn="l">
                        <a:lnSpc>
                          <a:spcPct val="99000"/>
                        </a:lnSpc>
                        <a:spcAft>
                          <a:spcPts val="50"/>
                        </a:spcAft>
                      </a:pPr>
                      <a:r>
                        <a:rPr lang="uz-Latn-UZ" sz="1600" b="1" dirty="0">
                          <a:solidFill>
                            <a:srgbClr val="002060"/>
                          </a:solidFill>
                          <a:effectLst/>
                          <a:latin typeface="Times New Roman" pitchFamily="18" charset="0"/>
                          <a:cs typeface="Times New Roman" pitchFamily="18" charset="0"/>
                        </a:rPr>
                        <a:t>Ijodiy rivojlanish </a:t>
                      </a:r>
                      <a:endParaRPr lang="ru-RU" sz="1600" b="1" dirty="0">
                        <a:solidFill>
                          <a:srgbClr val="002060"/>
                        </a:solidFill>
                        <a:effectLst/>
                        <a:latin typeface="Times New Roman" pitchFamily="18" charset="0"/>
                        <a:cs typeface="Times New Roman" pitchFamily="18" charset="0"/>
                      </a:endParaRPr>
                    </a:p>
                    <a:p>
                      <a:pPr marR="26670"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 </a:t>
                      </a:r>
                      <a:endParaRPr lang="ru-RU" sz="1600" b="1" dirty="0">
                        <a:solidFill>
                          <a:srgbClr val="002060"/>
                        </a:solidFill>
                        <a:effectLst/>
                        <a:latin typeface="Times New Roman" pitchFamily="18" charset="0"/>
                        <a:ea typeface="Times New Roman"/>
                        <a:cs typeface="Times New Roman" pitchFamily="18" charset="0"/>
                      </a:endParaRPr>
                    </a:p>
                  </a:txBody>
                  <a:tcPr marL="67310" marR="133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r>
                        <a:rPr lang="uz-Cyrl-UZ" sz="16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Bolalarni </a:t>
                      </a:r>
                      <a:r>
                        <a:rPr lang="uz-Cyrl-UZ" sz="16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turli xil usullardan foydalanib meva va sabzavotlarni tasvirlash </a:t>
                      </a:r>
                      <a:r>
                        <a:rPr lang="uz-Cyrl-UZ" sz="1600" b="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qobiliyatini rasm, loy, yelimlash faoliyatlarida </a:t>
                      </a:r>
                      <a:r>
                        <a:rPr lang="uz-Cyrl-UZ" sz="16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rivojlantirish</a:t>
                      </a:r>
                      <a:endParaRPr lang="ru-RU" sz="1600" b="1"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13677902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fld id="{A27C3238-88FA-41AE-9A83-549895D208CE}" type="slidenum">
              <a:rPr lang="ru-RU" smtClean="0"/>
              <a:pPr/>
              <a:t>21</a:t>
            </a:fld>
            <a:endParaRPr lang="ru-RU" dirty="0"/>
          </a:p>
        </p:txBody>
      </p:sp>
      <p:sp>
        <p:nvSpPr>
          <p:cNvPr id="4" name="Прямоугольник 3"/>
          <p:cNvSpPr/>
          <p:nvPr/>
        </p:nvSpPr>
        <p:spPr>
          <a:xfrm>
            <a:off x="457200" y="104504"/>
            <a:ext cx="11573691" cy="2031325"/>
          </a:xfrm>
          <a:prstGeom prst="rect">
            <a:avLst/>
          </a:prstGeom>
        </p:spPr>
        <p:txBody>
          <a:bodyPr wrap="square">
            <a:spAutoFit/>
          </a:bodyPr>
          <a:lstStyle/>
          <a:p>
            <a:r>
              <a:rPr lang="uz-Latn-UZ" b="1" dirty="0">
                <a:solidFill>
                  <a:srgbClr val="002060"/>
                </a:solidFill>
                <a:latin typeface="Times New Roman" panose="02020603050405020304" pitchFamily="18" charset="0"/>
                <a:cs typeface="Times New Roman" panose="02020603050405020304" pitchFamily="18" charset="0"/>
              </a:rPr>
              <a:t>Oy mavzusi</a:t>
            </a:r>
            <a:r>
              <a:rPr lang="uz-Latn-UZ" dirty="0">
                <a:solidFill>
                  <a:srgbClr val="002060"/>
                </a:solidFill>
                <a:latin typeface="Times New Roman" panose="02020603050405020304" pitchFamily="18" charset="0"/>
                <a:cs typeface="Times New Roman" panose="02020603050405020304" pitchFamily="18" charset="0"/>
              </a:rPr>
              <a:t>: </a:t>
            </a:r>
            <a:r>
              <a:rPr lang="en-US" dirty="0">
                <a:solidFill>
                  <a:srgbClr val="002060"/>
                </a:solidFill>
                <a:latin typeface="Times New Roman" panose="02020603050405020304" pitchFamily="18" charset="0"/>
                <a:cs typeface="Times New Roman" panose="02020603050405020304" pitchFamily="18" charset="0"/>
              </a:rPr>
              <a:t>Transport, </a:t>
            </a:r>
            <a:r>
              <a:rPr lang="en-US" dirty="0" err="1">
                <a:solidFill>
                  <a:srgbClr val="002060"/>
                </a:solidFill>
                <a:latin typeface="Times New Roman" panose="02020603050405020304" pitchFamily="18" charset="0"/>
                <a:cs typeface="Times New Roman" panose="02020603050405020304" pitchFamily="18" charset="0"/>
              </a:rPr>
              <a:t>yo‘l</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harakati</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qoidalari</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Hayot</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xavfsizligi</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asoslari</a:t>
            </a:r>
            <a:r>
              <a:rPr lang="en-US" dirty="0">
                <a:solidFill>
                  <a:srgbClr val="002060"/>
                </a:solidFill>
                <a:latin typeface="Times New Roman" panose="02020603050405020304" pitchFamily="18" charset="0"/>
                <a:cs typeface="Times New Roman" panose="02020603050405020304" pitchFamily="18" charset="0"/>
              </a:rPr>
              <a:t> </a:t>
            </a:r>
            <a:endParaRPr lang="en-US" dirty="0" smtClean="0">
              <a:solidFill>
                <a:srgbClr val="002060"/>
              </a:solidFill>
              <a:latin typeface="Times New Roman" panose="02020603050405020304" pitchFamily="18" charset="0"/>
              <a:cs typeface="Times New Roman" panose="02020603050405020304" pitchFamily="18" charset="0"/>
            </a:endParaRPr>
          </a:p>
          <a:p>
            <a:r>
              <a:rPr lang="uz-Latn-UZ" b="1" dirty="0" smtClean="0">
                <a:solidFill>
                  <a:srgbClr val="002060"/>
                </a:solidFill>
                <a:latin typeface="Times New Roman" panose="02020603050405020304" pitchFamily="18" charset="0"/>
                <a:cs typeface="Times New Roman" panose="02020603050405020304" pitchFamily="18" charset="0"/>
              </a:rPr>
              <a:t>Hafta </a:t>
            </a:r>
            <a:r>
              <a:rPr lang="uz-Latn-UZ" b="1" dirty="0">
                <a:solidFill>
                  <a:srgbClr val="002060"/>
                </a:solidFill>
                <a:latin typeface="Times New Roman" panose="02020603050405020304" pitchFamily="18" charset="0"/>
                <a:cs typeface="Times New Roman" panose="02020603050405020304" pitchFamily="18" charset="0"/>
              </a:rPr>
              <a:t>mavzusi</a:t>
            </a:r>
            <a:r>
              <a:rPr lang="uz-Latn-UZ" dirty="0">
                <a:solidFill>
                  <a:srgbClr val="002060"/>
                </a:solidFill>
                <a:latin typeface="Times New Roman" panose="02020603050405020304" pitchFamily="18" charset="0"/>
                <a:cs typeface="Times New Roman" panose="02020603050405020304" pitchFamily="18" charset="0"/>
              </a:rPr>
              <a:t>: </a:t>
            </a:r>
            <a:r>
              <a:rPr lang="uz-Cyrl-U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uz-Latn-U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Svetofor</a:t>
            </a:r>
            <a:endParaRPr lang="en-US" dirty="0">
              <a:solidFill>
                <a:srgbClr val="002060"/>
              </a:solidFill>
              <a:latin typeface="Times New Roman" panose="02020603050405020304" pitchFamily="18" charset="0"/>
              <a:cs typeface="Times New Roman" panose="02020603050405020304" pitchFamily="18" charset="0"/>
            </a:endParaRPr>
          </a:p>
          <a:p>
            <a:r>
              <a:rPr lang="uz-Latn-UZ" b="1" dirty="0" smtClean="0">
                <a:solidFill>
                  <a:srgbClr val="002060"/>
                </a:solidFill>
                <a:latin typeface="Times New Roman" panose="02020603050405020304" pitchFamily="18" charset="0"/>
                <a:cs typeface="Times New Roman" panose="02020603050405020304" pitchFamily="18" charset="0"/>
              </a:rPr>
              <a:t>Maqsad</a:t>
            </a:r>
            <a:r>
              <a:rPr lang="uz-Latn-UZ" dirty="0" smtClean="0">
                <a:solidFill>
                  <a:srgbClr val="002060"/>
                </a:solidFill>
                <a:latin typeface="Times New Roman" panose="02020603050405020304" pitchFamily="18" charset="0"/>
                <a:cs typeface="Times New Roman" panose="02020603050405020304" pitchFamily="18" charset="0"/>
              </a:rPr>
              <a:t>:</a:t>
            </a:r>
            <a:r>
              <a:rPr lang="uz-Cyrl-UZ"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Yil fasllariga xos tabiat hodisalarini </a:t>
            </a:r>
            <a:r>
              <a:rPr lang="en-US" dirty="0" err="1"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tushuntirish</a:t>
            </a:r>
            <a:r>
              <a:rPr lang="en-US"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uz-Cyrl-UZ" dirty="0" smtClean="0">
                <a:solidFill>
                  <a:srgbClr val="002060"/>
                </a:solidFill>
                <a:latin typeface="Times New Roman" panose="02020603050405020304" pitchFamily="18" charset="0"/>
                <a:cs typeface="Times New Roman" panose="02020603050405020304" pitchFamily="18" charset="0"/>
              </a:rPr>
              <a:t>bо</a:t>
            </a:r>
            <a:r>
              <a:rPr lang="en-US" dirty="0" err="1" smtClean="0">
                <a:solidFill>
                  <a:srgbClr val="002060"/>
                </a:solidFill>
                <a:latin typeface="Times New Roman" panose="02020603050405020304" pitchFamily="18" charset="0"/>
                <a:cs typeface="Times New Roman" panose="02020603050405020304" pitchFamily="18" charset="0"/>
              </a:rPr>
              <a:t>lalar</a:t>
            </a:r>
            <a:r>
              <a:rPr lang="uz-Cyrl-UZ" dirty="0" smtClean="0">
                <a:solidFill>
                  <a:srgbClr val="002060"/>
                </a:solidFill>
                <a:latin typeface="Times New Roman" panose="02020603050405020304" pitchFamily="18" charset="0"/>
                <a:cs typeface="Times New Roman" panose="02020603050405020304" pitchFamily="18" charset="0"/>
              </a:rPr>
              <a:t> </a:t>
            </a:r>
            <a:r>
              <a:rPr lang="en-US" dirty="0" smtClean="0">
                <a:solidFill>
                  <a:srgbClr val="002060"/>
                </a:solidFill>
                <a:latin typeface="Times New Roman" panose="02020603050405020304" pitchFamily="18" charset="0"/>
                <a:cs typeface="Times New Roman" panose="02020603050405020304" pitchFamily="18" charset="0"/>
              </a:rPr>
              <a:t>pi</a:t>
            </a:r>
            <a:r>
              <a:rPr lang="uz-Cyrl-UZ" dirty="0" smtClean="0">
                <a:solidFill>
                  <a:srgbClr val="002060"/>
                </a:solidFill>
                <a:latin typeface="Times New Roman" panose="02020603050405020304" pitchFamily="18" charset="0"/>
                <a:cs typeface="Times New Roman" panose="02020603050405020304" pitchFamily="18" charset="0"/>
              </a:rPr>
              <a:t>yod</a:t>
            </a:r>
            <a:r>
              <a:rPr lang="en-US" dirty="0" smtClean="0">
                <a:solidFill>
                  <a:srgbClr val="002060"/>
                </a:solidFill>
                <a:latin typeface="Times New Roman" panose="02020603050405020304" pitchFamily="18" charset="0"/>
                <a:cs typeface="Times New Roman" panose="02020603050405020304" pitchFamily="18" charset="0"/>
              </a:rPr>
              <a:t>alar</a:t>
            </a:r>
            <a:r>
              <a:rPr lang="uz-Cyrl-UZ" dirty="0" smtClean="0">
                <a:solidFill>
                  <a:srgbClr val="002060"/>
                </a:solidFill>
                <a:latin typeface="Times New Roman" panose="02020603050405020304" pitchFamily="18" charset="0"/>
                <a:cs typeface="Times New Roman" panose="02020603050405020304" pitchFamily="18" charset="0"/>
              </a:rPr>
              <a:t> yo‘</a:t>
            </a:r>
            <a:r>
              <a:rPr lang="en-US" dirty="0" err="1" smtClean="0">
                <a:solidFill>
                  <a:srgbClr val="002060"/>
                </a:solidFill>
                <a:latin typeface="Times New Roman" panose="02020603050405020304" pitchFamily="18" charset="0"/>
                <a:cs typeface="Times New Roman" panose="02020603050405020304" pitchFamily="18" charset="0"/>
              </a:rPr>
              <a:t>lakchasi</a:t>
            </a:r>
            <a:r>
              <a:rPr lang="en-US" dirty="0">
                <a:solidFill>
                  <a:srgbClr val="002060"/>
                </a:solidFill>
                <a:latin typeface="Times New Roman" panose="02020603050405020304" pitchFamily="18" charset="0"/>
                <a:cs typeface="Times New Roman" panose="02020603050405020304" pitchFamily="18" charset="0"/>
              </a:rPr>
              <a:t> </a:t>
            </a:r>
            <a:r>
              <a:rPr lang="uz-Cyrl-UZ" dirty="0" smtClean="0">
                <a:solidFill>
                  <a:srgbClr val="002060"/>
                </a:solidFill>
                <a:latin typeface="Times New Roman" panose="02020603050405020304" pitchFamily="18" charset="0"/>
                <a:cs typeface="Times New Roman" panose="02020603050405020304" pitchFamily="18" charset="0"/>
              </a:rPr>
              <a:t>“Тo‘</a:t>
            </a:r>
            <a:r>
              <a:rPr lang="en-US" dirty="0" err="1" smtClean="0">
                <a:solidFill>
                  <a:srgbClr val="002060"/>
                </a:solidFill>
                <a:latin typeface="Times New Roman" panose="02020603050405020304" pitchFamily="18" charset="0"/>
                <a:cs typeface="Times New Roman" panose="02020603050405020304" pitchFamily="18" charset="0"/>
              </a:rPr>
              <a:t>xtash</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taqiqlanadi</a:t>
            </a:r>
            <a:r>
              <a:rPr lang="uz-Cyrl-UZ" dirty="0" smtClean="0">
                <a:solidFill>
                  <a:srgbClr val="002060"/>
                </a:solidFill>
                <a:latin typeface="Times New Roman" panose="02020603050405020304" pitchFamily="18" charset="0"/>
                <a:cs typeface="Times New Roman" panose="02020603050405020304" pitchFamily="18" charset="0"/>
              </a:rPr>
              <a:t>!”,“</a:t>
            </a:r>
            <a:r>
              <a:rPr lang="en-US" dirty="0" err="1" smtClean="0">
                <a:solidFill>
                  <a:srgbClr val="002060"/>
                </a:solidFill>
                <a:latin typeface="Times New Roman" panose="02020603050405020304" pitchFamily="18" charset="0"/>
                <a:cs typeface="Times New Roman" panose="02020603050405020304" pitchFamily="18" charset="0"/>
              </a:rPr>
              <a:t>Ehtiyot</a:t>
            </a:r>
            <a:r>
              <a:rPr lang="en-US"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bo`ling</a:t>
            </a:r>
            <a:r>
              <a:rPr lang="uz-Cyrl-UZ" dirty="0" smtClean="0">
                <a:solidFill>
                  <a:srgbClr val="002060"/>
                </a:solidFill>
                <a:latin typeface="Times New Roman" panose="02020603050405020304" pitchFamily="18" charset="0"/>
                <a:cs typeface="Times New Roman" panose="02020603050405020304" pitchFamily="18" charset="0"/>
              </a:rPr>
              <a:t>, bо</a:t>
            </a:r>
            <a:r>
              <a:rPr lang="en-US" dirty="0" err="1" smtClean="0">
                <a:solidFill>
                  <a:srgbClr val="002060"/>
                </a:solidFill>
                <a:latin typeface="Times New Roman" panose="02020603050405020304" pitchFamily="18" charset="0"/>
                <a:cs typeface="Times New Roman" panose="02020603050405020304" pitchFamily="18" charset="0"/>
              </a:rPr>
              <a:t>lalar</a:t>
            </a:r>
            <a:r>
              <a:rPr lang="uz-Cyrl-UZ"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kabi</a:t>
            </a:r>
            <a:r>
              <a:rPr lang="uz-Cyrl-UZ" dirty="0" smtClean="0">
                <a:solidFill>
                  <a:srgbClr val="002060"/>
                </a:solidFill>
                <a:latin typeface="Times New Roman" panose="02020603050405020304" pitchFamily="18" charset="0"/>
                <a:cs typeface="Times New Roman" panose="02020603050405020304" pitchFamily="18" charset="0"/>
              </a:rPr>
              <a:t> yo‘</a:t>
            </a:r>
            <a:r>
              <a:rPr lang="en-US" dirty="0" smtClean="0">
                <a:solidFill>
                  <a:srgbClr val="002060"/>
                </a:solidFill>
                <a:latin typeface="Times New Roman" panose="02020603050405020304" pitchFamily="18" charset="0"/>
                <a:cs typeface="Times New Roman" panose="02020603050405020304" pitchFamily="18" charset="0"/>
              </a:rPr>
              <a:t>l</a:t>
            </a:r>
            <a:r>
              <a:rPr lang="uz-Cyrl-UZ"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belgilarini</a:t>
            </a:r>
            <a:r>
              <a:rPr lang="uz-Cyrl-UZ" dirty="0" smtClean="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mustahkamlash</a:t>
            </a:r>
            <a:r>
              <a:rPr lang="en-US"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uz-Cyrl-UZ" dirty="0">
                <a:solidFill>
                  <a:srgbClr val="002060"/>
                </a:solidFill>
                <a:latin typeface="Times New Roman"/>
                <a:ea typeface="Times New Roman"/>
                <a:cs typeface="Times New Roman"/>
              </a:rPr>
              <a:t> </a:t>
            </a:r>
            <a:r>
              <a:rPr lang="en-US" dirty="0" err="1">
                <a:solidFill>
                  <a:srgbClr val="002060"/>
                </a:solidFill>
                <a:latin typeface="Times New Roman"/>
                <a:ea typeface="Times New Roman"/>
                <a:cs typeface="Times New Roman"/>
              </a:rPr>
              <a:t>bolalarning</a:t>
            </a:r>
            <a:r>
              <a:rPr lang="en-US" dirty="0">
                <a:solidFill>
                  <a:srgbClr val="002060"/>
                </a:solidFill>
                <a:latin typeface="Times New Roman"/>
                <a:ea typeface="Times New Roman"/>
                <a:cs typeface="Times New Roman"/>
              </a:rPr>
              <a:t> </a:t>
            </a:r>
            <a:r>
              <a:rPr lang="en-US" dirty="0" err="1">
                <a:solidFill>
                  <a:srgbClr val="002060"/>
                </a:solidFill>
                <a:latin typeface="Times New Roman"/>
                <a:ea typeface="Times New Roman"/>
                <a:cs typeface="Times New Roman"/>
              </a:rPr>
              <a:t>jonsiz</a:t>
            </a:r>
            <a:r>
              <a:rPr lang="en-US" dirty="0">
                <a:solidFill>
                  <a:srgbClr val="002060"/>
                </a:solidFill>
                <a:latin typeface="Times New Roman"/>
                <a:ea typeface="Times New Roman"/>
                <a:cs typeface="Times New Roman"/>
              </a:rPr>
              <a:t> </a:t>
            </a:r>
            <a:r>
              <a:rPr lang="en-US" dirty="0" err="1">
                <a:solidFill>
                  <a:srgbClr val="002060"/>
                </a:solidFill>
                <a:latin typeface="Times New Roman"/>
                <a:ea typeface="Times New Roman"/>
                <a:cs typeface="Times New Roman"/>
              </a:rPr>
              <a:t>tabiat</a:t>
            </a:r>
            <a:r>
              <a:rPr lang="en-US" dirty="0">
                <a:solidFill>
                  <a:srgbClr val="002060"/>
                </a:solidFill>
                <a:latin typeface="Times New Roman"/>
                <a:ea typeface="Times New Roman"/>
                <a:cs typeface="Times New Roman"/>
              </a:rPr>
              <a:t>, </a:t>
            </a:r>
            <a:r>
              <a:rPr lang="en-US" dirty="0" err="1">
                <a:solidFill>
                  <a:srgbClr val="002060"/>
                </a:solidFill>
                <a:latin typeface="Times New Roman"/>
                <a:ea typeface="Times New Roman"/>
                <a:cs typeface="Times New Roman"/>
              </a:rPr>
              <a:t>suv</a:t>
            </a:r>
            <a:r>
              <a:rPr lang="en-US" dirty="0">
                <a:solidFill>
                  <a:srgbClr val="002060"/>
                </a:solidFill>
                <a:latin typeface="Times New Roman"/>
                <a:ea typeface="Times New Roman"/>
                <a:cs typeface="Times New Roman"/>
              </a:rPr>
              <a:t> </a:t>
            </a:r>
            <a:r>
              <a:rPr lang="en-US" dirty="0" err="1">
                <a:solidFill>
                  <a:srgbClr val="002060"/>
                </a:solidFill>
                <a:latin typeface="Times New Roman"/>
                <a:ea typeface="Times New Roman"/>
                <a:cs typeface="Times New Roman"/>
              </a:rPr>
              <a:t>haqidagi</a:t>
            </a:r>
            <a:r>
              <a:rPr lang="en-US" dirty="0">
                <a:solidFill>
                  <a:srgbClr val="002060"/>
                </a:solidFill>
                <a:latin typeface="Times New Roman"/>
                <a:ea typeface="Times New Roman"/>
                <a:cs typeface="Times New Roman"/>
              </a:rPr>
              <a:t> </a:t>
            </a:r>
            <a:r>
              <a:rPr lang="en-US" dirty="0" err="1">
                <a:solidFill>
                  <a:srgbClr val="002060"/>
                </a:solidFill>
                <a:latin typeface="Times New Roman"/>
                <a:ea typeface="Times New Roman"/>
                <a:cs typeface="Times New Roman"/>
              </a:rPr>
              <a:t>tasavvurlari</a:t>
            </a:r>
            <a:r>
              <a:rPr lang="en-US" dirty="0">
                <a:solidFill>
                  <a:srgbClr val="002060"/>
                </a:solidFill>
                <a:latin typeface="Times New Roman"/>
                <a:ea typeface="Times New Roman"/>
                <a:cs typeface="Times New Roman"/>
              </a:rPr>
              <a:t> </a:t>
            </a:r>
            <a:r>
              <a:rPr lang="en-US" dirty="0" err="1" smtClean="0">
                <a:solidFill>
                  <a:srgbClr val="002060"/>
                </a:solidFill>
                <a:latin typeface="Times New Roman"/>
                <a:ea typeface="Times New Roman"/>
                <a:cs typeface="Times New Roman"/>
              </a:rPr>
              <a:t>kengaytirish</a:t>
            </a:r>
            <a:r>
              <a:rPr lang="uz-Cyrl-UZ" dirty="0" smtClean="0">
                <a:solidFill>
                  <a:srgbClr val="002060"/>
                </a:solidFill>
                <a:latin typeface="Times New Roman"/>
                <a:ea typeface="Times New Roman"/>
                <a:cs typeface="Times New Roman"/>
              </a:rPr>
              <a:t>, </a:t>
            </a:r>
            <a:r>
              <a:rPr lang="fi-FI" dirty="0">
                <a:solidFill>
                  <a:srgbClr val="002060"/>
                </a:solidFill>
                <a:latin typeface="Times New Roman"/>
                <a:ea typeface="Times New Roman"/>
                <a:cs typeface="Times New Roman"/>
              </a:rPr>
              <a:t>savol bilan murojaat qila </a:t>
            </a:r>
            <a:r>
              <a:rPr lang="fi-FI" dirty="0" smtClean="0">
                <a:solidFill>
                  <a:srgbClr val="002060"/>
                </a:solidFill>
                <a:latin typeface="Times New Roman"/>
                <a:ea typeface="Times New Roman"/>
                <a:cs typeface="Times New Roman"/>
              </a:rPr>
              <a:t>olish </a:t>
            </a:r>
            <a:r>
              <a:rPr lang="uz-Cyrl-UZ" dirty="0" smtClean="0">
                <a:solidFill>
                  <a:srgbClr val="002060"/>
                </a:solidFill>
                <a:latin typeface="Times New Roman"/>
                <a:ea typeface="Times New Roman"/>
                <a:cs typeface="Times New Roman"/>
              </a:rPr>
              <a:t>odobiga </a:t>
            </a:r>
            <a:r>
              <a:rPr lang="uz-Cyrl-UZ" dirty="0">
                <a:solidFill>
                  <a:srgbClr val="002060"/>
                </a:solidFill>
                <a:latin typeface="Times New Roman"/>
                <a:ea typeface="Times New Roman"/>
                <a:cs typeface="Times New Roman"/>
              </a:rPr>
              <a:t>rioya qilishni </a:t>
            </a:r>
            <a:r>
              <a:rPr lang="uz-Latn-UZ" dirty="0">
                <a:solidFill>
                  <a:srgbClr val="002060"/>
                </a:solidFill>
                <a:latin typeface="Times New Roman"/>
                <a:ea typeface="Times New Roman"/>
                <a:cs typeface="Times New Roman"/>
              </a:rPr>
              <a:t>o‘rga</a:t>
            </a:r>
            <a:r>
              <a:rPr lang="uz-Cyrl-UZ" dirty="0">
                <a:solidFill>
                  <a:srgbClr val="002060"/>
                </a:solidFill>
                <a:latin typeface="Times New Roman"/>
                <a:ea typeface="Times New Roman"/>
                <a:cs typeface="Times New Roman"/>
              </a:rPr>
              <a:t>t</a:t>
            </a:r>
            <a:r>
              <a:rPr lang="uz-Latn-UZ" dirty="0">
                <a:solidFill>
                  <a:srgbClr val="002060"/>
                </a:solidFill>
                <a:latin typeface="Times New Roman"/>
                <a:ea typeface="Times New Roman"/>
                <a:cs typeface="Times New Roman"/>
              </a:rPr>
              <a:t>ish</a:t>
            </a:r>
            <a:endParaRPr lang="ru-RU" dirty="0">
              <a:solidFill>
                <a:srgbClr val="002060"/>
              </a:solidFill>
              <a:latin typeface="Times New Roman" panose="02020603050405020304" pitchFamily="18" charset="0"/>
              <a:cs typeface="Times New Roman" panose="02020603050405020304" pitchFamily="18" charset="0"/>
            </a:endParaRPr>
          </a:p>
          <a:p>
            <a:r>
              <a:rPr lang="uz-Latn-UZ" b="1" dirty="0">
                <a:solidFill>
                  <a:srgbClr val="002060"/>
                </a:solidFill>
                <a:latin typeface="Times New Roman" panose="02020603050405020304" pitchFamily="18" charset="0"/>
                <a:cs typeface="Times New Roman" panose="02020603050405020304" pitchFamily="18" charset="0"/>
              </a:rPr>
              <a:t>Muddat</a:t>
            </a:r>
            <a:r>
              <a:rPr lang="uz-Latn-UZ" dirty="0" smtClean="0">
                <a:solidFill>
                  <a:srgbClr val="002060"/>
                </a:solidFill>
                <a:latin typeface="Times New Roman" panose="02020603050405020304" pitchFamily="18" charset="0"/>
                <a:cs typeface="Times New Roman" panose="02020603050405020304" pitchFamily="18" charset="0"/>
              </a:rPr>
              <a:t>:</a:t>
            </a:r>
            <a:r>
              <a:rPr lang="uz-Cyrl-UZ"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No</a:t>
            </a:r>
            <a:r>
              <a:rPr lang="uz-Cyrl-UZ"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yabr </a:t>
            </a:r>
            <a:r>
              <a:rPr lang="uz-Cyrl-U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oyining </a:t>
            </a:r>
            <a:r>
              <a:rPr lang="en-US"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2</a:t>
            </a:r>
            <a:r>
              <a:rPr lang="uz-Cyrl-UZ"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r>
              <a:rPr lang="en-US"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h</a:t>
            </a:r>
            <a:r>
              <a:rPr lang="uz-Cyrl-UZ"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aftasi</a:t>
            </a:r>
            <a:r>
              <a:rPr lang="en-US"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-6.11  </a:t>
            </a:r>
            <a:r>
              <a:rPr lang="en-US"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dan</a:t>
            </a:r>
            <a:r>
              <a:rPr lang="en-US"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10.11  </a:t>
            </a:r>
            <a:r>
              <a:rPr lang="en-US"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gacha</a:t>
            </a:r>
            <a:endPar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r>
              <a:rPr lang="uz-Latn-UZ" dirty="0" smtClean="0">
                <a:solidFill>
                  <a:srgbClr val="002060"/>
                </a:solidFill>
                <a:latin typeface="Times New Roman" panose="02020603050405020304" pitchFamily="18" charset="0"/>
                <a:cs typeface="Times New Roman" panose="02020603050405020304" pitchFamily="18" charset="0"/>
              </a:rPr>
              <a:t> </a:t>
            </a:r>
            <a:endParaRPr lang="ru-RU" dirty="0">
              <a:solidFill>
                <a:srgbClr val="002060"/>
              </a:solidFill>
              <a:latin typeface="Times New Roman" panose="02020603050405020304" pitchFamily="18" charset="0"/>
              <a:cs typeface="Times New Roman" panose="02020603050405020304" pitchFamily="18" charset="0"/>
            </a:endParaRPr>
          </a:p>
        </p:txBody>
      </p:sp>
      <p:graphicFrame>
        <p:nvGraphicFramePr>
          <p:cNvPr id="5" name="Таблица 4"/>
          <p:cNvGraphicFramePr>
            <a:graphicFrameLocks noGrp="1"/>
          </p:cNvGraphicFramePr>
          <p:nvPr>
            <p:extLst>
              <p:ext uri="{D42A27DB-BD31-4B8C-83A1-F6EECF244321}">
                <p14:modId xmlns:p14="http://schemas.microsoft.com/office/powerpoint/2010/main" val="3082199023"/>
              </p:ext>
            </p:extLst>
          </p:nvPr>
        </p:nvGraphicFramePr>
        <p:xfrm>
          <a:off x="496390" y="1959427"/>
          <a:ext cx="11338559" cy="4676503"/>
        </p:xfrm>
        <a:graphic>
          <a:graphicData uri="http://schemas.openxmlformats.org/drawingml/2006/table">
            <a:tbl>
              <a:tblPr firstRow="1" firstCol="1" bandRow="1">
                <a:tableStyleId>{5C22544A-7EE6-4342-B048-85BDC9FD1C3A}</a:tableStyleId>
              </a:tblPr>
              <a:tblGrid>
                <a:gridCol w="919370">
                  <a:extLst>
                    <a:ext uri="{9D8B030D-6E8A-4147-A177-3AD203B41FA5}">
                      <a16:colId xmlns:a16="http://schemas.microsoft.com/office/drawing/2014/main" xmlns="" val="20000"/>
                    </a:ext>
                  </a:extLst>
                </a:gridCol>
                <a:gridCol w="685230">
                  <a:extLst>
                    <a:ext uri="{9D8B030D-6E8A-4147-A177-3AD203B41FA5}">
                      <a16:colId xmlns:a16="http://schemas.microsoft.com/office/drawing/2014/main" xmlns="" val="20001"/>
                    </a:ext>
                  </a:extLst>
                </a:gridCol>
                <a:gridCol w="2491756">
                  <a:extLst>
                    <a:ext uri="{9D8B030D-6E8A-4147-A177-3AD203B41FA5}">
                      <a16:colId xmlns:a16="http://schemas.microsoft.com/office/drawing/2014/main" xmlns="" val="20002"/>
                    </a:ext>
                  </a:extLst>
                </a:gridCol>
                <a:gridCol w="7242203">
                  <a:extLst>
                    <a:ext uri="{9D8B030D-6E8A-4147-A177-3AD203B41FA5}">
                      <a16:colId xmlns:a16="http://schemas.microsoft.com/office/drawing/2014/main" xmlns="" val="20003"/>
                    </a:ext>
                  </a:extLst>
                </a:gridCol>
              </a:tblGrid>
              <a:tr h="1005884">
                <a:tc rowSpan="5">
                  <a:txBody>
                    <a:bodyPr/>
                    <a:lstStyle/>
                    <a:p>
                      <a:pPr marL="28575" marR="71755" indent="451485" algn="ctr">
                        <a:lnSpc>
                          <a:spcPct val="107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TA’LIMIY-TARBIYAVIY FAOLIYAT</a:t>
                      </a:r>
                      <a:endParaRPr lang="ru-RU" sz="14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7310" marR="13335"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rowSpan="5">
                  <a:txBody>
                    <a:bodyPr/>
                    <a:lstStyle/>
                    <a:p>
                      <a:pPr marR="41910" indent="451485" algn="ctr">
                        <a:lnSpc>
                          <a:spcPct val="103000"/>
                        </a:lnSpc>
                        <a:spcAft>
                          <a:spcPts val="15"/>
                        </a:spcAft>
                      </a:pPr>
                      <a:r>
                        <a:rPr lang="uz-Cyrl-UZ" sz="1600" dirty="0">
                          <a:solidFill>
                            <a:srgbClr val="002060"/>
                          </a:solidFill>
                          <a:effectLst/>
                          <a:latin typeface="Times New Roman" panose="02020603050405020304" pitchFamily="18" charset="0"/>
                          <a:cs typeface="Times New Roman" panose="02020603050405020304" pitchFamily="18" charset="0"/>
                        </a:rPr>
                        <a:t>RIVOJLANISH SOHALARIGA OID MAQSADLAR</a:t>
                      </a:r>
                      <a:endParaRPr lang="ru-RU" sz="1600" dirty="0">
                        <a:solidFill>
                          <a:srgbClr val="002060"/>
                        </a:solidFill>
                        <a:effectLst/>
                        <a:latin typeface="Times New Roman" panose="02020603050405020304" pitchFamily="18" charset="0"/>
                        <a:cs typeface="Times New Roman" panose="02020603050405020304" pitchFamily="18" charset="0"/>
                      </a:endParaRPr>
                    </a:p>
                    <a:p>
                      <a:pPr marL="27305" marR="71755" indent="451485" algn="ctr">
                        <a:lnSpc>
                          <a:spcPct val="107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 </a:t>
                      </a:r>
                      <a:endParaRPr lang="ru-RU" sz="14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7310" marR="13335"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50165" marR="41910" indent="-33655" algn="l">
                        <a:lnSpc>
                          <a:spcPct val="99000"/>
                        </a:lnSpc>
                        <a:spcAft>
                          <a:spcPts val="0"/>
                        </a:spcAft>
                      </a:pPr>
                      <a:r>
                        <a:rPr lang="uz-Latn-UZ" sz="1600" b="1" dirty="0">
                          <a:solidFill>
                            <a:srgbClr val="002060"/>
                          </a:solidFill>
                          <a:effectLst/>
                          <a:latin typeface="Times New Roman" pitchFamily="18" charset="0"/>
                          <a:cs typeface="Times New Roman" pitchFamily="18" charset="0"/>
                        </a:rPr>
                        <a:t>Jismoniy rivojlan ish va sog‘lom </a:t>
                      </a:r>
                      <a:r>
                        <a:rPr lang="uz-Latn-UZ" sz="1600" b="1" dirty="0" smtClean="0">
                          <a:solidFill>
                            <a:srgbClr val="002060"/>
                          </a:solidFill>
                          <a:effectLst/>
                          <a:latin typeface="Times New Roman" pitchFamily="18" charset="0"/>
                          <a:cs typeface="Times New Roman" pitchFamily="18" charset="0"/>
                        </a:rPr>
                        <a:t>turmush </a:t>
                      </a:r>
                      <a:r>
                        <a:rPr lang="uz-Latn-UZ" sz="1600" b="1" dirty="0">
                          <a:solidFill>
                            <a:srgbClr val="002060"/>
                          </a:solidFill>
                          <a:effectLst/>
                          <a:latin typeface="Times New Roman" pitchFamily="18" charset="0"/>
                          <a:cs typeface="Times New Roman" pitchFamily="18" charset="0"/>
                        </a:rPr>
                        <a:t>tarzini shakllanishi </a:t>
                      </a:r>
                      <a:endParaRPr lang="ru-RU" sz="1600" b="1" dirty="0">
                        <a:solidFill>
                          <a:srgbClr val="002060"/>
                        </a:solidFill>
                        <a:effectLst/>
                        <a:latin typeface="Times New Roman" pitchFamily="18" charset="0"/>
                        <a:cs typeface="Times New Roman" pitchFamily="18" charset="0"/>
                      </a:endParaRPr>
                    </a:p>
                    <a:p>
                      <a:pPr marR="26670"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 </a:t>
                      </a:r>
                      <a:endParaRPr lang="ru-RU" sz="1600" b="1" dirty="0">
                        <a:solidFill>
                          <a:srgbClr val="002060"/>
                        </a:solidFill>
                        <a:effectLst/>
                        <a:latin typeface="Times New Roman" pitchFamily="18" charset="0"/>
                        <a:ea typeface="Times New Roman"/>
                        <a:cs typeface="Times New Roman" pitchFamily="18" charset="0"/>
                      </a:endParaRPr>
                    </a:p>
                  </a:txBody>
                  <a:tcPr marL="67310" marR="133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just">
                        <a:lnSpc>
                          <a:spcPct val="115000"/>
                        </a:lnSpc>
                        <a:spcAft>
                          <a:spcPts val="0"/>
                        </a:spcAft>
                      </a:pPr>
                      <a:r>
                        <a:rPr lang="uz-Cyrl-UZ" sz="1400" b="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Ip bo‘ylab harakatlanishda muvozanatni saqlay olish, samokatda uchishni uddalash, o‘ng va chap qo‘llarda navbat bilan to‘pni yerga urish, o‘ng, chap tomonlarga qarab aylanishni bilish</a:t>
                      </a:r>
                      <a:endParaRPr lang="ru-RU" sz="1400" b="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0"/>
                  </a:ext>
                </a:extLst>
              </a:tr>
              <a:tr h="858908">
                <a:tc vMerge="1">
                  <a:txBody>
                    <a:bodyPr/>
                    <a:lstStyle/>
                    <a:p>
                      <a:endParaRPr lang="ru-RU"/>
                    </a:p>
                  </a:txBody>
                  <a:tcPr/>
                </a:tc>
                <a:tc vMerge="1">
                  <a:txBody>
                    <a:bodyPr/>
                    <a:lstStyle/>
                    <a:p>
                      <a:endParaRPr lang="ru-RU"/>
                    </a:p>
                  </a:txBody>
                  <a:tcPr/>
                </a:tc>
                <a:tc>
                  <a:txBody>
                    <a:bodyPr/>
                    <a:lstStyle/>
                    <a:p>
                      <a:pPr marR="41910" indent="451485" algn="l">
                        <a:lnSpc>
                          <a:spcPct val="99000"/>
                        </a:lnSpc>
                        <a:spcAft>
                          <a:spcPts val="50"/>
                        </a:spcAft>
                      </a:pPr>
                      <a:r>
                        <a:rPr lang="uz-Latn-UZ" sz="1600" b="1" dirty="0">
                          <a:solidFill>
                            <a:srgbClr val="002060"/>
                          </a:solidFill>
                          <a:effectLst/>
                          <a:latin typeface="Times New Roman" pitchFamily="18" charset="0"/>
                          <a:cs typeface="Times New Roman" pitchFamily="18" charset="0"/>
                        </a:rPr>
                        <a:t>Ijtimoiy-hissiy rivojlanish </a:t>
                      </a:r>
                      <a:endParaRPr lang="ru-RU" sz="1600" b="1" dirty="0">
                        <a:solidFill>
                          <a:srgbClr val="002060"/>
                        </a:solidFill>
                        <a:effectLst/>
                        <a:latin typeface="Times New Roman" pitchFamily="18" charset="0"/>
                        <a:cs typeface="Times New Roman" pitchFamily="18" charset="0"/>
                      </a:endParaRPr>
                    </a:p>
                    <a:p>
                      <a:pPr marR="26670"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 </a:t>
                      </a:r>
                      <a:endParaRPr lang="ru-RU" sz="1600" b="1" dirty="0">
                        <a:solidFill>
                          <a:srgbClr val="002060"/>
                        </a:solidFill>
                        <a:effectLst/>
                        <a:latin typeface="Times New Roman" pitchFamily="18" charset="0"/>
                        <a:ea typeface="Times New Roman"/>
                        <a:cs typeface="Times New Roman" pitchFamily="18" charset="0"/>
                      </a:endParaRPr>
                    </a:p>
                  </a:txBody>
                  <a:tcPr marL="67310" marR="133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just">
                        <a:lnSpc>
                          <a:spcPct val="115000"/>
                        </a:lnSpc>
                        <a:spcAft>
                          <a:spcPts val="0"/>
                        </a:spcAft>
                      </a:pPr>
                      <a:r>
                        <a:rPr lang="uz-Cyrl-UZ" sz="1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O‘yin vaqtida o‘zaro hamjihatlik bilan o‘ynash</a:t>
                      </a:r>
                      <a:r>
                        <a:rPr lang="uz-Cyrl-UZ" sz="1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o‘yinchoqlarini boshqalar bilan baham ko‘rish</a:t>
                      </a:r>
                      <a:endParaRPr lang="ru-RU" sz="14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1"/>
                  </a:ext>
                </a:extLst>
              </a:tr>
              <a:tr h="1015845">
                <a:tc vMerge="1">
                  <a:txBody>
                    <a:bodyPr/>
                    <a:lstStyle/>
                    <a:p>
                      <a:endParaRPr lang="ru-RU"/>
                    </a:p>
                  </a:txBody>
                  <a:tcPr/>
                </a:tc>
                <a:tc vMerge="1">
                  <a:txBody>
                    <a:bodyPr/>
                    <a:lstStyle/>
                    <a:p>
                      <a:endParaRPr lang="ru-RU"/>
                    </a:p>
                  </a:txBody>
                  <a:tcPr/>
                </a:tc>
                <a:tc>
                  <a:txBody>
                    <a:bodyPr/>
                    <a:lstStyle/>
                    <a:p>
                      <a:pPr marL="12065" marR="66675" indent="19685" algn="l">
                        <a:lnSpc>
                          <a:spcPct val="99000"/>
                        </a:lnSpc>
                        <a:spcAft>
                          <a:spcPts val="50"/>
                        </a:spcAft>
                      </a:pPr>
                      <a:r>
                        <a:rPr lang="uz-Latn-UZ" sz="1600" b="1" dirty="0">
                          <a:solidFill>
                            <a:srgbClr val="002060"/>
                          </a:solidFill>
                          <a:effectLst/>
                          <a:latin typeface="Times New Roman" pitchFamily="18" charset="0"/>
                          <a:cs typeface="Times New Roman" pitchFamily="18" charset="0"/>
                        </a:rPr>
                        <a:t>Nutq, muloqot, o‘qish va yozish malakalari </a:t>
                      </a:r>
                      <a:endParaRPr lang="ru-RU" sz="1600" b="1" dirty="0">
                        <a:solidFill>
                          <a:srgbClr val="002060"/>
                        </a:solidFill>
                        <a:effectLst/>
                        <a:latin typeface="Times New Roman" pitchFamily="18" charset="0"/>
                        <a:cs typeface="Times New Roman" pitchFamily="18" charset="0"/>
                      </a:endParaRPr>
                    </a:p>
                    <a:p>
                      <a:pPr marR="26670"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 </a:t>
                      </a:r>
                      <a:endParaRPr lang="ru-RU" sz="1600" b="1" dirty="0">
                        <a:solidFill>
                          <a:srgbClr val="002060"/>
                        </a:solidFill>
                        <a:effectLst/>
                        <a:latin typeface="Times New Roman" pitchFamily="18" charset="0"/>
                        <a:ea typeface="Times New Roman"/>
                        <a:cs typeface="Times New Roman" pitchFamily="18" charset="0"/>
                      </a:endParaRPr>
                    </a:p>
                  </a:txBody>
                  <a:tcPr marL="67310" marR="133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just">
                        <a:lnSpc>
                          <a:spcPct val="115000"/>
                        </a:lnSpc>
                        <a:spcAft>
                          <a:spcPts val="0"/>
                        </a:spcAft>
                      </a:pPr>
                      <a:r>
                        <a:rPr lang="uz-Cyrl-UZ" sz="1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O‘zgalar boshlagan hikoyani davom ettirish, muhokamalarda ishtirok etib, savol bilan murojaat qila olish</a:t>
                      </a:r>
                      <a:endParaRPr lang="ru-RU" sz="14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2"/>
                  </a:ext>
                </a:extLst>
              </a:tr>
              <a:tr h="1025788">
                <a:tc vMerge="1">
                  <a:txBody>
                    <a:bodyPr/>
                    <a:lstStyle/>
                    <a:p>
                      <a:endParaRPr lang="ru-RU"/>
                    </a:p>
                  </a:txBody>
                  <a:tcPr/>
                </a:tc>
                <a:tc vMerge="1">
                  <a:txBody>
                    <a:bodyPr/>
                    <a:lstStyle/>
                    <a:p>
                      <a:endParaRPr lang="ru-RU"/>
                    </a:p>
                  </a:txBody>
                  <a:tcPr/>
                </a:tc>
                <a:tc>
                  <a:txBody>
                    <a:bodyPr/>
                    <a:lstStyle/>
                    <a:p>
                      <a:pPr marR="41910" indent="451485" algn="l">
                        <a:lnSpc>
                          <a:spcPct val="99000"/>
                        </a:lnSpc>
                        <a:spcAft>
                          <a:spcPts val="0"/>
                        </a:spcAft>
                      </a:pPr>
                      <a:r>
                        <a:rPr lang="uz-Latn-UZ" sz="1600" b="1" dirty="0">
                          <a:solidFill>
                            <a:srgbClr val="002060"/>
                          </a:solidFill>
                          <a:effectLst/>
                          <a:latin typeface="Times New Roman" pitchFamily="18" charset="0"/>
                          <a:cs typeface="Times New Roman" pitchFamily="18" charset="0"/>
                        </a:rPr>
                        <a:t>Bilish jarayonining </a:t>
                      </a:r>
                      <a:endParaRPr lang="ru-RU" sz="1600" b="1" dirty="0">
                        <a:solidFill>
                          <a:srgbClr val="002060"/>
                        </a:solidFill>
                        <a:effectLst/>
                        <a:latin typeface="Times New Roman" pitchFamily="18" charset="0"/>
                        <a:cs typeface="Times New Roman" pitchFamily="18" charset="0"/>
                      </a:endParaRPr>
                    </a:p>
                    <a:p>
                      <a:pPr marR="56515"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rivojlanishi </a:t>
                      </a:r>
                      <a:endParaRPr lang="ru-RU" sz="1600" b="1" dirty="0">
                        <a:solidFill>
                          <a:srgbClr val="002060"/>
                        </a:solidFill>
                        <a:effectLst/>
                        <a:latin typeface="Times New Roman" pitchFamily="18" charset="0"/>
                        <a:cs typeface="Times New Roman" pitchFamily="18" charset="0"/>
                      </a:endParaRPr>
                    </a:p>
                    <a:p>
                      <a:pPr marR="26670"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 </a:t>
                      </a:r>
                      <a:endParaRPr lang="ru-RU" sz="1600" b="1" dirty="0">
                        <a:solidFill>
                          <a:srgbClr val="002060"/>
                        </a:solidFill>
                        <a:effectLst/>
                        <a:latin typeface="Times New Roman" pitchFamily="18" charset="0"/>
                        <a:ea typeface="Times New Roman"/>
                        <a:cs typeface="Times New Roman" pitchFamily="18" charset="0"/>
                      </a:endParaRPr>
                    </a:p>
                  </a:txBody>
                  <a:tcPr marL="67310" marR="133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just">
                        <a:lnSpc>
                          <a:spcPct val="115000"/>
                        </a:lnSpc>
                        <a:spcAft>
                          <a:spcPts val="0"/>
                        </a:spcAft>
                      </a:pPr>
                      <a:r>
                        <a:rPr lang="uz-Cyrl-UZ" sz="1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Yil fasllariga xos tabiat hodisalarini </a:t>
                      </a:r>
                      <a:r>
                        <a:rPr lang="uz-Cyrl-UZ" sz="1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bilish, </a:t>
                      </a:r>
                      <a:r>
                        <a:rPr lang="uz-Cyrl-UZ" sz="1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kattalar bilan birgalikda o‘tkaziladigan tajribalarda qatnashish</a:t>
                      </a:r>
                      <a:r>
                        <a:rPr lang="uz-Cyrl-UZ" sz="1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loyihalashda ishtirok etish, lego, mozaikalarni yig‘ish.</a:t>
                      </a:r>
                      <a:endParaRPr lang="ru-RU" sz="14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3"/>
                  </a:ext>
                </a:extLst>
              </a:tr>
              <a:tr h="770078">
                <a:tc vMerge="1">
                  <a:txBody>
                    <a:bodyPr/>
                    <a:lstStyle/>
                    <a:p>
                      <a:endParaRPr lang="ru-RU"/>
                    </a:p>
                  </a:txBody>
                  <a:tcPr/>
                </a:tc>
                <a:tc vMerge="1">
                  <a:txBody>
                    <a:bodyPr/>
                    <a:lstStyle/>
                    <a:p>
                      <a:endParaRPr lang="ru-RU"/>
                    </a:p>
                  </a:txBody>
                  <a:tcPr/>
                </a:tc>
                <a:tc>
                  <a:txBody>
                    <a:bodyPr/>
                    <a:lstStyle/>
                    <a:p>
                      <a:pPr marL="26670" marR="51435" indent="451485" algn="l">
                        <a:lnSpc>
                          <a:spcPct val="99000"/>
                        </a:lnSpc>
                        <a:spcAft>
                          <a:spcPts val="50"/>
                        </a:spcAft>
                      </a:pPr>
                      <a:r>
                        <a:rPr lang="uz-Latn-UZ" sz="1600" b="1" dirty="0">
                          <a:solidFill>
                            <a:srgbClr val="002060"/>
                          </a:solidFill>
                          <a:effectLst/>
                          <a:latin typeface="Times New Roman" pitchFamily="18" charset="0"/>
                          <a:cs typeface="Times New Roman" pitchFamily="18" charset="0"/>
                        </a:rPr>
                        <a:t>Ijodiy rivojlanish </a:t>
                      </a:r>
                      <a:endParaRPr lang="ru-RU" sz="1600" b="1" dirty="0">
                        <a:solidFill>
                          <a:srgbClr val="002060"/>
                        </a:solidFill>
                        <a:effectLst/>
                        <a:latin typeface="Times New Roman" pitchFamily="18" charset="0"/>
                        <a:cs typeface="Times New Roman" pitchFamily="18" charset="0"/>
                      </a:endParaRPr>
                    </a:p>
                    <a:p>
                      <a:pPr marR="26670"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 </a:t>
                      </a:r>
                      <a:endParaRPr lang="ru-RU" sz="1600" b="1" dirty="0">
                        <a:solidFill>
                          <a:srgbClr val="002060"/>
                        </a:solidFill>
                        <a:effectLst/>
                        <a:latin typeface="Times New Roman" pitchFamily="18" charset="0"/>
                        <a:ea typeface="Times New Roman"/>
                        <a:cs typeface="Times New Roman" pitchFamily="18" charset="0"/>
                      </a:endParaRPr>
                    </a:p>
                  </a:txBody>
                  <a:tcPr marL="67310" marR="133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just">
                        <a:lnSpc>
                          <a:spcPct val="115000"/>
                        </a:lnSpc>
                        <a:spcAft>
                          <a:spcPts val="0"/>
                        </a:spcAft>
                      </a:pPr>
                      <a:r>
                        <a:rPr lang="uz-Cyrl-UZ" sz="1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Amaliy san’at turlari to‘g‘risida dastlabki tasavvurga ega bo‘lish, detallariga e’tibor qaratgan holda asar qahramonlarini tasvirlab rasmlar chizish.</a:t>
                      </a:r>
                      <a:endParaRPr lang="ru-RU" sz="14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1586274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fld id="{A27C3238-88FA-41AE-9A83-549895D208CE}" type="slidenum">
              <a:rPr lang="ru-RU" smtClean="0"/>
              <a:pPr/>
              <a:t>22</a:t>
            </a:fld>
            <a:endParaRPr lang="ru-RU" dirty="0"/>
          </a:p>
        </p:txBody>
      </p:sp>
      <p:sp>
        <p:nvSpPr>
          <p:cNvPr id="4" name="Прямоугольник 3"/>
          <p:cNvSpPr/>
          <p:nvPr/>
        </p:nvSpPr>
        <p:spPr>
          <a:xfrm>
            <a:off x="431074" y="104504"/>
            <a:ext cx="11599817" cy="2031325"/>
          </a:xfrm>
          <a:prstGeom prst="rect">
            <a:avLst/>
          </a:prstGeom>
        </p:spPr>
        <p:txBody>
          <a:bodyPr wrap="square">
            <a:spAutoFit/>
          </a:bodyPr>
          <a:lstStyle/>
          <a:p>
            <a:r>
              <a:rPr lang="uz-Latn-UZ" b="1" dirty="0">
                <a:solidFill>
                  <a:srgbClr val="002060"/>
                </a:solidFill>
                <a:latin typeface="Times New Roman" panose="02020603050405020304" pitchFamily="18" charset="0"/>
                <a:cs typeface="Times New Roman" panose="02020603050405020304" pitchFamily="18" charset="0"/>
              </a:rPr>
              <a:t>Oy mavzusi</a:t>
            </a:r>
            <a:r>
              <a:rPr lang="uz-Latn-UZ"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Qish</a:t>
            </a:r>
            <a:endParaRPr lang="en-US" dirty="0" smtClean="0">
              <a:solidFill>
                <a:srgbClr val="002060"/>
              </a:solidFill>
              <a:latin typeface="Times New Roman" panose="02020603050405020304" pitchFamily="18" charset="0"/>
              <a:cs typeface="Times New Roman" panose="02020603050405020304" pitchFamily="18" charset="0"/>
            </a:endParaRPr>
          </a:p>
          <a:p>
            <a:r>
              <a:rPr lang="uz-Latn-UZ" b="1" dirty="0" smtClean="0">
                <a:solidFill>
                  <a:srgbClr val="002060"/>
                </a:solidFill>
                <a:latin typeface="Times New Roman" panose="02020603050405020304" pitchFamily="18" charset="0"/>
                <a:cs typeface="Times New Roman" panose="02020603050405020304" pitchFamily="18" charset="0"/>
              </a:rPr>
              <a:t>Hafta </a:t>
            </a:r>
            <a:r>
              <a:rPr lang="uz-Latn-UZ" b="1" dirty="0">
                <a:solidFill>
                  <a:srgbClr val="002060"/>
                </a:solidFill>
                <a:latin typeface="Times New Roman" panose="02020603050405020304" pitchFamily="18" charset="0"/>
                <a:cs typeface="Times New Roman" panose="02020603050405020304" pitchFamily="18" charset="0"/>
              </a:rPr>
              <a:t>mavzusi</a:t>
            </a:r>
            <a:r>
              <a:rPr lang="uz-Latn-UZ" dirty="0">
                <a:solidFill>
                  <a:srgbClr val="002060"/>
                </a:solidFill>
                <a:latin typeface="Times New Roman" panose="02020603050405020304" pitchFamily="18" charset="0"/>
                <a:cs typeface="Times New Roman" panose="02020603050405020304" pitchFamily="18" charset="0"/>
              </a:rPr>
              <a:t>: </a:t>
            </a:r>
            <a:r>
              <a:rPr lang="uz-Cyrl-U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uz-Latn-U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Mavsumiy kiyim, bosh kiyim va poyabzal</a:t>
            </a:r>
            <a:endParaRPr lang="en-US" dirty="0">
              <a:solidFill>
                <a:srgbClr val="002060"/>
              </a:solidFill>
              <a:latin typeface="Times New Roman" panose="02020603050405020304" pitchFamily="18" charset="0"/>
              <a:cs typeface="Times New Roman" panose="02020603050405020304" pitchFamily="18" charset="0"/>
            </a:endParaRPr>
          </a:p>
          <a:p>
            <a:r>
              <a:rPr lang="uz-Latn-UZ" b="1" dirty="0" smtClean="0">
                <a:solidFill>
                  <a:srgbClr val="002060"/>
                </a:solidFill>
                <a:latin typeface="Times New Roman" panose="02020603050405020304" pitchFamily="18" charset="0"/>
                <a:cs typeface="Times New Roman" panose="02020603050405020304" pitchFamily="18" charset="0"/>
              </a:rPr>
              <a:t>Maqsad</a:t>
            </a:r>
            <a:r>
              <a:rPr lang="uz-Latn-UZ" dirty="0" smtClean="0">
                <a:solidFill>
                  <a:srgbClr val="002060"/>
                </a:solidFill>
                <a:latin typeface="Times New Roman" panose="02020603050405020304" pitchFamily="18" charset="0"/>
                <a:cs typeface="Times New Roman" panose="02020603050405020304" pitchFamily="18" charset="0"/>
              </a:rPr>
              <a:t>:</a:t>
            </a:r>
            <a:r>
              <a:rPr lang="uz-Cyrl-UZ"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Bolalarning</a:t>
            </a:r>
            <a:r>
              <a:rPr lang="en-US"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ustki</a:t>
            </a:r>
            <a:r>
              <a:rPr lang="en-US"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oyoq</a:t>
            </a:r>
            <a:r>
              <a:rPr lang="en-US"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kiyimlar</a:t>
            </a:r>
            <a:r>
              <a:rPr lang="en-US"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haqidagi</a:t>
            </a:r>
            <a:r>
              <a:rPr lang="en-US"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bilimlarini</a:t>
            </a:r>
            <a:r>
              <a:rPr lang="en-US"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kengaytirish</a:t>
            </a:r>
            <a:r>
              <a:rPr lang="en-US"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r>
              <a:rPr lang="uz-Cyrl-UZ"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rgbClr val="002060"/>
                </a:solidFill>
                <a:latin typeface="Times New Roman" panose="02020603050405020304" pitchFamily="18" charset="0"/>
                <a:cs typeface="Times New Roman" panose="02020603050405020304" pitchFamily="18" charset="0"/>
              </a:rPr>
              <a:t>k</a:t>
            </a:r>
            <a:r>
              <a:rPr lang="uz-Cyrl-UZ" dirty="0" smtClean="0">
                <a:solidFill>
                  <a:srgbClr val="002060"/>
                </a:solidFill>
                <a:latin typeface="Times New Roman" panose="02020603050405020304" pitchFamily="18" charset="0"/>
                <a:cs typeface="Times New Roman" panose="02020603050405020304" pitchFamily="18" charset="0"/>
              </a:rPr>
              <a:t>iyim</a:t>
            </a:r>
            <a:r>
              <a:rPr lang="uz-Cyrl-UZ" dirty="0">
                <a:solidFill>
                  <a:srgbClr val="002060"/>
                </a:solidFill>
                <a:latin typeface="Times New Roman" panose="02020603050405020304" pitchFamily="18" charset="0"/>
                <a:cs typeface="Times New Roman" panose="02020603050405020304" pitchFamily="18" charset="0"/>
              </a:rPr>
              <a:t>, poyabzal va bosh kiyimlarni mavsumga ko‘ra tasniflash, </a:t>
            </a:r>
            <a:r>
              <a:rPr lang="en-US" dirty="0" err="1">
                <a:solidFill>
                  <a:srgbClr val="002060"/>
                </a:solidFill>
                <a:latin typeface="Times New Roman" panose="02020603050405020304" pitchFamily="18" charset="0"/>
                <a:cs typeface="Times New Roman" panose="02020603050405020304" pitchFamily="18" charset="0"/>
              </a:rPr>
              <a:t>bolalarda</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o‘zbek</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milliy</a:t>
            </a:r>
            <a:r>
              <a:rPr lang="en-US" dirty="0">
                <a:solidFill>
                  <a:srgbClr val="002060"/>
                </a:solidFill>
                <a:latin typeface="Times New Roman" panose="02020603050405020304" pitchFamily="18" charset="0"/>
                <a:cs typeface="Times New Roman" panose="02020603050405020304" pitchFamily="18" charset="0"/>
              </a:rPr>
              <a:t> </a:t>
            </a:r>
            <a:r>
              <a:rPr lang="en-US" dirty="0" err="1" smtClean="0">
                <a:solidFill>
                  <a:srgbClr val="002060"/>
                </a:solidFill>
                <a:latin typeface="Times New Roman" panose="02020603050405020304" pitchFamily="18" charset="0"/>
                <a:cs typeface="Times New Roman" panose="02020603050405020304" pitchFamily="18" charset="0"/>
              </a:rPr>
              <a:t>liboslari</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do‘ppi</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chopon</a:t>
            </a:r>
            <a:r>
              <a:rPr lang="en-US" dirty="0">
                <a:solidFill>
                  <a:srgbClr val="002060"/>
                </a:solidFill>
                <a:latin typeface="Times New Roman" panose="02020603050405020304" pitchFamily="18" charset="0"/>
                <a:cs typeface="Times New Roman" panose="02020603050405020304" pitchFamily="18" charset="0"/>
              </a:rPr>
              <a:t>, atlas, </a:t>
            </a:r>
            <a:r>
              <a:rPr lang="en-US" dirty="0" err="1">
                <a:solidFill>
                  <a:srgbClr val="002060"/>
                </a:solidFill>
                <a:latin typeface="Times New Roman" panose="02020603050405020304" pitchFamily="18" charset="0"/>
                <a:cs typeface="Times New Roman" panose="02020603050405020304" pitchFamily="18" charset="0"/>
              </a:rPr>
              <a:t>adras</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beqasam</a:t>
            </a:r>
            <a:r>
              <a:rPr lang="en-US" dirty="0">
                <a:solidFill>
                  <a:srgbClr val="002060"/>
                </a:solidFill>
                <a:latin typeface="Times New Roman" panose="02020603050405020304" pitchFamily="18" charset="0"/>
                <a:cs typeface="Times New Roman" panose="02020603050405020304" pitchFamily="18" charset="0"/>
              </a:rPr>
              <a:t>)</a:t>
            </a:r>
            <a:r>
              <a:rPr lang="uz-Cyrl-UZ" dirty="0"/>
              <a:t> </a:t>
            </a:r>
            <a:r>
              <a:rPr lang="en-US" dirty="0" err="1" smtClean="0">
                <a:solidFill>
                  <a:srgbClr val="002060"/>
                </a:solidFill>
                <a:latin typeface="Times New Roman" panose="02020603050405020304" pitchFamily="18" charset="0"/>
                <a:cs typeface="Times New Roman" panose="02020603050405020304" pitchFamily="18" charset="0"/>
              </a:rPr>
              <a:t>dagi</a:t>
            </a:r>
            <a:r>
              <a:rPr lang="en-US" dirty="0" smtClean="0">
                <a:solidFill>
                  <a:srgbClr val="002060"/>
                </a:solidFill>
                <a:latin typeface="Times New Roman" panose="02020603050405020304" pitchFamily="18" charset="0"/>
                <a:cs typeface="Times New Roman" panose="02020603050405020304" pitchFamily="18" charset="0"/>
              </a:rPr>
              <a:t> </a:t>
            </a:r>
            <a:r>
              <a:rPr lang="uz-Cyrl-UZ"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naqsh elementlarini chizishga o‘rga</a:t>
            </a:r>
            <a:r>
              <a:rPr lang="uz-Latn-UZ"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ti</a:t>
            </a:r>
            <a:r>
              <a:rPr lang="uz-Cyrl-UZ"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sh</a:t>
            </a:r>
            <a:r>
              <a:rPr lang="en-US" dirty="0" smtClean="0">
                <a:solidFill>
                  <a:srgbClr val="002060"/>
                </a:solidFill>
                <a:latin typeface="Calibri" panose="020F0502020204030204" pitchFamily="34" charset="0"/>
                <a:ea typeface="Times New Roman" panose="02020603050405020304" pitchFamily="18" charset="0"/>
                <a:cs typeface="Times New Roman" panose="02020603050405020304" pitchFamily="18" charset="0"/>
              </a:rPr>
              <a:t>.</a:t>
            </a:r>
            <a:endParaRPr lang="ru-RU" dirty="0">
              <a:solidFill>
                <a:srgbClr val="002060"/>
              </a:solidFill>
              <a:latin typeface="Times New Roman" panose="02020603050405020304" pitchFamily="18" charset="0"/>
              <a:cs typeface="Times New Roman" panose="02020603050405020304" pitchFamily="18" charset="0"/>
            </a:endParaRPr>
          </a:p>
          <a:p>
            <a:r>
              <a:rPr lang="uz-Latn-UZ" b="1" dirty="0">
                <a:solidFill>
                  <a:srgbClr val="002060"/>
                </a:solidFill>
                <a:latin typeface="Times New Roman" panose="02020603050405020304" pitchFamily="18" charset="0"/>
                <a:cs typeface="Times New Roman" panose="02020603050405020304" pitchFamily="18" charset="0"/>
              </a:rPr>
              <a:t>Muddat</a:t>
            </a:r>
            <a:r>
              <a:rPr lang="uz-Latn-UZ" dirty="0" smtClean="0">
                <a:solidFill>
                  <a:srgbClr val="002060"/>
                </a:solidFill>
                <a:latin typeface="Times New Roman" panose="02020603050405020304" pitchFamily="18" charset="0"/>
                <a:cs typeface="Times New Roman" panose="02020603050405020304" pitchFamily="18" charset="0"/>
              </a:rPr>
              <a:t>:</a:t>
            </a:r>
            <a:r>
              <a:rPr lang="uz-Cyrl-UZ"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Dekabr</a:t>
            </a:r>
            <a:r>
              <a:rPr lang="uz-Cyrl-UZ"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uz-Cyrl-UZ"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oyining </a:t>
            </a:r>
            <a:r>
              <a:rPr lang="en-US"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3</a:t>
            </a:r>
            <a:r>
              <a:rPr lang="uz-Cyrl-UZ"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r>
              <a:rPr lang="en-US"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h</a:t>
            </a:r>
            <a:r>
              <a:rPr lang="uz-Cyrl-UZ"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aftasi</a:t>
            </a:r>
            <a:r>
              <a:rPr lang="en-US"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-11.12 </a:t>
            </a:r>
            <a:r>
              <a:rPr lang="en-US"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dan</a:t>
            </a:r>
            <a:r>
              <a:rPr lang="en-US"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en-US"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15.12  </a:t>
            </a:r>
            <a:r>
              <a:rPr lang="en-US" dirty="0" err="1">
                <a:solidFill>
                  <a:srgbClr val="002060"/>
                </a:solidFill>
                <a:latin typeface="Times New Roman" panose="02020603050405020304" pitchFamily="18" charset="0"/>
                <a:ea typeface="Calibri" panose="020F0502020204030204" pitchFamily="34" charset="0"/>
                <a:cs typeface="Times New Roman" panose="02020603050405020304" pitchFamily="18" charset="0"/>
              </a:rPr>
              <a:t>gacha</a:t>
            </a:r>
            <a:endParaRPr lang="ru-RU"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r>
              <a:rPr lang="uz-Latn-UZ" dirty="0" smtClean="0">
                <a:solidFill>
                  <a:srgbClr val="002060"/>
                </a:solidFill>
                <a:latin typeface="Times New Roman" panose="02020603050405020304" pitchFamily="18" charset="0"/>
                <a:cs typeface="Times New Roman" panose="02020603050405020304" pitchFamily="18" charset="0"/>
              </a:rPr>
              <a:t> </a:t>
            </a:r>
            <a:endParaRPr lang="ru-RU" dirty="0">
              <a:solidFill>
                <a:srgbClr val="002060"/>
              </a:solidFill>
              <a:latin typeface="Times New Roman" panose="02020603050405020304" pitchFamily="18" charset="0"/>
              <a:cs typeface="Times New Roman" panose="02020603050405020304" pitchFamily="18" charset="0"/>
            </a:endParaRPr>
          </a:p>
        </p:txBody>
      </p:sp>
      <p:graphicFrame>
        <p:nvGraphicFramePr>
          <p:cNvPr id="5" name="Таблица 4"/>
          <p:cNvGraphicFramePr>
            <a:graphicFrameLocks noGrp="1"/>
          </p:cNvGraphicFramePr>
          <p:nvPr>
            <p:extLst>
              <p:ext uri="{D42A27DB-BD31-4B8C-83A1-F6EECF244321}">
                <p14:modId xmlns:p14="http://schemas.microsoft.com/office/powerpoint/2010/main" val="3233662674"/>
              </p:ext>
            </p:extLst>
          </p:nvPr>
        </p:nvGraphicFramePr>
        <p:xfrm>
          <a:off x="627016" y="1959427"/>
          <a:ext cx="11168743" cy="4676503"/>
        </p:xfrm>
        <a:graphic>
          <a:graphicData uri="http://schemas.openxmlformats.org/drawingml/2006/table">
            <a:tbl>
              <a:tblPr firstRow="1" firstCol="1" bandRow="1">
                <a:tableStyleId>{5C22544A-7EE6-4342-B048-85BDC9FD1C3A}</a:tableStyleId>
              </a:tblPr>
              <a:tblGrid>
                <a:gridCol w="905601">
                  <a:extLst>
                    <a:ext uri="{9D8B030D-6E8A-4147-A177-3AD203B41FA5}">
                      <a16:colId xmlns:a16="http://schemas.microsoft.com/office/drawing/2014/main" xmlns="" val="20000"/>
                    </a:ext>
                  </a:extLst>
                </a:gridCol>
                <a:gridCol w="674968">
                  <a:extLst>
                    <a:ext uri="{9D8B030D-6E8A-4147-A177-3AD203B41FA5}">
                      <a16:colId xmlns:a16="http://schemas.microsoft.com/office/drawing/2014/main" xmlns="" val="20001"/>
                    </a:ext>
                  </a:extLst>
                </a:gridCol>
                <a:gridCol w="2454438">
                  <a:extLst>
                    <a:ext uri="{9D8B030D-6E8A-4147-A177-3AD203B41FA5}">
                      <a16:colId xmlns:a16="http://schemas.microsoft.com/office/drawing/2014/main" xmlns="" val="20002"/>
                    </a:ext>
                  </a:extLst>
                </a:gridCol>
                <a:gridCol w="7133736">
                  <a:extLst>
                    <a:ext uri="{9D8B030D-6E8A-4147-A177-3AD203B41FA5}">
                      <a16:colId xmlns:a16="http://schemas.microsoft.com/office/drawing/2014/main" xmlns="" val="20003"/>
                    </a:ext>
                  </a:extLst>
                </a:gridCol>
              </a:tblGrid>
              <a:tr h="1005884">
                <a:tc rowSpan="5">
                  <a:txBody>
                    <a:bodyPr/>
                    <a:lstStyle/>
                    <a:p>
                      <a:pPr marL="28575" marR="71755" indent="451485" algn="ctr">
                        <a:lnSpc>
                          <a:spcPct val="107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TA’LIMIY-TARBIYAVIY FAOLIYAT</a:t>
                      </a:r>
                      <a:endParaRPr lang="ru-RU" sz="14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7310" marR="13335"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rowSpan="5">
                  <a:txBody>
                    <a:bodyPr/>
                    <a:lstStyle/>
                    <a:p>
                      <a:pPr marR="41910" indent="451485" algn="ctr">
                        <a:lnSpc>
                          <a:spcPct val="103000"/>
                        </a:lnSpc>
                        <a:spcAft>
                          <a:spcPts val="15"/>
                        </a:spcAft>
                      </a:pPr>
                      <a:r>
                        <a:rPr lang="uz-Cyrl-UZ" sz="1600" dirty="0">
                          <a:solidFill>
                            <a:srgbClr val="002060"/>
                          </a:solidFill>
                          <a:effectLst/>
                          <a:latin typeface="Times New Roman" panose="02020603050405020304" pitchFamily="18" charset="0"/>
                          <a:cs typeface="Times New Roman" panose="02020603050405020304" pitchFamily="18" charset="0"/>
                        </a:rPr>
                        <a:t>RIVOJLANISH SOHALARIGA OID MAQSADLAR</a:t>
                      </a:r>
                      <a:endParaRPr lang="ru-RU" sz="1600" dirty="0">
                        <a:solidFill>
                          <a:srgbClr val="002060"/>
                        </a:solidFill>
                        <a:effectLst/>
                        <a:latin typeface="Times New Roman" panose="02020603050405020304" pitchFamily="18" charset="0"/>
                        <a:cs typeface="Times New Roman" panose="02020603050405020304" pitchFamily="18" charset="0"/>
                      </a:endParaRPr>
                    </a:p>
                    <a:p>
                      <a:pPr marL="27305" marR="71755" indent="451485" algn="ctr">
                        <a:lnSpc>
                          <a:spcPct val="107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 </a:t>
                      </a:r>
                      <a:endParaRPr lang="ru-RU" sz="14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7310" marR="13335"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50165" marR="41910" indent="-33655" algn="l">
                        <a:lnSpc>
                          <a:spcPct val="99000"/>
                        </a:lnSpc>
                        <a:spcAft>
                          <a:spcPts val="0"/>
                        </a:spcAft>
                      </a:pPr>
                      <a:r>
                        <a:rPr lang="uz-Latn-UZ" sz="1600" b="1" dirty="0">
                          <a:solidFill>
                            <a:srgbClr val="002060"/>
                          </a:solidFill>
                          <a:effectLst/>
                          <a:latin typeface="Times New Roman" pitchFamily="18" charset="0"/>
                          <a:cs typeface="Times New Roman" pitchFamily="18" charset="0"/>
                        </a:rPr>
                        <a:t>Jismoniy rivojlan ish va sog‘lom </a:t>
                      </a:r>
                      <a:r>
                        <a:rPr lang="uz-Latn-UZ" sz="1600" b="1" dirty="0" smtClean="0">
                          <a:solidFill>
                            <a:srgbClr val="002060"/>
                          </a:solidFill>
                          <a:effectLst/>
                          <a:latin typeface="Times New Roman" pitchFamily="18" charset="0"/>
                          <a:cs typeface="Times New Roman" pitchFamily="18" charset="0"/>
                        </a:rPr>
                        <a:t>turmush </a:t>
                      </a:r>
                      <a:r>
                        <a:rPr lang="uz-Latn-UZ" sz="1600" b="1" dirty="0">
                          <a:solidFill>
                            <a:srgbClr val="002060"/>
                          </a:solidFill>
                          <a:effectLst/>
                          <a:latin typeface="Times New Roman" pitchFamily="18" charset="0"/>
                          <a:cs typeface="Times New Roman" pitchFamily="18" charset="0"/>
                        </a:rPr>
                        <a:t>tarzini shakllanishi </a:t>
                      </a:r>
                      <a:endParaRPr lang="ru-RU" sz="1600" b="1" dirty="0">
                        <a:solidFill>
                          <a:srgbClr val="002060"/>
                        </a:solidFill>
                        <a:effectLst/>
                        <a:latin typeface="Times New Roman" pitchFamily="18" charset="0"/>
                        <a:cs typeface="Times New Roman" pitchFamily="18" charset="0"/>
                      </a:endParaRPr>
                    </a:p>
                    <a:p>
                      <a:pPr marR="26670"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 </a:t>
                      </a:r>
                      <a:endParaRPr lang="ru-RU" sz="1600" b="1" dirty="0">
                        <a:solidFill>
                          <a:srgbClr val="002060"/>
                        </a:solidFill>
                        <a:effectLst/>
                        <a:latin typeface="Times New Roman" pitchFamily="18" charset="0"/>
                        <a:ea typeface="Times New Roman"/>
                        <a:cs typeface="Times New Roman" pitchFamily="18" charset="0"/>
                      </a:endParaRPr>
                    </a:p>
                  </a:txBody>
                  <a:tcPr marL="67310" marR="133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r>
                        <a:rPr lang="uz-Cyrl-UZ" sz="1400" b="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Tashqi orastalikka rioya etish odatini tarbiyalash, o‘z-o‘ziga xizmat qilish va gigiena malakalariga o‘rgatish. Muvozanatni saqlashga o‘rgatish, harakatlar muvofiqligini rivojlantirish, joyda mo‘ljal olishni yaxshilash</a:t>
                      </a:r>
                      <a:endParaRPr lang="ru-RU" sz="1400" b="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5880" marR="4000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0"/>
                  </a:ext>
                </a:extLst>
              </a:tr>
              <a:tr h="858908">
                <a:tc vMerge="1">
                  <a:txBody>
                    <a:bodyPr/>
                    <a:lstStyle/>
                    <a:p>
                      <a:endParaRPr lang="ru-RU"/>
                    </a:p>
                  </a:txBody>
                  <a:tcPr/>
                </a:tc>
                <a:tc vMerge="1">
                  <a:txBody>
                    <a:bodyPr/>
                    <a:lstStyle/>
                    <a:p>
                      <a:endParaRPr lang="ru-RU"/>
                    </a:p>
                  </a:txBody>
                  <a:tcPr/>
                </a:tc>
                <a:tc>
                  <a:txBody>
                    <a:bodyPr/>
                    <a:lstStyle/>
                    <a:p>
                      <a:pPr marR="41910" indent="451485" algn="l">
                        <a:lnSpc>
                          <a:spcPct val="99000"/>
                        </a:lnSpc>
                        <a:spcAft>
                          <a:spcPts val="50"/>
                        </a:spcAft>
                      </a:pPr>
                      <a:r>
                        <a:rPr lang="uz-Latn-UZ" sz="1600" b="1" dirty="0">
                          <a:solidFill>
                            <a:srgbClr val="002060"/>
                          </a:solidFill>
                          <a:effectLst/>
                          <a:latin typeface="Times New Roman" pitchFamily="18" charset="0"/>
                          <a:cs typeface="Times New Roman" pitchFamily="18" charset="0"/>
                        </a:rPr>
                        <a:t>Ijtimoiy-hissiy rivojlanish </a:t>
                      </a:r>
                      <a:endParaRPr lang="ru-RU" sz="1600" b="1" dirty="0">
                        <a:solidFill>
                          <a:srgbClr val="002060"/>
                        </a:solidFill>
                        <a:effectLst/>
                        <a:latin typeface="Times New Roman" pitchFamily="18" charset="0"/>
                        <a:cs typeface="Times New Roman" pitchFamily="18" charset="0"/>
                      </a:endParaRPr>
                    </a:p>
                    <a:p>
                      <a:pPr marR="26670"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 </a:t>
                      </a:r>
                      <a:endParaRPr lang="ru-RU" sz="1600" b="1" dirty="0">
                        <a:solidFill>
                          <a:srgbClr val="002060"/>
                        </a:solidFill>
                        <a:effectLst/>
                        <a:latin typeface="Times New Roman" pitchFamily="18" charset="0"/>
                        <a:ea typeface="Times New Roman"/>
                        <a:cs typeface="Times New Roman" pitchFamily="18" charset="0"/>
                      </a:endParaRPr>
                    </a:p>
                  </a:txBody>
                  <a:tcPr marL="67310" marR="133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r>
                        <a:rPr lang="uz-Cyrl-UZ" sz="1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Tengdoshlari bilan hissiy muloqot sharoitida o‘z tajribalarini qo‘llashga, turli faoliyat davomida ijodkorlikni namoyon etishga o‘rgatish</a:t>
                      </a:r>
                      <a:endParaRPr lang="ru-RU" sz="14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5880" marR="4000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1"/>
                  </a:ext>
                </a:extLst>
              </a:tr>
              <a:tr h="1015845">
                <a:tc vMerge="1">
                  <a:txBody>
                    <a:bodyPr/>
                    <a:lstStyle/>
                    <a:p>
                      <a:endParaRPr lang="ru-RU"/>
                    </a:p>
                  </a:txBody>
                  <a:tcPr/>
                </a:tc>
                <a:tc vMerge="1">
                  <a:txBody>
                    <a:bodyPr/>
                    <a:lstStyle/>
                    <a:p>
                      <a:endParaRPr lang="ru-RU"/>
                    </a:p>
                  </a:txBody>
                  <a:tcPr/>
                </a:tc>
                <a:tc>
                  <a:txBody>
                    <a:bodyPr/>
                    <a:lstStyle/>
                    <a:p>
                      <a:pPr marL="12065" marR="66675" indent="19685" algn="l">
                        <a:lnSpc>
                          <a:spcPct val="99000"/>
                        </a:lnSpc>
                        <a:spcAft>
                          <a:spcPts val="50"/>
                        </a:spcAft>
                      </a:pPr>
                      <a:r>
                        <a:rPr lang="uz-Latn-UZ" sz="1600" b="1" dirty="0">
                          <a:solidFill>
                            <a:srgbClr val="002060"/>
                          </a:solidFill>
                          <a:effectLst/>
                          <a:latin typeface="Times New Roman" pitchFamily="18" charset="0"/>
                          <a:cs typeface="Times New Roman" pitchFamily="18" charset="0"/>
                        </a:rPr>
                        <a:t>Nutq, muloqot, o‘qish va yozish malakalari </a:t>
                      </a:r>
                      <a:endParaRPr lang="ru-RU" sz="1600" b="1" dirty="0">
                        <a:solidFill>
                          <a:srgbClr val="002060"/>
                        </a:solidFill>
                        <a:effectLst/>
                        <a:latin typeface="Times New Roman" pitchFamily="18" charset="0"/>
                        <a:cs typeface="Times New Roman" pitchFamily="18" charset="0"/>
                      </a:endParaRPr>
                    </a:p>
                    <a:p>
                      <a:pPr marR="26670"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 </a:t>
                      </a:r>
                      <a:endParaRPr lang="ru-RU" sz="1600" b="1" dirty="0">
                        <a:solidFill>
                          <a:srgbClr val="002060"/>
                        </a:solidFill>
                        <a:effectLst/>
                        <a:latin typeface="Times New Roman" pitchFamily="18" charset="0"/>
                        <a:ea typeface="Times New Roman"/>
                        <a:cs typeface="Times New Roman" pitchFamily="18" charset="0"/>
                      </a:endParaRPr>
                    </a:p>
                  </a:txBody>
                  <a:tcPr marL="67310" marR="133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r>
                        <a:rPr lang="uz-Cyrl-UZ" sz="1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Grammatik xatoliklarga tanqidiy munosabatni, </a:t>
                      </a:r>
                      <a:r>
                        <a:rPr lang="uz-Cyrl-UZ" sz="1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nutqning sofligi va to‘g‘riligiga bo‘lgan </a:t>
                      </a:r>
                      <a:r>
                        <a:rPr lang="uz-Cyrl-UZ" sz="1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intilishni tarbiyalash </a:t>
                      </a:r>
                      <a:endParaRPr lang="ru-RU" sz="14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5880" marR="4000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2"/>
                  </a:ext>
                </a:extLst>
              </a:tr>
              <a:tr h="1025788">
                <a:tc vMerge="1">
                  <a:txBody>
                    <a:bodyPr/>
                    <a:lstStyle/>
                    <a:p>
                      <a:endParaRPr lang="ru-RU"/>
                    </a:p>
                  </a:txBody>
                  <a:tcPr/>
                </a:tc>
                <a:tc vMerge="1">
                  <a:txBody>
                    <a:bodyPr/>
                    <a:lstStyle/>
                    <a:p>
                      <a:endParaRPr lang="ru-RU"/>
                    </a:p>
                  </a:txBody>
                  <a:tcPr/>
                </a:tc>
                <a:tc>
                  <a:txBody>
                    <a:bodyPr/>
                    <a:lstStyle/>
                    <a:p>
                      <a:pPr marR="41910" indent="451485" algn="l">
                        <a:lnSpc>
                          <a:spcPct val="99000"/>
                        </a:lnSpc>
                        <a:spcAft>
                          <a:spcPts val="0"/>
                        </a:spcAft>
                      </a:pPr>
                      <a:r>
                        <a:rPr lang="uz-Latn-UZ" sz="1600" b="1" dirty="0">
                          <a:solidFill>
                            <a:srgbClr val="002060"/>
                          </a:solidFill>
                          <a:effectLst/>
                          <a:latin typeface="Times New Roman" pitchFamily="18" charset="0"/>
                          <a:cs typeface="Times New Roman" pitchFamily="18" charset="0"/>
                        </a:rPr>
                        <a:t>Bilish jarayonining </a:t>
                      </a:r>
                      <a:endParaRPr lang="ru-RU" sz="1600" b="1" dirty="0">
                        <a:solidFill>
                          <a:srgbClr val="002060"/>
                        </a:solidFill>
                        <a:effectLst/>
                        <a:latin typeface="Times New Roman" pitchFamily="18" charset="0"/>
                        <a:cs typeface="Times New Roman" pitchFamily="18" charset="0"/>
                      </a:endParaRPr>
                    </a:p>
                    <a:p>
                      <a:pPr marR="56515"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rivojlanishi </a:t>
                      </a:r>
                      <a:endParaRPr lang="ru-RU" sz="1600" b="1" dirty="0">
                        <a:solidFill>
                          <a:srgbClr val="002060"/>
                        </a:solidFill>
                        <a:effectLst/>
                        <a:latin typeface="Times New Roman" pitchFamily="18" charset="0"/>
                        <a:cs typeface="Times New Roman" pitchFamily="18" charset="0"/>
                      </a:endParaRPr>
                    </a:p>
                    <a:p>
                      <a:pPr marR="26670"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 </a:t>
                      </a:r>
                      <a:endParaRPr lang="ru-RU" sz="1600" b="1" dirty="0">
                        <a:solidFill>
                          <a:srgbClr val="002060"/>
                        </a:solidFill>
                        <a:effectLst/>
                        <a:latin typeface="Times New Roman" pitchFamily="18" charset="0"/>
                        <a:ea typeface="Times New Roman"/>
                        <a:cs typeface="Times New Roman" pitchFamily="18" charset="0"/>
                      </a:endParaRPr>
                    </a:p>
                  </a:txBody>
                  <a:tcPr marL="67310" marR="133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r>
                        <a:rPr lang="uz-Cyrl-UZ" sz="1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Bolalarning ustki va oyoq kiyimlar haqidagi bilimlarini kengaytirish</a:t>
                      </a:r>
                      <a:r>
                        <a:rPr lang="uz-Cyrl-UZ" sz="1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Fabrika, ateleda kiyimlarni tikish bilan bog‘liq mehnatga doir tasavvurlarni shakllantirish </a:t>
                      </a:r>
                      <a:endParaRPr lang="ru-RU" sz="14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5880" marR="4000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3"/>
                  </a:ext>
                </a:extLst>
              </a:tr>
              <a:tr h="770078">
                <a:tc vMerge="1">
                  <a:txBody>
                    <a:bodyPr/>
                    <a:lstStyle/>
                    <a:p>
                      <a:endParaRPr lang="ru-RU"/>
                    </a:p>
                  </a:txBody>
                  <a:tcPr/>
                </a:tc>
                <a:tc vMerge="1">
                  <a:txBody>
                    <a:bodyPr/>
                    <a:lstStyle/>
                    <a:p>
                      <a:endParaRPr lang="ru-RU"/>
                    </a:p>
                  </a:txBody>
                  <a:tcPr/>
                </a:tc>
                <a:tc>
                  <a:txBody>
                    <a:bodyPr/>
                    <a:lstStyle/>
                    <a:p>
                      <a:pPr marL="26670" marR="51435" indent="451485" algn="l">
                        <a:lnSpc>
                          <a:spcPct val="99000"/>
                        </a:lnSpc>
                        <a:spcAft>
                          <a:spcPts val="50"/>
                        </a:spcAft>
                      </a:pPr>
                      <a:r>
                        <a:rPr lang="uz-Latn-UZ" sz="1600" b="1" dirty="0">
                          <a:solidFill>
                            <a:srgbClr val="002060"/>
                          </a:solidFill>
                          <a:effectLst/>
                          <a:latin typeface="Times New Roman" pitchFamily="18" charset="0"/>
                          <a:cs typeface="Times New Roman" pitchFamily="18" charset="0"/>
                        </a:rPr>
                        <a:t>Ijodiy rivojlanish </a:t>
                      </a:r>
                      <a:endParaRPr lang="ru-RU" sz="1600" b="1" dirty="0">
                        <a:solidFill>
                          <a:srgbClr val="002060"/>
                        </a:solidFill>
                        <a:effectLst/>
                        <a:latin typeface="Times New Roman" pitchFamily="18" charset="0"/>
                        <a:cs typeface="Times New Roman" pitchFamily="18" charset="0"/>
                      </a:endParaRPr>
                    </a:p>
                    <a:p>
                      <a:pPr marR="26670" indent="451485" algn="l">
                        <a:lnSpc>
                          <a:spcPct val="107000"/>
                        </a:lnSpc>
                        <a:spcAft>
                          <a:spcPts val="0"/>
                        </a:spcAft>
                      </a:pPr>
                      <a:r>
                        <a:rPr lang="uz-Latn-UZ" sz="1600" b="1" dirty="0">
                          <a:solidFill>
                            <a:srgbClr val="002060"/>
                          </a:solidFill>
                          <a:effectLst/>
                          <a:latin typeface="Times New Roman" pitchFamily="18" charset="0"/>
                          <a:cs typeface="Times New Roman" pitchFamily="18" charset="0"/>
                        </a:rPr>
                        <a:t> </a:t>
                      </a:r>
                      <a:endParaRPr lang="ru-RU" sz="1600" b="1" dirty="0">
                        <a:solidFill>
                          <a:srgbClr val="002060"/>
                        </a:solidFill>
                        <a:effectLst/>
                        <a:latin typeface="Times New Roman" pitchFamily="18" charset="0"/>
                        <a:ea typeface="Times New Roman"/>
                        <a:cs typeface="Times New Roman" pitchFamily="18" charset="0"/>
                      </a:endParaRPr>
                    </a:p>
                  </a:txBody>
                  <a:tcPr marL="67310" marR="1333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r>
                        <a:rPr lang="uz-Cyrl-UZ" sz="1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Rasmda naqsh elementlarini chizishga o‘rga</a:t>
                      </a:r>
                      <a:r>
                        <a:rPr lang="uz-Latn-UZ" sz="1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ti</a:t>
                      </a:r>
                      <a:r>
                        <a:rPr lang="uz-Cyrl-UZ" sz="1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sh</a:t>
                      </a:r>
                      <a:r>
                        <a:rPr lang="uz-Cyrl-UZ" sz="1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Mo‘yqalam uchi bilan chaqqon va engil harakatlar qilgan </a:t>
                      </a:r>
                      <a:r>
                        <a:rPr lang="uz-Latn-UZ" sz="1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h</a:t>
                      </a:r>
                      <a:r>
                        <a:rPr lang="uz-Cyrl-UZ" sz="14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olda to‘g‘ri, siniq, to‘lqinsimon, aylana, yarim doira kabi chiziqlar chizish, nuqta qo‘yish, mo‘yqalamni to‘g‘ri ushlash malakasini shakllantirish</a:t>
                      </a:r>
                      <a:endParaRPr lang="ru-RU" sz="140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55880" marR="40005"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23556768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70264" y="377371"/>
            <a:ext cx="4715690" cy="957943"/>
          </a:xfrm>
        </p:spPr>
        <p:txBody>
          <a:bodyPr>
            <a:normAutofit/>
          </a:bodyPr>
          <a:lstStyle/>
          <a:p>
            <a:pPr algn="ctr"/>
            <a:r>
              <a:rPr lang="en-US" sz="2800" b="1" dirty="0" smtClean="0">
                <a:solidFill>
                  <a:srgbClr val="0066FF"/>
                </a:solidFill>
                <a:latin typeface="Times New Roman" pitchFamily="18" charset="0"/>
                <a:cs typeface="Times New Roman" pitchFamily="18" charset="0"/>
              </a:rPr>
              <a:t>TA`LIM-TARBIYAVIY FAOLIYAT</a:t>
            </a:r>
            <a:endParaRPr lang="ru-RU" sz="2800" dirty="0">
              <a:solidFill>
                <a:srgbClr val="0066FF"/>
              </a:solidFill>
            </a:endParaRPr>
          </a:p>
        </p:txBody>
      </p:sp>
      <p:pic>
        <p:nvPicPr>
          <p:cNvPr id="3" name="Рисунок 2"/>
          <p:cNvPicPr>
            <a:picLocks noChangeAspect="1"/>
          </p:cNvPicPr>
          <p:nvPr/>
        </p:nvPicPr>
        <p:blipFill>
          <a:blip r:embed="rId2"/>
          <a:stretch>
            <a:fillRect/>
          </a:stretch>
        </p:blipFill>
        <p:spPr>
          <a:xfrm>
            <a:off x="633844" y="1684920"/>
            <a:ext cx="3480956" cy="4612922"/>
          </a:xfrm>
          <a:prstGeom prst="rect">
            <a:avLst/>
          </a:prstGeom>
        </p:spPr>
      </p:pic>
      <p:sp>
        <p:nvSpPr>
          <p:cNvPr id="4" name="Прямоугольник 3"/>
          <p:cNvSpPr/>
          <p:nvPr/>
        </p:nvSpPr>
        <p:spPr>
          <a:xfrm>
            <a:off x="4585063" y="1554480"/>
            <a:ext cx="7341325" cy="3416320"/>
          </a:xfrm>
          <a:prstGeom prst="rect">
            <a:avLst/>
          </a:prstGeom>
        </p:spPr>
        <p:txBody>
          <a:bodyPr wrap="square">
            <a:spAutoFit/>
          </a:bodyPr>
          <a:lstStyle/>
          <a:p>
            <a:pPr algn="just"/>
            <a:r>
              <a:rPr lang="en-US" sz="2400" b="1" dirty="0" err="1">
                <a:solidFill>
                  <a:srgbClr val="002060"/>
                </a:solidFill>
                <a:latin typeface="Times New Roman" panose="02020603050405020304" pitchFamily="18" charset="0"/>
                <a:cs typeface="Times New Roman" panose="02020603050405020304" pitchFamily="18" charset="0"/>
              </a:rPr>
              <a:t>Ertalabki</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qabul</a:t>
            </a:r>
            <a:r>
              <a:rPr lang="en-US" sz="2400" b="1" dirty="0">
                <a:solidFill>
                  <a:srgbClr val="002060"/>
                </a:solidFill>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tarbiyachining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jurnalida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berilgan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ushbu</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qismda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bolalarni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birlamchi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tibbiy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koʻrikdan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filtr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oʻtkazish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bolaning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holati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haqidagi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maʼlumotlarni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ota-onalardan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olish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davomatga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belgilab</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qabulni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yakunlash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bolalarning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hoxishlariga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qarab</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mehnat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turlariga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jalb</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etish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tadbirlari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amalga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oshiriladi</a:t>
            </a:r>
            <a:r>
              <a:rPr lang="en-US" sz="2400" dirty="0">
                <a:solidFill>
                  <a:srgbClr val="002060"/>
                </a:solidFill>
                <a:latin typeface="Times New Roman" panose="02020603050405020304" pitchFamily="18" charset="0"/>
                <a:cs typeface="Times New Roman" panose="02020603050405020304" pitchFamily="18" charset="0"/>
              </a:rPr>
              <a:t>.  </a:t>
            </a:r>
            <a:endParaRPr lang="ru-RU" sz="2400" dirty="0" smtClean="0">
              <a:solidFill>
                <a:srgbClr val="002060"/>
              </a:solidFill>
              <a:latin typeface="Times New Roman" panose="02020603050405020304" pitchFamily="18" charset="0"/>
              <a:cs typeface="Times New Roman" panose="02020603050405020304" pitchFamily="18" charset="0"/>
            </a:endParaRPr>
          </a:p>
          <a:p>
            <a:pPr algn="just"/>
            <a:r>
              <a:rPr lang="en-US" sz="2400" b="1" dirty="0" err="1" smtClean="0">
                <a:solidFill>
                  <a:srgbClr val="002060"/>
                </a:solidFill>
                <a:latin typeface="Times New Roman" panose="02020603050405020304" pitchFamily="18" charset="0"/>
                <a:cs typeface="Times New Roman" panose="02020603050405020304" pitchFamily="18" charset="0"/>
              </a:rPr>
              <a:t>Oʻyinlar</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Tarbiyalanuvchilarning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hoxish-istaklariga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koʻra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hafta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mavzusi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boʻyicha</a:t>
            </a:r>
            <a:r>
              <a:rPr lang="en-US" sz="2400"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taʼlimiy</a:t>
            </a:r>
            <a:r>
              <a:rPr lang="en-US" sz="2400"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rivojlantiruvchi</a:t>
            </a:r>
            <a:r>
              <a:rPr lang="en-US" sz="2400" dirty="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stol</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bosma</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oʻyinlarining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nomi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qayd</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etiladi</a:t>
            </a:r>
            <a:r>
              <a:rPr lang="en-US" sz="2400" dirty="0">
                <a:solidFill>
                  <a:srgbClr val="002060"/>
                </a:solidFill>
                <a:latin typeface="Times New Roman" panose="02020603050405020304" pitchFamily="18" charset="0"/>
                <a:cs typeface="Times New Roman" panose="02020603050405020304" pitchFamily="18" charset="0"/>
              </a:rPr>
              <a:t>; </a:t>
            </a:r>
            <a:endParaRPr lang="ru-RU" sz="2400" dirty="0" smtClean="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9012226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26572" y="404949"/>
            <a:ext cx="11625942" cy="5632311"/>
          </a:xfrm>
          <a:prstGeom prst="rect">
            <a:avLst/>
          </a:prstGeom>
        </p:spPr>
        <p:txBody>
          <a:bodyPr wrap="square">
            <a:spAutoFit/>
          </a:bodyPr>
          <a:lstStyle/>
          <a:p>
            <a:pPr algn="just"/>
            <a:r>
              <a:rPr lang="en-US" sz="2000" b="1" dirty="0" err="1" smtClean="0">
                <a:solidFill>
                  <a:srgbClr val="002060"/>
                </a:solidFill>
                <a:latin typeface="Times New Roman" panose="02020603050405020304" pitchFamily="18" charset="0"/>
                <a:cs typeface="Times New Roman" panose="02020603050405020304" pitchFamily="18" charset="0"/>
              </a:rPr>
              <a:t>Bolalar</a:t>
            </a:r>
            <a:r>
              <a:rPr lang="en-US" sz="2000" b="1" dirty="0" smtClean="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bilan</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suhbat</a:t>
            </a:r>
            <a:r>
              <a:rPr lang="en-US" sz="2000" b="1" dirty="0">
                <a:solidFill>
                  <a:srgbClr val="002060"/>
                </a:solidFill>
                <a:latin typeface="Times New Roman" panose="02020603050405020304" pitchFamily="18" charset="0"/>
                <a:cs typeface="Times New Roman" panose="02020603050405020304" pitchFamily="18" charset="0"/>
              </a:rPr>
              <a:t> </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tarbiyachining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jurnalida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taʼlim-tarbiya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faoliyati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aks</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ettirilib</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unda</a:t>
            </a:r>
            <a:r>
              <a:rPr lang="en-US" sz="2000" dirty="0">
                <a:solidFill>
                  <a:srgbClr val="002060"/>
                </a:solidFill>
                <a:latin typeface="Times New Roman" panose="02020603050405020304" pitchFamily="18" charset="0"/>
                <a:cs typeface="Times New Roman" panose="02020603050405020304" pitchFamily="18" charset="0"/>
              </a:rPr>
              <a:t> oy </a:t>
            </a:r>
            <a:r>
              <a:rPr lang="en-US" sz="2000" dirty="0" err="1">
                <a:solidFill>
                  <a:srgbClr val="002060"/>
                </a:solidFill>
                <a:latin typeface="Times New Roman" panose="02020603050405020304" pitchFamily="18" charset="0"/>
                <a:cs typeface="Times New Roman" panose="02020603050405020304" pitchFamily="18" charset="0"/>
              </a:rPr>
              <a:t>mavzusi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sanasi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hafta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mavzusi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hafta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mavzusining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maqsadi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yoritiladi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Ertalabki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qabul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jarayonida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tarbiyalanuvchilar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quyidagi</a:t>
            </a:r>
            <a:r>
              <a:rPr lang="en-US" sz="2000" dirty="0">
                <a:solidFill>
                  <a:srgbClr val="002060"/>
                </a:solidFill>
                <a:latin typeface="Times New Roman" panose="02020603050405020304" pitchFamily="18" charset="0"/>
                <a:cs typeface="Times New Roman" panose="02020603050405020304" pitchFamily="18" charset="0"/>
              </a:rPr>
              <a:t> 5 ta </a:t>
            </a:r>
            <a:r>
              <a:rPr lang="en-US" sz="2000" dirty="0" err="1">
                <a:solidFill>
                  <a:srgbClr val="002060"/>
                </a:solidFill>
                <a:latin typeface="Times New Roman" panose="02020603050405020304" pitchFamily="18" charset="0"/>
                <a:cs typeface="Times New Roman" panose="02020603050405020304" pitchFamily="18" charset="0"/>
              </a:rPr>
              <a:t>mavzuda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suhbat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olib</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borishlari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tavsiya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etiladi</a:t>
            </a:r>
            <a:r>
              <a:rPr lang="en-US" sz="2000" dirty="0" smtClean="0">
                <a:solidFill>
                  <a:srgbClr val="002060"/>
                </a:solidFill>
                <a:latin typeface="Times New Roman" panose="02020603050405020304" pitchFamily="18" charset="0"/>
                <a:cs typeface="Times New Roman" panose="02020603050405020304" pitchFamily="18" charset="0"/>
              </a:rPr>
              <a:t>:</a:t>
            </a:r>
          </a:p>
          <a:p>
            <a:pPr algn="just"/>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b="1" dirty="0">
                <a:solidFill>
                  <a:srgbClr val="002060"/>
                </a:solidFill>
                <a:latin typeface="Times New Roman" panose="02020603050405020304" pitchFamily="18" charset="0"/>
                <a:cs typeface="Times New Roman" panose="02020603050405020304" pitchFamily="18" charset="0"/>
              </a:rPr>
              <a:t>1. </a:t>
            </a:r>
            <a:r>
              <a:rPr lang="en-US" sz="2000" b="1" dirty="0" err="1">
                <a:solidFill>
                  <a:srgbClr val="002060"/>
                </a:solidFill>
                <a:latin typeface="Times New Roman" panose="02020603050405020304" pitchFamily="18" charset="0"/>
                <a:cs typeface="Times New Roman" panose="02020603050405020304" pitchFamily="18" charset="0"/>
              </a:rPr>
              <a:t>Dushanba</a:t>
            </a:r>
            <a:r>
              <a:rPr lang="en-US" sz="2000" dirty="0">
                <a:solidFill>
                  <a:srgbClr val="002060"/>
                </a:solidFill>
                <a:latin typeface="Times New Roman" panose="02020603050405020304" pitchFamily="18" charset="0"/>
                <a:cs typeface="Times New Roman" panose="02020603050405020304" pitchFamily="18" charset="0"/>
              </a:rPr>
              <a:t> </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Madaniy-gigiyenik</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koʻnikmalar</a:t>
            </a:r>
            <a:r>
              <a:rPr lang="en-US" sz="2000" b="1" dirty="0">
                <a:solidFill>
                  <a:srgbClr val="002060"/>
                </a:solidFill>
                <a:latin typeface="Times New Roman" panose="02020603050405020304" pitchFamily="18" charset="0"/>
                <a:cs typeface="Times New Roman" panose="02020603050405020304" pitchFamily="18" charset="0"/>
              </a:rPr>
              <a:t>” </a:t>
            </a:r>
            <a:r>
              <a:rPr lang="en-US" sz="2000" dirty="0">
                <a:solidFill>
                  <a:srgbClr val="002060"/>
                </a:solidFill>
                <a:latin typeface="Times New Roman" panose="02020603050405020304" pitchFamily="18" charset="0"/>
                <a:cs typeface="Times New Roman" panose="02020603050405020304" pitchFamily="18" charset="0"/>
              </a:rPr>
              <a:t>(</a:t>
            </a:r>
            <a:r>
              <a:rPr lang="en-US" sz="2000" dirty="0" err="1">
                <a:solidFill>
                  <a:srgbClr val="002060"/>
                </a:solidFill>
                <a:latin typeface="Times New Roman" panose="02020603050405020304" pitchFamily="18" charset="0"/>
                <a:cs typeface="Times New Roman" panose="02020603050405020304" pitchFamily="18" charset="0"/>
              </a:rPr>
              <a:t>bolalar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orqali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ota-onalar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hamkorlik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ishlarini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oʻrnatish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maqsadida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hamda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haftaning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birinchi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kunini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inobat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olib</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bolalarda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shaxsiy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gigiyenani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shakllantirish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tozalikka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toʻgʻri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ovqatlanishga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atrof-muhitga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toʻgʻri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munosabatda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boʻlishga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oʻrgatish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maqsadida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suhbatlar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tashkil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etiladi</a:t>
            </a:r>
            <a:r>
              <a:rPr lang="en-US" sz="2000" dirty="0" smtClean="0">
                <a:solidFill>
                  <a:srgbClr val="002060"/>
                </a:solidFill>
                <a:latin typeface="Times New Roman" panose="02020603050405020304" pitchFamily="18" charset="0"/>
                <a:cs typeface="Times New Roman" panose="02020603050405020304" pitchFamily="18" charset="0"/>
              </a:rPr>
              <a:t>).</a:t>
            </a:r>
          </a:p>
          <a:p>
            <a:pPr algn="just"/>
            <a:r>
              <a:rPr lang="en-US" sz="2000" b="1" dirty="0" smtClean="0">
                <a:solidFill>
                  <a:srgbClr val="002060"/>
                </a:solidFill>
                <a:latin typeface="Times New Roman" panose="02020603050405020304" pitchFamily="18" charset="0"/>
                <a:cs typeface="Times New Roman" panose="02020603050405020304" pitchFamily="18" charset="0"/>
              </a:rPr>
              <a:t> </a:t>
            </a:r>
            <a:r>
              <a:rPr lang="en-US" sz="2000" b="1" dirty="0">
                <a:solidFill>
                  <a:srgbClr val="002060"/>
                </a:solidFill>
                <a:latin typeface="Times New Roman" panose="02020603050405020304" pitchFamily="18" charset="0"/>
                <a:cs typeface="Times New Roman" panose="02020603050405020304" pitchFamily="18" charset="0"/>
              </a:rPr>
              <a:t>2. </a:t>
            </a:r>
            <a:r>
              <a:rPr lang="en-US" sz="2000" b="1" dirty="0" err="1">
                <a:solidFill>
                  <a:srgbClr val="002060"/>
                </a:solidFill>
                <a:latin typeface="Times New Roman" panose="02020603050405020304" pitchFamily="18" charset="0"/>
                <a:cs typeface="Times New Roman" panose="02020603050405020304" pitchFamily="18" charset="0"/>
              </a:rPr>
              <a:t>Seshanba</a:t>
            </a:r>
            <a:r>
              <a:rPr lang="en-US" sz="2000" b="1" dirty="0">
                <a:solidFill>
                  <a:srgbClr val="002060"/>
                </a:solidFill>
                <a:latin typeface="Times New Roman" panose="02020603050405020304" pitchFamily="18" charset="0"/>
                <a:cs typeface="Times New Roman" panose="02020603050405020304" pitchFamily="18" charset="0"/>
              </a:rPr>
              <a:t> – “</a:t>
            </a:r>
            <a:r>
              <a:rPr lang="en-US" sz="2000" b="1" dirty="0" err="1">
                <a:solidFill>
                  <a:srgbClr val="002060"/>
                </a:solidFill>
                <a:latin typeface="Times New Roman" panose="02020603050405020304" pitchFamily="18" charset="0"/>
                <a:cs typeface="Times New Roman" panose="02020603050405020304" pitchFamily="18" charset="0"/>
              </a:rPr>
              <a:t>Odob</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axloq</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qoidalari</a:t>
            </a:r>
            <a:r>
              <a:rPr lang="en-US" sz="2000" b="1" dirty="0">
                <a:solidFill>
                  <a:srgbClr val="002060"/>
                </a:solidFill>
                <a:latin typeface="Times New Roman" panose="02020603050405020304" pitchFamily="18" charset="0"/>
                <a:cs typeface="Times New Roman" panose="02020603050405020304" pitchFamily="18" charset="0"/>
              </a:rPr>
              <a:t>” </a:t>
            </a:r>
            <a:r>
              <a:rPr lang="en-US" sz="2000" dirty="0">
                <a:solidFill>
                  <a:srgbClr val="002060"/>
                </a:solidFill>
                <a:latin typeface="Times New Roman" panose="02020603050405020304" pitchFamily="18" charset="0"/>
                <a:cs typeface="Times New Roman" panose="02020603050405020304" pitchFamily="18" charset="0"/>
              </a:rPr>
              <a:t>(</a:t>
            </a:r>
            <a:r>
              <a:rPr lang="en-US" sz="2000" dirty="0" err="1">
                <a:solidFill>
                  <a:srgbClr val="002060"/>
                </a:solidFill>
                <a:latin typeface="Times New Roman" panose="02020603050405020304" pitchFamily="18" charset="0"/>
                <a:cs typeface="Times New Roman" panose="02020603050405020304" pitchFamily="18" charset="0"/>
              </a:rPr>
              <a:t>bolalarda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milliy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qadriyat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urf-odatlarga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hurmat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munosabatda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boʻlish,salomlashish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doʻstlashish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sogʻlom</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hayot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faoliyatiga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oʻrgatish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mehnatsevarlik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toʻgʻri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soʻzlik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kamtarlik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b.q</a:t>
            </a:r>
            <a:r>
              <a:rPr lang="en-US" sz="2000" dirty="0">
                <a:solidFill>
                  <a:srgbClr val="002060"/>
                </a:solidFill>
                <a:latin typeface="Times New Roman" panose="02020603050405020304" pitchFamily="18" charset="0"/>
                <a:cs typeface="Times New Roman" panose="02020603050405020304" pitchFamily="18" charset="0"/>
              </a:rPr>
              <a:t>.);  </a:t>
            </a:r>
            <a:endParaRPr lang="en-US" sz="2000" dirty="0" smtClean="0">
              <a:solidFill>
                <a:srgbClr val="002060"/>
              </a:solidFill>
              <a:latin typeface="Times New Roman" panose="02020603050405020304" pitchFamily="18" charset="0"/>
              <a:cs typeface="Times New Roman" panose="02020603050405020304" pitchFamily="18" charset="0"/>
            </a:endParaRPr>
          </a:p>
          <a:p>
            <a:pPr algn="just"/>
            <a:r>
              <a:rPr lang="en-US" sz="2000" b="1" dirty="0" smtClean="0">
                <a:solidFill>
                  <a:srgbClr val="002060"/>
                </a:solidFill>
                <a:latin typeface="Times New Roman" panose="02020603050405020304" pitchFamily="18" charset="0"/>
                <a:cs typeface="Times New Roman" panose="02020603050405020304" pitchFamily="18" charset="0"/>
              </a:rPr>
              <a:t>3</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Chorshanba</a:t>
            </a:r>
            <a:r>
              <a:rPr lang="en-US" sz="2000" b="1" dirty="0">
                <a:solidFill>
                  <a:srgbClr val="002060"/>
                </a:solidFill>
                <a:latin typeface="Times New Roman" panose="02020603050405020304" pitchFamily="18" charset="0"/>
                <a:cs typeface="Times New Roman" panose="02020603050405020304" pitchFamily="18" charset="0"/>
              </a:rPr>
              <a:t> – “</a:t>
            </a:r>
            <a:r>
              <a:rPr lang="en-US" sz="2000" b="1" dirty="0" err="1">
                <a:solidFill>
                  <a:srgbClr val="002060"/>
                </a:solidFill>
                <a:latin typeface="Times New Roman" panose="02020603050405020304" pitchFamily="18" charset="0"/>
                <a:cs typeface="Times New Roman" panose="02020603050405020304" pitchFamily="18" charset="0"/>
              </a:rPr>
              <a:t>Huquqiy</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savodxonlik</a:t>
            </a:r>
            <a:r>
              <a:rPr lang="en-US" sz="2000" b="1" dirty="0">
                <a:solidFill>
                  <a:srgbClr val="002060"/>
                </a:solidFill>
                <a:latin typeface="Times New Roman" panose="02020603050405020304" pitchFamily="18" charset="0"/>
                <a:cs typeface="Times New Roman" panose="02020603050405020304" pitchFamily="18" charset="0"/>
              </a:rPr>
              <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bolalarda</a:t>
            </a:r>
            <a:r>
              <a:rPr lang="en-US" sz="2000" dirty="0">
                <a:solidFill>
                  <a:srgbClr val="002060"/>
                </a:solidFill>
                <a:latin typeface="Times New Roman" panose="02020603050405020304" pitchFamily="18" charset="0"/>
                <a:cs typeface="Times New Roman" panose="02020603050405020304" pitchFamily="18" charset="0"/>
              </a:rPr>
              <a:t> men </a:t>
            </a:r>
            <a:r>
              <a:rPr lang="en-US" sz="2000" dirty="0" err="1">
                <a:solidFill>
                  <a:srgbClr val="002060"/>
                </a:solidFill>
                <a:latin typeface="Times New Roman" panose="02020603050405020304" pitchFamily="18" charset="0"/>
                <a:cs typeface="Times New Roman" panose="02020603050405020304" pitchFamily="18" charset="0"/>
              </a:rPr>
              <a:t>konsepsiyasini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shakllantirish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maqsadida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ularni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Vatan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ota-ona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oldidagi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burchlari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huquqlari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mavzusida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suhbatlar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oʻtkaziladi</a:t>
            </a:r>
            <a:r>
              <a:rPr lang="en-US" sz="2000" dirty="0">
                <a:solidFill>
                  <a:srgbClr val="002060"/>
                </a:solidFill>
                <a:latin typeface="Times New Roman" panose="02020603050405020304" pitchFamily="18" charset="0"/>
                <a:cs typeface="Times New Roman" panose="02020603050405020304" pitchFamily="18" charset="0"/>
              </a:rPr>
              <a:t>). </a:t>
            </a:r>
            <a:endParaRPr lang="en-US" sz="2000" dirty="0" smtClean="0">
              <a:solidFill>
                <a:srgbClr val="002060"/>
              </a:solidFill>
              <a:latin typeface="Times New Roman" panose="02020603050405020304" pitchFamily="18" charset="0"/>
              <a:cs typeface="Times New Roman" panose="02020603050405020304" pitchFamily="18" charset="0"/>
            </a:endParaRPr>
          </a:p>
          <a:p>
            <a:pPr algn="just"/>
            <a:r>
              <a:rPr lang="en-US" sz="2000" b="1" dirty="0" smtClean="0">
                <a:solidFill>
                  <a:srgbClr val="002060"/>
                </a:solidFill>
                <a:latin typeface="Times New Roman" panose="02020603050405020304" pitchFamily="18" charset="0"/>
                <a:cs typeface="Times New Roman" panose="02020603050405020304" pitchFamily="18" charset="0"/>
              </a:rPr>
              <a:t>4</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Payshanba</a:t>
            </a:r>
            <a:r>
              <a:rPr lang="en-US" sz="2000" b="1" dirty="0">
                <a:solidFill>
                  <a:srgbClr val="002060"/>
                </a:solidFill>
                <a:latin typeface="Times New Roman" panose="02020603050405020304" pitchFamily="18" charset="0"/>
                <a:cs typeface="Times New Roman" panose="02020603050405020304" pitchFamily="18" charset="0"/>
              </a:rPr>
              <a:t> – “</a:t>
            </a:r>
            <a:r>
              <a:rPr lang="en-US" sz="2000" b="1" dirty="0" err="1">
                <a:solidFill>
                  <a:srgbClr val="002060"/>
                </a:solidFill>
                <a:latin typeface="Times New Roman" panose="02020603050405020304" pitchFamily="18" charset="0"/>
                <a:cs typeface="Times New Roman" panose="02020603050405020304" pitchFamily="18" charset="0"/>
              </a:rPr>
              <a:t>Yoʻl</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harakati</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qoidalari</a:t>
            </a:r>
            <a:r>
              <a:rPr lang="en-US" sz="2000" b="1" dirty="0">
                <a:solidFill>
                  <a:srgbClr val="002060"/>
                </a:solidFill>
                <a:latin typeface="Times New Roman" panose="02020603050405020304" pitchFamily="18" charset="0"/>
                <a:cs typeface="Times New Roman" panose="02020603050405020304" pitchFamily="18" charset="0"/>
              </a:rPr>
              <a:t>” </a:t>
            </a:r>
            <a:r>
              <a:rPr lang="en-US" sz="2000" dirty="0">
                <a:solidFill>
                  <a:srgbClr val="002060"/>
                </a:solidFill>
                <a:latin typeface="Times New Roman" panose="02020603050405020304" pitchFamily="18" charset="0"/>
                <a:cs typeface="Times New Roman" panose="02020603050405020304" pitchFamily="18" charset="0"/>
              </a:rPr>
              <a:t>(</a:t>
            </a:r>
            <a:r>
              <a:rPr lang="en-US" sz="2000" dirty="0" err="1">
                <a:solidFill>
                  <a:srgbClr val="002060"/>
                </a:solidFill>
                <a:latin typeface="Times New Roman" panose="02020603050405020304" pitchFamily="18" charset="0"/>
                <a:cs typeface="Times New Roman" panose="02020603050405020304" pitchFamily="18" charset="0"/>
              </a:rPr>
              <a:t>bolalar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ishtirokidagi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yoʻl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harakati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qoidalarini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oʻrgatish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maqsadida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Xavfsiz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piyoda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Odobli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yoʻlovchi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Svetofor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kabi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mavzularda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suhbat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olib</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boriladi</a:t>
            </a:r>
            <a:r>
              <a:rPr lang="en-US" sz="2000" dirty="0">
                <a:solidFill>
                  <a:srgbClr val="002060"/>
                </a:solidFill>
                <a:latin typeface="Times New Roman" panose="02020603050405020304" pitchFamily="18" charset="0"/>
                <a:cs typeface="Times New Roman" panose="02020603050405020304" pitchFamily="18" charset="0"/>
              </a:rPr>
              <a:t>). </a:t>
            </a:r>
            <a:endParaRPr lang="en-US" sz="2000" dirty="0" smtClean="0">
              <a:solidFill>
                <a:srgbClr val="002060"/>
              </a:solidFill>
              <a:latin typeface="Times New Roman" panose="02020603050405020304" pitchFamily="18" charset="0"/>
              <a:cs typeface="Times New Roman" panose="02020603050405020304" pitchFamily="18" charset="0"/>
            </a:endParaRPr>
          </a:p>
          <a:p>
            <a:pPr algn="just"/>
            <a:r>
              <a:rPr lang="en-US" sz="2000" b="1" dirty="0" smtClean="0">
                <a:solidFill>
                  <a:srgbClr val="002060"/>
                </a:solidFill>
                <a:latin typeface="Times New Roman" panose="02020603050405020304" pitchFamily="18" charset="0"/>
                <a:cs typeface="Times New Roman" panose="02020603050405020304" pitchFamily="18" charset="0"/>
              </a:rPr>
              <a:t>5</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Juma</a:t>
            </a:r>
            <a:r>
              <a:rPr lang="en-US" sz="2000" b="1" dirty="0">
                <a:solidFill>
                  <a:srgbClr val="002060"/>
                </a:solidFill>
                <a:latin typeface="Times New Roman" panose="02020603050405020304" pitchFamily="18" charset="0"/>
                <a:cs typeface="Times New Roman" panose="02020603050405020304" pitchFamily="18" charset="0"/>
              </a:rPr>
              <a:t> – “Bola </a:t>
            </a:r>
            <a:r>
              <a:rPr lang="en-US" sz="2000" b="1" dirty="0" err="1">
                <a:solidFill>
                  <a:srgbClr val="002060"/>
                </a:solidFill>
                <a:latin typeface="Times New Roman" panose="02020603050405020304" pitchFamily="18" charset="0"/>
                <a:cs typeface="Times New Roman" panose="02020603050405020304" pitchFamily="18" charset="0"/>
              </a:rPr>
              <a:t>xayoti</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xavfsizligi</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asoslari</a:t>
            </a:r>
            <a:r>
              <a:rPr lang="en-US" sz="2000" b="1"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mavzularida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haftaning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shanba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yakshanba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kuni</a:t>
            </a:r>
            <a:r>
              <a:rPr lang="en-US" sz="2000" dirty="0">
                <a:solidFill>
                  <a:srgbClr val="002060"/>
                </a:solidFill>
                <a:latin typeface="Times New Roman" panose="02020603050405020304" pitchFamily="18" charset="0"/>
                <a:cs typeface="Times New Roman" panose="02020603050405020304" pitchFamily="18" charset="0"/>
              </a:rPr>
              <a:t> dam </a:t>
            </a:r>
            <a:r>
              <a:rPr lang="en-US" sz="2000" dirty="0" err="1">
                <a:solidFill>
                  <a:srgbClr val="002060"/>
                </a:solidFill>
                <a:latin typeface="Times New Roman" panose="02020603050405020304" pitchFamily="18" charset="0"/>
                <a:cs typeface="Times New Roman" panose="02020603050405020304" pitchFamily="18" charset="0"/>
              </a:rPr>
              <a:t>olish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kunlari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boʻlganligi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sababli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bolalar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uyda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yolgʻiz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qolishlari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yoki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ota-onalar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koʻngil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ochar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maskanlariga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borishlari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suv</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havzalarida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choʻmilishlari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boshqa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holatlarni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inobatga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olib</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bolalarga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begona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shaxslar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muloqat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qilganda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adashib</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qolganda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qanday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harakat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qilish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lozimligi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toʻgʻrisida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suhbat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oʻtkiziladi</a:t>
            </a:r>
            <a:r>
              <a:rPr lang="en-US" sz="2000" dirty="0">
                <a:solidFill>
                  <a:srgbClr val="002060"/>
                </a:solidFill>
                <a:latin typeface="Times New Roman" panose="02020603050405020304" pitchFamily="18" charset="0"/>
                <a:cs typeface="Times New Roman" panose="02020603050405020304" pitchFamily="18" charset="0"/>
              </a:rPr>
              <a:t>).  </a:t>
            </a:r>
            <a:endParaRPr lang="ru-RU" sz="2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135838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1887" y="195943"/>
            <a:ext cx="11586754" cy="627017"/>
          </a:xfrm>
        </p:spPr>
        <p:txBody>
          <a:bodyPr>
            <a:normAutofit/>
          </a:bodyPr>
          <a:lstStyle/>
          <a:p>
            <a:pPr algn="ctr"/>
            <a:r>
              <a:rPr lang="en-US" sz="2800" b="1" dirty="0" smtClean="0">
                <a:solidFill>
                  <a:srgbClr val="0066FF"/>
                </a:solidFill>
                <a:latin typeface="Times New Roman" pitchFamily="18" charset="0"/>
                <a:cs typeface="Times New Roman" pitchFamily="18" charset="0"/>
              </a:rPr>
              <a:t>TA`LIM-TARBIYAVIY FAOLIYAT</a:t>
            </a:r>
            <a:r>
              <a:rPr lang="uz-Cyrl-UZ" sz="2800" b="1" dirty="0" smtClean="0">
                <a:solidFill>
                  <a:srgbClr val="0066FF"/>
                </a:solidFill>
                <a:latin typeface="Times New Roman" pitchFamily="18" charset="0"/>
                <a:cs typeface="Times New Roman" pitchFamily="18" charset="0"/>
              </a:rPr>
              <a:t>-</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smtClean="0">
                <a:solidFill>
                  <a:srgbClr val="002060"/>
                </a:solidFill>
                <a:latin typeface="Times New Roman" panose="02020603050405020304" pitchFamily="18" charset="0"/>
                <a:cs typeface="Times New Roman" panose="02020603050405020304" pitchFamily="18" charset="0"/>
              </a:rPr>
              <a:t>ERTALABKI QABUL</a:t>
            </a:r>
            <a:r>
              <a:rPr lang="uz-Cyrl-UZ" sz="2800" b="1" dirty="0" smtClean="0">
                <a:solidFill>
                  <a:srgbClr val="002060"/>
                </a:solidFill>
                <a:latin typeface="Times New Roman" panose="02020603050405020304" pitchFamily="18" charset="0"/>
                <a:cs typeface="Times New Roman" panose="02020603050405020304" pitchFamily="18" charset="0"/>
              </a:rPr>
              <a:t>,</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OʻYINLAR</a:t>
            </a:r>
            <a:endParaRPr lang="ru-RU" sz="2800" dirty="0">
              <a:solidFill>
                <a:srgbClr val="0066FF"/>
              </a:solidFill>
            </a:endParaRPr>
          </a:p>
        </p:txBody>
      </p:sp>
      <p:pic>
        <p:nvPicPr>
          <p:cNvPr id="3" name="Рисунок 2"/>
          <p:cNvPicPr>
            <a:picLocks noChangeAspect="1"/>
          </p:cNvPicPr>
          <p:nvPr/>
        </p:nvPicPr>
        <p:blipFill>
          <a:blip r:embed="rId2"/>
          <a:stretch>
            <a:fillRect/>
          </a:stretch>
        </p:blipFill>
        <p:spPr>
          <a:xfrm>
            <a:off x="464026" y="1410599"/>
            <a:ext cx="3480956" cy="4937949"/>
          </a:xfrm>
          <a:prstGeom prst="rect">
            <a:avLst/>
          </a:prstGeom>
        </p:spPr>
      </p:pic>
      <p:graphicFrame>
        <p:nvGraphicFramePr>
          <p:cNvPr id="11" name="Таблица 10"/>
          <p:cNvGraphicFramePr>
            <a:graphicFrameLocks noGrp="1"/>
          </p:cNvGraphicFramePr>
          <p:nvPr>
            <p:extLst>
              <p:ext uri="{D42A27DB-BD31-4B8C-83A1-F6EECF244321}">
                <p14:modId xmlns:p14="http://schemas.microsoft.com/office/powerpoint/2010/main" val="1024739510"/>
              </p:ext>
            </p:extLst>
          </p:nvPr>
        </p:nvGraphicFramePr>
        <p:xfrm>
          <a:off x="4310743" y="1121976"/>
          <a:ext cx="7471954" cy="4779508"/>
        </p:xfrm>
        <a:graphic>
          <a:graphicData uri="http://schemas.openxmlformats.org/drawingml/2006/table">
            <a:tbl>
              <a:tblPr firstRow="1" firstCol="1" bandRow="1"/>
              <a:tblGrid>
                <a:gridCol w="826851">
                  <a:extLst>
                    <a:ext uri="{9D8B030D-6E8A-4147-A177-3AD203B41FA5}">
                      <a16:colId xmlns:a16="http://schemas.microsoft.com/office/drawing/2014/main" xmlns="" val="4095140750"/>
                    </a:ext>
                  </a:extLst>
                </a:gridCol>
                <a:gridCol w="651481">
                  <a:extLst>
                    <a:ext uri="{9D8B030D-6E8A-4147-A177-3AD203B41FA5}">
                      <a16:colId xmlns:a16="http://schemas.microsoft.com/office/drawing/2014/main" xmlns="" val="2594583315"/>
                    </a:ext>
                  </a:extLst>
                </a:gridCol>
                <a:gridCol w="1656754">
                  <a:extLst>
                    <a:ext uri="{9D8B030D-6E8A-4147-A177-3AD203B41FA5}">
                      <a16:colId xmlns:a16="http://schemas.microsoft.com/office/drawing/2014/main" xmlns="" val="2654995941"/>
                    </a:ext>
                  </a:extLst>
                </a:gridCol>
                <a:gridCol w="4336868">
                  <a:extLst>
                    <a:ext uri="{9D8B030D-6E8A-4147-A177-3AD203B41FA5}">
                      <a16:colId xmlns:a16="http://schemas.microsoft.com/office/drawing/2014/main" xmlns="" val="4010712004"/>
                    </a:ext>
                  </a:extLst>
                </a:gridCol>
              </a:tblGrid>
              <a:tr h="555921">
                <a:tc rowSpan="5">
                  <a:txBody>
                    <a:bodyPr/>
                    <a:lstStyle/>
                    <a:p>
                      <a:pPr marL="71755" marR="71755" algn="ctr">
                        <a:lnSpc>
                          <a:spcPct val="115000"/>
                        </a:lnSpc>
                        <a:spcAft>
                          <a:spcPts val="0"/>
                        </a:spcAft>
                      </a:pPr>
                      <a:r>
                        <a:rPr lang="en-US" sz="1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ctr">
                        <a:lnSpc>
                          <a:spcPct val="115000"/>
                        </a:lnSpc>
                        <a:spcAft>
                          <a:spcPts val="0"/>
                        </a:spcAft>
                      </a:pPr>
                      <a:r>
                        <a:rPr lang="en-US" sz="24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a:t>
                      </a:r>
                      <a:r>
                        <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doira</a:t>
                      </a:r>
                      <a:endParaRPr lang="ru-RU" sz="24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115000"/>
                        </a:lnSpc>
                        <a:spcAft>
                          <a:spcPts val="0"/>
                        </a:spcAft>
                      </a:pPr>
                      <a:r>
                        <a:rPr lang="en-US" sz="1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3894" marR="6389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marL="71755" marR="71755" algn="ctr">
                        <a:lnSpc>
                          <a:spcPct val="115000"/>
                        </a:lnSpc>
                        <a:spcAft>
                          <a:spcPts val="0"/>
                        </a:spcAft>
                      </a:pPr>
                      <a:r>
                        <a:rPr lang="en-US" sz="28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Dushanba</a:t>
                      </a:r>
                      <a:endParaRPr lang="ru-RU" sz="2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3894" marR="6389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qabul</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O`yinlar</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20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Tabel,Filtr,Bolalarni markazga yo‘naltirish</a:t>
                      </a:r>
                      <a:endParaRPr lang="ru-RU" sz="20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692141132"/>
                  </a:ext>
                </a:extLst>
              </a:tr>
              <a:tr h="555921">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uz-Cyrl-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Bolalar bilan “Bayroqni yig‘” stol o‘yini</a:t>
                      </a:r>
                      <a:endParaRPr lang="ru-RU" sz="2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011474690"/>
                  </a:ext>
                </a:extLst>
              </a:tr>
              <a:tr h="555921">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uz-Cyrl-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“To‘rtinchisi ortiqcha” ta’limiy o‘yini </a:t>
                      </a:r>
                      <a:endParaRPr lang="ru-RU" sz="2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999107517"/>
                  </a:ext>
                </a:extLst>
              </a:tr>
              <a:tr h="1886764">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Bolalar</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suhbat</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Kiyinish odobi</a:t>
                      </a:r>
                      <a:r>
                        <a:rPr lang="uz-Cyrl-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uz-Cyrl-UZ" sz="2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uz-Cyrl-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Maktabgacha ta’lim tashkilotlariga qatnovi davomida, mehmonga borganda kiyimlarni toza va tartibli kiyinish kerak.Kuz faslida mavsumga mos kiyinish talab etiladi.</a:t>
                      </a:r>
                      <a:endParaRPr lang="ru-RU" sz="2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4048715732"/>
                  </a:ext>
                </a:extLst>
              </a:tr>
              <a:tr h="1079862">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badantarbiya</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 badantarbiya kompleksi№1</a:t>
                      </a:r>
                      <a:endParaRPr lang="ru-RU" sz="2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949483108"/>
                  </a:ext>
                </a:extLst>
              </a:tr>
            </a:tbl>
          </a:graphicData>
        </a:graphic>
      </p:graphicFrame>
    </p:spTree>
    <p:extLst>
      <p:ext uri="{BB962C8B-B14F-4D97-AF65-F5344CB8AC3E}">
        <p14:creationId xmlns:p14="http://schemas.microsoft.com/office/powerpoint/2010/main" val="362398727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1887" y="195943"/>
            <a:ext cx="11586754" cy="627017"/>
          </a:xfrm>
        </p:spPr>
        <p:txBody>
          <a:bodyPr>
            <a:normAutofit/>
          </a:bodyPr>
          <a:lstStyle/>
          <a:p>
            <a:pPr algn="ctr"/>
            <a:r>
              <a:rPr lang="en-US" sz="2800" b="1" dirty="0" smtClean="0">
                <a:solidFill>
                  <a:srgbClr val="0066FF"/>
                </a:solidFill>
                <a:latin typeface="Times New Roman" pitchFamily="18" charset="0"/>
                <a:cs typeface="Times New Roman" pitchFamily="18" charset="0"/>
              </a:rPr>
              <a:t>TA`LIM-TARBIYAVIY FAOLIYAT</a:t>
            </a:r>
            <a:r>
              <a:rPr lang="uz-Cyrl-UZ" sz="2800" b="1" dirty="0" smtClean="0">
                <a:solidFill>
                  <a:srgbClr val="0066FF"/>
                </a:solidFill>
                <a:latin typeface="Times New Roman" pitchFamily="18" charset="0"/>
                <a:cs typeface="Times New Roman" pitchFamily="18" charset="0"/>
              </a:rPr>
              <a:t>-</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smtClean="0">
                <a:solidFill>
                  <a:srgbClr val="002060"/>
                </a:solidFill>
                <a:latin typeface="Times New Roman" panose="02020603050405020304" pitchFamily="18" charset="0"/>
                <a:cs typeface="Times New Roman" panose="02020603050405020304" pitchFamily="18" charset="0"/>
              </a:rPr>
              <a:t>ERTALABKI QABUL</a:t>
            </a:r>
            <a:r>
              <a:rPr lang="uz-Cyrl-UZ" sz="2800" b="1" dirty="0" smtClean="0">
                <a:solidFill>
                  <a:srgbClr val="002060"/>
                </a:solidFill>
                <a:latin typeface="Times New Roman" panose="02020603050405020304" pitchFamily="18" charset="0"/>
                <a:cs typeface="Times New Roman" panose="02020603050405020304" pitchFamily="18" charset="0"/>
              </a:rPr>
              <a:t>,</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OʻYINLAR</a:t>
            </a:r>
            <a:endParaRPr lang="ru-RU" sz="2800" dirty="0">
              <a:solidFill>
                <a:srgbClr val="0066FF"/>
              </a:solidFill>
            </a:endParaRPr>
          </a:p>
        </p:txBody>
      </p:sp>
      <p:pic>
        <p:nvPicPr>
          <p:cNvPr id="3" name="Рисунок 2"/>
          <p:cNvPicPr>
            <a:picLocks noChangeAspect="1"/>
          </p:cNvPicPr>
          <p:nvPr/>
        </p:nvPicPr>
        <p:blipFill>
          <a:blip r:embed="rId2"/>
          <a:stretch>
            <a:fillRect/>
          </a:stretch>
        </p:blipFill>
        <p:spPr>
          <a:xfrm>
            <a:off x="464026" y="1410599"/>
            <a:ext cx="3480956" cy="4937949"/>
          </a:xfrm>
          <a:prstGeom prst="rect">
            <a:avLst/>
          </a:prstGeom>
        </p:spPr>
      </p:pic>
      <p:graphicFrame>
        <p:nvGraphicFramePr>
          <p:cNvPr id="11" name="Таблица 10"/>
          <p:cNvGraphicFramePr>
            <a:graphicFrameLocks noGrp="1"/>
          </p:cNvGraphicFramePr>
          <p:nvPr>
            <p:extLst>
              <p:ext uri="{D42A27DB-BD31-4B8C-83A1-F6EECF244321}">
                <p14:modId xmlns:p14="http://schemas.microsoft.com/office/powerpoint/2010/main" val="3884316226"/>
              </p:ext>
            </p:extLst>
          </p:nvPr>
        </p:nvGraphicFramePr>
        <p:xfrm>
          <a:off x="4310743" y="1121976"/>
          <a:ext cx="7471954" cy="4924627"/>
        </p:xfrm>
        <a:graphic>
          <a:graphicData uri="http://schemas.openxmlformats.org/drawingml/2006/table">
            <a:tbl>
              <a:tblPr firstRow="1" firstCol="1" bandRow="1"/>
              <a:tblGrid>
                <a:gridCol w="826851">
                  <a:extLst>
                    <a:ext uri="{9D8B030D-6E8A-4147-A177-3AD203B41FA5}">
                      <a16:colId xmlns:a16="http://schemas.microsoft.com/office/drawing/2014/main" xmlns="" val="4095140750"/>
                    </a:ext>
                  </a:extLst>
                </a:gridCol>
                <a:gridCol w="651481">
                  <a:extLst>
                    <a:ext uri="{9D8B030D-6E8A-4147-A177-3AD203B41FA5}">
                      <a16:colId xmlns:a16="http://schemas.microsoft.com/office/drawing/2014/main" xmlns="" val="2594583315"/>
                    </a:ext>
                  </a:extLst>
                </a:gridCol>
                <a:gridCol w="1656754">
                  <a:extLst>
                    <a:ext uri="{9D8B030D-6E8A-4147-A177-3AD203B41FA5}">
                      <a16:colId xmlns:a16="http://schemas.microsoft.com/office/drawing/2014/main" xmlns="" val="2654995941"/>
                    </a:ext>
                  </a:extLst>
                </a:gridCol>
                <a:gridCol w="4336868">
                  <a:extLst>
                    <a:ext uri="{9D8B030D-6E8A-4147-A177-3AD203B41FA5}">
                      <a16:colId xmlns:a16="http://schemas.microsoft.com/office/drawing/2014/main" xmlns="" val="4010712004"/>
                    </a:ext>
                  </a:extLst>
                </a:gridCol>
              </a:tblGrid>
              <a:tr h="555921">
                <a:tc rowSpan="5">
                  <a:txBody>
                    <a:bodyPr/>
                    <a:lstStyle/>
                    <a:p>
                      <a:pPr marL="71755" marR="71755" algn="ctr">
                        <a:lnSpc>
                          <a:spcPct val="115000"/>
                        </a:lnSpc>
                        <a:spcAft>
                          <a:spcPts val="0"/>
                        </a:spcAft>
                      </a:pPr>
                      <a:r>
                        <a:rPr lang="en-US" sz="1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ctr">
                        <a:lnSpc>
                          <a:spcPct val="115000"/>
                        </a:lnSpc>
                        <a:spcAft>
                          <a:spcPts val="0"/>
                        </a:spcAft>
                      </a:pPr>
                      <a:r>
                        <a:rPr lang="en-US" sz="24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a:t>
                      </a:r>
                      <a:r>
                        <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doira</a:t>
                      </a:r>
                      <a:endParaRPr lang="ru-RU" sz="24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115000"/>
                        </a:lnSpc>
                        <a:spcAft>
                          <a:spcPts val="0"/>
                        </a:spcAft>
                      </a:pPr>
                      <a:r>
                        <a:rPr lang="en-US" sz="1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3894" marR="6389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marL="71755" marR="71755" algn="ctr">
                        <a:lnSpc>
                          <a:spcPct val="115000"/>
                        </a:lnSpc>
                        <a:spcAft>
                          <a:spcPts val="0"/>
                        </a:spcAft>
                      </a:pPr>
                      <a:r>
                        <a:rPr lang="en-US" sz="2800" b="1"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Seshanba</a:t>
                      </a:r>
                      <a:endParaRPr lang="ru-RU" sz="2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3894" marR="6389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qabul</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O`yinlar</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20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Tabel,Filtr,Bolalarni markazga yo‘naltirish</a:t>
                      </a:r>
                      <a:endParaRPr lang="ru-RU" sz="20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692141132"/>
                  </a:ext>
                </a:extLst>
              </a:tr>
              <a:tr h="555921">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uz-Cyrl-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Bolalar bilan </a:t>
                      </a: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To`rtinchisi</a:t>
                      </a:r>
                      <a:r>
                        <a:rPr lang="en-US"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aseline="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aseline="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ortiqcha</a:t>
                      </a: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ta’limiy o‘yini</a:t>
                      </a:r>
                      <a:endParaRPr lang="ru-RU" sz="2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011474690"/>
                  </a:ext>
                </a:extLst>
              </a:tr>
              <a:tr h="555921">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0" marR="0" indent="0" algn="just" defTabSz="457200" rtl="0" eaLnBrk="1" fontAlgn="auto" latinLnBrk="0" hangingPunct="1">
                        <a:lnSpc>
                          <a:spcPct val="115000"/>
                        </a:lnSpc>
                        <a:spcBef>
                          <a:spcPts val="0"/>
                        </a:spcBef>
                        <a:spcAft>
                          <a:spcPts val="0"/>
                        </a:spcAft>
                        <a:buClrTx/>
                        <a:buSzTx/>
                        <a:buFontTx/>
                        <a:buNone/>
                        <a:tabLst/>
                        <a:defRPr/>
                      </a:pP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Mevali</a:t>
                      </a:r>
                      <a:r>
                        <a:rPr lang="en-US"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sudoku</a:t>
                      </a: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stol o‘yini</a:t>
                      </a:r>
                      <a:endParaRPr lang="ru-RU" sz="2000" dirty="0" smtClean="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999107517"/>
                  </a:ext>
                </a:extLst>
              </a:tr>
              <a:tr h="1886764">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Bolalar</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suhbat</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2000" b="1"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Ozoda</a:t>
                      </a:r>
                      <a:r>
                        <a:rPr lang="en-US" sz="2000" b="1"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yurish</a:t>
                      </a:r>
                      <a:r>
                        <a:rPr lang="en-US" sz="2000" b="1"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odobi</a:t>
                      </a:r>
                      <a:r>
                        <a:rPr lang="en-US" sz="2000" b="1"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haqida</a:t>
                      </a:r>
                      <a:r>
                        <a:rPr lang="en-US" sz="2000" b="1"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suhbat</a:t>
                      </a:r>
                      <a:r>
                        <a:rPr lang="en-US" sz="2000" b="1"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000" b="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ta’lim</a:t>
                      </a:r>
                      <a:r>
                        <a:rPr lang="en-US" sz="2000" b="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tashkilotlariga</a:t>
                      </a:r>
                      <a:r>
                        <a:rPr lang="en-US" sz="2000" b="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qatnovi</a:t>
                      </a:r>
                      <a:r>
                        <a:rPr lang="en-US" sz="2000" b="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davomida</a:t>
                      </a:r>
                      <a:r>
                        <a:rPr lang="en-US" sz="2000" b="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mehmonga</a:t>
                      </a:r>
                      <a:r>
                        <a:rPr lang="en-US" sz="2000" b="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borganda</a:t>
                      </a:r>
                      <a:r>
                        <a:rPr lang="en-US" sz="2000" b="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kiyimlarni</a:t>
                      </a:r>
                      <a:r>
                        <a:rPr lang="en-US" sz="2000" b="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tozaligi.Kiyimlarni</a:t>
                      </a:r>
                      <a:r>
                        <a:rPr lang="en-US" sz="2000" b="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toza</a:t>
                      </a:r>
                      <a:r>
                        <a:rPr lang="en-US" sz="2000" b="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tutish</a:t>
                      </a:r>
                      <a:r>
                        <a:rPr lang="en-US" sz="2000" b="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ko‘nikmasini</a:t>
                      </a:r>
                      <a:r>
                        <a:rPr lang="en-US" sz="2000" b="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shakllantirish</a:t>
                      </a: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4048715732"/>
                  </a:ext>
                </a:extLst>
              </a:tr>
              <a:tr h="1079862">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badantarbiya</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 badantarbiya kompleksi№1</a:t>
                      </a:r>
                      <a:endParaRPr lang="ru-RU" sz="2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949483108"/>
                  </a:ext>
                </a:extLst>
              </a:tr>
            </a:tbl>
          </a:graphicData>
        </a:graphic>
      </p:graphicFrame>
    </p:spTree>
    <p:extLst>
      <p:ext uri="{BB962C8B-B14F-4D97-AF65-F5344CB8AC3E}">
        <p14:creationId xmlns:p14="http://schemas.microsoft.com/office/powerpoint/2010/main" val="6507594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1887" y="195943"/>
            <a:ext cx="11586754" cy="627017"/>
          </a:xfrm>
        </p:spPr>
        <p:txBody>
          <a:bodyPr>
            <a:normAutofit/>
          </a:bodyPr>
          <a:lstStyle/>
          <a:p>
            <a:pPr algn="ctr"/>
            <a:r>
              <a:rPr lang="en-US" sz="2800" b="1" dirty="0" smtClean="0">
                <a:solidFill>
                  <a:srgbClr val="0066FF"/>
                </a:solidFill>
                <a:latin typeface="Times New Roman" pitchFamily="18" charset="0"/>
                <a:cs typeface="Times New Roman" pitchFamily="18" charset="0"/>
              </a:rPr>
              <a:t>TA`LIM-TARBIYAVIY FAOLIYAT</a:t>
            </a:r>
            <a:r>
              <a:rPr lang="uz-Cyrl-UZ" sz="2800" b="1" dirty="0" smtClean="0">
                <a:solidFill>
                  <a:srgbClr val="0066FF"/>
                </a:solidFill>
                <a:latin typeface="Times New Roman" pitchFamily="18" charset="0"/>
                <a:cs typeface="Times New Roman" pitchFamily="18" charset="0"/>
              </a:rPr>
              <a:t>-</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smtClean="0">
                <a:solidFill>
                  <a:srgbClr val="002060"/>
                </a:solidFill>
                <a:latin typeface="Times New Roman" panose="02020603050405020304" pitchFamily="18" charset="0"/>
                <a:cs typeface="Times New Roman" panose="02020603050405020304" pitchFamily="18" charset="0"/>
              </a:rPr>
              <a:t>ERTALABKI QABUL</a:t>
            </a:r>
            <a:r>
              <a:rPr lang="uz-Cyrl-UZ" sz="2800" b="1" dirty="0" smtClean="0">
                <a:solidFill>
                  <a:srgbClr val="002060"/>
                </a:solidFill>
                <a:latin typeface="Times New Roman" panose="02020603050405020304" pitchFamily="18" charset="0"/>
                <a:cs typeface="Times New Roman" panose="02020603050405020304" pitchFamily="18" charset="0"/>
              </a:rPr>
              <a:t>,</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OʻYINLAR</a:t>
            </a:r>
            <a:endParaRPr lang="ru-RU" sz="2800" dirty="0">
              <a:solidFill>
                <a:srgbClr val="0066FF"/>
              </a:solidFill>
            </a:endParaRPr>
          </a:p>
        </p:txBody>
      </p:sp>
      <p:pic>
        <p:nvPicPr>
          <p:cNvPr id="3" name="Рисунок 2"/>
          <p:cNvPicPr>
            <a:picLocks noChangeAspect="1"/>
          </p:cNvPicPr>
          <p:nvPr/>
        </p:nvPicPr>
        <p:blipFill>
          <a:blip r:embed="rId2"/>
          <a:stretch>
            <a:fillRect/>
          </a:stretch>
        </p:blipFill>
        <p:spPr>
          <a:xfrm>
            <a:off x="464026" y="1410599"/>
            <a:ext cx="3480956" cy="4937949"/>
          </a:xfrm>
          <a:prstGeom prst="rect">
            <a:avLst/>
          </a:prstGeom>
        </p:spPr>
      </p:pic>
      <p:graphicFrame>
        <p:nvGraphicFramePr>
          <p:cNvPr id="11" name="Таблица 10"/>
          <p:cNvGraphicFramePr>
            <a:graphicFrameLocks noGrp="1"/>
          </p:cNvGraphicFramePr>
          <p:nvPr>
            <p:extLst>
              <p:ext uri="{D42A27DB-BD31-4B8C-83A1-F6EECF244321}">
                <p14:modId xmlns:p14="http://schemas.microsoft.com/office/powerpoint/2010/main" val="2463109664"/>
              </p:ext>
            </p:extLst>
          </p:nvPr>
        </p:nvGraphicFramePr>
        <p:xfrm>
          <a:off x="4310743" y="1121976"/>
          <a:ext cx="7471954" cy="4779508"/>
        </p:xfrm>
        <a:graphic>
          <a:graphicData uri="http://schemas.openxmlformats.org/drawingml/2006/table">
            <a:tbl>
              <a:tblPr firstRow="1" firstCol="1" bandRow="1"/>
              <a:tblGrid>
                <a:gridCol w="826851">
                  <a:extLst>
                    <a:ext uri="{9D8B030D-6E8A-4147-A177-3AD203B41FA5}">
                      <a16:colId xmlns:a16="http://schemas.microsoft.com/office/drawing/2014/main" xmlns="" val="4095140750"/>
                    </a:ext>
                  </a:extLst>
                </a:gridCol>
                <a:gridCol w="651481">
                  <a:extLst>
                    <a:ext uri="{9D8B030D-6E8A-4147-A177-3AD203B41FA5}">
                      <a16:colId xmlns:a16="http://schemas.microsoft.com/office/drawing/2014/main" xmlns="" val="2594583315"/>
                    </a:ext>
                  </a:extLst>
                </a:gridCol>
                <a:gridCol w="1656754">
                  <a:extLst>
                    <a:ext uri="{9D8B030D-6E8A-4147-A177-3AD203B41FA5}">
                      <a16:colId xmlns:a16="http://schemas.microsoft.com/office/drawing/2014/main" xmlns="" val="2654995941"/>
                    </a:ext>
                  </a:extLst>
                </a:gridCol>
                <a:gridCol w="4336868">
                  <a:extLst>
                    <a:ext uri="{9D8B030D-6E8A-4147-A177-3AD203B41FA5}">
                      <a16:colId xmlns:a16="http://schemas.microsoft.com/office/drawing/2014/main" xmlns="" val="4010712004"/>
                    </a:ext>
                  </a:extLst>
                </a:gridCol>
              </a:tblGrid>
              <a:tr h="555921">
                <a:tc rowSpan="5">
                  <a:txBody>
                    <a:bodyPr/>
                    <a:lstStyle/>
                    <a:p>
                      <a:pPr marL="71755" marR="71755" algn="ctr">
                        <a:lnSpc>
                          <a:spcPct val="115000"/>
                        </a:lnSpc>
                        <a:spcAft>
                          <a:spcPts val="0"/>
                        </a:spcAft>
                      </a:pPr>
                      <a:r>
                        <a:rPr lang="en-US" sz="1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ctr">
                        <a:lnSpc>
                          <a:spcPct val="115000"/>
                        </a:lnSpc>
                        <a:spcAft>
                          <a:spcPts val="0"/>
                        </a:spcAft>
                      </a:pPr>
                      <a:r>
                        <a:rPr lang="en-US" sz="24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a:t>
                      </a:r>
                      <a:r>
                        <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doira</a:t>
                      </a:r>
                      <a:endParaRPr lang="ru-RU" sz="24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115000"/>
                        </a:lnSpc>
                        <a:spcAft>
                          <a:spcPts val="0"/>
                        </a:spcAft>
                      </a:pPr>
                      <a:r>
                        <a:rPr lang="en-US" sz="1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3894" marR="6389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marL="71755" marR="71755" algn="ctr">
                        <a:lnSpc>
                          <a:spcPct val="115000"/>
                        </a:lnSpc>
                        <a:spcAft>
                          <a:spcPts val="0"/>
                        </a:spcAft>
                      </a:pPr>
                      <a:r>
                        <a:rPr lang="en-US" sz="2800" b="1"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Chorshanba</a:t>
                      </a:r>
                      <a:endParaRPr lang="ru-RU" sz="2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3894" marR="6389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qabul</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O`yinlar</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20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Tabel,Filtr,Bolalarni markazga yo‘naltirish</a:t>
                      </a:r>
                      <a:endParaRPr lang="ru-RU" sz="20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692141132"/>
                  </a:ext>
                </a:extLst>
              </a:tr>
              <a:tr h="555921">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uz-Cyrl-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Bolalar bilan </a:t>
                      </a: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Juftini</a:t>
                      </a:r>
                      <a:r>
                        <a:rPr lang="en-US"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top</a:t>
                      </a: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ta’limiy o‘yini</a:t>
                      </a:r>
                      <a:endParaRPr lang="ru-RU" sz="2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011474690"/>
                  </a:ext>
                </a:extLst>
              </a:tr>
              <a:tr h="555921">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0" marR="0" indent="0" algn="just" defTabSz="457200" rtl="0" eaLnBrk="1" fontAlgn="auto" latinLnBrk="0" hangingPunct="1">
                        <a:lnSpc>
                          <a:spcPct val="115000"/>
                        </a:lnSpc>
                        <a:spcBef>
                          <a:spcPts val="0"/>
                        </a:spcBef>
                        <a:spcAft>
                          <a:spcPts val="0"/>
                        </a:spcAft>
                        <a:buClrTx/>
                        <a:buSzTx/>
                        <a:buFontTx/>
                        <a:buNone/>
                        <a:tabLst/>
                        <a:defRPr/>
                      </a:pP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Yo`l</a:t>
                      </a:r>
                      <a:r>
                        <a:rPr lang="en-US" sz="2000" baseline="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aseline="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belgili</a:t>
                      </a:r>
                      <a:r>
                        <a:rPr lang="en-US"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sudoku</a:t>
                      </a: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stol o‘yini</a:t>
                      </a:r>
                      <a:endParaRPr lang="ru-RU" sz="2000" dirty="0" smtClean="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999107517"/>
                  </a:ext>
                </a:extLst>
              </a:tr>
              <a:tr h="1886764">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Bolalar</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suhbat</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1800" b="1" kern="1200" dirty="0" smtClean="0">
                          <a:solidFill>
                            <a:srgbClr val="002060"/>
                          </a:solidFill>
                          <a:effectLst/>
                          <a:latin typeface="Times New Roman" panose="02020603050405020304" pitchFamily="18" charset="0"/>
                          <a:ea typeface="+mn-ea"/>
                          <a:cs typeface="Times New Roman" panose="02020603050405020304" pitchFamily="18" charset="0"/>
                        </a:rPr>
                        <a:t>“Nima yaxshi-yu, nima yomon</a:t>
                      </a:r>
                      <a:r>
                        <a:rPr lang="uz-Cyrl-UZ" sz="1800" kern="1200" dirty="0" smtClean="0">
                          <a:solidFill>
                            <a:srgbClr val="002060"/>
                          </a:solidFill>
                          <a:effectLst/>
                          <a:latin typeface="Times New Roman" panose="02020603050405020304" pitchFamily="18" charset="0"/>
                          <a:ea typeface="+mn-ea"/>
                          <a:cs typeface="Times New Roman" panose="02020603050405020304" pitchFamily="18" charset="0"/>
                        </a:rPr>
                        <a:t>”Bolalarga o‘zaro munosabatlarda do‘st, o‘rtoq tushunchalarini shakllantirish.Urishmaslik, tortishmaslik va do‘stlik burchi haqida tushuntirish</a:t>
                      </a:r>
                      <a:endParaRPr lang="ru-RU" sz="2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4048715732"/>
                  </a:ext>
                </a:extLst>
              </a:tr>
              <a:tr h="1079862">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badantarbiya</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 badantarbiya kompleksi</a:t>
                      </a: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6</a:t>
                      </a:r>
                      <a:r>
                        <a:rPr lang="en-US" sz="2000" baseline="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aseline="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Gardish</a:t>
                      </a:r>
                      <a:r>
                        <a:rPr lang="en-US" sz="2000" baseline="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aseline="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US" sz="2000" baseline="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949483108"/>
                  </a:ext>
                </a:extLst>
              </a:tr>
            </a:tbl>
          </a:graphicData>
        </a:graphic>
      </p:graphicFrame>
    </p:spTree>
    <p:extLst>
      <p:ext uri="{BB962C8B-B14F-4D97-AF65-F5344CB8AC3E}">
        <p14:creationId xmlns:p14="http://schemas.microsoft.com/office/powerpoint/2010/main" val="364616448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1887" y="195943"/>
            <a:ext cx="11586754" cy="627017"/>
          </a:xfrm>
        </p:spPr>
        <p:txBody>
          <a:bodyPr>
            <a:normAutofit/>
          </a:bodyPr>
          <a:lstStyle/>
          <a:p>
            <a:pPr algn="ctr"/>
            <a:r>
              <a:rPr lang="en-US" sz="2800" b="1" dirty="0" smtClean="0">
                <a:solidFill>
                  <a:srgbClr val="0066FF"/>
                </a:solidFill>
                <a:latin typeface="Times New Roman" pitchFamily="18" charset="0"/>
                <a:cs typeface="Times New Roman" pitchFamily="18" charset="0"/>
              </a:rPr>
              <a:t>TA`LIM-TARBIYAVIY FAOLIYAT</a:t>
            </a:r>
            <a:r>
              <a:rPr lang="uz-Cyrl-UZ" sz="2800" b="1" dirty="0" smtClean="0">
                <a:solidFill>
                  <a:srgbClr val="0066FF"/>
                </a:solidFill>
                <a:latin typeface="Times New Roman" pitchFamily="18" charset="0"/>
                <a:cs typeface="Times New Roman" pitchFamily="18" charset="0"/>
              </a:rPr>
              <a:t>-</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smtClean="0">
                <a:solidFill>
                  <a:srgbClr val="002060"/>
                </a:solidFill>
                <a:latin typeface="Times New Roman" panose="02020603050405020304" pitchFamily="18" charset="0"/>
                <a:cs typeface="Times New Roman" panose="02020603050405020304" pitchFamily="18" charset="0"/>
              </a:rPr>
              <a:t>ERTALABKI QABUL</a:t>
            </a:r>
            <a:r>
              <a:rPr lang="uz-Cyrl-UZ" sz="2800" b="1" dirty="0" smtClean="0">
                <a:solidFill>
                  <a:srgbClr val="002060"/>
                </a:solidFill>
                <a:latin typeface="Times New Roman" panose="02020603050405020304" pitchFamily="18" charset="0"/>
                <a:cs typeface="Times New Roman" panose="02020603050405020304" pitchFamily="18" charset="0"/>
              </a:rPr>
              <a:t>,</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OʻYINLAR</a:t>
            </a:r>
            <a:endParaRPr lang="ru-RU" sz="2800" dirty="0">
              <a:solidFill>
                <a:srgbClr val="0066FF"/>
              </a:solidFill>
            </a:endParaRPr>
          </a:p>
        </p:txBody>
      </p:sp>
      <p:pic>
        <p:nvPicPr>
          <p:cNvPr id="3" name="Рисунок 2"/>
          <p:cNvPicPr>
            <a:picLocks noChangeAspect="1"/>
          </p:cNvPicPr>
          <p:nvPr/>
        </p:nvPicPr>
        <p:blipFill>
          <a:blip r:embed="rId2"/>
          <a:stretch>
            <a:fillRect/>
          </a:stretch>
        </p:blipFill>
        <p:spPr>
          <a:xfrm>
            <a:off x="464026" y="1410599"/>
            <a:ext cx="3480956" cy="4937949"/>
          </a:xfrm>
          <a:prstGeom prst="rect">
            <a:avLst/>
          </a:prstGeom>
        </p:spPr>
      </p:pic>
      <p:graphicFrame>
        <p:nvGraphicFramePr>
          <p:cNvPr id="11" name="Таблица 10"/>
          <p:cNvGraphicFramePr>
            <a:graphicFrameLocks noGrp="1"/>
          </p:cNvGraphicFramePr>
          <p:nvPr>
            <p:extLst>
              <p:ext uri="{D42A27DB-BD31-4B8C-83A1-F6EECF244321}">
                <p14:modId xmlns:p14="http://schemas.microsoft.com/office/powerpoint/2010/main" val="16518696"/>
              </p:ext>
            </p:extLst>
          </p:nvPr>
        </p:nvGraphicFramePr>
        <p:xfrm>
          <a:off x="4310743" y="1121976"/>
          <a:ext cx="7471954" cy="4924627"/>
        </p:xfrm>
        <a:graphic>
          <a:graphicData uri="http://schemas.openxmlformats.org/drawingml/2006/table">
            <a:tbl>
              <a:tblPr firstRow="1" firstCol="1" bandRow="1"/>
              <a:tblGrid>
                <a:gridCol w="826851">
                  <a:extLst>
                    <a:ext uri="{9D8B030D-6E8A-4147-A177-3AD203B41FA5}">
                      <a16:colId xmlns:a16="http://schemas.microsoft.com/office/drawing/2014/main" xmlns="" val="4095140750"/>
                    </a:ext>
                  </a:extLst>
                </a:gridCol>
                <a:gridCol w="651481">
                  <a:extLst>
                    <a:ext uri="{9D8B030D-6E8A-4147-A177-3AD203B41FA5}">
                      <a16:colId xmlns:a16="http://schemas.microsoft.com/office/drawing/2014/main" xmlns="" val="2594583315"/>
                    </a:ext>
                  </a:extLst>
                </a:gridCol>
                <a:gridCol w="1656754">
                  <a:extLst>
                    <a:ext uri="{9D8B030D-6E8A-4147-A177-3AD203B41FA5}">
                      <a16:colId xmlns:a16="http://schemas.microsoft.com/office/drawing/2014/main" xmlns="" val="2654995941"/>
                    </a:ext>
                  </a:extLst>
                </a:gridCol>
                <a:gridCol w="4336868">
                  <a:extLst>
                    <a:ext uri="{9D8B030D-6E8A-4147-A177-3AD203B41FA5}">
                      <a16:colId xmlns:a16="http://schemas.microsoft.com/office/drawing/2014/main" xmlns="" val="4010712004"/>
                    </a:ext>
                  </a:extLst>
                </a:gridCol>
              </a:tblGrid>
              <a:tr h="555921">
                <a:tc rowSpan="5">
                  <a:txBody>
                    <a:bodyPr/>
                    <a:lstStyle/>
                    <a:p>
                      <a:pPr marL="71755" marR="71755" algn="ctr">
                        <a:lnSpc>
                          <a:spcPct val="115000"/>
                        </a:lnSpc>
                        <a:spcAft>
                          <a:spcPts val="0"/>
                        </a:spcAft>
                      </a:pPr>
                      <a:r>
                        <a:rPr lang="en-US" sz="1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ctr">
                        <a:lnSpc>
                          <a:spcPct val="115000"/>
                        </a:lnSpc>
                        <a:spcAft>
                          <a:spcPts val="0"/>
                        </a:spcAft>
                      </a:pPr>
                      <a:r>
                        <a:rPr lang="en-US" sz="24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a:t>
                      </a:r>
                      <a:r>
                        <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doira</a:t>
                      </a:r>
                      <a:endParaRPr lang="ru-RU" sz="24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115000"/>
                        </a:lnSpc>
                        <a:spcAft>
                          <a:spcPts val="0"/>
                        </a:spcAft>
                      </a:pPr>
                      <a:r>
                        <a:rPr lang="en-US" sz="1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3894" marR="6389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marL="71755" marR="71755" algn="ctr">
                        <a:lnSpc>
                          <a:spcPct val="115000"/>
                        </a:lnSpc>
                        <a:spcAft>
                          <a:spcPts val="0"/>
                        </a:spcAft>
                      </a:pPr>
                      <a:r>
                        <a:rPr lang="en-US" sz="2800" b="1"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Payshanba</a:t>
                      </a:r>
                      <a:endParaRPr lang="ru-RU" sz="2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3894" marR="6389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qabul</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O`yinlar</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20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Tabel,Filtr,Bolalarni markazga yo‘naltirish</a:t>
                      </a:r>
                      <a:endParaRPr lang="ru-RU" sz="20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692141132"/>
                  </a:ext>
                </a:extLst>
              </a:tr>
              <a:tr h="555921">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uz-Cyrl-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Bolalar bilan </a:t>
                      </a: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Tasvirni</a:t>
                      </a:r>
                      <a:r>
                        <a:rPr lang="en-US"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yig</a:t>
                      </a:r>
                      <a:r>
                        <a:rPr lang="en-US"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ta’limiy o‘yini</a:t>
                      </a:r>
                      <a:endParaRPr lang="ru-RU" sz="2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011474690"/>
                  </a:ext>
                </a:extLst>
              </a:tr>
              <a:tr h="555921">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0" marR="0" indent="0" algn="just" defTabSz="457200" rtl="0" eaLnBrk="1" fontAlgn="auto" latinLnBrk="0" hangingPunct="1">
                        <a:lnSpc>
                          <a:spcPct val="115000"/>
                        </a:lnSpc>
                        <a:spcBef>
                          <a:spcPts val="0"/>
                        </a:spcBef>
                        <a:spcAft>
                          <a:spcPts val="0"/>
                        </a:spcAft>
                        <a:buClrTx/>
                        <a:buSzTx/>
                        <a:buFontTx/>
                        <a:buNone/>
                        <a:tabLst/>
                        <a:defRPr/>
                      </a:pP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Yo`l</a:t>
                      </a:r>
                      <a:r>
                        <a:rPr lang="en-US" sz="2000" baseline="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aseline="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belgili</a:t>
                      </a:r>
                      <a:r>
                        <a:rPr lang="en-US"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sudoku</a:t>
                      </a: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stol o‘yini</a:t>
                      </a:r>
                      <a:endParaRPr lang="ru-RU" sz="2000" dirty="0" smtClean="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999107517"/>
                  </a:ext>
                </a:extLst>
              </a:tr>
              <a:tr h="1886764">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Bolalar</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suhbat</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kern="1200" dirty="0" smtClean="0">
                          <a:solidFill>
                            <a:srgbClr val="002060"/>
                          </a:solidFill>
                          <a:effectLst/>
                          <a:latin typeface="Times New Roman" panose="02020603050405020304" pitchFamily="18" charset="0"/>
                          <a:ea typeface="+mn-ea"/>
                          <a:cs typeface="Times New Roman" panose="02020603050405020304" pitchFamily="18" charset="0"/>
                        </a:rPr>
                        <a:t>“</a:t>
                      </a:r>
                      <a:r>
                        <a:rPr lang="en-US" sz="1800" b="1" kern="1200" dirty="0" err="1" smtClean="0">
                          <a:solidFill>
                            <a:srgbClr val="002060"/>
                          </a:solidFill>
                          <a:effectLst/>
                          <a:latin typeface="Times New Roman" panose="02020603050405020304" pitchFamily="18" charset="0"/>
                          <a:ea typeface="+mn-ea"/>
                          <a:cs typeface="Times New Roman" panose="02020603050405020304" pitchFamily="18" charset="0"/>
                        </a:rPr>
                        <a:t>Velosipedda</a:t>
                      </a:r>
                      <a:r>
                        <a:rPr lang="en-US" sz="1800" b="1" kern="1200" dirty="0" smtClean="0">
                          <a:solidFill>
                            <a:srgbClr val="002060"/>
                          </a:solidFill>
                          <a:effectLst/>
                          <a:latin typeface="Times New Roman" panose="02020603050405020304" pitchFamily="18" charset="0"/>
                          <a:ea typeface="+mn-ea"/>
                          <a:cs typeface="Times New Roman" panose="02020603050405020304" pitchFamily="18" charset="0"/>
                        </a:rPr>
                        <a:t> </a:t>
                      </a:r>
                      <a:r>
                        <a:rPr lang="en-US" sz="1800" b="1" kern="1200" dirty="0" err="1" smtClean="0">
                          <a:solidFill>
                            <a:srgbClr val="002060"/>
                          </a:solidFill>
                          <a:effectLst/>
                          <a:latin typeface="Times New Roman" panose="02020603050405020304" pitchFamily="18" charset="0"/>
                          <a:ea typeface="+mn-ea"/>
                          <a:cs typeface="Times New Roman" panose="02020603050405020304" pitchFamily="18" charset="0"/>
                        </a:rPr>
                        <a:t>yurish</a:t>
                      </a:r>
                      <a:r>
                        <a:rPr lang="en-US" sz="1800" b="1" kern="1200" dirty="0" smtClean="0">
                          <a:solidFill>
                            <a:srgbClr val="002060"/>
                          </a:solidFill>
                          <a:effectLst/>
                          <a:latin typeface="Times New Roman" panose="02020603050405020304" pitchFamily="18" charset="0"/>
                          <a:ea typeface="+mn-ea"/>
                          <a:cs typeface="Times New Roman" panose="02020603050405020304" pitchFamily="18" charset="0"/>
                        </a:rPr>
                        <a:t> </a:t>
                      </a:r>
                      <a:r>
                        <a:rPr lang="en-US" sz="1800" b="0" kern="1200" dirty="0" err="1" smtClean="0">
                          <a:solidFill>
                            <a:srgbClr val="002060"/>
                          </a:solidFill>
                          <a:effectLst/>
                          <a:latin typeface="Times New Roman" panose="02020603050405020304" pitchFamily="18" charset="0"/>
                          <a:ea typeface="+mn-ea"/>
                          <a:cs typeface="Times New Roman" panose="02020603050405020304" pitchFamily="18" charset="0"/>
                        </a:rPr>
                        <a:t>qoidalari”Bolalarni</a:t>
                      </a:r>
                      <a:r>
                        <a:rPr lang="en-US" sz="1800" b="0" kern="1200" dirty="0" smtClean="0">
                          <a:solidFill>
                            <a:srgbClr val="002060"/>
                          </a:solidFill>
                          <a:effectLst/>
                          <a:latin typeface="Times New Roman" panose="02020603050405020304" pitchFamily="18" charset="0"/>
                          <a:ea typeface="+mn-ea"/>
                          <a:cs typeface="Times New Roman" panose="02020603050405020304" pitchFamily="18" charset="0"/>
                        </a:rPr>
                        <a:t> </a:t>
                      </a:r>
                      <a:r>
                        <a:rPr lang="en-US" sz="1800" b="0" kern="1200" dirty="0" err="1" smtClean="0">
                          <a:solidFill>
                            <a:srgbClr val="002060"/>
                          </a:solidFill>
                          <a:effectLst/>
                          <a:latin typeface="Times New Roman" panose="02020603050405020304" pitchFamily="18" charset="0"/>
                          <a:ea typeface="+mn-ea"/>
                          <a:cs typeface="Times New Roman" panose="02020603050405020304" pitchFamily="18" charset="0"/>
                        </a:rPr>
                        <a:t>velosipedlarda</a:t>
                      </a:r>
                      <a:r>
                        <a:rPr lang="en-US" sz="1800" b="0" kern="1200" dirty="0" smtClean="0">
                          <a:solidFill>
                            <a:srgbClr val="002060"/>
                          </a:solidFill>
                          <a:effectLst/>
                          <a:latin typeface="Times New Roman" panose="02020603050405020304" pitchFamily="18" charset="0"/>
                          <a:ea typeface="+mn-ea"/>
                          <a:cs typeface="Times New Roman" panose="02020603050405020304" pitchFamily="18" charset="0"/>
                        </a:rPr>
                        <a:t> </a:t>
                      </a:r>
                      <a:r>
                        <a:rPr lang="en-US" sz="1800" b="0" kern="1200" dirty="0" err="1" smtClean="0">
                          <a:solidFill>
                            <a:srgbClr val="002060"/>
                          </a:solidFill>
                          <a:effectLst/>
                          <a:latin typeface="Times New Roman" panose="02020603050405020304" pitchFamily="18" charset="0"/>
                          <a:ea typeface="+mn-ea"/>
                          <a:cs typeface="Times New Roman" panose="02020603050405020304" pitchFamily="18" charset="0"/>
                        </a:rPr>
                        <a:t>yurish</a:t>
                      </a:r>
                      <a:r>
                        <a:rPr lang="en-US" sz="1800" b="0" kern="1200" dirty="0" smtClean="0">
                          <a:solidFill>
                            <a:srgbClr val="002060"/>
                          </a:solidFill>
                          <a:effectLst/>
                          <a:latin typeface="Times New Roman" panose="02020603050405020304" pitchFamily="18" charset="0"/>
                          <a:ea typeface="+mn-ea"/>
                          <a:cs typeface="Times New Roman" panose="02020603050405020304" pitchFamily="18" charset="0"/>
                        </a:rPr>
                        <a:t> </a:t>
                      </a:r>
                      <a:r>
                        <a:rPr lang="en-US" sz="1800" b="0" kern="1200" dirty="0" err="1" smtClean="0">
                          <a:solidFill>
                            <a:srgbClr val="002060"/>
                          </a:solidFill>
                          <a:effectLst/>
                          <a:latin typeface="Times New Roman" panose="02020603050405020304" pitchFamily="18" charset="0"/>
                          <a:ea typeface="+mn-ea"/>
                          <a:cs typeface="Times New Roman" panose="02020603050405020304" pitchFamily="18" charset="0"/>
                        </a:rPr>
                        <a:t>qoidalari</a:t>
                      </a:r>
                      <a:r>
                        <a:rPr lang="en-US" sz="1800" b="0" kern="1200" dirty="0" smtClean="0">
                          <a:solidFill>
                            <a:srgbClr val="002060"/>
                          </a:solidFill>
                          <a:effectLst/>
                          <a:latin typeface="Times New Roman" panose="02020603050405020304" pitchFamily="18" charset="0"/>
                          <a:ea typeface="+mn-ea"/>
                          <a:cs typeface="Times New Roman" panose="02020603050405020304" pitchFamily="18" charset="0"/>
                        </a:rPr>
                        <a:t> </a:t>
                      </a:r>
                      <a:r>
                        <a:rPr lang="en-US" sz="1800" b="0" kern="1200" dirty="0" err="1" smtClean="0">
                          <a:solidFill>
                            <a:srgbClr val="002060"/>
                          </a:solidFill>
                          <a:effectLst/>
                          <a:latin typeface="Times New Roman" panose="02020603050405020304" pitchFamily="18" charset="0"/>
                          <a:ea typeface="+mn-ea"/>
                          <a:cs typeface="Times New Roman" panose="02020603050405020304" pitchFamily="18" charset="0"/>
                        </a:rPr>
                        <a:t>bilan</a:t>
                      </a:r>
                      <a:r>
                        <a:rPr lang="en-US" sz="1800" b="0" kern="1200" dirty="0" smtClean="0">
                          <a:solidFill>
                            <a:srgbClr val="002060"/>
                          </a:solidFill>
                          <a:effectLst/>
                          <a:latin typeface="Times New Roman" panose="02020603050405020304" pitchFamily="18" charset="0"/>
                          <a:ea typeface="+mn-ea"/>
                          <a:cs typeface="Times New Roman" panose="02020603050405020304" pitchFamily="18" charset="0"/>
                        </a:rPr>
                        <a:t> </a:t>
                      </a:r>
                      <a:r>
                        <a:rPr lang="en-US" sz="1800" b="0" kern="1200" dirty="0" err="1" smtClean="0">
                          <a:solidFill>
                            <a:srgbClr val="002060"/>
                          </a:solidFill>
                          <a:effectLst/>
                          <a:latin typeface="Times New Roman" panose="02020603050405020304" pitchFamily="18" charset="0"/>
                          <a:ea typeface="+mn-ea"/>
                          <a:cs typeface="Times New Roman" panose="02020603050405020304" pitchFamily="18" charset="0"/>
                        </a:rPr>
                        <a:t>tanishtirish</a:t>
                      </a:r>
                      <a:r>
                        <a:rPr lang="en-US" sz="1800" b="0" kern="1200" dirty="0" smtClean="0">
                          <a:solidFill>
                            <a:srgbClr val="002060"/>
                          </a:solidFill>
                          <a:effectLst/>
                          <a:latin typeface="Times New Roman" panose="02020603050405020304" pitchFamily="18" charset="0"/>
                          <a:ea typeface="+mn-ea"/>
                          <a:cs typeface="Times New Roman" panose="02020603050405020304" pitchFamily="18" charset="0"/>
                        </a:rPr>
                        <a:t>.</a:t>
                      </a:r>
                      <a:endParaRPr lang="ru-RU" sz="20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4048715732"/>
                  </a:ext>
                </a:extLst>
              </a:tr>
              <a:tr h="1079862">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badantarbiya</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 badantarbiya kompleksi</a:t>
                      </a: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6</a:t>
                      </a:r>
                      <a:r>
                        <a:rPr lang="en-US" sz="2000" baseline="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aseline="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Gardish</a:t>
                      </a:r>
                      <a:r>
                        <a:rPr lang="en-US" sz="2000" baseline="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aseline="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US" sz="2000" baseline="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949483108"/>
                  </a:ext>
                </a:extLst>
              </a:tr>
            </a:tbl>
          </a:graphicData>
        </a:graphic>
      </p:graphicFrame>
    </p:spTree>
    <p:extLst>
      <p:ext uri="{BB962C8B-B14F-4D97-AF65-F5344CB8AC3E}">
        <p14:creationId xmlns:p14="http://schemas.microsoft.com/office/powerpoint/2010/main" val="51660309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1887" y="195943"/>
            <a:ext cx="11586754" cy="627017"/>
          </a:xfrm>
        </p:spPr>
        <p:txBody>
          <a:bodyPr>
            <a:normAutofit/>
          </a:bodyPr>
          <a:lstStyle/>
          <a:p>
            <a:pPr algn="ctr"/>
            <a:r>
              <a:rPr lang="en-US" sz="2800" b="1" dirty="0" smtClean="0">
                <a:solidFill>
                  <a:srgbClr val="0066FF"/>
                </a:solidFill>
                <a:latin typeface="Times New Roman" pitchFamily="18" charset="0"/>
                <a:cs typeface="Times New Roman" pitchFamily="18" charset="0"/>
              </a:rPr>
              <a:t>TA`LIM-TARBIYAVIY FAOLIYAT</a:t>
            </a:r>
            <a:r>
              <a:rPr lang="uz-Cyrl-UZ" sz="2800" b="1" dirty="0" smtClean="0">
                <a:solidFill>
                  <a:srgbClr val="0066FF"/>
                </a:solidFill>
                <a:latin typeface="Times New Roman" pitchFamily="18" charset="0"/>
                <a:cs typeface="Times New Roman" pitchFamily="18" charset="0"/>
              </a:rPr>
              <a:t>-</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smtClean="0">
                <a:solidFill>
                  <a:srgbClr val="002060"/>
                </a:solidFill>
                <a:latin typeface="Times New Roman" panose="02020603050405020304" pitchFamily="18" charset="0"/>
                <a:cs typeface="Times New Roman" panose="02020603050405020304" pitchFamily="18" charset="0"/>
              </a:rPr>
              <a:t>ERTALABKI QABUL</a:t>
            </a:r>
            <a:r>
              <a:rPr lang="uz-Cyrl-UZ" sz="2800" b="1" dirty="0" smtClean="0">
                <a:solidFill>
                  <a:srgbClr val="002060"/>
                </a:solidFill>
                <a:latin typeface="Times New Roman" panose="02020603050405020304" pitchFamily="18" charset="0"/>
                <a:cs typeface="Times New Roman" panose="02020603050405020304" pitchFamily="18" charset="0"/>
              </a:rPr>
              <a:t>,</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OʻYINLAR</a:t>
            </a:r>
            <a:endParaRPr lang="ru-RU" sz="2800" dirty="0">
              <a:solidFill>
                <a:srgbClr val="0066FF"/>
              </a:solidFill>
            </a:endParaRPr>
          </a:p>
        </p:txBody>
      </p:sp>
      <p:pic>
        <p:nvPicPr>
          <p:cNvPr id="3" name="Рисунок 2"/>
          <p:cNvPicPr>
            <a:picLocks noChangeAspect="1"/>
          </p:cNvPicPr>
          <p:nvPr/>
        </p:nvPicPr>
        <p:blipFill>
          <a:blip r:embed="rId2"/>
          <a:stretch>
            <a:fillRect/>
          </a:stretch>
        </p:blipFill>
        <p:spPr>
          <a:xfrm>
            <a:off x="464026" y="1410599"/>
            <a:ext cx="3480956" cy="4937949"/>
          </a:xfrm>
          <a:prstGeom prst="rect">
            <a:avLst/>
          </a:prstGeom>
        </p:spPr>
      </p:pic>
      <p:graphicFrame>
        <p:nvGraphicFramePr>
          <p:cNvPr id="11" name="Таблица 10"/>
          <p:cNvGraphicFramePr>
            <a:graphicFrameLocks noGrp="1"/>
          </p:cNvGraphicFramePr>
          <p:nvPr>
            <p:extLst>
              <p:ext uri="{D42A27DB-BD31-4B8C-83A1-F6EECF244321}">
                <p14:modId xmlns:p14="http://schemas.microsoft.com/office/powerpoint/2010/main" val="2701505171"/>
              </p:ext>
            </p:extLst>
          </p:nvPr>
        </p:nvGraphicFramePr>
        <p:xfrm>
          <a:off x="4310743" y="1121976"/>
          <a:ext cx="7471954" cy="4924627"/>
        </p:xfrm>
        <a:graphic>
          <a:graphicData uri="http://schemas.openxmlformats.org/drawingml/2006/table">
            <a:tbl>
              <a:tblPr firstRow="1" firstCol="1" bandRow="1"/>
              <a:tblGrid>
                <a:gridCol w="826851">
                  <a:extLst>
                    <a:ext uri="{9D8B030D-6E8A-4147-A177-3AD203B41FA5}">
                      <a16:colId xmlns:a16="http://schemas.microsoft.com/office/drawing/2014/main" xmlns="" val="4095140750"/>
                    </a:ext>
                  </a:extLst>
                </a:gridCol>
                <a:gridCol w="651481">
                  <a:extLst>
                    <a:ext uri="{9D8B030D-6E8A-4147-A177-3AD203B41FA5}">
                      <a16:colId xmlns:a16="http://schemas.microsoft.com/office/drawing/2014/main" xmlns="" val="2594583315"/>
                    </a:ext>
                  </a:extLst>
                </a:gridCol>
                <a:gridCol w="1656754">
                  <a:extLst>
                    <a:ext uri="{9D8B030D-6E8A-4147-A177-3AD203B41FA5}">
                      <a16:colId xmlns:a16="http://schemas.microsoft.com/office/drawing/2014/main" xmlns="" val="2654995941"/>
                    </a:ext>
                  </a:extLst>
                </a:gridCol>
                <a:gridCol w="4336868">
                  <a:extLst>
                    <a:ext uri="{9D8B030D-6E8A-4147-A177-3AD203B41FA5}">
                      <a16:colId xmlns:a16="http://schemas.microsoft.com/office/drawing/2014/main" xmlns="" val="4010712004"/>
                    </a:ext>
                  </a:extLst>
                </a:gridCol>
              </a:tblGrid>
              <a:tr h="555921">
                <a:tc rowSpan="5">
                  <a:txBody>
                    <a:bodyPr/>
                    <a:lstStyle/>
                    <a:p>
                      <a:pPr marL="71755" marR="71755" algn="ctr">
                        <a:lnSpc>
                          <a:spcPct val="115000"/>
                        </a:lnSpc>
                        <a:spcAft>
                          <a:spcPts val="0"/>
                        </a:spcAft>
                      </a:pPr>
                      <a:r>
                        <a:rPr lang="en-US" sz="1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ctr">
                        <a:lnSpc>
                          <a:spcPct val="115000"/>
                        </a:lnSpc>
                        <a:spcAft>
                          <a:spcPts val="0"/>
                        </a:spcAft>
                      </a:pPr>
                      <a:r>
                        <a:rPr lang="en-US" sz="24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a:t>
                      </a:r>
                      <a:r>
                        <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doira</a:t>
                      </a:r>
                      <a:endParaRPr lang="ru-RU" sz="24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115000"/>
                        </a:lnSpc>
                        <a:spcAft>
                          <a:spcPts val="0"/>
                        </a:spcAft>
                      </a:pPr>
                      <a:r>
                        <a:rPr lang="en-US" sz="1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3894" marR="6389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marL="71755" marR="71755" algn="ctr">
                        <a:lnSpc>
                          <a:spcPct val="115000"/>
                        </a:lnSpc>
                        <a:spcAft>
                          <a:spcPts val="0"/>
                        </a:spcAft>
                      </a:pPr>
                      <a:r>
                        <a:rPr lang="en-US" sz="2800" b="1"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Juma</a:t>
                      </a:r>
                      <a:endParaRPr lang="ru-RU" sz="2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3894" marR="6389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qabul</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O`yinlar</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200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Tabel,Filtr,Bolalarni markazga yo‘naltirish</a:t>
                      </a:r>
                      <a:endParaRPr lang="ru-RU" sz="200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692141132"/>
                  </a:ext>
                </a:extLst>
              </a:tr>
              <a:tr h="555921">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uz-Cyrl-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Bolalar bilan </a:t>
                      </a: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Tasvirni</a:t>
                      </a:r>
                      <a:r>
                        <a:rPr lang="en-US"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yig</a:t>
                      </a:r>
                      <a:r>
                        <a:rPr lang="en-US"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ta’limiy o‘yini</a:t>
                      </a:r>
                      <a:endParaRPr lang="ru-RU" sz="2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011474690"/>
                  </a:ext>
                </a:extLst>
              </a:tr>
              <a:tr h="555921">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0" marR="0" indent="0" algn="just" defTabSz="457200" rtl="0" eaLnBrk="1" fontAlgn="auto" latinLnBrk="0" hangingPunct="1">
                        <a:lnSpc>
                          <a:spcPct val="115000"/>
                        </a:lnSpc>
                        <a:spcBef>
                          <a:spcPts val="0"/>
                        </a:spcBef>
                        <a:spcAft>
                          <a:spcPts val="0"/>
                        </a:spcAft>
                        <a:buClrTx/>
                        <a:buSzTx/>
                        <a:buFontTx/>
                        <a:buNone/>
                        <a:tabLst/>
                        <a:defRPr/>
                      </a:pP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Archa</a:t>
                      </a:r>
                      <a:r>
                        <a:rPr lang="en-US" sz="2000" baseline="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lang="en-US" sz="2000" baseline="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qor</a:t>
                      </a:r>
                      <a:r>
                        <a:rPr lang="en-US" sz="2000" baseline="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bola </a:t>
                      </a:r>
                      <a:r>
                        <a:rPr lang="en-US" sz="200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sudoku</a:t>
                      </a: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stol o‘yini</a:t>
                      </a:r>
                      <a:endParaRPr lang="ru-RU" sz="2000" dirty="0" smtClean="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999107517"/>
                  </a:ext>
                </a:extLst>
              </a:tr>
              <a:tr h="1886764">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Bolalar</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suhbat</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en-US" sz="1800" b="1" kern="1200" dirty="0" smtClean="0">
                          <a:solidFill>
                            <a:srgbClr val="002060"/>
                          </a:solidFill>
                          <a:effectLst/>
                          <a:latin typeface="Times New Roman" panose="02020603050405020304" pitchFamily="18" charset="0"/>
                          <a:ea typeface="+mn-ea"/>
                          <a:cs typeface="Times New Roman" panose="02020603050405020304" pitchFamily="18" charset="0"/>
                        </a:rPr>
                        <a:t>“</a:t>
                      </a:r>
                      <a:r>
                        <a:rPr lang="en-US" sz="1800" b="1" kern="1200" dirty="0" err="1" smtClean="0">
                          <a:solidFill>
                            <a:srgbClr val="002060"/>
                          </a:solidFill>
                          <a:effectLst/>
                          <a:latin typeface="Times New Roman" panose="02020603050405020304" pitchFamily="18" charset="0"/>
                          <a:ea typeface="+mn-ea"/>
                          <a:cs typeface="Times New Roman" panose="02020603050405020304" pitchFamily="18" charset="0"/>
                        </a:rPr>
                        <a:t>Gugurt</a:t>
                      </a:r>
                      <a:r>
                        <a:rPr lang="en-US" sz="1800" b="1" kern="1200" dirty="0" smtClean="0">
                          <a:solidFill>
                            <a:srgbClr val="002060"/>
                          </a:solidFill>
                          <a:effectLst/>
                          <a:latin typeface="Times New Roman" panose="02020603050405020304" pitchFamily="18" charset="0"/>
                          <a:ea typeface="+mn-ea"/>
                          <a:cs typeface="Times New Roman" panose="02020603050405020304" pitchFamily="18" charset="0"/>
                        </a:rPr>
                        <a:t> </a:t>
                      </a:r>
                      <a:r>
                        <a:rPr lang="en-US" sz="1800" b="1" kern="1200" dirty="0" err="1" smtClean="0">
                          <a:solidFill>
                            <a:srgbClr val="002060"/>
                          </a:solidFill>
                          <a:effectLst/>
                          <a:latin typeface="Times New Roman" panose="02020603050405020304" pitchFamily="18" charset="0"/>
                          <a:ea typeface="+mn-ea"/>
                          <a:cs typeface="Times New Roman" panose="02020603050405020304" pitchFamily="18" charset="0"/>
                        </a:rPr>
                        <a:t>bilan</a:t>
                      </a:r>
                      <a:r>
                        <a:rPr lang="en-US" sz="1800" b="1" kern="1200" dirty="0" smtClean="0">
                          <a:solidFill>
                            <a:srgbClr val="002060"/>
                          </a:solidFill>
                          <a:effectLst/>
                          <a:latin typeface="Times New Roman" panose="02020603050405020304" pitchFamily="18" charset="0"/>
                          <a:ea typeface="+mn-ea"/>
                          <a:cs typeface="Times New Roman" panose="02020603050405020304" pitchFamily="18" charset="0"/>
                        </a:rPr>
                        <a:t> </a:t>
                      </a:r>
                      <a:r>
                        <a:rPr lang="en-US" sz="1800" b="1" kern="1200" dirty="0" err="1" smtClean="0">
                          <a:solidFill>
                            <a:srgbClr val="002060"/>
                          </a:solidFill>
                          <a:effectLst/>
                          <a:latin typeface="Times New Roman" panose="02020603050405020304" pitchFamily="18" charset="0"/>
                          <a:ea typeface="+mn-ea"/>
                          <a:cs typeface="Times New Roman" panose="02020603050405020304" pitchFamily="18" charset="0"/>
                        </a:rPr>
                        <a:t>o`ynamang</a:t>
                      </a:r>
                      <a:r>
                        <a:rPr lang="en-US" sz="1800" b="0" kern="1200" dirty="0" smtClean="0">
                          <a:solidFill>
                            <a:srgbClr val="002060"/>
                          </a:solidFill>
                          <a:effectLst/>
                          <a:latin typeface="Times New Roman" panose="02020603050405020304" pitchFamily="18" charset="0"/>
                          <a:ea typeface="+mn-ea"/>
                          <a:cs typeface="Times New Roman" panose="02020603050405020304" pitchFamily="18" charset="0"/>
                        </a:rPr>
                        <a:t>”  </a:t>
                      </a:r>
                      <a:r>
                        <a:rPr lang="en-US" sz="1800" b="0" kern="1200" dirty="0" err="1" smtClean="0">
                          <a:solidFill>
                            <a:srgbClr val="002060"/>
                          </a:solidFill>
                          <a:effectLst/>
                          <a:latin typeface="Times New Roman" panose="02020603050405020304" pitchFamily="18" charset="0"/>
                          <a:ea typeface="+mn-ea"/>
                          <a:cs typeface="Times New Roman" panose="02020603050405020304" pitchFamily="18" charset="0"/>
                        </a:rPr>
                        <a:t>olov</a:t>
                      </a:r>
                      <a:r>
                        <a:rPr lang="en-US" sz="1800" b="0" kern="1200" dirty="0" smtClean="0">
                          <a:solidFill>
                            <a:srgbClr val="002060"/>
                          </a:solidFill>
                          <a:effectLst/>
                          <a:latin typeface="Times New Roman" panose="02020603050405020304" pitchFamily="18" charset="0"/>
                          <a:ea typeface="+mn-ea"/>
                          <a:cs typeface="Times New Roman" panose="02020603050405020304" pitchFamily="18" charset="0"/>
                        </a:rPr>
                        <a:t> </a:t>
                      </a:r>
                      <a:r>
                        <a:rPr lang="en-US" sz="1800" b="0" kern="1200" dirty="0" err="1" smtClean="0">
                          <a:solidFill>
                            <a:srgbClr val="002060"/>
                          </a:solidFill>
                          <a:effectLst/>
                          <a:latin typeface="Times New Roman" panose="02020603050405020304" pitchFamily="18" charset="0"/>
                          <a:ea typeface="+mn-ea"/>
                          <a:cs typeface="Times New Roman" panose="02020603050405020304" pitchFamily="18" charset="0"/>
                        </a:rPr>
                        <a:t>do`st</a:t>
                      </a:r>
                      <a:r>
                        <a:rPr lang="en-US" sz="1800" b="0" kern="1200" dirty="0" smtClean="0">
                          <a:solidFill>
                            <a:srgbClr val="002060"/>
                          </a:solidFill>
                          <a:effectLst/>
                          <a:latin typeface="Times New Roman" panose="02020603050405020304" pitchFamily="18" charset="0"/>
                          <a:ea typeface="+mn-ea"/>
                          <a:cs typeface="Times New Roman" panose="02020603050405020304" pitchFamily="18" charset="0"/>
                        </a:rPr>
                        <a:t> ,</a:t>
                      </a:r>
                      <a:r>
                        <a:rPr lang="en-US" sz="1800" b="0" kern="1200" dirty="0" err="1" smtClean="0">
                          <a:solidFill>
                            <a:srgbClr val="002060"/>
                          </a:solidFill>
                          <a:effectLst/>
                          <a:latin typeface="Times New Roman" panose="02020603050405020304" pitchFamily="18" charset="0"/>
                          <a:ea typeface="+mn-ea"/>
                          <a:cs typeface="Times New Roman" panose="02020603050405020304" pitchFamily="18" charset="0"/>
                        </a:rPr>
                        <a:t>olov</a:t>
                      </a:r>
                      <a:r>
                        <a:rPr lang="en-US" sz="1800" b="0" kern="1200" baseline="0" dirty="0" smtClean="0">
                          <a:solidFill>
                            <a:srgbClr val="002060"/>
                          </a:solidFill>
                          <a:effectLst/>
                          <a:latin typeface="Times New Roman" panose="02020603050405020304" pitchFamily="18" charset="0"/>
                          <a:ea typeface="+mn-ea"/>
                          <a:cs typeface="Times New Roman" panose="02020603050405020304" pitchFamily="18" charset="0"/>
                        </a:rPr>
                        <a:t> </a:t>
                      </a:r>
                      <a:r>
                        <a:rPr lang="en-US" sz="1800" b="0" kern="1200" baseline="0" dirty="0" err="1" smtClean="0">
                          <a:solidFill>
                            <a:srgbClr val="002060"/>
                          </a:solidFill>
                          <a:effectLst/>
                          <a:latin typeface="Times New Roman" panose="02020603050405020304" pitchFamily="18" charset="0"/>
                          <a:ea typeface="+mn-ea"/>
                          <a:cs typeface="Times New Roman" panose="02020603050405020304" pitchFamily="18" charset="0"/>
                        </a:rPr>
                        <a:t>dushman</a:t>
                      </a:r>
                      <a:r>
                        <a:rPr lang="en-US" sz="1800" b="0" kern="1200" baseline="0" dirty="0" smtClean="0">
                          <a:solidFill>
                            <a:srgbClr val="002060"/>
                          </a:solidFill>
                          <a:effectLst/>
                          <a:latin typeface="Times New Roman" panose="02020603050405020304" pitchFamily="18" charset="0"/>
                          <a:ea typeface="+mn-ea"/>
                          <a:cs typeface="Times New Roman" panose="02020603050405020304" pitchFamily="18" charset="0"/>
                        </a:rPr>
                        <a:t> </a:t>
                      </a:r>
                      <a:r>
                        <a:rPr lang="en-US" sz="1800" b="0" kern="1200" baseline="0" dirty="0" err="1" smtClean="0">
                          <a:solidFill>
                            <a:srgbClr val="002060"/>
                          </a:solidFill>
                          <a:effectLst/>
                          <a:latin typeface="Times New Roman" panose="02020603050405020304" pitchFamily="18" charset="0"/>
                          <a:ea typeface="+mn-ea"/>
                          <a:cs typeface="Times New Roman" panose="02020603050405020304" pitchFamily="18" charset="0"/>
                        </a:rPr>
                        <a:t>haqida</a:t>
                      </a:r>
                      <a:r>
                        <a:rPr lang="en-US" sz="1800" b="0" kern="1200" baseline="0" dirty="0" smtClean="0">
                          <a:solidFill>
                            <a:srgbClr val="002060"/>
                          </a:solidFill>
                          <a:effectLst/>
                          <a:latin typeface="Times New Roman" panose="02020603050405020304" pitchFamily="18" charset="0"/>
                          <a:ea typeface="+mn-ea"/>
                          <a:cs typeface="Times New Roman" panose="02020603050405020304" pitchFamily="18" charset="0"/>
                        </a:rPr>
                        <a:t> </a:t>
                      </a:r>
                      <a:r>
                        <a:rPr lang="en-US" sz="1800" b="0" kern="1200" baseline="0" dirty="0" err="1" smtClean="0">
                          <a:solidFill>
                            <a:srgbClr val="002060"/>
                          </a:solidFill>
                          <a:effectLst/>
                          <a:latin typeface="Times New Roman" panose="02020603050405020304" pitchFamily="18" charset="0"/>
                          <a:ea typeface="+mn-ea"/>
                          <a:cs typeface="Times New Roman" panose="02020603050405020304" pitchFamily="18" charset="0"/>
                        </a:rPr>
                        <a:t>tushuncha</a:t>
                      </a:r>
                      <a:endParaRPr lang="ru-RU" sz="20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4048715732"/>
                  </a:ext>
                </a:extLst>
              </a:tr>
              <a:tr h="1079862">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badantarbiya</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 badantarbiya kompleksi</a:t>
                      </a: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8</a:t>
                      </a:r>
                      <a:r>
                        <a:rPr lang="en-US" sz="2000" baseline="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aseline="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Kubik</a:t>
                      </a:r>
                      <a:r>
                        <a:rPr lang="en-US" sz="2000" baseline="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aseline="0" dirty="0" err="1"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US" sz="2000" baseline="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949483108"/>
                  </a:ext>
                </a:extLst>
              </a:tr>
            </a:tbl>
          </a:graphicData>
        </a:graphic>
      </p:graphicFrame>
    </p:spTree>
    <p:extLst>
      <p:ext uri="{BB962C8B-B14F-4D97-AF65-F5344CB8AC3E}">
        <p14:creationId xmlns:p14="http://schemas.microsoft.com/office/powerpoint/2010/main" val="198829700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1887" y="195943"/>
            <a:ext cx="11586754" cy="627017"/>
          </a:xfrm>
        </p:spPr>
        <p:txBody>
          <a:bodyPr>
            <a:normAutofit/>
          </a:bodyPr>
          <a:lstStyle/>
          <a:p>
            <a:pPr algn="ctr"/>
            <a:r>
              <a:rPr lang="en-US" sz="2800" b="1" dirty="0" smtClean="0">
                <a:solidFill>
                  <a:srgbClr val="0066FF"/>
                </a:solidFill>
                <a:latin typeface="Times New Roman" pitchFamily="18" charset="0"/>
                <a:cs typeface="Times New Roman" pitchFamily="18" charset="0"/>
              </a:rPr>
              <a:t>TA`LIM-TARBIYAVIY FAOLIYAT</a:t>
            </a:r>
            <a:r>
              <a:rPr lang="uz-Cyrl-UZ" sz="2800" b="1" dirty="0" smtClean="0">
                <a:solidFill>
                  <a:srgbClr val="0066FF"/>
                </a:solidFill>
                <a:latin typeface="Times New Roman" pitchFamily="18" charset="0"/>
                <a:cs typeface="Times New Roman" pitchFamily="18" charset="0"/>
              </a:rPr>
              <a:t>-</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smtClean="0">
                <a:solidFill>
                  <a:srgbClr val="002060"/>
                </a:solidFill>
                <a:latin typeface="Times New Roman" panose="02020603050405020304" pitchFamily="18" charset="0"/>
                <a:cs typeface="Times New Roman" panose="02020603050405020304" pitchFamily="18" charset="0"/>
              </a:rPr>
              <a:t>ERTALABKI QABUL</a:t>
            </a:r>
            <a:r>
              <a:rPr lang="uz-Cyrl-UZ" sz="2800" b="1" dirty="0" smtClean="0">
                <a:solidFill>
                  <a:srgbClr val="002060"/>
                </a:solidFill>
                <a:latin typeface="Times New Roman" panose="02020603050405020304" pitchFamily="18" charset="0"/>
                <a:cs typeface="Times New Roman" panose="02020603050405020304" pitchFamily="18" charset="0"/>
              </a:rPr>
              <a:t>,</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OʻYINLAR</a:t>
            </a:r>
            <a:endParaRPr lang="ru-RU" sz="2800" dirty="0">
              <a:solidFill>
                <a:srgbClr val="0066FF"/>
              </a:solidFill>
            </a:endParaRPr>
          </a:p>
        </p:txBody>
      </p:sp>
      <p:pic>
        <p:nvPicPr>
          <p:cNvPr id="3" name="Рисунок 2"/>
          <p:cNvPicPr>
            <a:picLocks noChangeAspect="1"/>
          </p:cNvPicPr>
          <p:nvPr/>
        </p:nvPicPr>
        <p:blipFill>
          <a:blip r:embed="rId2"/>
          <a:stretch>
            <a:fillRect/>
          </a:stretch>
        </p:blipFill>
        <p:spPr>
          <a:xfrm>
            <a:off x="464026" y="2220686"/>
            <a:ext cx="2909894" cy="4127862"/>
          </a:xfrm>
          <a:prstGeom prst="rect">
            <a:avLst/>
          </a:prstGeom>
        </p:spPr>
      </p:pic>
      <p:graphicFrame>
        <p:nvGraphicFramePr>
          <p:cNvPr id="11" name="Таблица 10"/>
          <p:cNvGraphicFramePr>
            <a:graphicFrameLocks noGrp="1"/>
          </p:cNvGraphicFramePr>
          <p:nvPr>
            <p:extLst>
              <p:ext uri="{D42A27DB-BD31-4B8C-83A1-F6EECF244321}">
                <p14:modId xmlns:p14="http://schemas.microsoft.com/office/powerpoint/2010/main" val="635434030"/>
              </p:ext>
            </p:extLst>
          </p:nvPr>
        </p:nvGraphicFramePr>
        <p:xfrm>
          <a:off x="3513909" y="1121975"/>
          <a:ext cx="8268788" cy="5409453"/>
        </p:xfrm>
        <a:graphic>
          <a:graphicData uri="http://schemas.openxmlformats.org/drawingml/2006/table">
            <a:tbl>
              <a:tblPr firstRow="1" firstCol="1" bandRow="1"/>
              <a:tblGrid>
                <a:gridCol w="915029">
                  <a:extLst>
                    <a:ext uri="{9D8B030D-6E8A-4147-A177-3AD203B41FA5}">
                      <a16:colId xmlns:a16="http://schemas.microsoft.com/office/drawing/2014/main" xmlns="" val="4095140750"/>
                    </a:ext>
                  </a:extLst>
                </a:gridCol>
                <a:gridCol w="720957">
                  <a:extLst>
                    <a:ext uri="{9D8B030D-6E8A-4147-A177-3AD203B41FA5}">
                      <a16:colId xmlns:a16="http://schemas.microsoft.com/office/drawing/2014/main" xmlns="" val="2594583315"/>
                    </a:ext>
                  </a:extLst>
                </a:gridCol>
                <a:gridCol w="1833436">
                  <a:extLst>
                    <a:ext uri="{9D8B030D-6E8A-4147-A177-3AD203B41FA5}">
                      <a16:colId xmlns:a16="http://schemas.microsoft.com/office/drawing/2014/main" xmlns="" val="2654995941"/>
                    </a:ext>
                  </a:extLst>
                </a:gridCol>
                <a:gridCol w="4799366">
                  <a:extLst>
                    <a:ext uri="{9D8B030D-6E8A-4147-A177-3AD203B41FA5}">
                      <a16:colId xmlns:a16="http://schemas.microsoft.com/office/drawing/2014/main" xmlns="" val="4010712004"/>
                    </a:ext>
                  </a:extLst>
                </a:gridCol>
              </a:tblGrid>
              <a:tr h="629192">
                <a:tc rowSpan="5">
                  <a:txBody>
                    <a:bodyPr/>
                    <a:lstStyle/>
                    <a:p>
                      <a:pPr marL="71755" marR="71755" algn="ctr">
                        <a:lnSpc>
                          <a:spcPct val="115000"/>
                        </a:lnSpc>
                        <a:spcAft>
                          <a:spcPts val="0"/>
                        </a:spcAft>
                      </a:pPr>
                      <a:r>
                        <a:rPr lang="en-US" sz="1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ctr">
                        <a:lnSpc>
                          <a:spcPct val="115000"/>
                        </a:lnSpc>
                        <a:spcAft>
                          <a:spcPts val="0"/>
                        </a:spcAft>
                      </a:pPr>
                      <a:r>
                        <a:rPr lang="en-US" sz="24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a:t>
                      </a:r>
                      <a:r>
                        <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doira</a:t>
                      </a:r>
                      <a:endParaRPr lang="ru-RU" sz="24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marL="71755" marR="71755" algn="just">
                        <a:lnSpc>
                          <a:spcPct val="115000"/>
                        </a:lnSpc>
                        <a:spcAft>
                          <a:spcPts val="0"/>
                        </a:spcAft>
                      </a:pPr>
                      <a:r>
                        <a:rPr lang="en-US" sz="13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3894" marR="6389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marL="71755" marR="71755" algn="ctr">
                        <a:lnSpc>
                          <a:spcPct val="115000"/>
                        </a:lnSpc>
                        <a:spcAft>
                          <a:spcPts val="0"/>
                        </a:spcAft>
                      </a:pPr>
                      <a:endParaRPr lang="ru-RU" sz="28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3894" marR="63894" marT="0" marB="0"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qabul</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O`yinlar</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Tabel,Filtr,Bolalarni markazga yo‘naltirish</a:t>
                      </a:r>
                      <a:endParaRPr lang="ru-RU" sz="2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692141132"/>
                  </a:ext>
                </a:extLst>
              </a:tr>
              <a:tr h="793438">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uz-Cyrl-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Bolalar bilan </a:t>
                      </a:r>
                      <a:r>
                        <a:rPr lang="en-US" sz="2000" baseline="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b="1"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ta’limiy o‘yini</a:t>
                      </a:r>
                      <a:endParaRPr lang="ru-RU"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011474690"/>
                  </a:ext>
                </a:extLst>
              </a:tr>
              <a:tr h="629192">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0" marR="0" indent="0" algn="just" defTabSz="457200" rtl="0" eaLnBrk="1" fontAlgn="auto" latinLnBrk="0" hangingPunct="1">
                        <a:lnSpc>
                          <a:spcPct val="115000"/>
                        </a:lnSpc>
                        <a:spcBef>
                          <a:spcPts val="0"/>
                        </a:spcBef>
                        <a:spcAft>
                          <a:spcPts val="0"/>
                        </a:spcAft>
                        <a:buClrTx/>
                        <a:buSzTx/>
                        <a:buFontTx/>
                        <a:buNone/>
                        <a:tabLst/>
                        <a:defRPr/>
                      </a:pPr>
                      <a:r>
                        <a:rPr lang="en-US" sz="2000" baseline="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b="1"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stol o‘yini</a:t>
                      </a:r>
                      <a:endParaRPr lang="ru-RU" sz="2000" b="1" dirty="0" smtClean="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999107517"/>
                  </a:ext>
                </a:extLst>
              </a:tr>
              <a:tr h="2135442">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Bolalar</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bilan</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suhbat</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ru-RU" sz="20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4048715732"/>
                  </a:ext>
                </a:extLst>
              </a:tr>
              <a:tr h="1222189">
                <a:tc vMerge="1">
                  <a:txBody>
                    <a:bodyPr/>
                    <a:lstStyle/>
                    <a:p>
                      <a:endParaRPr lang="ru-RU"/>
                    </a:p>
                  </a:txBody>
                  <a:tcPr/>
                </a:tc>
                <a:tc vMerge="1">
                  <a:txBody>
                    <a:bodyPr/>
                    <a:lstStyle/>
                    <a:p>
                      <a:endParaRPr lang="ru-RU"/>
                    </a:p>
                  </a:txBody>
                  <a:tcPr/>
                </a:tc>
                <a:tc>
                  <a:txBody>
                    <a:bodyPr/>
                    <a:lstStyle/>
                    <a:p>
                      <a:pPr algn="just">
                        <a:lnSpc>
                          <a:spcPct val="115000"/>
                        </a:lnSpc>
                        <a:spcAft>
                          <a:spcPts val="0"/>
                        </a:spcAft>
                      </a:pP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a:t>
                      </a:r>
                      <a:r>
                        <a:rPr lang="en-US" sz="20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badantarbiya</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uz-Cyrl-UZ" sz="2000"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Ertalabki badantarbiya </a:t>
                      </a:r>
                      <a:r>
                        <a:rPr lang="uz-Cyrl-UZ" sz="2000"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kompleksi№</a:t>
                      </a:r>
                      <a:endParaRPr lang="ru-RU" sz="2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3894" marR="638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949483108"/>
                  </a:ext>
                </a:extLst>
              </a:tr>
            </a:tbl>
          </a:graphicData>
        </a:graphic>
      </p:graphicFrame>
    </p:spTree>
    <p:extLst>
      <p:ext uri="{BB962C8B-B14F-4D97-AF65-F5344CB8AC3E}">
        <p14:creationId xmlns:p14="http://schemas.microsoft.com/office/powerpoint/2010/main" val="162620762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1074" y="377371"/>
            <a:ext cx="3944983" cy="957943"/>
          </a:xfrm>
        </p:spPr>
        <p:txBody>
          <a:bodyPr>
            <a:normAutofit/>
          </a:bodyPr>
          <a:lstStyle/>
          <a:p>
            <a:pPr algn="ctr"/>
            <a:r>
              <a:rPr lang="en-US" sz="2800" b="1" dirty="0" smtClean="0">
                <a:solidFill>
                  <a:srgbClr val="0066FF"/>
                </a:solidFill>
                <a:latin typeface="Times New Roman" pitchFamily="18" charset="0"/>
                <a:cs typeface="Times New Roman" pitchFamily="18" charset="0"/>
              </a:rPr>
              <a:t>TA`LIM-TARBIYAVIY FAOLIYAT</a:t>
            </a:r>
            <a:endParaRPr lang="ru-RU" sz="2800" dirty="0">
              <a:solidFill>
                <a:srgbClr val="0066FF"/>
              </a:solidFill>
            </a:endParaRPr>
          </a:p>
        </p:txBody>
      </p:sp>
      <p:pic>
        <p:nvPicPr>
          <p:cNvPr id="3" name="Рисунок 2"/>
          <p:cNvPicPr>
            <a:picLocks noChangeAspect="1"/>
          </p:cNvPicPr>
          <p:nvPr/>
        </p:nvPicPr>
        <p:blipFill>
          <a:blip r:embed="rId2"/>
          <a:stretch>
            <a:fillRect/>
          </a:stretch>
        </p:blipFill>
        <p:spPr>
          <a:xfrm>
            <a:off x="712221" y="1632669"/>
            <a:ext cx="3480956" cy="4612922"/>
          </a:xfrm>
          <a:prstGeom prst="rect">
            <a:avLst/>
          </a:prstGeom>
        </p:spPr>
      </p:pic>
      <p:sp>
        <p:nvSpPr>
          <p:cNvPr id="4" name="Прямоугольник 3"/>
          <p:cNvSpPr/>
          <p:nvPr/>
        </p:nvSpPr>
        <p:spPr>
          <a:xfrm>
            <a:off x="4585063" y="496389"/>
            <a:ext cx="7367450" cy="4832092"/>
          </a:xfrm>
          <a:prstGeom prst="rect">
            <a:avLst/>
          </a:prstGeom>
        </p:spPr>
        <p:txBody>
          <a:bodyPr wrap="square">
            <a:spAutoFit/>
          </a:bodyPr>
          <a:lstStyle/>
          <a:p>
            <a:pPr algn="ctr"/>
            <a:r>
              <a:rPr lang="en-US" sz="2800" b="1" dirty="0" err="1">
                <a:solidFill>
                  <a:srgbClr val="002060"/>
                </a:solidFill>
                <a:latin typeface="Times New Roman" panose="02020603050405020304" pitchFamily="18" charset="0"/>
                <a:cs typeface="Times New Roman" panose="02020603050405020304" pitchFamily="18" charset="0"/>
              </a:rPr>
              <a:t>Taʼlim-tarbiya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jarayoni</a:t>
            </a:r>
            <a:r>
              <a:rPr lang="en-US" sz="2800" b="1" dirty="0">
                <a:solidFill>
                  <a:srgbClr val="002060"/>
                </a:solidFill>
                <a:latin typeface="Times New Roman" panose="02020603050405020304" pitchFamily="18" charset="0"/>
                <a:cs typeface="Times New Roman" panose="02020603050405020304" pitchFamily="18" charset="0"/>
              </a:rPr>
              <a:t> </a:t>
            </a:r>
          </a:p>
          <a:p>
            <a:pPr algn="just"/>
            <a:r>
              <a:rPr lang="en-US" sz="2000" dirty="0">
                <a:solidFill>
                  <a:srgbClr val="002060"/>
                </a:solidFill>
                <a:latin typeface="Times New Roman" panose="02020603050405020304" pitchFamily="18" charset="0"/>
                <a:cs typeface="Times New Roman" panose="02020603050405020304" pitchFamily="18" charset="0"/>
              </a:rPr>
              <a:t> Oy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hafta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mavzusiga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koʻra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taʼlim-tarbiya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jarayoni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rejalashtiriladi</a:t>
            </a:r>
            <a:r>
              <a:rPr lang="en-US" sz="2000" dirty="0">
                <a:solidFill>
                  <a:srgbClr val="002060"/>
                </a:solidFill>
                <a:latin typeface="Times New Roman" panose="02020603050405020304" pitchFamily="18" charset="0"/>
                <a:cs typeface="Times New Roman" panose="02020603050405020304" pitchFamily="18" charset="0"/>
              </a:rPr>
              <a:t>. </a:t>
            </a:r>
            <a:endParaRPr lang="en-US" sz="2000" dirty="0" smtClean="0">
              <a:solidFill>
                <a:srgbClr val="002060"/>
              </a:solidFill>
              <a:latin typeface="Times New Roman" panose="02020603050405020304" pitchFamily="18" charset="0"/>
              <a:cs typeface="Times New Roman" panose="02020603050405020304" pitchFamily="18" charset="0"/>
            </a:endParaRPr>
          </a:p>
          <a:p>
            <a:pPr algn="just"/>
            <a:r>
              <a:rPr lang="en-US" sz="2000" b="1" dirty="0" err="1" smtClean="0">
                <a:solidFill>
                  <a:srgbClr val="002060"/>
                </a:solidFill>
                <a:latin typeface="Times New Roman" panose="02020603050405020304" pitchFamily="18" charset="0"/>
                <a:cs typeface="Times New Roman" panose="02020603050405020304" pitchFamily="18" charset="0"/>
              </a:rPr>
              <a:t>Ertalabki</a:t>
            </a:r>
            <a:r>
              <a:rPr lang="en-US" sz="2000" b="1" dirty="0" smtClean="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davra</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suhbati</a:t>
            </a:r>
            <a:r>
              <a:rPr lang="en-US" sz="2000" b="1" dirty="0">
                <a:solidFill>
                  <a:srgbClr val="002060"/>
                </a:solidFill>
                <a:latin typeface="Times New Roman" panose="02020603050405020304" pitchFamily="18" charset="0"/>
                <a:cs typeface="Times New Roman" panose="02020603050405020304" pitchFamily="18" charset="0"/>
              </a:rPr>
              <a:t> </a:t>
            </a:r>
            <a:r>
              <a:rPr lang="en-US" sz="2000" dirty="0">
                <a:solidFill>
                  <a:srgbClr val="002060"/>
                </a:solidFill>
                <a:latin typeface="Times New Roman" panose="02020603050405020304" pitchFamily="18" charset="0"/>
                <a:cs typeface="Times New Roman" panose="02020603050405020304" pitchFamily="18" charset="0"/>
              </a:rPr>
              <a:t>(</a:t>
            </a:r>
            <a:r>
              <a:rPr lang="en-US" sz="2000" dirty="0" err="1">
                <a:solidFill>
                  <a:srgbClr val="002060"/>
                </a:solidFill>
                <a:latin typeface="Times New Roman" panose="02020603050405020304" pitchFamily="18" charset="0"/>
                <a:cs typeface="Times New Roman" panose="02020603050405020304" pitchFamily="18" charset="0"/>
              </a:rPr>
              <a:t>umumiy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gurux</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 </a:t>
            </a:r>
            <a:r>
              <a:rPr lang="en-US" sz="2000" dirty="0" err="1">
                <a:solidFill>
                  <a:srgbClr val="002060"/>
                </a:solidFill>
                <a:latin typeface="Times New Roman" panose="02020603050405020304" pitchFamily="18" charset="0"/>
                <a:cs typeface="Times New Roman" panose="02020603050405020304" pitchFamily="18" charset="0"/>
              </a:rPr>
              <a:t>tarbiyalanuvchilar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hafta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mavzusi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tanishtiriladi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mavzu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doirasida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yangiliklarni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bilishlari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hamda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rivojlantirish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markazlarda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qanday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faoliyat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turlari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shugʻullanishlari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yuzasidan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tanishtirilib</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oʻtiladi</a:t>
            </a:r>
            <a:r>
              <a:rPr lang="en-US" sz="2000" dirty="0">
                <a:solidFill>
                  <a:srgbClr val="002060"/>
                </a:solidFill>
                <a:latin typeface="Times New Roman" panose="02020603050405020304" pitchFamily="18" charset="0"/>
                <a:cs typeface="Times New Roman" panose="02020603050405020304" pitchFamily="18" charset="0"/>
              </a:rPr>
              <a:t>(</a:t>
            </a:r>
            <a:r>
              <a:rPr lang="en-US" sz="2000" dirty="0" err="1">
                <a:solidFill>
                  <a:srgbClr val="002060"/>
                </a:solidFill>
                <a:latin typeface="Times New Roman" panose="02020603050405020304" pitchFamily="18" charset="0"/>
                <a:cs typeface="Times New Roman" panose="02020603050405020304" pitchFamily="18" charset="0"/>
              </a:rPr>
              <a:t>tarbiyachiga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markazlar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faoliyatini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yoʻlga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qoʻyishda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otaonalar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ishlashi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tavsiya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etiladi</a:t>
            </a:r>
            <a:r>
              <a:rPr lang="en-US" sz="2000" dirty="0">
                <a:solidFill>
                  <a:srgbClr val="002060"/>
                </a:solidFill>
                <a:latin typeface="Times New Roman" panose="02020603050405020304" pitchFamily="18" charset="0"/>
                <a:cs typeface="Times New Roman" panose="02020603050405020304" pitchFamily="18" charset="0"/>
              </a:rPr>
              <a:t>).  </a:t>
            </a:r>
            <a:endParaRPr lang="en-US" sz="2000" dirty="0" smtClean="0">
              <a:solidFill>
                <a:srgbClr val="002060"/>
              </a:solidFill>
              <a:latin typeface="Times New Roman" panose="02020603050405020304" pitchFamily="18" charset="0"/>
              <a:cs typeface="Times New Roman" panose="02020603050405020304" pitchFamily="18" charset="0"/>
            </a:endParaRPr>
          </a:p>
          <a:p>
            <a:pPr algn="just"/>
            <a:r>
              <a:rPr lang="en-US" sz="2000" b="1" dirty="0" err="1" smtClean="0">
                <a:solidFill>
                  <a:srgbClr val="002060"/>
                </a:solidFill>
                <a:latin typeface="Times New Roman" panose="02020603050405020304" pitchFamily="18" charset="0"/>
                <a:cs typeface="Times New Roman" panose="02020603050405020304" pitchFamily="18" charset="0"/>
              </a:rPr>
              <a:t>Umumiy</a:t>
            </a:r>
            <a:r>
              <a:rPr lang="en-US" sz="2000" b="1" dirty="0" smtClean="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guruh</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boʻlib</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ishlash</a:t>
            </a:r>
            <a:r>
              <a:rPr lang="en-US" sz="2000" b="1" dirty="0">
                <a:solidFill>
                  <a:srgbClr val="002060"/>
                </a:solidFill>
                <a:latin typeface="Times New Roman" panose="02020603050405020304" pitchFamily="18" charset="0"/>
                <a:cs typeface="Times New Roman" panose="02020603050405020304" pitchFamily="18" charset="0"/>
              </a:rPr>
              <a:t> – frontal </a:t>
            </a:r>
            <a:r>
              <a:rPr lang="en-US" sz="2000" b="1" dirty="0" err="1">
                <a:solidFill>
                  <a:srgbClr val="002060"/>
                </a:solidFill>
                <a:latin typeface="Times New Roman" panose="02020603050405020304" pitchFamily="18" charset="0"/>
                <a:cs typeface="Times New Roman" panose="02020603050405020304" pitchFamily="18" charset="0"/>
              </a:rPr>
              <a:t>mashgʻulot</a:t>
            </a:r>
            <a:r>
              <a:rPr lang="en-US" sz="2000" b="1"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boʻlib</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unga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nutq</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oʻqish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yozish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malakalarini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rivojlantirish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elementar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matematika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savodxonlikka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oʻrgatish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xorijiy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til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jismoniy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tarbiya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musiqa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faoliyatlari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hamda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xoreografiya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mashgʻulotlari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kiradi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Tarbiyachi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tomonidan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mutaxassislar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kelishgan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holda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ushbu</a:t>
            </a:r>
            <a:r>
              <a:rPr lang="en-US" sz="2000" dirty="0">
                <a:solidFill>
                  <a:srgbClr val="002060"/>
                </a:solidFill>
                <a:latin typeface="Times New Roman" panose="02020603050405020304" pitchFamily="18" charset="0"/>
                <a:cs typeface="Times New Roman" panose="02020603050405020304" pitchFamily="18" charset="0"/>
              </a:rPr>
              <a:t> frontal </a:t>
            </a:r>
            <a:r>
              <a:rPr lang="en-US" sz="2000" dirty="0" err="1">
                <a:solidFill>
                  <a:srgbClr val="002060"/>
                </a:solidFill>
                <a:latin typeface="Times New Roman" panose="02020603050405020304" pitchFamily="18" charset="0"/>
                <a:cs typeface="Times New Roman" panose="02020603050405020304" pitchFamily="18" charset="0"/>
              </a:rPr>
              <a:t>mashgʻulotlarni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olib</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borish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vaqti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ishlab</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chiqiladi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1-chi </a:t>
            </a:r>
            <a:r>
              <a:rPr lang="en-US" sz="2000" dirty="0" err="1">
                <a:solidFill>
                  <a:srgbClr val="002060"/>
                </a:solidFill>
                <a:latin typeface="Times New Roman" panose="02020603050405020304" pitchFamily="18" charset="0"/>
                <a:cs typeface="Times New Roman" panose="02020603050405020304" pitchFamily="18" charset="0"/>
              </a:rPr>
              <a:t>pedagogik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kengash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qarori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tasdiqlanadi</a:t>
            </a:r>
            <a:endParaRPr lang="ru-RU" sz="2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706389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3954" y="377371"/>
            <a:ext cx="4088675" cy="957943"/>
          </a:xfrm>
        </p:spPr>
        <p:txBody>
          <a:bodyPr>
            <a:normAutofit/>
          </a:bodyPr>
          <a:lstStyle/>
          <a:p>
            <a:pPr algn="ctr"/>
            <a:r>
              <a:rPr lang="en-US" sz="2800" b="1" dirty="0" smtClean="0">
                <a:solidFill>
                  <a:srgbClr val="0066FF"/>
                </a:solidFill>
                <a:latin typeface="Times New Roman" pitchFamily="18" charset="0"/>
                <a:cs typeface="Times New Roman" pitchFamily="18" charset="0"/>
              </a:rPr>
              <a:t>TA`LIM-TARBIYAVIY FAOLIYAT</a:t>
            </a:r>
            <a:endParaRPr lang="ru-RU" sz="2800" dirty="0">
              <a:solidFill>
                <a:srgbClr val="0066FF"/>
              </a:solidFill>
            </a:endParaRPr>
          </a:p>
        </p:txBody>
      </p:sp>
      <p:pic>
        <p:nvPicPr>
          <p:cNvPr id="3" name="Рисунок 2"/>
          <p:cNvPicPr>
            <a:picLocks noChangeAspect="1"/>
          </p:cNvPicPr>
          <p:nvPr/>
        </p:nvPicPr>
        <p:blipFill>
          <a:blip r:embed="rId2"/>
          <a:stretch>
            <a:fillRect/>
          </a:stretch>
        </p:blipFill>
        <p:spPr>
          <a:xfrm>
            <a:off x="790598" y="1593480"/>
            <a:ext cx="3480956" cy="4612922"/>
          </a:xfrm>
          <a:prstGeom prst="rect">
            <a:avLst/>
          </a:prstGeom>
        </p:spPr>
      </p:pic>
      <p:sp>
        <p:nvSpPr>
          <p:cNvPr id="6" name="Прямоугольник 5"/>
          <p:cNvSpPr/>
          <p:nvPr/>
        </p:nvSpPr>
        <p:spPr>
          <a:xfrm>
            <a:off x="4833257" y="470263"/>
            <a:ext cx="7184572" cy="5509200"/>
          </a:xfrm>
          <a:prstGeom prst="rect">
            <a:avLst/>
          </a:prstGeom>
        </p:spPr>
        <p:txBody>
          <a:bodyPr wrap="square">
            <a:spAutoFit/>
          </a:bodyPr>
          <a:lstStyle/>
          <a:p>
            <a:pPr algn="just"/>
            <a:r>
              <a:rPr lang="en-US" sz="2200" b="1" dirty="0" err="1">
                <a:solidFill>
                  <a:srgbClr val="002060"/>
                </a:solidFill>
                <a:latin typeface="Times New Roman" panose="02020603050405020304" pitchFamily="18" charset="0"/>
                <a:cs typeface="Times New Roman" panose="02020603050405020304" pitchFamily="18" charset="0"/>
              </a:rPr>
              <a:t>Markazlardagi</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faoliyatlar</a:t>
            </a:r>
            <a:r>
              <a:rPr lang="en-US" sz="2200" b="1" dirty="0">
                <a:solidFill>
                  <a:srgbClr val="002060"/>
                </a:solidFill>
                <a:latin typeface="Times New Roman" panose="02020603050405020304" pitchFamily="18" charset="0"/>
                <a:cs typeface="Times New Roman" panose="02020603050405020304" pitchFamily="18" charset="0"/>
              </a:rPr>
              <a:t> </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taʼlim</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faoliyati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mavzuli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rejalashtirish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asosida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tashkil</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etilib</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bir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yosh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guruhlari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uchun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alohida</a:t>
            </a:r>
            <a:r>
              <a:rPr lang="en-US" sz="2200" dirty="0">
                <a:solidFill>
                  <a:srgbClr val="002060"/>
                </a:solidFill>
                <a:latin typeface="Times New Roman" panose="02020603050405020304" pitchFamily="18" charset="0"/>
                <a:cs typeface="Times New Roman" panose="02020603050405020304" pitchFamily="18" charset="0"/>
              </a:rPr>
              <a:t> oy </a:t>
            </a:r>
            <a:r>
              <a:rPr lang="en-US" sz="2200" dirty="0" err="1">
                <a:solidFill>
                  <a:srgbClr val="002060"/>
                </a:solidFill>
                <a:latin typeface="Times New Roman" panose="02020603050405020304" pitchFamily="18" charset="0"/>
                <a:cs typeface="Times New Roman" panose="02020603050405020304" pitchFamily="18" charset="0"/>
              </a:rPr>
              <a:t>va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hafta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mavzulari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aks</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ettiriladi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hamda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beshta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rivojlantirish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markazlarida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taʼlimiy</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faoliyat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turlari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tashkil</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etiladi</a:t>
            </a:r>
            <a:r>
              <a:rPr lang="en-US" sz="2200" dirty="0">
                <a:solidFill>
                  <a:srgbClr val="002060"/>
                </a:solidFill>
                <a:latin typeface="Times New Roman" panose="02020603050405020304" pitchFamily="18" charset="0"/>
                <a:cs typeface="Times New Roman" panose="02020603050405020304" pitchFamily="18" charset="0"/>
              </a:rPr>
              <a:t>: </a:t>
            </a:r>
            <a:endParaRPr lang="en-US" sz="2200" dirty="0" smtClean="0">
              <a:solidFill>
                <a:srgbClr val="002060"/>
              </a:solidFill>
              <a:latin typeface="Times New Roman" panose="02020603050405020304" pitchFamily="18" charset="0"/>
              <a:cs typeface="Times New Roman" panose="02020603050405020304" pitchFamily="18" charset="0"/>
            </a:endParaRPr>
          </a:p>
          <a:p>
            <a:pPr algn="just"/>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Qurish-yasash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konstruksiyalash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matematika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markazi</a:t>
            </a:r>
            <a:r>
              <a:rPr lang="en-US" sz="2200" dirty="0">
                <a:solidFill>
                  <a:srgbClr val="002060"/>
                </a:solidFill>
                <a:latin typeface="Times New Roman" panose="02020603050405020304" pitchFamily="18" charset="0"/>
                <a:cs typeface="Times New Roman" panose="02020603050405020304" pitchFamily="18" charset="0"/>
              </a:rPr>
              <a:t>; </a:t>
            </a:r>
            <a:endParaRPr lang="en-US" sz="2200" dirty="0" smtClean="0">
              <a:solidFill>
                <a:srgbClr val="002060"/>
              </a:solidFill>
              <a:latin typeface="Times New Roman" panose="02020603050405020304" pitchFamily="18" charset="0"/>
              <a:cs typeface="Times New Roman" panose="02020603050405020304" pitchFamily="18" charset="0"/>
            </a:endParaRPr>
          </a:p>
          <a:p>
            <a:pPr algn="just"/>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Syujetli-rolli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oʻyinlar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sahnalashtirish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markazi</a:t>
            </a:r>
            <a:r>
              <a:rPr lang="en-US" sz="2200" dirty="0">
                <a:solidFill>
                  <a:srgbClr val="002060"/>
                </a:solidFill>
                <a:latin typeface="Times New Roman" panose="02020603050405020304" pitchFamily="18" charset="0"/>
                <a:cs typeface="Times New Roman" panose="02020603050405020304" pitchFamily="18" charset="0"/>
              </a:rPr>
              <a:t>;  </a:t>
            </a:r>
            <a:endParaRPr lang="en-US" sz="2200" dirty="0" smtClean="0">
              <a:solidFill>
                <a:srgbClr val="002060"/>
              </a:solidFill>
              <a:latin typeface="Times New Roman" panose="02020603050405020304" pitchFamily="18" charset="0"/>
              <a:cs typeface="Times New Roman" panose="02020603050405020304" pitchFamily="18" charset="0"/>
            </a:endParaRPr>
          </a:p>
          <a:p>
            <a:pPr algn="just"/>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a:solidFill>
                  <a:srgbClr val="002060"/>
                </a:solidFill>
                <a:latin typeface="Times New Roman" panose="02020603050405020304" pitchFamily="18" charset="0"/>
                <a:cs typeface="Times New Roman" panose="02020603050405020304" pitchFamily="18" charset="0"/>
              </a:rPr>
              <a:t>Til </a:t>
            </a:r>
            <a:r>
              <a:rPr lang="en-US" sz="2200" dirty="0" err="1">
                <a:solidFill>
                  <a:srgbClr val="002060"/>
                </a:solidFill>
                <a:latin typeface="Times New Roman" panose="02020603050405020304" pitchFamily="18" charset="0"/>
                <a:cs typeface="Times New Roman" panose="02020603050405020304" pitchFamily="18" charset="0"/>
              </a:rPr>
              <a:t>va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nutq</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markazi</a:t>
            </a:r>
            <a:r>
              <a:rPr lang="en-US" sz="2200" dirty="0">
                <a:solidFill>
                  <a:srgbClr val="002060"/>
                </a:solidFill>
                <a:latin typeface="Times New Roman" panose="02020603050405020304" pitchFamily="18" charset="0"/>
                <a:cs typeface="Times New Roman" panose="02020603050405020304" pitchFamily="18" charset="0"/>
              </a:rPr>
              <a:t>; </a:t>
            </a:r>
            <a:endParaRPr lang="en-US" sz="2200" dirty="0" smtClean="0">
              <a:solidFill>
                <a:srgbClr val="002060"/>
              </a:solidFill>
              <a:latin typeface="Times New Roman" panose="02020603050405020304" pitchFamily="18" charset="0"/>
              <a:cs typeface="Times New Roman" panose="02020603050405020304" pitchFamily="18" charset="0"/>
            </a:endParaRPr>
          </a:p>
          <a:p>
            <a:pPr algn="just"/>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a:solidFill>
                  <a:srgbClr val="002060"/>
                </a:solidFill>
                <a:latin typeface="Times New Roman" panose="02020603050405020304" pitchFamily="18" charset="0"/>
                <a:cs typeface="Times New Roman" panose="02020603050405020304" pitchFamily="18" charset="0"/>
              </a:rPr>
              <a:t>● Fan </a:t>
            </a:r>
            <a:r>
              <a:rPr lang="en-US" sz="2200" dirty="0" err="1">
                <a:solidFill>
                  <a:srgbClr val="002060"/>
                </a:solidFill>
                <a:latin typeface="Times New Roman" panose="02020603050405020304" pitchFamily="18" charset="0"/>
                <a:cs typeface="Times New Roman" panose="02020603050405020304" pitchFamily="18" charset="0"/>
              </a:rPr>
              <a:t>va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tabiat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markazi</a:t>
            </a:r>
            <a:r>
              <a:rPr lang="en-US" sz="2200" dirty="0">
                <a:solidFill>
                  <a:srgbClr val="002060"/>
                </a:solidFill>
                <a:latin typeface="Times New Roman" panose="02020603050405020304" pitchFamily="18" charset="0"/>
                <a:cs typeface="Times New Roman" panose="02020603050405020304" pitchFamily="18" charset="0"/>
              </a:rPr>
              <a:t>; </a:t>
            </a:r>
            <a:endParaRPr lang="en-US" sz="2200" dirty="0" smtClean="0">
              <a:solidFill>
                <a:srgbClr val="002060"/>
              </a:solidFill>
              <a:latin typeface="Times New Roman" panose="02020603050405020304" pitchFamily="18" charset="0"/>
              <a:cs typeface="Times New Roman" panose="02020603050405020304" pitchFamily="18" charset="0"/>
            </a:endParaRPr>
          </a:p>
          <a:p>
            <a:pPr algn="just"/>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Sanʼat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markazi</a:t>
            </a:r>
            <a:r>
              <a:rPr lang="en-US" sz="2200" dirty="0">
                <a:solidFill>
                  <a:srgbClr val="002060"/>
                </a:solidFill>
                <a:latin typeface="Times New Roman" panose="02020603050405020304" pitchFamily="18" charset="0"/>
                <a:cs typeface="Times New Roman" panose="02020603050405020304" pitchFamily="18" charset="0"/>
              </a:rPr>
              <a:t>. </a:t>
            </a:r>
            <a:endParaRPr lang="en-US" sz="2200" dirty="0" smtClean="0">
              <a:solidFill>
                <a:srgbClr val="002060"/>
              </a:solidFill>
              <a:latin typeface="Times New Roman" panose="02020603050405020304" pitchFamily="18" charset="0"/>
              <a:cs typeface="Times New Roman" panose="02020603050405020304" pitchFamily="18" charset="0"/>
            </a:endParaRPr>
          </a:p>
          <a:p>
            <a:pPr algn="just"/>
            <a:r>
              <a:rPr lang="en-US" sz="2200" dirty="0" err="1" smtClean="0">
                <a:solidFill>
                  <a:srgbClr val="002060"/>
                </a:solidFill>
                <a:latin typeface="Times New Roman" panose="02020603050405020304" pitchFamily="18" charset="0"/>
                <a:cs typeface="Times New Roman" panose="02020603050405020304" pitchFamily="18" charset="0"/>
              </a:rPr>
              <a:t>Namunaviy</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rejalashtirish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berilgan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markazlardagi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faoliyatlarga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hudud</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shahar</a:t>
            </a:r>
            <a:r>
              <a:rPr lang="en-US" sz="2200" dirty="0">
                <a:solidFill>
                  <a:srgbClr val="002060"/>
                </a:solidFill>
                <a:latin typeface="Times New Roman" panose="02020603050405020304" pitchFamily="18" charset="0"/>
                <a:cs typeface="Times New Roman" panose="02020603050405020304" pitchFamily="18" charset="0"/>
              </a:rPr>
              <a:t>)</a:t>
            </a:r>
            <a:r>
              <a:rPr lang="en-US" sz="2200" dirty="0" err="1">
                <a:solidFill>
                  <a:srgbClr val="002060"/>
                </a:solidFill>
                <a:latin typeface="Times New Roman" panose="02020603050405020304" pitchFamily="18" charset="0"/>
                <a:cs typeface="Times New Roman" panose="02020603050405020304" pitchFamily="18" charset="0"/>
              </a:rPr>
              <a:t>larning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ichki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imkoniyatlarini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inobatga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olib</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yoki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ijodiy</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yondoshgan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holda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asosiy</a:t>
            </a:r>
            <a:r>
              <a:rPr lang="en-US" sz="2200" dirty="0">
                <a:solidFill>
                  <a:srgbClr val="002060"/>
                </a:solidFill>
                <a:latin typeface="Times New Roman" panose="02020603050405020304" pitchFamily="18" charset="0"/>
                <a:cs typeface="Times New Roman" panose="02020603050405020304" pitchFamily="18" charset="0"/>
              </a:rPr>
              <a:t> oy </a:t>
            </a:r>
            <a:r>
              <a:rPr lang="en-US" sz="2200" dirty="0" err="1">
                <a:solidFill>
                  <a:srgbClr val="002060"/>
                </a:solidFill>
                <a:latin typeface="Times New Roman" panose="02020603050405020304" pitchFamily="18" charset="0"/>
                <a:cs typeface="Times New Roman" panose="02020603050405020304" pitchFamily="18" charset="0"/>
              </a:rPr>
              <a:t>mavzusidan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chiqib</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ketilmaydi</a:t>
            </a:r>
            <a:r>
              <a:rPr lang="en-US" sz="2200"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oʻzgartirish</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va</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qoʻshimchalar</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kiritilganda</a:t>
            </a:r>
            <a:r>
              <a:rPr lang="en-US" sz="2200" b="1"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markazlardagi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faoliyat</a:t>
            </a:r>
            <a:r>
              <a:rPr lang="en-US" sz="2200"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ish</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daftarida</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qayd</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etiladi</a:t>
            </a:r>
            <a:r>
              <a:rPr lang="en-US" sz="2200" dirty="0">
                <a:solidFill>
                  <a:srgbClr val="002060"/>
                </a:solidFill>
                <a:latin typeface="Times New Roman" panose="02020603050405020304" pitchFamily="18" charset="0"/>
                <a:cs typeface="Times New Roman" panose="02020603050405020304" pitchFamily="18" charset="0"/>
              </a:rPr>
              <a:t>. </a:t>
            </a:r>
            <a:endParaRPr lang="ru-RU" sz="2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434542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413593466"/>
              </p:ext>
            </p:extLst>
          </p:nvPr>
        </p:nvGraphicFramePr>
        <p:xfrm>
          <a:off x="679268" y="220440"/>
          <a:ext cx="10829110" cy="6319155"/>
        </p:xfrm>
        <a:graphic>
          <a:graphicData uri="http://schemas.openxmlformats.org/drawingml/2006/table">
            <a:tbl>
              <a:tblPr firstRow="1" firstCol="1" bandRow="1">
                <a:tableStyleId>{5C22544A-7EE6-4342-B048-85BDC9FD1C3A}</a:tableStyleId>
              </a:tblPr>
              <a:tblGrid>
                <a:gridCol w="727830">
                  <a:extLst>
                    <a:ext uri="{9D8B030D-6E8A-4147-A177-3AD203B41FA5}">
                      <a16:colId xmlns:a16="http://schemas.microsoft.com/office/drawing/2014/main" xmlns="" val="20000"/>
                    </a:ext>
                  </a:extLst>
                </a:gridCol>
                <a:gridCol w="620003">
                  <a:extLst>
                    <a:ext uri="{9D8B030D-6E8A-4147-A177-3AD203B41FA5}">
                      <a16:colId xmlns:a16="http://schemas.microsoft.com/office/drawing/2014/main" xmlns="" val="20001"/>
                    </a:ext>
                  </a:extLst>
                </a:gridCol>
                <a:gridCol w="3315664">
                  <a:extLst>
                    <a:ext uri="{9D8B030D-6E8A-4147-A177-3AD203B41FA5}">
                      <a16:colId xmlns:a16="http://schemas.microsoft.com/office/drawing/2014/main" xmlns="" val="20002"/>
                    </a:ext>
                  </a:extLst>
                </a:gridCol>
                <a:gridCol w="4467557">
                  <a:extLst>
                    <a:ext uri="{9D8B030D-6E8A-4147-A177-3AD203B41FA5}">
                      <a16:colId xmlns:a16="http://schemas.microsoft.com/office/drawing/2014/main" xmlns="" val="20003"/>
                    </a:ext>
                  </a:extLst>
                </a:gridCol>
                <a:gridCol w="1698056">
                  <a:extLst>
                    <a:ext uri="{9D8B030D-6E8A-4147-A177-3AD203B41FA5}">
                      <a16:colId xmlns:a16="http://schemas.microsoft.com/office/drawing/2014/main" xmlns="" val="20004"/>
                    </a:ext>
                  </a:extLst>
                </a:gridCol>
              </a:tblGrid>
              <a:tr h="705617">
                <a:tc rowSpan="7">
                  <a:txBody>
                    <a:bodyPr/>
                    <a:lstStyle/>
                    <a:p>
                      <a:pPr>
                        <a:lnSpc>
                          <a:spcPct val="115000"/>
                        </a:lnSpc>
                        <a:spcAft>
                          <a:spcPts val="0"/>
                        </a:spcAft>
                      </a:pPr>
                      <a:r>
                        <a:rPr lang="en-US" sz="900" dirty="0">
                          <a:solidFill>
                            <a:schemeClr val="tx1"/>
                          </a:solidFill>
                          <a:effectLst/>
                        </a:rPr>
                        <a:t> </a:t>
                      </a:r>
                      <a:endParaRPr lang="ru-RU" sz="800" dirty="0">
                        <a:solidFill>
                          <a:schemeClr val="tx1"/>
                        </a:solidFill>
                        <a:effectLst/>
                        <a:latin typeface="Calibri"/>
                        <a:ea typeface="Calibri"/>
                        <a:cs typeface="Times New Roman"/>
                      </a:endParaRPr>
                    </a:p>
                  </a:txBody>
                  <a:tcPr marL="50370" marR="503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gridSpan="4">
                  <a:txBody>
                    <a:bodyPr/>
                    <a:lstStyle/>
                    <a:p>
                      <a:pPr algn="ctr">
                        <a:lnSpc>
                          <a:spcPct val="115000"/>
                        </a:lnSpc>
                        <a:spcAft>
                          <a:spcPts val="0"/>
                        </a:spcAft>
                      </a:pPr>
                      <a:r>
                        <a:rPr lang="en-US" sz="1400" b="1" dirty="0">
                          <a:solidFill>
                            <a:srgbClr val="002060"/>
                          </a:solidFill>
                          <a:effectLst/>
                          <a:latin typeface="Times New Roman" pitchFamily="18" charset="0"/>
                          <a:cs typeface="Times New Roman" pitchFamily="18" charset="0"/>
                        </a:rPr>
                        <a:t>RIVOJLANISH MARKAZLARIDA BOLALAR TANLOVI ASOSIDA HAFTALIK</a:t>
                      </a:r>
                      <a:endParaRPr lang="ru-RU" sz="1400" b="1" dirty="0">
                        <a:solidFill>
                          <a:srgbClr val="002060"/>
                        </a:solidFill>
                        <a:effectLst/>
                        <a:latin typeface="Times New Roman" pitchFamily="18" charset="0"/>
                        <a:cs typeface="Times New Roman" pitchFamily="18" charset="0"/>
                      </a:endParaRPr>
                    </a:p>
                    <a:p>
                      <a:pPr algn="ctr">
                        <a:lnSpc>
                          <a:spcPct val="115000"/>
                        </a:lnSpc>
                        <a:spcAft>
                          <a:spcPts val="0"/>
                        </a:spcAft>
                      </a:pPr>
                      <a:r>
                        <a:rPr lang="en-US" sz="1400" b="1" dirty="0">
                          <a:solidFill>
                            <a:srgbClr val="002060"/>
                          </a:solidFill>
                          <a:effectLst/>
                          <a:latin typeface="Times New Roman" pitchFamily="18" charset="0"/>
                          <a:cs typeface="Times New Roman" pitchFamily="18" charset="0"/>
                        </a:rPr>
                        <a:t>MAVZU BO`YICHA TA'LIM VA TARBIYA JARAYONI</a:t>
                      </a:r>
                      <a:endParaRPr lang="ru-RU" sz="1400" b="1" dirty="0">
                        <a:solidFill>
                          <a:srgbClr val="002060"/>
                        </a:solidFill>
                        <a:effectLst/>
                        <a:latin typeface="Times New Roman" pitchFamily="18" charset="0"/>
                        <a:ea typeface="Calibri"/>
                        <a:cs typeface="Times New Roman" pitchFamily="18" charset="0"/>
                      </a:endParaRPr>
                    </a:p>
                  </a:txBody>
                  <a:tcPr marL="50370" marR="5037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1032211">
                <a:tc vMerge="1">
                  <a:txBody>
                    <a:bodyPr/>
                    <a:lstStyle/>
                    <a:p>
                      <a:endParaRPr lang="ru-RU"/>
                    </a:p>
                  </a:txBody>
                  <a:tcPr/>
                </a:tc>
                <a:tc gridSpan="2">
                  <a:txBody>
                    <a:bodyPr/>
                    <a:lstStyle/>
                    <a:p>
                      <a:pPr algn="ctr">
                        <a:lnSpc>
                          <a:spcPct val="115000"/>
                        </a:lnSpc>
                        <a:spcAft>
                          <a:spcPts val="0"/>
                        </a:spcAft>
                      </a:pPr>
                      <a:r>
                        <a:rPr lang="en-US" sz="1600" b="1" dirty="0" err="1">
                          <a:solidFill>
                            <a:srgbClr val="002060"/>
                          </a:solidFill>
                          <a:effectLst/>
                          <a:latin typeface="Times New Roman" pitchFamily="18" charset="0"/>
                          <a:cs typeface="Times New Roman" pitchFamily="18" charset="0"/>
                        </a:rPr>
                        <a:t>Rivojlanish</a:t>
                      </a:r>
                      <a:r>
                        <a:rPr lang="en-US" sz="1600" b="1" dirty="0">
                          <a:solidFill>
                            <a:srgbClr val="002060"/>
                          </a:solidFill>
                          <a:effectLst/>
                          <a:latin typeface="Times New Roman" pitchFamily="18" charset="0"/>
                          <a:cs typeface="Times New Roman" pitchFamily="18" charset="0"/>
                        </a:rPr>
                        <a:t> </a:t>
                      </a:r>
                      <a:r>
                        <a:rPr lang="en-US" sz="1600" b="1" dirty="0" err="1">
                          <a:solidFill>
                            <a:srgbClr val="002060"/>
                          </a:solidFill>
                          <a:effectLst/>
                          <a:latin typeface="Times New Roman" pitchFamily="18" charset="0"/>
                          <a:cs typeface="Times New Roman" pitchFamily="18" charset="0"/>
                        </a:rPr>
                        <a:t>markazlari</a:t>
                      </a:r>
                      <a:endParaRPr lang="ru-RU" sz="1600" b="1" dirty="0">
                        <a:solidFill>
                          <a:srgbClr val="002060"/>
                        </a:solidFill>
                        <a:effectLst/>
                        <a:latin typeface="Times New Roman" pitchFamily="18" charset="0"/>
                        <a:ea typeface="Calibri"/>
                        <a:cs typeface="Times New Roman" pitchFamily="18" charset="0"/>
                      </a:endParaRPr>
                    </a:p>
                  </a:txBody>
                  <a:tcPr marL="50370" marR="5037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ru-RU"/>
                    </a:p>
                  </a:txBody>
                  <a:tcPr/>
                </a:tc>
                <a:tc>
                  <a:txBody>
                    <a:bodyPr/>
                    <a:lstStyle/>
                    <a:p>
                      <a:pPr algn="ctr">
                        <a:lnSpc>
                          <a:spcPct val="115000"/>
                        </a:lnSpc>
                        <a:spcAft>
                          <a:spcPts val="0"/>
                        </a:spcAft>
                      </a:pPr>
                      <a:r>
                        <a:rPr lang="en-US" sz="1600" b="1" dirty="0" err="1">
                          <a:solidFill>
                            <a:srgbClr val="002060"/>
                          </a:solidFill>
                          <a:effectLst/>
                          <a:latin typeface="Times New Roman" pitchFamily="18" charset="0"/>
                          <a:cs typeface="Times New Roman" pitchFamily="18" charset="0"/>
                        </a:rPr>
                        <a:t>Ta`lim</a:t>
                      </a:r>
                      <a:r>
                        <a:rPr lang="en-US" sz="1600" b="1" dirty="0">
                          <a:solidFill>
                            <a:srgbClr val="002060"/>
                          </a:solidFill>
                          <a:effectLst/>
                          <a:latin typeface="Times New Roman" pitchFamily="18" charset="0"/>
                          <a:cs typeface="Times New Roman" pitchFamily="18" charset="0"/>
                        </a:rPr>
                        <a:t> </a:t>
                      </a:r>
                      <a:r>
                        <a:rPr lang="en-US" sz="1600" b="1" dirty="0" err="1">
                          <a:solidFill>
                            <a:srgbClr val="002060"/>
                          </a:solidFill>
                          <a:effectLst/>
                          <a:latin typeface="Times New Roman" pitchFamily="18" charset="0"/>
                          <a:cs typeface="Times New Roman" pitchFamily="18" charset="0"/>
                        </a:rPr>
                        <a:t>va</a:t>
                      </a:r>
                      <a:r>
                        <a:rPr lang="en-US" sz="1600" b="1" dirty="0">
                          <a:solidFill>
                            <a:srgbClr val="002060"/>
                          </a:solidFill>
                          <a:effectLst/>
                          <a:latin typeface="Times New Roman" pitchFamily="18" charset="0"/>
                          <a:cs typeface="Times New Roman" pitchFamily="18" charset="0"/>
                        </a:rPr>
                        <a:t> </a:t>
                      </a:r>
                      <a:r>
                        <a:rPr lang="en-US" sz="1600" b="1" dirty="0" err="1">
                          <a:solidFill>
                            <a:srgbClr val="002060"/>
                          </a:solidFill>
                          <a:effectLst/>
                          <a:latin typeface="Times New Roman" pitchFamily="18" charset="0"/>
                          <a:cs typeface="Times New Roman" pitchFamily="18" charset="0"/>
                        </a:rPr>
                        <a:t>tarbiya</a:t>
                      </a:r>
                      <a:r>
                        <a:rPr lang="en-US" sz="1600" b="1" dirty="0">
                          <a:solidFill>
                            <a:srgbClr val="002060"/>
                          </a:solidFill>
                          <a:effectLst/>
                          <a:latin typeface="Times New Roman" pitchFamily="18" charset="0"/>
                          <a:cs typeface="Times New Roman" pitchFamily="18" charset="0"/>
                        </a:rPr>
                        <a:t> </a:t>
                      </a:r>
                      <a:r>
                        <a:rPr lang="en-US" sz="1600" b="1" dirty="0" err="1">
                          <a:solidFill>
                            <a:srgbClr val="002060"/>
                          </a:solidFill>
                          <a:effectLst/>
                          <a:latin typeface="Times New Roman" pitchFamily="18" charset="0"/>
                          <a:cs typeface="Times New Roman" pitchFamily="18" charset="0"/>
                        </a:rPr>
                        <a:t>jarayoni</a:t>
                      </a:r>
                      <a:endParaRPr lang="ru-RU" sz="1600" b="1" dirty="0">
                        <a:solidFill>
                          <a:srgbClr val="002060"/>
                        </a:solidFill>
                        <a:effectLst/>
                        <a:latin typeface="Times New Roman" pitchFamily="18" charset="0"/>
                        <a:ea typeface="Calibri"/>
                        <a:cs typeface="Times New Roman" pitchFamily="18" charset="0"/>
                      </a:endParaRPr>
                    </a:p>
                  </a:txBody>
                  <a:tcPr marL="50370" marR="5037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15000"/>
                        </a:lnSpc>
                        <a:spcAft>
                          <a:spcPts val="0"/>
                        </a:spcAft>
                      </a:pPr>
                      <a:r>
                        <a:rPr lang="en-US" sz="1600" b="1" dirty="0" err="1" smtClean="0">
                          <a:solidFill>
                            <a:srgbClr val="002060"/>
                          </a:solidFill>
                          <a:effectLst/>
                          <a:latin typeface="Times New Roman" pitchFamily="18" charset="0"/>
                          <a:cs typeface="Times New Roman" pitchFamily="18" charset="0"/>
                        </a:rPr>
                        <a:t>Resusr</a:t>
                      </a:r>
                      <a:endParaRPr lang="ru-RU" sz="1600" b="1" dirty="0" smtClean="0">
                        <a:solidFill>
                          <a:srgbClr val="002060"/>
                        </a:solidFill>
                        <a:effectLst/>
                        <a:latin typeface="Times New Roman" pitchFamily="18" charset="0"/>
                        <a:cs typeface="Times New Roman" pitchFamily="18" charset="0"/>
                      </a:endParaRPr>
                    </a:p>
                    <a:p>
                      <a:pPr algn="ctr">
                        <a:lnSpc>
                          <a:spcPct val="115000"/>
                        </a:lnSpc>
                        <a:spcAft>
                          <a:spcPts val="0"/>
                        </a:spcAft>
                      </a:pPr>
                      <a:r>
                        <a:rPr lang="en-US" sz="1600" b="1" dirty="0" smtClean="0">
                          <a:solidFill>
                            <a:srgbClr val="002060"/>
                          </a:solidFill>
                          <a:effectLst/>
                          <a:latin typeface="Times New Roman" pitchFamily="18" charset="0"/>
                          <a:cs typeface="Times New Roman" pitchFamily="18" charset="0"/>
                        </a:rPr>
                        <a:t> </a:t>
                      </a:r>
                      <a:r>
                        <a:rPr lang="en-US" sz="1600" b="1" dirty="0" err="1">
                          <a:solidFill>
                            <a:srgbClr val="002060"/>
                          </a:solidFill>
                          <a:effectLst/>
                          <a:latin typeface="Times New Roman" pitchFamily="18" charset="0"/>
                          <a:cs typeface="Times New Roman" pitchFamily="18" charset="0"/>
                        </a:rPr>
                        <a:t>ta`minoti</a:t>
                      </a:r>
                      <a:endParaRPr lang="ru-RU" sz="1600" b="1" dirty="0">
                        <a:solidFill>
                          <a:srgbClr val="002060"/>
                        </a:solidFill>
                        <a:effectLst/>
                        <a:latin typeface="Times New Roman" pitchFamily="18" charset="0"/>
                        <a:ea typeface="Calibri"/>
                        <a:cs typeface="Times New Roman" pitchFamily="18" charset="0"/>
                      </a:endParaRPr>
                    </a:p>
                  </a:txBody>
                  <a:tcPr marL="50370" marR="5037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1"/>
                  </a:ext>
                </a:extLst>
              </a:tr>
              <a:tr h="706840">
                <a:tc vMerge="1">
                  <a:txBody>
                    <a:bodyPr/>
                    <a:lstStyle/>
                    <a:p>
                      <a:endParaRPr lang="ru-RU"/>
                    </a:p>
                  </a:txBody>
                  <a:tcPr/>
                </a:tc>
                <a:tc rowSpan="5">
                  <a:txBody>
                    <a:bodyPr/>
                    <a:lstStyle/>
                    <a:p>
                      <a:pPr marL="71755" marR="71755" algn="ctr">
                        <a:lnSpc>
                          <a:spcPct val="115000"/>
                        </a:lnSpc>
                        <a:spcAft>
                          <a:spcPts val="0"/>
                        </a:spcAft>
                      </a:pPr>
                      <a:r>
                        <a:rPr lang="en-US" sz="1400" b="1" dirty="0">
                          <a:solidFill>
                            <a:srgbClr val="002060"/>
                          </a:solidFill>
                          <a:effectLst/>
                          <a:latin typeface="Times New Roman" pitchFamily="18" charset="0"/>
                          <a:cs typeface="Times New Roman" pitchFamily="18" charset="0"/>
                        </a:rPr>
                        <a:t>DUSHANBA</a:t>
                      </a:r>
                      <a:endParaRPr lang="ru-RU" sz="1400" b="1" dirty="0">
                        <a:solidFill>
                          <a:srgbClr val="002060"/>
                        </a:solidFill>
                        <a:effectLst/>
                        <a:latin typeface="Times New Roman" pitchFamily="18" charset="0"/>
                        <a:ea typeface="Calibri"/>
                        <a:cs typeface="Times New Roman" pitchFamily="18" charset="0"/>
                      </a:endParaRPr>
                    </a:p>
                  </a:txBody>
                  <a:tcPr marL="50370" marR="5037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07000"/>
                        </a:lnSpc>
                        <a:spcAft>
                          <a:spcPts val="0"/>
                        </a:spcAft>
                      </a:pPr>
                      <a:r>
                        <a:rPr lang="en-US" sz="1400" b="1" dirty="0" err="1">
                          <a:solidFill>
                            <a:srgbClr val="002060"/>
                          </a:solidFill>
                          <a:effectLst/>
                          <a:latin typeface="Times New Roman" pitchFamily="18" charset="0"/>
                          <a:cs typeface="Times New Roman" pitchFamily="18" charset="0"/>
                        </a:rPr>
                        <a:t>Qurish</a:t>
                      </a:r>
                      <a:r>
                        <a:rPr lang="en-US" sz="1400" b="1" dirty="0">
                          <a:solidFill>
                            <a:srgbClr val="002060"/>
                          </a:solidFill>
                          <a:effectLst/>
                          <a:latin typeface="Times New Roman" pitchFamily="18" charset="0"/>
                          <a:cs typeface="Times New Roman" pitchFamily="18" charset="0"/>
                        </a:rPr>
                        <a:t> </a:t>
                      </a:r>
                      <a:r>
                        <a:rPr lang="en-US" sz="1400" b="1" dirty="0" err="1">
                          <a:solidFill>
                            <a:srgbClr val="002060"/>
                          </a:solidFill>
                          <a:effectLst/>
                          <a:latin typeface="Times New Roman" pitchFamily="18" charset="0"/>
                          <a:cs typeface="Times New Roman" pitchFamily="18" charset="0"/>
                        </a:rPr>
                        <a:t>va</a:t>
                      </a:r>
                      <a:r>
                        <a:rPr lang="en-US" sz="1400" b="1" dirty="0">
                          <a:solidFill>
                            <a:srgbClr val="002060"/>
                          </a:solidFill>
                          <a:effectLst/>
                          <a:latin typeface="Times New Roman" pitchFamily="18" charset="0"/>
                          <a:cs typeface="Times New Roman" pitchFamily="18" charset="0"/>
                        </a:rPr>
                        <a:t> </a:t>
                      </a:r>
                      <a:r>
                        <a:rPr lang="en-US" sz="1400" b="1" dirty="0" err="1">
                          <a:solidFill>
                            <a:srgbClr val="002060"/>
                          </a:solidFill>
                          <a:effectLst/>
                          <a:latin typeface="Times New Roman" pitchFamily="18" charset="0"/>
                          <a:cs typeface="Times New Roman" pitchFamily="18" charset="0"/>
                        </a:rPr>
                        <a:t>konstruksiyalash</a:t>
                      </a:r>
                      <a:r>
                        <a:rPr lang="en-US" sz="1400" b="1" dirty="0">
                          <a:solidFill>
                            <a:srgbClr val="002060"/>
                          </a:solidFill>
                          <a:effectLst/>
                          <a:latin typeface="Times New Roman" pitchFamily="18" charset="0"/>
                          <a:cs typeface="Times New Roman" pitchFamily="18" charset="0"/>
                        </a:rPr>
                        <a:t>, </a:t>
                      </a:r>
                      <a:r>
                        <a:rPr lang="en-US" sz="1400" b="1" dirty="0" err="1">
                          <a:solidFill>
                            <a:srgbClr val="002060"/>
                          </a:solidFill>
                          <a:effectLst/>
                          <a:latin typeface="Times New Roman" pitchFamily="18" charset="0"/>
                          <a:cs typeface="Times New Roman" pitchFamily="18" charset="0"/>
                        </a:rPr>
                        <a:t>matematika</a:t>
                      </a:r>
                      <a:r>
                        <a:rPr lang="en-US" sz="1400" b="1" dirty="0">
                          <a:solidFill>
                            <a:srgbClr val="002060"/>
                          </a:solidFill>
                          <a:effectLst/>
                          <a:latin typeface="Times New Roman" pitchFamily="18" charset="0"/>
                          <a:cs typeface="Times New Roman" pitchFamily="18" charset="0"/>
                        </a:rPr>
                        <a:t> </a:t>
                      </a:r>
                      <a:r>
                        <a:rPr lang="en-US" sz="1400" b="1" dirty="0" err="1">
                          <a:solidFill>
                            <a:srgbClr val="002060"/>
                          </a:solidFill>
                          <a:effectLst/>
                          <a:latin typeface="Times New Roman" pitchFamily="18" charset="0"/>
                          <a:cs typeface="Times New Roman" pitchFamily="18" charset="0"/>
                        </a:rPr>
                        <a:t>markazi</a:t>
                      </a:r>
                      <a:endParaRPr lang="ru-RU" sz="1400" b="1" dirty="0">
                        <a:solidFill>
                          <a:srgbClr val="002060"/>
                        </a:solidFill>
                        <a:effectLst/>
                        <a:latin typeface="Times New Roman" pitchFamily="18" charset="0"/>
                        <a:ea typeface="Calibri"/>
                        <a:cs typeface="Times New Roman" pitchFamily="18" charset="0"/>
                      </a:endParaRPr>
                    </a:p>
                  </a:txBody>
                  <a:tcPr marL="50370" marR="503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r>
                        <a:rPr lang="en-US" sz="1400" dirty="0" err="1" smtClean="0">
                          <a:solidFill>
                            <a:srgbClr val="002060"/>
                          </a:solidFill>
                          <a:effectLst/>
                          <a:latin typeface="Times New Roman"/>
                          <a:ea typeface="Times New Roman"/>
                          <a:cs typeface="Times New Roman"/>
                        </a:rPr>
                        <a:t>Mening</a:t>
                      </a:r>
                      <a:r>
                        <a:rPr lang="en-US" sz="1400" baseline="0" dirty="0" smtClean="0">
                          <a:solidFill>
                            <a:srgbClr val="002060"/>
                          </a:solidFill>
                          <a:effectLst/>
                          <a:latin typeface="Times New Roman"/>
                          <a:ea typeface="Times New Roman"/>
                          <a:cs typeface="Times New Roman"/>
                        </a:rPr>
                        <a:t> </a:t>
                      </a:r>
                      <a:r>
                        <a:rPr lang="en-US" sz="1400" baseline="0" dirty="0" err="1" smtClean="0">
                          <a:solidFill>
                            <a:srgbClr val="002060"/>
                          </a:solidFill>
                          <a:effectLst/>
                          <a:latin typeface="Times New Roman"/>
                          <a:ea typeface="Times New Roman"/>
                          <a:cs typeface="Times New Roman"/>
                        </a:rPr>
                        <a:t>Andijon</a:t>
                      </a:r>
                      <a:r>
                        <a:rPr lang="en-US" sz="1400" baseline="0" dirty="0" smtClean="0">
                          <a:solidFill>
                            <a:srgbClr val="002060"/>
                          </a:solidFill>
                          <a:effectLst/>
                          <a:latin typeface="Times New Roman"/>
                          <a:ea typeface="Times New Roman"/>
                          <a:cs typeface="Times New Roman"/>
                        </a:rPr>
                        <a:t> </a:t>
                      </a:r>
                      <a:r>
                        <a:rPr lang="uz-Cyrl-UZ" sz="1400" dirty="0" smtClean="0">
                          <a:solidFill>
                            <a:srgbClr val="002060"/>
                          </a:solidFill>
                          <a:effectLst/>
                          <a:latin typeface="Times New Roman"/>
                          <a:ea typeface="Times New Roman"/>
                          <a:cs typeface="Times New Roman"/>
                        </a:rPr>
                        <a:t> shah</a:t>
                      </a:r>
                      <a:r>
                        <a:rPr lang="en-US" sz="1400" dirty="0" smtClean="0">
                          <a:solidFill>
                            <a:srgbClr val="002060"/>
                          </a:solidFill>
                          <a:effectLst/>
                          <a:latin typeface="Times New Roman"/>
                          <a:ea typeface="Times New Roman"/>
                          <a:cs typeface="Times New Roman"/>
                        </a:rPr>
                        <a:t>rim</a:t>
                      </a:r>
                      <a:endParaRPr lang="ru-RU" sz="1100" dirty="0">
                        <a:solidFill>
                          <a:srgbClr val="002060"/>
                        </a:solidFill>
                        <a:effectLst/>
                        <a:latin typeface="Calibri"/>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r>
                        <a:rPr lang="uz-Latn-UZ" sz="1200" dirty="0">
                          <a:solidFill>
                            <a:srgbClr val="002060"/>
                          </a:solidFill>
                          <a:effectLst/>
                          <a:latin typeface="Times New Roman"/>
                          <a:ea typeface="Times New Roman"/>
                          <a:cs typeface="Times New Roman"/>
                        </a:rPr>
                        <a:t>Qurilish bloklari, lego</a:t>
                      </a:r>
                      <a:r>
                        <a:rPr lang="uz-Cyrl-UZ" sz="1200" dirty="0">
                          <a:solidFill>
                            <a:srgbClr val="002060"/>
                          </a:solidFill>
                          <a:effectLst/>
                          <a:latin typeface="Times New Roman"/>
                          <a:ea typeface="Times New Roman"/>
                          <a:cs typeface="Times New Roman"/>
                        </a:rPr>
                        <a:t>,</a:t>
                      </a:r>
                      <a:r>
                        <a:rPr lang="uz-Latn-UZ" sz="1200" dirty="0">
                          <a:solidFill>
                            <a:srgbClr val="002060"/>
                          </a:solidFill>
                          <a:effectLst/>
                          <a:latin typeface="Times New Roman"/>
                          <a:ea typeface="Times New Roman"/>
                          <a:cs typeface="Times New Roman"/>
                        </a:rPr>
                        <a:t> konstruktor</a:t>
                      </a:r>
                      <a:r>
                        <a:rPr lang="uz-Cyrl-UZ" sz="1200" dirty="0">
                          <a:solidFill>
                            <a:srgbClr val="002060"/>
                          </a:solidFill>
                          <a:effectLst/>
                          <a:latin typeface="Times New Roman"/>
                          <a:ea typeface="Times New Roman"/>
                          <a:cs typeface="Times New Roman"/>
                        </a:rPr>
                        <a:t>,</a:t>
                      </a:r>
                      <a:r>
                        <a:rPr lang="uz-Latn-UZ" sz="1200" dirty="0">
                          <a:solidFill>
                            <a:srgbClr val="002060"/>
                          </a:solidFill>
                          <a:effectLst/>
                          <a:latin typeface="Times New Roman"/>
                          <a:ea typeface="Times New Roman"/>
                          <a:cs typeface="Times New Roman"/>
                        </a:rPr>
                        <a:t> kubiklar</a:t>
                      </a:r>
                      <a:endParaRPr lang="ru-RU" sz="1100" dirty="0">
                        <a:solidFill>
                          <a:srgbClr val="002060"/>
                        </a:solidFill>
                        <a:effectLst/>
                        <a:latin typeface="Calibri"/>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2"/>
                  </a:ext>
                </a:extLst>
              </a:tr>
              <a:tr h="607341">
                <a:tc vMerge="1">
                  <a:txBody>
                    <a:bodyPr/>
                    <a:lstStyle/>
                    <a:p>
                      <a:endParaRPr lang="ru-RU"/>
                    </a:p>
                  </a:txBody>
                  <a:tcPr/>
                </a:tc>
                <a:tc vMerge="1">
                  <a:txBody>
                    <a:bodyPr/>
                    <a:lstStyle/>
                    <a:p>
                      <a:endParaRPr lang="ru-RU"/>
                    </a:p>
                  </a:txBody>
                  <a:tcPr/>
                </a:tc>
                <a:tc>
                  <a:txBody>
                    <a:bodyPr/>
                    <a:lstStyle/>
                    <a:p>
                      <a:pPr>
                        <a:lnSpc>
                          <a:spcPct val="107000"/>
                        </a:lnSpc>
                        <a:spcAft>
                          <a:spcPts val="0"/>
                        </a:spcAft>
                      </a:pPr>
                      <a:r>
                        <a:rPr lang="en-US" sz="1400" b="1" dirty="0" err="1">
                          <a:solidFill>
                            <a:srgbClr val="002060"/>
                          </a:solidFill>
                          <a:effectLst/>
                          <a:latin typeface="Times New Roman" pitchFamily="18" charset="0"/>
                          <a:cs typeface="Times New Roman" pitchFamily="18" charset="0"/>
                        </a:rPr>
                        <a:t>Syujetli</a:t>
                      </a:r>
                      <a:r>
                        <a:rPr lang="en-US" sz="1400" b="1" dirty="0">
                          <a:solidFill>
                            <a:srgbClr val="002060"/>
                          </a:solidFill>
                          <a:effectLst/>
                          <a:latin typeface="Times New Roman" pitchFamily="18" charset="0"/>
                          <a:cs typeface="Times New Roman" pitchFamily="18" charset="0"/>
                        </a:rPr>
                        <a:t>- </a:t>
                      </a:r>
                      <a:r>
                        <a:rPr lang="en-US" sz="1400" b="1" dirty="0" err="1">
                          <a:solidFill>
                            <a:srgbClr val="002060"/>
                          </a:solidFill>
                          <a:effectLst/>
                          <a:latin typeface="Times New Roman" pitchFamily="18" charset="0"/>
                          <a:cs typeface="Times New Roman" pitchFamily="18" charset="0"/>
                        </a:rPr>
                        <a:t>rolli</a:t>
                      </a:r>
                      <a:r>
                        <a:rPr lang="en-US" sz="1400" b="1" dirty="0">
                          <a:solidFill>
                            <a:srgbClr val="002060"/>
                          </a:solidFill>
                          <a:effectLst/>
                          <a:latin typeface="Times New Roman" pitchFamily="18" charset="0"/>
                          <a:cs typeface="Times New Roman" pitchFamily="18" charset="0"/>
                        </a:rPr>
                        <a:t> </a:t>
                      </a:r>
                      <a:r>
                        <a:rPr lang="en-US" sz="1400" b="1" dirty="0" err="1">
                          <a:solidFill>
                            <a:srgbClr val="002060"/>
                          </a:solidFill>
                          <a:effectLst/>
                          <a:latin typeface="Times New Roman" pitchFamily="18" charset="0"/>
                          <a:cs typeface="Times New Roman" pitchFamily="18" charset="0"/>
                        </a:rPr>
                        <a:t>o‘yinlar</a:t>
                      </a:r>
                      <a:r>
                        <a:rPr lang="en-US" sz="1400" b="1" dirty="0">
                          <a:solidFill>
                            <a:srgbClr val="002060"/>
                          </a:solidFill>
                          <a:effectLst/>
                          <a:latin typeface="Times New Roman" pitchFamily="18" charset="0"/>
                          <a:cs typeface="Times New Roman" pitchFamily="18" charset="0"/>
                        </a:rPr>
                        <a:t> </a:t>
                      </a:r>
                      <a:r>
                        <a:rPr lang="en-US" sz="1400" b="1" dirty="0" err="1">
                          <a:solidFill>
                            <a:srgbClr val="002060"/>
                          </a:solidFill>
                          <a:effectLst/>
                          <a:latin typeface="Times New Roman" pitchFamily="18" charset="0"/>
                          <a:cs typeface="Times New Roman" pitchFamily="18" charset="0"/>
                        </a:rPr>
                        <a:t>va</a:t>
                      </a:r>
                      <a:r>
                        <a:rPr lang="en-US" sz="1400" b="1" dirty="0">
                          <a:solidFill>
                            <a:srgbClr val="002060"/>
                          </a:solidFill>
                          <a:effectLst/>
                          <a:latin typeface="Times New Roman" pitchFamily="18" charset="0"/>
                          <a:cs typeface="Times New Roman" pitchFamily="18" charset="0"/>
                        </a:rPr>
                        <a:t> </a:t>
                      </a:r>
                      <a:r>
                        <a:rPr lang="en-US" sz="1400" b="1" dirty="0" err="1">
                          <a:solidFill>
                            <a:srgbClr val="002060"/>
                          </a:solidFill>
                          <a:effectLst/>
                          <a:latin typeface="Times New Roman" pitchFamily="18" charset="0"/>
                          <a:cs typeface="Times New Roman" pitchFamily="18" charset="0"/>
                        </a:rPr>
                        <a:t>sahnalashtirish</a:t>
                      </a:r>
                      <a:r>
                        <a:rPr lang="en-US" sz="1400" b="1" dirty="0">
                          <a:solidFill>
                            <a:srgbClr val="002060"/>
                          </a:solidFill>
                          <a:effectLst/>
                          <a:latin typeface="Times New Roman" pitchFamily="18" charset="0"/>
                          <a:cs typeface="Times New Roman" pitchFamily="18" charset="0"/>
                        </a:rPr>
                        <a:t> </a:t>
                      </a:r>
                      <a:r>
                        <a:rPr lang="en-US" sz="1400" b="1" dirty="0" err="1">
                          <a:solidFill>
                            <a:srgbClr val="002060"/>
                          </a:solidFill>
                          <a:effectLst/>
                          <a:latin typeface="Times New Roman" pitchFamily="18" charset="0"/>
                          <a:cs typeface="Times New Roman" pitchFamily="18" charset="0"/>
                        </a:rPr>
                        <a:t>markazi</a:t>
                      </a:r>
                      <a:endParaRPr lang="ru-RU" sz="1400" b="1" dirty="0">
                        <a:solidFill>
                          <a:srgbClr val="002060"/>
                        </a:solidFill>
                        <a:effectLst/>
                        <a:latin typeface="Times New Roman" pitchFamily="18" charset="0"/>
                        <a:ea typeface="Calibri"/>
                        <a:cs typeface="Times New Roman" pitchFamily="18" charset="0"/>
                      </a:endParaRPr>
                    </a:p>
                  </a:txBody>
                  <a:tcPr marL="50370" marR="5037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endParaRPr lang="ru-RU" sz="1100" dirty="0">
                        <a:solidFill>
                          <a:srgbClr val="002060"/>
                        </a:solidFill>
                        <a:effectLst/>
                        <a:latin typeface="Calibri"/>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endParaRPr lang="ru-RU" sz="1100" dirty="0">
                        <a:solidFill>
                          <a:srgbClr val="002060"/>
                        </a:solidFill>
                        <a:effectLst/>
                        <a:latin typeface="Calibri"/>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3"/>
                  </a:ext>
                </a:extLst>
              </a:tr>
              <a:tr h="1010511">
                <a:tc vMerge="1">
                  <a:txBody>
                    <a:bodyPr/>
                    <a:lstStyle/>
                    <a:p>
                      <a:endParaRPr lang="ru-RU"/>
                    </a:p>
                  </a:txBody>
                  <a:tcPr/>
                </a:tc>
                <a:tc vMerge="1">
                  <a:txBody>
                    <a:bodyPr/>
                    <a:lstStyle/>
                    <a:p>
                      <a:endParaRPr lang="ru-RU"/>
                    </a:p>
                  </a:txBody>
                  <a:tcPr/>
                </a:tc>
                <a:tc>
                  <a:txBody>
                    <a:bodyPr/>
                    <a:lstStyle/>
                    <a:p>
                      <a:pPr>
                        <a:lnSpc>
                          <a:spcPct val="107000"/>
                        </a:lnSpc>
                        <a:spcAft>
                          <a:spcPts val="0"/>
                        </a:spcAft>
                      </a:pPr>
                      <a:r>
                        <a:rPr lang="ru-RU" sz="1400" b="1" dirty="0" err="1">
                          <a:solidFill>
                            <a:srgbClr val="002060"/>
                          </a:solidFill>
                          <a:effectLst/>
                          <a:latin typeface="Times New Roman" pitchFamily="18" charset="0"/>
                          <a:cs typeface="Times New Roman" pitchFamily="18" charset="0"/>
                        </a:rPr>
                        <a:t>Til</a:t>
                      </a:r>
                      <a:r>
                        <a:rPr lang="ru-RU" sz="1400" b="1" dirty="0">
                          <a:solidFill>
                            <a:srgbClr val="002060"/>
                          </a:solidFill>
                          <a:effectLst/>
                          <a:latin typeface="Times New Roman" pitchFamily="18" charset="0"/>
                          <a:cs typeface="Times New Roman" pitchFamily="18" charset="0"/>
                        </a:rPr>
                        <a:t> </a:t>
                      </a:r>
                      <a:r>
                        <a:rPr lang="ru-RU" sz="1400" b="1" dirty="0" err="1">
                          <a:solidFill>
                            <a:srgbClr val="002060"/>
                          </a:solidFill>
                          <a:effectLst/>
                          <a:latin typeface="Times New Roman" pitchFamily="18" charset="0"/>
                          <a:cs typeface="Times New Roman" pitchFamily="18" charset="0"/>
                        </a:rPr>
                        <a:t>va</a:t>
                      </a:r>
                      <a:r>
                        <a:rPr lang="ru-RU" sz="1400" b="1" dirty="0">
                          <a:solidFill>
                            <a:srgbClr val="002060"/>
                          </a:solidFill>
                          <a:effectLst/>
                          <a:latin typeface="Times New Roman" pitchFamily="18" charset="0"/>
                          <a:cs typeface="Times New Roman" pitchFamily="18" charset="0"/>
                        </a:rPr>
                        <a:t> </a:t>
                      </a:r>
                      <a:r>
                        <a:rPr lang="ru-RU" sz="1400" b="1" dirty="0" err="1">
                          <a:solidFill>
                            <a:srgbClr val="002060"/>
                          </a:solidFill>
                          <a:effectLst/>
                          <a:latin typeface="Times New Roman" pitchFamily="18" charset="0"/>
                          <a:cs typeface="Times New Roman" pitchFamily="18" charset="0"/>
                        </a:rPr>
                        <a:t>nutq</a:t>
                      </a:r>
                      <a:r>
                        <a:rPr lang="ru-RU" sz="1400" b="1" dirty="0">
                          <a:solidFill>
                            <a:srgbClr val="002060"/>
                          </a:solidFill>
                          <a:effectLst/>
                          <a:latin typeface="Times New Roman" pitchFamily="18" charset="0"/>
                          <a:cs typeface="Times New Roman" pitchFamily="18" charset="0"/>
                        </a:rPr>
                        <a:t> </a:t>
                      </a:r>
                      <a:r>
                        <a:rPr lang="ru-RU" sz="1400" b="1" dirty="0" err="1">
                          <a:solidFill>
                            <a:srgbClr val="002060"/>
                          </a:solidFill>
                          <a:effectLst/>
                          <a:latin typeface="Times New Roman" pitchFamily="18" charset="0"/>
                          <a:cs typeface="Times New Roman" pitchFamily="18" charset="0"/>
                        </a:rPr>
                        <a:t>markazi</a:t>
                      </a:r>
                      <a:endParaRPr lang="ru-RU" sz="1400" b="1" dirty="0">
                        <a:solidFill>
                          <a:srgbClr val="002060"/>
                        </a:solidFill>
                        <a:effectLst/>
                        <a:latin typeface="Times New Roman" pitchFamily="18" charset="0"/>
                        <a:ea typeface="Calibri"/>
                        <a:cs typeface="Times New Roman" pitchFamily="18" charset="0"/>
                      </a:endParaRPr>
                    </a:p>
                  </a:txBody>
                  <a:tcPr marL="50370" marR="5037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r>
                        <a:rPr lang="en-US" sz="1400" dirty="0" err="1" smtClean="0">
                          <a:solidFill>
                            <a:srgbClr val="002060"/>
                          </a:solidFill>
                          <a:effectLst/>
                          <a:latin typeface="Times New Roman"/>
                          <a:ea typeface="Times New Roman"/>
                          <a:cs typeface="Times New Roman"/>
                        </a:rPr>
                        <a:t>Mening</a:t>
                      </a:r>
                      <a:r>
                        <a:rPr lang="en-US" sz="1400" dirty="0" smtClean="0">
                          <a:solidFill>
                            <a:srgbClr val="002060"/>
                          </a:solidFill>
                          <a:effectLst/>
                          <a:latin typeface="Times New Roman"/>
                          <a:ea typeface="Times New Roman"/>
                          <a:cs typeface="Times New Roman"/>
                        </a:rPr>
                        <a:t> </a:t>
                      </a:r>
                      <a:r>
                        <a:rPr lang="en-US" sz="1400" dirty="0" err="1" smtClean="0">
                          <a:solidFill>
                            <a:srgbClr val="002060"/>
                          </a:solidFill>
                          <a:effectLst/>
                          <a:latin typeface="Times New Roman"/>
                          <a:ea typeface="Times New Roman"/>
                          <a:cs typeface="Times New Roman"/>
                        </a:rPr>
                        <a:t>mahallam</a:t>
                      </a:r>
                      <a:endParaRPr lang="ru-RU" sz="1100" dirty="0">
                        <a:solidFill>
                          <a:srgbClr val="002060"/>
                        </a:solidFill>
                        <a:effectLst/>
                        <a:latin typeface="Calibri"/>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r>
                        <a:rPr lang="uz-Cyrl-UZ" sz="1200" dirty="0">
                          <a:solidFill>
                            <a:srgbClr val="002060"/>
                          </a:solidFill>
                          <a:effectLst/>
                          <a:latin typeface="Times New Roman"/>
                          <a:ea typeface="Times New Roman"/>
                          <a:cs typeface="Times New Roman"/>
                        </a:rPr>
                        <a:t>Syujetli rasmlar</a:t>
                      </a:r>
                      <a:r>
                        <a:rPr lang="uz-Latn-UZ" sz="1200" dirty="0">
                          <a:solidFill>
                            <a:srgbClr val="002060"/>
                          </a:solidFill>
                          <a:effectLst/>
                          <a:latin typeface="Times New Roman"/>
                          <a:ea typeface="Times New Roman"/>
                          <a:cs typeface="Times New Roman"/>
                        </a:rPr>
                        <a:t>, </a:t>
                      </a:r>
                      <a:r>
                        <a:rPr lang="uz-Cyrl-UZ" sz="1200" dirty="0">
                          <a:solidFill>
                            <a:srgbClr val="002060"/>
                          </a:solidFill>
                          <a:effectLst/>
                          <a:latin typeface="Times New Roman"/>
                          <a:ea typeface="Times New Roman"/>
                          <a:cs typeface="Times New Roman"/>
                        </a:rPr>
                        <a:t>AKT</a:t>
                      </a:r>
                      <a:r>
                        <a:rPr lang="uz-Latn-UZ" sz="1200" dirty="0">
                          <a:solidFill>
                            <a:srgbClr val="002060"/>
                          </a:solidFill>
                          <a:effectLst/>
                          <a:latin typeface="Times New Roman"/>
                          <a:ea typeface="Times New Roman"/>
                          <a:cs typeface="Times New Roman"/>
                        </a:rPr>
                        <a:t>, predmetli rasmlar</a:t>
                      </a:r>
                      <a:endParaRPr lang="ru-RU" sz="1100" dirty="0">
                        <a:solidFill>
                          <a:srgbClr val="002060"/>
                        </a:solidFill>
                        <a:effectLst/>
                        <a:latin typeface="Calibri"/>
                        <a:ea typeface="Times New Roman"/>
                        <a:cs typeface="Times New Roman"/>
                      </a:endParaRPr>
                    </a:p>
                    <a:p>
                      <a:pPr>
                        <a:lnSpc>
                          <a:spcPct val="115000"/>
                        </a:lnSpc>
                        <a:spcAft>
                          <a:spcPts val="0"/>
                        </a:spcAft>
                      </a:pPr>
                      <a:r>
                        <a:rPr lang="en-US" sz="1200" dirty="0">
                          <a:solidFill>
                            <a:srgbClr val="002060"/>
                          </a:solidFill>
                          <a:effectLst/>
                          <a:latin typeface="Times New Roman" pitchFamily="18" charset="0"/>
                          <a:cs typeface="Times New Roman" pitchFamily="18" charset="0"/>
                        </a:rPr>
                        <a:t> </a:t>
                      </a:r>
                      <a:endParaRPr lang="ru-RU" sz="1200" dirty="0">
                        <a:solidFill>
                          <a:srgbClr val="002060"/>
                        </a:solidFill>
                        <a:effectLst/>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4"/>
                  </a:ext>
                </a:extLst>
              </a:tr>
              <a:tr h="1246124">
                <a:tc vMerge="1">
                  <a:txBody>
                    <a:bodyPr/>
                    <a:lstStyle/>
                    <a:p>
                      <a:endParaRPr lang="ru-RU"/>
                    </a:p>
                  </a:txBody>
                  <a:tcPr/>
                </a:tc>
                <a:tc vMerge="1">
                  <a:txBody>
                    <a:bodyPr/>
                    <a:lstStyle/>
                    <a:p>
                      <a:endParaRPr lang="ru-RU"/>
                    </a:p>
                  </a:txBody>
                  <a:tcPr/>
                </a:tc>
                <a:tc>
                  <a:txBody>
                    <a:bodyPr/>
                    <a:lstStyle/>
                    <a:p>
                      <a:pPr>
                        <a:lnSpc>
                          <a:spcPct val="107000"/>
                        </a:lnSpc>
                        <a:spcAft>
                          <a:spcPts val="0"/>
                        </a:spcAft>
                      </a:pPr>
                      <a:r>
                        <a:rPr lang="ru-RU" sz="1400" b="1" dirty="0" err="1">
                          <a:solidFill>
                            <a:srgbClr val="002060"/>
                          </a:solidFill>
                          <a:effectLst/>
                          <a:latin typeface="Times New Roman" pitchFamily="18" charset="0"/>
                          <a:cs typeface="Times New Roman" pitchFamily="18" charset="0"/>
                        </a:rPr>
                        <a:t>Fan</a:t>
                      </a:r>
                      <a:r>
                        <a:rPr lang="ru-RU" sz="1400" b="1" dirty="0">
                          <a:solidFill>
                            <a:srgbClr val="002060"/>
                          </a:solidFill>
                          <a:effectLst/>
                          <a:latin typeface="Times New Roman" pitchFamily="18" charset="0"/>
                          <a:cs typeface="Times New Roman" pitchFamily="18" charset="0"/>
                        </a:rPr>
                        <a:t> </a:t>
                      </a:r>
                      <a:r>
                        <a:rPr lang="ru-RU" sz="1400" b="1" dirty="0" err="1">
                          <a:solidFill>
                            <a:srgbClr val="002060"/>
                          </a:solidFill>
                          <a:effectLst/>
                          <a:latin typeface="Times New Roman" pitchFamily="18" charset="0"/>
                          <a:cs typeface="Times New Roman" pitchFamily="18" charset="0"/>
                        </a:rPr>
                        <a:t>va</a:t>
                      </a:r>
                      <a:r>
                        <a:rPr lang="ru-RU" sz="1400" b="1" dirty="0">
                          <a:solidFill>
                            <a:srgbClr val="002060"/>
                          </a:solidFill>
                          <a:effectLst/>
                          <a:latin typeface="Times New Roman" pitchFamily="18" charset="0"/>
                          <a:cs typeface="Times New Roman" pitchFamily="18" charset="0"/>
                        </a:rPr>
                        <a:t> </a:t>
                      </a:r>
                      <a:r>
                        <a:rPr lang="ru-RU" sz="1400" b="1" dirty="0" err="1">
                          <a:solidFill>
                            <a:srgbClr val="002060"/>
                          </a:solidFill>
                          <a:effectLst/>
                          <a:latin typeface="Times New Roman" pitchFamily="18" charset="0"/>
                          <a:cs typeface="Times New Roman" pitchFamily="18" charset="0"/>
                        </a:rPr>
                        <a:t>tabiat</a:t>
                      </a:r>
                      <a:r>
                        <a:rPr lang="ru-RU" sz="1400" b="1" dirty="0">
                          <a:solidFill>
                            <a:srgbClr val="002060"/>
                          </a:solidFill>
                          <a:effectLst/>
                          <a:latin typeface="Times New Roman" pitchFamily="18" charset="0"/>
                          <a:cs typeface="Times New Roman" pitchFamily="18" charset="0"/>
                        </a:rPr>
                        <a:t> </a:t>
                      </a:r>
                      <a:r>
                        <a:rPr lang="ru-RU" sz="1400" b="1" dirty="0" err="1">
                          <a:solidFill>
                            <a:srgbClr val="002060"/>
                          </a:solidFill>
                          <a:effectLst/>
                          <a:latin typeface="Times New Roman" pitchFamily="18" charset="0"/>
                          <a:cs typeface="Times New Roman" pitchFamily="18" charset="0"/>
                        </a:rPr>
                        <a:t>markazi</a:t>
                      </a:r>
                      <a:endParaRPr lang="ru-RU" sz="1400" b="1" dirty="0">
                        <a:solidFill>
                          <a:srgbClr val="002060"/>
                        </a:solidFill>
                        <a:effectLst/>
                        <a:latin typeface="Times New Roman" pitchFamily="18" charset="0"/>
                        <a:ea typeface="Calibri"/>
                        <a:cs typeface="Times New Roman" pitchFamily="18" charset="0"/>
                      </a:endParaRPr>
                    </a:p>
                  </a:txBody>
                  <a:tcPr marL="50370" marR="5037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endParaRPr lang="ru-RU" sz="1100" dirty="0">
                        <a:solidFill>
                          <a:srgbClr val="002060"/>
                        </a:solidFill>
                        <a:effectLst/>
                        <a:latin typeface="Calibri"/>
                        <a:ea typeface="Times New Roman"/>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endParaRPr lang="ru-RU" sz="1200" dirty="0">
                        <a:solidFill>
                          <a:srgbClr val="002060"/>
                        </a:solidFill>
                        <a:effectLst/>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5"/>
                  </a:ext>
                </a:extLst>
              </a:tr>
              <a:tr h="1010511">
                <a:tc vMerge="1">
                  <a:txBody>
                    <a:bodyPr/>
                    <a:lstStyle/>
                    <a:p>
                      <a:endParaRPr lang="ru-RU"/>
                    </a:p>
                  </a:txBody>
                  <a:tcPr/>
                </a:tc>
                <a:tc vMerge="1">
                  <a:txBody>
                    <a:bodyPr/>
                    <a:lstStyle/>
                    <a:p>
                      <a:endParaRPr lang="ru-RU"/>
                    </a:p>
                  </a:txBody>
                  <a:tcPr/>
                </a:tc>
                <a:tc>
                  <a:txBody>
                    <a:bodyPr/>
                    <a:lstStyle/>
                    <a:p>
                      <a:pPr>
                        <a:lnSpc>
                          <a:spcPct val="107000"/>
                        </a:lnSpc>
                        <a:spcAft>
                          <a:spcPts val="0"/>
                        </a:spcAft>
                      </a:pPr>
                      <a:r>
                        <a:rPr lang="ru-RU" sz="1400" b="1" dirty="0" err="1">
                          <a:solidFill>
                            <a:srgbClr val="002060"/>
                          </a:solidFill>
                          <a:effectLst/>
                          <a:latin typeface="Times New Roman" pitchFamily="18" charset="0"/>
                          <a:cs typeface="Times New Roman" pitchFamily="18" charset="0"/>
                        </a:rPr>
                        <a:t>San’at</a:t>
                      </a:r>
                      <a:r>
                        <a:rPr lang="ru-RU" sz="1400" b="1" dirty="0">
                          <a:solidFill>
                            <a:srgbClr val="002060"/>
                          </a:solidFill>
                          <a:effectLst/>
                          <a:latin typeface="Times New Roman" pitchFamily="18" charset="0"/>
                          <a:cs typeface="Times New Roman" pitchFamily="18" charset="0"/>
                        </a:rPr>
                        <a:t> </a:t>
                      </a:r>
                      <a:r>
                        <a:rPr lang="ru-RU" sz="1400" b="1" dirty="0" err="1">
                          <a:solidFill>
                            <a:srgbClr val="002060"/>
                          </a:solidFill>
                          <a:effectLst/>
                          <a:latin typeface="Times New Roman" pitchFamily="18" charset="0"/>
                          <a:cs typeface="Times New Roman" pitchFamily="18" charset="0"/>
                        </a:rPr>
                        <a:t>markazi</a:t>
                      </a:r>
                      <a:endParaRPr lang="ru-RU" sz="1400" b="1" dirty="0">
                        <a:solidFill>
                          <a:srgbClr val="002060"/>
                        </a:solidFill>
                        <a:effectLst/>
                        <a:latin typeface="Times New Roman" pitchFamily="18" charset="0"/>
                        <a:ea typeface="Calibri"/>
                        <a:cs typeface="Times New Roman" pitchFamily="18" charset="0"/>
                      </a:endParaRPr>
                    </a:p>
                  </a:txBody>
                  <a:tcPr marL="50370" marR="5037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endParaRPr lang="ru-RU" sz="1200" dirty="0">
                        <a:solidFill>
                          <a:srgbClr val="002060"/>
                        </a:solidFill>
                        <a:effectLst/>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nSpc>
                          <a:spcPct val="115000"/>
                        </a:lnSpc>
                        <a:spcAft>
                          <a:spcPts val="0"/>
                        </a:spcAft>
                      </a:pPr>
                      <a:endParaRPr lang="ru-RU" sz="1200" dirty="0">
                        <a:solidFill>
                          <a:srgbClr val="002060"/>
                        </a:solidFill>
                        <a:effectLst/>
                        <a:latin typeface="Times New Roman" pitchFamily="18" charset="0"/>
                        <a:ea typeface="Calibri"/>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6"/>
                  </a:ext>
                </a:extLst>
              </a:tr>
            </a:tbl>
          </a:graphicData>
        </a:graphic>
      </p:graphicFrame>
      <p:sp>
        <p:nvSpPr>
          <p:cNvPr id="4" name="Номер слайда 3"/>
          <p:cNvSpPr>
            <a:spLocks noGrp="1"/>
          </p:cNvSpPr>
          <p:nvPr>
            <p:ph type="sldNum" sz="quarter" idx="12"/>
          </p:nvPr>
        </p:nvSpPr>
        <p:spPr/>
        <p:txBody>
          <a:bodyPr/>
          <a:lstStyle/>
          <a:p>
            <a:fld id="{A27C3238-88FA-41AE-9A83-549895D208CE}" type="slidenum">
              <a:rPr lang="ru-RU" smtClean="0"/>
              <a:pPr/>
              <a:t>33</a:t>
            </a:fld>
            <a:endParaRPr lang="ru-RU" dirty="0"/>
          </a:p>
        </p:txBody>
      </p:sp>
    </p:spTree>
    <p:extLst>
      <p:ext uri="{BB962C8B-B14F-4D97-AF65-F5344CB8AC3E}">
        <p14:creationId xmlns:p14="http://schemas.microsoft.com/office/powerpoint/2010/main" val="12340299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773437300"/>
              </p:ext>
            </p:extLst>
          </p:nvPr>
        </p:nvGraphicFramePr>
        <p:xfrm>
          <a:off x="300447" y="143692"/>
          <a:ext cx="11586753" cy="6570718"/>
        </p:xfrm>
        <a:graphic>
          <a:graphicData uri="http://schemas.openxmlformats.org/drawingml/2006/table">
            <a:tbl>
              <a:tblPr firstRow="1" firstCol="1" lastRow="1" lastCol="1" bandRow="1" bandCol="1">
                <a:tableStyleId>{5C22544A-7EE6-4342-B048-85BDC9FD1C3A}</a:tableStyleId>
              </a:tblPr>
              <a:tblGrid>
                <a:gridCol w="790964">
                  <a:extLst>
                    <a:ext uri="{9D8B030D-6E8A-4147-A177-3AD203B41FA5}">
                      <a16:colId xmlns:a16="http://schemas.microsoft.com/office/drawing/2014/main" xmlns="" val="20000"/>
                    </a:ext>
                  </a:extLst>
                </a:gridCol>
                <a:gridCol w="735800">
                  <a:extLst>
                    <a:ext uri="{9D8B030D-6E8A-4147-A177-3AD203B41FA5}">
                      <a16:colId xmlns:a16="http://schemas.microsoft.com/office/drawing/2014/main" xmlns="" val="20001"/>
                    </a:ext>
                  </a:extLst>
                </a:gridCol>
                <a:gridCol w="643824">
                  <a:extLst>
                    <a:ext uri="{9D8B030D-6E8A-4147-A177-3AD203B41FA5}">
                      <a16:colId xmlns:a16="http://schemas.microsoft.com/office/drawing/2014/main" xmlns="" val="20002"/>
                    </a:ext>
                  </a:extLst>
                </a:gridCol>
                <a:gridCol w="4865671">
                  <a:extLst>
                    <a:ext uri="{9D8B030D-6E8A-4147-A177-3AD203B41FA5}">
                      <a16:colId xmlns:a16="http://schemas.microsoft.com/office/drawing/2014/main" xmlns="" val="20003"/>
                    </a:ext>
                  </a:extLst>
                </a:gridCol>
                <a:gridCol w="4550494">
                  <a:extLst>
                    <a:ext uri="{9D8B030D-6E8A-4147-A177-3AD203B41FA5}">
                      <a16:colId xmlns:a16="http://schemas.microsoft.com/office/drawing/2014/main" xmlns="" val="20004"/>
                    </a:ext>
                  </a:extLst>
                </a:gridCol>
              </a:tblGrid>
              <a:tr h="1087053">
                <a:tc gridSpan="3">
                  <a:txBody>
                    <a:bodyPr/>
                    <a:lstStyle/>
                    <a:p>
                      <a:pPr algn="ctr">
                        <a:lnSpc>
                          <a:spcPct val="107000"/>
                        </a:lnSpc>
                        <a:spcAft>
                          <a:spcPts val="800"/>
                        </a:spcAft>
                      </a:pPr>
                      <a:r>
                        <a:rPr lang="uz-Cyrl-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Mavzu</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ru-RU"/>
                    </a:p>
                  </a:txBody>
                  <a:tcPr/>
                </a:tc>
                <a:tc hMerge="1">
                  <a:txBody>
                    <a:bodyPr/>
                    <a:lstStyle/>
                    <a:p>
                      <a:endParaRPr lang="ru-RU"/>
                    </a:p>
                  </a:txBody>
                  <a:tcPr/>
                </a:tc>
                <a:tc gridSpan="2">
                  <a:txBody>
                    <a:bodyPr/>
                    <a:lstStyle/>
                    <a:p>
                      <a:pPr algn="ctr">
                        <a:lnSpc>
                          <a:spcPct val="107000"/>
                        </a:lnSpc>
                        <a:spcAft>
                          <a:spcPts val="800"/>
                        </a:spcAft>
                      </a:pPr>
                      <a:r>
                        <a:rPr lang="uz-Cyrl-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uz-Latn-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Oʻ</a:t>
                      </a:r>
                      <a:r>
                        <a:rPr lang="uz-Cyrl-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zbekiston –mening Vatanim</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ru-RU"/>
                    </a:p>
                  </a:txBody>
                  <a:tcPr/>
                </a:tc>
                <a:extLst>
                  <a:ext uri="{0D108BD9-81ED-4DB2-BD59-A6C34878D82A}">
                    <a16:rowId xmlns:a16="http://schemas.microsoft.com/office/drawing/2014/main" xmlns="" val="10000"/>
                  </a:ext>
                </a:extLst>
              </a:tr>
              <a:tr h="565102">
                <a:tc gridSpan="3">
                  <a:txBody>
                    <a:bodyPr/>
                    <a:lstStyle/>
                    <a:p>
                      <a:pPr algn="ctr">
                        <a:lnSpc>
                          <a:spcPct val="107000"/>
                        </a:lnSpc>
                        <a:spcAft>
                          <a:spcPts val="800"/>
                        </a:spcAft>
                      </a:pPr>
                      <a:r>
                        <a:rPr lang="uz-Cyrl-UZ" sz="2000" b="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Davr </a:t>
                      </a:r>
                      <a:endParaRPr lang="ru-RU" sz="2000" b="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ru-RU"/>
                    </a:p>
                  </a:txBody>
                  <a:tcPr/>
                </a:tc>
                <a:tc hMerge="1">
                  <a:txBody>
                    <a:bodyPr/>
                    <a:lstStyle/>
                    <a:p>
                      <a:endParaRPr lang="ru-RU"/>
                    </a:p>
                  </a:txBody>
                  <a:tcPr/>
                </a:tc>
                <a:tc gridSpan="2">
                  <a:txBody>
                    <a:bodyPr/>
                    <a:lstStyle/>
                    <a:p>
                      <a:pPr algn="ctr">
                        <a:lnSpc>
                          <a:spcPct val="107000"/>
                        </a:lnSpc>
                        <a:spcAft>
                          <a:spcPts val="800"/>
                        </a:spcAft>
                      </a:pPr>
                      <a:r>
                        <a:rPr lang="uz-Cyrl-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Sentyabr oyining </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1-</a:t>
                      </a:r>
                      <a:r>
                        <a:rPr lang="en-US"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aftasi</a:t>
                      </a:r>
                      <a:r>
                        <a:rPr lang="en-US"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-4.09</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dan</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8.09  </a:t>
                      </a: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gacha</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ru-RU"/>
                    </a:p>
                  </a:txBody>
                  <a:tcPr/>
                </a:tc>
                <a:extLst>
                  <a:ext uri="{0D108BD9-81ED-4DB2-BD59-A6C34878D82A}">
                    <a16:rowId xmlns:a16="http://schemas.microsoft.com/office/drawing/2014/main" xmlns="" val="10001"/>
                  </a:ext>
                </a:extLst>
              </a:tr>
              <a:tr h="738328">
                <a:tc rowSpan="5">
                  <a:txBody>
                    <a:bodyPr/>
                    <a:lstStyle/>
                    <a:p>
                      <a:pPr algn="ctr">
                        <a:lnSpc>
                          <a:spcPct val="107000"/>
                        </a:lnSpc>
                        <a:spcAft>
                          <a:spcPts val="800"/>
                        </a:spcAft>
                      </a:pPr>
                      <a:r>
                        <a:rPr lang="en-US"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F</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aoliyat</a:t>
                      </a:r>
                      <a:r>
                        <a:rPr lang="en-US"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turi</a:t>
                      </a:r>
                      <a:endParaRPr lang="ru-RU" sz="2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rowSpan="5">
                  <a:txBody>
                    <a:bodyPr/>
                    <a:lstStyle/>
                    <a:p>
                      <a:pPr algn="ctr">
                        <a:lnSpc>
                          <a:spcPct val="107000"/>
                        </a:lnSpc>
                        <a:spcAft>
                          <a:spcPts val="800"/>
                        </a:spcAft>
                      </a:pPr>
                      <a:r>
                        <a:rPr lang="en-US" sz="4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BIRINCHI S</a:t>
                      </a:r>
                      <a:r>
                        <a:rPr lang="uz-Cyrl-UZ" sz="4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AYR</a:t>
                      </a:r>
                      <a:endParaRPr lang="ru-RU" sz="4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rowSpan="5">
                  <a:txBody>
                    <a:bodyPr/>
                    <a:lstStyle/>
                    <a:p>
                      <a:pPr algn="ctr">
                        <a:lnSpc>
                          <a:spcPct val="107000"/>
                        </a:lnSpc>
                        <a:spcAft>
                          <a:spcPts val="800"/>
                        </a:spcAft>
                      </a:pPr>
                      <a:r>
                        <a:rPr lang="uz-Cyrl-UZ" sz="2000" b="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Dushanba</a:t>
                      </a:r>
                      <a:endParaRPr lang="ru-RU" sz="2000" b="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uz-Cyrl-UZ" sz="20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Kuzatish </a:t>
                      </a:r>
                      <a:endParaRPr lang="ru-RU" sz="20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uz-Cyrl-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Gulzorni </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kuzatish</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2"/>
                  </a:ext>
                </a:extLst>
              </a:tr>
              <a:tr h="843511">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lang="uz-Cyrl-UZ" sz="20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Mehnat</a:t>
                      </a:r>
                      <a:endParaRPr lang="ru-RU" sz="20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2000" b="1"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Maydoncha</a:t>
                      </a:r>
                      <a:r>
                        <a:rPr lang="en-US"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ulzor</a:t>
                      </a:r>
                      <a:r>
                        <a:rPr lang="en-US"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da</a:t>
                      </a:r>
                      <a:r>
                        <a:rPr lang="en-US" sz="2000" b="1"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gi</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so`ligan</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gul</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barglarni</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tartiblash</a:t>
                      </a:r>
                      <a:r>
                        <a:rPr lang="uz-Cyrl-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3"/>
                  </a:ext>
                </a:extLst>
              </a:tr>
              <a:tr h="1014143">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lang="uz-Cyrl-UZ" sz="20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Asosiy harakat turlarini mustahkamlash</a:t>
                      </a:r>
                      <a:endParaRPr lang="ru-RU" sz="20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sv-SE"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Nosirova M,Jamolov D bilan turli usullar bilan arg‘imchoqda sakrash</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ni </a:t>
                      </a:r>
                      <a:r>
                        <a:rPr lang="uz-Cyrl-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mashq </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qilish</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4"/>
                  </a:ext>
                </a:extLst>
              </a:tr>
              <a:tr h="783650">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lang="uz-Cyrl-UZ" sz="20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Harakatli oʻyin</a:t>
                      </a:r>
                      <a:endParaRPr lang="ru-RU" sz="20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uz-Cyrl-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Oq terakmi, koʻk </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terak</a:t>
                      </a:r>
                      <a:r>
                        <a:rPr lang="en-US"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p>
                    <a:p>
                      <a:pPr algn="ctr">
                        <a:lnSpc>
                          <a:spcPct val="107000"/>
                        </a:lnSpc>
                        <a:spcAft>
                          <a:spcPts val="800"/>
                        </a:spcAft>
                      </a:pP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Raqamga</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moslab</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birlash</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5"/>
                  </a:ext>
                </a:extLst>
              </a:tr>
              <a:tr h="1538931">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kumimoji="0" lang="en-US" sz="2000" b="0" i="0" u="none" strike="noStrike" kern="1200" baseline="0" dirty="0" err="1" smtClean="0">
                          <a:solidFill>
                            <a:srgbClr val="002060"/>
                          </a:solidFill>
                          <a:latin typeface="Times New Roman" pitchFamily="18" charset="0"/>
                          <a:ea typeface="+mn-ea"/>
                          <a:cs typeface="Times New Roman" pitchFamily="18" charset="0"/>
                        </a:rPr>
                        <a:t>Erkin</a:t>
                      </a:r>
                      <a:r>
                        <a:rPr kumimoji="0" lang="en-US" sz="2000" b="0" i="0" u="none" strike="noStrike" kern="1200" baseline="0" dirty="0" smtClean="0">
                          <a:solidFill>
                            <a:srgbClr val="002060"/>
                          </a:solidFill>
                          <a:latin typeface="Times New Roman" pitchFamily="18" charset="0"/>
                          <a:ea typeface="+mn-ea"/>
                          <a:cs typeface="Times New Roman" pitchFamily="18" charset="0"/>
                        </a:rPr>
                        <a:t> </a:t>
                      </a:r>
                      <a:r>
                        <a:rPr kumimoji="0" lang="en-US" sz="2000" b="0" i="0" u="none" strike="noStrike" kern="1200" baseline="0" dirty="0" err="1" smtClean="0">
                          <a:solidFill>
                            <a:srgbClr val="002060"/>
                          </a:solidFill>
                          <a:latin typeface="Times New Roman" pitchFamily="18" charset="0"/>
                          <a:ea typeface="+mn-ea"/>
                          <a:cs typeface="Times New Roman" pitchFamily="18" charset="0"/>
                        </a:rPr>
                        <a:t>oʻyin</a:t>
                      </a:r>
                      <a:r>
                        <a:rPr kumimoji="0" lang="en-US" sz="2000" b="0" i="0" u="none" strike="noStrike" kern="1200" baseline="0" dirty="0" smtClean="0">
                          <a:solidFill>
                            <a:srgbClr val="002060"/>
                          </a:solidFill>
                          <a:latin typeface="Times New Roman" pitchFamily="18" charset="0"/>
                          <a:ea typeface="+mn-ea"/>
                          <a:cs typeface="Times New Roman" pitchFamily="18" charset="0"/>
                        </a:rPr>
                        <a:t> </a:t>
                      </a:r>
                      <a:r>
                        <a:rPr kumimoji="0" lang="en-US" sz="2000" b="0" i="0" u="none" strike="noStrike" kern="1200" baseline="0" dirty="0" err="1" smtClean="0">
                          <a:solidFill>
                            <a:srgbClr val="002060"/>
                          </a:solidFill>
                          <a:latin typeface="Times New Roman" pitchFamily="18" charset="0"/>
                          <a:ea typeface="+mn-ea"/>
                          <a:cs typeface="Times New Roman" pitchFamily="18" charset="0"/>
                        </a:rPr>
                        <a:t>faoliyati</a:t>
                      </a:r>
                      <a:endParaRPr lang="ru-RU" sz="20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uz-Cyrl-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Qum, suv, loy,  </a:t>
                      </a:r>
                      <a:r>
                        <a:rPr lang="en-US"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sport </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oʻyinchoqlar</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bilan</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taʼlimiy oʻyinlar</a:t>
                      </a:r>
                      <a:endParaRPr lang="en-US"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523850478"/>
      </p:ext>
    </p:extLst>
  </p:cSld>
  <p:clrMapOvr>
    <a:masterClrMapping/>
  </p:clrMapOvr>
  <mc:AlternateContent xmlns:mc="http://schemas.openxmlformats.org/markup-compatibility/2006" xmlns:p14="http://schemas.microsoft.com/office/powerpoint/2010/main">
    <mc:Choice Requires="p14">
      <p:transition spd="slow" p14:dur="2000" advTm="45413"/>
    </mc:Choice>
    <mc:Fallback xmlns="">
      <p:transition spd="slow" advTm="4541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5838928"/>
              </p:ext>
            </p:extLst>
          </p:nvPr>
        </p:nvGraphicFramePr>
        <p:xfrm>
          <a:off x="496390" y="313510"/>
          <a:ext cx="11390810" cy="6400900"/>
        </p:xfrm>
        <a:graphic>
          <a:graphicData uri="http://schemas.openxmlformats.org/drawingml/2006/table">
            <a:tbl>
              <a:tblPr firstRow="1" firstCol="1" lastRow="1" lastCol="1" bandRow="1" bandCol="1">
                <a:tableStyleId>{5C22544A-7EE6-4342-B048-85BDC9FD1C3A}</a:tableStyleId>
              </a:tblPr>
              <a:tblGrid>
                <a:gridCol w="777588">
                  <a:extLst>
                    <a:ext uri="{9D8B030D-6E8A-4147-A177-3AD203B41FA5}">
                      <a16:colId xmlns:a16="http://schemas.microsoft.com/office/drawing/2014/main" xmlns="" val="20000"/>
                    </a:ext>
                  </a:extLst>
                </a:gridCol>
                <a:gridCol w="723357">
                  <a:extLst>
                    <a:ext uri="{9D8B030D-6E8A-4147-A177-3AD203B41FA5}">
                      <a16:colId xmlns:a16="http://schemas.microsoft.com/office/drawing/2014/main" xmlns="" val="20001"/>
                    </a:ext>
                  </a:extLst>
                </a:gridCol>
                <a:gridCol w="632936">
                  <a:extLst>
                    <a:ext uri="{9D8B030D-6E8A-4147-A177-3AD203B41FA5}">
                      <a16:colId xmlns:a16="http://schemas.microsoft.com/office/drawing/2014/main" xmlns="" val="20002"/>
                    </a:ext>
                  </a:extLst>
                </a:gridCol>
                <a:gridCol w="4783388">
                  <a:extLst>
                    <a:ext uri="{9D8B030D-6E8A-4147-A177-3AD203B41FA5}">
                      <a16:colId xmlns:a16="http://schemas.microsoft.com/office/drawing/2014/main" xmlns="" val="20003"/>
                    </a:ext>
                  </a:extLst>
                </a:gridCol>
                <a:gridCol w="4473541">
                  <a:extLst>
                    <a:ext uri="{9D8B030D-6E8A-4147-A177-3AD203B41FA5}">
                      <a16:colId xmlns:a16="http://schemas.microsoft.com/office/drawing/2014/main" xmlns="" val="20004"/>
                    </a:ext>
                  </a:extLst>
                </a:gridCol>
              </a:tblGrid>
              <a:tr h="1058958">
                <a:tc gridSpan="3">
                  <a:txBody>
                    <a:bodyPr/>
                    <a:lstStyle/>
                    <a:p>
                      <a:pPr algn="ctr">
                        <a:lnSpc>
                          <a:spcPct val="107000"/>
                        </a:lnSpc>
                        <a:spcAft>
                          <a:spcPts val="800"/>
                        </a:spcAft>
                      </a:pPr>
                      <a:r>
                        <a:rPr lang="uz-Cyrl-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Mavzu</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ru-RU"/>
                    </a:p>
                  </a:txBody>
                  <a:tcPr/>
                </a:tc>
                <a:tc hMerge="1">
                  <a:txBody>
                    <a:bodyPr/>
                    <a:lstStyle/>
                    <a:p>
                      <a:endParaRPr lang="ru-RU"/>
                    </a:p>
                  </a:txBody>
                  <a:tcPr/>
                </a:tc>
                <a:tc gridSpan="2">
                  <a:txBody>
                    <a:bodyPr/>
                    <a:lstStyle/>
                    <a:p>
                      <a:pPr algn="ctr">
                        <a:lnSpc>
                          <a:spcPct val="107000"/>
                        </a:lnSpc>
                        <a:spcAft>
                          <a:spcPts val="800"/>
                        </a:spcAft>
                      </a:pPr>
                      <a:r>
                        <a:rPr lang="uz-Cyrl-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uz-Latn-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Oʻ</a:t>
                      </a:r>
                      <a:r>
                        <a:rPr lang="uz-Cyrl-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zbekiston –mening Vatanim</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ru-RU"/>
                    </a:p>
                  </a:txBody>
                  <a:tcPr/>
                </a:tc>
                <a:extLst>
                  <a:ext uri="{0D108BD9-81ED-4DB2-BD59-A6C34878D82A}">
                    <a16:rowId xmlns:a16="http://schemas.microsoft.com/office/drawing/2014/main" xmlns="" val="10000"/>
                  </a:ext>
                </a:extLst>
              </a:tr>
              <a:tr h="550497">
                <a:tc gridSpan="3">
                  <a:txBody>
                    <a:bodyPr/>
                    <a:lstStyle/>
                    <a:p>
                      <a:pPr algn="ctr">
                        <a:lnSpc>
                          <a:spcPct val="107000"/>
                        </a:lnSpc>
                        <a:spcAft>
                          <a:spcPts val="800"/>
                        </a:spcAft>
                      </a:pPr>
                      <a:r>
                        <a:rPr lang="uz-Cyrl-UZ" sz="2000" b="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Davr </a:t>
                      </a:r>
                      <a:endParaRPr lang="ru-RU" sz="2000" b="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ru-RU"/>
                    </a:p>
                  </a:txBody>
                  <a:tcPr/>
                </a:tc>
                <a:tc hMerge="1">
                  <a:txBody>
                    <a:bodyPr/>
                    <a:lstStyle/>
                    <a:p>
                      <a:endParaRPr lang="ru-RU"/>
                    </a:p>
                  </a:txBody>
                  <a:tcPr/>
                </a:tc>
                <a:tc gridSpan="2">
                  <a:txBody>
                    <a:bodyPr/>
                    <a:lstStyle/>
                    <a:p>
                      <a:pPr algn="ctr">
                        <a:lnSpc>
                          <a:spcPct val="107000"/>
                        </a:lnSpc>
                        <a:spcAft>
                          <a:spcPts val="800"/>
                        </a:spcAft>
                      </a:pPr>
                      <a:r>
                        <a:rPr lang="en-US"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No</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yabr </a:t>
                      </a:r>
                      <a:r>
                        <a:rPr lang="uz-Cyrl-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oyining </a:t>
                      </a:r>
                      <a:r>
                        <a:rPr lang="en-US"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3</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2000" b="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a:t>
                      </a:r>
                      <a:r>
                        <a:rPr lang="uz-Cyrl-UZ" sz="2000" b="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aftasi</a:t>
                      </a:r>
                      <a:r>
                        <a:rPr lang="en-US"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-13.11</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dan</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17.11  </a:t>
                      </a: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gacha</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ru-RU"/>
                    </a:p>
                  </a:txBody>
                  <a:tcPr/>
                </a:tc>
                <a:extLst>
                  <a:ext uri="{0D108BD9-81ED-4DB2-BD59-A6C34878D82A}">
                    <a16:rowId xmlns:a16="http://schemas.microsoft.com/office/drawing/2014/main" xmlns="" val="10001"/>
                  </a:ext>
                </a:extLst>
              </a:tr>
              <a:tr h="719246">
                <a:tc rowSpan="5">
                  <a:txBody>
                    <a:bodyPr/>
                    <a:lstStyle/>
                    <a:p>
                      <a:pPr algn="ctr">
                        <a:lnSpc>
                          <a:spcPct val="107000"/>
                        </a:lnSpc>
                        <a:spcAft>
                          <a:spcPts val="800"/>
                        </a:spcAft>
                      </a:pPr>
                      <a:r>
                        <a:rPr lang="en-US"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F</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aoliyat</a:t>
                      </a:r>
                      <a:r>
                        <a:rPr lang="en-US"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turi</a:t>
                      </a:r>
                      <a:endParaRPr lang="ru-RU" sz="2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rowSpan="5">
                  <a:txBody>
                    <a:bodyPr/>
                    <a:lstStyle/>
                    <a:p>
                      <a:pPr algn="ctr">
                        <a:lnSpc>
                          <a:spcPct val="107000"/>
                        </a:lnSpc>
                        <a:spcAft>
                          <a:spcPts val="800"/>
                        </a:spcAft>
                      </a:pPr>
                      <a:r>
                        <a:rPr lang="en-US" sz="4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BIRINCHI S</a:t>
                      </a:r>
                      <a:r>
                        <a:rPr lang="uz-Cyrl-UZ" sz="4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AYR</a:t>
                      </a:r>
                      <a:endParaRPr lang="ru-RU" sz="4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rowSpan="5">
                  <a:txBody>
                    <a:bodyPr/>
                    <a:lstStyle/>
                    <a:p>
                      <a:pPr algn="ctr">
                        <a:lnSpc>
                          <a:spcPct val="107000"/>
                        </a:lnSpc>
                        <a:spcAft>
                          <a:spcPts val="800"/>
                        </a:spcAft>
                      </a:pPr>
                      <a:r>
                        <a:rPr lang="uz-Cyrl-UZ" sz="2000" b="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Dushanba</a:t>
                      </a:r>
                      <a:endParaRPr lang="ru-RU" sz="2000" b="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uz-Cyrl-UZ" sz="20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Kuzatish </a:t>
                      </a:r>
                      <a:endParaRPr lang="ru-RU" sz="20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МТТ </a:t>
                      </a:r>
                      <a:r>
                        <a:rPr lang="en-US" sz="2000" b="1"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hududiga</a:t>
                      </a:r>
                      <a:r>
                        <a:rPr lang="en-US"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ekskursiya</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2"/>
                  </a:ext>
                </a:extLst>
              </a:tr>
              <a:tr h="821711">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lang="uz-Cyrl-UZ" sz="20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Mehnat</a:t>
                      </a:r>
                      <a:endParaRPr lang="ru-RU" sz="20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2000" b="1"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Maydoncha</a:t>
                      </a:r>
                      <a:r>
                        <a:rPr lang="en-US"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ulzor</a:t>
                      </a:r>
                      <a:r>
                        <a:rPr lang="en-US"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da</a:t>
                      </a:r>
                      <a:r>
                        <a:rPr lang="en-US" sz="2000" b="1"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gi</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so`ligan</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gul</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barglarni</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tartiblash</a:t>
                      </a:r>
                      <a:r>
                        <a:rPr lang="uz-Cyrl-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3"/>
                  </a:ext>
                </a:extLst>
              </a:tr>
              <a:tr h="951032">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lang="uz-Cyrl-UZ" sz="20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Asosiy harakat turlarini mustahkamlash</a:t>
                      </a:r>
                      <a:endParaRPr lang="ru-RU" sz="20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sv-SE"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Murodov M,</a:t>
                      </a:r>
                      <a:r>
                        <a:rPr lang="sv-SE"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Halilov</a:t>
                      </a:r>
                      <a:r>
                        <a:rPr lang="sv-SE"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D bilan Arqonli narvon, yolg’on arqondan chirmashib chiqadishga  </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uz-Cyrl-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mashq </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qilish</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4"/>
                  </a:ext>
                </a:extLst>
              </a:tr>
              <a:tr h="734883">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lang="uz-Cyrl-UZ" sz="20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Harakatli oʻyin</a:t>
                      </a:r>
                      <a:endParaRPr lang="ru-RU" sz="20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Uysiz</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quyon</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p>
                    <a:p>
                      <a:pPr algn="ctr">
                        <a:lnSpc>
                          <a:spcPct val="107000"/>
                        </a:lnSpc>
                        <a:spcAft>
                          <a:spcPts val="800"/>
                        </a:spcAft>
                      </a:pP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To`pni</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tut”</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5"/>
                  </a:ext>
                </a:extLst>
              </a:tr>
              <a:tr h="1499158">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kumimoji="0" lang="en-US" sz="2000" b="0" i="0" u="none" strike="noStrike" kern="1200" baseline="0" dirty="0" err="1" smtClean="0">
                          <a:solidFill>
                            <a:srgbClr val="002060"/>
                          </a:solidFill>
                          <a:latin typeface="Times New Roman" pitchFamily="18" charset="0"/>
                          <a:ea typeface="+mn-ea"/>
                          <a:cs typeface="Times New Roman" pitchFamily="18" charset="0"/>
                        </a:rPr>
                        <a:t>Erkin</a:t>
                      </a:r>
                      <a:r>
                        <a:rPr kumimoji="0" lang="en-US" sz="2000" b="0" i="0" u="none" strike="noStrike" kern="1200" baseline="0" dirty="0" smtClean="0">
                          <a:solidFill>
                            <a:srgbClr val="002060"/>
                          </a:solidFill>
                          <a:latin typeface="Times New Roman" pitchFamily="18" charset="0"/>
                          <a:ea typeface="+mn-ea"/>
                          <a:cs typeface="Times New Roman" pitchFamily="18" charset="0"/>
                        </a:rPr>
                        <a:t> </a:t>
                      </a:r>
                      <a:r>
                        <a:rPr kumimoji="0" lang="en-US" sz="2000" b="0" i="0" u="none" strike="noStrike" kern="1200" baseline="0" dirty="0" err="1" smtClean="0">
                          <a:solidFill>
                            <a:srgbClr val="002060"/>
                          </a:solidFill>
                          <a:latin typeface="Times New Roman" pitchFamily="18" charset="0"/>
                          <a:ea typeface="+mn-ea"/>
                          <a:cs typeface="Times New Roman" pitchFamily="18" charset="0"/>
                        </a:rPr>
                        <a:t>oʻyin</a:t>
                      </a:r>
                      <a:r>
                        <a:rPr kumimoji="0" lang="en-US" sz="2000" b="0" i="0" u="none" strike="noStrike" kern="1200" baseline="0" dirty="0" smtClean="0">
                          <a:solidFill>
                            <a:srgbClr val="002060"/>
                          </a:solidFill>
                          <a:latin typeface="Times New Roman" pitchFamily="18" charset="0"/>
                          <a:ea typeface="+mn-ea"/>
                          <a:cs typeface="Times New Roman" pitchFamily="18" charset="0"/>
                        </a:rPr>
                        <a:t> </a:t>
                      </a:r>
                      <a:r>
                        <a:rPr kumimoji="0" lang="en-US" sz="2000" b="0" i="0" u="none" strike="noStrike" kern="1200" baseline="0" dirty="0" err="1" smtClean="0">
                          <a:solidFill>
                            <a:srgbClr val="002060"/>
                          </a:solidFill>
                          <a:latin typeface="Times New Roman" pitchFamily="18" charset="0"/>
                          <a:ea typeface="+mn-ea"/>
                          <a:cs typeface="Times New Roman" pitchFamily="18" charset="0"/>
                        </a:rPr>
                        <a:t>faoliyati</a:t>
                      </a:r>
                      <a:endParaRPr lang="ru-RU" sz="2000" b="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uz-Cyrl-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Qum, suv, loy,  </a:t>
                      </a:r>
                      <a:r>
                        <a:rPr lang="en-US"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sport </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oʻyinchoqlar</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bilan</a:t>
                      </a:r>
                      <a:r>
                        <a:rPr lang="en-US" sz="20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taʼlimiy oʻyinlar</a:t>
                      </a:r>
                      <a:endParaRPr lang="en-US"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2556300266"/>
      </p:ext>
    </p:extLst>
  </p:cSld>
  <p:clrMapOvr>
    <a:masterClrMapping/>
  </p:clrMapOvr>
  <mc:AlternateContent xmlns:mc="http://schemas.openxmlformats.org/markup-compatibility/2006" xmlns:p14="http://schemas.microsoft.com/office/powerpoint/2010/main">
    <mc:Choice Requires="p14">
      <p:transition spd="slow" p14:dur="2000" advTm="45413"/>
    </mc:Choice>
    <mc:Fallback xmlns="">
      <p:transition spd="slow" advTm="45413"/>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61703" y="339633"/>
            <a:ext cx="11377747" cy="5693866"/>
          </a:xfrm>
          <a:prstGeom prst="rect">
            <a:avLst/>
          </a:prstGeom>
        </p:spPr>
        <p:txBody>
          <a:bodyPr wrap="square">
            <a:spAutoFit/>
          </a:bodyPr>
          <a:lstStyle/>
          <a:p>
            <a:pPr algn="ctr"/>
            <a:r>
              <a:rPr lang="en-US" sz="2800" b="1" dirty="0" err="1">
                <a:solidFill>
                  <a:srgbClr val="002060"/>
                </a:solidFill>
                <a:latin typeface="Times New Roman" panose="02020603050405020304" pitchFamily="18" charset="0"/>
                <a:cs typeface="Times New Roman" panose="02020603050405020304" pitchFamily="18" charset="0"/>
              </a:rPr>
              <a:t>Kunning</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ikkinchi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yarmini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rejalashtirish</a:t>
            </a:r>
            <a:r>
              <a:rPr lang="en-US" sz="2800" b="1" dirty="0">
                <a:solidFill>
                  <a:srgbClr val="002060"/>
                </a:solidFill>
                <a:latin typeface="Times New Roman" panose="02020603050405020304" pitchFamily="18" charset="0"/>
                <a:cs typeface="Times New Roman" panose="02020603050405020304" pitchFamily="18" charset="0"/>
              </a:rPr>
              <a:t>  </a:t>
            </a:r>
          </a:p>
          <a:p>
            <a:pPr algn="just"/>
            <a:r>
              <a:rPr lang="en-US" sz="2400" dirty="0">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a:t>
            </a:r>
            <a:r>
              <a:rPr lang="en-US" sz="2400" dirty="0" err="1">
                <a:solidFill>
                  <a:srgbClr val="002060"/>
                </a:solidFill>
                <a:latin typeface="Times New Roman" panose="02020603050405020304" pitchFamily="18" charset="0"/>
                <a:cs typeface="Times New Roman" panose="02020603050405020304" pitchFamily="18" charset="0"/>
              </a:rPr>
              <a:t>taxminan</a:t>
            </a:r>
            <a:r>
              <a:rPr lang="en-US" sz="2400" dirty="0">
                <a:solidFill>
                  <a:srgbClr val="002060"/>
                </a:solidFill>
                <a:latin typeface="Times New Roman" panose="02020603050405020304" pitchFamily="18" charset="0"/>
                <a:cs typeface="Times New Roman" panose="02020603050405020304" pitchFamily="18" charset="0"/>
              </a:rPr>
              <a:t> 13:00 </a:t>
            </a:r>
            <a:r>
              <a:rPr lang="en-US" sz="2400" dirty="0" err="1">
                <a:solidFill>
                  <a:srgbClr val="002060"/>
                </a:solidFill>
                <a:latin typeface="Times New Roman" panose="02020603050405020304" pitchFamily="18" charset="0"/>
                <a:cs typeface="Times New Roman" panose="02020603050405020304" pitchFamily="18" charset="0"/>
              </a:rPr>
              <a:t>dan</a:t>
            </a:r>
            <a:r>
              <a:rPr lang="en-US" sz="2400" dirty="0">
                <a:solidFill>
                  <a:srgbClr val="002060"/>
                </a:solidFill>
                <a:latin typeface="Times New Roman" panose="02020603050405020304" pitchFamily="18" charset="0"/>
                <a:cs typeface="Times New Roman" panose="02020603050405020304" pitchFamily="18" charset="0"/>
              </a:rPr>
              <a:t> 15:00gacha, </a:t>
            </a:r>
            <a:r>
              <a:rPr lang="en-US" sz="2400" dirty="0" err="1">
                <a:solidFill>
                  <a:srgbClr val="002060"/>
                </a:solidFill>
                <a:latin typeface="Times New Roman" panose="02020603050405020304" pitchFamily="18" charset="0"/>
                <a:cs typeface="Times New Roman" panose="02020603050405020304" pitchFamily="18" charset="0"/>
              </a:rPr>
              <a:t>takomillashtirilgan</a:t>
            </a:r>
            <a:r>
              <a:rPr lang="en-US" sz="2400" dirty="0">
                <a:solidFill>
                  <a:srgbClr val="002060"/>
                </a:solidFill>
                <a:latin typeface="Times New Roman" panose="02020603050405020304" pitchFamily="18" charset="0"/>
                <a:cs typeface="Times New Roman" panose="02020603050405020304" pitchFamily="18" charset="0"/>
              </a:rPr>
              <a:t> “Ilk </a:t>
            </a:r>
            <a:r>
              <a:rPr lang="en-US" sz="2400" dirty="0" err="1">
                <a:solidFill>
                  <a:srgbClr val="002060"/>
                </a:solidFill>
                <a:latin typeface="Times New Roman" panose="02020603050405020304" pitchFamily="18" charset="0"/>
                <a:cs typeface="Times New Roman" panose="02020603050405020304" pitchFamily="18" charset="0"/>
              </a:rPr>
              <a:t>qadam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davlat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oʻquv</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dasturi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asosida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katta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tayyorlov</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guruhlarda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bolalarning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uyqusiz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vaqtida</a:t>
            </a:r>
            <a:r>
              <a:rPr lang="en-US" sz="2400"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Toʻgarak</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ishlari</a:t>
            </a:r>
            <a:r>
              <a:rPr lang="en-US" sz="2400" b="1" dirty="0">
                <a:solidFill>
                  <a:srgbClr val="002060"/>
                </a:solidFill>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MTTning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Kuzatuv</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kengashi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qaroriga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koʻra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turli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toʻgaraklar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kunning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ikkinchi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yarmida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tashkil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etiladi</a:t>
            </a:r>
            <a:r>
              <a:rPr lang="en-US" sz="2400" dirty="0">
                <a:solidFill>
                  <a:srgbClr val="002060"/>
                </a:solidFill>
                <a:latin typeface="Times New Roman" panose="02020603050405020304" pitchFamily="18" charset="0"/>
                <a:cs typeface="Times New Roman" panose="02020603050405020304" pitchFamily="18" charset="0"/>
              </a:rPr>
              <a:t>.  </a:t>
            </a:r>
            <a:endParaRPr lang="en-US" sz="2400" dirty="0" smtClean="0">
              <a:solidFill>
                <a:srgbClr val="002060"/>
              </a:solidFill>
              <a:latin typeface="Times New Roman" panose="02020603050405020304" pitchFamily="18" charset="0"/>
              <a:cs typeface="Times New Roman" panose="02020603050405020304" pitchFamily="18" charset="0"/>
            </a:endParaRPr>
          </a:p>
          <a:p>
            <a:pPr algn="just"/>
            <a:r>
              <a:rPr lang="en-US" sz="2400" b="1" dirty="0" err="1" smtClean="0">
                <a:solidFill>
                  <a:srgbClr val="002060"/>
                </a:solidFill>
                <a:latin typeface="Times New Roman" panose="02020603050405020304" pitchFamily="18" charset="0"/>
                <a:cs typeface="Times New Roman" panose="02020603050405020304" pitchFamily="18" charset="0"/>
              </a:rPr>
              <a:t>Badiiy</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adabiyot</a:t>
            </a:r>
            <a:r>
              <a:rPr lang="en-US" sz="2400" b="1" dirty="0">
                <a:solidFill>
                  <a:srgbClr val="002060"/>
                </a:solidFill>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hafta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mavzusiga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koʻra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tanlanadi</a:t>
            </a:r>
            <a:r>
              <a:rPr lang="en-US" sz="2400" dirty="0">
                <a:solidFill>
                  <a:srgbClr val="002060"/>
                </a:solidFill>
                <a:latin typeface="Times New Roman" panose="02020603050405020304" pitchFamily="18" charset="0"/>
                <a:cs typeface="Times New Roman" panose="02020603050405020304" pitchFamily="18" charset="0"/>
              </a:rPr>
              <a:t>. </a:t>
            </a:r>
            <a:endParaRPr lang="en-US" sz="2400" dirty="0" smtClean="0">
              <a:solidFill>
                <a:srgbClr val="002060"/>
              </a:solidFill>
              <a:latin typeface="Times New Roman" panose="02020603050405020304" pitchFamily="18" charset="0"/>
              <a:cs typeface="Times New Roman" panose="02020603050405020304" pitchFamily="18" charset="0"/>
            </a:endParaRPr>
          </a:p>
          <a:p>
            <a:pPr algn="just"/>
            <a:r>
              <a:rPr lang="en-US" sz="2400" b="1" dirty="0" err="1" smtClean="0">
                <a:solidFill>
                  <a:srgbClr val="002060"/>
                </a:solidFill>
                <a:latin typeface="Times New Roman" panose="02020603050405020304" pitchFamily="18" charset="0"/>
                <a:cs typeface="Times New Roman" panose="02020603050405020304" pitchFamily="18" charset="0"/>
              </a:rPr>
              <a:t>Pedagoglarning</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bolalar</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bilan</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yakka</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ishlashlari</a:t>
            </a:r>
            <a:r>
              <a:rPr lang="en-US" sz="2400" b="1" dirty="0">
                <a:solidFill>
                  <a:srgbClr val="002060"/>
                </a:solidFill>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pedagoglar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psixolog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musiqa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rahbari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jismoniy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tarbiya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yoʻriqchisi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hamkorligi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asosida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rivojlanish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xaritasining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indikatorlari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boʻyicha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yakka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tartibda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ishlash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tashkil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etilib</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tarbiyalanuvchi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oʻzlashtirmagan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rivojlantiruvchi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sohalar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indikatorlari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boʻyicha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ishlar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rejalashtirilib</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tarbiyalanuvchining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familiyasi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ismi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qayd</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etiladi</a:t>
            </a:r>
            <a:r>
              <a:rPr lang="en-US" sz="2400" dirty="0">
                <a:solidFill>
                  <a:srgbClr val="002060"/>
                </a:solidFill>
                <a:latin typeface="Times New Roman" panose="02020603050405020304" pitchFamily="18" charset="0"/>
                <a:cs typeface="Times New Roman" panose="02020603050405020304" pitchFamily="18" charset="0"/>
              </a:rPr>
              <a:t>. </a:t>
            </a:r>
            <a:endParaRPr lang="en-US" sz="2400" dirty="0" smtClean="0">
              <a:solidFill>
                <a:srgbClr val="002060"/>
              </a:solidFill>
              <a:latin typeface="Times New Roman" panose="02020603050405020304" pitchFamily="18" charset="0"/>
              <a:cs typeface="Times New Roman" panose="02020603050405020304" pitchFamily="18" charset="0"/>
            </a:endParaRPr>
          </a:p>
          <a:p>
            <a:pPr algn="just"/>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Kechki</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davra</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suhbati</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oʻtilganmavzu</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tahlili</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a:solidFill>
                  <a:srgbClr val="002060"/>
                </a:solidFill>
                <a:latin typeface="Times New Roman" panose="02020603050405020304" pitchFamily="18" charset="0"/>
                <a:cs typeface="Times New Roman" panose="02020603050405020304" pitchFamily="18" charset="0"/>
              </a:rPr>
              <a:t>(</a:t>
            </a:r>
            <a:r>
              <a:rPr lang="en-US" sz="2400" b="1" dirty="0" err="1">
                <a:solidFill>
                  <a:srgbClr val="002060"/>
                </a:solidFill>
                <a:latin typeface="Times New Roman" panose="02020603050405020304" pitchFamily="18" charset="0"/>
                <a:cs typeface="Times New Roman" panose="02020603050405020304" pitchFamily="18" charset="0"/>
              </a:rPr>
              <a:t>refleksiya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ushbu</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suhbat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jarayonida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bolalarning</a:t>
            </a:r>
            <a:r>
              <a:rPr lang="en-US" sz="2400" dirty="0">
                <a:solidFill>
                  <a:srgbClr val="002060"/>
                </a:solidFill>
                <a:latin typeface="Times New Roman" panose="02020603050405020304" pitchFamily="18" charset="0"/>
                <a:cs typeface="Times New Roman" panose="02020603050405020304" pitchFamily="18" charset="0"/>
              </a:rPr>
              <a:t> kun </a:t>
            </a:r>
            <a:r>
              <a:rPr lang="en-US" sz="2400" dirty="0" err="1">
                <a:solidFill>
                  <a:srgbClr val="002060"/>
                </a:solidFill>
                <a:latin typeface="Times New Roman" panose="02020603050405020304" pitchFamily="18" charset="0"/>
                <a:cs typeface="Times New Roman" panose="02020603050405020304" pitchFamily="18" charset="0"/>
              </a:rPr>
              <a:t>davomida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olgan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bilim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koʻnikma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malakalari</a:t>
            </a:r>
            <a:r>
              <a:rPr lang="en-US" sz="2400" dirty="0">
                <a:solidFill>
                  <a:srgbClr val="002060"/>
                </a:solidFill>
                <a:latin typeface="Times New Roman" panose="02020603050405020304" pitchFamily="18" charset="0"/>
                <a:cs typeface="Times New Roman" panose="02020603050405020304" pitchFamily="18" charset="0"/>
              </a:rPr>
              <a:t> (bola </a:t>
            </a:r>
            <a:r>
              <a:rPr lang="en-US" sz="2400" dirty="0" err="1">
                <a:solidFill>
                  <a:srgbClr val="002060"/>
                </a:solidFill>
                <a:latin typeface="Times New Roman" panose="02020603050405020304" pitchFamily="18" charset="0"/>
                <a:cs typeface="Times New Roman" panose="02020603050405020304" pitchFamily="18" charset="0"/>
              </a:rPr>
              <a:t>kompetensiyasi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tahlil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qilinadi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umumlashtiriladi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hamda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bolalarni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qiziqishlarini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inobatga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olgan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holda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ertangi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kunda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faoliyat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yuritadigan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markazlar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haqida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maʼlumot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beradi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refleksiya</a:t>
            </a:r>
            <a:r>
              <a:rPr lang="en-US" sz="24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040640838"/>
      </p:ext>
    </p:extLst>
  </p:cSld>
  <p:clrMapOvr>
    <a:masterClrMapping/>
  </p:clrMapOvr>
  <mc:AlternateContent xmlns:mc="http://schemas.openxmlformats.org/markup-compatibility/2006" xmlns:p14="http://schemas.microsoft.com/office/powerpoint/2010/main">
    <mc:Choice Requires="p14">
      <p:transition spd="slow" p14:dur="2000" advTm="45413"/>
    </mc:Choice>
    <mc:Fallback xmlns="">
      <p:transition spd="slow" advTm="45413"/>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27802362"/>
              </p:ext>
            </p:extLst>
          </p:nvPr>
        </p:nvGraphicFramePr>
        <p:xfrm>
          <a:off x="509451" y="195942"/>
          <a:ext cx="11247119" cy="6400802"/>
        </p:xfrm>
        <a:graphic>
          <a:graphicData uri="http://schemas.openxmlformats.org/drawingml/2006/table">
            <a:tbl>
              <a:tblPr firstRow="1" firstCol="1" lastRow="1" lastCol="1" bandRow="1" bandCol="1">
                <a:tableStyleId>{5C22544A-7EE6-4342-B048-85BDC9FD1C3A}</a:tableStyleId>
              </a:tblPr>
              <a:tblGrid>
                <a:gridCol w="669349">
                  <a:extLst>
                    <a:ext uri="{9D8B030D-6E8A-4147-A177-3AD203B41FA5}">
                      <a16:colId xmlns:a16="http://schemas.microsoft.com/office/drawing/2014/main" xmlns="" val="20000"/>
                    </a:ext>
                  </a:extLst>
                </a:gridCol>
                <a:gridCol w="618646">
                  <a:extLst>
                    <a:ext uri="{9D8B030D-6E8A-4147-A177-3AD203B41FA5}">
                      <a16:colId xmlns:a16="http://schemas.microsoft.com/office/drawing/2014/main" xmlns="" val="20001"/>
                    </a:ext>
                  </a:extLst>
                </a:gridCol>
                <a:gridCol w="663914">
                  <a:extLst>
                    <a:ext uri="{9D8B030D-6E8A-4147-A177-3AD203B41FA5}">
                      <a16:colId xmlns:a16="http://schemas.microsoft.com/office/drawing/2014/main" xmlns="" val="20002"/>
                    </a:ext>
                  </a:extLst>
                </a:gridCol>
                <a:gridCol w="2493529">
                  <a:extLst>
                    <a:ext uri="{9D8B030D-6E8A-4147-A177-3AD203B41FA5}">
                      <a16:colId xmlns:a16="http://schemas.microsoft.com/office/drawing/2014/main" xmlns="" val="20003"/>
                    </a:ext>
                  </a:extLst>
                </a:gridCol>
                <a:gridCol w="6801681">
                  <a:extLst>
                    <a:ext uri="{9D8B030D-6E8A-4147-A177-3AD203B41FA5}">
                      <a16:colId xmlns:a16="http://schemas.microsoft.com/office/drawing/2014/main" xmlns="" val="20004"/>
                    </a:ext>
                  </a:extLst>
                </a:gridCol>
              </a:tblGrid>
              <a:tr h="611862">
                <a:tc gridSpan="3">
                  <a:txBody>
                    <a:bodyPr/>
                    <a:lstStyle/>
                    <a:p>
                      <a:pPr algn="ctr">
                        <a:lnSpc>
                          <a:spcPct val="107000"/>
                        </a:lnSpc>
                        <a:spcAft>
                          <a:spcPts val="800"/>
                        </a:spcAft>
                      </a:pPr>
                      <a:r>
                        <a:rPr lang="uz-Cyrl-UZ" sz="1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Mavzu</a:t>
                      </a:r>
                      <a:endParaRPr lang="ru-RU" sz="1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ru-RU"/>
                    </a:p>
                  </a:txBody>
                  <a:tcPr/>
                </a:tc>
                <a:tc hMerge="1">
                  <a:txBody>
                    <a:bodyPr/>
                    <a:lstStyle/>
                    <a:p>
                      <a:endParaRPr lang="ru-RU"/>
                    </a:p>
                  </a:txBody>
                  <a:tcPr/>
                </a:tc>
                <a:tc gridSpan="2">
                  <a:txBody>
                    <a:bodyPr/>
                    <a:lstStyle/>
                    <a:p>
                      <a:pPr algn="ctr">
                        <a:lnSpc>
                          <a:spcPct val="107000"/>
                        </a:lnSpc>
                        <a:spcAft>
                          <a:spcPts val="800"/>
                        </a:spcAft>
                      </a:pPr>
                      <a:r>
                        <a:rPr lang="uz-Cyrl-UZ" sz="18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uz-Latn-UZ" sz="18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Oʻ</a:t>
                      </a:r>
                      <a:r>
                        <a:rPr lang="uz-Cyrl-UZ" sz="18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zbekiston –mening Vatanim</a:t>
                      </a:r>
                      <a:endParaRPr lang="ru-RU" sz="1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ru-RU"/>
                    </a:p>
                  </a:txBody>
                  <a:tcPr/>
                </a:tc>
                <a:extLst>
                  <a:ext uri="{0D108BD9-81ED-4DB2-BD59-A6C34878D82A}">
                    <a16:rowId xmlns:a16="http://schemas.microsoft.com/office/drawing/2014/main" xmlns="" val="10000"/>
                  </a:ext>
                </a:extLst>
              </a:tr>
              <a:tr h="611862">
                <a:tc gridSpan="3">
                  <a:txBody>
                    <a:bodyPr/>
                    <a:lstStyle/>
                    <a:p>
                      <a:pPr algn="ctr">
                        <a:lnSpc>
                          <a:spcPct val="107000"/>
                        </a:lnSpc>
                        <a:spcAft>
                          <a:spcPts val="800"/>
                        </a:spcAft>
                      </a:pPr>
                      <a:r>
                        <a:rPr lang="uz-Cyrl-UZ" sz="1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Davr </a:t>
                      </a:r>
                      <a:endParaRPr lang="ru-RU" sz="1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ru-RU"/>
                    </a:p>
                  </a:txBody>
                  <a:tcPr/>
                </a:tc>
                <a:tc hMerge="1">
                  <a:txBody>
                    <a:bodyPr/>
                    <a:lstStyle/>
                    <a:p>
                      <a:endParaRPr lang="ru-RU"/>
                    </a:p>
                  </a:txBody>
                  <a:tcPr/>
                </a:tc>
                <a:tc gridSpan="2">
                  <a:txBody>
                    <a:bodyPr/>
                    <a:lstStyle/>
                    <a:p>
                      <a:pPr algn="ctr">
                        <a:lnSpc>
                          <a:spcPct val="107000"/>
                        </a:lnSpc>
                        <a:spcAft>
                          <a:spcPts val="800"/>
                        </a:spcAft>
                      </a:pPr>
                      <a:r>
                        <a:rPr lang="uz-Cyrl-UZ" sz="18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Sentyabr oyining 1-xaftasi</a:t>
                      </a:r>
                      <a:r>
                        <a:rPr lang="en-US" sz="18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-4.09</a:t>
                      </a:r>
                      <a:r>
                        <a:rPr lang="en-US" sz="18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dan</a:t>
                      </a:r>
                      <a:r>
                        <a:rPr lang="en-US" sz="1800" b="1" baseline="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8.09  </a:t>
                      </a:r>
                      <a:r>
                        <a:rPr lang="en-US" sz="1800" b="1" baseline="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gacha</a:t>
                      </a:r>
                      <a:endParaRPr lang="ru-RU" sz="18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ru-RU"/>
                    </a:p>
                  </a:txBody>
                  <a:tcPr/>
                </a:tc>
                <a:extLst>
                  <a:ext uri="{0D108BD9-81ED-4DB2-BD59-A6C34878D82A}">
                    <a16:rowId xmlns:a16="http://schemas.microsoft.com/office/drawing/2014/main" xmlns="" val="10001"/>
                  </a:ext>
                </a:extLst>
              </a:tr>
              <a:tr h="815816">
                <a:tc rowSpan="4">
                  <a:txBody>
                    <a:bodyPr/>
                    <a:lstStyle/>
                    <a:p>
                      <a:pPr algn="ctr">
                        <a:lnSpc>
                          <a:spcPct val="107000"/>
                        </a:lnSpc>
                        <a:spcAft>
                          <a:spcPts val="800"/>
                        </a:spcAft>
                      </a:pPr>
                      <a:r>
                        <a:rPr lang="en-US" sz="28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F</a:t>
                      </a:r>
                      <a:r>
                        <a:rPr lang="uz-Cyrl-UZ" sz="28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aoliyat</a:t>
                      </a:r>
                      <a:r>
                        <a:rPr lang="en-US" sz="28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turi</a:t>
                      </a:r>
                      <a:endParaRPr lang="ru-RU" sz="2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rowSpan="4">
                  <a:txBody>
                    <a:bodyPr/>
                    <a:lstStyle/>
                    <a:p>
                      <a:pPr algn="ctr">
                        <a:lnSpc>
                          <a:spcPct val="107000"/>
                        </a:lnSpc>
                        <a:spcAft>
                          <a:spcPts val="800"/>
                        </a:spcAft>
                      </a:pPr>
                      <a:r>
                        <a:rPr lang="uz-Cyrl-UZ" sz="32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Kunning 2-yarmi</a:t>
                      </a:r>
                      <a:endParaRPr lang="ru-RU" sz="32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rowSpan="4">
                  <a:txBody>
                    <a:bodyPr/>
                    <a:lstStyle/>
                    <a:p>
                      <a:pPr algn="ctr">
                        <a:lnSpc>
                          <a:spcPct val="107000"/>
                        </a:lnSpc>
                        <a:spcAft>
                          <a:spcPts val="800"/>
                        </a:spcAft>
                      </a:pPr>
                      <a:r>
                        <a:rPr lang="en-US" sz="1800" b="1"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Hafta</a:t>
                      </a:r>
                      <a:r>
                        <a:rPr lang="en-US" sz="18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davomida</a:t>
                      </a:r>
                      <a:endParaRPr lang="ru-RU" sz="1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kumimoji="0" lang="en-US" sz="1800" b="1" i="0" u="none" strike="noStrike" kern="1200" baseline="0" dirty="0" err="1" smtClean="0">
                          <a:solidFill>
                            <a:srgbClr val="002060"/>
                          </a:solidFill>
                          <a:latin typeface="Times New Roman" pitchFamily="18" charset="0"/>
                          <a:ea typeface="+mn-ea"/>
                          <a:cs typeface="Times New Roman" pitchFamily="18" charset="0"/>
                        </a:rPr>
                        <a:t>Toʻgarak</a:t>
                      </a:r>
                      <a:r>
                        <a:rPr kumimoji="0" lang="en-US" sz="1800" b="1" i="0" u="none" strike="noStrike" kern="1200" baseline="0" dirty="0" smtClean="0">
                          <a:solidFill>
                            <a:srgbClr val="002060"/>
                          </a:solidFill>
                          <a:latin typeface="Times New Roman" pitchFamily="18" charset="0"/>
                          <a:ea typeface="+mn-ea"/>
                          <a:cs typeface="Times New Roman" pitchFamily="18" charset="0"/>
                        </a:rPr>
                        <a:t> </a:t>
                      </a:r>
                      <a:r>
                        <a:rPr kumimoji="0" lang="en-US" sz="1800" b="1" i="0" u="none" strike="noStrike" kern="1200" baseline="0" dirty="0" err="1" smtClean="0">
                          <a:solidFill>
                            <a:srgbClr val="002060"/>
                          </a:solidFill>
                          <a:latin typeface="Times New Roman" pitchFamily="18" charset="0"/>
                          <a:ea typeface="+mn-ea"/>
                          <a:cs typeface="Times New Roman" pitchFamily="18" charset="0"/>
                        </a:rPr>
                        <a:t>ishlari</a:t>
                      </a:r>
                      <a:endParaRPr lang="ru-RU" sz="18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kumimoji="0" lang="uz-Cyrl-UZ" sz="1800" b="1" kern="1200" dirty="0" smtClean="0">
                          <a:solidFill>
                            <a:srgbClr val="002060"/>
                          </a:solidFill>
                          <a:effectLst/>
                          <a:latin typeface="Times New Roman" pitchFamily="18" charset="0"/>
                          <a:ea typeface="+mn-ea"/>
                          <a:cs typeface="Times New Roman" pitchFamily="18" charset="0"/>
                        </a:rPr>
                        <a:t>MTTning  Kuzatuv  kengashi  qaroriga  koʻra  turli toʻgaraklar  tashkil etiladi. </a:t>
                      </a:r>
                      <a:endParaRPr lang="ru-RU" sz="1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2"/>
                  </a:ext>
                </a:extLst>
              </a:tr>
              <a:tr h="815815">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kumimoji="0" lang="en-US" sz="1800" b="1" i="0" u="none" strike="noStrike" kern="1200" baseline="0" dirty="0" err="1" smtClean="0">
                          <a:solidFill>
                            <a:srgbClr val="002060"/>
                          </a:solidFill>
                          <a:latin typeface="Times New Roman" pitchFamily="18" charset="0"/>
                          <a:ea typeface="+mn-ea"/>
                          <a:cs typeface="Times New Roman" pitchFamily="18" charset="0"/>
                        </a:rPr>
                        <a:t>Badiiy</a:t>
                      </a:r>
                      <a:r>
                        <a:rPr kumimoji="0" lang="en-US" sz="1800" b="1" i="0" u="none" strike="noStrike" kern="1200" baseline="0" dirty="0" smtClean="0">
                          <a:solidFill>
                            <a:srgbClr val="002060"/>
                          </a:solidFill>
                          <a:latin typeface="Times New Roman" pitchFamily="18" charset="0"/>
                          <a:ea typeface="+mn-ea"/>
                          <a:cs typeface="Times New Roman" pitchFamily="18" charset="0"/>
                        </a:rPr>
                        <a:t> </a:t>
                      </a:r>
                      <a:r>
                        <a:rPr kumimoji="0" lang="en-US" sz="1800" b="1" i="0" u="none" strike="noStrike" kern="1200" baseline="0" dirty="0" err="1" smtClean="0">
                          <a:solidFill>
                            <a:srgbClr val="002060"/>
                          </a:solidFill>
                          <a:latin typeface="Times New Roman" pitchFamily="18" charset="0"/>
                          <a:ea typeface="+mn-ea"/>
                          <a:cs typeface="Times New Roman" pitchFamily="18" charset="0"/>
                        </a:rPr>
                        <a:t>adabiyot</a:t>
                      </a:r>
                      <a:endParaRPr lang="ru-RU" sz="18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indent="0" algn="ctr" defTabSz="914400" rtl="0" eaLnBrk="1" fontAlgn="auto" latinLnBrk="0" hangingPunct="1">
                        <a:lnSpc>
                          <a:spcPct val="107000"/>
                        </a:lnSpc>
                        <a:spcBef>
                          <a:spcPts val="0"/>
                        </a:spcBef>
                        <a:spcAft>
                          <a:spcPts val="800"/>
                        </a:spcAft>
                        <a:buClrTx/>
                        <a:buSzTx/>
                        <a:buFontTx/>
                        <a:buNone/>
                        <a:tabLst/>
                        <a:defRPr/>
                      </a:pPr>
                      <a:r>
                        <a:rPr lang="ru-RU" sz="180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O.Begali</a:t>
                      </a:r>
                      <a:r>
                        <a:rPr lang="ru-RU"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Rahmdilning</a:t>
                      </a:r>
                      <a:r>
                        <a:rPr lang="ru-RU"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daraxti</a:t>
                      </a:r>
                      <a:r>
                        <a:rPr lang="ru-RU"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r>
                        <a:rPr lang="uz-Cyrl-UZ"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nomli hikoyasini oʻqib berish va hikoya asosida suhbatlashish.</a:t>
                      </a:r>
                      <a:endParaRPr lang="ru-RU" sz="1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4"/>
                  </a:ext>
                </a:extLst>
              </a:tr>
              <a:tr h="1478036">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kumimoji="0" lang="uz-Cyrl-UZ" sz="1800" b="1" i="0" kern="1200" dirty="0" smtClean="0">
                          <a:solidFill>
                            <a:srgbClr val="002060"/>
                          </a:solidFill>
                          <a:effectLst/>
                          <a:latin typeface="Times New Roman" pitchFamily="18" charset="0"/>
                          <a:ea typeface="+mn-ea"/>
                          <a:cs typeface="Times New Roman" pitchFamily="18" charset="0"/>
                        </a:rPr>
                        <a:t>Pedagoglarning  bolalar  bilan  yakka  ishlashlari</a:t>
                      </a:r>
                      <a:r>
                        <a:rPr kumimoji="0" lang="uz-Cyrl-UZ" sz="1800" i="0" kern="1200" dirty="0" smtClean="0">
                          <a:solidFill>
                            <a:srgbClr val="002060"/>
                          </a:solidFill>
                          <a:effectLst/>
                          <a:latin typeface="Times New Roman" pitchFamily="18" charset="0"/>
                          <a:ea typeface="+mn-ea"/>
                          <a:cs typeface="Times New Roman" pitchFamily="18" charset="0"/>
                        </a:rPr>
                        <a:t> </a:t>
                      </a:r>
                      <a:endParaRPr lang="ru-RU" sz="1800" b="1" i="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uz-Cyrl-UZ"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Nosirova N bilan  </a:t>
                      </a:r>
                      <a:r>
                        <a:rPr lang="en-US" sz="180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rasm</a:t>
                      </a:r>
                      <a:r>
                        <a:rPr lang="en-US"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yuzasidan</a:t>
                      </a:r>
                      <a:r>
                        <a:rPr lang="en-US"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tasviriy</a:t>
                      </a:r>
                      <a:r>
                        <a:rPr lang="en-US"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hikoyani</a:t>
                      </a:r>
                      <a:r>
                        <a:rPr lang="en-US"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mustaqil</a:t>
                      </a:r>
                      <a:r>
                        <a:rPr lang="en-US"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tuz</a:t>
                      </a:r>
                      <a:r>
                        <a:rPr lang="uz-Cyrl-UZ"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ish ustida ishlash.</a:t>
                      </a:r>
                      <a:endParaRPr lang="ru-RU"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800"/>
                        </a:spcAft>
                      </a:pPr>
                      <a:r>
                        <a:rPr lang="uz-Cyrl-UZ"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Axrorov </a:t>
                      </a:r>
                      <a:r>
                        <a:rPr lang="en-US"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F</a:t>
                      </a:r>
                      <a:r>
                        <a:rPr lang="uz-Cyrl-UZ"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bilan </a:t>
                      </a:r>
                      <a:r>
                        <a:rPr lang="en-US"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10 </a:t>
                      </a:r>
                      <a:r>
                        <a:rPr lang="en-US" sz="180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gacha</a:t>
                      </a:r>
                      <a:r>
                        <a:rPr lang="en-US"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qoʻshish</a:t>
                      </a:r>
                      <a:r>
                        <a:rPr lang="en-US"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va</a:t>
                      </a:r>
                      <a:r>
                        <a:rPr lang="en-US"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ayirishli</a:t>
                      </a:r>
                      <a:r>
                        <a:rPr lang="en-US"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sodda</a:t>
                      </a:r>
                      <a:r>
                        <a:rPr lang="en-US"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matematik</a:t>
                      </a:r>
                      <a:r>
                        <a:rPr lang="en-US"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vazifalarni</a:t>
                      </a:r>
                      <a:r>
                        <a:rPr lang="en-US"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yech</a:t>
                      </a:r>
                      <a:r>
                        <a:rPr lang="uz-Cyrl-UZ" sz="1800"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ish ustida ishlash.</a:t>
                      </a:r>
                      <a:endParaRPr lang="ru-RU" sz="18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5"/>
                  </a:ext>
                </a:extLst>
              </a:tr>
              <a:tr h="2067411">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kumimoji="0" lang="en-US" sz="1800" b="1" kern="1200" dirty="0" err="1" smtClean="0">
                          <a:solidFill>
                            <a:srgbClr val="002060"/>
                          </a:solidFill>
                          <a:effectLst/>
                          <a:latin typeface="Times New Roman" pitchFamily="18" charset="0"/>
                          <a:ea typeface="+mn-ea"/>
                          <a:cs typeface="Times New Roman" pitchFamily="18" charset="0"/>
                        </a:rPr>
                        <a:t>Kechki</a:t>
                      </a:r>
                      <a:r>
                        <a:rPr kumimoji="0" lang="en-US" sz="1800" b="1" kern="1200" dirty="0" smtClean="0">
                          <a:solidFill>
                            <a:srgbClr val="002060"/>
                          </a:solidFill>
                          <a:effectLst/>
                          <a:latin typeface="Times New Roman" pitchFamily="18" charset="0"/>
                          <a:ea typeface="+mn-ea"/>
                          <a:cs typeface="Times New Roman" pitchFamily="18" charset="0"/>
                        </a:rPr>
                        <a:t> </a:t>
                      </a:r>
                      <a:r>
                        <a:rPr kumimoji="0" lang="en-US" sz="1800" b="1" kern="1200" dirty="0" err="1" smtClean="0">
                          <a:solidFill>
                            <a:srgbClr val="002060"/>
                          </a:solidFill>
                          <a:effectLst/>
                          <a:latin typeface="Times New Roman" pitchFamily="18" charset="0"/>
                          <a:ea typeface="+mn-ea"/>
                          <a:cs typeface="Times New Roman" pitchFamily="18" charset="0"/>
                        </a:rPr>
                        <a:t>davra</a:t>
                      </a:r>
                      <a:r>
                        <a:rPr kumimoji="0" lang="en-US" sz="1800" b="1" kern="1200" dirty="0" smtClean="0">
                          <a:solidFill>
                            <a:srgbClr val="002060"/>
                          </a:solidFill>
                          <a:effectLst/>
                          <a:latin typeface="Times New Roman" pitchFamily="18" charset="0"/>
                          <a:ea typeface="+mn-ea"/>
                          <a:cs typeface="Times New Roman" pitchFamily="18" charset="0"/>
                        </a:rPr>
                        <a:t> </a:t>
                      </a:r>
                      <a:r>
                        <a:rPr kumimoji="0" lang="en-US" sz="1800" b="1" kern="1200" dirty="0" err="1" smtClean="0">
                          <a:solidFill>
                            <a:srgbClr val="002060"/>
                          </a:solidFill>
                          <a:effectLst/>
                          <a:latin typeface="Times New Roman" pitchFamily="18" charset="0"/>
                          <a:ea typeface="+mn-ea"/>
                          <a:cs typeface="Times New Roman" pitchFamily="18" charset="0"/>
                        </a:rPr>
                        <a:t>suhbati</a:t>
                      </a:r>
                      <a:r>
                        <a:rPr kumimoji="0" lang="en-US" sz="1800" b="1" kern="1200" dirty="0" smtClean="0">
                          <a:solidFill>
                            <a:srgbClr val="002060"/>
                          </a:solidFill>
                          <a:effectLst/>
                          <a:latin typeface="Times New Roman" pitchFamily="18" charset="0"/>
                          <a:ea typeface="+mn-ea"/>
                          <a:cs typeface="Times New Roman" pitchFamily="18" charset="0"/>
                        </a:rPr>
                        <a:t>, </a:t>
                      </a:r>
                      <a:r>
                        <a:rPr kumimoji="0" lang="en-US" sz="1800" b="1" kern="1200" dirty="0" err="1" smtClean="0">
                          <a:solidFill>
                            <a:srgbClr val="002060"/>
                          </a:solidFill>
                          <a:effectLst/>
                          <a:latin typeface="Times New Roman" pitchFamily="18" charset="0"/>
                          <a:ea typeface="+mn-ea"/>
                          <a:cs typeface="Times New Roman" pitchFamily="18" charset="0"/>
                        </a:rPr>
                        <a:t>oʻtilgan</a:t>
                      </a:r>
                      <a:r>
                        <a:rPr kumimoji="0" lang="en-US" sz="1800" b="1" kern="1200" dirty="0" smtClean="0">
                          <a:solidFill>
                            <a:srgbClr val="002060"/>
                          </a:solidFill>
                          <a:effectLst/>
                          <a:latin typeface="Times New Roman" pitchFamily="18" charset="0"/>
                          <a:ea typeface="+mn-ea"/>
                          <a:cs typeface="Times New Roman" pitchFamily="18" charset="0"/>
                        </a:rPr>
                        <a:t> </a:t>
                      </a:r>
                      <a:r>
                        <a:rPr kumimoji="0" lang="en-US" sz="1800" b="1" kern="1200" dirty="0" err="1" smtClean="0">
                          <a:solidFill>
                            <a:srgbClr val="002060"/>
                          </a:solidFill>
                          <a:effectLst/>
                          <a:latin typeface="Times New Roman" pitchFamily="18" charset="0"/>
                          <a:ea typeface="+mn-ea"/>
                          <a:cs typeface="Times New Roman" pitchFamily="18" charset="0"/>
                        </a:rPr>
                        <a:t>mavzu</a:t>
                      </a:r>
                      <a:r>
                        <a:rPr kumimoji="0" lang="en-US" sz="1800" b="1" kern="1200" dirty="0" smtClean="0">
                          <a:solidFill>
                            <a:srgbClr val="002060"/>
                          </a:solidFill>
                          <a:effectLst/>
                          <a:latin typeface="Times New Roman" pitchFamily="18" charset="0"/>
                          <a:ea typeface="+mn-ea"/>
                          <a:cs typeface="Times New Roman" pitchFamily="18" charset="0"/>
                        </a:rPr>
                        <a:t> </a:t>
                      </a:r>
                      <a:r>
                        <a:rPr kumimoji="0" lang="en-US" sz="1800" b="1" kern="1200" dirty="0" err="1" smtClean="0">
                          <a:solidFill>
                            <a:srgbClr val="002060"/>
                          </a:solidFill>
                          <a:effectLst/>
                          <a:latin typeface="Times New Roman" pitchFamily="18" charset="0"/>
                          <a:ea typeface="+mn-ea"/>
                          <a:cs typeface="Times New Roman" pitchFamily="18" charset="0"/>
                        </a:rPr>
                        <a:t>tahlili</a:t>
                      </a:r>
                      <a:r>
                        <a:rPr kumimoji="0" lang="en-US" sz="1800" b="1" kern="1200" dirty="0" smtClean="0">
                          <a:solidFill>
                            <a:srgbClr val="002060"/>
                          </a:solidFill>
                          <a:effectLst/>
                          <a:latin typeface="Times New Roman" pitchFamily="18" charset="0"/>
                          <a:ea typeface="+mn-ea"/>
                          <a:cs typeface="Times New Roman" pitchFamily="18" charset="0"/>
                        </a:rPr>
                        <a:t> (</a:t>
                      </a:r>
                      <a:r>
                        <a:rPr kumimoji="0" lang="en-US" sz="1800" b="1" kern="1200" dirty="0" err="1" smtClean="0">
                          <a:solidFill>
                            <a:srgbClr val="002060"/>
                          </a:solidFill>
                          <a:effectLst/>
                          <a:latin typeface="Times New Roman" pitchFamily="18" charset="0"/>
                          <a:ea typeface="+mn-ea"/>
                          <a:cs typeface="Times New Roman" pitchFamily="18" charset="0"/>
                        </a:rPr>
                        <a:t>refleksiya</a:t>
                      </a:r>
                      <a:r>
                        <a:rPr kumimoji="0" lang="en-US" sz="1800" b="1" kern="1200" dirty="0" smtClean="0">
                          <a:solidFill>
                            <a:srgbClr val="002060"/>
                          </a:solidFill>
                          <a:effectLst/>
                          <a:latin typeface="Times New Roman" pitchFamily="18" charset="0"/>
                          <a:ea typeface="+mn-ea"/>
                          <a:cs typeface="Times New Roman" pitchFamily="18" charset="0"/>
                        </a:rPr>
                        <a:t>)</a:t>
                      </a:r>
                      <a:endParaRPr lang="ru-RU" sz="18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just"/>
                      <a:r>
                        <a:rPr kumimoji="0" lang="en-US" sz="2000" b="1" i="0" u="none" strike="noStrike" kern="1200" baseline="0" dirty="0" err="1" smtClean="0">
                          <a:solidFill>
                            <a:srgbClr val="002060"/>
                          </a:solidFill>
                          <a:latin typeface="Times New Roman" pitchFamily="18" charset="0"/>
                          <a:ea typeface="+mn-ea"/>
                          <a:cs typeface="Times New Roman" pitchFamily="18" charset="0"/>
                        </a:rPr>
                        <a:t>Oʻtilgan</a:t>
                      </a:r>
                      <a:r>
                        <a:rPr kumimoji="0" lang="en-US" sz="2000" b="1" i="0" u="none" strike="noStrike" kern="1200" baseline="0" dirty="0" smtClean="0">
                          <a:solidFill>
                            <a:srgbClr val="002060"/>
                          </a:solidFill>
                          <a:latin typeface="Times New Roman" pitchFamily="18" charset="0"/>
                          <a:ea typeface="+mn-ea"/>
                          <a:cs typeface="Times New Roman" pitchFamily="18" charset="0"/>
                        </a:rPr>
                        <a:t> </a:t>
                      </a:r>
                      <a:r>
                        <a:rPr kumimoji="0" lang="en-US" sz="2000" b="1" i="0" u="none" strike="noStrike" kern="1200" baseline="0" dirty="0" err="1" smtClean="0">
                          <a:solidFill>
                            <a:srgbClr val="002060"/>
                          </a:solidFill>
                          <a:latin typeface="Times New Roman" pitchFamily="18" charset="0"/>
                          <a:ea typeface="+mn-ea"/>
                          <a:cs typeface="Times New Roman" pitchFamily="18" charset="0"/>
                        </a:rPr>
                        <a:t>mavzu</a:t>
                      </a:r>
                      <a:r>
                        <a:rPr kumimoji="0" lang="en-US" sz="2000" b="1" i="0" u="none" strike="noStrike" kern="1200" baseline="0" dirty="0" smtClean="0">
                          <a:solidFill>
                            <a:srgbClr val="002060"/>
                          </a:solidFill>
                          <a:latin typeface="Times New Roman" pitchFamily="18" charset="0"/>
                          <a:ea typeface="+mn-ea"/>
                          <a:cs typeface="Times New Roman" pitchFamily="18" charset="0"/>
                        </a:rPr>
                        <a:t> </a:t>
                      </a:r>
                      <a:r>
                        <a:rPr kumimoji="0" lang="en-US" sz="2000" b="1" i="0" u="none" strike="noStrike" kern="1200" baseline="0" dirty="0" err="1" smtClean="0">
                          <a:solidFill>
                            <a:srgbClr val="002060"/>
                          </a:solidFill>
                          <a:latin typeface="Times New Roman" pitchFamily="18" charset="0"/>
                          <a:ea typeface="+mn-ea"/>
                          <a:cs typeface="Times New Roman" pitchFamily="18" charset="0"/>
                        </a:rPr>
                        <a:t>bo`yicha</a:t>
                      </a:r>
                      <a:r>
                        <a:rPr kumimoji="0" lang="en-US" sz="2000" b="1" i="0" u="none" strike="noStrike" kern="1200" baseline="0" dirty="0" smtClean="0">
                          <a:solidFill>
                            <a:srgbClr val="002060"/>
                          </a:solidFill>
                          <a:latin typeface="Times New Roman" pitchFamily="18" charset="0"/>
                          <a:ea typeface="+mn-ea"/>
                          <a:cs typeface="Times New Roman" pitchFamily="18" charset="0"/>
                        </a:rPr>
                        <a:t> </a:t>
                      </a:r>
                      <a:r>
                        <a:rPr kumimoji="0" lang="en-US" sz="2000" b="1" i="0" u="none" strike="noStrike" kern="1200" baseline="0" dirty="0" err="1" smtClean="0">
                          <a:solidFill>
                            <a:srgbClr val="002060"/>
                          </a:solidFill>
                          <a:latin typeface="Times New Roman" pitchFamily="18" charset="0"/>
                          <a:ea typeface="+mn-ea"/>
                          <a:cs typeface="Times New Roman" pitchFamily="18" charset="0"/>
                        </a:rPr>
                        <a:t>savol-javoblar</a:t>
                      </a:r>
                      <a:r>
                        <a:rPr kumimoji="0" lang="en-US" sz="2000" b="1" i="0" u="none" strike="noStrike" kern="1200" baseline="0" dirty="0" smtClean="0">
                          <a:solidFill>
                            <a:srgbClr val="002060"/>
                          </a:solidFill>
                          <a:latin typeface="Times New Roman" pitchFamily="18" charset="0"/>
                          <a:ea typeface="+mn-ea"/>
                          <a:cs typeface="Times New Roman" pitchFamily="18" charset="0"/>
                        </a:rPr>
                        <a:t>, </a:t>
                      </a:r>
                      <a:r>
                        <a:rPr kumimoji="0" lang="uz-Cyrl-UZ" sz="2000" b="1" kern="1200" dirty="0" smtClean="0">
                          <a:solidFill>
                            <a:srgbClr val="002060"/>
                          </a:solidFill>
                          <a:effectLst/>
                          <a:latin typeface="Times New Roman" pitchFamily="18" charset="0"/>
                          <a:ea typeface="+mn-ea"/>
                          <a:cs typeface="Times New Roman" pitchFamily="18" charset="0"/>
                        </a:rPr>
                        <a:t>bolalarni qiziqishlarini inobatga olgan holda, ertangi kunda faoliyat yuritadigan markazlar haqida maʼlumot </a:t>
                      </a:r>
                      <a:r>
                        <a:rPr kumimoji="0" lang="en-US" sz="2000" b="1" kern="1200" baseline="0" dirty="0" smtClean="0">
                          <a:solidFill>
                            <a:srgbClr val="002060"/>
                          </a:solidFill>
                          <a:effectLst/>
                          <a:latin typeface="Times New Roman" pitchFamily="18" charset="0"/>
                          <a:ea typeface="+mn-ea"/>
                          <a:cs typeface="Times New Roman" pitchFamily="18" charset="0"/>
                        </a:rPr>
                        <a:t> </a:t>
                      </a:r>
                      <a:r>
                        <a:rPr kumimoji="0" lang="en-US" sz="2000" b="1" kern="1200" dirty="0" smtClean="0">
                          <a:solidFill>
                            <a:srgbClr val="002060"/>
                          </a:solidFill>
                          <a:effectLst/>
                          <a:latin typeface="Times New Roman" pitchFamily="18" charset="0"/>
                          <a:ea typeface="+mn-ea"/>
                          <a:cs typeface="Times New Roman" pitchFamily="18" charset="0"/>
                        </a:rPr>
                        <a:t>b</a:t>
                      </a:r>
                      <a:r>
                        <a:rPr kumimoji="0" lang="uz-Cyrl-UZ" sz="2000" b="1" kern="1200" dirty="0" smtClean="0">
                          <a:solidFill>
                            <a:srgbClr val="002060"/>
                          </a:solidFill>
                          <a:effectLst/>
                          <a:latin typeface="Times New Roman" pitchFamily="18" charset="0"/>
                          <a:ea typeface="+mn-ea"/>
                          <a:cs typeface="Times New Roman" pitchFamily="18" charset="0"/>
                        </a:rPr>
                        <a:t>er</a:t>
                      </a:r>
                      <a:r>
                        <a:rPr kumimoji="0" lang="en-US" sz="2000" b="1" kern="1200" dirty="0" err="1" smtClean="0">
                          <a:solidFill>
                            <a:srgbClr val="002060"/>
                          </a:solidFill>
                          <a:effectLst/>
                          <a:latin typeface="Times New Roman" pitchFamily="18" charset="0"/>
                          <a:ea typeface="+mn-ea"/>
                          <a:cs typeface="Times New Roman" pitchFamily="18" charset="0"/>
                        </a:rPr>
                        <a:t>il</a:t>
                      </a:r>
                      <a:r>
                        <a:rPr kumimoji="0" lang="uz-Cyrl-UZ" sz="2000" b="1" kern="1200" dirty="0" smtClean="0">
                          <a:solidFill>
                            <a:srgbClr val="002060"/>
                          </a:solidFill>
                          <a:effectLst/>
                          <a:latin typeface="Times New Roman" pitchFamily="18" charset="0"/>
                          <a:ea typeface="+mn-ea"/>
                          <a:cs typeface="Times New Roman" pitchFamily="18" charset="0"/>
                        </a:rPr>
                        <a:t>adi</a:t>
                      </a:r>
                      <a:r>
                        <a:rPr kumimoji="0" lang="en-US" sz="2000" b="1" kern="1200" dirty="0" smtClean="0">
                          <a:solidFill>
                            <a:srgbClr val="002060"/>
                          </a:solidFill>
                          <a:effectLst/>
                          <a:latin typeface="Times New Roman" pitchFamily="18" charset="0"/>
                          <a:ea typeface="+mn-ea"/>
                          <a:cs typeface="Times New Roman" pitchFamily="18" charset="0"/>
                        </a:rPr>
                        <a:t>.</a:t>
                      </a:r>
                      <a:r>
                        <a:rPr kumimoji="0" lang="uz-Cyrl-UZ" sz="2000" b="1" kern="1200" dirty="0" smtClean="0">
                          <a:solidFill>
                            <a:srgbClr val="002060"/>
                          </a:solidFill>
                          <a:effectLst/>
                          <a:latin typeface="Times New Roman" pitchFamily="18" charset="0"/>
                          <a:ea typeface="+mn-ea"/>
                          <a:cs typeface="Times New Roman" pitchFamily="18" charset="0"/>
                        </a:rPr>
                        <a:t> </a:t>
                      </a:r>
                      <a:endParaRPr kumimoji="0" lang="ru-RU" sz="2000" b="1" kern="1200" dirty="0" smtClean="0">
                        <a:solidFill>
                          <a:srgbClr val="002060"/>
                        </a:solidFill>
                        <a:effectLst/>
                        <a:latin typeface="Times New Roman" pitchFamily="18" charset="0"/>
                        <a:ea typeface="+mn-ea"/>
                        <a:cs typeface="Times New Roman" pitchFamily="18" charset="0"/>
                      </a:endParaRPr>
                    </a:p>
                    <a:p>
                      <a:pPr algn="ctr"/>
                      <a:r>
                        <a:rPr kumimoji="0" lang="en-US" sz="2400" b="1" i="0" u="none" strike="noStrike" kern="1200" baseline="0" dirty="0" smtClean="0">
                          <a:solidFill>
                            <a:srgbClr val="002060"/>
                          </a:solidFill>
                          <a:latin typeface="Times New Roman" pitchFamily="18" charset="0"/>
                          <a:ea typeface="+mn-ea"/>
                          <a:cs typeface="Times New Roman" pitchFamily="18" charset="0"/>
                        </a:rPr>
                        <a:t> </a:t>
                      </a:r>
                      <a:endParaRPr lang="ru-RU" sz="24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51435" marR="5143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1214711026"/>
      </p:ext>
    </p:extLst>
  </p:cSld>
  <p:clrMapOvr>
    <a:masterClrMapping/>
  </p:clrMapOvr>
  <mc:AlternateContent xmlns:mc="http://schemas.openxmlformats.org/markup-compatibility/2006" xmlns:p14="http://schemas.microsoft.com/office/powerpoint/2010/main">
    <mc:Choice Requires="p14">
      <p:transition spd="slow" p14:dur="2000" advTm="38059"/>
    </mc:Choice>
    <mc:Fallback xmlns="">
      <p:transition spd="slow" advTm="3805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rotWithShape="1">
          <a:blip r:embed="rId2"/>
          <a:srcRect l="24834" t="23124" r="22458" b="11876"/>
          <a:stretch/>
        </p:blipFill>
        <p:spPr>
          <a:xfrm>
            <a:off x="404950" y="235131"/>
            <a:ext cx="11560628" cy="6374675"/>
          </a:xfrm>
          <a:prstGeom prst="rect">
            <a:avLst/>
          </a:prstGeom>
        </p:spPr>
      </p:pic>
    </p:spTree>
    <p:extLst>
      <p:ext uri="{BB962C8B-B14F-4D97-AF65-F5344CB8AC3E}">
        <p14:creationId xmlns:p14="http://schemas.microsoft.com/office/powerpoint/2010/main" val="1471502245"/>
      </p:ext>
    </p:extLst>
  </p:cSld>
  <p:clrMapOvr>
    <a:masterClrMapping/>
  </p:clrMapOvr>
  <mc:AlternateContent xmlns:mc="http://schemas.openxmlformats.org/markup-compatibility/2006" xmlns:p14="http://schemas.microsoft.com/office/powerpoint/2010/main">
    <mc:Choice Requires="p14">
      <p:transition spd="slow" p14:dur="2000" advTm="38059"/>
    </mc:Choice>
    <mc:Fallback xmlns="">
      <p:transition spd="slow" advTm="3805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rotWithShape="1">
          <a:blip r:embed="rId2"/>
          <a:srcRect l="25235" t="24554" r="21856" b="9910"/>
          <a:stretch/>
        </p:blipFill>
        <p:spPr>
          <a:xfrm>
            <a:off x="548641" y="156755"/>
            <a:ext cx="11078762" cy="6505302"/>
          </a:xfrm>
          <a:prstGeom prst="rect">
            <a:avLst/>
          </a:prstGeom>
        </p:spPr>
      </p:pic>
    </p:spTree>
    <p:extLst>
      <p:ext uri="{BB962C8B-B14F-4D97-AF65-F5344CB8AC3E}">
        <p14:creationId xmlns:p14="http://schemas.microsoft.com/office/powerpoint/2010/main" val="2564366136"/>
      </p:ext>
    </p:extLst>
  </p:cSld>
  <p:clrMapOvr>
    <a:masterClrMapping/>
  </p:clrMapOvr>
  <mc:AlternateContent xmlns:mc="http://schemas.openxmlformats.org/markup-compatibility/2006" xmlns:p14="http://schemas.microsoft.com/office/powerpoint/2010/main">
    <mc:Choice Requires="p14">
      <p:transition spd="slow" p14:dur="2000" advTm="38059"/>
    </mc:Choice>
    <mc:Fallback xmlns="">
      <p:transition spd="slow" advTm="3805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25537" t="23660" r="22959" b="14732"/>
          <a:stretch/>
        </p:blipFill>
        <p:spPr>
          <a:xfrm>
            <a:off x="574766" y="235131"/>
            <a:ext cx="11045951" cy="6492239"/>
          </a:xfrm>
          <a:prstGeom prst="rect">
            <a:avLst/>
          </a:prstGeom>
        </p:spPr>
      </p:pic>
    </p:spTree>
    <p:extLst>
      <p:ext uri="{BB962C8B-B14F-4D97-AF65-F5344CB8AC3E}">
        <p14:creationId xmlns:p14="http://schemas.microsoft.com/office/powerpoint/2010/main" val="1396180452"/>
      </p:ext>
    </p:extLst>
  </p:cSld>
  <p:clrMapOvr>
    <a:masterClrMapping/>
  </p:clrMapOvr>
  <mc:AlternateContent xmlns:mc="http://schemas.openxmlformats.org/markup-compatibility/2006" xmlns:p14="http://schemas.microsoft.com/office/powerpoint/2010/main">
    <mc:Choice Requires="p14">
      <p:transition spd="slow" p14:dur="2000" advTm="38059"/>
    </mc:Choice>
    <mc:Fallback xmlns="">
      <p:transition spd="slow" advTm="38059"/>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4320" y="992777"/>
            <a:ext cx="11534503" cy="4678204"/>
          </a:xfrm>
          <a:prstGeom prst="rect">
            <a:avLst/>
          </a:prstGeom>
        </p:spPr>
        <p:txBody>
          <a:bodyPr wrap="square">
            <a:spAutoFit/>
          </a:bodyPr>
          <a:lstStyle/>
          <a:p>
            <a:pPr algn="ctr"/>
            <a:r>
              <a:rPr lang="ru-RU" sz="2800" b="1" dirty="0" err="1">
                <a:solidFill>
                  <a:srgbClr val="002060"/>
                </a:solidFill>
                <a:latin typeface="Times New Roman" panose="02020603050405020304" pitchFamily="18" charset="0"/>
                <a:cs typeface="Times New Roman" panose="02020603050405020304" pitchFamily="18" charset="0"/>
              </a:rPr>
              <a:t>Kechki</a:t>
            </a:r>
            <a:r>
              <a:rPr lang="ru-RU" sz="2800" b="1" dirty="0">
                <a:solidFill>
                  <a:srgbClr val="002060"/>
                </a:solidFill>
                <a:latin typeface="Times New Roman" panose="02020603050405020304" pitchFamily="18" charset="0"/>
                <a:cs typeface="Times New Roman" panose="02020603050405020304" pitchFamily="18" charset="0"/>
              </a:rPr>
              <a:t> </a:t>
            </a:r>
            <a:r>
              <a:rPr lang="ru-RU" sz="2800" b="1" dirty="0" err="1">
                <a:solidFill>
                  <a:srgbClr val="002060"/>
                </a:solidFill>
                <a:latin typeface="Times New Roman" panose="02020603050405020304" pitchFamily="18" charset="0"/>
                <a:cs typeface="Times New Roman" panose="02020603050405020304" pitchFamily="18" charset="0"/>
              </a:rPr>
              <a:t>soat</a:t>
            </a:r>
            <a:r>
              <a:rPr lang="ru-RU" sz="2800" b="1" dirty="0">
                <a:solidFill>
                  <a:srgbClr val="002060"/>
                </a:solidFill>
                <a:latin typeface="Times New Roman" panose="02020603050405020304" pitchFamily="18" charset="0"/>
                <a:cs typeface="Times New Roman" panose="02020603050405020304" pitchFamily="18" charset="0"/>
              </a:rPr>
              <a:t>  (</a:t>
            </a:r>
            <a:r>
              <a:rPr lang="ru-RU" sz="2800" b="1" dirty="0" err="1">
                <a:solidFill>
                  <a:srgbClr val="002060"/>
                </a:solidFill>
                <a:latin typeface="Times New Roman" panose="02020603050405020304" pitchFamily="18" charset="0"/>
                <a:cs typeface="Times New Roman" panose="02020603050405020304" pitchFamily="18" charset="0"/>
              </a:rPr>
              <a:t>taxminiy</a:t>
            </a:r>
            <a:r>
              <a:rPr lang="ru-RU" sz="2800" b="1" dirty="0">
                <a:solidFill>
                  <a:srgbClr val="002060"/>
                </a:solidFill>
                <a:latin typeface="Times New Roman" panose="02020603050405020304" pitchFamily="18" charset="0"/>
                <a:cs typeface="Times New Roman" panose="02020603050405020304" pitchFamily="18" charset="0"/>
              </a:rPr>
              <a:t> </a:t>
            </a:r>
            <a:r>
              <a:rPr lang="ru-RU" sz="2800" b="1" dirty="0" err="1">
                <a:solidFill>
                  <a:srgbClr val="002060"/>
                </a:solidFill>
                <a:latin typeface="Times New Roman" panose="02020603050405020304" pitchFamily="18" charset="0"/>
                <a:cs typeface="Times New Roman" panose="02020603050405020304" pitchFamily="18" charset="0"/>
              </a:rPr>
              <a:t>vaqti</a:t>
            </a:r>
            <a:r>
              <a:rPr lang="ru-RU" sz="2800" b="1" dirty="0">
                <a:solidFill>
                  <a:srgbClr val="002060"/>
                </a:solidFill>
                <a:latin typeface="Times New Roman" panose="02020603050405020304" pitchFamily="18" charset="0"/>
                <a:cs typeface="Times New Roman" panose="02020603050405020304" pitchFamily="18" charset="0"/>
              </a:rPr>
              <a:t> 16:30 </a:t>
            </a:r>
            <a:r>
              <a:rPr lang="ru-RU" sz="2800" b="1" dirty="0" err="1">
                <a:solidFill>
                  <a:srgbClr val="002060"/>
                </a:solidFill>
                <a:latin typeface="Times New Roman" panose="02020603050405020304" pitchFamily="18" charset="0"/>
                <a:cs typeface="Times New Roman" panose="02020603050405020304" pitchFamily="18" charset="0"/>
              </a:rPr>
              <a:t>dan</a:t>
            </a:r>
            <a:r>
              <a:rPr lang="ru-RU" sz="2800" b="1" dirty="0">
                <a:solidFill>
                  <a:srgbClr val="002060"/>
                </a:solidFill>
                <a:latin typeface="Times New Roman" panose="02020603050405020304" pitchFamily="18" charset="0"/>
                <a:cs typeface="Times New Roman" panose="02020603050405020304" pitchFamily="18" charset="0"/>
              </a:rPr>
              <a:t> 18:00 </a:t>
            </a:r>
            <a:r>
              <a:rPr lang="ru-RU" sz="2800" b="1" dirty="0" err="1">
                <a:solidFill>
                  <a:srgbClr val="002060"/>
                </a:solidFill>
                <a:latin typeface="Times New Roman" panose="02020603050405020304" pitchFamily="18" charset="0"/>
                <a:cs typeface="Times New Roman" panose="02020603050405020304" pitchFamily="18" charset="0"/>
              </a:rPr>
              <a:t>gacha</a:t>
            </a:r>
            <a:r>
              <a:rPr lang="ru-RU" sz="2800" b="1" dirty="0">
                <a:solidFill>
                  <a:srgbClr val="002060"/>
                </a:solidFill>
                <a:latin typeface="Times New Roman" panose="02020603050405020304" pitchFamily="18" charset="0"/>
                <a:cs typeface="Times New Roman" panose="02020603050405020304" pitchFamily="18" charset="0"/>
              </a:rPr>
              <a:t>. 10,5 </a:t>
            </a:r>
            <a:r>
              <a:rPr lang="ru-RU" sz="2800" b="1" dirty="0" err="1">
                <a:solidFill>
                  <a:srgbClr val="002060"/>
                </a:solidFill>
                <a:latin typeface="Times New Roman" panose="02020603050405020304" pitchFamily="18" charset="0"/>
                <a:cs typeface="Times New Roman" panose="02020603050405020304" pitchFamily="18" charset="0"/>
              </a:rPr>
              <a:t>soatli</a:t>
            </a:r>
            <a:r>
              <a:rPr lang="ru-RU" sz="2800" b="1" dirty="0">
                <a:solidFill>
                  <a:srgbClr val="002060"/>
                </a:solidFill>
                <a:latin typeface="Times New Roman" panose="02020603050405020304" pitchFamily="18" charset="0"/>
                <a:cs typeface="Times New Roman" panose="02020603050405020304" pitchFamily="18" charset="0"/>
              </a:rPr>
              <a:t> </a:t>
            </a:r>
            <a:r>
              <a:rPr lang="ru-RU" sz="2800" b="1" dirty="0" smtClean="0">
                <a:solidFill>
                  <a:srgbClr val="002060"/>
                </a:solidFill>
                <a:latin typeface="Times New Roman" panose="02020603050405020304" pitchFamily="18" charset="0"/>
                <a:cs typeface="Times New Roman" panose="02020603050405020304" pitchFamily="18" charset="0"/>
              </a:rPr>
              <a:t>MTT </a:t>
            </a:r>
            <a:r>
              <a:rPr lang="ru-RU" sz="2800" b="1" dirty="0" err="1">
                <a:solidFill>
                  <a:srgbClr val="002060"/>
                </a:solidFill>
                <a:latin typeface="Times New Roman" panose="02020603050405020304" pitchFamily="18" charset="0"/>
                <a:cs typeface="Times New Roman" panose="02020603050405020304" pitchFamily="18" charset="0"/>
              </a:rPr>
              <a:t>uchun</a:t>
            </a:r>
            <a:r>
              <a:rPr lang="ru-RU" sz="2800" b="1" dirty="0">
                <a:solidFill>
                  <a:srgbClr val="002060"/>
                </a:solidFill>
                <a:latin typeface="Times New Roman" panose="02020603050405020304" pitchFamily="18" charset="0"/>
                <a:cs typeface="Times New Roman" panose="02020603050405020304" pitchFamily="18" charset="0"/>
              </a:rPr>
              <a:t>)  </a:t>
            </a:r>
            <a:endParaRPr lang="en-US" sz="2800" b="1" dirty="0" smtClean="0">
              <a:solidFill>
                <a:srgbClr val="002060"/>
              </a:solidFill>
              <a:latin typeface="Times New Roman" panose="02020603050405020304" pitchFamily="18" charset="0"/>
              <a:cs typeface="Times New Roman" panose="02020603050405020304" pitchFamily="18" charset="0"/>
            </a:endParaRPr>
          </a:p>
          <a:p>
            <a:pPr algn="just"/>
            <a:r>
              <a:rPr lang="ru-RU" sz="2800" b="1" dirty="0" err="1" smtClean="0">
                <a:solidFill>
                  <a:srgbClr val="002060"/>
                </a:solidFill>
                <a:latin typeface="Times New Roman" panose="02020603050405020304" pitchFamily="18" charset="0"/>
                <a:cs typeface="Times New Roman" panose="02020603050405020304" pitchFamily="18" charset="0"/>
              </a:rPr>
              <a:t>Ikkinchi</a:t>
            </a:r>
            <a:r>
              <a:rPr lang="ru-RU" sz="2800" b="1" dirty="0" smtClean="0">
                <a:solidFill>
                  <a:srgbClr val="002060"/>
                </a:solidFill>
                <a:latin typeface="Times New Roman" panose="02020603050405020304" pitchFamily="18" charset="0"/>
                <a:cs typeface="Times New Roman" panose="02020603050405020304" pitchFamily="18" charset="0"/>
              </a:rPr>
              <a:t>  </a:t>
            </a:r>
            <a:r>
              <a:rPr lang="ru-RU" sz="2800" b="1" dirty="0" err="1">
                <a:solidFill>
                  <a:srgbClr val="002060"/>
                </a:solidFill>
                <a:latin typeface="Times New Roman" panose="02020603050405020304" pitchFamily="18" charset="0"/>
                <a:cs typeface="Times New Roman" panose="02020603050405020304" pitchFamily="18" charset="0"/>
              </a:rPr>
              <a:t>sayrda</a:t>
            </a:r>
            <a:r>
              <a:rPr lang="ru-RU" sz="2800" b="1" dirty="0">
                <a:solidFill>
                  <a:srgbClr val="002060"/>
                </a:solidFill>
                <a:latin typeface="Times New Roman" panose="02020603050405020304" pitchFamily="18" charset="0"/>
                <a:cs typeface="Times New Roman" panose="02020603050405020304" pitchFamily="18" charset="0"/>
              </a:rPr>
              <a:t> </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ixtiyoriy</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oʻyinlar</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ota-onalar</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bilan</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suhbat</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rejalashtiriladi</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tarbiyalanuvchining</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oʻzlashtirishi</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taʼlim</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jarayondagi</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ishtiroki</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uyga</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vazifasi</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bolaning</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rivojlanish</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xaritasi</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bajarilmagan</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indekatori</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boʻyicha</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bola</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shaxsiga</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tegishli</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maʼlumot</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yakka</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holatda</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oʻtkaziladi</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mavzularda</a:t>
            </a:r>
            <a:r>
              <a:rPr lang="ru-RU" sz="2800" dirty="0">
                <a:solidFill>
                  <a:srgbClr val="002060"/>
                </a:solidFill>
                <a:latin typeface="Times New Roman" panose="02020603050405020304" pitchFamily="18" charset="0"/>
                <a:cs typeface="Times New Roman" panose="02020603050405020304" pitchFamily="18" charset="0"/>
              </a:rPr>
              <a:t>). </a:t>
            </a:r>
            <a:endParaRPr lang="en-US" sz="2800" dirty="0" smtClean="0">
              <a:solidFill>
                <a:srgbClr val="002060"/>
              </a:solidFill>
              <a:latin typeface="Times New Roman" panose="02020603050405020304" pitchFamily="18" charset="0"/>
              <a:cs typeface="Times New Roman" panose="02020603050405020304" pitchFamily="18" charset="0"/>
            </a:endParaRPr>
          </a:p>
          <a:p>
            <a:pPr algn="just"/>
            <a:r>
              <a:rPr lang="ru-RU" sz="2800" dirty="0" smtClean="0">
                <a:solidFill>
                  <a:srgbClr val="002060"/>
                </a:solidFill>
                <a:latin typeface="Times New Roman" panose="02020603050405020304" pitchFamily="18" charset="0"/>
                <a:cs typeface="Times New Roman" panose="02020603050405020304" pitchFamily="18" charset="0"/>
              </a:rPr>
              <a:t> </a:t>
            </a:r>
            <a:r>
              <a:rPr lang="ru-RU" sz="2800" b="1" dirty="0" err="1">
                <a:solidFill>
                  <a:srgbClr val="002060"/>
                </a:solidFill>
                <a:latin typeface="Times New Roman" panose="02020603050405020304" pitchFamily="18" charset="0"/>
                <a:cs typeface="Times New Roman" panose="02020603050405020304" pitchFamily="18" charset="0"/>
              </a:rPr>
              <a:t>Ikkinchi</a:t>
            </a:r>
            <a:r>
              <a:rPr lang="ru-RU" sz="2800" b="1" dirty="0">
                <a:solidFill>
                  <a:srgbClr val="002060"/>
                </a:solidFill>
                <a:latin typeface="Times New Roman" panose="02020603050405020304" pitchFamily="18" charset="0"/>
                <a:cs typeface="Times New Roman" panose="02020603050405020304" pitchFamily="18" charset="0"/>
              </a:rPr>
              <a:t> </a:t>
            </a:r>
            <a:r>
              <a:rPr lang="ru-RU" sz="2800" b="1" dirty="0" err="1">
                <a:solidFill>
                  <a:srgbClr val="002060"/>
                </a:solidFill>
                <a:latin typeface="Times New Roman" panose="02020603050405020304" pitchFamily="18" charset="0"/>
                <a:cs typeface="Times New Roman" panose="02020603050405020304" pitchFamily="18" charset="0"/>
              </a:rPr>
              <a:t>sayrdagi</a:t>
            </a:r>
            <a:r>
              <a:rPr lang="ru-RU" sz="2800" b="1" dirty="0">
                <a:solidFill>
                  <a:srgbClr val="002060"/>
                </a:solidFill>
                <a:latin typeface="Times New Roman" panose="02020603050405020304" pitchFamily="18" charset="0"/>
                <a:cs typeface="Times New Roman" panose="02020603050405020304" pitchFamily="18" charset="0"/>
              </a:rPr>
              <a:t> </a:t>
            </a:r>
            <a:r>
              <a:rPr lang="ru-RU" sz="2800" b="1" dirty="0" err="1">
                <a:solidFill>
                  <a:srgbClr val="002060"/>
                </a:solidFill>
                <a:latin typeface="Times New Roman" panose="02020603050405020304" pitchFamily="18" charset="0"/>
                <a:cs typeface="Times New Roman" panose="02020603050405020304" pitchFamily="18" charset="0"/>
              </a:rPr>
              <a:t>jadvalning</a:t>
            </a:r>
            <a:r>
              <a:rPr lang="ru-RU" sz="2800" b="1" dirty="0">
                <a:solidFill>
                  <a:srgbClr val="002060"/>
                </a:solidFill>
                <a:latin typeface="Times New Roman" panose="02020603050405020304" pitchFamily="18" charset="0"/>
                <a:cs typeface="Times New Roman" panose="02020603050405020304" pitchFamily="18" charset="0"/>
              </a:rPr>
              <a:t> </a:t>
            </a:r>
            <a:r>
              <a:rPr lang="ru-RU" sz="2800" b="1" dirty="0" err="1">
                <a:solidFill>
                  <a:srgbClr val="002060"/>
                </a:solidFill>
                <a:latin typeface="Times New Roman" panose="02020603050405020304" pitchFamily="18" charset="0"/>
                <a:cs typeface="Times New Roman" panose="02020603050405020304" pitchFamily="18" charset="0"/>
              </a:rPr>
              <a:t>izoh</a:t>
            </a:r>
            <a:r>
              <a:rPr lang="ru-RU" sz="2800" b="1"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qatoriga</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bir</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nechta</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ixtiyoriy</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oʻyinlar</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tanlanganda</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jadvalning</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birinchi</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qatoriga</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yoziladi</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Ikkinchi</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qatoriga</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ota-onalar</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bilan</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oʻtkazilgan</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suhbat</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mavzusiga</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izoh</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talab</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etilganda</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va</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birdan</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ortiq</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mavzular</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tanlanganda</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mazkur</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qator</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toʻldiriladi</a:t>
            </a:r>
            <a:r>
              <a:rPr lang="ru-RU" sz="2400" dirty="0">
                <a:solidFill>
                  <a:srgbClr val="002060"/>
                </a:solidFill>
                <a:latin typeface="Times New Roman" panose="02020603050405020304" pitchFamily="18" charset="0"/>
                <a:cs typeface="Times New Roman" panose="02020603050405020304" pitchFamily="18" charset="0"/>
              </a:rPr>
              <a:t>. </a:t>
            </a:r>
          </a:p>
          <a:p>
            <a:r>
              <a:rPr lang="ru-RU" dirty="0"/>
              <a:t> </a:t>
            </a:r>
          </a:p>
        </p:txBody>
      </p:sp>
    </p:spTree>
    <p:extLst>
      <p:ext uri="{BB962C8B-B14F-4D97-AF65-F5344CB8AC3E}">
        <p14:creationId xmlns:p14="http://schemas.microsoft.com/office/powerpoint/2010/main" val="2495196219"/>
      </p:ext>
    </p:extLst>
  </p:cSld>
  <p:clrMapOvr>
    <a:masterClrMapping/>
  </p:clrMapOvr>
  <mc:AlternateContent xmlns:mc="http://schemas.openxmlformats.org/markup-compatibility/2006" xmlns:p14="http://schemas.microsoft.com/office/powerpoint/2010/main">
    <mc:Choice Requires="p14">
      <p:transition spd="slow" p14:dur="2000" advTm="45413"/>
    </mc:Choice>
    <mc:Fallback xmlns="">
      <p:transition spd="slow" advTm="45413"/>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9269" y="146958"/>
            <a:ext cx="11181805" cy="1603465"/>
          </a:xfrm>
        </p:spPr>
        <p:txBody>
          <a:bodyPr anchor="ctr">
            <a:normAutofit fontScale="90000"/>
          </a:bodyPr>
          <a:lstStyle/>
          <a:p>
            <a:pPr algn="ctr"/>
            <a:r>
              <a:rPr lang="en-US" sz="2400" b="1" dirty="0">
                <a:latin typeface="Times New Roman" pitchFamily="18" charset="0"/>
                <a:cs typeface="Times New Roman" pitchFamily="18" charset="0"/>
              </a:rPr>
              <a:t/>
            </a:r>
            <a:br>
              <a:rPr lang="en-US" sz="2400" b="1" dirty="0">
                <a:latin typeface="Times New Roman" pitchFamily="18" charset="0"/>
                <a:cs typeface="Times New Roman" pitchFamily="18" charset="0"/>
              </a:rPr>
            </a:br>
            <a:r>
              <a:rPr lang="en-US" b="1" dirty="0">
                <a:solidFill>
                  <a:srgbClr val="002060"/>
                </a:solidFill>
                <a:latin typeface="Times New Roman" pitchFamily="18" charset="0"/>
                <a:cs typeface="Times New Roman" pitchFamily="18" charset="0"/>
              </a:rPr>
              <a:t>KECHKI SAYR</a:t>
            </a:r>
            <a:br>
              <a:rPr lang="en-US" b="1" dirty="0">
                <a:solidFill>
                  <a:srgbClr val="002060"/>
                </a:solidFill>
                <a:latin typeface="Times New Roman" pitchFamily="18" charset="0"/>
                <a:cs typeface="Times New Roman" pitchFamily="18" charset="0"/>
              </a:rPr>
            </a:br>
            <a:r>
              <a:rPr lang="uz-Cyrl-UZ" b="1" dirty="0">
                <a:solidFill>
                  <a:srgbClr val="002060"/>
                </a:solidFill>
                <a:latin typeface="Times New Roman" pitchFamily="18" charset="0"/>
                <a:cs typeface="Times New Roman" pitchFamily="18" charset="0"/>
              </a:rPr>
              <a:t>(taxminiy vaqti 16:30 dan 18:00 gacha. 10,5 soatli MTT uchun) </a:t>
            </a:r>
            <a:r>
              <a:rPr lang="ru-RU" b="1" dirty="0">
                <a:solidFill>
                  <a:srgbClr val="002060"/>
                </a:solidFill>
                <a:latin typeface="Times New Roman" pitchFamily="18" charset="0"/>
                <a:cs typeface="Times New Roman" pitchFamily="18" charset="0"/>
              </a:rPr>
              <a:t/>
            </a:r>
            <a:br>
              <a:rPr lang="ru-RU" b="1" dirty="0">
                <a:solidFill>
                  <a:srgbClr val="002060"/>
                </a:solidFill>
                <a:latin typeface="Times New Roman" pitchFamily="18" charset="0"/>
                <a:cs typeface="Times New Roman" pitchFamily="18" charset="0"/>
              </a:rPr>
            </a:br>
            <a:r>
              <a:rPr lang="en-US" sz="2400" b="1" dirty="0">
                <a:latin typeface="Times New Roman" pitchFamily="18" charset="0"/>
                <a:cs typeface="Times New Roman" pitchFamily="18" charset="0"/>
              </a:rPr>
              <a:t/>
            </a:r>
            <a:br>
              <a:rPr lang="en-US" sz="2400" b="1" dirty="0">
                <a:latin typeface="Times New Roman" pitchFamily="18" charset="0"/>
                <a:cs typeface="Times New Roman" pitchFamily="18" charset="0"/>
              </a:rPr>
            </a:br>
            <a:endParaRPr lang="en-US" sz="2400" b="1" dirty="0">
              <a:latin typeface="Times New Roman" pitchFamily="18" charset="0"/>
              <a:cs typeface="Times New Roman" pitchFamily="18" charset="0"/>
            </a:endParaRPr>
          </a:p>
        </p:txBody>
      </p:sp>
      <p:graphicFrame>
        <p:nvGraphicFramePr>
          <p:cNvPr id="5" name="Объект 4"/>
          <p:cNvGraphicFramePr>
            <a:graphicFrameLocks noGrp="1"/>
          </p:cNvGraphicFramePr>
          <p:nvPr>
            <p:ph idx="1"/>
            <p:extLst>
              <p:ext uri="{D42A27DB-BD31-4B8C-83A1-F6EECF244321}">
                <p14:modId xmlns:p14="http://schemas.microsoft.com/office/powerpoint/2010/main" val="3866980792"/>
              </p:ext>
            </p:extLst>
          </p:nvPr>
        </p:nvGraphicFramePr>
        <p:xfrm>
          <a:off x="274320" y="1685108"/>
          <a:ext cx="11560629" cy="4833257"/>
        </p:xfrm>
        <a:graphic>
          <a:graphicData uri="http://schemas.openxmlformats.org/drawingml/2006/table">
            <a:tbl>
              <a:tblPr firstRow="1" firstCol="1" bandRow="1">
                <a:tableStyleId>{5C22544A-7EE6-4342-B048-85BDC9FD1C3A}</a:tableStyleId>
              </a:tblPr>
              <a:tblGrid>
                <a:gridCol w="764339">
                  <a:extLst>
                    <a:ext uri="{9D8B030D-6E8A-4147-A177-3AD203B41FA5}">
                      <a16:colId xmlns:a16="http://schemas.microsoft.com/office/drawing/2014/main" xmlns="" val="20000"/>
                    </a:ext>
                  </a:extLst>
                </a:gridCol>
                <a:gridCol w="764339">
                  <a:extLst>
                    <a:ext uri="{9D8B030D-6E8A-4147-A177-3AD203B41FA5}">
                      <a16:colId xmlns:a16="http://schemas.microsoft.com/office/drawing/2014/main" xmlns="" val="20001"/>
                    </a:ext>
                  </a:extLst>
                </a:gridCol>
                <a:gridCol w="859882">
                  <a:extLst>
                    <a:ext uri="{9D8B030D-6E8A-4147-A177-3AD203B41FA5}">
                      <a16:colId xmlns:a16="http://schemas.microsoft.com/office/drawing/2014/main" xmlns="" val="20002"/>
                    </a:ext>
                  </a:extLst>
                </a:gridCol>
                <a:gridCol w="3650163">
                  <a:extLst>
                    <a:ext uri="{9D8B030D-6E8A-4147-A177-3AD203B41FA5}">
                      <a16:colId xmlns:a16="http://schemas.microsoft.com/office/drawing/2014/main" xmlns="" val="20003"/>
                    </a:ext>
                  </a:extLst>
                </a:gridCol>
                <a:gridCol w="5521906">
                  <a:extLst>
                    <a:ext uri="{9D8B030D-6E8A-4147-A177-3AD203B41FA5}">
                      <a16:colId xmlns:a16="http://schemas.microsoft.com/office/drawing/2014/main" xmlns="" val="20004"/>
                    </a:ext>
                  </a:extLst>
                </a:gridCol>
              </a:tblGrid>
              <a:tr h="2577353">
                <a:tc rowSpan="2">
                  <a:txBody>
                    <a:bodyPr/>
                    <a:lstStyle/>
                    <a:p>
                      <a:pPr algn="ctr">
                        <a:lnSpc>
                          <a:spcPct val="107000"/>
                        </a:lnSpc>
                        <a:spcAft>
                          <a:spcPts val="800"/>
                        </a:spcAft>
                      </a:pPr>
                      <a:r>
                        <a:rPr lang="en-US"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F</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aoliyat</a:t>
                      </a:r>
                      <a:r>
                        <a:rPr lang="en-US"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000" b="1" dirty="0" err="1"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turi</a:t>
                      </a:r>
                      <a:endParaRPr lang="ru-RU" sz="2000"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9525"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rowSpan="2">
                  <a:txBody>
                    <a:bodyPr/>
                    <a:lstStyle/>
                    <a:p>
                      <a:pPr algn="ctr">
                        <a:lnSpc>
                          <a:spcPct val="107000"/>
                        </a:lnSpc>
                        <a:spcAft>
                          <a:spcPts val="800"/>
                        </a:spcAft>
                      </a:pPr>
                      <a:r>
                        <a:rPr lang="ru-RU" sz="2800" b="1" dirty="0" smtClean="0">
                          <a:solidFill>
                            <a:srgbClr val="002060"/>
                          </a:solidFill>
                          <a:latin typeface="Times New Roman" panose="02020603050405020304" pitchFamily="18" charset="0"/>
                          <a:cs typeface="Times New Roman" panose="02020603050405020304" pitchFamily="18" charset="0"/>
                        </a:rPr>
                        <a:t>IKKINCHI  SAYRDA </a:t>
                      </a:r>
                      <a:endParaRPr lang="ru-RU" sz="28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9525"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rowSpan="2">
                  <a:txBody>
                    <a:bodyPr/>
                    <a:lstStyle/>
                    <a:p>
                      <a:pPr algn="ctr">
                        <a:lnSpc>
                          <a:spcPct val="107000"/>
                        </a:lnSpc>
                        <a:spcAft>
                          <a:spcPts val="800"/>
                        </a:spcAft>
                      </a:pPr>
                      <a:r>
                        <a:rPr lang="ru-RU" sz="2000" b="1" dirty="0" err="1">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Dushanba</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9525" marB="0"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kumimoji="0" lang="ru-RU" sz="2000" b="1" kern="1200" dirty="0" err="1" smtClean="0">
                          <a:solidFill>
                            <a:srgbClr val="002060"/>
                          </a:solidFill>
                          <a:effectLst/>
                          <a:latin typeface="Times New Roman" pitchFamily="18" charset="0"/>
                          <a:ea typeface="+mn-ea"/>
                          <a:cs typeface="Times New Roman" pitchFamily="18" charset="0"/>
                        </a:rPr>
                        <a:t>Erkin</a:t>
                      </a:r>
                      <a:r>
                        <a:rPr kumimoji="0" lang="ru-RU" sz="2000" b="1" kern="1200" dirty="0" smtClean="0">
                          <a:solidFill>
                            <a:srgbClr val="002060"/>
                          </a:solidFill>
                          <a:effectLst/>
                          <a:latin typeface="Times New Roman" pitchFamily="18" charset="0"/>
                          <a:ea typeface="+mn-ea"/>
                          <a:cs typeface="Times New Roman" pitchFamily="18" charset="0"/>
                        </a:rPr>
                        <a:t> </a:t>
                      </a:r>
                      <a:r>
                        <a:rPr kumimoji="0" lang="ru-RU" sz="2000" b="1" kern="1200" dirty="0" err="1" smtClean="0">
                          <a:solidFill>
                            <a:srgbClr val="002060"/>
                          </a:solidFill>
                          <a:effectLst/>
                          <a:latin typeface="Times New Roman" pitchFamily="18" charset="0"/>
                          <a:ea typeface="+mn-ea"/>
                          <a:cs typeface="Times New Roman" pitchFamily="18" charset="0"/>
                        </a:rPr>
                        <a:t>oʻyin</a:t>
                      </a:r>
                      <a:r>
                        <a:rPr kumimoji="0" lang="ru-RU" sz="2000" b="1" kern="1200" dirty="0" smtClean="0">
                          <a:solidFill>
                            <a:srgbClr val="002060"/>
                          </a:solidFill>
                          <a:effectLst/>
                          <a:latin typeface="Times New Roman" pitchFamily="18" charset="0"/>
                          <a:ea typeface="+mn-ea"/>
                          <a:cs typeface="Times New Roman" pitchFamily="18" charset="0"/>
                        </a:rPr>
                        <a:t> </a:t>
                      </a:r>
                      <a:r>
                        <a:rPr kumimoji="0" lang="ru-RU" sz="2000" b="1" kern="1200" dirty="0" err="1" smtClean="0">
                          <a:solidFill>
                            <a:srgbClr val="002060"/>
                          </a:solidFill>
                          <a:effectLst/>
                          <a:latin typeface="Times New Roman" pitchFamily="18" charset="0"/>
                          <a:ea typeface="+mn-ea"/>
                          <a:cs typeface="Times New Roman" pitchFamily="18" charset="0"/>
                        </a:rPr>
                        <a:t>faoliyati</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uz-Cyrl-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Soʻz oʻyinlari: “Kimga nima kerak?” oʻyini, “Tovushga soʻz ayt”  oʻyini, “Tovush oʻrnini top” oʻyinlarini olishimiz mumkin.</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800"/>
                        </a:spcAft>
                      </a:pPr>
                      <a:r>
                        <a:rPr lang="uz-Cyrl-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 Kegli, badmenton, arqon, uzun arqon, koptok, xalqalar</a:t>
                      </a:r>
                      <a:r>
                        <a:rPr lang="uz-Cyrl-UZ"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2000" b="1" dirty="0" smtClean="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800"/>
                        </a:spcAft>
                      </a:pP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114300" marR="11430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1"/>
                  </a:ext>
                </a:extLst>
              </a:tr>
              <a:tr h="2255904">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lnSpc>
                          <a:spcPct val="107000"/>
                        </a:lnSpc>
                        <a:spcAft>
                          <a:spcPts val="800"/>
                        </a:spcAft>
                      </a:pPr>
                      <a:r>
                        <a:rPr lang="uz-Cyrl-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Ota-onalar bilan suhbat</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uz-Cyrl-UZ"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rPr>
                        <a:t>Oʻz kiyimlarini tartibga solishga oʻrgatish.</a:t>
                      </a:r>
                      <a:endParaRPr lang="ru-RU" sz="2000" b="1" dirty="0">
                        <a:solidFill>
                          <a:srgbClr val="00206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2"/>
                  </a:ext>
                </a:extLst>
              </a:tr>
            </a:tbl>
          </a:graphicData>
        </a:graphic>
      </p:graphicFrame>
      <p:sp>
        <p:nvSpPr>
          <p:cNvPr id="4" name="Номер слайда 3"/>
          <p:cNvSpPr>
            <a:spLocks noGrp="1"/>
          </p:cNvSpPr>
          <p:nvPr>
            <p:ph type="sldNum" sz="quarter" idx="12"/>
          </p:nvPr>
        </p:nvSpPr>
        <p:spPr/>
        <p:txBody>
          <a:bodyPr/>
          <a:lstStyle/>
          <a:p>
            <a:fld id="{A27C3238-88FA-41AE-9A83-549895D208CE}" type="slidenum">
              <a:rPr lang="ru-RU" smtClean="0"/>
              <a:pPr/>
              <a:t>42</a:t>
            </a:fld>
            <a:endParaRPr lang="ru-RU" dirty="0"/>
          </a:p>
        </p:txBody>
      </p:sp>
    </p:spTree>
    <p:extLst>
      <p:ext uri="{BB962C8B-B14F-4D97-AF65-F5344CB8AC3E}">
        <p14:creationId xmlns:p14="http://schemas.microsoft.com/office/powerpoint/2010/main" val="3208087479"/>
      </p:ext>
    </p:extLst>
  </p:cSld>
  <p:clrMapOvr>
    <a:masterClrMapping/>
  </p:clrMapOvr>
  <mc:AlternateContent xmlns:mc="http://schemas.openxmlformats.org/markup-compatibility/2006" xmlns:p14="http://schemas.microsoft.com/office/powerpoint/2010/main">
    <mc:Choice Requires="p14">
      <p:transition spd="slow" p14:dur="2000" advTm="3635"/>
    </mc:Choice>
    <mc:Fallback xmlns="">
      <p:transition spd="slow" advTm="3635"/>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691" y="117566"/>
            <a:ext cx="11782698" cy="1367218"/>
          </a:xfrm>
        </p:spPr>
        <p:txBody>
          <a:bodyPr>
            <a:normAutofit/>
          </a:bodyPr>
          <a:lstStyle/>
          <a:p>
            <a:pPr algn="ctr"/>
            <a:r>
              <a:rPr lang="en-US" sz="3200" b="1" dirty="0">
                <a:solidFill>
                  <a:srgbClr val="0033CC"/>
                </a:solidFill>
                <a:latin typeface="Times New Roman" panose="02020603050405020304" pitchFamily="18" charset="0"/>
                <a:cs typeface="Times New Roman" panose="02020603050405020304" pitchFamily="18" charset="0"/>
              </a:rPr>
              <a:t>05-03. </a:t>
            </a:r>
            <a:r>
              <a:rPr lang="en-US" sz="3200" b="1" dirty="0" err="1">
                <a:solidFill>
                  <a:srgbClr val="0033CC"/>
                </a:solidFill>
                <a:latin typeface="Times New Roman" panose="02020603050405020304" pitchFamily="18" charset="0"/>
                <a:cs typeface="Times New Roman" panose="02020603050405020304" pitchFamily="18" charset="0"/>
              </a:rPr>
              <a:t>Bolalar</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davomatini</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qayd</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etish</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daftari</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tabel</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filtr</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ota-onalar</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toʻgʻrisidagi</a:t>
            </a:r>
            <a:r>
              <a:rPr lang="en-US" sz="3200" b="1" dirty="0">
                <a:solidFill>
                  <a:srgbClr val="0033CC"/>
                </a:solidFill>
                <a:latin typeface="Times New Roman" panose="02020603050405020304" pitchFamily="18" charset="0"/>
                <a:cs typeface="Times New Roman" panose="02020603050405020304" pitchFamily="18" charset="0"/>
              </a:rPr>
              <a:t>  </a:t>
            </a:r>
            <a:r>
              <a:rPr lang="en-US" sz="3200" b="1" dirty="0" err="1">
                <a:solidFill>
                  <a:srgbClr val="0033CC"/>
                </a:solidFill>
                <a:latin typeface="Times New Roman" panose="02020603050405020304" pitchFamily="18" charset="0"/>
                <a:cs typeface="Times New Roman" panose="02020603050405020304" pitchFamily="18" charset="0"/>
              </a:rPr>
              <a:t>maʼlumotlar</a:t>
            </a:r>
            <a:r>
              <a:rPr lang="en-US" sz="3200" b="1" dirty="0">
                <a:solidFill>
                  <a:srgbClr val="0033CC"/>
                </a:solidFill>
                <a:latin typeface="Times New Roman" panose="02020603050405020304" pitchFamily="18" charset="0"/>
                <a:cs typeface="Times New Roman" panose="02020603050405020304" pitchFamily="18" charset="0"/>
              </a:rPr>
              <a:t>): </a:t>
            </a:r>
            <a:endParaRPr lang="ru-RU" sz="3200" b="1" dirty="0">
              <a:solidFill>
                <a:srgbClr val="0033CC"/>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522515" y="1371600"/>
            <a:ext cx="11168742" cy="2862322"/>
          </a:xfrm>
          <a:prstGeom prst="rect">
            <a:avLst/>
          </a:prstGeom>
        </p:spPr>
        <p:txBody>
          <a:bodyPr wrap="square">
            <a:spAutoFit/>
          </a:bodyPr>
          <a:lstStyle/>
          <a:p>
            <a:pPr algn="just"/>
            <a:r>
              <a:rPr lang="uz-Latn-UZ" sz="3000" dirty="0">
                <a:solidFill>
                  <a:srgbClr val="002060"/>
                </a:solidFill>
                <a:latin typeface="Times New Roman" panose="02020603050405020304" pitchFamily="18" charset="0"/>
                <a:cs typeface="Times New Roman" panose="02020603050405020304" pitchFamily="18" charset="0"/>
              </a:rPr>
              <a:t>Tarbiyachi tomonidan yuritiladigan tabel, filtr daftari bir-biriga uzviy bogʻliq boʻlib, ular bolalarni qabul qilish va qatnovini nazorat qiluvchi hujjatlar hisoblanadi. Daftarda ota-onalar toʻgʻrisidagi maʼlumotlar ham qayd etiladi. Daftarlar umumiy bitta boʻlishi yoki 3 ta daftar alohida yuritilishi mumkin, alohida yuritilganda, ularning har biriga 05-03 raqami qoʻyiladi</a:t>
            </a:r>
            <a:endParaRPr lang="en-US" sz="3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rotWithShape="1">
          <a:blip r:embed="rId2"/>
          <a:srcRect l="9366" t="8246" r="25895" b="21173"/>
          <a:stretch/>
        </p:blipFill>
        <p:spPr>
          <a:xfrm>
            <a:off x="7354389" y="4297678"/>
            <a:ext cx="4493622" cy="2403567"/>
          </a:xfrm>
          <a:prstGeom prst="rect">
            <a:avLst/>
          </a:prstGeom>
        </p:spPr>
      </p:pic>
      <p:sp>
        <p:nvSpPr>
          <p:cNvPr id="8" name="Прямоугольник 7"/>
          <p:cNvSpPr/>
          <p:nvPr/>
        </p:nvSpPr>
        <p:spPr>
          <a:xfrm>
            <a:off x="966652" y="4542914"/>
            <a:ext cx="4271554" cy="1938992"/>
          </a:xfrm>
          <a:prstGeom prst="rect">
            <a:avLst/>
          </a:prstGeom>
        </p:spPr>
        <p:txBody>
          <a:bodyPr wrap="square">
            <a:spAutoFit/>
          </a:bodyPr>
          <a:lstStyle/>
          <a:p>
            <a:pPr algn="ctr"/>
            <a:r>
              <a:rPr lang="uz-Latn-UZ" sz="2400" b="1" dirty="0" smtClean="0">
                <a:solidFill>
                  <a:srgbClr val="002060"/>
                </a:solidFill>
                <a:latin typeface="Times New Roman" panose="02020603050405020304" pitchFamily="18" charset="0"/>
                <a:cs typeface="Times New Roman" panose="02020603050405020304" pitchFamily="18" charset="0"/>
              </a:rPr>
              <a:t>TABEL</a:t>
            </a:r>
            <a:r>
              <a:rPr lang="en-US" sz="2400" b="1" dirty="0" smtClean="0">
                <a:solidFill>
                  <a:srgbClr val="002060"/>
                </a:solidFill>
                <a:latin typeface="Times New Roman" panose="02020603050405020304" pitchFamily="18" charset="0"/>
                <a:cs typeface="Times New Roman" panose="02020603050405020304" pitchFamily="18" charset="0"/>
              </a:rPr>
              <a:t>  </a:t>
            </a:r>
          </a:p>
          <a:p>
            <a:pPr algn="ctr"/>
            <a:r>
              <a:rPr lang="en-US" sz="2400" b="1" dirty="0" smtClean="0">
                <a:solidFill>
                  <a:srgbClr val="002060"/>
                </a:solidFill>
                <a:latin typeface="Times New Roman" panose="02020603050405020304" pitchFamily="18" charset="0"/>
                <a:cs typeface="Times New Roman" panose="02020603050405020304" pitchFamily="18" charset="0"/>
              </a:rPr>
              <a:t> F</a:t>
            </a:r>
            <a:r>
              <a:rPr lang="uz-Latn-UZ" sz="2400" b="1" dirty="0" smtClean="0">
                <a:solidFill>
                  <a:srgbClr val="002060"/>
                </a:solidFill>
                <a:latin typeface="Times New Roman" panose="02020603050405020304" pitchFamily="18" charset="0"/>
                <a:cs typeface="Times New Roman" panose="02020603050405020304" pitchFamily="18" charset="0"/>
              </a:rPr>
              <a:t>ILTR </a:t>
            </a:r>
            <a:r>
              <a:rPr lang="en-US" sz="2400" b="1" dirty="0" smtClean="0">
                <a:solidFill>
                  <a:srgbClr val="002060"/>
                </a:solidFill>
                <a:latin typeface="Times New Roman" panose="02020603050405020304" pitchFamily="18" charset="0"/>
                <a:cs typeface="Times New Roman" panose="02020603050405020304" pitchFamily="18" charset="0"/>
              </a:rPr>
              <a:t>  </a:t>
            </a:r>
          </a:p>
          <a:p>
            <a:pPr algn="ctr"/>
            <a:r>
              <a:rPr lang="en-US" sz="2400" b="1" dirty="0" smtClean="0">
                <a:solidFill>
                  <a:srgbClr val="002060"/>
                </a:solidFill>
                <a:latin typeface="Times New Roman" panose="02020603050405020304" pitchFamily="18" charset="0"/>
                <a:cs typeface="Times New Roman" panose="02020603050405020304" pitchFamily="18" charset="0"/>
              </a:rPr>
              <a:t>O</a:t>
            </a:r>
            <a:r>
              <a:rPr lang="uz-Latn-UZ" sz="2400" b="1" dirty="0" smtClean="0">
                <a:solidFill>
                  <a:srgbClr val="002060"/>
                </a:solidFill>
                <a:latin typeface="Times New Roman" panose="02020603050405020304" pitchFamily="18" charset="0"/>
                <a:cs typeface="Times New Roman" panose="02020603050405020304" pitchFamily="18" charset="0"/>
              </a:rPr>
              <a:t>TA-ONALAR TOʻGʻRISIDAGI </a:t>
            </a: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r>
              <a:rPr lang="uz-Latn-UZ" sz="2400" b="1" dirty="0" smtClean="0">
                <a:solidFill>
                  <a:srgbClr val="002060"/>
                </a:solidFill>
                <a:latin typeface="Times New Roman" panose="02020603050405020304" pitchFamily="18" charset="0"/>
                <a:cs typeface="Times New Roman" panose="02020603050405020304" pitchFamily="18" charset="0"/>
              </a:rPr>
              <a:t>MAʼLUMOTLAR</a:t>
            </a:r>
            <a:endParaRPr lang="ru-RU" sz="2400" b="1" dirty="0"/>
          </a:p>
        </p:txBody>
      </p:sp>
      <p:sp>
        <p:nvSpPr>
          <p:cNvPr id="9" name="Стрелка вправо 8"/>
          <p:cNvSpPr/>
          <p:nvPr/>
        </p:nvSpPr>
        <p:spPr>
          <a:xfrm>
            <a:off x="5094514" y="5133704"/>
            <a:ext cx="1998617" cy="849086"/>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55957817"/>
      </p:ext>
    </p:extLst>
  </p:cSld>
  <p:clrMapOvr>
    <a:masterClrMapping/>
  </p:clrMapOvr>
  <mc:AlternateContent xmlns:mc="http://schemas.openxmlformats.org/markup-compatibility/2006" xmlns:p14="http://schemas.microsoft.com/office/powerpoint/2010/main">
    <mc:Choice Requires="p14">
      <p:transition spd="slow" p14:dur="2000" advTm="31330"/>
    </mc:Choice>
    <mc:Fallback xmlns="">
      <p:transition spd="slow" advTm="3133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509451" y="261258"/>
            <a:ext cx="10607039" cy="1079512"/>
          </a:xfrm>
        </p:spPr>
        <p:txBody>
          <a:bodyPr>
            <a:noAutofit/>
          </a:bodyPr>
          <a:lstStyle/>
          <a:p>
            <a:pPr algn="ctr"/>
            <a:r>
              <a:rPr lang="uz-Latn-UZ" b="1" dirty="0">
                <a:solidFill>
                  <a:srgbClr val="0033CC"/>
                </a:solidFill>
                <a:latin typeface="Times New Roman" panose="02020603050405020304" pitchFamily="18" charset="0"/>
                <a:cs typeface="Times New Roman" panose="02020603050405020304" pitchFamily="18" charset="0"/>
              </a:rPr>
              <a:t>Bolalar davomatini qayd etish daftari </a:t>
            </a:r>
            <a:endParaRPr lang="ru-RU" dirty="0">
              <a:solidFill>
                <a:srgbClr val="0033CC"/>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4294967295"/>
          </p:nvPr>
        </p:nvSpPr>
        <p:spPr>
          <a:xfrm>
            <a:off x="0" y="1658938"/>
            <a:ext cx="11522075" cy="4578350"/>
          </a:xfrm>
        </p:spPr>
        <p:txBody>
          <a:bodyPr>
            <a:noAutofit/>
          </a:bodyPr>
          <a:lstStyle/>
          <a:p>
            <a:pPr marL="0" indent="0" algn="just">
              <a:lnSpc>
                <a:spcPct val="160000"/>
              </a:lnSpc>
              <a:buNone/>
            </a:pPr>
            <a:r>
              <a:rPr lang="en-US" sz="2000" dirty="0">
                <a:solidFill>
                  <a:srgbClr val="0033CC"/>
                </a:solidFill>
                <a:latin typeface="Times New Roman" panose="02020603050405020304" pitchFamily="18" charset="0"/>
                <a:cs typeface="Times New Roman" panose="02020603050405020304" pitchFamily="18" charset="0"/>
              </a:rPr>
              <a:t>           </a:t>
            </a:r>
            <a:r>
              <a:rPr lang="en-US" sz="2000" b="1" dirty="0">
                <a:solidFill>
                  <a:srgbClr val="002060"/>
                </a:solidFill>
                <a:latin typeface="Times New Roman" panose="02020603050405020304" pitchFamily="18" charset="0"/>
                <a:cs typeface="Times New Roman" panose="02020603050405020304" pitchFamily="18" charset="0"/>
              </a:rPr>
              <a:t>Y</a:t>
            </a:r>
            <a:r>
              <a:rPr lang="uz-Latn-UZ" sz="2000" b="1" dirty="0">
                <a:solidFill>
                  <a:srgbClr val="002060"/>
                </a:solidFill>
                <a:latin typeface="Times New Roman" panose="02020603050405020304" pitchFamily="18" charset="0"/>
                <a:cs typeface="Times New Roman" panose="02020603050405020304" pitchFamily="18" charset="0"/>
              </a:rPr>
              <a:t>osh guruhlarida bolalar qatnovini har kuni soat 9.00 dan kechiktirmay belgilab boriladi va kelgan bolalarning umumiy soni chiqarib qoʻyiladi. Oy yakunida roʻy</a:t>
            </a:r>
            <a:r>
              <a:rPr lang="en-US" sz="2000" b="1" dirty="0">
                <a:solidFill>
                  <a:srgbClr val="002060"/>
                </a:solidFill>
                <a:latin typeface="Times New Roman" panose="02020603050405020304" pitchFamily="18" charset="0"/>
                <a:cs typeface="Times New Roman" panose="02020603050405020304" pitchFamily="18" charset="0"/>
              </a:rPr>
              <a:t>h</a:t>
            </a:r>
            <a:r>
              <a:rPr lang="uz-Latn-UZ" sz="2000" b="1" dirty="0">
                <a:solidFill>
                  <a:srgbClr val="002060"/>
                </a:solidFill>
                <a:latin typeface="Times New Roman" panose="02020603050405020304" pitchFamily="18" charset="0"/>
                <a:cs typeface="Times New Roman" panose="02020603050405020304" pitchFamily="18" charset="0"/>
              </a:rPr>
              <a:t>atdagi bolalar kelgan, kelmagan kunlarining umumiy soni chiqariladi va natijalar umumlashtiriladi. Tahlilda roʻy</a:t>
            </a:r>
            <a:r>
              <a:rPr lang="en-US" sz="2000" b="1" dirty="0">
                <a:solidFill>
                  <a:srgbClr val="002060"/>
                </a:solidFill>
                <a:latin typeface="Times New Roman" panose="02020603050405020304" pitchFamily="18" charset="0"/>
                <a:cs typeface="Times New Roman" panose="02020603050405020304" pitchFamily="18" charset="0"/>
              </a:rPr>
              <a:t>h</a:t>
            </a:r>
            <a:r>
              <a:rPr lang="uz-Latn-UZ" sz="2000" b="1" dirty="0">
                <a:solidFill>
                  <a:srgbClr val="002060"/>
                </a:solidFill>
                <a:latin typeface="Times New Roman" panose="02020603050405020304" pitchFamily="18" charset="0"/>
                <a:cs typeface="Times New Roman" panose="02020603050405020304" pitchFamily="18" charset="0"/>
              </a:rPr>
              <a:t>at boʻyicha bolalar soni, ushbu oy davomida kelgan va umuman kelmagan bolalarning aniq soni yoziladi. Ushbu tahlil asosida bola kuni bajarilishi aniqlanadi. Umumiy bolalar kuni va bola kelmagan kunlarning sababli va sababsiz soni yoziladi. Tahlil qilgan tarbiyachining familiyasi va imzosi, hamshira tomonidan bolalar sonining haqqoniyligini tasdiqlab imzo qoʻyiladi. </a:t>
            </a:r>
            <a:endParaRPr lang="ru-RU" sz="2000" b="1" dirty="0">
              <a:solidFill>
                <a:srgbClr val="002060"/>
              </a:solidFill>
              <a:latin typeface="Times New Roman" panose="02020603050405020304" pitchFamily="18" charset="0"/>
              <a:cs typeface="Times New Roman" panose="02020603050405020304" pitchFamily="18" charset="0"/>
            </a:endParaRPr>
          </a:p>
          <a:p>
            <a:pPr marL="0" indent="0" algn="just">
              <a:lnSpc>
                <a:spcPct val="160000"/>
              </a:lnSpc>
              <a:buNone/>
            </a:pPr>
            <a:r>
              <a:rPr lang="uz-Latn-UZ" sz="2000" b="1" dirty="0">
                <a:solidFill>
                  <a:srgbClr val="002060"/>
                </a:solidFill>
                <a:latin typeface="Times New Roman" panose="02020603050405020304" pitchFamily="18" charset="0"/>
                <a:cs typeface="Times New Roman" panose="02020603050405020304" pitchFamily="18" charset="0"/>
              </a:rPr>
              <a:t>Tashkilot direktori oy davomida yuritilgan davomat va tahlilni nazoratdan oʻtkazib, oy yakunida imzo va muhr qoʻyadi</a:t>
            </a:r>
            <a:endParaRPr lang="ru-RU" sz="2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4352862"/>
      </p:ext>
    </p:extLst>
  </p:cSld>
  <p:clrMapOvr>
    <a:masterClrMapping/>
  </p:clrMapOvr>
  <mc:AlternateContent xmlns:mc="http://schemas.openxmlformats.org/markup-compatibility/2006" xmlns:p14="http://schemas.microsoft.com/office/powerpoint/2010/main">
    <mc:Choice Requires="p14">
      <p:transition spd="slow" p14:dur="2000" advTm="40162"/>
    </mc:Choice>
    <mc:Fallback xmlns="">
      <p:transition spd="slow" advTm="40162"/>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rotWithShape="1">
          <a:blip r:embed="rId2"/>
          <a:srcRect l="23930" t="20267" r="9406" b="13304"/>
          <a:stretch/>
        </p:blipFill>
        <p:spPr>
          <a:xfrm>
            <a:off x="248194" y="321850"/>
            <a:ext cx="11756572" cy="6196516"/>
          </a:xfrm>
          <a:prstGeom prst="rect">
            <a:avLst/>
          </a:prstGeom>
        </p:spPr>
      </p:pic>
    </p:spTree>
    <p:extLst>
      <p:ext uri="{BB962C8B-B14F-4D97-AF65-F5344CB8AC3E}">
        <p14:creationId xmlns:p14="http://schemas.microsoft.com/office/powerpoint/2010/main" val="557083518"/>
      </p:ext>
    </p:extLst>
  </p:cSld>
  <p:clrMapOvr>
    <a:masterClrMapping/>
  </p:clrMapOvr>
  <mc:AlternateContent xmlns:mc="http://schemas.openxmlformats.org/markup-compatibility/2006" xmlns:p14="http://schemas.microsoft.com/office/powerpoint/2010/main">
    <mc:Choice Requires="p14">
      <p:transition spd="slow" p14:dur="2000" advTm="40162"/>
    </mc:Choice>
    <mc:Fallback xmlns="">
      <p:transition spd="slow" advTm="40162"/>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91544" y="260648"/>
            <a:ext cx="8219256" cy="1368152"/>
          </a:xfrm>
        </p:spPr>
        <p:txBody>
          <a:bodyPr/>
          <a:lstStyle/>
          <a:p>
            <a:pPr algn="ctr"/>
            <a:r>
              <a:rPr lang="en-US" sz="5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Filtr</a:t>
            </a:r>
            <a:r>
              <a:rPr lang="en-US" sz="5400" b="1" dirty="0">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5400" b="1" dirty="0" err="1">
                <a:solidFill>
                  <a:srgbClr val="0033CC"/>
                </a:solidFill>
                <a:latin typeface="Times New Roman" panose="02020603050405020304" pitchFamily="18" charset="0"/>
                <a:ea typeface="Times New Roman" panose="02020603050405020304" pitchFamily="18" charset="0"/>
                <a:cs typeface="Times New Roman" panose="02020603050405020304" pitchFamily="18" charset="0"/>
              </a:rPr>
              <a:t>daftari</a:t>
            </a:r>
            <a:endParaRPr lang="ru-RU" dirty="0">
              <a:solidFill>
                <a:srgbClr val="0033CC"/>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13510" y="1724297"/>
            <a:ext cx="11456124" cy="4441371"/>
          </a:xfrm>
        </p:spPr>
        <p:txBody>
          <a:bodyPr>
            <a:noAutofit/>
          </a:bodyPr>
          <a:lstStyle/>
          <a:p>
            <a:pPr marL="0" indent="0" algn="just">
              <a:buNone/>
            </a:pPr>
            <a:r>
              <a:rPr lang="uz-Latn-UZ" sz="3600" b="1" dirty="0">
                <a:solidFill>
                  <a:srgbClr val="002060"/>
                </a:solidFill>
                <a:latin typeface="Times New Roman" panose="02020603050405020304" pitchFamily="18" charset="0"/>
                <a:cs typeface="Times New Roman" panose="02020603050405020304" pitchFamily="18" charset="0"/>
              </a:rPr>
              <a:t>Filtr daftari </a:t>
            </a:r>
            <a:r>
              <a:rPr lang="uz-Latn-UZ" sz="3600" dirty="0">
                <a:solidFill>
                  <a:srgbClr val="002060"/>
                </a:solidFill>
                <a:latin typeface="Times New Roman" panose="02020603050405020304" pitchFamily="18" charset="0"/>
                <a:cs typeface="Times New Roman" panose="02020603050405020304" pitchFamily="18" charset="0"/>
              </a:rPr>
              <a:t>tarbiyachi bolalarni qabul qilish vaqtida har bir bolaning ota-onasi bilan bola salomatligi haqida qisqacha suhbatlashadi, birlamchi tibbiy nazoratdan oʻtkazadi. </a:t>
            </a:r>
            <a:endParaRPr lang="en-US" sz="3600" dirty="0">
              <a:solidFill>
                <a:srgbClr val="002060"/>
              </a:solidFill>
              <a:latin typeface="Times New Roman" panose="02020603050405020304" pitchFamily="18" charset="0"/>
              <a:cs typeface="Times New Roman" panose="02020603050405020304" pitchFamily="18" charset="0"/>
            </a:endParaRPr>
          </a:p>
          <a:p>
            <a:pPr marL="0" indent="0" algn="just">
              <a:buNone/>
            </a:pPr>
            <a:r>
              <a:rPr lang="uz-Latn-UZ" sz="3600" dirty="0">
                <a:solidFill>
                  <a:srgbClr val="002060"/>
                </a:solidFill>
                <a:latin typeface="Times New Roman" panose="02020603050405020304" pitchFamily="18" charset="0"/>
                <a:cs typeface="Times New Roman" panose="02020603050405020304" pitchFamily="18" charset="0"/>
              </a:rPr>
              <a:t>Filtr daftarida tana harorati, teri tozaligi, bosh tozaligi (pedikulyozga tekshiruv) va ota-onadan olingan soʻrovnoma natijalari belgilanadi. Bolaning filtr nazorati ota-ona oldida oʻtkaziladi. </a:t>
            </a:r>
            <a:endParaRPr lang="ru-RU" sz="36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93998418"/>
      </p:ext>
    </p:extLst>
  </p:cSld>
  <p:clrMapOvr>
    <a:masterClrMapping/>
  </p:clrMapOvr>
  <mc:AlternateContent xmlns:mc="http://schemas.openxmlformats.org/markup-compatibility/2006" xmlns:p14="http://schemas.microsoft.com/office/powerpoint/2010/main">
    <mc:Choice Requires="p14">
      <p:transition spd="slow" p14:dur="2000" advTm="44835"/>
    </mc:Choice>
    <mc:Fallback xmlns="">
      <p:transition spd="slow" advTm="44835"/>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25034" t="24375" r="11013" b="15267"/>
          <a:stretch/>
        </p:blipFill>
        <p:spPr>
          <a:xfrm>
            <a:off x="274320" y="425610"/>
            <a:ext cx="11639005" cy="6118881"/>
          </a:xfrm>
          <a:prstGeom prst="rect">
            <a:avLst/>
          </a:prstGeom>
        </p:spPr>
      </p:pic>
    </p:spTree>
    <p:extLst>
      <p:ext uri="{BB962C8B-B14F-4D97-AF65-F5344CB8AC3E}">
        <p14:creationId xmlns:p14="http://schemas.microsoft.com/office/powerpoint/2010/main" val="44141995"/>
      </p:ext>
    </p:extLst>
  </p:cSld>
  <p:clrMapOvr>
    <a:masterClrMapping/>
  </p:clrMapOvr>
  <mc:AlternateContent xmlns:mc="http://schemas.openxmlformats.org/markup-compatibility/2006" xmlns:p14="http://schemas.microsoft.com/office/powerpoint/2010/main">
    <mc:Choice Requires="p14">
      <p:transition spd="slow" p14:dur="2000" advTm="40162"/>
    </mc:Choice>
    <mc:Fallback xmlns="">
      <p:transition spd="slow" advTm="40162"/>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85109" y="404664"/>
            <a:ext cx="8525691" cy="720080"/>
          </a:xfrm>
        </p:spPr>
        <p:txBody>
          <a:bodyPr>
            <a:normAutofit fontScale="90000"/>
          </a:bodyPr>
          <a:lstStyle/>
          <a:p>
            <a:pPr algn="ctr"/>
            <a:r>
              <a:rPr lang="en-US" sz="5400" b="1" dirty="0" err="1">
                <a:solidFill>
                  <a:srgbClr val="0033CC"/>
                </a:solidFill>
                <a:latin typeface="Times New Roman" panose="02020603050405020304" pitchFamily="18" charset="0"/>
                <a:ea typeface="Times New Roman" panose="02020603050405020304" pitchFamily="18" charset="0"/>
              </a:rPr>
              <a:t>Patronaj</a:t>
            </a:r>
            <a:endParaRPr lang="ru-RU" dirty="0">
              <a:solidFill>
                <a:srgbClr val="0033CC"/>
              </a:solidFill>
            </a:endParaRPr>
          </a:p>
        </p:txBody>
      </p:sp>
      <p:sp>
        <p:nvSpPr>
          <p:cNvPr id="3" name="Объект 2"/>
          <p:cNvSpPr>
            <a:spLocks noGrp="1"/>
          </p:cNvSpPr>
          <p:nvPr>
            <p:ph idx="1"/>
          </p:nvPr>
        </p:nvSpPr>
        <p:spPr>
          <a:xfrm>
            <a:off x="274320" y="1763485"/>
            <a:ext cx="11443063" cy="4284617"/>
          </a:xfrm>
        </p:spPr>
        <p:txBody>
          <a:bodyPr>
            <a:noAutofit/>
          </a:bodyPr>
          <a:lstStyle/>
          <a:p>
            <a:pPr indent="0" algn="just">
              <a:lnSpc>
                <a:spcPct val="115000"/>
              </a:lnSpc>
              <a:buNone/>
            </a:pPr>
            <a:r>
              <a:rPr lang="uz-Latn-UZ" sz="3600" b="1" dirty="0">
                <a:solidFill>
                  <a:srgbClr val="002060"/>
                </a:solidFill>
                <a:latin typeface="Times New Roman" panose="02020603050405020304" pitchFamily="18" charset="0"/>
                <a:cs typeface="Times New Roman" panose="02020603050405020304" pitchFamily="18" charset="0"/>
              </a:rPr>
              <a:t>Patronaj daftari </a:t>
            </a:r>
            <a:r>
              <a:rPr lang="uz-Latn-UZ" sz="3600" dirty="0">
                <a:solidFill>
                  <a:srgbClr val="002060"/>
                </a:solidFill>
                <a:latin typeface="Times New Roman" panose="02020603050405020304" pitchFamily="18" charset="0"/>
                <a:cs typeface="Times New Roman" panose="02020603050405020304" pitchFamily="18" charset="0"/>
              </a:rPr>
              <a:t>- ushbu  daftarni  yuritish  tashkilot  </a:t>
            </a:r>
            <a:r>
              <a:rPr lang="en-US" sz="3600" dirty="0">
                <a:solidFill>
                  <a:srgbClr val="002060"/>
                </a:solidFill>
                <a:latin typeface="Times New Roman" panose="02020603050405020304" pitchFamily="18" charset="0"/>
                <a:cs typeface="Times New Roman" panose="02020603050405020304" pitchFamily="18" charset="0"/>
              </a:rPr>
              <a:t>h</a:t>
            </a:r>
            <a:r>
              <a:rPr lang="uz-Latn-UZ" sz="3600" dirty="0">
                <a:solidFill>
                  <a:srgbClr val="002060"/>
                </a:solidFill>
                <a:latin typeface="Times New Roman" panose="02020603050405020304" pitchFamily="18" charset="0"/>
                <a:cs typeface="Times New Roman" panose="02020603050405020304" pitchFamily="18" charset="0"/>
              </a:rPr>
              <a:t>amshirasiga yuklatildi. Lekin  tarbiyachi hamshira bilan  hamkorlikda  ishlashi va tarbiyalanuvchining kelmaslik  sabablarini  oʻz vaqtida  aniqlashda yordam berishi zarur </a:t>
            </a:r>
            <a:r>
              <a:rPr lang="en-US" sz="3600" dirty="0">
                <a:solidFill>
                  <a:srgbClr val="002060"/>
                </a:solidFill>
                <a:latin typeface="Times New Roman" panose="02020603050405020304" pitchFamily="18" charset="0"/>
                <a:cs typeface="Times New Roman" panose="02020603050405020304" pitchFamily="18" charset="0"/>
              </a:rPr>
              <a:t>h</a:t>
            </a:r>
            <a:r>
              <a:rPr lang="uz-Latn-UZ" sz="3600" dirty="0">
                <a:solidFill>
                  <a:srgbClr val="002060"/>
                </a:solidFill>
                <a:latin typeface="Times New Roman" panose="02020603050405020304" pitchFamily="18" charset="0"/>
                <a:cs typeface="Times New Roman" panose="02020603050405020304" pitchFamily="18" charset="0"/>
              </a:rPr>
              <a:t>isoblanadi</a:t>
            </a:r>
            <a:endParaRPr lang="en-US" sz="36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6516196"/>
      </p:ext>
    </p:extLst>
  </p:cSld>
  <p:clrMapOvr>
    <a:masterClrMapping/>
  </p:clrMapOvr>
  <mc:AlternateContent xmlns:mc="http://schemas.openxmlformats.org/markup-compatibility/2006" xmlns:p14="http://schemas.microsoft.com/office/powerpoint/2010/main">
    <mc:Choice Requires="p14">
      <p:transition spd="slow" p14:dur="2000" advTm="32475"/>
    </mc:Choice>
    <mc:Fallback xmlns="">
      <p:transition spd="slow" advTm="32475"/>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04949" y="261257"/>
            <a:ext cx="11495315" cy="2076994"/>
          </a:xfrm>
        </p:spPr>
        <p:txBody>
          <a:bodyPr>
            <a:normAutofit fontScale="92500" lnSpcReduction="20000"/>
          </a:bodyPr>
          <a:lstStyle/>
          <a:p>
            <a:pPr marL="0" indent="0" algn="just">
              <a:buNone/>
            </a:pPr>
            <a:r>
              <a:rPr lang="uz-Latn-UZ" sz="3000" b="1" dirty="0">
                <a:solidFill>
                  <a:srgbClr val="002060"/>
                </a:solidFill>
                <a:latin typeface="Times New Roman" panose="02020603050405020304" pitchFamily="18" charset="0"/>
                <a:cs typeface="Times New Roman" panose="02020603050405020304" pitchFamily="18" charset="0"/>
              </a:rPr>
              <a:t>Ota-onalar toʻgʻrisidagi maʼlumotlar daftari: </a:t>
            </a:r>
            <a:r>
              <a:rPr lang="uz-Latn-UZ" sz="3000" dirty="0">
                <a:solidFill>
                  <a:srgbClr val="002060"/>
                </a:solidFill>
                <a:latin typeface="Times New Roman" panose="02020603050405020304" pitchFamily="18" charset="0"/>
                <a:cs typeface="Times New Roman" panose="02020603050405020304" pitchFamily="18" charset="0"/>
              </a:rPr>
              <a:t>ushbu daftarga bolaning familiyasi, ismi, sharifi, tugʻilgan sanasi, uy manzili, telefon raqami, ota-onasining familiyasi, ismi, otasining ismi, ularning ish joylari haqidagi maʼlumotlar kiritiladi va qoʻshimcha maʼlumotlar olinganda, daftarga qayd etib boriladi. Ota-onalar haqidagi maʼlumotlar daftari tikilgan, sahifalangan, muhrlangan, direktor tomonidan imzolangan boʻlishi kerak</a:t>
            </a:r>
            <a:r>
              <a:rPr lang="uz-Latn-UZ" sz="3000" dirty="0">
                <a:latin typeface="Times New Roman" panose="02020603050405020304" pitchFamily="18" charset="0"/>
                <a:cs typeface="Times New Roman" panose="02020603050405020304" pitchFamily="18" charset="0"/>
              </a:rPr>
              <a:t>. </a:t>
            </a:r>
            <a:endParaRPr lang="ru-RU" sz="3000" dirty="0">
              <a:latin typeface="Times New Roman" panose="02020603050405020304" pitchFamily="18" charset="0"/>
              <a:cs typeface="Times New Roman" panose="02020603050405020304" pitchFamily="18" charset="0"/>
            </a:endParaRPr>
          </a:p>
          <a:p>
            <a:pPr indent="450215" algn="just">
              <a:lnSpc>
                <a:spcPct val="115000"/>
              </a:lnSpc>
            </a:pPr>
            <a:endParaRPr lang="ru-RU" sz="3000" dirty="0">
              <a:latin typeface="Times New Roman" panose="02020603050405020304" pitchFamily="18" charset="0"/>
              <a:ea typeface="Times New Roman" panose="02020603050405020304" pitchFamily="18" charset="0"/>
              <a:cs typeface="Times New Roman" panose="02020603050405020304" pitchFamily="18" charset="0"/>
            </a:endParaRPr>
          </a:p>
          <a:p>
            <a:endParaRPr lang="ru-RU" dirty="0"/>
          </a:p>
        </p:txBody>
      </p:sp>
      <p:pic>
        <p:nvPicPr>
          <p:cNvPr id="6" name="Рисунок 5"/>
          <p:cNvPicPr>
            <a:picLocks noChangeAspect="1"/>
          </p:cNvPicPr>
          <p:nvPr/>
        </p:nvPicPr>
        <p:blipFill>
          <a:blip r:embed="rId2"/>
          <a:stretch>
            <a:fillRect/>
          </a:stretch>
        </p:blipFill>
        <p:spPr>
          <a:xfrm>
            <a:off x="522514" y="2461750"/>
            <a:ext cx="11220994" cy="3873735"/>
          </a:xfrm>
          <a:prstGeom prst="rect">
            <a:avLst/>
          </a:prstGeom>
        </p:spPr>
      </p:pic>
    </p:spTree>
    <p:extLst>
      <p:ext uri="{BB962C8B-B14F-4D97-AF65-F5344CB8AC3E}">
        <p14:creationId xmlns:p14="http://schemas.microsoft.com/office/powerpoint/2010/main" val="3584631711"/>
      </p:ext>
    </p:extLst>
  </p:cSld>
  <p:clrMapOvr>
    <a:masterClrMapping/>
  </p:clrMapOvr>
  <mc:AlternateContent xmlns:mc="http://schemas.openxmlformats.org/markup-compatibility/2006" xmlns:p14="http://schemas.microsoft.com/office/powerpoint/2010/main">
    <mc:Choice Requires="p14">
      <p:transition spd="slow" p14:dur="2000" advTm="21073"/>
    </mc:Choice>
    <mc:Fallback xmlns="">
      <p:transition spd="slow" advTm="21073"/>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2"/>
          <p:cNvSpPr>
            <a:spLocks noGrp="1"/>
          </p:cNvSpPr>
          <p:nvPr>
            <p:ph type="title"/>
          </p:nvPr>
        </p:nvSpPr>
        <p:spPr>
          <a:xfrm>
            <a:off x="627017" y="188640"/>
            <a:ext cx="11234057" cy="1512168"/>
          </a:xfrm>
        </p:spPr>
        <p:txBody>
          <a:bodyPr>
            <a:normAutofit/>
          </a:bodyPr>
          <a:lstStyle/>
          <a:p>
            <a:pPr algn="ctr"/>
            <a:r>
              <a:rPr lang="en-US" b="1" dirty="0">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05-04. </a:t>
            </a:r>
            <a:r>
              <a:rPr lang="en-US" b="1" dirty="0" err="1">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Bolalarning</a:t>
            </a:r>
            <a:r>
              <a:rPr lang="en-US" b="1" dirty="0">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 </a:t>
            </a:r>
            <a:r>
              <a:rPr lang="en-US" b="1" dirty="0" err="1">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rivojlanish</a:t>
            </a:r>
            <a:r>
              <a:rPr lang="en-US" b="1" dirty="0">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 </a:t>
            </a:r>
            <a:r>
              <a:rPr lang="en-US" b="1" dirty="0" err="1">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xaritalari</a:t>
            </a:r>
            <a:r>
              <a:rPr lang="en-US" b="1" dirty="0">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 </a:t>
            </a:r>
            <a:r>
              <a:rPr lang="en-US" b="1" dirty="0" smtClean="0">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
            </a:r>
            <a:br>
              <a:rPr lang="en-US" b="1" dirty="0" smtClean="0">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br>
            <a:r>
              <a:rPr lang="en-US" b="1" dirty="0" err="1" smtClean="0">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Yillik</a:t>
            </a:r>
            <a:r>
              <a:rPr lang="en-US" b="1" dirty="0" smtClean="0">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 </a:t>
            </a:r>
            <a:r>
              <a:rPr lang="en-US" b="1" dirty="0" err="1">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hisobot</a:t>
            </a:r>
            <a:r>
              <a:rPr lang="en-US" b="1" dirty="0">
                <a:solidFill>
                  <a:srgbClr val="0033CC"/>
                </a:solidFill>
                <a:effectLst>
                  <a:outerShdw blurRad="38100" dist="25400" dir="5400000" algn="tl" rotWithShape="0">
                    <a:srgbClr val="000000">
                      <a:alpha val="43000"/>
                    </a:srgbClr>
                  </a:outerShdw>
                </a:effectLst>
                <a:latin typeface="Times New Roman" pitchFamily="18" charset="0"/>
                <a:cs typeface="Times New Roman" pitchFamily="18" charset="0"/>
              </a:rPr>
              <a:t> </a:t>
            </a:r>
            <a:endParaRPr lang="ru-RU" b="1" dirty="0">
              <a:solidFill>
                <a:srgbClr val="0033CC"/>
              </a:solidFill>
            </a:endParaRPr>
          </a:p>
        </p:txBody>
      </p:sp>
      <p:sp>
        <p:nvSpPr>
          <p:cNvPr id="7" name="Заголовок 1"/>
          <p:cNvSpPr>
            <a:spLocks noGrp="1"/>
          </p:cNvSpPr>
          <p:nvPr>
            <p:ph idx="1"/>
          </p:nvPr>
        </p:nvSpPr>
        <p:spPr>
          <a:xfrm>
            <a:off x="209006" y="2351314"/>
            <a:ext cx="8046720" cy="3487782"/>
          </a:xfrm>
        </p:spPr>
        <p:txBody>
          <a:bodyPr>
            <a:noAutofit/>
          </a:bodyPr>
          <a:lstStyle/>
          <a:p>
            <a:pPr marL="0" indent="0" algn="just">
              <a:buNone/>
            </a:pPr>
            <a:r>
              <a:rPr lang="en-US" sz="2800" dirty="0" err="1" smtClean="0">
                <a:solidFill>
                  <a:srgbClr val="002060"/>
                </a:solidFill>
                <a:latin typeface="Times New Roman" panose="02020603050405020304" pitchFamily="18" charset="0"/>
                <a:cs typeface="Times New Roman" panose="02020603050405020304" pitchFamily="18" charset="0"/>
              </a:rPr>
              <a:t>Bolalarning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rivojlanish</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xaritasi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ularning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rivojlanishini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hujjatlashtirishning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asosiy</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shaklidir</a:t>
            </a:r>
            <a:r>
              <a:rPr lang="en-US" sz="2800" dirty="0">
                <a:solidFill>
                  <a:srgbClr val="002060"/>
                </a:solidFill>
                <a:latin typeface="Times New Roman" panose="02020603050405020304" pitchFamily="18" charset="0"/>
                <a:cs typeface="Times New Roman" panose="02020603050405020304" pitchFamily="18" charset="0"/>
              </a:rPr>
              <a:t>. </a:t>
            </a:r>
            <a:endParaRPr lang="en-US" sz="2800" dirty="0" smtClean="0">
              <a:solidFill>
                <a:srgbClr val="002060"/>
              </a:solidFill>
              <a:latin typeface="Times New Roman" panose="02020603050405020304" pitchFamily="18" charset="0"/>
              <a:cs typeface="Times New Roman" panose="02020603050405020304" pitchFamily="18" charset="0"/>
            </a:endParaRPr>
          </a:p>
          <a:p>
            <a:pPr marL="0" indent="0" algn="just">
              <a:buNone/>
            </a:pPr>
            <a:r>
              <a:rPr lang="en-US" sz="2800" dirty="0" err="1" smtClean="0">
                <a:solidFill>
                  <a:srgbClr val="002060"/>
                </a:solidFill>
                <a:latin typeface="Times New Roman" panose="02020603050405020304" pitchFamily="18" charset="0"/>
                <a:cs typeface="Times New Roman" panose="02020603050405020304" pitchFamily="18" charset="0"/>
              </a:rPr>
              <a:t>Bolaning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rivojlanish</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xaritasini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to‘ldirish</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uchun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uch</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bosqichdan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iborat</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bo‘lgan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kuzatish</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olib</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boriladi</a:t>
            </a:r>
            <a:r>
              <a:rPr lang="en-US" sz="2800"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dastlabki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o‘quv</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yili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boshida</a:t>
            </a:r>
            <a:r>
              <a:rPr lang="en-US" sz="2800"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oraliq</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o‘quv</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yili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o‘rtasida</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va</a:t>
            </a:r>
            <a:r>
              <a:rPr lang="en-US" sz="2800"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yakuniy</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o‘quv</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yili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yakunida</a:t>
            </a:r>
            <a:r>
              <a:rPr lang="en-US" sz="2800" dirty="0">
                <a:solidFill>
                  <a:srgbClr val="002060"/>
                </a:solidFill>
                <a:latin typeface="Times New Roman" panose="02020603050405020304" pitchFamily="18" charset="0"/>
                <a:cs typeface="Times New Roman" panose="02020603050405020304" pitchFamily="18" charset="0"/>
              </a:rPr>
              <a:t>). </a:t>
            </a:r>
            <a:endParaRPr lang="ru-RU" sz="2800" dirty="0">
              <a:solidFill>
                <a:srgbClr val="002060"/>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stretch>
            <a:fillRect/>
          </a:stretch>
        </p:blipFill>
        <p:spPr>
          <a:xfrm>
            <a:off x="8428435" y="1541417"/>
            <a:ext cx="3406514" cy="4767943"/>
          </a:xfrm>
          <a:prstGeom prst="rect">
            <a:avLst/>
          </a:prstGeom>
        </p:spPr>
      </p:pic>
    </p:spTree>
    <p:extLst>
      <p:ext uri="{BB962C8B-B14F-4D97-AF65-F5344CB8AC3E}">
        <p14:creationId xmlns:p14="http://schemas.microsoft.com/office/powerpoint/2010/main" val="4084658962"/>
      </p:ext>
    </p:extLst>
  </p:cSld>
  <p:clrMapOvr>
    <a:masterClrMapping/>
  </p:clrMapOvr>
  <mc:AlternateContent xmlns:mc="http://schemas.openxmlformats.org/markup-compatibility/2006" xmlns:p14="http://schemas.microsoft.com/office/powerpoint/2010/main">
    <mc:Choice Requires="p14">
      <p:transition spd="slow" p14:dur="2000" advTm="37038"/>
    </mc:Choice>
    <mc:Fallback xmlns="">
      <p:transition spd="slow" advTm="37038"/>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74767" y="783771"/>
            <a:ext cx="11338560" cy="5611726"/>
          </a:xfrm>
        </p:spPr>
        <p:txBody>
          <a:bodyPr>
            <a:noAutofit/>
          </a:bodyPr>
          <a:lstStyle/>
          <a:p>
            <a:pPr indent="0" algn="just">
              <a:lnSpc>
                <a:spcPct val="115000"/>
              </a:lnSpc>
              <a:buNone/>
            </a:pPr>
            <a:r>
              <a:rPr lang="uz-Latn-UZ" sz="28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Bolaning rivojlanish darajasi quyidagi tushuntirishlar yordamida belgilanadi: </a:t>
            </a:r>
            <a:endParaRPr lang="uz-Cyrl-UZ" sz="2800"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endParaRPr>
          </a:p>
          <a:p>
            <a:pPr indent="0" algn="just">
              <a:lnSpc>
                <a:spcPct val="115000"/>
              </a:lnSpc>
              <a:buNone/>
            </a:pPr>
            <a:r>
              <a:rPr lang="uz-Latn-UZ" sz="2400" b="1" dirty="0" smtClean="0">
                <a:solidFill>
                  <a:srgbClr val="FF6699"/>
                </a:solidFill>
                <a:latin typeface="Times New Roman" panose="02020603050405020304" pitchFamily="18" charset="0"/>
                <a:ea typeface="Times New Roman" panose="02020603050405020304" pitchFamily="18" charset="0"/>
                <a:cs typeface="Times New Roman" panose="02020603050405020304" pitchFamily="18" charset="0"/>
              </a:rPr>
              <a:t>K</a:t>
            </a:r>
            <a:r>
              <a:rPr lang="uz-Latn-UZ" sz="2400" dirty="0" smtClean="0">
                <a:solidFill>
                  <a:srgbClr val="FF6699"/>
                </a:solidFill>
                <a:latin typeface="Times New Roman" panose="02020603050405020304" pitchFamily="18" charset="0"/>
                <a:ea typeface="Times New Roman" panose="02020603050405020304" pitchFamily="18" charset="0"/>
                <a:cs typeface="Times New Roman" panose="02020603050405020304" pitchFamily="18" charset="0"/>
              </a:rPr>
              <a:t> </a:t>
            </a:r>
            <a:r>
              <a:rPr lang="uz-Latn-UZ" sz="2400" dirty="0">
                <a:solidFill>
                  <a:srgbClr val="FF6699"/>
                </a:solidFill>
                <a:latin typeface="Times New Roman" panose="02020603050405020304" pitchFamily="18" charset="0"/>
                <a:ea typeface="Times New Roman" panose="02020603050405020304" pitchFamily="18" charset="0"/>
                <a:cs typeface="Times New Roman" panose="02020603050405020304" pitchFamily="18" charset="0"/>
              </a:rPr>
              <a:t>– kuzatilmaydi yoki kamdan-kam kuzatiladi (bola asosiy ko‘nikmalarni namoyon qiladi / xattiharakatlari kam yoki umuman namoyon qilmaydi). </a:t>
            </a:r>
            <a:endParaRPr lang="uz-Cyrl-UZ" sz="2400" dirty="0" smtClean="0">
              <a:solidFill>
                <a:srgbClr val="FF6699"/>
              </a:solidFill>
              <a:latin typeface="Times New Roman" panose="02020603050405020304" pitchFamily="18" charset="0"/>
              <a:ea typeface="Times New Roman" panose="02020603050405020304" pitchFamily="18" charset="0"/>
              <a:cs typeface="Times New Roman" panose="02020603050405020304" pitchFamily="18" charset="0"/>
            </a:endParaRPr>
          </a:p>
          <a:p>
            <a:pPr indent="0" algn="just">
              <a:lnSpc>
                <a:spcPct val="115000"/>
              </a:lnSpc>
              <a:buNone/>
            </a:pPr>
            <a:r>
              <a:rPr lang="uz-Latn-UZ" sz="2400"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B</a:t>
            </a:r>
            <a:r>
              <a:rPr lang="uz-Latn-UZ" sz="2400"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uz-Latn-UZ" sz="2400"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ba'zida kuzatiladi (bola asosiy ko‘nikmalarni namoyon qiladi / xatti-harakatlari tasodifiy yoki ma’lum vaziyatlarda). </a:t>
            </a:r>
            <a:endParaRPr lang="uz-Cyrl-UZ" sz="2400"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endParaRPr>
          </a:p>
          <a:p>
            <a:pPr indent="0" algn="just">
              <a:lnSpc>
                <a:spcPct val="115000"/>
              </a:lnSpc>
              <a:buNone/>
            </a:pPr>
            <a:r>
              <a:rPr lang="uz-Latn-UZ" sz="2400" b="1" dirty="0" smtClean="0">
                <a:solidFill>
                  <a:srgbClr val="009900"/>
                </a:solidFill>
                <a:latin typeface="Times New Roman" panose="02020603050405020304" pitchFamily="18" charset="0"/>
                <a:ea typeface="Times New Roman" panose="02020603050405020304" pitchFamily="18" charset="0"/>
                <a:cs typeface="Times New Roman" panose="02020603050405020304" pitchFamily="18" charset="0"/>
              </a:rPr>
              <a:t>T </a:t>
            </a:r>
            <a:r>
              <a:rPr lang="uz-Latn-UZ" sz="2400" dirty="0">
                <a:solidFill>
                  <a:srgbClr val="009900"/>
                </a:solidFill>
                <a:latin typeface="Times New Roman" panose="02020603050405020304" pitchFamily="18" charset="0"/>
                <a:ea typeface="Times New Roman" panose="02020603050405020304" pitchFamily="18" charset="0"/>
                <a:cs typeface="Times New Roman" panose="02020603050405020304" pitchFamily="18" charset="0"/>
              </a:rPr>
              <a:t>– tez-tez kuzatiladi (bola asosiy ko‘nikma / xatti-harakatni vaziyatga qarab namoyish etadi). </a:t>
            </a:r>
            <a:endParaRPr lang="uz-Cyrl-UZ" sz="2400" dirty="0" smtClean="0">
              <a:solidFill>
                <a:srgbClr val="009900"/>
              </a:solidFill>
              <a:latin typeface="Times New Roman" panose="02020603050405020304" pitchFamily="18" charset="0"/>
              <a:ea typeface="Times New Roman" panose="02020603050405020304" pitchFamily="18" charset="0"/>
              <a:cs typeface="Times New Roman" panose="02020603050405020304" pitchFamily="18" charset="0"/>
            </a:endParaRPr>
          </a:p>
          <a:p>
            <a:pPr indent="0" algn="just">
              <a:lnSpc>
                <a:spcPct val="115000"/>
              </a:lnSpc>
              <a:buNone/>
            </a:pPr>
            <a:r>
              <a:rPr lang="uz-Latn-UZ" sz="2400" b="1" dirty="0" smtClean="0">
                <a:solidFill>
                  <a:srgbClr val="9900CC"/>
                </a:solidFill>
                <a:latin typeface="Times New Roman" panose="02020603050405020304" pitchFamily="18" charset="0"/>
                <a:ea typeface="Times New Roman" panose="02020603050405020304" pitchFamily="18" charset="0"/>
                <a:cs typeface="Times New Roman" panose="02020603050405020304" pitchFamily="18" charset="0"/>
              </a:rPr>
              <a:t>D</a:t>
            </a:r>
            <a:r>
              <a:rPr lang="uz-Latn-UZ" sz="2400" dirty="0" smtClean="0">
                <a:solidFill>
                  <a:srgbClr val="9900CC"/>
                </a:solidFill>
                <a:latin typeface="Times New Roman" panose="02020603050405020304" pitchFamily="18" charset="0"/>
                <a:ea typeface="Times New Roman" panose="02020603050405020304" pitchFamily="18" charset="0"/>
                <a:cs typeface="Times New Roman" panose="02020603050405020304" pitchFamily="18" charset="0"/>
              </a:rPr>
              <a:t> </a:t>
            </a:r>
            <a:r>
              <a:rPr lang="uz-Latn-UZ" sz="2400" dirty="0">
                <a:solidFill>
                  <a:srgbClr val="9900CC"/>
                </a:solidFill>
                <a:latin typeface="Times New Roman" panose="02020603050405020304" pitchFamily="18" charset="0"/>
                <a:ea typeface="Times New Roman" panose="02020603050405020304" pitchFamily="18" charset="0"/>
                <a:cs typeface="Times New Roman" panose="02020603050405020304" pitchFamily="18" charset="0"/>
              </a:rPr>
              <a:t>– doimiy ravishda kuzatiladi (bola asosiy ko‘nikmalarni namoyon qiladi / xatti-harakatlari talab darajasida, mustaqil tarzda takrorlaydi). </a:t>
            </a:r>
            <a:endParaRPr lang="ru-RU" sz="2400" dirty="0">
              <a:solidFill>
                <a:srgbClr val="9900CC"/>
              </a:solidFill>
            </a:endParaRPr>
          </a:p>
        </p:txBody>
      </p:sp>
    </p:spTree>
    <p:extLst>
      <p:ext uri="{BB962C8B-B14F-4D97-AF65-F5344CB8AC3E}">
        <p14:creationId xmlns:p14="http://schemas.microsoft.com/office/powerpoint/2010/main" val="222801367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7829" y="2011680"/>
            <a:ext cx="11260183" cy="3982720"/>
          </a:xfrm>
        </p:spPr>
        <p:txBody>
          <a:bodyPr>
            <a:normAutofit fontScale="90000"/>
          </a:bodyPr>
          <a:lstStyle/>
          <a:p>
            <a:pPr algn="just"/>
            <a:r>
              <a:rPr lang="en-US" altLang="ko-KR" dirty="0" err="1">
                <a:solidFill>
                  <a:srgbClr val="0070C0"/>
                </a:solidFill>
                <a:latin typeface="Times New Roman" pitchFamily="18" charset="0"/>
                <a:cs typeface="Times New Roman" pitchFamily="18" charset="0"/>
              </a:rPr>
              <a:t>Pedagog</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tarbiyachi</a:t>
            </a:r>
            <a:r>
              <a:rPr lang="en-US" altLang="ko-KR" dirty="0">
                <a:solidFill>
                  <a:srgbClr val="0070C0"/>
                </a:solidFill>
                <a:latin typeface="Times New Roman" pitchFamily="18" charset="0"/>
                <a:cs typeface="Times New Roman" pitchFamily="18" charset="0"/>
              </a:rPr>
              <a:t>) bola </a:t>
            </a:r>
            <a:r>
              <a:rPr lang="en-US" altLang="ko-KR" dirty="0" err="1">
                <a:solidFill>
                  <a:srgbClr val="0070C0"/>
                </a:solidFill>
                <a:latin typeface="Times New Roman" pitchFamily="18" charset="0"/>
                <a:cs typeface="Times New Roman" pitchFamily="18" charset="0"/>
              </a:rPr>
              <a:t>yutuqlari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xaritasini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to‘ldiradi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va</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erishilgan</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natijani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tegishli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belgi</a:t>
            </a:r>
            <a:r>
              <a:rPr lang="en-US" altLang="ko-KR" dirty="0">
                <a:solidFill>
                  <a:srgbClr val="0070C0"/>
                </a:solidFill>
                <a:latin typeface="Times New Roman" pitchFamily="18" charset="0"/>
                <a:cs typeface="Times New Roman" pitchFamily="18" charset="0"/>
              </a:rPr>
              <a:t> </a:t>
            </a:r>
            <a:r>
              <a:rPr lang="en-US" altLang="ko-KR" sz="4000" dirty="0" smtClean="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bilan</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belgilaydi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Kuzatish</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rivojlanishning</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barcha</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sohalari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bo‘yicha</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olib</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boriladi</a:t>
            </a:r>
            <a:r>
              <a:rPr lang="en-US" altLang="ko-KR" dirty="0">
                <a:solidFill>
                  <a:srgbClr val="0070C0"/>
                </a:solidFill>
                <a:latin typeface="Times New Roman" pitchFamily="18" charset="0"/>
                <a:cs typeface="Times New Roman" pitchFamily="18" charset="0"/>
              </a:rPr>
              <a:t>. Agar u </a:t>
            </a:r>
            <a:r>
              <a:rPr lang="en-US" altLang="ko-KR" dirty="0" err="1">
                <a:solidFill>
                  <a:srgbClr val="0070C0"/>
                </a:solidFill>
                <a:latin typeface="Times New Roman" pitchFamily="18" charset="0"/>
                <a:cs typeface="Times New Roman" pitchFamily="18" charset="0"/>
              </a:rPr>
              <a:t>yoki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bu</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rivojlanish</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sohasidagi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indikator</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kutilayotgan</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natijalar</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ishlamasa</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pedagog</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tarbiyachi</a:t>
            </a:r>
            <a:r>
              <a:rPr lang="en-US" altLang="ko-KR" dirty="0">
                <a:solidFill>
                  <a:srgbClr val="0070C0"/>
                </a:solidFill>
                <a:latin typeface="Times New Roman" pitchFamily="18" charset="0"/>
                <a:cs typeface="Times New Roman" pitchFamily="18" charset="0"/>
              </a:rPr>
              <a:t>) </a:t>
            </a:r>
            <a:r>
              <a:rPr lang="en-US" altLang="ko-KR" sz="4000" b="1" dirty="0">
                <a:solidFill>
                  <a:srgbClr val="0070C0"/>
                </a:solidFill>
                <a:latin typeface="Times New Roman" pitchFamily="18" charset="0"/>
                <a:cs typeface="Times New Roman" pitchFamily="18" charset="0"/>
              </a:rPr>
              <a:t>“</a:t>
            </a:r>
            <a:r>
              <a:rPr lang="en-US" altLang="ko-KR" sz="4000" b="1" dirty="0" err="1">
                <a:solidFill>
                  <a:srgbClr val="0070C0"/>
                </a:solidFill>
                <a:latin typeface="Times New Roman" pitchFamily="18" charset="0"/>
                <a:cs typeface="Times New Roman" pitchFamily="18" charset="0"/>
              </a:rPr>
              <a:t>Pedagog</a:t>
            </a:r>
            <a:r>
              <a:rPr lang="en-US" altLang="ko-KR" sz="4000" b="1" dirty="0">
                <a:solidFill>
                  <a:srgbClr val="0070C0"/>
                </a:solidFill>
                <a:latin typeface="Times New Roman" pitchFamily="18" charset="0"/>
                <a:cs typeface="Times New Roman" pitchFamily="18" charset="0"/>
              </a:rPr>
              <a:t> </a:t>
            </a:r>
            <a:r>
              <a:rPr lang="en-US" altLang="ko-KR" sz="4000" b="1" dirty="0" err="1">
                <a:solidFill>
                  <a:srgbClr val="0070C0"/>
                </a:solidFill>
                <a:latin typeface="Times New Roman" pitchFamily="18" charset="0"/>
                <a:cs typeface="Times New Roman" pitchFamily="18" charset="0"/>
              </a:rPr>
              <a:t>izohi</a:t>
            </a:r>
            <a:r>
              <a:rPr lang="en-US" altLang="ko-KR" sz="4000" b="1"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ustunida</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eslatma</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yozishi</a:t>
            </a:r>
            <a:r>
              <a:rPr lang="en-US" altLang="ko-KR" dirty="0">
                <a:solidFill>
                  <a:srgbClr val="0070C0"/>
                </a:solidFill>
                <a:latin typeface="Times New Roman" pitchFamily="18" charset="0"/>
                <a:cs typeface="Times New Roman" pitchFamily="18" charset="0"/>
              </a:rPr>
              <a:t> </a:t>
            </a:r>
            <a:r>
              <a:rPr lang="en-US" altLang="ko-KR" dirty="0" err="1">
                <a:solidFill>
                  <a:srgbClr val="0070C0"/>
                </a:solidFill>
                <a:latin typeface="Times New Roman" pitchFamily="18" charset="0"/>
                <a:cs typeface="Times New Roman" pitchFamily="18" charset="0"/>
              </a:rPr>
              <a:t>lozim</a:t>
            </a:r>
            <a:r>
              <a:rPr lang="en-US" altLang="ko-KR" dirty="0">
                <a:solidFill>
                  <a:srgbClr val="0070C0"/>
                </a:solidFill>
                <a:latin typeface="Times New Roman" pitchFamily="18" charset="0"/>
                <a:cs typeface="Times New Roman" pitchFamily="18" charset="0"/>
              </a:rPr>
              <a:t>. </a:t>
            </a:r>
            <a:endParaRPr lang="uz-Cyrl-UZ" altLang="ko-KR" dirty="0">
              <a:solidFill>
                <a:srgbClr val="0070C0"/>
              </a:solidFill>
              <a:latin typeface="Times New Roman" pitchFamily="18" charset="0"/>
              <a:cs typeface="Times New Roman" pitchFamily="18" charset="0"/>
            </a:endParaRPr>
          </a:p>
        </p:txBody>
      </p:sp>
      <p:sp>
        <p:nvSpPr>
          <p:cNvPr id="3" name="Объект 2"/>
          <p:cNvSpPr>
            <a:spLocks noGrp="1"/>
          </p:cNvSpPr>
          <p:nvPr>
            <p:ph idx="1"/>
          </p:nvPr>
        </p:nvSpPr>
        <p:spPr>
          <a:xfrm>
            <a:off x="705395" y="365760"/>
            <a:ext cx="10959736" cy="1471833"/>
          </a:xfrm>
        </p:spPr>
        <p:txBody>
          <a:bodyPr>
            <a:normAutofit/>
          </a:bodyPr>
          <a:lstStyle/>
          <a:p>
            <a:pPr marL="0" indent="0" algn="ctr">
              <a:buNone/>
            </a:pPr>
            <a:r>
              <a:rPr lang="en-US" sz="3600" b="1" dirty="0" smtClean="0">
                <a:solidFill>
                  <a:srgbClr val="002060"/>
                </a:solidFill>
                <a:latin typeface="Times New Roman" panose="02020603050405020304" pitchFamily="18" charset="0"/>
                <a:cs typeface="Times New Roman" panose="02020603050405020304" pitchFamily="18" charset="0"/>
              </a:rPr>
              <a:t>BOLA RIVOJLANISH XARITASINI BELGILASH TARTIBI</a:t>
            </a:r>
            <a:endParaRPr lang="ru-R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6141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8457" y="856343"/>
            <a:ext cx="10593977" cy="5138058"/>
          </a:xfrm>
        </p:spPr>
        <p:txBody>
          <a:bodyPr>
            <a:noAutofit/>
          </a:bodyPr>
          <a:lstStyle/>
          <a:p>
            <a:r>
              <a:rPr lang="en-US" altLang="ko-KR" sz="2800" b="1" dirty="0" err="1">
                <a:solidFill>
                  <a:srgbClr val="0070C0"/>
                </a:solidFill>
                <a:latin typeface="Times New Roman" pitchFamily="18" charset="0"/>
                <a:cs typeface="Times New Roman" pitchFamily="18" charset="0"/>
              </a:rPr>
              <a:t>Bolaning</a:t>
            </a: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familiyasi</a:t>
            </a: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ismi</a:t>
            </a:r>
            <a:r>
              <a:rPr lang="en-US" altLang="ko-KR" sz="2800" b="1" dirty="0">
                <a:solidFill>
                  <a:srgbClr val="0070C0"/>
                </a:solidFill>
                <a:latin typeface="Times New Roman" pitchFamily="18" charset="0"/>
                <a:cs typeface="Times New Roman" pitchFamily="18" charset="0"/>
              </a:rPr>
              <a:t>: </a:t>
            </a:r>
            <a:r>
              <a:rPr lang="en-US" altLang="ko-KR" sz="2800" b="1" dirty="0" err="1" smtClean="0">
                <a:solidFill>
                  <a:srgbClr val="0070C0"/>
                </a:solidFill>
                <a:latin typeface="Times New Roman" pitchFamily="18" charset="0"/>
                <a:cs typeface="Times New Roman" pitchFamily="18" charset="0"/>
              </a:rPr>
              <a:t>Ashirova</a:t>
            </a:r>
            <a:r>
              <a:rPr lang="en-US" altLang="ko-KR" sz="2800" b="1" dirty="0" smtClean="0">
                <a:solidFill>
                  <a:srgbClr val="0070C0"/>
                </a:solidFill>
                <a:latin typeface="Times New Roman" pitchFamily="18" charset="0"/>
                <a:cs typeface="Times New Roman" pitchFamily="18" charset="0"/>
              </a:rPr>
              <a:t> </a:t>
            </a:r>
            <a:r>
              <a:rPr lang="en-US" altLang="ko-KR" sz="2800" b="1" dirty="0" err="1" smtClean="0">
                <a:solidFill>
                  <a:srgbClr val="0070C0"/>
                </a:solidFill>
                <a:latin typeface="Times New Roman" pitchFamily="18" charset="0"/>
                <a:cs typeface="Times New Roman" pitchFamily="18" charset="0"/>
              </a:rPr>
              <a:t>Sanobar</a:t>
            </a:r>
            <a:r>
              <a:rPr lang="en-US" altLang="ko-KR" sz="2800" b="1" dirty="0" smtClean="0">
                <a:solidFill>
                  <a:srgbClr val="0070C0"/>
                </a:solidFill>
                <a:latin typeface="Times New Roman" pitchFamily="18" charset="0"/>
                <a:cs typeface="Times New Roman" pitchFamily="18" charset="0"/>
              </a:rPr>
              <a:t> </a:t>
            </a:r>
            <a:r>
              <a:rPr lang="en-US" altLang="ko-KR" sz="2800" b="1" dirty="0" err="1" smtClean="0">
                <a:solidFill>
                  <a:srgbClr val="0070C0"/>
                </a:solidFill>
                <a:latin typeface="Times New Roman" pitchFamily="18" charset="0"/>
                <a:cs typeface="Times New Roman" pitchFamily="18" charset="0"/>
              </a:rPr>
              <a:t>Nodir</a:t>
            </a:r>
            <a:r>
              <a:rPr lang="en-US" altLang="ko-KR" sz="2800" b="1" dirty="0" smtClean="0">
                <a:solidFill>
                  <a:srgbClr val="0070C0"/>
                </a:solidFill>
                <a:latin typeface="Times New Roman" pitchFamily="18" charset="0"/>
                <a:cs typeface="Times New Roman" pitchFamily="18" charset="0"/>
              </a:rPr>
              <a:t> quiz </a:t>
            </a:r>
            <a:br>
              <a:rPr lang="en-US" altLang="ko-KR" sz="2800" b="1" dirty="0" smtClean="0">
                <a:solidFill>
                  <a:srgbClr val="0070C0"/>
                </a:solidFill>
                <a:latin typeface="Times New Roman" pitchFamily="18" charset="0"/>
                <a:cs typeface="Times New Roman" pitchFamily="18" charset="0"/>
              </a:rPr>
            </a:br>
            <a:r>
              <a:rPr lang="en-US" altLang="ko-KR" sz="2800" b="1" dirty="0" smtClean="0">
                <a:solidFill>
                  <a:srgbClr val="0070C0"/>
                </a:solidFill>
                <a:latin typeface="Times New Roman" pitchFamily="18" charset="0"/>
                <a:cs typeface="Times New Roman" pitchFamily="18" charset="0"/>
              </a:rPr>
              <a:t> </a:t>
            </a:r>
            <a:r>
              <a:rPr lang="uz-Cyrl-UZ" altLang="ko-KR" sz="2800" b="1" dirty="0" smtClean="0">
                <a:solidFill>
                  <a:srgbClr val="0070C0"/>
                </a:solidFill>
                <a:latin typeface="Times New Roman" pitchFamily="18" charset="0"/>
                <a:cs typeface="Times New Roman" pitchFamily="18" charset="0"/>
              </a:rPr>
              <a:t>У</a:t>
            </a:r>
            <a:r>
              <a:rPr lang="en-US" altLang="ko-KR" sz="2800" b="1" dirty="0" err="1" smtClean="0">
                <a:solidFill>
                  <a:srgbClr val="0070C0"/>
                </a:solidFill>
                <a:latin typeface="Times New Roman" pitchFamily="18" charset="0"/>
                <a:cs typeface="Times New Roman" pitchFamily="18" charset="0"/>
              </a:rPr>
              <a:t>oshi</a:t>
            </a:r>
            <a:r>
              <a:rPr lang="en-US" altLang="ko-KR" sz="2800" b="1" dirty="0" smtClean="0">
                <a:solidFill>
                  <a:srgbClr val="0070C0"/>
                </a:solidFill>
                <a:latin typeface="Times New Roman" pitchFamily="18" charset="0"/>
                <a:cs typeface="Times New Roman" pitchFamily="18" charset="0"/>
              </a:rPr>
              <a:t>:</a:t>
            </a:r>
            <a:r>
              <a:rPr lang="uz-Cyrl-UZ" altLang="ko-KR" sz="2800" b="1" dirty="0">
                <a:solidFill>
                  <a:srgbClr val="0070C0"/>
                </a:solidFill>
                <a:latin typeface="Times New Roman" pitchFamily="18" charset="0"/>
                <a:cs typeface="Times New Roman" pitchFamily="18" charset="0"/>
              </a:rPr>
              <a:t> </a:t>
            </a:r>
            <a:r>
              <a:rPr lang="uz-Cyrl-UZ" altLang="ko-KR" sz="2800" b="1" dirty="0" smtClean="0">
                <a:solidFill>
                  <a:srgbClr val="0070C0"/>
                </a:solidFill>
                <a:latin typeface="Times New Roman" pitchFamily="18" charset="0"/>
                <a:cs typeface="Times New Roman" pitchFamily="18" charset="0"/>
              </a:rPr>
              <a:t>     </a:t>
            </a:r>
            <a:r>
              <a:rPr lang="en-US" altLang="ko-KR" sz="2800" b="1" dirty="0" err="1" smtClean="0">
                <a:solidFill>
                  <a:srgbClr val="0070C0"/>
                </a:solidFill>
                <a:latin typeface="Times New Roman" pitchFamily="18" charset="0"/>
                <a:cs typeface="Times New Roman" pitchFamily="18" charset="0"/>
              </a:rPr>
              <a:t>Tug‘ilgan</a:t>
            </a:r>
            <a:r>
              <a:rPr lang="en-US" altLang="ko-KR" sz="2800" b="1" dirty="0" smtClean="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sanasi</a:t>
            </a:r>
            <a:r>
              <a:rPr lang="en-US" altLang="ko-KR" sz="2800" b="1" dirty="0">
                <a:solidFill>
                  <a:srgbClr val="0070C0"/>
                </a:solidFill>
                <a:latin typeface="Times New Roman" pitchFamily="18" charset="0"/>
                <a:cs typeface="Times New Roman" pitchFamily="18" charset="0"/>
              </a:rPr>
              <a:t>: </a:t>
            </a:r>
            <a:r>
              <a:rPr lang="uz-Cyrl-UZ" altLang="ko-KR" sz="2800" b="1" dirty="0" smtClean="0">
                <a:solidFill>
                  <a:srgbClr val="0070C0"/>
                </a:solidFill>
                <a:latin typeface="Times New Roman" pitchFamily="18" charset="0"/>
                <a:cs typeface="Times New Roman" pitchFamily="18" charset="0"/>
              </a:rPr>
              <a:t>17.08.2019 йил</a:t>
            </a:r>
            <a:r>
              <a:rPr lang="en-US" altLang="ko-KR" sz="2800" b="1" dirty="0" smtClean="0">
                <a:solidFill>
                  <a:srgbClr val="0070C0"/>
                </a:solidFill>
                <a:latin typeface="Times New Roman" pitchFamily="18" charset="0"/>
                <a:cs typeface="Times New Roman" pitchFamily="18" charset="0"/>
              </a:rPr>
              <a:t>  </a:t>
            </a:r>
            <a:r>
              <a:rPr lang="uz-Cyrl-UZ" altLang="ko-KR" sz="2800" b="1" dirty="0" smtClean="0">
                <a:solidFill>
                  <a:srgbClr val="0070C0"/>
                </a:solidFill>
                <a:latin typeface="Times New Roman" pitchFamily="18" charset="0"/>
                <a:cs typeface="Times New Roman" pitchFamily="18" charset="0"/>
              </a:rPr>
              <a:t/>
            </a:r>
            <a:br>
              <a:rPr lang="uz-Cyrl-UZ" altLang="ko-KR" sz="2800" b="1" dirty="0" smtClean="0">
                <a:solidFill>
                  <a:srgbClr val="0070C0"/>
                </a:solidFill>
                <a:latin typeface="Times New Roman" pitchFamily="18" charset="0"/>
                <a:cs typeface="Times New Roman" pitchFamily="18" charset="0"/>
              </a:rPr>
            </a:br>
            <a:r>
              <a:rPr lang="uz-Cyrl-UZ" altLang="ko-KR" sz="2800" b="1" dirty="0">
                <a:solidFill>
                  <a:srgbClr val="0070C0"/>
                </a:solidFill>
                <a:latin typeface="Times New Roman" pitchFamily="18" charset="0"/>
                <a:cs typeface="Times New Roman" pitchFamily="18" charset="0"/>
              </a:rPr>
              <a:t/>
            </a:r>
            <a:br>
              <a:rPr lang="uz-Cyrl-UZ" altLang="ko-KR" sz="2800" b="1" dirty="0">
                <a:solidFill>
                  <a:srgbClr val="0070C0"/>
                </a:solidFill>
                <a:latin typeface="Times New Roman" pitchFamily="18" charset="0"/>
                <a:cs typeface="Times New Roman" pitchFamily="18" charset="0"/>
              </a:rPr>
            </a:br>
            <a:r>
              <a:rPr lang="en-US" altLang="ko-KR" sz="2800" b="1" dirty="0" smtClean="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Jinsi</a:t>
            </a: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Qiz</a:t>
            </a: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O‘g‘il</a:t>
            </a: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Qiz</a:t>
            </a:r>
            <a:r>
              <a:rPr lang="en-US" altLang="ko-KR" sz="2800" b="1" dirty="0" smtClean="0">
                <a:solidFill>
                  <a:srgbClr val="0070C0"/>
                </a:solidFill>
                <a:latin typeface="Times New Roman" pitchFamily="18" charset="0"/>
                <a:cs typeface="Times New Roman" pitchFamily="18" charset="0"/>
              </a:rPr>
              <a:t>)</a:t>
            </a:r>
            <a:r>
              <a:rPr lang="uz-Cyrl-UZ" altLang="ko-KR" sz="2800" b="1" dirty="0" smtClean="0">
                <a:solidFill>
                  <a:srgbClr val="0070C0"/>
                </a:solidFill>
                <a:latin typeface="Times New Roman" pitchFamily="18" charset="0"/>
                <a:cs typeface="Times New Roman" pitchFamily="18" charset="0"/>
              </a:rPr>
              <a:t/>
            </a:r>
            <a:br>
              <a:rPr lang="uz-Cyrl-UZ" altLang="ko-KR" sz="2800" b="1" dirty="0" smtClean="0">
                <a:solidFill>
                  <a:srgbClr val="0070C0"/>
                </a:solidFill>
                <a:latin typeface="Times New Roman" pitchFamily="18" charset="0"/>
                <a:cs typeface="Times New Roman" pitchFamily="18" charset="0"/>
              </a:rPr>
            </a:br>
            <a:r>
              <a:rPr lang="en-US" altLang="ko-KR" sz="2800" b="1" dirty="0" smtClean="0">
                <a:solidFill>
                  <a:srgbClr val="0070C0"/>
                </a:solidFill>
                <a:latin typeface="Times New Roman" pitchFamily="18" charset="0"/>
                <a:cs typeface="Times New Roman" pitchFamily="18" charset="0"/>
              </a:rPr>
              <a:t> </a:t>
            </a:r>
            <a:r>
              <a:rPr lang="uz-Cyrl-UZ" altLang="ko-KR" sz="2800" b="1" dirty="0" smtClean="0">
                <a:solidFill>
                  <a:srgbClr val="0070C0"/>
                </a:solidFill>
                <a:latin typeface="Times New Roman" pitchFamily="18" charset="0"/>
                <a:cs typeface="Times New Roman" pitchFamily="18" charset="0"/>
              </a:rPr>
              <a:t/>
            </a:r>
            <a:br>
              <a:rPr lang="uz-Cyrl-UZ" altLang="ko-KR" sz="2800" b="1" dirty="0" smtClean="0">
                <a:solidFill>
                  <a:srgbClr val="0070C0"/>
                </a:solidFill>
                <a:latin typeface="Times New Roman" pitchFamily="18" charset="0"/>
                <a:cs typeface="Times New Roman" pitchFamily="18" charset="0"/>
              </a:rPr>
            </a:br>
            <a:r>
              <a:rPr lang="en-US" altLang="ko-KR" sz="2800" b="1" dirty="0" err="1" smtClean="0">
                <a:solidFill>
                  <a:srgbClr val="0070C0"/>
                </a:solidFill>
                <a:latin typeface="Times New Roman" pitchFamily="18" charset="0"/>
                <a:cs typeface="Times New Roman" pitchFamily="18" charset="0"/>
              </a:rPr>
              <a:t>Pedagog</a:t>
            </a:r>
            <a:r>
              <a:rPr lang="en-US" altLang="ko-KR" sz="2800" b="1" dirty="0">
                <a:solidFill>
                  <a:srgbClr val="0070C0"/>
                </a:solidFill>
                <a:latin typeface="Times New Roman" pitchFamily="18" charset="0"/>
                <a:cs typeface="Times New Roman" pitchFamily="18" charset="0"/>
              </a:rPr>
              <a:t>: </a:t>
            </a:r>
            <a:r>
              <a:rPr lang="en-US" altLang="ko-KR" sz="2800" b="1" dirty="0" err="1" smtClean="0">
                <a:solidFill>
                  <a:srgbClr val="0070C0"/>
                </a:solidFill>
                <a:latin typeface="Times New Roman" pitchFamily="18" charset="0"/>
                <a:cs typeface="Times New Roman" pitchFamily="18" charset="0"/>
              </a:rPr>
              <a:t>Latipova</a:t>
            </a:r>
            <a:r>
              <a:rPr lang="en-US" altLang="ko-KR" sz="2800" b="1" dirty="0" smtClean="0">
                <a:solidFill>
                  <a:srgbClr val="0070C0"/>
                </a:solidFill>
                <a:latin typeface="Times New Roman" pitchFamily="18" charset="0"/>
                <a:cs typeface="Times New Roman" pitchFamily="18" charset="0"/>
              </a:rPr>
              <a:t> </a:t>
            </a:r>
            <a:r>
              <a:rPr lang="en-US" altLang="ko-KR" sz="2800" b="1" dirty="0" err="1" smtClean="0">
                <a:solidFill>
                  <a:srgbClr val="0070C0"/>
                </a:solidFill>
                <a:latin typeface="Times New Roman" pitchFamily="18" charset="0"/>
                <a:cs typeface="Times New Roman" pitchFamily="18" charset="0"/>
              </a:rPr>
              <a:t>Nodira</a:t>
            </a:r>
            <a:r>
              <a:rPr lang="en-US" altLang="ko-KR" sz="2800" b="1" dirty="0" smtClean="0">
                <a:solidFill>
                  <a:srgbClr val="0070C0"/>
                </a:solidFill>
                <a:latin typeface="Times New Roman" pitchFamily="18" charset="0"/>
                <a:cs typeface="Times New Roman" pitchFamily="18" charset="0"/>
              </a:rPr>
              <a:t> </a:t>
            </a:r>
            <a:r>
              <a:rPr lang="en-US" altLang="ko-KR" sz="2800" b="1" dirty="0" err="1" smtClean="0">
                <a:solidFill>
                  <a:srgbClr val="0070C0"/>
                </a:solidFill>
                <a:latin typeface="Times New Roman" pitchFamily="18" charset="0"/>
                <a:cs typeface="Times New Roman" pitchFamily="18" charset="0"/>
              </a:rPr>
              <a:t>Raximovna</a:t>
            </a:r>
            <a:r>
              <a:rPr lang="uz-Cyrl-UZ" altLang="ko-KR" sz="2800" b="1" dirty="0" smtClean="0">
                <a:solidFill>
                  <a:srgbClr val="0070C0"/>
                </a:solidFill>
                <a:latin typeface="Times New Roman" pitchFamily="18" charset="0"/>
                <a:cs typeface="Times New Roman" pitchFamily="18" charset="0"/>
              </a:rPr>
              <a:t/>
            </a:r>
            <a:br>
              <a:rPr lang="uz-Cyrl-UZ" altLang="ko-KR" sz="2800" b="1" dirty="0" smtClean="0">
                <a:solidFill>
                  <a:srgbClr val="0070C0"/>
                </a:solidFill>
                <a:latin typeface="Times New Roman" pitchFamily="18" charset="0"/>
                <a:cs typeface="Times New Roman" pitchFamily="18" charset="0"/>
              </a:rPr>
            </a:br>
            <a:r>
              <a:rPr lang="uz-Cyrl-UZ" altLang="ko-KR" sz="2800" b="1" dirty="0" smtClean="0">
                <a:solidFill>
                  <a:srgbClr val="0070C0"/>
                </a:solidFill>
                <a:latin typeface="Times New Roman" pitchFamily="18" charset="0"/>
                <a:cs typeface="Times New Roman" pitchFamily="18" charset="0"/>
              </a:rPr>
              <a:t/>
            </a:r>
            <a:br>
              <a:rPr lang="uz-Cyrl-UZ" altLang="ko-KR" sz="2800" b="1" dirty="0" smtClean="0">
                <a:solidFill>
                  <a:srgbClr val="0070C0"/>
                </a:solidFill>
                <a:latin typeface="Times New Roman" pitchFamily="18" charset="0"/>
                <a:cs typeface="Times New Roman" pitchFamily="18" charset="0"/>
              </a:rPr>
            </a:br>
            <a:r>
              <a:rPr lang="en-US" altLang="ko-KR" sz="2800" b="1" dirty="0" err="1" smtClean="0">
                <a:solidFill>
                  <a:srgbClr val="0070C0"/>
                </a:solidFill>
                <a:latin typeface="Times New Roman" pitchFamily="18" charset="0"/>
                <a:cs typeface="Times New Roman" pitchFamily="18" charset="0"/>
              </a:rPr>
              <a:t>Kuzda</a:t>
            </a:r>
            <a:r>
              <a:rPr lang="en-US" altLang="ko-KR" sz="2800" b="1" dirty="0" smtClean="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to‘ldirilgan</a:t>
            </a: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sana</a:t>
            </a:r>
            <a:r>
              <a:rPr lang="en-US" altLang="ko-KR" sz="2800" b="1" dirty="0">
                <a:solidFill>
                  <a:srgbClr val="0070C0"/>
                </a:solidFill>
                <a:latin typeface="Times New Roman" pitchFamily="18" charset="0"/>
                <a:cs typeface="Times New Roman" pitchFamily="18" charset="0"/>
              </a:rPr>
              <a:t>: </a:t>
            </a:r>
            <a:r>
              <a:rPr lang="uz-Cyrl-UZ" altLang="ko-KR" sz="2800" b="1" dirty="0" smtClean="0">
                <a:solidFill>
                  <a:srgbClr val="0070C0"/>
                </a:solidFill>
                <a:latin typeface="Times New Roman" pitchFamily="18" charset="0"/>
                <a:cs typeface="Times New Roman" pitchFamily="18" charset="0"/>
              </a:rPr>
              <a:t>29.09.2023</a:t>
            </a:r>
            <a:r>
              <a:rPr lang="en-US" altLang="ko-KR" sz="2800" b="1" dirty="0" smtClean="0">
                <a:solidFill>
                  <a:srgbClr val="0070C0"/>
                </a:solidFill>
                <a:latin typeface="Times New Roman" pitchFamily="18" charset="0"/>
                <a:cs typeface="Times New Roman" pitchFamily="18" charset="0"/>
              </a:rPr>
              <a:t> </a:t>
            </a:r>
            <a:r>
              <a:rPr lang="uz-Cyrl-UZ" altLang="ko-KR" sz="2800" b="1" dirty="0" smtClean="0">
                <a:solidFill>
                  <a:srgbClr val="0070C0"/>
                </a:solidFill>
                <a:latin typeface="Times New Roman" pitchFamily="18" charset="0"/>
                <a:cs typeface="Times New Roman" pitchFamily="18" charset="0"/>
              </a:rPr>
              <a:t/>
            </a:r>
            <a:br>
              <a:rPr lang="uz-Cyrl-UZ" altLang="ko-KR" sz="2800" b="1" dirty="0" smtClean="0">
                <a:solidFill>
                  <a:srgbClr val="0070C0"/>
                </a:solidFill>
                <a:latin typeface="Times New Roman" pitchFamily="18" charset="0"/>
                <a:cs typeface="Times New Roman" pitchFamily="18" charset="0"/>
              </a:rPr>
            </a:br>
            <a:r>
              <a:rPr lang="uz-Cyrl-UZ" altLang="ko-KR" sz="2800" b="1" dirty="0" smtClean="0">
                <a:solidFill>
                  <a:srgbClr val="0070C0"/>
                </a:solidFill>
                <a:latin typeface="Times New Roman" pitchFamily="18" charset="0"/>
                <a:cs typeface="Times New Roman" pitchFamily="18" charset="0"/>
              </a:rPr>
              <a:t/>
            </a:r>
            <a:br>
              <a:rPr lang="uz-Cyrl-UZ" altLang="ko-KR" sz="2800" b="1" dirty="0" smtClean="0">
                <a:solidFill>
                  <a:srgbClr val="0070C0"/>
                </a:solidFill>
                <a:latin typeface="Times New Roman" pitchFamily="18" charset="0"/>
                <a:cs typeface="Times New Roman" pitchFamily="18" charset="0"/>
              </a:rPr>
            </a:br>
            <a:r>
              <a:rPr lang="en-US" altLang="ko-KR" sz="2800" b="1" dirty="0" smtClean="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Qishda</a:t>
            </a: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to‘ldirilgan</a:t>
            </a: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sana</a:t>
            </a:r>
            <a:r>
              <a:rPr lang="en-US" altLang="ko-KR" sz="2800" b="1" dirty="0">
                <a:solidFill>
                  <a:srgbClr val="0070C0"/>
                </a:solidFill>
                <a:latin typeface="Times New Roman" pitchFamily="18" charset="0"/>
                <a:cs typeface="Times New Roman" pitchFamily="18" charset="0"/>
              </a:rPr>
              <a:t>: </a:t>
            </a:r>
            <a:r>
              <a:rPr lang="uz-Cyrl-UZ" altLang="ko-KR" sz="2800" b="1" dirty="0" smtClean="0">
                <a:solidFill>
                  <a:srgbClr val="0070C0"/>
                </a:solidFill>
                <a:latin typeface="Times New Roman" pitchFamily="18" charset="0"/>
                <a:cs typeface="Times New Roman" pitchFamily="18" charset="0"/>
              </a:rPr>
              <a:t>29.12.2023</a:t>
            </a:r>
            <a:br>
              <a:rPr lang="uz-Cyrl-UZ" altLang="ko-KR" sz="2800" b="1" dirty="0" smtClean="0">
                <a:solidFill>
                  <a:srgbClr val="0070C0"/>
                </a:solidFill>
                <a:latin typeface="Times New Roman" pitchFamily="18" charset="0"/>
                <a:cs typeface="Times New Roman" pitchFamily="18" charset="0"/>
              </a:rPr>
            </a:br>
            <a:r>
              <a:rPr lang="en-US" altLang="ko-KR" sz="2800" b="1" dirty="0" smtClean="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Bahorda</a:t>
            </a: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to‘ldirilgan</a:t>
            </a:r>
            <a:r>
              <a:rPr lang="en-US" altLang="ko-KR" sz="2800" b="1" dirty="0">
                <a:solidFill>
                  <a:srgbClr val="0070C0"/>
                </a:solidFill>
                <a:latin typeface="Times New Roman" pitchFamily="18" charset="0"/>
                <a:cs typeface="Times New Roman" pitchFamily="18" charset="0"/>
              </a:rPr>
              <a:t> </a:t>
            </a:r>
            <a:r>
              <a:rPr lang="en-US" altLang="ko-KR" sz="2800" b="1" dirty="0" err="1">
                <a:solidFill>
                  <a:srgbClr val="0070C0"/>
                </a:solidFill>
                <a:latin typeface="Times New Roman" pitchFamily="18" charset="0"/>
                <a:cs typeface="Times New Roman" pitchFamily="18" charset="0"/>
              </a:rPr>
              <a:t>sana</a:t>
            </a:r>
            <a:r>
              <a:rPr lang="en-US" altLang="ko-KR" sz="2800" b="1" dirty="0">
                <a:solidFill>
                  <a:srgbClr val="0070C0"/>
                </a:solidFill>
                <a:latin typeface="Times New Roman" pitchFamily="18" charset="0"/>
                <a:cs typeface="Times New Roman" pitchFamily="18" charset="0"/>
              </a:rPr>
              <a:t>: </a:t>
            </a:r>
            <a:r>
              <a:rPr lang="uz-Cyrl-UZ" altLang="ko-KR" sz="2800" b="1" dirty="0" smtClean="0">
                <a:solidFill>
                  <a:srgbClr val="0070C0"/>
                </a:solidFill>
                <a:latin typeface="Times New Roman" pitchFamily="18" charset="0"/>
                <a:cs typeface="Times New Roman" pitchFamily="18" charset="0"/>
              </a:rPr>
              <a:t>31.05.2024</a:t>
            </a:r>
            <a:endParaRPr lang="en-US" altLang="ko-KR" sz="2800" b="1" dirty="0">
              <a:solidFill>
                <a:srgbClr val="0070C0"/>
              </a:solidFill>
              <a:latin typeface="Times New Roman" pitchFamily="18" charset="0"/>
              <a:cs typeface="Times New Roman" pitchFamily="18" charset="0"/>
            </a:endParaRPr>
          </a:p>
        </p:txBody>
      </p:sp>
      <p:sp>
        <p:nvSpPr>
          <p:cNvPr id="3" name="Объект 2"/>
          <p:cNvSpPr>
            <a:spLocks noGrp="1"/>
          </p:cNvSpPr>
          <p:nvPr>
            <p:ph idx="1"/>
          </p:nvPr>
        </p:nvSpPr>
        <p:spPr>
          <a:xfrm>
            <a:off x="1593668" y="174171"/>
            <a:ext cx="8895805" cy="508000"/>
          </a:xfrm>
        </p:spPr>
        <p:txBody>
          <a:bodyPr>
            <a:normAutofit fontScale="92500" lnSpcReduction="10000"/>
          </a:bodyPr>
          <a:lstStyle/>
          <a:p>
            <a:pPr marL="0" indent="0" algn="ctr">
              <a:buNone/>
            </a:pPr>
            <a:r>
              <a:rPr lang="en-US" sz="3600" b="1" dirty="0" smtClean="0">
                <a:solidFill>
                  <a:srgbClr val="002060"/>
                </a:solidFill>
                <a:latin typeface="Times New Roman" panose="02020603050405020304" pitchFamily="18" charset="0"/>
                <a:cs typeface="Times New Roman" panose="02020603050405020304" pitchFamily="18" charset="0"/>
              </a:rPr>
              <a:t> </a:t>
            </a:r>
            <a:r>
              <a:rPr lang="en-US" sz="2800" b="1" dirty="0">
                <a:solidFill>
                  <a:srgbClr val="0070C0"/>
                </a:solidFill>
                <a:latin typeface="Times New Roman" panose="02020603050405020304" pitchFamily="18" charset="0"/>
                <a:cs typeface="Times New Roman" panose="02020603050405020304" pitchFamily="18" charset="0"/>
              </a:rPr>
              <a:t>3-4 </a:t>
            </a:r>
            <a:r>
              <a:rPr lang="en-US" sz="2800" b="1" dirty="0" err="1">
                <a:solidFill>
                  <a:srgbClr val="0070C0"/>
                </a:solidFill>
                <a:latin typeface="Times New Roman" panose="02020603050405020304" pitchFamily="18" charset="0"/>
                <a:cs typeface="Times New Roman" panose="02020603050405020304" pitchFamily="18" charset="0"/>
              </a:rPr>
              <a:t>yoshli</a:t>
            </a:r>
            <a:r>
              <a:rPr lang="en-US" sz="2800" b="1" dirty="0">
                <a:solidFill>
                  <a:srgbClr val="0070C0"/>
                </a:solidFill>
                <a:latin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cs typeface="Times New Roman" panose="02020603050405020304" pitchFamily="18" charset="0"/>
              </a:rPr>
              <a:t>bolaning</a:t>
            </a:r>
            <a:r>
              <a:rPr lang="en-US" sz="2800" b="1" dirty="0">
                <a:solidFill>
                  <a:srgbClr val="0070C0"/>
                </a:solidFill>
                <a:latin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cs typeface="Times New Roman" panose="02020603050405020304" pitchFamily="18" charset="0"/>
              </a:rPr>
              <a:t>rivojlanish</a:t>
            </a:r>
            <a:r>
              <a:rPr lang="en-US" sz="2800" b="1" dirty="0">
                <a:solidFill>
                  <a:srgbClr val="0070C0"/>
                </a:solidFill>
                <a:latin typeface="Times New Roman" panose="02020603050405020304" pitchFamily="18" charset="0"/>
                <a:cs typeface="Times New Roman" panose="02020603050405020304" pitchFamily="18" charset="0"/>
              </a:rPr>
              <a:t> </a:t>
            </a:r>
            <a:r>
              <a:rPr lang="en-US" sz="2800" b="1" dirty="0" err="1">
                <a:solidFill>
                  <a:srgbClr val="0070C0"/>
                </a:solidFill>
                <a:latin typeface="Times New Roman" panose="02020603050405020304" pitchFamily="18" charset="0"/>
                <a:cs typeface="Times New Roman" panose="02020603050405020304" pitchFamily="18" charset="0"/>
              </a:rPr>
              <a:t>xaritasi</a:t>
            </a:r>
            <a:endParaRPr lang="en-US" sz="2800" b="1"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348840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07177" y="248194"/>
            <a:ext cx="9914709" cy="5766844"/>
          </a:xfrm>
        </p:spPr>
        <p:txBody>
          <a:bodyPr>
            <a:noAutofit/>
          </a:bodyPr>
          <a:lstStyle/>
          <a:p>
            <a:pPr algn="ctr"/>
            <a:r>
              <a:rPr lang="uz-Cyrl-UZ" altLang="ko-KR" sz="2800" b="1" dirty="0" smtClean="0">
                <a:solidFill>
                  <a:srgbClr val="0070C0"/>
                </a:solidFill>
                <a:latin typeface="Times New Roman" pitchFamily="18" charset="0"/>
                <a:cs typeface="Times New Roman" pitchFamily="18" charset="0"/>
              </a:rPr>
              <a:t>КАРТОТЕКА-2023-2024</a:t>
            </a:r>
            <a:br>
              <a:rPr lang="uz-Cyrl-UZ" altLang="ko-KR" sz="2800" b="1" dirty="0" smtClean="0">
                <a:solidFill>
                  <a:srgbClr val="0070C0"/>
                </a:solidFill>
                <a:latin typeface="Times New Roman" pitchFamily="18" charset="0"/>
                <a:cs typeface="Times New Roman" pitchFamily="18" charset="0"/>
              </a:rPr>
            </a:br>
            <a:r>
              <a:rPr lang="en-US" altLang="ko-KR" sz="2800" b="1" dirty="0" err="1" smtClean="0">
                <a:solidFill>
                  <a:srgbClr val="FFC000"/>
                </a:solidFill>
                <a:latin typeface="Times New Roman" pitchFamily="18" charset="0"/>
                <a:cs typeface="Times New Roman" pitchFamily="18" charset="0"/>
              </a:rPr>
              <a:t>Kuzda</a:t>
            </a:r>
            <a:r>
              <a:rPr lang="en-US" altLang="ko-KR" sz="2800" b="1" dirty="0" smtClean="0">
                <a:solidFill>
                  <a:srgbClr val="FFC000"/>
                </a:solidFill>
                <a:latin typeface="Times New Roman" pitchFamily="18" charset="0"/>
                <a:cs typeface="Times New Roman" pitchFamily="18" charset="0"/>
              </a:rPr>
              <a:t> </a:t>
            </a:r>
            <a:r>
              <a:rPr lang="en-US" altLang="ko-KR" sz="2800" b="1" dirty="0" err="1">
                <a:solidFill>
                  <a:srgbClr val="FFC000"/>
                </a:solidFill>
                <a:latin typeface="Times New Roman" pitchFamily="18" charset="0"/>
                <a:cs typeface="Times New Roman" pitchFamily="18" charset="0"/>
              </a:rPr>
              <a:t>to‘ldirilgan</a:t>
            </a:r>
            <a:r>
              <a:rPr lang="en-US" altLang="ko-KR" sz="2800" b="1" dirty="0">
                <a:solidFill>
                  <a:srgbClr val="FFC000"/>
                </a:solidFill>
                <a:latin typeface="Times New Roman" pitchFamily="18" charset="0"/>
                <a:cs typeface="Times New Roman" pitchFamily="18" charset="0"/>
              </a:rPr>
              <a:t> </a:t>
            </a:r>
            <a:r>
              <a:rPr lang="en-US" altLang="ko-KR" sz="2800" b="1" dirty="0" err="1">
                <a:solidFill>
                  <a:srgbClr val="FFC000"/>
                </a:solidFill>
                <a:latin typeface="Times New Roman" pitchFamily="18" charset="0"/>
                <a:cs typeface="Times New Roman" pitchFamily="18" charset="0"/>
              </a:rPr>
              <a:t>sana</a:t>
            </a:r>
            <a:r>
              <a:rPr lang="en-US" altLang="ko-KR" sz="2800" b="1" dirty="0" smtClean="0">
                <a:solidFill>
                  <a:srgbClr val="FFC000"/>
                </a:solidFill>
                <a:latin typeface="Times New Roman" pitchFamily="18" charset="0"/>
                <a:cs typeface="Times New Roman" pitchFamily="18" charset="0"/>
              </a:rPr>
              <a:t>:</a:t>
            </a:r>
            <a:r>
              <a:rPr lang="uz-Cyrl-UZ" altLang="ko-KR" sz="2800" b="1" dirty="0" smtClean="0">
                <a:solidFill>
                  <a:srgbClr val="FFC000"/>
                </a:solidFill>
                <a:latin typeface="Times New Roman" pitchFamily="18" charset="0"/>
                <a:cs typeface="Times New Roman" pitchFamily="18" charset="0"/>
              </a:rPr>
              <a:t/>
            </a:r>
            <a:br>
              <a:rPr lang="uz-Cyrl-UZ" altLang="ko-KR" sz="2800" b="1" dirty="0" smtClean="0">
                <a:solidFill>
                  <a:srgbClr val="FFC000"/>
                </a:solidFill>
                <a:latin typeface="Times New Roman" pitchFamily="18" charset="0"/>
                <a:cs typeface="Times New Roman" pitchFamily="18" charset="0"/>
              </a:rPr>
            </a:br>
            <a:r>
              <a:rPr lang="en-US" altLang="ko-KR" sz="2400" b="1" dirty="0" smtClean="0">
                <a:solidFill>
                  <a:srgbClr val="00B050"/>
                </a:solidFill>
                <a:latin typeface="Times New Roman" pitchFamily="18" charset="0"/>
                <a:cs typeface="Times New Roman" pitchFamily="18" charset="0"/>
              </a:rPr>
              <a:t> </a:t>
            </a:r>
            <a:r>
              <a:rPr lang="uz-Cyrl-UZ" altLang="ko-KR" sz="2400" b="1" dirty="0" smtClean="0">
                <a:solidFill>
                  <a:srgbClr val="00B050"/>
                </a:solidFill>
                <a:latin typeface="Times New Roman" pitchFamily="18" charset="0"/>
                <a:cs typeface="Times New Roman" pitchFamily="18" charset="0"/>
              </a:rPr>
              <a:t>8.09.2023-1-7</a:t>
            </a:r>
            <a:r>
              <a:rPr lang="uz-Cyrl-UZ" altLang="ko-KR" sz="2400" b="1" dirty="0" smtClean="0">
                <a:solidFill>
                  <a:srgbClr val="0070C0"/>
                </a:solidFill>
                <a:latin typeface="Times New Roman" pitchFamily="18" charset="0"/>
                <a:cs typeface="Times New Roman" pitchFamily="18" charset="0"/>
              </a:rPr>
              <a:t/>
            </a:r>
            <a:br>
              <a:rPr lang="uz-Cyrl-UZ" altLang="ko-KR" sz="2400" b="1" dirty="0" smtClean="0">
                <a:solidFill>
                  <a:srgbClr val="0070C0"/>
                </a:solidFill>
                <a:latin typeface="Times New Roman" pitchFamily="18" charset="0"/>
                <a:cs typeface="Times New Roman" pitchFamily="18" charset="0"/>
              </a:rPr>
            </a:br>
            <a:r>
              <a:rPr lang="uz-Cyrl-UZ" altLang="ko-KR" sz="2400" b="1" dirty="0" smtClean="0">
                <a:solidFill>
                  <a:srgbClr val="0070C0"/>
                </a:solidFill>
                <a:latin typeface="Times New Roman" pitchFamily="18" charset="0"/>
                <a:cs typeface="Times New Roman" pitchFamily="18" charset="0"/>
              </a:rPr>
              <a:t>15.09.2023-</a:t>
            </a:r>
            <a:r>
              <a:rPr lang="uz-Cyrl-UZ" altLang="ko-KR" sz="2400" b="1" dirty="0" smtClean="0">
                <a:solidFill>
                  <a:srgbClr val="FF0000"/>
                </a:solidFill>
                <a:latin typeface="Times New Roman" pitchFamily="18" charset="0"/>
                <a:cs typeface="Times New Roman" pitchFamily="18" charset="0"/>
              </a:rPr>
              <a:t>8-15</a:t>
            </a:r>
            <a:r>
              <a:rPr lang="uz-Cyrl-UZ" altLang="ko-KR" sz="2400" b="1" dirty="0" smtClean="0">
                <a:solidFill>
                  <a:srgbClr val="0070C0"/>
                </a:solidFill>
                <a:latin typeface="Times New Roman" pitchFamily="18" charset="0"/>
                <a:cs typeface="Times New Roman" pitchFamily="18" charset="0"/>
              </a:rPr>
              <a:t/>
            </a:r>
            <a:br>
              <a:rPr lang="uz-Cyrl-UZ" altLang="ko-KR" sz="2400" b="1" dirty="0" smtClean="0">
                <a:solidFill>
                  <a:srgbClr val="0070C0"/>
                </a:solidFill>
                <a:latin typeface="Times New Roman" pitchFamily="18" charset="0"/>
                <a:cs typeface="Times New Roman" pitchFamily="18" charset="0"/>
              </a:rPr>
            </a:br>
            <a:r>
              <a:rPr lang="uz-Cyrl-UZ" altLang="ko-KR" sz="2400" b="1" dirty="0" smtClean="0">
                <a:solidFill>
                  <a:srgbClr val="0070C0"/>
                </a:solidFill>
                <a:latin typeface="Times New Roman" pitchFamily="18" charset="0"/>
                <a:cs typeface="Times New Roman" pitchFamily="18" charset="0"/>
              </a:rPr>
              <a:t>22.09.2023-</a:t>
            </a:r>
            <a:r>
              <a:rPr lang="uz-Cyrl-UZ" altLang="ko-KR" sz="2400" b="1" dirty="0" smtClean="0">
                <a:solidFill>
                  <a:srgbClr val="FF0000"/>
                </a:solidFill>
                <a:latin typeface="Times New Roman" pitchFamily="18" charset="0"/>
                <a:cs typeface="Times New Roman" pitchFamily="18" charset="0"/>
              </a:rPr>
              <a:t>16-23</a:t>
            </a:r>
            <a:r>
              <a:rPr lang="uz-Cyrl-UZ" altLang="ko-KR" sz="2400" b="1" dirty="0" smtClean="0">
                <a:solidFill>
                  <a:srgbClr val="0070C0"/>
                </a:solidFill>
                <a:latin typeface="Times New Roman" pitchFamily="18" charset="0"/>
                <a:cs typeface="Times New Roman" pitchFamily="18" charset="0"/>
              </a:rPr>
              <a:t/>
            </a:r>
            <a:br>
              <a:rPr lang="uz-Cyrl-UZ" altLang="ko-KR" sz="2400" b="1" dirty="0" smtClean="0">
                <a:solidFill>
                  <a:srgbClr val="0070C0"/>
                </a:solidFill>
                <a:latin typeface="Times New Roman" pitchFamily="18" charset="0"/>
                <a:cs typeface="Times New Roman" pitchFamily="18" charset="0"/>
              </a:rPr>
            </a:br>
            <a:r>
              <a:rPr lang="uz-Cyrl-UZ" altLang="ko-KR" sz="2400" b="1" dirty="0" smtClean="0">
                <a:solidFill>
                  <a:srgbClr val="0070C0"/>
                </a:solidFill>
                <a:latin typeface="Times New Roman" pitchFamily="18" charset="0"/>
                <a:cs typeface="Times New Roman" pitchFamily="18" charset="0"/>
              </a:rPr>
              <a:t>29.09.2023-</a:t>
            </a:r>
            <a:r>
              <a:rPr lang="uz-Cyrl-UZ" altLang="ko-KR" sz="2400" b="1" dirty="0" smtClean="0">
                <a:solidFill>
                  <a:srgbClr val="FF0000"/>
                </a:solidFill>
                <a:latin typeface="Times New Roman" pitchFamily="18" charset="0"/>
                <a:cs typeface="Times New Roman" pitchFamily="18" charset="0"/>
              </a:rPr>
              <a:t>24-30</a:t>
            </a:r>
            <a:r>
              <a:rPr lang="en-US" altLang="ko-KR" sz="2400" b="1" dirty="0" smtClean="0">
                <a:solidFill>
                  <a:srgbClr val="0070C0"/>
                </a:solidFill>
                <a:latin typeface="Times New Roman" pitchFamily="18" charset="0"/>
                <a:cs typeface="Times New Roman" pitchFamily="18" charset="0"/>
              </a:rPr>
              <a:t> </a:t>
            </a:r>
            <a:r>
              <a:rPr lang="uz-Cyrl-UZ" altLang="ko-KR" sz="2800" b="1" dirty="0" smtClean="0">
                <a:solidFill>
                  <a:srgbClr val="0070C0"/>
                </a:solidFill>
                <a:latin typeface="Times New Roman" pitchFamily="18" charset="0"/>
                <a:cs typeface="Times New Roman" pitchFamily="18" charset="0"/>
              </a:rPr>
              <a:t/>
            </a:r>
            <a:br>
              <a:rPr lang="uz-Cyrl-UZ" altLang="ko-KR" sz="2800" b="1" dirty="0" smtClean="0">
                <a:solidFill>
                  <a:srgbClr val="0070C0"/>
                </a:solidFill>
                <a:latin typeface="Times New Roman" pitchFamily="18" charset="0"/>
                <a:cs typeface="Times New Roman" pitchFamily="18" charset="0"/>
              </a:rPr>
            </a:br>
            <a:r>
              <a:rPr lang="en-US" altLang="ko-KR" sz="2800" b="1" dirty="0" smtClean="0">
                <a:solidFill>
                  <a:srgbClr val="0000FF"/>
                </a:solidFill>
                <a:latin typeface="Times New Roman" pitchFamily="18" charset="0"/>
                <a:cs typeface="Times New Roman" pitchFamily="18" charset="0"/>
              </a:rPr>
              <a:t> </a:t>
            </a:r>
            <a:r>
              <a:rPr lang="en-US" altLang="ko-KR" sz="2800" b="1" dirty="0" err="1">
                <a:solidFill>
                  <a:srgbClr val="0000FF"/>
                </a:solidFill>
                <a:latin typeface="Times New Roman" pitchFamily="18" charset="0"/>
                <a:cs typeface="Times New Roman" pitchFamily="18" charset="0"/>
              </a:rPr>
              <a:t>Qishda</a:t>
            </a:r>
            <a:r>
              <a:rPr lang="en-US" altLang="ko-KR" sz="2800" b="1" dirty="0">
                <a:solidFill>
                  <a:srgbClr val="0000FF"/>
                </a:solidFill>
                <a:latin typeface="Times New Roman" pitchFamily="18" charset="0"/>
                <a:cs typeface="Times New Roman" pitchFamily="18" charset="0"/>
              </a:rPr>
              <a:t> </a:t>
            </a:r>
            <a:r>
              <a:rPr lang="en-US" altLang="ko-KR" sz="2800" b="1" dirty="0" err="1">
                <a:solidFill>
                  <a:srgbClr val="0000FF"/>
                </a:solidFill>
                <a:latin typeface="Times New Roman" pitchFamily="18" charset="0"/>
                <a:cs typeface="Times New Roman" pitchFamily="18" charset="0"/>
              </a:rPr>
              <a:t>to‘ldirilgan</a:t>
            </a:r>
            <a:r>
              <a:rPr lang="en-US" altLang="ko-KR" sz="2800" b="1" dirty="0">
                <a:solidFill>
                  <a:srgbClr val="0000FF"/>
                </a:solidFill>
                <a:latin typeface="Times New Roman" pitchFamily="18" charset="0"/>
                <a:cs typeface="Times New Roman" pitchFamily="18" charset="0"/>
              </a:rPr>
              <a:t> </a:t>
            </a:r>
            <a:r>
              <a:rPr lang="en-US" altLang="ko-KR" sz="2800" b="1" dirty="0" err="1">
                <a:solidFill>
                  <a:srgbClr val="0000FF"/>
                </a:solidFill>
                <a:latin typeface="Times New Roman" pitchFamily="18" charset="0"/>
                <a:cs typeface="Times New Roman" pitchFamily="18" charset="0"/>
              </a:rPr>
              <a:t>sana</a:t>
            </a:r>
            <a:r>
              <a:rPr lang="en-US" altLang="ko-KR" sz="2800" b="1" dirty="0">
                <a:solidFill>
                  <a:srgbClr val="0000FF"/>
                </a:solidFill>
                <a:latin typeface="Times New Roman" pitchFamily="18" charset="0"/>
                <a:cs typeface="Times New Roman" pitchFamily="18" charset="0"/>
              </a:rPr>
              <a:t>: </a:t>
            </a:r>
            <a:r>
              <a:rPr lang="uz-Cyrl-UZ" altLang="ko-KR" sz="2800" b="1" dirty="0" smtClean="0">
                <a:solidFill>
                  <a:srgbClr val="0070C0"/>
                </a:solidFill>
                <a:latin typeface="Times New Roman" pitchFamily="18" charset="0"/>
                <a:cs typeface="Times New Roman" pitchFamily="18" charset="0"/>
              </a:rPr>
              <a:t/>
            </a:r>
            <a:br>
              <a:rPr lang="uz-Cyrl-UZ" altLang="ko-KR" sz="2800" b="1" dirty="0" smtClean="0">
                <a:solidFill>
                  <a:srgbClr val="0070C0"/>
                </a:solidFill>
                <a:latin typeface="Times New Roman" pitchFamily="18" charset="0"/>
                <a:cs typeface="Times New Roman" pitchFamily="18" charset="0"/>
              </a:rPr>
            </a:br>
            <a:r>
              <a:rPr lang="uz-Cyrl-UZ" altLang="ko-KR" sz="2400" b="1" dirty="0" smtClean="0">
                <a:solidFill>
                  <a:srgbClr val="00B050"/>
                </a:solidFill>
                <a:latin typeface="Times New Roman" pitchFamily="18" charset="0"/>
                <a:cs typeface="Times New Roman" pitchFamily="18" charset="0"/>
              </a:rPr>
              <a:t>7.12.2023-1-7</a:t>
            </a:r>
            <a:br>
              <a:rPr lang="uz-Cyrl-UZ" altLang="ko-KR" sz="2400" b="1" dirty="0" smtClean="0">
                <a:solidFill>
                  <a:srgbClr val="00B050"/>
                </a:solidFill>
                <a:latin typeface="Times New Roman" pitchFamily="18" charset="0"/>
                <a:cs typeface="Times New Roman" pitchFamily="18" charset="0"/>
              </a:rPr>
            </a:br>
            <a:r>
              <a:rPr lang="uz-Cyrl-UZ" altLang="ko-KR" sz="2400" b="1" dirty="0" smtClean="0">
                <a:solidFill>
                  <a:srgbClr val="0070C0"/>
                </a:solidFill>
                <a:latin typeface="Times New Roman" pitchFamily="18" charset="0"/>
                <a:cs typeface="Times New Roman" pitchFamily="18" charset="0"/>
              </a:rPr>
              <a:t>15.12.2023-</a:t>
            </a:r>
            <a:r>
              <a:rPr lang="uz-Cyrl-UZ" altLang="ko-KR" sz="2400" b="1" dirty="0" smtClean="0">
                <a:solidFill>
                  <a:srgbClr val="FF0000"/>
                </a:solidFill>
                <a:latin typeface="Times New Roman" pitchFamily="18" charset="0"/>
                <a:cs typeface="Times New Roman" pitchFamily="18" charset="0"/>
              </a:rPr>
              <a:t>8-15</a:t>
            </a:r>
            <a:r>
              <a:rPr lang="uz-Cyrl-UZ" altLang="ko-KR" sz="2400" b="1" dirty="0" smtClean="0">
                <a:solidFill>
                  <a:srgbClr val="0070C0"/>
                </a:solidFill>
                <a:latin typeface="Times New Roman" pitchFamily="18" charset="0"/>
                <a:cs typeface="Times New Roman" pitchFamily="18" charset="0"/>
              </a:rPr>
              <a:t/>
            </a:r>
            <a:br>
              <a:rPr lang="uz-Cyrl-UZ" altLang="ko-KR" sz="2400" b="1" dirty="0" smtClean="0">
                <a:solidFill>
                  <a:srgbClr val="0070C0"/>
                </a:solidFill>
                <a:latin typeface="Times New Roman" pitchFamily="18" charset="0"/>
                <a:cs typeface="Times New Roman" pitchFamily="18" charset="0"/>
              </a:rPr>
            </a:br>
            <a:r>
              <a:rPr lang="uz-Cyrl-UZ" altLang="ko-KR" sz="2400" b="1" dirty="0" smtClean="0">
                <a:solidFill>
                  <a:srgbClr val="0070C0"/>
                </a:solidFill>
                <a:latin typeface="Times New Roman" pitchFamily="18" charset="0"/>
                <a:cs typeface="Times New Roman" pitchFamily="18" charset="0"/>
              </a:rPr>
              <a:t>22.12.2023-</a:t>
            </a:r>
            <a:r>
              <a:rPr lang="uz-Cyrl-UZ" altLang="ko-KR" sz="2400" b="1" dirty="0" smtClean="0">
                <a:solidFill>
                  <a:srgbClr val="FF0000"/>
                </a:solidFill>
                <a:latin typeface="Times New Roman" pitchFamily="18" charset="0"/>
                <a:cs typeface="Times New Roman" pitchFamily="18" charset="0"/>
              </a:rPr>
              <a:t>16-23</a:t>
            </a:r>
            <a:r>
              <a:rPr lang="uz-Cyrl-UZ" altLang="ko-KR" sz="2400" b="1" dirty="0" smtClean="0">
                <a:solidFill>
                  <a:srgbClr val="0070C0"/>
                </a:solidFill>
                <a:latin typeface="Times New Roman" pitchFamily="18" charset="0"/>
                <a:cs typeface="Times New Roman" pitchFamily="18" charset="0"/>
              </a:rPr>
              <a:t/>
            </a:r>
            <a:br>
              <a:rPr lang="uz-Cyrl-UZ" altLang="ko-KR" sz="2400" b="1" dirty="0" smtClean="0">
                <a:solidFill>
                  <a:srgbClr val="0070C0"/>
                </a:solidFill>
                <a:latin typeface="Times New Roman" pitchFamily="18" charset="0"/>
                <a:cs typeface="Times New Roman" pitchFamily="18" charset="0"/>
              </a:rPr>
            </a:br>
            <a:r>
              <a:rPr lang="uz-Cyrl-UZ" altLang="ko-KR" sz="2400" b="1" dirty="0" smtClean="0">
                <a:solidFill>
                  <a:srgbClr val="0070C0"/>
                </a:solidFill>
                <a:latin typeface="Times New Roman" pitchFamily="18" charset="0"/>
                <a:cs typeface="Times New Roman" pitchFamily="18" charset="0"/>
              </a:rPr>
              <a:t>29.12.2023-</a:t>
            </a:r>
            <a:r>
              <a:rPr lang="uz-Cyrl-UZ" altLang="ko-KR" sz="2400" b="1" dirty="0" smtClean="0">
                <a:solidFill>
                  <a:srgbClr val="FF0000"/>
                </a:solidFill>
                <a:latin typeface="Times New Roman" pitchFamily="18" charset="0"/>
                <a:cs typeface="Times New Roman" pitchFamily="18" charset="0"/>
              </a:rPr>
              <a:t>24-30</a:t>
            </a:r>
            <a:r>
              <a:rPr lang="uz-Cyrl-UZ" altLang="ko-KR" sz="2400" b="1" dirty="0" smtClean="0">
                <a:solidFill>
                  <a:srgbClr val="0070C0"/>
                </a:solidFill>
                <a:latin typeface="Times New Roman" pitchFamily="18" charset="0"/>
                <a:cs typeface="Times New Roman" pitchFamily="18" charset="0"/>
              </a:rPr>
              <a:t/>
            </a:r>
            <a:br>
              <a:rPr lang="uz-Cyrl-UZ" altLang="ko-KR" sz="2400" b="1" dirty="0" smtClean="0">
                <a:solidFill>
                  <a:srgbClr val="0070C0"/>
                </a:solidFill>
                <a:latin typeface="Times New Roman" pitchFamily="18" charset="0"/>
                <a:cs typeface="Times New Roman" pitchFamily="18" charset="0"/>
              </a:rPr>
            </a:br>
            <a:r>
              <a:rPr lang="en-US" altLang="ko-KR" sz="2800" b="1" dirty="0" smtClean="0">
                <a:solidFill>
                  <a:srgbClr val="009900"/>
                </a:solidFill>
                <a:latin typeface="Times New Roman" pitchFamily="18" charset="0"/>
                <a:cs typeface="Times New Roman" pitchFamily="18" charset="0"/>
              </a:rPr>
              <a:t> </a:t>
            </a:r>
            <a:r>
              <a:rPr lang="en-US" altLang="ko-KR" sz="2800" b="1" dirty="0" err="1">
                <a:solidFill>
                  <a:srgbClr val="009900"/>
                </a:solidFill>
                <a:latin typeface="Times New Roman" pitchFamily="18" charset="0"/>
                <a:cs typeface="Times New Roman" pitchFamily="18" charset="0"/>
              </a:rPr>
              <a:t>Bahorda</a:t>
            </a:r>
            <a:r>
              <a:rPr lang="en-US" altLang="ko-KR" sz="2800" b="1" dirty="0">
                <a:solidFill>
                  <a:srgbClr val="009900"/>
                </a:solidFill>
                <a:latin typeface="Times New Roman" pitchFamily="18" charset="0"/>
                <a:cs typeface="Times New Roman" pitchFamily="18" charset="0"/>
              </a:rPr>
              <a:t> </a:t>
            </a:r>
            <a:r>
              <a:rPr lang="en-US" altLang="ko-KR" sz="2800" b="1" dirty="0" err="1">
                <a:solidFill>
                  <a:srgbClr val="009900"/>
                </a:solidFill>
                <a:latin typeface="Times New Roman" pitchFamily="18" charset="0"/>
                <a:cs typeface="Times New Roman" pitchFamily="18" charset="0"/>
              </a:rPr>
              <a:t>to‘ldirilgan</a:t>
            </a:r>
            <a:r>
              <a:rPr lang="en-US" altLang="ko-KR" sz="2800" b="1" dirty="0">
                <a:solidFill>
                  <a:srgbClr val="009900"/>
                </a:solidFill>
                <a:latin typeface="Times New Roman" pitchFamily="18" charset="0"/>
                <a:cs typeface="Times New Roman" pitchFamily="18" charset="0"/>
              </a:rPr>
              <a:t> </a:t>
            </a:r>
            <a:r>
              <a:rPr lang="en-US" altLang="ko-KR" sz="2800" b="1" dirty="0" err="1">
                <a:solidFill>
                  <a:srgbClr val="009900"/>
                </a:solidFill>
                <a:latin typeface="Times New Roman" pitchFamily="18" charset="0"/>
                <a:cs typeface="Times New Roman" pitchFamily="18" charset="0"/>
              </a:rPr>
              <a:t>sana</a:t>
            </a:r>
            <a:r>
              <a:rPr lang="en-US" altLang="ko-KR" sz="2800" b="1" dirty="0" smtClean="0">
                <a:solidFill>
                  <a:srgbClr val="009900"/>
                </a:solidFill>
                <a:latin typeface="Times New Roman" pitchFamily="18" charset="0"/>
                <a:cs typeface="Times New Roman" pitchFamily="18" charset="0"/>
              </a:rPr>
              <a:t>:</a:t>
            </a:r>
            <a:r>
              <a:rPr lang="uz-Cyrl-UZ" altLang="ko-KR" sz="2800" b="1" dirty="0" smtClean="0">
                <a:solidFill>
                  <a:srgbClr val="009900"/>
                </a:solidFill>
                <a:latin typeface="Times New Roman" pitchFamily="18" charset="0"/>
                <a:cs typeface="Times New Roman" pitchFamily="18" charset="0"/>
              </a:rPr>
              <a:t/>
            </a:r>
            <a:br>
              <a:rPr lang="uz-Cyrl-UZ" altLang="ko-KR" sz="2800" b="1" dirty="0" smtClean="0">
                <a:solidFill>
                  <a:srgbClr val="009900"/>
                </a:solidFill>
                <a:latin typeface="Times New Roman" pitchFamily="18" charset="0"/>
                <a:cs typeface="Times New Roman" pitchFamily="18" charset="0"/>
              </a:rPr>
            </a:br>
            <a:r>
              <a:rPr lang="en-US" altLang="ko-KR" sz="2400" b="1" dirty="0" smtClean="0">
                <a:solidFill>
                  <a:srgbClr val="0070C0"/>
                </a:solidFill>
                <a:latin typeface="Times New Roman" pitchFamily="18" charset="0"/>
                <a:cs typeface="Times New Roman" pitchFamily="18" charset="0"/>
              </a:rPr>
              <a:t> </a:t>
            </a:r>
            <a:r>
              <a:rPr lang="uz-Cyrl-UZ" altLang="ko-KR" sz="2400" b="1" dirty="0" smtClean="0">
                <a:solidFill>
                  <a:srgbClr val="00B050"/>
                </a:solidFill>
                <a:latin typeface="Times New Roman" pitchFamily="18" charset="0"/>
                <a:cs typeface="Times New Roman" pitchFamily="18" charset="0"/>
              </a:rPr>
              <a:t>10.05.2024-1-7</a:t>
            </a:r>
            <a:r>
              <a:rPr lang="uz-Cyrl-UZ" altLang="ko-KR" sz="2400" b="1" dirty="0" smtClean="0">
                <a:solidFill>
                  <a:srgbClr val="0070C0"/>
                </a:solidFill>
                <a:latin typeface="Times New Roman" pitchFamily="18" charset="0"/>
                <a:cs typeface="Times New Roman" pitchFamily="18" charset="0"/>
              </a:rPr>
              <a:t/>
            </a:r>
            <a:br>
              <a:rPr lang="uz-Cyrl-UZ" altLang="ko-KR" sz="2400" b="1" dirty="0" smtClean="0">
                <a:solidFill>
                  <a:srgbClr val="0070C0"/>
                </a:solidFill>
                <a:latin typeface="Times New Roman" pitchFamily="18" charset="0"/>
                <a:cs typeface="Times New Roman" pitchFamily="18" charset="0"/>
              </a:rPr>
            </a:br>
            <a:r>
              <a:rPr lang="uz-Cyrl-UZ" altLang="ko-KR" sz="2400" b="1" dirty="0" smtClean="0">
                <a:solidFill>
                  <a:srgbClr val="0070C0"/>
                </a:solidFill>
                <a:latin typeface="Times New Roman" pitchFamily="18" charset="0"/>
                <a:cs typeface="Times New Roman" pitchFamily="18" charset="0"/>
              </a:rPr>
              <a:t>17.05.2024-</a:t>
            </a:r>
            <a:r>
              <a:rPr lang="uz-Cyrl-UZ" altLang="ko-KR" sz="2400" b="1" dirty="0" smtClean="0">
                <a:solidFill>
                  <a:srgbClr val="FF0000"/>
                </a:solidFill>
                <a:latin typeface="Times New Roman" pitchFamily="18" charset="0"/>
                <a:cs typeface="Times New Roman" pitchFamily="18" charset="0"/>
              </a:rPr>
              <a:t>8-15</a:t>
            </a:r>
            <a:r>
              <a:rPr lang="uz-Cyrl-UZ" altLang="ko-KR" sz="2400" b="1" dirty="0" smtClean="0">
                <a:solidFill>
                  <a:srgbClr val="0070C0"/>
                </a:solidFill>
                <a:latin typeface="Times New Roman" pitchFamily="18" charset="0"/>
                <a:cs typeface="Times New Roman" pitchFamily="18" charset="0"/>
              </a:rPr>
              <a:t/>
            </a:r>
            <a:br>
              <a:rPr lang="uz-Cyrl-UZ" altLang="ko-KR" sz="2400" b="1" dirty="0" smtClean="0">
                <a:solidFill>
                  <a:srgbClr val="0070C0"/>
                </a:solidFill>
                <a:latin typeface="Times New Roman" pitchFamily="18" charset="0"/>
                <a:cs typeface="Times New Roman" pitchFamily="18" charset="0"/>
              </a:rPr>
            </a:br>
            <a:r>
              <a:rPr lang="uz-Cyrl-UZ" altLang="ko-KR" sz="2400" b="1" dirty="0" smtClean="0">
                <a:solidFill>
                  <a:srgbClr val="0070C0"/>
                </a:solidFill>
                <a:latin typeface="Times New Roman" pitchFamily="18" charset="0"/>
                <a:cs typeface="Times New Roman" pitchFamily="18" charset="0"/>
              </a:rPr>
              <a:t>24.05.2024-</a:t>
            </a:r>
            <a:r>
              <a:rPr lang="uz-Cyrl-UZ" altLang="ko-KR" sz="2400" b="1" dirty="0" smtClean="0">
                <a:solidFill>
                  <a:srgbClr val="FF0000"/>
                </a:solidFill>
                <a:latin typeface="Times New Roman" pitchFamily="18" charset="0"/>
                <a:cs typeface="Times New Roman" pitchFamily="18" charset="0"/>
              </a:rPr>
              <a:t>16-23</a:t>
            </a:r>
            <a:r>
              <a:rPr lang="uz-Cyrl-UZ" altLang="ko-KR" sz="2400" b="1" dirty="0" smtClean="0">
                <a:solidFill>
                  <a:srgbClr val="0070C0"/>
                </a:solidFill>
                <a:latin typeface="Times New Roman" pitchFamily="18" charset="0"/>
                <a:cs typeface="Times New Roman" pitchFamily="18" charset="0"/>
              </a:rPr>
              <a:t/>
            </a:r>
            <a:br>
              <a:rPr lang="uz-Cyrl-UZ" altLang="ko-KR" sz="2400" b="1" dirty="0" smtClean="0">
                <a:solidFill>
                  <a:srgbClr val="0070C0"/>
                </a:solidFill>
                <a:latin typeface="Times New Roman" pitchFamily="18" charset="0"/>
                <a:cs typeface="Times New Roman" pitchFamily="18" charset="0"/>
              </a:rPr>
            </a:br>
            <a:r>
              <a:rPr lang="uz-Cyrl-UZ" altLang="ko-KR" sz="2400" b="1" dirty="0" smtClean="0">
                <a:solidFill>
                  <a:srgbClr val="0070C0"/>
                </a:solidFill>
                <a:latin typeface="Times New Roman" pitchFamily="18" charset="0"/>
                <a:cs typeface="Times New Roman" pitchFamily="18" charset="0"/>
              </a:rPr>
              <a:t>31.05.2024-</a:t>
            </a:r>
            <a:r>
              <a:rPr lang="uz-Cyrl-UZ" altLang="ko-KR" sz="2400" b="1" dirty="0" smtClean="0">
                <a:solidFill>
                  <a:srgbClr val="FF0000"/>
                </a:solidFill>
                <a:latin typeface="Times New Roman" pitchFamily="18" charset="0"/>
                <a:cs typeface="Times New Roman" pitchFamily="18" charset="0"/>
              </a:rPr>
              <a:t>24-30</a:t>
            </a:r>
            <a:endParaRPr lang="en-US" altLang="ko-KR" sz="24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415460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rotWithShape="1">
          <a:blip r:embed="rId2"/>
          <a:srcRect l="34454" t="23201" r="32004" b="7292"/>
          <a:stretch/>
        </p:blipFill>
        <p:spPr>
          <a:xfrm>
            <a:off x="401780" y="180110"/>
            <a:ext cx="5361711" cy="6442363"/>
          </a:xfrm>
          <a:prstGeom prst="rect">
            <a:avLst/>
          </a:prstGeom>
        </p:spPr>
      </p:pic>
      <p:pic>
        <p:nvPicPr>
          <p:cNvPr id="4" name="Рисунок 3"/>
          <p:cNvPicPr>
            <a:picLocks noChangeAspect="1"/>
          </p:cNvPicPr>
          <p:nvPr/>
        </p:nvPicPr>
        <p:blipFill rotWithShape="1">
          <a:blip r:embed="rId3"/>
          <a:srcRect l="34347" t="21496" r="32537" b="15435"/>
          <a:stretch/>
        </p:blipFill>
        <p:spPr>
          <a:xfrm>
            <a:off x="5971308" y="374072"/>
            <a:ext cx="5887348" cy="6303819"/>
          </a:xfrm>
          <a:prstGeom prst="rect">
            <a:avLst/>
          </a:prstGeom>
        </p:spPr>
      </p:pic>
    </p:spTree>
    <p:extLst>
      <p:ext uri="{BB962C8B-B14F-4D97-AF65-F5344CB8AC3E}">
        <p14:creationId xmlns:p14="http://schemas.microsoft.com/office/powerpoint/2010/main" val="2031061531"/>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705394" y="444137"/>
            <a:ext cx="11338559" cy="5447645"/>
          </a:xfrm>
          <a:prstGeom prst="rect">
            <a:avLst/>
          </a:prstGeom>
        </p:spPr>
        <p:txBody>
          <a:bodyPr wrap="square">
            <a:spAutoFit/>
          </a:bodyPr>
          <a:lstStyle/>
          <a:p>
            <a:r>
              <a:rPr lang="en-US" sz="1200" b="1" dirty="0">
                <a:solidFill>
                  <a:srgbClr val="0000FF"/>
                </a:solidFill>
                <a:latin typeface="Times New Roman" panose="02020603050405020304" pitchFamily="18" charset="0"/>
                <a:cs typeface="Times New Roman" panose="02020603050405020304" pitchFamily="18" charset="0"/>
              </a:rPr>
              <a:t>№1 </a:t>
            </a:r>
            <a:r>
              <a:rPr lang="en-US" sz="1200" b="1" dirty="0" err="1">
                <a:solidFill>
                  <a:srgbClr val="0000FF"/>
                </a:solidFill>
                <a:latin typeface="Times New Roman" panose="02020603050405020304" pitchFamily="18" charset="0"/>
                <a:cs typeface="Times New Roman" panose="02020603050405020304" pitchFamily="18" charset="0"/>
              </a:rPr>
              <a:t>maqsadlarni</a:t>
            </a:r>
            <a:r>
              <a:rPr lang="en-US" sz="1200" b="1" dirty="0">
                <a:solidFill>
                  <a:srgbClr val="0000FF"/>
                </a:solidFill>
                <a:latin typeface="Times New Roman" panose="02020603050405020304" pitchFamily="18" charset="0"/>
                <a:cs typeface="Times New Roman" panose="02020603050405020304" pitchFamily="18" charset="0"/>
              </a:rPr>
              <a:t> </a:t>
            </a:r>
            <a:r>
              <a:rPr lang="en-US" sz="1200" b="1" dirty="0" err="1">
                <a:solidFill>
                  <a:srgbClr val="0000FF"/>
                </a:solidFill>
                <a:latin typeface="Times New Roman" panose="02020603050405020304" pitchFamily="18" charset="0"/>
                <a:cs typeface="Times New Roman" panose="02020603050405020304" pitchFamily="18" charset="0"/>
              </a:rPr>
              <a:t>aniqlashtirish</a:t>
            </a:r>
            <a:r>
              <a:rPr lang="en-US" sz="1200" b="1" dirty="0">
                <a:solidFill>
                  <a:srgbClr val="0000FF"/>
                </a:solidFill>
                <a:latin typeface="Times New Roman" panose="02020603050405020304" pitchFamily="18" charset="0"/>
                <a:cs typeface="Times New Roman" panose="02020603050405020304" pitchFamily="18" charset="0"/>
              </a:rPr>
              <a:t>  (</a:t>
            </a:r>
            <a:r>
              <a:rPr lang="en-US" sz="1200" b="1" dirty="0" err="1">
                <a:solidFill>
                  <a:srgbClr val="0000FF"/>
                </a:solidFill>
                <a:latin typeface="Times New Roman" panose="02020603050405020304" pitchFamily="18" charset="0"/>
                <a:cs typeface="Times New Roman" panose="02020603050405020304" pitchFamily="18" charset="0"/>
              </a:rPr>
              <a:t>Oraliq</a:t>
            </a:r>
            <a:r>
              <a:rPr lang="en-US" sz="1200" b="1" dirty="0">
                <a:solidFill>
                  <a:srgbClr val="0000FF"/>
                </a:solidFill>
                <a:latin typeface="Times New Roman" panose="02020603050405020304" pitchFamily="18" charset="0"/>
                <a:cs typeface="Times New Roman" panose="02020603050405020304" pitchFamily="18" charset="0"/>
              </a:rPr>
              <a:t> </a:t>
            </a:r>
            <a:r>
              <a:rPr lang="en-US" sz="1200" b="1" dirty="0" err="1">
                <a:solidFill>
                  <a:srgbClr val="0000FF"/>
                </a:solidFill>
                <a:latin typeface="Times New Roman" panose="02020603050405020304" pitchFamily="18" charset="0"/>
                <a:cs typeface="Times New Roman" panose="02020603050405020304" pitchFamily="18" charset="0"/>
              </a:rPr>
              <a:t>kuzatishdan</a:t>
            </a:r>
            <a:r>
              <a:rPr lang="en-US" sz="1200" b="1" dirty="0">
                <a:solidFill>
                  <a:srgbClr val="0000FF"/>
                </a:solidFill>
                <a:latin typeface="Times New Roman" panose="02020603050405020304" pitchFamily="18" charset="0"/>
                <a:cs typeface="Times New Roman" panose="02020603050405020304" pitchFamily="18" charset="0"/>
              </a:rPr>
              <a:t> </a:t>
            </a:r>
            <a:r>
              <a:rPr lang="en-US" sz="1200" b="1" dirty="0" err="1" smtClean="0">
                <a:solidFill>
                  <a:srgbClr val="0000FF"/>
                </a:solidFill>
                <a:latin typeface="Times New Roman" panose="02020603050405020304" pitchFamily="18" charset="0"/>
                <a:cs typeface="Times New Roman" panose="02020603050405020304" pitchFamily="18" charset="0"/>
              </a:rPr>
              <a:t>so‘ng</a:t>
            </a:r>
            <a:r>
              <a:rPr lang="en-US" sz="1200" b="1" dirty="0" smtClean="0">
                <a:solidFill>
                  <a:srgbClr val="0000FF"/>
                </a:solidFill>
                <a:latin typeface="Times New Roman" panose="02020603050405020304" pitchFamily="18" charset="0"/>
                <a:cs typeface="Times New Roman" panose="02020603050405020304" pitchFamily="18" charset="0"/>
              </a:rPr>
              <a:t>)</a:t>
            </a:r>
            <a:r>
              <a:rPr lang="uz-Cyrl-UZ" sz="1200" b="1" dirty="0" smtClean="0">
                <a:solidFill>
                  <a:srgbClr val="0000FF"/>
                </a:solidFill>
                <a:latin typeface="Times New Roman" panose="02020603050405020304" pitchFamily="18" charset="0"/>
                <a:cs typeface="Times New Roman" panose="02020603050405020304" pitchFamily="18" charset="0"/>
              </a:rPr>
              <a:t> </a:t>
            </a:r>
            <a:r>
              <a:rPr lang="en-US" sz="1200" b="1" dirty="0" smtClean="0">
                <a:solidFill>
                  <a:srgbClr val="0000FF"/>
                </a:solidFill>
                <a:latin typeface="Times New Roman" panose="02020603050405020304" pitchFamily="18" charset="0"/>
                <a:cs typeface="Times New Roman" panose="02020603050405020304" pitchFamily="18" charset="0"/>
              </a:rPr>
              <a:t>Sana </a:t>
            </a:r>
            <a:r>
              <a:rPr lang="en-US" sz="1200" b="1" dirty="0">
                <a:solidFill>
                  <a:srgbClr val="0000FF"/>
                </a:solidFill>
                <a:latin typeface="Times New Roman" panose="02020603050405020304" pitchFamily="18" charset="0"/>
                <a:cs typeface="Times New Roman" panose="02020603050405020304" pitchFamily="18" charset="0"/>
              </a:rPr>
              <a:t>28.01.2023 </a:t>
            </a:r>
            <a:r>
              <a:rPr lang="en-US" sz="1200" b="1" dirty="0" err="1">
                <a:solidFill>
                  <a:srgbClr val="0000FF"/>
                </a:solidFill>
                <a:latin typeface="Times New Roman" panose="02020603050405020304" pitchFamily="18" charset="0"/>
                <a:cs typeface="Times New Roman" panose="02020603050405020304" pitchFamily="18" charset="0"/>
              </a:rPr>
              <a:t>yil</a:t>
            </a:r>
            <a:r>
              <a:rPr lang="en-US" sz="1200" b="1" dirty="0">
                <a:solidFill>
                  <a:srgbClr val="0000FF"/>
                </a:solidFill>
                <a:latin typeface="Times New Roman" panose="02020603050405020304" pitchFamily="18" charset="0"/>
                <a:cs typeface="Times New Roman" panose="02020603050405020304" pitchFamily="18" charset="0"/>
              </a:rPr>
              <a:t> </a:t>
            </a:r>
          </a:p>
          <a:p>
            <a:r>
              <a:rPr lang="en-US" sz="1200" dirty="0" err="1">
                <a:solidFill>
                  <a:srgbClr val="002060"/>
                </a:solidFill>
                <a:latin typeface="Times New Roman" panose="02020603050405020304" pitchFamily="18" charset="0"/>
                <a:cs typeface="Times New Roman" panose="02020603050405020304" pitchFamily="18" charset="0"/>
              </a:rPr>
              <a:t>Jismoniy</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rivojlanish</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va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sog‘lom</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turmush</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tarzining</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shakllanishi</a:t>
            </a:r>
            <a:r>
              <a:rPr lang="en-US" sz="1200" dirty="0">
                <a:solidFill>
                  <a:srgbClr val="002060"/>
                </a:solidFill>
                <a:latin typeface="Times New Roman" panose="02020603050405020304" pitchFamily="18" charset="0"/>
                <a:cs typeface="Times New Roman" panose="02020603050405020304" pitchFamily="18" charset="0"/>
              </a:rPr>
              <a:t> </a:t>
            </a:r>
          </a:p>
          <a:p>
            <a:r>
              <a:rPr lang="en-US" sz="1200" dirty="0" smtClean="0">
                <a:solidFill>
                  <a:srgbClr val="002060"/>
                </a:solidFill>
                <a:latin typeface="Times New Roman" panose="02020603050405020304" pitchFamily="18" charset="0"/>
                <a:cs typeface="Times New Roman" panose="02020603050405020304" pitchFamily="18" charset="0"/>
              </a:rPr>
              <a:t>1.Arg‘amchoqdan </a:t>
            </a:r>
            <a:r>
              <a:rPr lang="en-US" sz="1200" dirty="0" err="1">
                <a:solidFill>
                  <a:srgbClr val="002060"/>
                </a:solidFill>
                <a:latin typeface="Times New Roman" panose="02020603050405020304" pitchFamily="18" charset="0"/>
                <a:cs typeface="Times New Roman" panose="02020603050405020304" pitchFamily="18" charset="0"/>
              </a:rPr>
              <a:t>sakrashga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urinadi</a:t>
            </a:r>
            <a:r>
              <a:rPr lang="en-US" sz="1200" dirty="0">
                <a:solidFill>
                  <a:srgbClr val="002060"/>
                </a:solidFill>
                <a:latin typeface="Times New Roman" panose="02020603050405020304" pitchFamily="18" charset="0"/>
                <a:cs typeface="Times New Roman" panose="02020603050405020304" pitchFamily="18" charset="0"/>
              </a:rPr>
              <a:t> , </a:t>
            </a:r>
            <a:r>
              <a:rPr lang="en-US" sz="1200" dirty="0" err="1">
                <a:solidFill>
                  <a:srgbClr val="002060"/>
                </a:solidFill>
                <a:latin typeface="Times New Roman" panose="02020603050405020304" pitchFamily="18" charset="0"/>
                <a:cs typeface="Times New Roman" panose="02020603050405020304" pitchFamily="18" charset="0"/>
              </a:rPr>
              <a:t>gimnastika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devori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bo‘ylab</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tirmashadi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yirik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motorikani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rivojlantirish</a:t>
            </a:r>
            <a:r>
              <a:rPr lang="en-US" sz="1200" dirty="0">
                <a:solidFill>
                  <a:srgbClr val="002060"/>
                </a:solidFill>
                <a:latin typeface="Times New Roman" panose="02020603050405020304" pitchFamily="18" charset="0"/>
                <a:cs typeface="Times New Roman" panose="02020603050405020304" pitchFamily="18" charset="0"/>
              </a:rPr>
              <a:t>; </a:t>
            </a:r>
          </a:p>
          <a:p>
            <a:r>
              <a:rPr lang="en-US" sz="1200" dirty="0" err="1">
                <a:solidFill>
                  <a:srgbClr val="002060"/>
                </a:solidFill>
                <a:latin typeface="Times New Roman" panose="02020603050405020304" pitchFamily="18" charset="0"/>
                <a:cs typeface="Times New Roman" panose="02020603050405020304" pitchFamily="18" charset="0"/>
              </a:rPr>
              <a:t>To‘pni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o‘ng</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va</a:t>
            </a:r>
            <a:r>
              <a:rPr lang="en-US" sz="1200" dirty="0">
                <a:solidFill>
                  <a:srgbClr val="002060"/>
                </a:solidFill>
                <a:latin typeface="Times New Roman" panose="02020603050405020304" pitchFamily="18" charset="0"/>
                <a:cs typeface="Times New Roman" panose="02020603050405020304" pitchFamily="18" charset="0"/>
              </a:rPr>
              <a:t> chap </a:t>
            </a:r>
            <a:r>
              <a:rPr lang="en-US" sz="1200" dirty="0" err="1">
                <a:solidFill>
                  <a:srgbClr val="002060"/>
                </a:solidFill>
                <a:latin typeface="Times New Roman" panose="02020603050405020304" pitchFamily="18" charset="0"/>
                <a:cs typeface="Times New Roman" panose="02020603050405020304" pitchFamily="18" charset="0"/>
              </a:rPr>
              <a:t>qo‘llarini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galma-galdan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ishlatib</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yerga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uradi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sensomotorikani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rivojlantirish</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ustida</a:t>
            </a:r>
            <a:r>
              <a:rPr lang="en-US" sz="1200" dirty="0">
                <a:solidFill>
                  <a:srgbClr val="002060"/>
                </a:solidFill>
                <a:latin typeface="Times New Roman" panose="02020603050405020304" pitchFamily="18" charset="0"/>
                <a:cs typeface="Times New Roman" panose="02020603050405020304" pitchFamily="18" charset="0"/>
              </a:rPr>
              <a:t> bola </a:t>
            </a:r>
            <a:r>
              <a:rPr lang="en-US" sz="1200" dirty="0" err="1">
                <a:solidFill>
                  <a:srgbClr val="002060"/>
                </a:solidFill>
                <a:latin typeface="Times New Roman" panose="02020603050405020304" pitchFamily="18" charset="0"/>
                <a:cs typeface="Times New Roman" panose="02020603050405020304" pitchFamily="18" charset="0"/>
              </a:rPr>
              <a:t>bilan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jismoniy</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tarbiya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yo‘riqchisi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bilan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ishlash</a:t>
            </a:r>
            <a:r>
              <a:rPr lang="en-US" sz="1200" dirty="0">
                <a:solidFill>
                  <a:srgbClr val="002060"/>
                </a:solidFill>
                <a:latin typeface="Times New Roman" panose="02020603050405020304" pitchFamily="18" charset="0"/>
                <a:cs typeface="Times New Roman" panose="02020603050405020304" pitchFamily="18" charset="0"/>
              </a:rPr>
              <a:t>.</a:t>
            </a:r>
          </a:p>
          <a:p>
            <a:r>
              <a:rPr lang="en-US" sz="1200" dirty="0">
                <a:solidFill>
                  <a:srgbClr val="002060"/>
                </a:solidFill>
                <a:latin typeface="Times New Roman" panose="02020603050405020304" pitchFamily="18" charset="0"/>
                <a:cs typeface="Times New Roman" panose="02020603050405020304" pitchFamily="18" charset="0"/>
              </a:rPr>
              <a:t>     2. </a:t>
            </a:r>
            <a:r>
              <a:rPr lang="en-US" sz="1200" dirty="0" err="1">
                <a:solidFill>
                  <a:srgbClr val="002060"/>
                </a:solidFill>
                <a:latin typeface="Times New Roman" panose="02020603050405020304" pitchFamily="18" charset="0"/>
                <a:cs typeface="Times New Roman" panose="02020603050405020304" pitchFamily="18" charset="0"/>
              </a:rPr>
              <a:t>Namuna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asosida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to‘g‘ri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chiziq</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va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aylana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chizadi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berilgan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chiziq</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bo‘ylab</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qaychi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yordamida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qog‘ozni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kesadi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mayda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motorikani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rivojlantirish</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ustida</a:t>
            </a:r>
            <a:r>
              <a:rPr lang="en-US" sz="1200" dirty="0">
                <a:solidFill>
                  <a:srgbClr val="002060"/>
                </a:solidFill>
                <a:latin typeface="Times New Roman" panose="02020603050405020304" pitchFamily="18" charset="0"/>
                <a:cs typeface="Times New Roman" panose="02020603050405020304" pitchFamily="18" charset="0"/>
              </a:rPr>
              <a:t> bola </a:t>
            </a:r>
            <a:r>
              <a:rPr lang="en-US" sz="1200" dirty="0" err="1">
                <a:solidFill>
                  <a:srgbClr val="002060"/>
                </a:solidFill>
                <a:latin typeface="Times New Roman" panose="02020603050405020304" pitchFamily="18" charset="0"/>
                <a:cs typeface="Times New Roman" panose="02020603050405020304" pitchFamily="18" charset="0"/>
              </a:rPr>
              <a:t>bilan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yakka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ishlarni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kunning</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ikkinchi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yarmida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rivojlantirish</a:t>
            </a:r>
            <a:r>
              <a:rPr lang="en-US" sz="1200" dirty="0">
                <a:solidFill>
                  <a:srgbClr val="002060"/>
                </a:solidFill>
                <a:latin typeface="Times New Roman" panose="02020603050405020304" pitchFamily="18" charset="0"/>
                <a:cs typeface="Times New Roman" panose="02020603050405020304" pitchFamily="18" charset="0"/>
              </a:rPr>
              <a:t>.</a:t>
            </a:r>
          </a:p>
          <a:p>
            <a:r>
              <a:rPr lang="en-US" sz="1200" dirty="0" err="1">
                <a:solidFill>
                  <a:srgbClr val="002060"/>
                </a:solidFill>
                <a:latin typeface="Times New Roman" panose="02020603050405020304" pitchFamily="18" charset="0"/>
                <a:cs typeface="Times New Roman" panose="02020603050405020304" pitchFamily="18" charset="0"/>
              </a:rPr>
              <a:t>Ijtimoiy-hissiy</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rivojlanish</a:t>
            </a:r>
            <a:r>
              <a:rPr lang="en-US" sz="1200" dirty="0">
                <a:solidFill>
                  <a:srgbClr val="002060"/>
                </a:solidFill>
                <a:latin typeface="Times New Roman" panose="02020603050405020304" pitchFamily="18" charset="0"/>
                <a:cs typeface="Times New Roman" panose="02020603050405020304" pitchFamily="18" charset="0"/>
              </a:rPr>
              <a:t> </a:t>
            </a:r>
          </a:p>
          <a:p>
            <a:r>
              <a:rPr lang="en-US" sz="1200" dirty="0">
                <a:solidFill>
                  <a:srgbClr val="002060"/>
                </a:solidFill>
                <a:latin typeface="Times New Roman" panose="02020603050405020304" pitchFamily="18" charset="0"/>
                <a:cs typeface="Times New Roman" panose="02020603050405020304" pitchFamily="18" charset="0"/>
              </a:rPr>
              <a:t> 1. </a:t>
            </a:r>
            <a:r>
              <a:rPr lang="en-US" sz="1200" dirty="0" err="1">
                <a:solidFill>
                  <a:srgbClr val="002060"/>
                </a:solidFill>
                <a:latin typeface="Times New Roman" panose="02020603050405020304" pitchFamily="18" charset="0"/>
                <a:cs typeface="Times New Roman" panose="02020603050405020304" pitchFamily="18" charset="0"/>
              </a:rPr>
              <a:t>Mashg‘ulot</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vaqtida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diqqatini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saqlay</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oladi</a:t>
            </a:r>
            <a:r>
              <a:rPr lang="en-US" sz="1200" dirty="0">
                <a:solidFill>
                  <a:srgbClr val="002060"/>
                </a:solidFill>
                <a:latin typeface="Times New Roman" panose="02020603050405020304" pitchFamily="18" charset="0"/>
                <a:cs typeface="Times New Roman" panose="02020603050405020304" pitchFamily="18" charset="0"/>
              </a:rPr>
              <a:t> “Men” </a:t>
            </a:r>
            <a:r>
              <a:rPr lang="en-US" sz="1200" dirty="0" err="1">
                <a:solidFill>
                  <a:srgbClr val="002060"/>
                </a:solidFill>
                <a:latin typeface="Times New Roman" panose="02020603050405020304" pitchFamily="18" charset="0"/>
                <a:cs typeface="Times New Roman" panose="02020603050405020304" pitchFamily="18" charset="0"/>
              </a:rPr>
              <a:t>konsepsiyasini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rivojlantirish</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ustida</a:t>
            </a:r>
            <a:r>
              <a:rPr lang="en-US" sz="1200" dirty="0">
                <a:solidFill>
                  <a:srgbClr val="002060"/>
                </a:solidFill>
                <a:latin typeface="Times New Roman" panose="02020603050405020304" pitchFamily="18" charset="0"/>
                <a:cs typeface="Times New Roman" panose="02020603050405020304" pitchFamily="18" charset="0"/>
              </a:rPr>
              <a:t> bola </a:t>
            </a:r>
            <a:r>
              <a:rPr lang="en-US" sz="1200" dirty="0" err="1">
                <a:solidFill>
                  <a:srgbClr val="002060"/>
                </a:solidFill>
                <a:latin typeface="Times New Roman" panose="02020603050405020304" pitchFamily="18" charset="0"/>
                <a:cs typeface="Times New Roman" panose="02020603050405020304" pitchFamily="18" charset="0"/>
              </a:rPr>
              <a:t>bilan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psixolog</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bilish</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jarayonini</a:t>
            </a:r>
            <a:r>
              <a:rPr lang="en-US" sz="1200" dirty="0">
                <a:solidFill>
                  <a:srgbClr val="002060"/>
                </a:solidFill>
                <a:latin typeface="Times New Roman" panose="02020603050405020304" pitchFamily="18" charset="0"/>
                <a:cs typeface="Times New Roman" panose="02020603050405020304" pitchFamily="18" charset="0"/>
              </a:rPr>
              <a:t>  , </a:t>
            </a:r>
            <a:r>
              <a:rPr lang="en-US" sz="1200" dirty="0" err="1">
                <a:solidFill>
                  <a:srgbClr val="002060"/>
                </a:solidFill>
                <a:latin typeface="Times New Roman" panose="02020603050405020304" pitchFamily="18" charset="0"/>
                <a:cs typeface="Times New Roman" panose="02020603050405020304" pitchFamily="18" charset="0"/>
              </a:rPr>
              <a:t>o‘yin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vaqtida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bolalar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bilan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samimiy</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munosabatda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bo'ladi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va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o'yinchoqlari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bilan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bo’lishadi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hissiyotlar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va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ularni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boshqarish</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kichik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soha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indikatorini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kattalar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nazoratisiz</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topshiriqlarni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bajara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oladi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bajarishda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ijtimoiylashuv</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kattalar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va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tengdoshlar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bilan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muloqot</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indikatorini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rivojlantiruvchi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didaktik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materiallar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bilan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ishlash</a:t>
            </a:r>
            <a:r>
              <a:rPr lang="en-US" sz="1200" dirty="0">
                <a:solidFill>
                  <a:srgbClr val="002060"/>
                </a:solidFill>
                <a:latin typeface="Times New Roman" panose="02020603050405020304" pitchFamily="18" charset="0"/>
                <a:cs typeface="Times New Roman" panose="02020603050405020304" pitchFamily="18" charset="0"/>
              </a:rPr>
              <a:t>.</a:t>
            </a:r>
          </a:p>
          <a:p>
            <a:r>
              <a:rPr lang="en-US" sz="1200" dirty="0">
                <a:solidFill>
                  <a:srgbClr val="002060"/>
                </a:solidFill>
                <a:latin typeface="Times New Roman" panose="02020603050405020304" pitchFamily="18" charset="0"/>
                <a:cs typeface="Times New Roman" panose="02020603050405020304" pitchFamily="18" charset="0"/>
              </a:rPr>
              <a:t> 2. </a:t>
            </a:r>
            <a:r>
              <a:rPr lang="en-US" sz="1200" dirty="0" err="1">
                <a:solidFill>
                  <a:srgbClr val="002060"/>
                </a:solidFill>
                <a:latin typeface="Times New Roman" panose="02020603050405020304" pitchFamily="18" charset="0"/>
                <a:cs typeface="Times New Roman" panose="02020603050405020304" pitchFamily="18" charset="0"/>
              </a:rPr>
              <a:t>Bolani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psixologik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xususiyatlarini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hisobga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olgan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holda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oila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bilan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hamkorlikda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ijtimoiy-hissiy</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rivojlanish</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sohasini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rivojlantirish</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kutilayotgan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natijaga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mos</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ravishda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shakllantirish</a:t>
            </a:r>
            <a:endParaRPr lang="en-US" sz="1200" dirty="0">
              <a:solidFill>
                <a:srgbClr val="002060"/>
              </a:solidFill>
              <a:latin typeface="Times New Roman" panose="02020603050405020304" pitchFamily="18" charset="0"/>
              <a:cs typeface="Times New Roman" panose="02020603050405020304" pitchFamily="18" charset="0"/>
            </a:endParaRPr>
          </a:p>
          <a:p>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Nutq</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muloqot</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o‘qish</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va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yozish</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malakalari</a:t>
            </a:r>
            <a:r>
              <a:rPr lang="en-US" sz="1200" dirty="0">
                <a:solidFill>
                  <a:srgbClr val="002060"/>
                </a:solidFill>
                <a:latin typeface="Times New Roman" panose="02020603050405020304" pitchFamily="18" charset="0"/>
                <a:cs typeface="Times New Roman" panose="02020603050405020304" pitchFamily="18" charset="0"/>
              </a:rPr>
              <a:t> </a:t>
            </a:r>
          </a:p>
          <a:p>
            <a:r>
              <a:rPr lang="en-US" sz="1200" dirty="0">
                <a:solidFill>
                  <a:srgbClr val="002060"/>
                </a:solidFill>
                <a:latin typeface="Times New Roman" panose="02020603050405020304" pitchFamily="18" charset="0"/>
                <a:cs typeface="Times New Roman" panose="02020603050405020304" pitchFamily="18" charset="0"/>
              </a:rPr>
              <a:t>  1. </a:t>
            </a:r>
            <a:r>
              <a:rPr lang="en-US" sz="1200" dirty="0" err="1">
                <a:solidFill>
                  <a:srgbClr val="002060"/>
                </a:solidFill>
                <a:latin typeface="Times New Roman" panose="02020603050405020304" pitchFamily="18" charset="0"/>
                <a:cs typeface="Times New Roman" panose="02020603050405020304" pitchFamily="18" charset="0"/>
              </a:rPr>
              <a:t>Muloqotda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sifat</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va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fe’llardan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faol</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foydalanadi</a:t>
            </a:r>
            <a:r>
              <a:rPr lang="en-US" sz="1200" dirty="0">
                <a:solidFill>
                  <a:srgbClr val="002060"/>
                </a:solidFill>
                <a:latin typeface="Times New Roman" panose="02020603050405020304" pitchFamily="18" charset="0"/>
                <a:cs typeface="Times New Roman" panose="02020603050405020304" pitchFamily="18" charset="0"/>
              </a:rPr>
              <a:t>  , </a:t>
            </a:r>
            <a:r>
              <a:rPr lang="en-US" sz="1200" dirty="0" err="1">
                <a:solidFill>
                  <a:srgbClr val="002060"/>
                </a:solidFill>
                <a:latin typeface="Times New Roman" panose="02020603050405020304" pitchFamily="18" charset="0"/>
                <a:cs typeface="Times New Roman" panose="02020603050405020304" pitchFamily="18" charset="0"/>
              </a:rPr>
              <a:t>ot</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va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fe’llardan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foydalanib</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sodda</a:t>
            </a:r>
            <a:r>
              <a:rPr lang="en-US" sz="1200" dirty="0">
                <a:solidFill>
                  <a:srgbClr val="002060"/>
                </a:solidFill>
                <a:latin typeface="Times New Roman" panose="02020603050405020304" pitchFamily="18" charset="0"/>
                <a:cs typeface="Times New Roman" panose="02020603050405020304" pitchFamily="18" charset="0"/>
              </a:rPr>
              <a:t> gap </a:t>
            </a:r>
            <a:r>
              <a:rPr lang="en-US" sz="1200" dirty="0" err="1">
                <a:solidFill>
                  <a:srgbClr val="002060"/>
                </a:solidFill>
                <a:latin typeface="Times New Roman" panose="02020603050405020304" pitchFamily="18" charset="0"/>
                <a:cs typeface="Times New Roman" panose="02020603050405020304" pitchFamily="18" charset="0"/>
              </a:rPr>
              <a:t>tuzadi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shifokor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kasallarni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davolaydi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sotuvchi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sabzavot</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sotadi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til</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va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nutq</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kichik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sohani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shakllantirishda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horijiy</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til</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o‘qituvchisi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bilan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hamkorlikda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kichik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soha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indikatorini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rivojlantiruvchi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didaktik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materiallar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bilan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ishlash</a:t>
            </a:r>
            <a:r>
              <a:rPr lang="en-US" sz="1200" dirty="0">
                <a:solidFill>
                  <a:srgbClr val="002060"/>
                </a:solidFill>
                <a:latin typeface="Times New Roman" panose="02020603050405020304" pitchFamily="18" charset="0"/>
                <a:cs typeface="Times New Roman" panose="02020603050405020304" pitchFamily="18" charset="0"/>
              </a:rPr>
              <a:t>.</a:t>
            </a:r>
          </a:p>
          <a:p>
            <a:r>
              <a:rPr lang="en-US" sz="1200" dirty="0">
                <a:solidFill>
                  <a:srgbClr val="002060"/>
                </a:solidFill>
                <a:latin typeface="Times New Roman" panose="02020603050405020304" pitchFamily="18" charset="0"/>
                <a:cs typeface="Times New Roman" panose="02020603050405020304" pitchFamily="18" charset="0"/>
              </a:rPr>
              <a:t>2. </a:t>
            </a:r>
            <a:r>
              <a:rPr lang="en-US" sz="1200" dirty="0" err="1">
                <a:solidFill>
                  <a:srgbClr val="002060"/>
                </a:solidFill>
                <a:latin typeface="Times New Roman" panose="02020603050405020304" pitchFamily="18" charset="0"/>
                <a:cs typeface="Times New Roman" panose="02020603050405020304" pitchFamily="18" charset="0"/>
              </a:rPr>
              <a:t>Murakkab</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bo‘lmagan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shakldagi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narsa-buyumlarni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chizadi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belgilangan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chiziqlar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bo‘ylab</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qog‘ozni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qaychi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bilan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qirqadi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qo‘l</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barmoqlari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mayda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motorikasi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kichik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sohani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shakllantirishda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oilalar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bilan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hamkorlikda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kichik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soha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indikatorini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rivojlantiruvchi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didaktik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materiallar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bilan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ishlashda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kvest</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o‘yinlaridan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foydalanish</a:t>
            </a:r>
            <a:endParaRPr lang="en-US" sz="1200" dirty="0">
              <a:solidFill>
                <a:srgbClr val="002060"/>
              </a:solidFill>
              <a:latin typeface="Times New Roman" panose="02020603050405020304" pitchFamily="18" charset="0"/>
              <a:cs typeface="Times New Roman" panose="02020603050405020304" pitchFamily="18" charset="0"/>
            </a:endParaRPr>
          </a:p>
          <a:p>
            <a:r>
              <a:rPr lang="en-US" sz="1200" dirty="0" err="1">
                <a:solidFill>
                  <a:srgbClr val="002060"/>
                </a:solidFill>
                <a:latin typeface="Times New Roman" panose="02020603050405020304" pitchFamily="18" charset="0"/>
                <a:cs typeface="Times New Roman" panose="02020603050405020304" pitchFamily="18" charset="0"/>
              </a:rPr>
              <a:t>Bilish</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jarayonining</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rivojlanishi</a:t>
            </a:r>
            <a:r>
              <a:rPr lang="en-US" sz="1200" dirty="0">
                <a:solidFill>
                  <a:srgbClr val="002060"/>
                </a:solidFill>
                <a:latin typeface="Times New Roman" panose="02020603050405020304" pitchFamily="18" charset="0"/>
                <a:cs typeface="Times New Roman" panose="02020603050405020304" pitchFamily="18" charset="0"/>
              </a:rPr>
              <a:t> </a:t>
            </a:r>
          </a:p>
          <a:p>
            <a:r>
              <a:rPr lang="en-US" sz="1200" dirty="0">
                <a:solidFill>
                  <a:srgbClr val="002060"/>
                </a:solidFill>
                <a:latin typeface="Times New Roman" panose="02020603050405020304" pitchFamily="18" charset="0"/>
                <a:cs typeface="Times New Roman" panose="02020603050405020304" pitchFamily="18" charset="0"/>
              </a:rPr>
              <a:t>1. </a:t>
            </a:r>
            <a:r>
              <a:rPr lang="en-US" sz="1200" dirty="0" err="1">
                <a:solidFill>
                  <a:srgbClr val="002060"/>
                </a:solidFill>
                <a:latin typeface="Times New Roman" panose="02020603050405020304" pitchFamily="18" charset="0"/>
                <a:cs typeface="Times New Roman" panose="02020603050405020304" pitchFamily="18" charset="0"/>
              </a:rPr>
              <a:t>Tirik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jonzotlarning</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asosiy</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ehtiyojlarini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aytadi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hayvonlar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oziqlanishadi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nafas</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olishadi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harakatlanishadi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va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hokazo</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suv</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havoning</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hayot</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uchun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ahamiyatini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aytadi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intellektual-bilish</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malakalari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kichik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sohani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shakllantirishda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oilalar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bilan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hamkorlikda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kichik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soha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indikatorini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rivojlantiruvchi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didaktik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materiallar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bilan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ishlashda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Mening</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do‘stim</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mavzusidagi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ekologik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kvest</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o‘yinlaridan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foydalanish</a:t>
            </a:r>
            <a:r>
              <a:rPr lang="en-US" sz="1200" dirty="0">
                <a:solidFill>
                  <a:srgbClr val="002060"/>
                </a:solidFill>
                <a:latin typeface="Times New Roman" panose="02020603050405020304" pitchFamily="18" charset="0"/>
                <a:cs typeface="Times New Roman" panose="02020603050405020304" pitchFamily="18" charset="0"/>
              </a:rPr>
              <a:t>. </a:t>
            </a:r>
          </a:p>
          <a:p>
            <a:r>
              <a:rPr lang="en-US" sz="1200" dirty="0">
                <a:solidFill>
                  <a:srgbClr val="002060"/>
                </a:solidFill>
                <a:latin typeface="Times New Roman" panose="02020603050405020304" pitchFamily="18" charset="0"/>
                <a:cs typeface="Times New Roman" panose="02020603050405020304" pitchFamily="18" charset="0"/>
              </a:rPr>
              <a:t>2. </a:t>
            </a:r>
            <a:r>
              <a:rPr lang="en-US" sz="1200" dirty="0" err="1">
                <a:solidFill>
                  <a:srgbClr val="002060"/>
                </a:solidFill>
                <a:latin typeface="Times New Roman" panose="02020603050405020304" pitchFamily="18" charset="0"/>
                <a:cs typeface="Times New Roman" panose="02020603050405020304" pitchFamily="18" charset="0"/>
              </a:rPr>
              <a:t>Tartib</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bilan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sanaydi</a:t>
            </a:r>
            <a:r>
              <a:rPr lang="en-US" sz="1200" dirty="0">
                <a:solidFill>
                  <a:srgbClr val="002060"/>
                </a:solidFill>
                <a:latin typeface="Times New Roman" panose="02020603050405020304" pitchFamily="18" charset="0"/>
                <a:cs typeface="Times New Roman" panose="02020603050405020304" pitchFamily="18" charset="0"/>
              </a:rPr>
              <a:t> , </a:t>
            </a:r>
            <a:r>
              <a:rPr lang="en-US" sz="1200" dirty="0" err="1">
                <a:solidFill>
                  <a:srgbClr val="002060"/>
                </a:solidFill>
                <a:latin typeface="Times New Roman" panose="02020603050405020304" pitchFamily="18" charset="0"/>
                <a:cs typeface="Times New Roman" panose="02020603050405020304" pitchFamily="18" charset="0"/>
              </a:rPr>
              <a:t>butun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va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qismlar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tushunchalarini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tushunadi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indikatorini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shakllantirishda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oilalar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bilan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hamkorlikda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elementar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matematik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malakalarni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kichik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sohasini</a:t>
            </a:r>
            <a:r>
              <a:rPr lang="en-US" sz="1200" dirty="0">
                <a:solidFill>
                  <a:srgbClr val="002060"/>
                </a:solidFill>
                <a:latin typeface="Times New Roman" panose="02020603050405020304" pitchFamily="18" charset="0"/>
                <a:cs typeface="Times New Roman" panose="02020603050405020304" pitchFamily="18" charset="0"/>
              </a:rPr>
              <a:t> , </a:t>
            </a:r>
            <a:r>
              <a:rPr lang="en-US" sz="1200" dirty="0" err="1">
                <a:solidFill>
                  <a:srgbClr val="002060"/>
                </a:solidFill>
                <a:latin typeface="Times New Roman" panose="02020603050405020304" pitchFamily="18" charset="0"/>
                <a:cs typeface="Times New Roman" panose="02020603050405020304" pitchFamily="18" charset="0"/>
              </a:rPr>
              <a:t>konstruksiyalar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yasaydi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pazl</a:t>
            </a:r>
            <a:r>
              <a:rPr lang="en-US" sz="1200" dirty="0">
                <a:solidFill>
                  <a:srgbClr val="002060"/>
                </a:solidFill>
                <a:latin typeface="Times New Roman" panose="02020603050405020304" pitchFamily="18" charset="0"/>
                <a:cs typeface="Times New Roman" panose="02020603050405020304" pitchFamily="18" charset="0"/>
              </a:rPr>
              <a:t>, Lego, </a:t>
            </a:r>
            <a:r>
              <a:rPr lang="en-US" sz="1200" dirty="0" err="1">
                <a:solidFill>
                  <a:srgbClr val="002060"/>
                </a:solidFill>
                <a:latin typeface="Times New Roman" panose="02020603050405020304" pitchFamily="18" charset="0"/>
                <a:cs typeface="Times New Roman" panose="02020603050405020304" pitchFamily="18" charset="0"/>
              </a:rPr>
              <a:t>boshqotirmalar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yig‘adi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tadqiqiy-bilish</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va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samarali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refleksiv</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faoliyat</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kichik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soha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indikatorini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rivojlantiruvchi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didaktik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materiallardan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iborat</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amaliy</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topshiriqlar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asosida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ta’limiy</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o‘yinlaridan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foydalanish</a:t>
            </a:r>
            <a:r>
              <a:rPr lang="en-US" sz="1200" dirty="0">
                <a:solidFill>
                  <a:srgbClr val="002060"/>
                </a:solidFill>
                <a:latin typeface="Times New Roman" panose="02020603050405020304" pitchFamily="18" charset="0"/>
                <a:cs typeface="Times New Roman" panose="02020603050405020304" pitchFamily="18" charset="0"/>
              </a:rPr>
              <a:t>.</a:t>
            </a:r>
          </a:p>
          <a:p>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Ijodiy</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rivojlanish</a:t>
            </a:r>
            <a:r>
              <a:rPr lang="en-US" sz="1200" dirty="0">
                <a:solidFill>
                  <a:srgbClr val="002060"/>
                </a:solidFill>
                <a:latin typeface="Times New Roman" panose="02020603050405020304" pitchFamily="18" charset="0"/>
                <a:cs typeface="Times New Roman" panose="02020603050405020304" pitchFamily="18" charset="0"/>
              </a:rPr>
              <a:t> </a:t>
            </a:r>
          </a:p>
          <a:p>
            <a:r>
              <a:rPr lang="en-US" sz="1200" dirty="0">
                <a:solidFill>
                  <a:srgbClr val="002060"/>
                </a:solidFill>
                <a:latin typeface="Times New Roman" panose="02020603050405020304" pitchFamily="18" charset="0"/>
                <a:cs typeface="Times New Roman" panose="02020603050405020304" pitchFamily="18" charset="0"/>
              </a:rPr>
              <a:t>1. </a:t>
            </a:r>
            <a:r>
              <a:rPr lang="en-US" sz="1200" dirty="0" err="1">
                <a:solidFill>
                  <a:srgbClr val="002060"/>
                </a:solidFill>
                <a:latin typeface="Times New Roman" panose="02020603050405020304" pitchFamily="18" charset="0"/>
                <a:cs typeface="Times New Roman" panose="02020603050405020304" pitchFamily="18" charset="0"/>
              </a:rPr>
              <a:t>Ba'zi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cholg‘u</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asboblari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pianino</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dutor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doira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tovushini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ajrata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oladi</a:t>
            </a:r>
            <a:r>
              <a:rPr lang="en-US" sz="1200" dirty="0">
                <a:solidFill>
                  <a:srgbClr val="002060"/>
                </a:solidFill>
                <a:latin typeface="Times New Roman" panose="02020603050405020304" pitchFamily="18" charset="0"/>
                <a:cs typeface="Times New Roman" panose="02020603050405020304" pitchFamily="18" charset="0"/>
              </a:rPr>
              <a:t> , </a:t>
            </a:r>
            <a:r>
              <a:rPr lang="en-US" sz="1200" dirty="0" err="1">
                <a:solidFill>
                  <a:srgbClr val="002060"/>
                </a:solidFill>
                <a:latin typeface="Times New Roman" panose="02020603050405020304" pitchFamily="18" charset="0"/>
                <a:cs typeface="Times New Roman" panose="02020603050405020304" pitchFamily="18" charset="0"/>
              </a:rPr>
              <a:t>musiqa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ritmiga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mos</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raqsga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tusha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oladi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ko‘rsatkichi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dunyoni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badiiy</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tasavvur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etish</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kichik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soha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indikatorini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musiqa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asbobida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chaladi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qo'ng'iroqcha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doira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metallofon</a:t>
            </a:r>
            <a:r>
              <a:rPr lang="en-US" sz="1200" dirty="0">
                <a:solidFill>
                  <a:srgbClr val="002060"/>
                </a:solidFill>
                <a:latin typeface="Times New Roman" panose="02020603050405020304" pitchFamily="18" charset="0"/>
                <a:cs typeface="Times New Roman" panose="02020603050405020304" pitchFamily="18" charset="0"/>
              </a:rPr>
              <a:t>) , </a:t>
            </a:r>
            <a:r>
              <a:rPr lang="en-US" sz="1200" dirty="0" err="1">
                <a:solidFill>
                  <a:srgbClr val="002060"/>
                </a:solidFill>
                <a:latin typeface="Times New Roman" panose="02020603050405020304" pitchFamily="18" charset="0"/>
                <a:cs typeface="Times New Roman" panose="02020603050405020304" pitchFamily="18" charset="0"/>
              </a:rPr>
              <a:t>musiqa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rahbar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xoreograf</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bilan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hamkorlikda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rivojlantiruvchi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didaktik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materiallar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bilan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ishlash</a:t>
            </a:r>
            <a:r>
              <a:rPr lang="en-US" sz="1200" dirty="0">
                <a:solidFill>
                  <a:srgbClr val="002060"/>
                </a:solidFill>
                <a:latin typeface="Times New Roman" panose="02020603050405020304" pitchFamily="18" charset="0"/>
                <a:cs typeface="Times New Roman" panose="02020603050405020304" pitchFamily="18" charset="0"/>
              </a:rPr>
              <a:t>.</a:t>
            </a:r>
          </a:p>
          <a:p>
            <a:r>
              <a:rPr lang="en-US" sz="1200" dirty="0">
                <a:solidFill>
                  <a:srgbClr val="002060"/>
                </a:solidFill>
                <a:latin typeface="Times New Roman" panose="02020603050405020304" pitchFamily="18" charset="0"/>
                <a:cs typeface="Times New Roman" panose="02020603050405020304" pitchFamily="18" charset="0"/>
              </a:rPr>
              <a:t>2. </a:t>
            </a:r>
            <a:r>
              <a:rPr lang="en-US" sz="1200" dirty="0" err="1">
                <a:solidFill>
                  <a:srgbClr val="002060"/>
                </a:solidFill>
                <a:latin typeface="Times New Roman" panose="02020603050405020304" pitchFamily="18" charset="0"/>
                <a:cs typeface="Times New Roman" panose="02020603050405020304" pitchFamily="18" charset="0"/>
              </a:rPr>
              <a:t>Buyum</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shaklini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aniq</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tasvirlagan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holda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detallarga</a:t>
            </a:r>
            <a:r>
              <a:rPr lang="en-US" sz="1200" dirty="0">
                <a:solidFill>
                  <a:srgbClr val="002060"/>
                </a:solidFill>
                <a:latin typeface="Times New Roman" panose="02020603050405020304" pitchFamily="18" charset="0"/>
                <a:cs typeface="Times New Roman" panose="02020603050405020304" pitchFamily="18" charset="0"/>
              </a:rPr>
              <a:t> boy </a:t>
            </a:r>
            <a:r>
              <a:rPr lang="en-US" sz="1200" dirty="0" err="1">
                <a:solidFill>
                  <a:srgbClr val="002060"/>
                </a:solidFill>
                <a:latin typeface="Times New Roman" panose="02020603050405020304" pitchFamily="18" charset="0"/>
                <a:cs typeface="Times New Roman" panose="02020603050405020304" pitchFamily="18" charset="0"/>
              </a:rPr>
              <a:t>tasvirlar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chizadi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syujetli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rasm</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personaj</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va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jismlarni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chizadi</a:t>
            </a:r>
            <a:r>
              <a:rPr lang="en-US" sz="1200" dirty="0">
                <a:solidFill>
                  <a:srgbClr val="002060"/>
                </a:solidFill>
                <a:latin typeface="Times New Roman" panose="02020603050405020304" pitchFamily="18" charset="0"/>
                <a:cs typeface="Times New Roman" panose="02020603050405020304" pitchFamily="18" charset="0"/>
              </a:rPr>
              <a:t>  , </a:t>
            </a:r>
            <a:r>
              <a:rPr lang="en-US" sz="1200" dirty="0" err="1">
                <a:solidFill>
                  <a:srgbClr val="002060"/>
                </a:solidFill>
                <a:latin typeface="Times New Roman" panose="02020603050405020304" pitchFamily="18" charset="0"/>
                <a:cs typeface="Times New Roman" panose="02020603050405020304" pitchFamily="18" charset="0"/>
              </a:rPr>
              <a:t>kattalar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yordamida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barmoq</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teatrlarini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sahnalashtirishda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ishtirok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etadi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musiqa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ritmiga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mos</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raqsga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tusha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oladi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badiiy-ijodiy</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qobiliyatlar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kichik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soha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indikatorini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oilalar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bilan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hamkorlikda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rivojlantiruvchi</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didaktik</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materiallardan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iborat</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amaliy</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topshiriqlar</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asosida</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ta’limiy</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a:solidFill>
                  <a:srgbClr val="002060"/>
                </a:solidFill>
                <a:latin typeface="Times New Roman" panose="02020603050405020304" pitchFamily="18" charset="0"/>
                <a:cs typeface="Times New Roman" panose="02020603050405020304" pitchFamily="18" charset="0"/>
              </a:rPr>
              <a:t>o‘yinlaridan</a:t>
            </a:r>
            <a:r>
              <a:rPr lang="en-US" sz="1200" dirty="0">
                <a:solidFill>
                  <a:srgbClr val="002060"/>
                </a:solidFill>
                <a:latin typeface="Times New Roman" panose="02020603050405020304" pitchFamily="18" charset="0"/>
                <a:cs typeface="Times New Roman" panose="02020603050405020304" pitchFamily="18" charset="0"/>
              </a:rPr>
              <a:t> </a:t>
            </a:r>
            <a:r>
              <a:rPr lang="en-US" sz="1200" dirty="0" err="1" smtClean="0">
                <a:solidFill>
                  <a:srgbClr val="002060"/>
                </a:solidFill>
                <a:latin typeface="Times New Roman" panose="02020603050405020304" pitchFamily="18" charset="0"/>
                <a:cs typeface="Times New Roman" panose="02020603050405020304" pitchFamily="18" charset="0"/>
              </a:rPr>
              <a:t>foydalanish</a:t>
            </a:r>
            <a:endParaRPr lang="en-US" sz="12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353008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13510" y="209006"/>
            <a:ext cx="11495314" cy="6078587"/>
          </a:xfrm>
          <a:prstGeom prst="rect">
            <a:avLst/>
          </a:prstGeom>
        </p:spPr>
        <p:txBody>
          <a:bodyPr wrap="square">
            <a:spAutoFit/>
          </a:bodyPr>
          <a:lstStyle/>
          <a:p>
            <a:pPr algn="just"/>
            <a:r>
              <a:rPr lang="en-US" sz="1200" b="1" dirty="0">
                <a:solidFill>
                  <a:srgbClr val="0000FF"/>
                </a:solidFill>
                <a:latin typeface="Times New Roman" panose="02020603050405020304" pitchFamily="18" charset="0"/>
                <a:cs typeface="Times New Roman" panose="02020603050405020304" pitchFamily="18" charset="0"/>
              </a:rPr>
              <a:t>№2 </a:t>
            </a:r>
            <a:r>
              <a:rPr lang="en-US" sz="1200" b="1" dirty="0" err="1">
                <a:solidFill>
                  <a:srgbClr val="0000FF"/>
                </a:solidFill>
                <a:latin typeface="Times New Roman" panose="02020603050405020304" pitchFamily="18" charset="0"/>
                <a:cs typeface="Times New Roman" panose="02020603050405020304" pitchFamily="18" charset="0"/>
              </a:rPr>
              <a:t>maqsadlarni</a:t>
            </a:r>
            <a:r>
              <a:rPr lang="en-US" sz="1200" b="1" dirty="0">
                <a:solidFill>
                  <a:srgbClr val="0000FF"/>
                </a:solidFill>
                <a:latin typeface="Times New Roman" panose="02020603050405020304" pitchFamily="18" charset="0"/>
                <a:cs typeface="Times New Roman" panose="02020603050405020304" pitchFamily="18" charset="0"/>
              </a:rPr>
              <a:t> </a:t>
            </a:r>
            <a:r>
              <a:rPr lang="en-US" sz="1200" b="1" dirty="0" err="1">
                <a:solidFill>
                  <a:srgbClr val="0000FF"/>
                </a:solidFill>
                <a:latin typeface="Times New Roman" panose="02020603050405020304" pitchFamily="18" charset="0"/>
                <a:cs typeface="Times New Roman" panose="02020603050405020304" pitchFamily="18" charset="0"/>
              </a:rPr>
              <a:t>aniqlashtirish</a:t>
            </a:r>
            <a:r>
              <a:rPr lang="en-US" sz="1200" b="1" dirty="0">
                <a:solidFill>
                  <a:srgbClr val="0000FF"/>
                </a:solidFill>
                <a:latin typeface="Times New Roman" panose="02020603050405020304" pitchFamily="18" charset="0"/>
                <a:cs typeface="Times New Roman" panose="02020603050405020304" pitchFamily="18" charset="0"/>
              </a:rPr>
              <a:t>  (</a:t>
            </a:r>
            <a:r>
              <a:rPr lang="en-US" sz="1200" b="1" dirty="0" err="1">
                <a:solidFill>
                  <a:srgbClr val="0000FF"/>
                </a:solidFill>
                <a:latin typeface="Times New Roman" panose="02020603050405020304" pitchFamily="18" charset="0"/>
                <a:cs typeface="Times New Roman" panose="02020603050405020304" pitchFamily="18" charset="0"/>
              </a:rPr>
              <a:t>Yakuniy</a:t>
            </a:r>
            <a:r>
              <a:rPr lang="en-US" sz="1200" b="1" dirty="0">
                <a:solidFill>
                  <a:srgbClr val="0000FF"/>
                </a:solidFill>
                <a:latin typeface="Times New Roman" panose="02020603050405020304" pitchFamily="18" charset="0"/>
                <a:cs typeface="Times New Roman" panose="02020603050405020304" pitchFamily="18" charset="0"/>
              </a:rPr>
              <a:t> </a:t>
            </a:r>
            <a:r>
              <a:rPr lang="en-US" sz="1200" b="1" dirty="0" err="1">
                <a:solidFill>
                  <a:srgbClr val="0000FF"/>
                </a:solidFill>
                <a:latin typeface="Times New Roman" panose="02020603050405020304" pitchFamily="18" charset="0"/>
                <a:cs typeface="Times New Roman" panose="02020603050405020304" pitchFamily="18" charset="0"/>
              </a:rPr>
              <a:t>kuzatishdan</a:t>
            </a:r>
            <a:r>
              <a:rPr lang="en-US" sz="1200" b="1" dirty="0">
                <a:solidFill>
                  <a:srgbClr val="0000FF"/>
                </a:solidFill>
                <a:latin typeface="Times New Roman" panose="02020603050405020304" pitchFamily="18" charset="0"/>
                <a:cs typeface="Times New Roman" panose="02020603050405020304" pitchFamily="18" charset="0"/>
              </a:rPr>
              <a:t> </a:t>
            </a:r>
            <a:r>
              <a:rPr lang="en-US" sz="1200" b="1" dirty="0" err="1">
                <a:solidFill>
                  <a:srgbClr val="0000FF"/>
                </a:solidFill>
                <a:latin typeface="Times New Roman" panose="02020603050405020304" pitchFamily="18" charset="0"/>
                <a:cs typeface="Times New Roman" panose="02020603050405020304" pitchFamily="18" charset="0"/>
              </a:rPr>
              <a:t>so‘ng</a:t>
            </a:r>
            <a:r>
              <a:rPr lang="en-US" sz="1200" b="1" dirty="0">
                <a:solidFill>
                  <a:srgbClr val="0000FF"/>
                </a:solidFill>
                <a:latin typeface="Times New Roman" panose="02020603050405020304" pitchFamily="18" charset="0"/>
                <a:cs typeface="Times New Roman" panose="02020603050405020304" pitchFamily="18" charset="0"/>
              </a:rPr>
              <a:t>) </a:t>
            </a:r>
            <a:r>
              <a:rPr lang="en-US" sz="1200" b="1" dirty="0" smtClean="0">
                <a:solidFill>
                  <a:srgbClr val="0000FF"/>
                </a:solidFill>
                <a:latin typeface="Times New Roman" panose="02020603050405020304" pitchFamily="18" charset="0"/>
                <a:cs typeface="Times New Roman" panose="02020603050405020304" pitchFamily="18" charset="0"/>
              </a:rPr>
              <a:t>Sana </a:t>
            </a:r>
            <a:r>
              <a:rPr lang="en-US" sz="1200" b="1" dirty="0">
                <a:solidFill>
                  <a:srgbClr val="0000FF"/>
                </a:solidFill>
                <a:latin typeface="Times New Roman" panose="02020603050405020304" pitchFamily="18" charset="0"/>
                <a:cs typeface="Times New Roman" panose="02020603050405020304" pitchFamily="18" charset="0"/>
              </a:rPr>
              <a:t>28.05.2023 </a:t>
            </a:r>
            <a:r>
              <a:rPr lang="en-US" sz="1200" b="1" dirty="0" err="1">
                <a:solidFill>
                  <a:srgbClr val="0000FF"/>
                </a:solidFill>
                <a:latin typeface="Times New Roman" panose="02020603050405020304" pitchFamily="18" charset="0"/>
                <a:cs typeface="Times New Roman" panose="02020603050405020304" pitchFamily="18" charset="0"/>
              </a:rPr>
              <a:t>yil</a:t>
            </a:r>
            <a:endParaRPr lang="en-US" sz="1200" b="1" dirty="0">
              <a:solidFill>
                <a:srgbClr val="0000FF"/>
              </a:solidFill>
              <a:latin typeface="Times New Roman" panose="02020603050405020304" pitchFamily="18" charset="0"/>
              <a:cs typeface="Times New Roman" panose="02020603050405020304" pitchFamily="18" charset="0"/>
            </a:endParaRPr>
          </a:p>
          <a:p>
            <a:pPr algn="just"/>
            <a:r>
              <a:rPr lang="en-US" sz="1300" dirty="0" err="1">
                <a:solidFill>
                  <a:srgbClr val="002060"/>
                </a:solidFill>
                <a:latin typeface="Times New Roman" panose="02020603050405020304" pitchFamily="18" charset="0"/>
                <a:cs typeface="Times New Roman" panose="02020603050405020304" pitchFamily="18" charset="0"/>
              </a:rPr>
              <a:t>Jismoniy</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rivojlanish</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va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sog‘lom</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turmush</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tarzining</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shakllanishi</a:t>
            </a:r>
            <a:r>
              <a:rPr lang="en-US" sz="1300" dirty="0">
                <a:solidFill>
                  <a:srgbClr val="002060"/>
                </a:solidFill>
                <a:latin typeface="Times New Roman" panose="02020603050405020304" pitchFamily="18" charset="0"/>
                <a:cs typeface="Times New Roman" panose="02020603050405020304" pitchFamily="18" charset="0"/>
              </a:rPr>
              <a:t> </a:t>
            </a:r>
          </a:p>
          <a:p>
            <a:pPr algn="just"/>
            <a:r>
              <a:rPr lang="en-US" sz="1300" dirty="0">
                <a:solidFill>
                  <a:srgbClr val="002060"/>
                </a:solidFill>
                <a:latin typeface="Times New Roman" panose="02020603050405020304" pitchFamily="18" charset="0"/>
                <a:cs typeface="Times New Roman" panose="02020603050405020304" pitchFamily="18" charset="0"/>
              </a:rPr>
              <a:t>1.Arg‘amchoqdan </a:t>
            </a:r>
            <a:r>
              <a:rPr lang="en-US" sz="1300" dirty="0" err="1">
                <a:solidFill>
                  <a:srgbClr val="002060"/>
                </a:solidFill>
                <a:latin typeface="Times New Roman" panose="02020603050405020304" pitchFamily="18" charset="0"/>
                <a:cs typeface="Times New Roman" panose="02020603050405020304" pitchFamily="18" charset="0"/>
              </a:rPr>
              <a:t>sakrashga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urinadi</a:t>
            </a:r>
            <a:r>
              <a:rPr lang="en-US" sz="1300" dirty="0">
                <a:solidFill>
                  <a:srgbClr val="002060"/>
                </a:solidFill>
                <a:latin typeface="Times New Roman" panose="02020603050405020304" pitchFamily="18" charset="0"/>
                <a:cs typeface="Times New Roman" panose="02020603050405020304" pitchFamily="18" charset="0"/>
              </a:rPr>
              <a:t> , </a:t>
            </a:r>
            <a:r>
              <a:rPr lang="en-US" sz="1300" dirty="0" err="1">
                <a:solidFill>
                  <a:srgbClr val="002060"/>
                </a:solidFill>
                <a:latin typeface="Times New Roman" panose="02020603050405020304" pitchFamily="18" charset="0"/>
                <a:cs typeface="Times New Roman" panose="02020603050405020304" pitchFamily="18" charset="0"/>
              </a:rPr>
              <a:t>gimnastika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devori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bo‘ylab</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tirmashadi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yirik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motorikani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rivojlantirish</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To‘pni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o‘ng</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va</a:t>
            </a:r>
            <a:r>
              <a:rPr lang="en-US" sz="1300" dirty="0">
                <a:solidFill>
                  <a:srgbClr val="002060"/>
                </a:solidFill>
                <a:latin typeface="Times New Roman" panose="02020603050405020304" pitchFamily="18" charset="0"/>
                <a:cs typeface="Times New Roman" panose="02020603050405020304" pitchFamily="18" charset="0"/>
              </a:rPr>
              <a:t> chap </a:t>
            </a:r>
            <a:r>
              <a:rPr lang="en-US" sz="1300" dirty="0" err="1">
                <a:solidFill>
                  <a:srgbClr val="002060"/>
                </a:solidFill>
                <a:latin typeface="Times New Roman" panose="02020603050405020304" pitchFamily="18" charset="0"/>
                <a:cs typeface="Times New Roman" panose="02020603050405020304" pitchFamily="18" charset="0"/>
              </a:rPr>
              <a:t>qo‘llarini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galma-galdan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ishlatib</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yerga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uradi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sensomotorikani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rivojlantirish</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ustida</a:t>
            </a:r>
            <a:r>
              <a:rPr lang="en-US" sz="1300" dirty="0">
                <a:solidFill>
                  <a:srgbClr val="002060"/>
                </a:solidFill>
                <a:latin typeface="Times New Roman" panose="02020603050405020304" pitchFamily="18" charset="0"/>
                <a:cs typeface="Times New Roman" panose="02020603050405020304" pitchFamily="18" charset="0"/>
              </a:rPr>
              <a:t> bola </a:t>
            </a:r>
            <a:r>
              <a:rPr lang="en-US" sz="1300" dirty="0" err="1">
                <a:solidFill>
                  <a:srgbClr val="002060"/>
                </a:solidFill>
                <a:latin typeface="Times New Roman" panose="02020603050405020304" pitchFamily="18" charset="0"/>
                <a:cs typeface="Times New Roman" panose="02020603050405020304" pitchFamily="18" charset="0"/>
              </a:rPr>
              <a:t>bilan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jismoniy</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tarbiya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yo‘riqchisi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bilan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ishlash</a:t>
            </a:r>
            <a:r>
              <a:rPr lang="en-US" sz="1300" dirty="0">
                <a:solidFill>
                  <a:srgbClr val="002060"/>
                </a:solidFill>
                <a:latin typeface="Times New Roman" panose="02020603050405020304" pitchFamily="18" charset="0"/>
                <a:cs typeface="Times New Roman" panose="02020603050405020304" pitchFamily="18" charset="0"/>
              </a:rPr>
              <a:t>.</a:t>
            </a:r>
          </a:p>
          <a:p>
            <a:pPr algn="just"/>
            <a:r>
              <a:rPr lang="en-US" sz="1300" dirty="0">
                <a:solidFill>
                  <a:srgbClr val="002060"/>
                </a:solidFill>
                <a:latin typeface="Times New Roman" panose="02020603050405020304" pitchFamily="18" charset="0"/>
                <a:cs typeface="Times New Roman" panose="02020603050405020304" pitchFamily="18" charset="0"/>
              </a:rPr>
              <a:t>     2. </a:t>
            </a:r>
            <a:r>
              <a:rPr lang="en-US" sz="1300" dirty="0" err="1">
                <a:solidFill>
                  <a:srgbClr val="002060"/>
                </a:solidFill>
                <a:latin typeface="Times New Roman" panose="02020603050405020304" pitchFamily="18" charset="0"/>
                <a:cs typeface="Times New Roman" panose="02020603050405020304" pitchFamily="18" charset="0"/>
              </a:rPr>
              <a:t>Namuna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asosida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to‘g‘ri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chiziq</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va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aylana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chizadi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berilgan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chiziq</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bo‘ylab</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qaychi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yordamida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qog‘ozni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kesadi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mayda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motorikani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rivojlantirish</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ustida</a:t>
            </a:r>
            <a:r>
              <a:rPr lang="en-US" sz="1300" dirty="0">
                <a:solidFill>
                  <a:srgbClr val="002060"/>
                </a:solidFill>
                <a:latin typeface="Times New Roman" panose="02020603050405020304" pitchFamily="18" charset="0"/>
                <a:cs typeface="Times New Roman" panose="02020603050405020304" pitchFamily="18" charset="0"/>
              </a:rPr>
              <a:t> bola </a:t>
            </a:r>
            <a:r>
              <a:rPr lang="en-US" sz="1300" dirty="0" err="1">
                <a:solidFill>
                  <a:srgbClr val="002060"/>
                </a:solidFill>
                <a:latin typeface="Times New Roman" panose="02020603050405020304" pitchFamily="18" charset="0"/>
                <a:cs typeface="Times New Roman" panose="02020603050405020304" pitchFamily="18" charset="0"/>
              </a:rPr>
              <a:t>bilan</a:t>
            </a:r>
            <a:r>
              <a:rPr lang="en-US" sz="1300" dirty="0">
                <a:solidFill>
                  <a:srgbClr val="002060"/>
                </a:solidFill>
                <a:latin typeface="Times New Roman" panose="02020603050405020304" pitchFamily="18" charset="0"/>
                <a:cs typeface="Times New Roman" panose="02020603050405020304" pitchFamily="18" charset="0"/>
              </a:rPr>
              <a:t> </a:t>
            </a:r>
            <a:r>
              <a:rPr lang="ru-RU" sz="1300" dirty="0" err="1">
                <a:solidFill>
                  <a:srgbClr val="002060"/>
                </a:solidFill>
                <a:latin typeface="Times New Roman" panose="02020603050405020304" pitchFamily="18" charset="0"/>
                <a:cs typeface="Times New Roman" panose="02020603050405020304" pitchFamily="18" charset="0"/>
              </a:rPr>
              <a:t>оилада</a:t>
            </a:r>
            <a:r>
              <a:rPr lang="ru-RU" sz="1300" dirty="0">
                <a:solidFill>
                  <a:srgbClr val="002060"/>
                </a:solidFill>
                <a:latin typeface="Times New Roman" panose="02020603050405020304" pitchFamily="18" charset="0"/>
                <a:cs typeface="Times New Roman" panose="02020603050405020304" pitchFamily="18" charset="0"/>
              </a:rPr>
              <a:t> </a:t>
            </a:r>
            <a:r>
              <a:rPr lang="ru-RU" sz="1300" dirty="0" err="1">
                <a:solidFill>
                  <a:srgbClr val="002060"/>
                </a:solidFill>
                <a:latin typeface="Times New Roman" panose="02020603050405020304" pitchFamily="18" charset="0"/>
                <a:cs typeface="Times New Roman" panose="02020603050405020304" pitchFamily="18" charset="0"/>
              </a:rPr>
              <a:t>амалий</a:t>
            </a:r>
            <a:r>
              <a:rPr lang="ru-RU" sz="1300" dirty="0">
                <a:solidFill>
                  <a:srgbClr val="002060"/>
                </a:solidFill>
                <a:latin typeface="Times New Roman" panose="02020603050405020304" pitchFamily="18" charset="0"/>
                <a:cs typeface="Times New Roman" panose="02020603050405020304" pitchFamily="18" charset="0"/>
              </a:rPr>
              <a:t> </a:t>
            </a:r>
            <a:r>
              <a:rPr lang="ru-RU" sz="1300" dirty="0" err="1">
                <a:solidFill>
                  <a:srgbClr val="002060"/>
                </a:solidFill>
                <a:latin typeface="Times New Roman" panose="02020603050405020304" pitchFamily="18" charset="0"/>
                <a:cs typeface="Times New Roman" panose="02020603050405020304" pitchFamily="18" charset="0"/>
              </a:rPr>
              <a:t>топшириқлар</a:t>
            </a:r>
            <a:r>
              <a:rPr lang="ru-RU"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yarmida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rivojlantirish</a:t>
            </a:r>
            <a:r>
              <a:rPr lang="en-US" sz="1300" dirty="0">
                <a:solidFill>
                  <a:srgbClr val="002060"/>
                </a:solidFill>
                <a:latin typeface="Times New Roman" panose="02020603050405020304" pitchFamily="18" charset="0"/>
                <a:cs typeface="Times New Roman" panose="02020603050405020304" pitchFamily="18" charset="0"/>
              </a:rPr>
              <a:t>.</a:t>
            </a:r>
          </a:p>
          <a:p>
            <a:pPr algn="just"/>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Ijtimoiy-hissiy</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rivojlanish</a:t>
            </a:r>
            <a:r>
              <a:rPr lang="en-US" sz="1300" dirty="0">
                <a:solidFill>
                  <a:srgbClr val="002060"/>
                </a:solidFill>
                <a:latin typeface="Times New Roman" panose="02020603050405020304" pitchFamily="18" charset="0"/>
                <a:cs typeface="Times New Roman" panose="02020603050405020304" pitchFamily="18" charset="0"/>
              </a:rPr>
              <a:t> </a:t>
            </a:r>
          </a:p>
          <a:p>
            <a:pPr algn="just"/>
            <a:r>
              <a:rPr lang="en-US" sz="1300" dirty="0">
                <a:solidFill>
                  <a:srgbClr val="002060"/>
                </a:solidFill>
                <a:latin typeface="Times New Roman" panose="02020603050405020304" pitchFamily="18" charset="0"/>
                <a:cs typeface="Times New Roman" panose="02020603050405020304" pitchFamily="18" charset="0"/>
              </a:rPr>
              <a:t> 1. </a:t>
            </a:r>
            <a:r>
              <a:rPr lang="en-US" sz="1300" dirty="0" err="1">
                <a:solidFill>
                  <a:srgbClr val="002060"/>
                </a:solidFill>
                <a:latin typeface="Times New Roman" panose="02020603050405020304" pitchFamily="18" charset="0"/>
                <a:cs typeface="Times New Roman" panose="02020603050405020304" pitchFamily="18" charset="0"/>
              </a:rPr>
              <a:t>Mashg‘ulot</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vaqtida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diqqatini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saqlay</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oladi</a:t>
            </a:r>
            <a:r>
              <a:rPr lang="en-US" sz="1300" dirty="0">
                <a:solidFill>
                  <a:srgbClr val="002060"/>
                </a:solidFill>
                <a:latin typeface="Times New Roman" panose="02020603050405020304" pitchFamily="18" charset="0"/>
                <a:cs typeface="Times New Roman" panose="02020603050405020304" pitchFamily="18" charset="0"/>
              </a:rPr>
              <a:t> “Men” </a:t>
            </a:r>
            <a:r>
              <a:rPr lang="en-US" sz="1300" dirty="0" err="1">
                <a:solidFill>
                  <a:srgbClr val="002060"/>
                </a:solidFill>
                <a:latin typeface="Times New Roman" panose="02020603050405020304" pitchFamily="18" charset="0"/>
                <a:cs typeface="Times New Roman" panose="02020603050405020304" pitchFamily="18" charset="0"/>
              </a:rPr>
              <a:t>konsepsiyasini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rivojlantirish</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ustida</a:t>
            </a:r>
            <a:r>
              <a:rPr lang="en-US" sz="1300" dirty="0">
                <a:solidFill>
                  <a:srgbClr val="002060"/>
                </a:solidFill>
                <a:latin typeface="Times New Roman" panose="02020603050405020304" pitchFamily="18" charset="0"/>
                <a:cs typeface="Times New Roman" panose="02020603050405020304" pitchFamily="18" charset="0"/>
              </a:rPr>
              <a:t> bola </a:t>
            </a:r>
            <a:r>
              <a:rPr lang="en-US" sz="1300" dirty="0" err="1">
                <a:solidFill>
                  <a:srgbClr val="002060"/>
                </a:solidFill>
                <a:latin typeface="Times New Roman" panose="02020603050405020304" pitchFamily="18" charset="0"/>
                <a:cs typeface="Times New Roman" panose="02020603050405020304" pitchFamily="18" charset="0"/>
              </a:rPr>
              <a:t>bilan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psixolog</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bilish</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jarayonini</a:t>
            </a:r>
            <a:r>
              <a:rPr lang="en-US" sz="1300" dirty="0">
                <a:solidFill>
                  <a:srgbClr val="002060"/>
                </a:solidFill>
                <a:latin typeface="Times New Roman" panose="02020603050405020304" pitchFamily="18" charset="0"/>
                <a:cs typeface="Times New Roman" panose="02020603050405020304" pitchFamily="18" charset="0"/>
              </a:rPr>
              <a:t>  , </a:t>
            </a:r>
            <a:r>
              <a:rPr lang="en-US" sz="1300" dirty="0" err="1">
                <a:solidFill>
                  <a:srgbClr val="002060"/>
                </a:solidFill>
                <a:latin typeface="Times New Roman" panose="02020603050405020304" pitchFamily="18" charset="0"/>
                <a:cs typeface="Times New Roman" panose="02020603050405020304" pitchFamily="18" charset="0"/>
              </a:rPr>
              <a:t>o‘yin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vaqtida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bolalar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bilan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samimiy</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munosabatda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bo'ladi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va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o'yinchoqlari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bilan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bo’lishadi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hissiyotlar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va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ularni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boshqarish</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kichik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soha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indikatorini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rivojlantiruvchi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didaktik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materiallar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bilan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ishlash</a:t>
            </a:r>
            <a:r>
              <a:rPr lang="en-US" sz="1300" dirty="0">
                <a:solidFill>
                  <a:srgbClr val="002060"/>
                </a:solidFill>
                <a:latin typeface="Times New Roman" panose="02020603050405020304" pitchFamily="18" charset="0"/>
                <a:cs typeface="Times New Roman" panose="02020603050405020304" pitchFamily="18" charset="0"/>
              </a:rPr>
              <a:t>.</a:t>
            </a:r>
          </a:p>
          <a:p>
            <a:pPr algn="just"/>
            <a:r>
              <a:rPr lang="en-US" sz="1300" dirty="0">
                <a:solidFill>
                  <a:srgbClr val="002060"/>
                </a:solidFill>
                <a:latin typeface="Times New Roman" panose="02020603050405020304" pitchFamily="18" charset="0"/>
                <a:cs typeface="Times New Roman" panose="02020603050405020304" pitchFamily="18" charset="0"/>
              </a:rPr>
              <a:t> 2. </a:t>
            </a:r>
            <a:r>
              <a:rPr lang="en-US" sz="1300" dirty="0" err="1">
                <a:solidFill>
                  <a:srgbClr val="002060"/>
                </a:solidFill>
                <a:latin typeface="Times New Roman" panose="02020603050405020304" pitchFamily="18" charset="0"/>
                <a:cs typeface="Times New Roman" panose="02020603050405020304" pitchFamily="18" charset="0"/>
              </a:rPr>
              <a:t>Bolani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psixologik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xususiyatlarini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hisobga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olgan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holda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oila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bilan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hamkorlikda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ijtimoiy-hissiy</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rivojlanish</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sohasini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rivojlantirish</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kutilayotgan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natijaga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mos</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ravishda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shakllantirish</a:t>
            </a:r>
            <a:endParaRPr lang="en-US" sz="1300" dirty="0">
              <a:solidFill>
                <a:srgbClr val="002060"/>
              </a:solidFill>
              <a:latin typeface="Times New Roman" panose="02020603050405020304" pitchFamily="18" charset="0"/>
              <a:cs typeface="Times New Roman" panose="02020603050405020304" pitchFamily="18" charset="0"/>
            </a:endParaRPr>
          </a:p>
          <a:p>
            <a:pPr algn="just"/>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Nutq</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muloqot</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o‘qish</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va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yozish</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malakalari</a:t>
            </a:r>
            <a:r>
              <a:rPr lang="en-US" sz="1300" dirty="0">
                <a:solidFill>
                  <a:srgbClr val="002060"/>
                </a:solidFill>
                <a:latin typeface="Times New Roman" panose="02020603050405020304" pitchFamily="18" charset="0"/>
                <a:cs typeface="Times New Roman" panose="02020603050405020304" pitchFamily="18" charset="0"/>
              </a:rPr>
              <a:t> </a:t>
            </a:r>
          </a:p>
          <a:p>
            <a:pPr algn="just"/>
            <a:r>
              <a:rPr lang="en-US" sz="1300" dirty="0">
                <a:solidFill>
                  <a:srgbClr val="002060"/>
                </a:solidFill>
                <a:latin typeface="Times New Roman" panose="02020603050405020304" pitchFamily="18" charset="0"/>
                <a:cs typeface="Times New Roman" panose="02020603050405020304" pitchFamily="18" charset="0"/>
              </a:rPr>
              <a:t> 1. </a:t>
            </a:r>
            <a:r>
              <a:rPr lang="en-US" sz="1300" dirty="0" err="1">
                <a:solidFill>
                  <a:srgbClr val="002060"/>
                </a:solidFill>
                <a:latin typeface="Times New Roman" panose="02020603050405020304" pitchFamily="18" charset="0"/>
                <a:cs typeface="Times New Roman" panose="02020603050405020304" pitchFamily="18" charset="0"/>
              </a:rPr>
              <a:t>Muloqotda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sifat</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va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fe’llardan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faol</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foydalanadi</a:t>
            </a:r>
            <a:r>
              <a:rPr lang="en-US" sz="1300" dirty="0">
                <a:solidFill>
                  <a:srgbClr val="002060"/>
                </a:solidFill>
                <a:latin typeface="Times New Roman" panose="02020603050405020304" pitchFamily="18" charset="0"/>
                <a:cs typeface="Times New Roman" panose="02020603050405020304" pitchFamily="18" charset="0"/>
              </a:rPr>
              <a:t>  , </a:t>
            </a:r>
            <a:r>
              <a:rPr lang="en-US" sz="1300" dirty="0" err="1">
                <a:solidFill>
                  <a:srgbClr val="002060"/>
                </a:solidFill>
                <a:latin typeface="Times New Roman" panose="02020603050405020304" pitchFamily="18" charset="0"/>
                <a:cs typeface="Times New Roman" panose="02020603050405020304" pitchFamily="18" charset="0"/>
              </a:rPr>
              <a:t>ot</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va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fe’llardan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foydalanib</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sodda</a:t>
            </a:r>
            <a:r>
              <a:rPr lang="en-US" sz="1300" dirty="0">
                <a:solidFill>
                  <a:srgbClr val="002060"/>
                </a:solidFill>
                <a:latin typeface="Times New Roman" panose="02020603050405020304" pitchFamily="18" charset="0"/>
                <a:cs typeface="Times New Roman" panose="02020603050405020304" pitchFamily="18" charset="0"/>
              </a:rPr>
              <a:t> gap </a:t>
            </a:r>
            <a:r>
              <a:rPr lang="en-US" sz="1300" dirty="0" err="1">
                <a:solidFill>
                  <a:srgbClr val="002060"/>
                </a:solidFill>
                <a:latin typeface="Times New Roman" panose="02020603050405020304" pitchFamily="18" charset="0"/>
                <a:cs typeface="Times New Roman" panose="02020603050405020304" pitchFamily="18" charset="0"/>
              </a:rPr>
              <a:t>tuzadi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shifokor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kasallarni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davolaydi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sotuvchi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sabzavot</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sotadi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til</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va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nutq</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kichik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sohani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shakllantirishda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horijiy</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til</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o‘qituvchisi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bilan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hamkorlikda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kichik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soha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indikatorini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rivojlantiruvchi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didaktik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materiallar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bilan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ishlash</a:t>
            </a:r>
            <a:r>
              <a:rPr lang="en-US" sz="1300" dirty="0">
                <a:solidFill>
                  <a:srgbClr val="002060"/>
                </a:solidFill>
                <a:latin typeface="Times New Roman" panose="02020603050405020304" pitchFamily="18" charset="0"/>
                <a:cs typeface="Times New Roman" panose="02020603050405020304" pitchFamily="18" charset="0"/>
              </a:rPr>
              <a:t>.</a:t>
            </a:r>
          </a:p>
          <a:p>
            <a:pPr algn="just"/>
            <a:r>
              <a:rPr lang="en-US" sz="1300" dirty="0">
                <a:solidFill>
                  <a:srgbClr val="002060"/>
                </a:solidFill>
                <a:latin typeface="Times New Roman" panose="02020603050405020304" pitchFamily="18" charset="0"/>
                <a:cs typeface="Times New Roman" panose="02020603050405020304" pitchFamily="18" charset="0"/>
              </a:rPr>
              <a:t>2. </a:t>
            </a:r>
            <a:r>
              <a:rPr lang="en-US" sz="1300" dirty="0" err="1">
                <a:solidFill>
                  <a:srgbClr val="002060"/>
                </a:solidFill>
                <a:latin typeface="Times New Roman" panose="02020603050405020304" pitchFamily="18" charset="0"/>
                <a:cs typeface="Times New Roman" panose="02020603050405020304" pitchFamily="18" charset="0"/>
              </a:rPr>
              <a:t>Murakkab</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bo‘lmagan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shakldagi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narsa-buyumlarni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chizadi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belgilangan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chiziqlar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bo‘ylab</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qog‘ozni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qaychi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bilan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qirqadi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belgilangan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chiziqlar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bo‘ylab</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qog‘ozni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ehtiyotkorlik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bilan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qirqadi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qo‘l</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barmoqlari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mayda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motorikasi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kichik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sohani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shakllantirishda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oilalar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bilan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hamkorlikda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kichik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soha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indikatorini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rivojlantiruvchi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didaktik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materiallar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bilan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ishlash</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hamda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pedagogik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mahoratni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faollashtirish</a:t>
            </a:r>
            <a:r>
              <a:rPr lang="en-US" sz="1300" dirty="0">
                <a:solidFill>
                  <a:srgbClr val="002060"/>
                </a:solidFill>
                <a:latin typeface="Times New Roman" panose="02020603050405020304" pitchFamily="18" charset="0"/>
                <a:cs typeface="Times New Roman" panose="02020603050405020304" pitchFamily="18" charset="0"/>
              </a:rPr>
              <a:t>.</a:t>
            </a:r>
          </a:p>
          <a:p>
            <a:pPr algn="just"/>
            <a:r>
              <a:rPr lang="en-US" sz="1300" dirty="0" err="1">
                <a:solidFill>
                  <a:srgbClr val="002060"/>
                </a:solidFill>
                <a:latin typeface="Times New Roman" panose="02020603050405020304" pitchFamily="18" charset="0"/>
                <a:cs typeface="Times New Roman" panose="02020603050405020304" pitchFamily="18" charset="0"/>
              </a:rPr>
              <a:t>Bilish</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jarayonining</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rivojlanishi</a:t>
            </a:r>
            <a:r>
              <a:rPr lang="en-US" sz="1300" dirty="0">
                <a:solidFill>
                  <a:srgbClr val="002060"/>
                </a:solidFill>
                <a:latin typeface="Times New Roman" panose="02020603050405020304" pitchFamily="18" charset="0"/>
                <a:cs typeface="Times New Roman" panose="02020603050405020304" pitchFamily="18" charset="0"/>
              </a:rPr>
              <a:t> </a:t>
            </a:r>
          </a:p>
          <a:p>
            <a:pPr algn="just"/>
            <a:r>
              <a:rPr lang="en-US" sz="1300" dirty="0">
                <a:solidFill>
                  <a:srgbClr val="002060"/>
                </a:solidFill>
                <a:latin typeface="Times New Roman" panose="02020603050405020304" pitchFamily="18" charset="0"/>
                <a:cs typeface="Times New Roman" panose="02020603050405020304" pitchFamily="18" charset="0"/>
              </a:rPr>
              <a:t>1. </a:t>
            </a:r>
            <a:r>
              <a:rPr lang="en-US" sz="1300" dirty="0" err="1">
                <a:solidFill>
                  <a:srgbClr val="002060"/>
                </a:solidFill>
                <a:latin typeface="Times New Roman" panose="02020603050405020304" pitchFamily="18" charset="0"/>
                <a:cs typeface="Times New Roman" panose="02020603050405020304" pitchFamily="18" charset="0"/>
              </a:rPr>
              <a:t>Tirik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jonzotlarning</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asosiy</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ehtiyojlarini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aytadi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hayvonlar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oziqlanishadi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nafas</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olishadi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harakatlanishadi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va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hokazo</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suv</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havoning</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hayot</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uchun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ahamiyatini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aytadi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intellektual-bilish</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malakalari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kichik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sohani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shakllantirishda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oilalar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bilan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hamkorlikda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kichik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soha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indikatorini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rivojlantiruvchi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didaktik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materiallar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bilan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ishlashda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Yer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sayyorasi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umumiy</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uyimiz</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mavzusidagi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ekologik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kvest</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o‘yinlaridan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foydalanish</a:t>
            </a:r>
            <a:r>
              <a:rPr lang="en-US" sz="1300" dirty="0">
                <a:solidFill>
                  <a:srgbClr val="002060"/>
                </a:solidFill>
                <a:latin typeface="Times New Roman" panose="02020603050405020304" pitchFamily="18" charset="0"/>
                <a:cs typeface="Times New Roman" panose="02020603050405020304" pitchFamily="18" charset="0"/>
              </a:rPr>
              <a:t>. </a:t>
            </a:r>
          </a:p>
          <a:p>
            <a:pPr algn="just"/>
            <a:r>
              <a:rPr lang="en-US" sz="1300" dirty="0">
                <a:solidFill>
                  <a:srgbClr val="002060"/>
                </a:solidFill>
                <a:latin typeface="Times New Roman" panose="02020603050405020304" pitchFamily="18" charset="0"/>
                <a:cs typeface="Times New Roman" panose="02020603050405020304" pitchFamily="18" charset="0"/>
              </a:rPr>
              <a:t>2. </a:t>
            </a:r>
            <a:r>
              <a:rPr lang="en-US" sz="1300" dirty="0" err="1">
                <a:solidFill>
                  <a:srgbClr val="002060"/>
                </a:solidFill>
                <a:latin typeface="Times New Roman" panose="02020603050405020304" pitchFamily="18" charset="0"/>
                <a:cs typeface="Times New Roman" panose="02020603050405020304" pitchFamily="18" charset="0"/>
              </a:rPr>
              <a:t>Tartib</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bilan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sanaydi</a:t>
            </a:r>
            <a:r>
              <a:rPr lang="en-US" sz="1300" dirty="0">
                <a:solidFill>
                  <a:srgbClr val="002060"/>
                </a:solidFill>
                <a:latin typeface="Times New Roman" panose="02020603050405020304" pitchFamily="18" charset="0"/>
                <a:cs typeface="Times New Roman" panose="02020603050405020304" pitchFamily="18" charset="0"/>
              </a:rPr>
              <a:t> , </a:t>
            </a:r>
            <a:r>
              <a:rPr lang="en-US" sz="1300" dirty="0" err="1">
                <a:solidFill>
                  <a:srgbClr val="002060"/>
                </a:solidFill>
                <a:latin typeface="Times New Roman" panose="02020603050405020304" pitchFamily="18" charset="0"/>
                <a:cs typeface="Times New Roman" panose="02020603050405020304" pitchFamily="18" charset="0"/>
              </a:rPr>
              <a:t>butun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va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qismlar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tushunchalarini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tushunadi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elementar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matematik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malakalar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kichik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sohani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shakllantirishda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oilalar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bilan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hamkorlikda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indikatorini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didaktik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materiallardan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iborat</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amaliy</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topshiriqlar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asosida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ta’limiy</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o‘yinlaridan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foydalanish</a:t>
            </a:r>
            <a:r>
              <a:rPr lang="en-US" sz="1300" dirty="0">
                <a:solidFill>
                  <a:srgbClr val="002060"/>
                </a:solidFill>
                <a:latin typeface="Times New Roman" panose="02020603050405020304" pitchFamily="18" charset="0"/>
                <a:cs typeface="Times New Roman" panose="02020603050405020304" pitchFamily="18" charset="0"/>
              </a:rPr>
              <a:t>.</a:t>
            </a:r>
          </a:p>
          <a:p>
            <a:pPr algn="just"/>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Ijodiy</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rivojlanish</a:t>
            </a:r>
            <a:r>
              <a:rPr lang="en-US" sz="1300" dirty="0">
                <a:solidFill>
                  <a:srgbClr val="002060"/>
                </a:solidFill>
                <a:latin typeface="Times New Roman" panose="02020603050405020304" pitchFamily="18" charset="0"/>
                <a:cs typeface="Times New Roman" panose="02020603050405020304" pitchFamily="18" charset="0"/>
              </a:rPr>
              <a:t> </a:t>
            </a:r>
          </a:p>
          <a:p>
            <a:pPr algn="just"/>
            <a:r>
              <a:rPr lang="en-US" sz="1300" dirty="0">
                <a:solidFill>
                  <a:srgbClr val="002060"/>
                </a:solidFill>
                <a:latin typeface="Times New Roman" panose="02020603050405020304" pitchFamily="18" charset="0"/>
                <a:cs typeface="Times New Roman" panose="02020603050405020304" pitchFamily="18" charset="0"/>
              </a:rPr>
              <a:t>1. </a:t>
            </a:r>
            <a:r>
              <a:rPr lang="en-US" sz="1300" dirty="0" err="1">
                <a:solidFill>
                  <a:srgbClr val="002060"/>
                </a:solidFill>
                <a:latin typeface="Times New Roman" panose="02020603050405020304" pitchFamily="18" charset="0"/>
                <a:cs typeface="Times New Roman" panose="02020603050405020304" pitchFamily="18" charset="0"/>
              </a:rPr>
              <a:t>Ba'zi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cholg‘u</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asboblari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pianino</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dutor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doira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tovushini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ajrata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oladi</a:t>
            </a:r>
            <a:r>
              <a:rPr lang="en-US" sz="1300" dirty="0">
                <a:solidFill>
                  <a:srgbClr val="002060"/>
                </a:solidFill>
                <a:latin typeface="Times New Roman" panose="02020603050405020304" pitchFamily="18" charset="0"/>
                <a:cs typeface="Times New Roman" panose="02020603050405020304" pitchFamily="18" charset="0"/>
              </a:rPr>
              <a:t> , </a:t>
            </a:r>
            <a:r>
              <a:rPr lang="en-US" sz="1300" dirty="0" err="1">
                <a:solidFill>
                  <a:srgbClr val="002060"/>
                </a:solidFill>
                <a:latin typeface="Times New Roman" panose="02020603050405020304" pitchFamily="18" charset="0"/>
                <a:cs typeface="Times New Roman" panose="02020603050405020304" pitchFamily="18" charset="0"/>
              </a:rPr>
              <a:t>musiqa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ritmiga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mos</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raqsga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tusha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oladi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ko‘rsatkichi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dunyoni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badiiy</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tasavvur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etish</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kichik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soha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indikatorini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musiqa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asbobida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chaladi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qo'ng'iroqcha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doira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metallofon</a:t>
            </a:r>
            <a:r>
              <a:rPr lang="en-US" sz="1300" dirty="0">
                <a:solidFill>
                  <a:srgbClr val="002060"/>
                </a:solidFill>
                <a:latin typeface="Times New Roman" panose="02020603050405020304" pitchFamily="18" charset="0"/>
                <a:cs typeface="Times New Roman" panose="02020603050405020304" pitchFamily="18" charset="0"/>
              </a:rPr>
              <a:t>) , </a:t>
            </a:r>
            <a:r>
              <a:rPr lang="en-US" sz="1300" dirty="0" err="1">
                <a:solidFill>
                  <a:srgbClr val="002060"/>
                </a:solidFill>
                <a:latin typeface="Times New Roman" panose="02020603050405020304" pitchFamily="18" charset="0"/>
                <a:cs typeface="Times New Roman" panose="02020603050405020304" pitchFamily="18" charset="0"/>
              </a:rPr>
              <a:t>musiqa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rahbar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xoreograf</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bilan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hamkorlikda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rivojlantiruvchi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didaktik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materiallar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bilan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ishlash</a:t>
            </a:r>
            <a:r>
              <a:rPr lang="en-US" sz="1300" dirty="0">
                <a:solidFill>
                  <a:srgbClr val="002060"/>
                </a:solidFill>
                <a:latin typeface="Times New Roman" panose="02020603050405020304" pitchFamily="18" charset="0"/>
                <a:cs typeface="Times New Roman" panose="02020603050405020304" pitchFamily="18" charset="0"/>
              </a:rPr>
              <a:t>.</a:t>
            </a:r>
          </a:p>
          <a:p>
            <a:pPr algn="just"/>
            <a:r>
              <a:rPr lang="en-US" sz="1300" dirty="0">
                <a:solidFill>
                  <a:srgbClr val="002060"/>
                </a:solidFill>
                <a:latin typeface="Times New Roman" panose="02020603050405020304" pitchFamily="18" charset="0"/>
                <a:cs typeface="Times New Roman" panose="02020603050405020304" pitchFamily="18" charset="0"/>
              </a:rPr>
              <a:t>2. </a:t>
            </a:r>
            <a:r>
              <a:rPr lang="en-US" sz="1300" dirty="0" err="1">
                <a:solidFill>
                  <a:srgbClr val="002060"/>
                </a:solidFill>
                <a:latin typeface="Times New Roman" panose="02020603050405020304" pitchFamily="18" charset="0"/>
                <a:cs typeface="Times New Roman" panose="02020603050405020304" pitchFamily="18" charset="0"/>
              </a:rPr>
              <a:t>Buyum</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shaklini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aniq</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tasvirlagan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holda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detallarga</a:t>
            </a:r>
            <a:r>
              <a:rPr lang="en-US" sz="1300" dirty="0">
                <a:solidFill>
                  <a:srgbClr val="002060"/>
                </a:solidFill>
                <a:latin typeface="Times New Roman" panose="02020603050405020304" pitchFamily="18" charset="0"/>
                <a:cs typeface="Times New Roman" panose="02020603050405020304" pitchFamily="18" charset="0"/>
              </a:rPr>
              <a:t> boy </a:t>
            </a:r>
            <a:r>
              <a:rPr lang="en-US" sz="1300" dirty="0" err="1">
                <a:solidFill>
                  <a:srgbClr val="002060"/>
                </a:solidFill>
                <a:latin typeface="Times New Roman" panose="02020603050405020304" pitchFamily="18" charset="0"/>
                <a:cs typeface="Times New Roman" panose="02020603050405020304" pitchFamily="18" charset="0"/>
              </a:rPr>
              <a:t>tasvirlar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chizadi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syujetli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rasm</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personaj</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va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jismlarni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chizadi</a:t>
            </a:r>
            <a:r>
              <a:rPr lang="en-US" sz="1300" dirty="0">
                <a:solidFill>
                  <a:srgbClr val="002060"/>
                </a:solidFill>
                <a:latin typeface="Times New Roman" panose="02020603050405020304" pitchFamily="18" charset="0"/>
                <a:cs typeface="Times New Roman" panose="02020603050405020304" pitchFamily="18" charset="0"/>
              </a:rPr>
              <a:t>  , </a:t>
            </a:r>
            <a:r>
              <a:rPr lang="en-US" sz="1300" dirty="0" err="1">
                <a:solidFill>
                  <a:srgbClr val="002060"/>
                </a:solidFill>
                <a:latin typeface="Times New Roman" panose="02020603050405020304" pitchFamily="18" charset="0"/>
                <a:cs typeface="Times New Roman" panose="02020603050405020304" pitchFamily="18" charset="0"/>
              </a:rPr>
              <a:t>musiqa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ritmiga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mos</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raqsga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tusha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oladi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badiiy-ijodiy</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qobiliyatlar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kichik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soha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indikatorini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oilalar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bilan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hamkorlikda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rivojlantiruvchi</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didaktik</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materiallardan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iborat</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amaliy</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topshiriqlar</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asosida</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ta’limiy</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a:solidFill>
                  <a:srgbClr val="002060"/>
                </a:solidFill>
                <a:latin typeface="Times New Roman" panose="02020603050405020304" pitchFamily="18" charset="0"/>
                <a:cs typeface="Times New Roman" panose="02020603050405020304" pitchFamily="18" charset="0"/>
              </a:rPr>
              <a:t>o‘yinlaridan</a:t>
            </a:r>
            <a:r>
              <a:rPr lang="en-US" sz="1300" dirty="0">
                <a:solidFill>
                  <a:srgbClr val="002060"/>
                </a:solidFill>
                <a:latin typeface="Times New Roman" panose="02020603050405020304" pitchFamily="18" charset="0"/>
                <a:cs typeface="Times New Roman" panose="02020603050405020304" pitchFamily="18" charset="0"/>
              </a:rPr>
              <a:t> </a:t>
            </a:r>
            <a:r>
              <a:rPr lang="en-US" sz="1300" dirty="0" err="1" smtClean="0">
                <a:solidFill>
                  <a:srgbClr val="002060"/>
                </a:solidFill>
                <a:latin typeface="Times New Roman" panose="02020603050405020304" pitchFamily="18" charset="0"/>
                <a:cs typeface="Times New Roman" panose="02020603050405020304" pitchFamily="18" charset="0"/>
              </a:rPr>
              <a:t>foydalanish</a:t>
            </a:r>
            <a:endParaRPr lang="en-US" sz="1300" dirty="0" smtClean="0">
              <a:solidFill>
                <a:srgbClr val="002060"/>
              </a:solidFill>
              <a:latin typeface="Times New Roman" panose="02020603050405020304" pitchFamily="18" charset="0"/>
              <a:cs typeface="Times New Roman" panose="02020603050405020304" pitchFamily="18" charset="0"/>
            </a:endParaRPr>
          </a:p>
          <a:p>
            <a:pPr algn="just"/>
            <a:endParaRPr lang="en-US" sz="13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394858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22515" y="822960"/>
            <a:ext cx="11247120" cy="5218404"/>
          </a:xfrm>
        </p:spPr>
        <p:txBody>
          <a:bodyPr>
            <a:noAutofit/>
          </a:bodyPr>
          <a:lstStyle/>
          <a:p>
            <a:pPr marL="0" indent="0" algn="ctr">
              <a:buNone/>
            </a:pPr>
            <a:r>
              <a:rPr lang="uz-Latn-UZ" sz="2400" b="1" dirty="0" smtClean="0">
                <a:solidFill>
                  <a:srgbClr val="002060"/>
                </a:solidFill>
                <a:latin typeface="Times New Roman" pitchFamily="18" charset="0"/>
                <a:cs typeface="Times New Roman" pitchFamily="18" charset="0"/>
              </a:rPr>
              <a:t>Pedagogning </a:t>
            </a:r>
            <a:r>
              <a:rPr lang="uz-Latn-UZ" sz="2400" b="1" dirty="0">
                <a:solidFill>
                  <a:srgbClr val="002060"/>
                </a:solidFill>
                <a:latin typeface="Times New Roman" pitchFamily="18" charset="0"/>
                <a:cs typeface="Times New Roman" pitchFamily="18" charset="0"/>
              </a:rPr>
              <a:t>oʻquv yili yakunida yozadigan Yillik hisoboti shakli  (tarbiyachi, defektolog, psixolog, musiqa rahbari)</a:t>
            </a:r>
            <a:r>
              <a:rPr lang="en-US" sz="2400" b="1" dirty="0">
                <a:solidFill>
                  <a:srgbClr val="002060"/>
                </a:solidFill>
                <a:latin typeface="Times New Roman" pitchFamily="18" charset="0"/>
                <a:cs typeface="Times New Roman" pitchFamily="18" charset="0"/>
              </a:rPr>
              <a:t>.</a:t>
            </a:r>
          </a:p>
          <a:p>
            <a:pPr marL="0" lvl="0" indent="0" fontAlgn="base">
              <a:buNone/>
            </a:pPr>
            <a:r>
              <a:rPr lang="en-US" sz="2200" b="1" dirty="0">
                <a:solidFill>
                  <a:srgbClr val="002060"/>
                </a:solidFill>
                <a:latin typeface="Times New Roman" pitchFamily="18" charset="0"/>
                <a:cs typeface="Times New Roman" pitchFamily="18" charset="0"/>
              </a:rPr>
              <a:t>I.</a:t>
            </a:r>
            <a:r>
              <a:rPr lang="uz-Latn-UZ" sz="2200" b="1" dirty="0">
                <a:solidFill>
                  <a:srgbClr val="002060"/>
                </a:solidFill>
                <a:latin typeface="Times New Roman" pitchFamily="18" charset="0"/>
                <a:cs typeface="Times New Roman" pitchFamily="18" charset="0"/>
              </a:rPr>
              <a:t>MTT (guruh)ning umumiy tavsifi:  </a:t>
            </a:r>
            <a:r>
              <a:rPr lang="uz-Latn-UZ" sz="2200" dirty="0">
                <a:solidFill>
                  <a:srgbClr val="002060"/>
                </a:solidFill>
                <a:latin typeface="Times New Roman" pitchFamily="18" charset="0"/>
                <a:cs typeface="Times New Roman" pitchFamily="18" charset="0"/>
              </a:rPr>
              <a:t> </a:t>
            </a:r>
            <a:endParaRPr lang="ru-RU" sz="2200" dirty="0">
              <a:solidFill>
                <a:srgbClr val="002060"/>
              </a:solidFill>
              <a:latin typeface="Times New Roman" pitchFamily="18" charset="0"/>
              <a:cs typeface="Times New Roman" pitchFamily="18" charset="0"/>
            </a:endParaRPr>
          </a:p>
          <a:p>
            <a:pPr marL="457200" lvl="1" indent="0" fontAlgn="base">
              <a:buNone/>
            </a:pPr>
            <a:r>
              <a:rPr lang="uz-Latn-UZ" sz="2200" dirty="0">
                <a:solidFill>
                  <a:srgbClr val="002060"/>
                </a:solidFill>
                <a:latin typeface="Times New Roman" pitchFamily="18" charset="0"/>
                <a:cs typeface="Times New Roman" pitchFamily="18" charset="0"/>
              </a:rPr>
              <a:t>MTT (guruh)dagi bolalar soni: _____  </a:t>
            </a:r>
            <a:endParaRPr lang="en-US" sz="2200" dirty="0">
              <a:solidFill>
                <a:srgbClr val="002060"/>
              </a:solidFill>
              <a:latin typeface="Times New Roman" pitchFamily="18" charset="0"/>
              <a:cs typeface="Times New Roman" pitchFamily="18" charset="0"/>
            </a:endParaRPr>
          </a:p>
          <a:p>
            <a:pPr marL="457200" lvl="1" indent="0" fontAlgn="base">
              <a:buNone/>
            </a:pPr>
            <a:r>
              <a:rPr lang="uz-Latn-UZ" sz="2200" dirty="0" smtClean="0">
                <a:solidFill>
                  <a:srgbClr val="002060"/>
                </a:solidFill>
                <a:latin typeface="Times New Roman" pitchFamily="18" charset="0"/>
                <a:cs typeface="Times New Roman" pitchFamily="18" charset="0"/>
              </a:rPr>
              <a:t>Ulardan</a:t>
            </a:r>
            <a:r>
              <a:rPr lang="uz-Latn-UZ" sz="2200" dirty="0">
                <a:solidFill>
                  <a:srgbClr val="002060"/>
                </a:solidFill>
                <a:latin typeface="Times New Roman" pitchFamily="18" charset="0"/>
                <a:cs typeface="Times New Roman" pitchFamily="18" charset="0"/>
              </a:rPr>
              <a:t>: oʻgʻil bolalar ____  va qiz bolalar _____.  </a:t>
            </a:r>
            <a:endParaRPr lang="ru-RU" sz="2200" dirty="0">
              <a:solidFill>
                <a:srgbClr val="002060"/>
              </a:solidFill>
              <a:latin typeface="Times New Roman" pitchFamily="18" charset="0"/>
              <a:cs typeface="Times New Roman" pitchFamily="18" charset="0"/>
            </a:endParaRPr>
          </a:p>
          <a:p>
            <a:pPr marL="457200" lvl="1" indent="0" fontAlgn="base">
              <a:buNone/>
            </a:pPr>
            <a:r>
              <a:rPr lang="uz-Latn-UZ" sz="2200" dirty="0">
                <a:solidFill>
                  <a:srgbClr val="002060"/>
                </a:solidFill>
                <a:latin typeface="Times New Roman" pitchFamily="18" charset="0"/>
                <a:cs typeface="Times New Roman" pitchFamily="18" charset="0"/>
              </a:rPr>
              <a:t>Hissiy muhit tavsifi: </a:t>
            </a:r>
            <a:r>
              <a:rPr lang="uz-Latn-UZ" sz="2200" u="sng" dirty="0">
                <a:solidFill>
                  <a:srgbClr val="002060"/>
                </a:solidFill>
                <a:latin typeface="Times New Roman" pitchFamily="18" charset="0"/>
                <a:cs typeface="Times New Roman" pitchFamily="18" charset="0"/>
              </a:rPr>
              <a:t>ijobiy</a:t>
            </a:r>
            <a:r>
              <a:rPr lang="uz-Latn-UZ" sz="2200" dirty="0">
                <a:solidFill>
                  <a:srgbClr val="002060"/>
                </a:solidFill>
                <a:latin typeface="Times New Roman" pitchFamily="18" charset="0"/>
                <a:cs typeface="Times New Roman" pitchFamily="18" charset="0"/>
              </a:rPr>
              <a:t>, salbiy   </a:t>
            </a:r>
            <a:endParaRPr lang="ru-RU" sz="2200" dirty="0">
              <a:solidFill>
                <a:srgbClr val="002060"/>
              </a:solidFill>
              <a:latin typeface="Times New Roman" pitchFamily="18" charset="0"/>
              <a:cs typeface="Times New Roman" pitchFamily="18" charset="0"/>
            </a:endParaRPr>
          </a:p>
          <a:p>
            <a:pPr marL="0" lvl="0" indent="0" fontAlgn="base">
              <a:buNone/>
            </a:pPr>
            <a:r>
              <a:rPr lang="en-US" sz="2200" b="1" dirty="0">
                <a:solidFill>
                  <a:srgbClr val="002060"/>
                </a:solidFill>
                <a:latin typeface="Times New Roman" pitchFamily="18" charset="0"/>
                <a:cs typeface="Times New Roman" pitchFamily="18" charset="0"/>
              </a:rPr>
              <a:t>II.</a:t>
            </a:r>
            <a:r>
              <a:rPr lang="uz-Latn-UZ" sz="2200" b="1" dirty="0">
                <a:solidFill>
                  <a:srgbClr val="002060"/>
                </a:solidFill>
                <a:latin typeface="Times New Roman" pitchFamily="18" charset="0"/>
                <a:cs typeface="Times New Roman" pitchFamily="18" charset="0"/>
              </a:rPr>
              <a:t>Joriy oʻquv yilining maqsad va vazifalari. </a:t>
            </a:r>
            <a:endParaRPr lang="ru-RU" sz="2200" b="1" dirty="0">
              <a:solidFill>
                <a:srgbClr val="002060"/>
              </a:solidFill>
              <a:latin typeface="Times New Roman" pitchFamily="18" charset="0"/>
              <a:cs typeface="Times New Roman" pitchFamily="18" charset="0"/>
            </a:endParaRPr>
          </a:p>
          <a:p>
            <a:pPr marL="0" indent="0">
              <a:buNone/>
            </a:pPr>
            <a:r>
              <a:rPr lang="uz-Latn-UZ" sz="2200" dirty="0">
                <a:solidFill>
                  <a:srgbClr val="002060"/>
                </a:solidFill>
                <a:latin typeface="Times New Roman" pitchFamily="18" charset="0"/>
                <a:cs typeface="Times New Roman" pitchFamily="18" charset="0"/>
              </a:rPr>
              <a:t>Tibbiy koʻriklar oʻtkazildi </a:t>
            </a:r>
            <a:endParaRPr lang="ru-RU" sz="2200" dirty="0">
              <a:solidFill>
                <a:srgbClr val="002060"/>
              </a:solidFill>
              <a:latin typeface="Times New Roman" pitchFamily="18" charset="0"/>
              <a:cs typeface="Times New Roman" pitchFamily="18" charset="0"/>
            </a:endParaRPr>
          </a:p>
          <a:p>
            <a:pPr marL="0" indent="0">
              <a:buNone/>
            </a:pPr>
            <a:r>
              <a:rPr lang="uz-Latn-UZ" sz="2200" b="1" dirty="0">
                <a:solidFill>
                  <a:srgbClr val="002060"/>
                </a:solidFill>
                <a:latin typeface="Times New Roman" pitchFamily="18" charset="0"/>
                <a:cs typeface="Times New Roman" pitchFamily="18" charset="0"/>
              </a:rPr>
              <a:t>III.Oʻtkazilagan tadbirlar tavsifi </a:t>
            </a:r>
            <a:endParaRPr lang="ru-RU" sz="2200" dirty="0">
              <a:solidFill>
                <a:srgbClr val="002060"/>
              </a:solidFill>
              <a:latin typeface="Times New Roman" pitchFamily="18" charset="0"/>
              <a:cs typeface="Times New Roman" pitchFamily="18" charset="0"/>
            </a:endParaRPr>
          </a:p>
          <a:p>
            <a:pPr marL="0" indent="0">
              <a:buNone/>
            </a:pPr>
            <a:r>
              <a:rPr lang="uz-Latn-UZ" sz="2200" b="1" dirty="0">
                <a:solidFill>
                  <a:srgbClr val="002060"/>
                </a:solidFill>
                <a:latin typeface="Times New Roman" pitchFamily="18" charset="0"/>
                <a:cs typeface="Times New Roman" pitchFamily="18" charset="0"/>
              </a:rPr>
              <a:t>IV.Tarbiyalanuvchilarning tanlov va boshqa musobaqalardagi ishtiroki boʻyicha natijalar </a:t>
            </a:r>
            <a:endParaRPr lang="en-US" sz="2200" b="1" dirty="0">
              <a:solidFill>
                <a:srgbClr val="002060"/>
              </a:solidFill>
              <a:latin typeface="Times New Roman" pitchFamily="18" charset="0"/>
              <a:cs typeface="Times New Roman" pitchFamily="18" charset="0"/>
            </a:endParaRPr>
          </a:p>
          <a:p>
            <a:pPr marL="0" indent="0">
              <a:buNone/>
            </a:pPr>
            <a:r>
              <a:rPr lang="uz-Latn-UZ" sz="2200" b="1" dirty="0">
                <a:solidFill>
                  <a:srgbClr val="002060"/>
                </a:solidFill>
                <a:latin typeface="Times New Roman" pitchFamily="18" charset="0"/>
                <a:cs typeface="Times New Roman" pitchFamily="18" charset="0"/>
              </a:rPr>
              <a:t>V.Ota-onalar bilan hamkorlik ishlari </a:t>
            </a:r>
            <a:endParaRPr lang="ru-RU" sz="2200" dirty="0">
              <a:solidFill>
                <a:srgbClr val="002060"/>
              </a:solidFill>
              <a:latin typeface="Times New Roman" pitchFamily="18" charset="0"/>
              <a:cs typeface="Times New Roman" pitchFamily="18" charset="0"/>
            </a:endParaRPr>
          </a:p>
          <a:p>
            <a:pPr marL="0" indent="0">
              <a:buNone/>
            </a:pPr>
            <a:r>
              <a:rPr lang="uz-Latn-UZ" sz="2200" b="1" dirty="0">
                <a:solidFill>
                  <a:srgbClr val="002060"/>
                </a:solidFill>
                <a:latin typeface="Times New Roman" pitchFamily="18" charset="0"/>
                <a:cs typeface="Times New Roman" pitchFamily="18" charset="0"/>
              </a:rPr>
              <a:t>VI.Rivojlantiruvchi muhitni yangilash boʻyicha amalga oshirilgan ishlar  </a:t>
            </a:r>
            <a:r>
              <a:rPr lang="uz-Latn-UZ" sz="2400" b="1" dirty="0" smtClean="0">
                <a:solidFill>
                  <a:srgbClr val="002060"/>
                </a:solidFill>
                <a:latin typeface="Times New Roman" pitchFamily="18" charset="0"/>
                <a:cs typeface="Times New Roman" pitchFamily="18" charset="0"/>
              </a:rPr>
              <a:t> </a:t>
            </a:r>
            <a:endParaRPr lang="ru-RU" sz="24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192357373"/>
      </p:ext>
    </p:extLst>
  </p:cSld>
  <p:clrMapOvr>
    <a:masterClrMapping/>
  </p:clrMapOvr>
  <mc:AlternateContent xmlns:mc="http://schemas.openxmlformats.org/markup-compatibility/2006" xmlns:p14="http://schemas.microsoft.com/office/powerpoint/2010/main">
    <mc:Choice Requires="p14">
      <p:transition spd="slow" p14:dur="2000" advTm="49417"/>
    </mc:Choice>
    <mc:Fallback xmlns="">
      <p:transition spd="slow" advTm="49417"/>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35131" y="209006"/>
            <a:ext cx="11821885" cy="6413862"/>
          </a:xfrm>
        </p:spPr>
        <p:txBody>
          <a:bodyPr>
            <a:noAutofit/>
          </a:bodyPr>
          <a:lstStyle/>
          <a:p>
            <a:pPr marL="0" indent="0" algn="ctr">
              <a:buNone/>
            </a:pPr>
            <a:r>
              <a:rPr lang="uz-Latn-UZ" sz="2000" b="1" dirty="0" smtClean="0">
                <a:solidFill>
                  <a:srgbClr val="002060"/>
                </a:solidFill>
                <a:latin typeface="Times New Roman" pitchFamily="18" charset="0"/>
                <a:cs typeface="Times New Roman" pitchFamily="18" charset="0"/>
              </a:rPr>
              <a:t>Pedagogning </a:t>
            </a:r>
            <a:r>
              <a:rPr lang="uz-Latn-UZ" sz="2000" b="1" dirty="0">
                <a:solidFill>
                  <a:srgbClr val="002060"/>
                </a:solidFill>
                <a:latin typeface="Times New Roman" pitchFamily="18" charset="0"/>
                <a:cs typeface="Times New Roman" pitchFamily="18" charset="0"/>
              </a:rPr>
              <a:t>oʻquv yili yakunida yozadigan Yillik hisoboti shakli  (tarbiyachi, defektolog, psixolog, musiqa rahbari)</a:t>
            </a:r>
            <a:r>
              <a:rPr lang="en-US" sz="2000" b="1" dirty="0">
                <a:solidFill>
                  <a:srgbClr val="002060"/>
                </a:solidFill>
                <a:latin typeface="Times New Roman" pitchFamily="18" charset="0"/>
                <a:cs typeface="Times New Roman" pitchFamily="18" charset="0"/>
              </a:rPr>
              <a:t>.</a:t>
            </a:r>
          </a:p>
          <a:p>
            <a:pPr marL="0" lvl="0" indent="0" fontAlgn="base">
              <a:buNone/>
            </a:pPr>
            <a:r>
              <a:rPr lang="en-US" sz="2000" b="1" dirty="0">
                <a:solidFill>
                  <a:srgbClr val="002060"/>
                </a:solidFill>
                <a:latin typeface="Times New Roman" pitchFamily="18" charset="0"/>
                <a:cs typeface="Times New Roman" pitchFamily="18" charset="0"/>
              </a:rPr>
              <a:t>I.</a:t>
            </a:r>
            <a:r>
              <a:rPr lang="uz-Latn-UZ" sz="2000" b="1" dirty="0">
                <a:solidFill>
                  <a:srgbClr val="002060"/>
                </a:solidFill>
                <a:latin typeface="Times New Roman" pitchFamily="18" charset="0"/>
                <a:cs typeface="Times New Roman" pitchFamily="18" charset="0"/>
              </a:rPr>
              <a:t>MTT (guruh)ning umumiy tavsifi:  </a:t>
            </a:r>
            <a:r>
              <a:rPr lang="uz-Latn-UZ" sz="2000" dirty="0">
                <a:solidFill>
                  <a:srgbClr val="002060"/>
                </a:solidFill>
                <a:latin typeface="Times New Roman" pitchFamily="18" charset="0"/>
                <a:cs typeface="Times New Roman" pitchFamily="18" charset="0"/>
              </a:rPr>
              <a:t> </a:t>
            </a:r>
            <a:endParaRPr lang="ru-RU" sz="2000" dirty="0">
              <a:solidFill>
                <a:srgbClr val="002060"/>
              </a:solidFill>
              <a:latin typeface="Times New Roman" pitchFamily="18" charset="0"/>
              <a:cs typeface="Times New Roman" pitchFamily="18" charset="0"/>
            </a:endParaRPr>
          </a:p>
          <a:p>
            <a:pPr marL="457200" lvl="1" indent="0" fontAlgn="base">
              <a:buNone/>
            </a:pPr>
            <a:r>
              <a:rPr lang="uz-Latn-UZ" sz="2000" i="1" dirty="0">
                <a:solidFill>
                  <a:srgbClr val="002060"/>
                </a:solidFill>
                <a:latin typeface="Times New Roman" pitchFamily="18" charset="0"/>
                <a:cs typeface="Times New Roman" pitchFamily="18" charset="0"/>
              </a:rPr>
              <a:t>MTT (guruh)dagi bolalar soni: </a:t>
            </a:r>
            <a:r>
              <a:rPr lang="en-US" sz="2000" b="1" i="1" dirty="0" smtClean="0">
                <a:solidFill>
                  <a:srgbClr val="002060"/>
                </a:solidFill>
                <a:latin typeface="Times New Roman" pitchFamily="18" charset="0"/>
                <a:cs typeface="Times New Roman" pitchFamily="18" charset="0"/>
              </a:rPr>
              <a:t>30</a:t>
            </a:r>
            <a:r>
              <a:rPr lang="uz-Latn-UZ" sz="2000" i="1" dirty="0" smtClean="0">
                <a:solidFill>
                  <a:srgbClr val="002060"/>
                </a:solidFill>
                <a:latin typeface="Times New Roman" pitchFamily="18" charset="0"/>
                <a:cs typeface="Times New Roman" pitchFamily="18" charset="0"/>
              </a:rPr>
              <a:t>  </a:t>
            </a:r>
            <a:endParaRPr lang="en-US" sz="2000" i="1" dirty="0">
              <a:solidFill>
                <a:srgbClr val="002060"/>
              </a:solidFill>
              <a:latin typeface="Times New Roman" pitchFamily="18" charset="0"/>
              <a:cs typeface="Times New Roman" pitchFamily="18" charset="0"/>
            </a:endParaRPr>
          </a:p>
          <a:p>
            <a:pPr marL="457200" lvl="1" indent="0" fontAlgn="base">
              <a:buNone/>
            </a:pPr>
            <a:r>
              <a:rPr lang="uz-Latn-UZ" sz="2000" i="1" dirty="0" smtClean="0">
                <a:solidFill>
                  <a:srgbClr val="002060"/>
                </a:solidFill>
                <a:latin typeface="Times New Roman" pitchFamily="18" charset="0"/>
                <a:cs typeface="Times New Roman" pitchFamily="18" charset="0"/>
              </a:rPr>
              <a:t>Ulardan</a:t>
            </a:r>
            <a:r>
              <a:rPr lang="uz-Latn-UZ" sz="2000" i="1" dirty="0">
                <a:solidFill>
                  <a:srgbClr val="002060"/>
                </a:solidFill>
                <a:latin typeface="Times New Roman" pitchFamily="18" charset="0"/>
                <a:cs typeface="Times New Roman" pitchFamily="18" charset="0"/>
              </a:rPr>
              <a:t>: oʻgʻil bolalar </a:t>
            </a:r>
            <a:r>
              <a:rPr lang="en-US" sz="2000" b="1" i="1" dirty="0" smtClean="0">
                <a:solidFill>
                  <a:srgbClr val="002060"/>
                </a:solidFill>
                <a:latin typeface="Times New Roman" pitchFamily="18" charset="0"/>
                <a:cs typeface="Times New Roman" pitchFamily="18" charset="0"/>
              </a:rPr>
              <a:t>14</a:t>
            </a:r>
            <a:r>
              <a:rPr lang="uz-Latn-UZ" sz="2000" i="1" dirty="0" smtClean="0">
                <a:solidFill>
                  <a:srgbClr val="002060"/>
                </a:solidFill>
                <a:latin typeface="Times New Roman" pitchFamily="18" charset="0"/>
                <a:cs typeface="Times New Roman" pitchFamily="18" charset="0"/>
              </a:rPr>
              <a:t> </a:t>
            </a:r>
            <a:r>
              <a:rPr lang="uz-Latn-UZ" sz="2000" i="1" dirty="0">
                <a:solidFill>
                  <a:srgbClr val="002060"/>
                </a:solidFill>
                <a:latin typeface="Times New Roman" pitchFamily="18" charset="0"/>
                <a:cs typeface="Times New Roman" pitchFamily="18" charset="0"/>
              </a:rPr>
              <a:t>va qiz bolalar </a:t>
            </a:r>
            <a:r>
              <a:rPr lang="en-US" sz="2000" b="1" i="1" dirty="0" smtClean="0">
                <a:solidFill>
                  <a:srgbClr val="002060"/>
                </a:solidFill>
                <a:latin typeface="Times New Roman" pitchFamily="18" charset="0"/>
                <a:cs typeface="Times New Roman" pitchFamily="18" charset="0"/>
              </a:rPr>
              <a:t>16</a:t>
            </a:r>
            <a:r>
              <a:rPr lang="uz-Latn-UZ" sz="2000" b="1" i="1" dirty="0" smtClean="0">
                <a:solidFill>
                  <a:srgbClr val="002060"/>
                </a:solidFill>
                <a:latin typeface="Times New Roman" pitchFamily="18" charset="0"/>
                <a:cs typeface="Times New Roman" pitchFamily="18" charset="0"/>
              </a:rPr>
              <a:t>  </a:t>
            </a:r>
            <a:endParaRPr lang="ru-RU" sz="2000" b="1" i="1" dirty="0">
              <a:solidFill>
                <a:srgbClr val="002060"/>
              </a:solidFill>
              <a:latin typeface="Times New Roman" pitchFamily="18" charset="0"/>
              <a:cs typeface="Times New Roman" pitchFamily="18" charset="0"/>
            </a:endParaRPr>
          </a:p>
          <a:p>
            <a:pPr marL="457200" lvl="1" indent="0" fontAlgn="base">
              <a:buNone/>
            </a:pPr>
            <a:r>
              <a:rPr lang="uz-Latn-UZ" sz="2000" i="1" dirty="0">
                <a:solidFill>
                  <a:srgbClr val="002060"/>
                </a:solidFill>
                <a:latin typeface="Times New Roman" pitchFamily="18" charset="0"/>
                <a:cs typeface="Times New Roman" pitchFamily="18" charset="0"/>
              </a:rPr>
              <a:t>Hissiy muhit tavsifi: </a:t>
            </a:r>
            <a:r>
              <a:rPr lang="uz-Latn-UZ" sz="2000" b="1" i="1" u="sng" dirty="0">
                <a:solidFill>
                  <a:srgbClr val="002060"/>
                </a:solidFill>
                <a:latin typeface="Times New Roman" pitchFamily="18" charset="0"/>
                <a:cs typeface="Times New Roman" pitchFamily="18" charset="0"/>
              </a:rPr>
              <a:t>ijobiy</a:t>
            </a:r>
            <a:r>
              <a:rPr lang="uz-Latn-UZ" sz="2000" b="1" i="1" dirty="0">
                <a:solidFill>
                  <a:srgbClr val="002060"/>
                </a:solidFill>
                <a:latin typeface="Times New Roman" pitchFamily="18" charset="0"/>
                <a:cs typeface="Times New Roman" pitchFamily="18" charset="0"/>
              </a:rPr>
              <a:t>,</a:t>
            </a:r>
            <a:r>
              <a:rPr lang="uz-Latn-UZ" sz="2000" i="1" dirty="0">
                <a:solidFill>
                  <a:srgbClr val="002060"/>
                </a:solidFill>
                <a:latin typeface="Times New Roman" pitchFamily="18" charset="0"/>
                <a:cs typeface="Times New Roman" pitchFamily="18" charset="0"/>
              </a:rPr>
              <a:t> salbiy   </a:t>
            </a:r>
            <a:endParaRPr lang="ru-RU" sz="2000" i="1" dirty="0">
              <a:solidFill>
                <a:srgbClr val="002060"/>
              </a:solidFill>
              <a:latin typeface="Times New Roman" pitchFamily="18" charset="0"/>
              <a:cs typeface="Times New Roman" pitchFamily="18" charset="0"/>
            </a:endParaRPr>
          </a:p>
          <a:p>
            <a:pPr marL="0" lvl="0" indent="0" fontAlgn="base">
              <a:buNone/>
            </a:pPr>
            <a:r>
              <a:rPr lang="en-US" sz="2000" b="1" dirty="0">
                <a:solidFill>
                  <a:srgbClr val="002060"/>
                </a:solidFill>
                <a:latin typeface="Times New Roman" pitchFamily="18" charset="0"/>
                <a:cs typeface="Times New Roman" pitchFamily="18" charset="0"/>
              </a:rPr>
              <a:t>II.</a:t>
            </a:r>
            <a:r>
              <a:rPr lang="uz-Latn-UZ" sz="2000" b="1" dirty="0">
                <a:solidFill>
                  <a:srgbClr val="002060"/>
                </a:solidFill>
                <a:latin typeface="Times New Roman" pitchFamily="18" charset="0"/>
                <a:cs typeface="Times New Roman" pitchFamily="18" charset="0"/>
              </a:rPr>
              <a:t>Joriy oʻquv yilining maqsad va vazifalari. </a:t>
            </a:r>
            <a:endParaRPr lang="ru-RU" sz="2000" b="1" dirty="0">
              <a:solidFill>
                <a:srgbClr val="002060"/>
              </a:solidFill>
              <a:latin typeface="Times New Roman" pitchFamily="18" charset="0"/>
              <a:cs typeface="Times New Roman" pitchFamily="18" charset="0"/>
            </a:endParaRPr>
          </a:p>
          <a:p>
            <a:pPr marL="0" indent="0" algn="just">
              <a:buNone/>
            </a:pPr>
            <a:r>
              <a:rPr lang="en-US" sz="2000" i="1" dirty="0" smtClean="0">
                <a:solidFill>
                  <a:srgbClr val="002060"/>
                </a:solidFill>
                <a:latin typeface="Times New Roman" pitchFamily="18" charset="0"/>
                <a:cs typeface="Times New Roman" pitchFamily="18" charset="0"/>
              </a:rPr>
              <a:t>1.2023-2024 </a:t>
            </a:r>
            <a:r>
              <a:rPr lang="en-US" sz="2000" i="1" dirty="0" err="1" smtClean="0">
                <a:solidFill>
                  <a:srgbClr val="002060"/>
                </a:solidFill>
                <a:latin typeface="Times New Roman" pitchFamily="18" charset="0"/>
                <a:cs typeface="Times New Roman" pitchFamily="18" charset="0"/>
              </a:rPr>
              <a:t>o`quv</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yilida</a:t>
            </a:r>
            <a:r>
              <a:rPr lang="en-US" sz="2000" i="1" dirty="0" smtClean="0">
                <a:solidFill>
                  <a:srgbClr val="002060"/>
                </a:solidFill>
                <a:latin typeface="Times New Roman" pitchFamily="18" charset="0"/>
                <a:cs typeface="Times New Roman" pitchFamily="18" charset="0"/>
              </a:rPr>
              <a:t> </a:t>
            </a:r>
            <a:r>
              <a:rPr lang="en-US" sz="2000" b="1" i="1" dirty="0" err="1" smtClean="0">
                <a:solidFill>
                  <a:srgbClr val="002060"/>
                </a:solidFill>
                <a:latin typeface="Times New Roman" pitchFamily="18" charset="0"/>
                <a:cs typeface="Times New Roman" pitchFamily="18" charset="0"/>
              </a:rPr>
              <a:t>noyabr</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oyida</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MTTDMQTMOIda</a:t>
            </a:r>
            <a:r>
              <a:rPr lang="en-US" sz="2000" i="1" dirty="0" smtClean="0">
                <a:solidFill>
                  <a:srgbClr val="002060"/>
                </a:solidFill>
                <a:latin typeface="Times New Roman" pitchFamily="18" charset="0"/>
                <a:cs typeface="Times New Roman" pitchFamily="18" charset="0"/>
              </a:rPr>
              <a:t> 144 </a:t>
            </a:r>
            <a:r>
              <a:rPr lang="en-US" sz="2000" i="1" dirty="0" err="1" smtClean="0">
                <a:solidFill>
                  <a:srgbClr val="002060"/>
                </a:solidFill>
                <a:latin typeface="Times New Roman" pitchFamily="18" charset="0"/>
                <a:cs typeface="Times New Roman" pitchFamily="18" charset="0"/>
              </a:rPr>
              <a:t>soatlik</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malaka</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oshirish</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kursida</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malaka</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oshirdim</a:t>
            </a:r>
            <a:r>
              <a:rPr lang="en-US" sz="2000" i="1" dirty="0" smtClean="0">
                <a:solidFill>
                  <a:srgbClr val="002060"/>
                </a:solidFill>
                <a:latin typeface="Times New Roman" pitchFamily="18" charset="0"/>
                <a:cs typeface="Times New Roman" pitchFamily="18" charset="0"/>
              </a:rPr>
              <a:t>.</a:t>
            </a:r>
          </a:p>
          <a:p>
            <a:pPr marL="0" indent="0" algn="just">
              <a:buNone/>
            </a:pPr>
            <a:r>
              <a:rPr lang="en-US" sz="2000" i="1" dirty="0" err="1" smtClean="0">
                <a:solidFill>
                  <a:srgbClr val="002060"/>
                </a:solidFill>
                <a:latin typeface="Times New Roman" pitchFamily="18" charset="0"/>
                <a:cs typeface="Times New Roman" pitchFamily="18" charset="0"/>
              </a:rPr>
              <a:t>O`zim</a:t>
            </a:r>
            <a:r>
              <a:rPr lang="uz-Latn-UZ" sz="2000" i="1" dirty="0" smtClean="0">
                <a:solidFill>
                  <a:srgbClr val="002060"/>
                </a:solidFill>
                <a:latin typeface="Times New Roman" pitchFamily="18" charset="0"/>
                <a:cs typeface="Times New Roman" pitchFamily="18" charset="0"/>
              </a:rPr>
              <a:t>ning </a:t>
            </a:r>
            <a:r>
              <a:rPr lang="en-US" sz="2000" i="1" dirty="0" smtClean="0">
                <a:solidFill>
                  <a:srgbClr val="002060"/>
                </a:solidFill>
                <a:latin typeface="Times New Roman" pitchFamily="18" charset="0"/>
                <a:cs typeface="Times New Roman" pitchFamily="18" charset="0"/>
              </a:rPr>
              <a:t>information </a:t>
            </a:r>
            <a:r>
              <a:rPr lang="uz-Latn-UZ" sz="2000" i="1" dirty="0" smtClean="0">
                <a:solidFill>
                  <a:srgbClr val="002060"/>
                </a:solidFill>
                <a:latin typeface="Times New Roman" pitchFamily="18" charset="0"/>
                <a:cs typeface="Times New Roman" pitchFamily="18" charset="0"/>
              </a:rPr>
              <a:t>salohiyatini </a:t>
            </a:r>
            <a:r>
              <a:rPr lang="uz-Latn-UZ" sz="2000" i="1" dirty="0">
                <a:solidFill>
                  <a:srgbClr val="002060"/>
                </a:solidFill>
                <a:latin typeface="Times New Roman" pitchFamily="18" charset="0"/>
                <a:cs typeface="Times New Roman" pitchFamily="18" charset="0"/>
              </a:rPr>
              <a:t>oshirishda </a:t>
            </a:r>
            <a:r>
              <a:rPr lang="en-US" sz="2000" i="1" dirty="0" err="1" smtClean="0">
                <a:solidFill>
                  <a:srgbClr val="002060"/>
                </a:solidFill>
                <a:latin typeface="Times New Roman" pitchFamily="18" charset="0"/>
                <a:cs typeface="Times New Roman" pitchFamily="18" charset="0"/>
              </a:rPr>
              <a:t>maqsadida</a:t>
            </a:r>
            <a:r>
              <a:rPr lang="en-US" sz="2000" i="1" dirty="0" smtClean="0">
                <a:solidFill>
                  <a:srgbClr val="002060"/>
                </a:solidFill>
                <a:latin typeface="Times New Roman" pitchFamily="18" charset="0"/>
                <a:cs typeface="Times New Roman" pitchFamily="18" charset="0"/>
              </a:rPr>
              <a:t> </a:t>
            </a:r>
            <a:r>
              <a:rPr lang="uz-Latn-UZ" sz="2000" i="1" dirty="0" smtClean="0">
                <a:solidFill>
                  <a:srgbClr val="002060"/>
                </a:solidFill>
                <a:latin typeface="Times New Roman" pitchFamily="18" charset="0"/>
                <a:cs typeface="Times New Roman" pitchFamily="18" charset="0"/>
              </a:rPr>
              <a:t>“</a:t>
            </a:r>
            <a:r>
              <a:rPr lang="uz-Latn-UZ" sz="2000" i="1" dirty="0">
                <a:solidFill>
                  <a:srgbClr val="002060"/>
                </a:solidFill>
                <a:latin typeface="Times New Roman" pitchFamily="18" charset="0"/>
                <a:cs typeface="Times New Roman" pitchFamily="18" charset="0"/>
              </a:rPr>
              <a:t>Bolalik akademiyasi” raqamli platformasidan  </a:t>
            </a:r>
            <a:r>
              <a:rPr lang="uz-Latn-UZ" sz="2000" i="1" dirty="0" smtClean="0">
                <a:solidFill>
                  <a:srgbClr val="002060"/>
                </a:solidFill>
                <a:latin typeface="Times New Roman" pitchFamily="18" charset="0"/>
                <a:cs typeface="Times New Roman" pitchFamily="18" charset="0"/>
              </a:rPr>
              <a:t>foydalani</a:t>
            </a:r>
            <a:r>
              <a:rPr lang="en-US" sz="2000" i="1" dirty="0" err="1" smtClean="0">
                <a:solidFill>
                  <a:srgbClr val="002060"/>
                </a:solidFill>
                <a:latin typeface="Times New Roman" pitchFamily="18" charset="0"/>
                <a:cs typeface="Times New Roman" pitchFamily="18" charset="0"/>
              </a:rPr>
              <a:t>b,kerakli</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ma`lumotlarni</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o`randim</a:t>
            </a:r>
            <a:r>
              <a:rPr lang="en-US" sz="2000" i="1" dirty="0" smtClean="0">
                <a:solidFill>
                  <a:srgbClr val="002060"/>
                </a:solidFill>
                <a:latin typeface="Times New Roman" pitchFamily="18" charset="0"/>
                <a:cs typeface="Times New Roman" pitchFamily="18" charset="0"/>
              </a:rPr>
              <a:t> .</a:t>
            </a:r>
            <a:r>
              <a:rPr lang="uz-Latn-UZ" sz="2000" i="1" dirty="0" smtClean="0">
                <a:solidFill>
                  <a:srgbClr val="002060"/>
                </a:solidFill>
                <a:latin typeface="Times New Roman" pitchFamily="18" charset="0"/>
                <a:cs typeface="Times New Roman" pitchFamily="18" charset="0"/>
              </a:rPr>
              <a:t>Tashkilotda  </a:t>
            </a:r>
            <a:r>
              <a:rPr lang="uz-Latn-UZ" sz="2000" i="1" dirty="0">
                <a:solidFill>
                  <a:srgbClr val="002060"/>
                </a:solidFill>
                <a:latin typeface="Times New Roman" pitchFamily="18" charset="0"/>
                <a:cs typeface="Times New Roman" pitchFamily="18" charset="0"/>
              </a:rPr>
              <a:t>metodik xizmatni tashkil etishda: pedagogik kengashlar;nazariy va amaliy seminarlar;maslahatlar; </a:t>
            </a:r>
            <a:r>
              <a:rPr lang="uz-Latn-UZ" sz="2000" i="1" dirty="0" smtClean="0">
                <a:solidFill>
                  <a:srgbClr val="002060"/>
                </a:solidFill>
                <a:latin typeface="Times New Roman" pitchFamily="18" charset="0"/>
                <a:cs typeface="Times New Roman" pitchFamily="18" charset="0"/>
              </a:rPr>
              <a:t>master-klasslar</a:t>
            </a:r>
            <a:r>
              <a:rPr lang="en-US" sz="2000" i="1" dirty="0" smtClean="0">
                <a:solidFill>
                  <a:srgbClr val="002060"/>
                </a:solidFill>
                <a:latin typeface="Times New Roman" pitchFamily="18" charset="0"/>
                <a:cs typeface="Times New Roman" pitchFamily="18" charset="0"/>
              </a:rPr>
              <a:t>da</a:t>
            </a:r>
            <a:r>
              <a:rPr lang="uz-Latn-UZ" sz="2000" i="1" dirty="0" smtClean="0">
                <a:solidFill>
                  <a:srgbClr val="002060"/>
                </a:solidFill>
                <a:latin typeface="Times New Roman" pitchFamily="18" charset="0"/>
                <a:cs typeface="Times New Roman" pitchFamily="18" charset="0"/>
              </a:rPr>
              <a:t> </a:t>
            </a:r>
            <a:r>
              <a:rPr lang="uz-Latn-UZ" sz="2000" i="1" dirty="0">
                <a:solidFill>
                  <a:srgbClr val="002060"/>
                </a:solidFill>
                <a:latin typeface="Times New Roman" pitchFamily="18" charset="0"/>
                <a:cs typeface="Times New Roman" pitchFamily="18" charset="0"/>
              </a:rPr>
              <a:t>faol </a:t>
            </a:r>
            <a:r>
              <a:rPr lang="uz-Latn-UZ" sz="2000" i="1" dirty="0" smtClean="0">
                <a:solidFill>
                  <a:srgbClr val="002060"/>
                </a:solidFill>
                <a:latin typeface="Times New Roman" pitchFamily="18" charset="0"/>
                <a:cs typeface="Times New Roman" pitchFamily="18" charset="0"/>
              </a:rPr>
              <a:t>qatnash</a:t>
            </a:r>
            <a:r>
              <a:rPr lang="en-US" sz="2000" i="1" dirty="0" smtClean="0">
                <a:solidFill>
                  <a:srgbClr val="002060"/>
                </a:solidFill>
                <a:latin typeface="Times New Roman" pitchFamily="18" charset="0"/>
                <a:cs typeface="Times New Roman" pitchFamily="18" charset="0"/>
              </a:rPr>
              <a:t>dim</a:t>
            </a:r>
            <a:r>
              <a:rPr lang="uz-Latn-UZ" sz="2000" i="1" dirty="0" smtClean="0">
                <a:solidFill>
                  <a:srgbClr val="002060"/>
                </a:solidFill>
                <a:latin typeface="Times New Roman" pitchFamily="18" charset="0"/>
                <a:cs typeface="Times New Roman" pitchFamily="18" charset="0"/>
              </a:rPr>
              <a:t>.</a:t>
            </a:r>
            <a:endParaRPr lang="uz-Latn-UZ" sz="2000" i="1" dirty="0">
              <a:solidFill>
                <a:srgbClr val="002060"/>
              </a:solidFill>
              <a:latin typeface="Times New Roman" pitchFamily="18" charset="0"/>
              <a:cs typeface="Times New Roman" pitchFamily="18" charset="0"/>
            </a:endParaRPr>
          </a:p>
          <a:p>
            <a:pPr marL="0" indent="0" algn="just">
              <a:buNone/>
            </a:pPr>
            <a:r>
              <a:rPr lang="uz-Latn-UZ" sz="2000" i="1" dirty="0">
                <a:solidFill>
                  <a:srgbClr val="002060"/>
                </a:solidFill>
                <a:latin typeface="Times New Roman" pitchFamily="18" charset="0"/>
                <a:cs typeface="Times New Roman" pitchFamily="18" charset="0"/>
              </a:rPr>
              <a:t>2. </a:t>
            </a:r>
            <a:r>
              <a:rPr lang="uz-Latn-UZ" sz="2000" i="1" dirty="0" smtClean="0">
                <a:solidFill>
                  <a:srgbClr val="002060"/>
                </a:solidFill>
                <a:latin typeface="Times New Roman" pitchFamily="18" charset="0"/>
                <a:cs typeface="Times New Roman" pitchFamily="18" charset="0"/>
              </a:rPr>
              <a:t>Guruh</a:t>
            </a:r>
            <a:r>
              <a:rPr lang="en-US" sz="2000" i="1" dirty="0" err="1" smtClean="0">
                <a:solidFill>
                  <a:srgbClr val="002060"/>
                </a:solidFill>
                <a:latin typeface="Times New Roman" pitchFamily="18" charset="0"/>
                <a:cs typeface="Times New Roman" pitchFamily="18" charset="0"/>
              </a:rPr>
              <a:t>im</a:t>
            </a:r>
            <a:r>
              <a:rPr lang="uz-Latn-UZ" sz="2000" i="1" dirty="0" smtClean="0">
                <a:solidFill>
                  <a:srgbClr val="002060"/>
                </a:solidFill>
                <a:latin typeface="Times New Roman" pitchFamily="18" charset="0"/>
                <a:cs typeface="Times New Roman" pitchFamily="18" charset="0"/>
              </a:rPr>
              <a:t>da </a:t>
            </a:r>
            <a:r>
              <a:rPr lang="uz-Latn-UZ" sz="2000" i="1" dirty="0">
                <a:solidFill>
                  <a:srgbClr val="002060"/>
                </a:solidFill>
                <a:latin typeface="Times New Roman" pitchFamily="18" charset="0"/>
                <a:cs typeface="Times New Roman" pitchFamily="18" charset="0"/>
              </a:rPr>
              <a:t>takomillashtirilgan “Ilk qadam” davlat oʻquv dasturi asosida  bolalarni jismoniy tarbiya va sportga qiziqishini orttirish va jalb qilish, ularning salomatligini mustahkamlash, ularda xavfsizlik va ekologik taʼlim asoslarini shakllantirish uchun </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ertalabki</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badantarbiya</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uchun</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lentachalar</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har</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bir</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bolaga</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tayyorladim.Stol</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bosma</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o`yinlardan</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Mevali</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sudoku</a:t>
            </a:r>
            <a:r>
              <a:rPr lang="en-US" sz="2000" i="1" dirty="0" smtClean="0">
                <a:solidFill>
                  <a:srgbClr val="002060"/>
                </a:solidFill>
                <a:latin typeface="Times New Roman" pitchFamily="18" charset="0"/>
                <a:cs typeface="Times New Roman" pitchFamily="18" charset="0"/>
              </a:rPr>
              <a:t>”,”</a:t>
            </a:r>
            <a:r>
              <a:rPr lang="en-US" sz="2000" i="1" dirty="0" err="1" smtClean="0">
                <a:solidFill>
                  <a:srgbClr val="002060"/>
                </a:solidFill>
                <a:latin typeface="Times New Roman" pitchFamily="18" charset="0"/>
                <a:cs typeface="Times New Roman" pitchFamily="18" charset="0"/>
              </a:rPr>
              <a:t>Tangramm</a:t>
            </a:r>
            <a:r>
              <a:rPr lang="en-US" sz="2000" i="1" dirty="0" smtClean="0">
                <a:solidFill>
                  <a:srgbClr val="002060"/>
                </a:solidFill>
                <a:latin typeface="Times New Roman" pitchFamily="18" charset="0"/>
                <a:cs typeface="Times New Roman" pitchFamily="18" charset="0"/>
              </a:rPr>
              <a:t>”,”</a:t>
            </a:r>
            <a:r>
              <a:rPr lang="en-US" sz="2000" i="1" dirty="0" err="1" smtClean="0">
                <a:solidFill>
                  <a:srgbClr val="002060"/>
                </a:solidFill>
                <a:latin typeface="Times New Roman" pitchFamily="18" charset="0"/>
                <a:cs typeface="Times New Roman" pitchFamily="18" charset="0"/>
              </a:rPr>
              <a:t>Vitaminlar</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to`plamini</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yangiladim</a:t>
            </a:r>
            <a:r>
              <a:rPr lang="en-US" sz="2000" i="1" dirty="0" smtClean="0">
                <a:solidFill>
                  <a:srgbClr val="002060"/>
                </a:solidFill>
                <a:latin typeface="Times New Roman" pitchFamily="18" charset="0"/>
                <a:cs typeface="Times New Roman" pitchFamily="18" charset="0"/>
              </a:rPr>
              <a:t>.</a:t>
            </a:r>
            <a:endParaRPr lang="uz-Latn-UZ" sz="2000" i="1" dirty="0">
              <a:solidFill>
                <a:srgbClr val="002060"/>
              </a:solidFill>
              <a:latin typeface="Times New Roman" pitchFamily="18" charset="0"/>
              <a:cs typeface="Times New Roman" pitchFamily="18" charset="0"/>
            </a:endParaRPr>
          </a:p>
          <a:p>
            <a:pPr marL="0" indent="0">
              <a:buNone/>
            </a:pPr>
            <a:r>
              <a:rPr lang="uz-Latn-UZ" sz="2000" i="1" dirty="0">
                <a:solidFill>
                  <a:srgbClr val="002060"/>
                </a:solidFill>
                <a:latin typeface="Times New Roman" pitchFamily="18" charset="0"/>
                <a:cs typeface="Times New Roman" pitchFamily="18" charset="0"/>
              </a:rPr>
              <a:t>3. Bola shaxsini rivojlantirishda ota-onalarni kuzatuv kengashi orqali </a:t>
            </a:r>
            <a:r>
              <a:rPr lang="en-US" sz="2000" i="1" dirty="0" smtClean="0">
                <a:solidFill>
                  <a:srgbClr val="002060"/>
                </a:solidFill>
                <a:latin typeface="Times New Roman" pitchFamily="18" charset="0"/>
                <a:cs typeface="Times New Roman" pitchFamily="18" charset="0"/>
              </a:rPr>
              <a:t>“</a:t>
            </a:r>
            <a:r>
              <a:rPr lang="en-US" sz="2000" b="1" i="1" dirty="0" err="1" smtClean="0">
                <a:solidFill>
                  <a:srgbClr val="002060"/>
                </a:solidFill>
                <a:latin typeface="Times New Roman" pitchFamily="18" charset="0"/>
                <a:cs typeface="Times New Roman" pitchFamily="18" charset="0"/>
              </a:rPr>
              <a:t>Kamalak</a:t>
            </a:r>
            <a:r>
              <a:rPr lang="en-US" sz="2000" i="1" dirty="0" smtClean="0">
                <a:solidFill>
                  <a:srgbClr val="002060"/>
                </a:solidFill>
                <a:latin typeface="Times New Roman" pitchFamily="18" charset="0"/>
                <a:cs typeface="Times New Roman" pitchFamily="18" charset="0"/>
              </a:rPr>
              <a:t> ”</a:t>
            </a:r>
            <a:r>
              <a:rPr lang="uz-Latn-UZ" sz="2000" i="1" dirty="0" smtClean="0">
                <a:solidFill>
                  <a:srgbClr val="002060"/>
                </a:solidFill>
                <a:latin typeface="Times New Roman" pitchFamily="18" charset="0"/>
                <a:cs typeface="Times New Roman" pitchFamily="18" charset="0"/>
              </a:rPr>
              <a:t>guruh</a:t>
            </a:r>
            <a:r>
              <a:rPr lang="en-US" sz="2000" i="1" dirty="0" err="1" smtClean="0">
                <a:solidFill>
                  <a:srgbClr val="002060"/>
                </a:solidFill>
                <a:latin typeface="Times New Roman" pitchFamily="18" charset="0"/>
                <a:cs typeface="Times New Roman" pitchFamily="18" charset="0"/>
              </a:rPr>
              <a:t>i</a:t>
            </a:r>
            <a:r>
              <a:rPr lang="uz-Latn-UZ" sz="2000" i="1" dirty="0" smtClean="0">
                <a:solidFill>
                  <a:srgbClr val="002060"/>
                </a:solidFill>
                <a:latin typeface="Times New Roman" pitchFamily="18" charset="0"/>
                <a:cs typeface="Times New Roman" pitchFamily="18" charset="0"/>
              </a:rPr>
              <a:t>dagi </a:t>
            </a:r>
            <a:r>
              <a:rPr lang="uz-Latn-UZ" sz="2000" i="1" dirty="0">
                <a:solidFill>
                  <a:srgbClr val="002060"/>
                </a:solidFill>
                <a:latin typeface="Times New Roman" pitchFamily="18" charset="0"/>
                <a:cs typeface="Times New Roman" pitchFamily="18" charset="0"/>
              </a:rPr>
              <a:t>ta’lim-tarbiyaviy   jarayonlariga </a:t>
            </a:r>
            <a:r>
              <a:rPr lang="en-US" sz="2000" i="1" dirty="0" smtClean="0">
                <a:solidFill>
                  <a:srgbClr val="002060"/>
                </a:solidFill>
                <a:latin typeface="Times New Roman" pitchFamily="18" charset="0"/>
                <a:cs typeface="Times New Roman" pitchFamily="18" charset="0"/>
              </a:rPr>
              <a:t> “Non-</a:t>
            </a:r>
            <a:r>
              <a:rPr lang="en-US" sz="2000" i="1" dirty="0" err="1" smtClean="0">
                <a:solidFill>
                  <a:srgbClr val="002060"/>
                </a:solidFill>
                <a:latin typeface="Times New Roman" pitchFamily="18" charset="0"/>
                <a:cs typeface="Times New Roman" pitchFamily="18" charset="0"/>
              </a:rPr>
              <a:t>dasturxon</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ko`rki</a:t>
            </a:r>
            <a:r>
              <a:rPr lang="en-US" sz="2000" i="1" dirty="0" smtClean="0">
                <a:solidFill>
                  <a:srgbClr val="002060"/>
                </a:solidFill>
                <a:latin typeface="Times New Roman" pitchFamily="18" charset="0"/>
                <a:cs typeface="Times New Roman" pitchFamily="18" charset="0"/>
              </a:rPr>
              <a:t>” , “</a:t>
            </a:r>
            <a:r>
              <a:rPr lang="en-US" sz="2000" i="1" dirty="0" err="1" smtClean="0">
                <a:solidFill>
                  <a:srgbClr val="002060"/>
                </a:solidFill>
                <a:latin typeface="Times New Roman" pitchFamily="18" charset="0"/>
                <a:cs typeface="Times New Roman" pitchFamily="18" charset="0"/>
              </a:rPr>
              <a:t>Matonatli</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kasb</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egalari</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Ezgu</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ishlarimiz</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Varraklar</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sayli</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Baxtiyor</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oila</a:t>
            </a:r>
            <a:r>
              <a:rPr lang="en-US" sz="2000" i="1" dirty="0" smtClean="0">
                <a:solidFill>
                  <a:srgbClr val="002060"/>
                </a:solidFill>
                <a:latin typeface="Times New Roman" pitchFamily="18" charset="0"/>
                <a:cs typeface="Times New Roman" pitchFamily="18" charset="0"/>
              </a:rPr>
              <a:t>”,”</a:t>
            </a:r>
            <a:r>
              <a:rPr lang="en-US" sz="2000" i="1" dirty="0" err="1" smtClean="0">
                <a:solidFill>
                  <a:srgbClr val="002060"/>
                </a:solidFill>
                <a:latin typeface="Times New Roman" pitchFamily="18" charset="0"/>
                <a:cs typeface="Times New Roman" pitchFamily="18" charset="0"/>
              </a:rPr>
              <a:t>Baxtli</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bolalik</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mavzularidagi</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jarayonlarga</a:t>
            </a:r>
            <a:r>
              <a:rPr lang="en-US" sz="2000" i="1" dirty="0" smtClean="0">
                <a:solidFill>
                  <a:srgbClr val="002060"/>
                </a:solidFill>
                <a:latin typeface="Times New Roman" pitchFamily="18" charset="0"/>
                <a:cs typeface="Times New Roman" pitchFamily="18" charset="0"/>
              </a:rPr>
              <a:t> </a:t>
            </a:r>
            <a:r>
              <a:rPr lang="uz-Latn-UZ" sz="2000" i="1" dirty="0" smtClean="0">
                <a:solidFill>
                  <a:srgbClr val="002060"/>
                </a:solidFill>
                <a:latin typeface="Times New Roman" pitchFamily="18" charset="0"/>
                <a:cs typeface="Times New Roman" pitchFamily="18" charset="0"/>
              </a:rPr>
              <a:t>jalb qil</a:t>
            </a:r>
            <a:r>
              <a:rPr lang="en-US" sz="2000" i="1" dirty="0" smtClean="0">
                <a:solidFill>
                  <a:srgbClr val="002060"/>
                </a:solidFill>
                <a:latin typeface="Times New Roman" pitchFamily="18" charset="0"/>
                <a:cs typeface="Times New Roman" pitchFamily="18" charset="0"/>
              </a:rPr>
              <a:t>dim</a:t>
            </a:r>
            <a:r>
              <a:rPr lang="uz-Latn-UZ" sz="2000" i="1" dirty="0" smtClean="0">
                <a:solidFill>
                  <a:srgbClr val="002060"/>
                </a:solidFill>
                <a:latin typeface="Times New Roman" pitchFamily="18" charset="0"/>
                <a:cs typeface="Times New Roman" pitchFamily="18" charset="0"/>
              </a:rPr>
              <a:t>. </a:t>
            </a:r>
            <a:endParaRPr lang="uz-Latn-UZ" sz="2000" i="1" dirty="0">
              <a:solidFill>
                <a:srgbClr val="002060"/>
              </a:solidFill>
              <a:latin typeface="Times New Roman" pitchFamily="18" charset="0"/>
              <a:cs typeface="Times New Roman" pitchFamily="18" charset="0"/>
            </a:endParaRPr>
          </a:p>
          <a:p>
            <a:pPr marL="0" indent="0">
              <a:buNone/>
            </a:pPr>
            <a:endParaRPr lang="ru-RU"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383895466"/>
      </p:ext>
    </p:extLst>
  </p:cSld>
  <p:clrMapOvr>
    <a:masterClrMapping/>
  </p:clrMapOvr>
  <mc:AlternateContent xmlns:mc="http://schemas.openxmlformats.org/markup-compatibility/2006" xmlns:p14="http://schemas.microsoft.com/office/powerpoint/2010/main">
    <mc:Choice Requires="p14">
      <p:transition spd="slow" p14:dur="2000" advTm="49417"/>
    </mc:Choice>
    <mc:Fallback xmlns="">
      <p:transition spd="slow" advTm="49417"/>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35131" y="209006"/>
            <a:ext cx="11821885" cy="6413862"/>
          </a:xfrm>
        </p:spPr>
        <p:txBody>
          <a:bodyPr>
            <a:noAutofit/>
          </a:bodyPr>
          <a:lstStyle/>
          <a:p>
            <a:pPr marL="0" indent="0" algn="ctr">
              <a:buNone/>
            </a:pPr>
            <a:r>
              <a:rPr lang="uz-Latn-UZ" sz="2000" b="1" dirty="0" smtClean="0">
                <a:solidFill>
                  <a:srgbClr val="002060"/>
                </a:solidFill>
                <a:latin typeface="Times New Roman" pitchFamily="18" charset="0"/>
                <a:cs typeface="Times New Roman" pitchFamily="18" charset="0"/>
              </a:rPr>
              <a:t>Pedagogning </a:t>
            </a:r>
            <a:r>
              <a:rPr lang="uz-Latn-UZ" sz="2000" b="1" dirty="0">
                <a:solidFill>
                  <a:srgbClr val="002060"/>
                </a:solidFill>
                <a:latin typeface="Times New Roman" pitchFamily="18" charset="0"/>
                <a:cs typeface="Times New Roman" pitchFamily="18" charset="0"/>
              </a:rPr>
              <a:t>oʻquv yili yakunida yozadigan Yillik hisoboti shakli  (tarbiyachi, defektolog, psixolog, musiqa rahbari)</a:t>
            </a:r>
            <a:r>
              <a:rPr lang="en-US" sz="2000" b="1" dirty="0">
                <a:solidFill>
                  <a:srgbClr val="002060"/>
                </a:solidFill>
                <a:latin typeface="Times New Roman" pitchFamily="18" charset="0"/>
                <a:cs typeface="Times New Roman" pitchFamily="18" charset="0"/>
              </a:rPr>
              <a:t>.</a:t>
            </a:r>
          </a:p>
          <a:p>
            <a:pPr marL="0" lvl="0" indent="0" fontAlgn="base">
              <a:buNone/>
            </a:pPr>
            <a:r>
              <a:rPr lang="en-US" sz="2000" b="1" dirty="0">
                <a:solidFill>
                  <a:srgbClr val="002060"/>
                </a:solidFill>
                <a:latin typeface="Times New Roman" pitchFamily="18" charset="0"/>
                <a:cs typeface="Times New Roman" pitchFamily="18" charset="0"/>
              </a:rPr>
              <a:t>I.</a:t>
            </a:r>
            <a:r>
              <a:rPr lang="uz-Latn-UZ" sz="2000" b="1" dirty="0">
                <a:solidFill>
                  <a:srgbClr val="002060"/>
                </a:solidFill>
                <a:latin typeface="Times New Roman" pitchFamily="18" charset="0"/>
                <a:cs typeface="Times New Roman" pitchFamily="18" charset="0"/>
              </a:rPr>
              <a:t>MTT (guruh)ning umumiy tavsifi:  </a:t>
            </a:r>
            <a:r>
              <a:rPr lang="uz-Latn-UZ" sz="2000" dirty="0">
                <a:solidFill>
                  <a:srgbClr val="002060"/>
                </a:solidFill>
                <a:latin typeface="Times New Roman" pitchFamily="18" charset="0"/>
                <a:cs typeface="Times New Roman" pitchFamily="18" charset="0"/>
              </a:rPr>
              <a:t> </a:t>
            </a:r>
            <a:endParaRPr lang="ru-RU" sz="2000" dirty="0">
              <a:solidFill>
                <a:srgbClr val="002060"/>
              </a:solidFill>
              <a:latin typeface="Times New Roman" pitchFamily="18" charset="0"/>
              <a:cs typeface="Times New Roman" pitchFamily="18" charset="0"/>
            </a:endParaRPr>
          </a:p>
          <a:p>
            <a:pPr marL="457200" lvl="1" indent="0" fontAlgn="base">
              <a:buNone/>
            </a:pPr>
            <a:r>
              <a:rPr lang="uz-Latn-UZ" sz="2000" i="1" dirty="0">
                <a:solidFill>
                  <a:srgbClr val="002060"/>
                </a:solidFill>
                <a:latin typeface="Times New Roman" pitchFamily="18" charset="0"/>
                <a:cs typeface="Times New Roman" pitchFamily="18" charset="0"/>
              </a:rPr>
              <a:t>MTT (guruh)dagi bolalar soni: </a:t>
            </a:r>
            <a:r>
              <a:rPr lang="en-US" sz="2000" b="1" i="1" dirty="0" smtClean="0">
                <a:solidFill>
                  <a:srgbClr val="002060"/>
                </a:solidFill>
                <a:latin typeface="Times New Roman" pitchFamily="18" charset="0"/>
                <a:cs typeface="Times New Roman" pitchFamily="18" charset="0"/>
              </a:rPr>
              <a:t>30</a:t>
            </a:r>
            <a:r>
              <a:rPr lang="uz-Latn-UZ" sz="2000" i="1" dirty="0" smtClean="0">
                <a:solidFill>
                  <a:srgbClr val="002060"/>
                </a:solidFill>
                <a:latin typeface="Times New Roman" pitchFamily="18" charset="0"/>
                <a:cs typeface="Times New Roman" pitchFamily="18" charset="0"/>
              </a:rPr>
              <a:t>  </a:t>
            </a:r>
            <a:endParaRPr lang="en-US" sz="2000" i="1" dirty="0">
              <a:solidFill>
                <a:srgbClr val="002060"/>
              </a:solidFill>
              <a:latin typeface="Times New Roman" pitchFamily="18" charset="0"/>
              <a:cs typeface="Times New Roman" pitchFamily="18" charset="0"/>
            </a:endParaRPr>
          </a:p>
          <a:p>
            <a:pPr marL="457200" lvl="1" indent="0" fontAlgn="base">
              <a:buNone/>
            </a:pPr>
            <a:r>
              <a:rPr lang="uz-Latn-UZ" sz="2000" i="1" dirty="0" smtClean="0">
                <a:solidFill>
                  <a:srgbClr val="002060"/>
                </a:solidFill>
                <a:latin typeface="Times New Roman" pitchFamily="18" charset="0"/>
                <a:cs typeface="Times New Roman" pitchFamily="18" charset="0"/>
              </a:rPr>
              <a:t>Ulardan</a:t>
            </a:r>
            <a:r>
              <a:rPr lang="uz-Latn-UZ" sz="2000" i="1" dirty="0">
                <a:solidFill>
                  <a:srgbClr val="002060"/>
                </a:solidFill>
                <a:latin typeface="Times New Roman" pitchFamily="18" charset="0"/>
                <a:cs typeface="Times New Roman" pitchFamily="18" charset="0"/>
              </a:rPr>
              <a:t>: oʻgʻil bolalar </a:t>
            </a:r>
            <a:r>
              <a:rPr lang="en-US" sz="2000" b="1" i="1" dirty="0" smtClean="0">
                <a:solidFill>
                  <a:srgbClr val="002060"/>
                </a:solidFill>
                <a:latin typeface="Times New Roman" pitchFamily="18" charset="0"/>
                <a:cs typeface="Times New Roman" pitchFamily="18" charset="0"/>
              </a:rPr>
              <a:t>14</a:t>
            </a:r>
            <a:r>
              <a:rPr lang="uz-Latn-UZ" sz="2000" i="1" dirty="0" smtClean="0">
                <a:solidFill>
                  <a:srgbClr val="002060"/>
                </a:solidFill>
                <a:latin typeface="Times New Roman" pitchFamily="18" charset="0"/>
                <a:cs typeface="Times New Roman" pitchFamily="18" charset="0"/>
              </a:rPr>
              <a:t> </a:t>
            </a:r>
            <a:r>
              <a:rPr lang="uz-Latn-UZ" sz="2000" i="1" dirty="0">
                <a:solidFill>
                  <a:srgbClr val="002060"/>
                </a:solidFill>
                <a:latin typeface="Times New Roman" pitchFamily="18" charset="0"/>
                <a:cs typeface="Times New Roman" pitchFamily="18" charset="0"/>
              </a:rPr>
              <a:t>va qiz bolalar </a:t>
            </a:r>
            <a:r>
              <a:rPr lang="en-US" sz="2000" b="1" i="1" dirty="0" smtClean="0">
                <a:solidFill>
                  <a:srgbClr val="002060"/>
                </a:solidFill>
                <a:latin typeface="Times New Roman" pitchFamily="18" charset="0"/>
                <a:cs typeface="Times New Roman" pitchFamily="18" charset="0"/>
              </a:rPr>
              <a:t>16</a:t>
            </a:r>
            <a:r>
              <a:rPr lang="uz-Latn-UZ" sz="2000" b="1" i="1" dirty="0" smtClean="0">
                <a:solidFill>
                  <a:srgbClr val="002060"/>
                </a:solidFill>
                <a:latin typeface="Times New Roman" pitchFamily="18" charset="0"/>
                <a:cs typeface="Times New Roman" pitchFamily="18" charset="0"/>
              </a:rPr>
              <a:t>  </a:t>
            </a:r>
            <a:endParaRPr lang="ru-RU" sz="2000" b="1" i="1" dirty="0">
              <a:solidFill>
                <a:srgbClr val="002060"/>
              </a:solidFill>
              <a:latin typeface="Times New Roman" pitchFamily="18" charset="0"/>
              <a:cs typeface="Times New Roman" pitchFamily="18" charset="0"/>
            </a:endParaRPr>
          </a:p>
          <a:p>
            <a:pPr marL="457200" lvl="1" indent="0" fontAlgn="base">
              <a:buNone/>
            </a:pPr>
            <a:r>
              <a:rPr lang="uz-Latn-UZ" sz="2000" i="1" dirty="0">
                <a:solidFill>
                  <a:srgbClr val="002060"/>
                </a:solidFill>
                <a:latin typeface="Times New Roman" pitchFamily="18" charset="0"/>
                <a:cs typeface="Times New Roman" pitchFamily="18" charset="0"/>
              </a:rPr>
              <a:t>Hissiy muhit tavsifi: </a:t>
            </a:r>
            <a:r>
              <a:rPr lang="uz-Latn-UZ" sz="2000" b="1" i="1" u="sng" dirty="0">
                <a:solidFill>
                  <a:srgbClr val="002060"/>
                </a:solidFill>
                <a:latin typeface="Times New Roman" pitchFamily="18" charset="0"/>
                <a:cs typeface="Times New Roman" pitchFamily="18" charset="0"/>
              </a:rPr>
              <a:t>ijobiy</a:t>
            </a:r>
            <a:r>
              <a:rPr lang="uz-Latn-UZ" sz="2000" b="1" i="1" dirty="0">
                <a:solidFill>
                  <a:srgbClr val="002060"/>
                </a:solidFill>
                <a:latin typeface="Times New Roman" pitchFamily="18" charset="0"/>
                <a:cs typeface="Times New Roman" pitchFamily="18" charset="0"/>
              </a:rPr>
              <a:t>,</a:t>
            </a:r>
            <a:r>
              <a:rPr lang="uz-Latn-UZ" sz="2000" i="1" dirty="0">
                <a:solidFill>
                  <a:srgbClr val="002060"/>
                </a:solidFill>
                <a:latin typeface="Times New Roman" pitchFamily="18" charset="0"/>
                <a:cs typeface="Times New Roman" pitchFamily="18" charset="0"/>
              </a:rPr>
              <a:t> salbiy   </a:t>
            </a:r>
            <a:endParaRPr lang="ru-RU" sz="2000" i="1" dirty="0">
              <a:solidFill>
                <a:srgbClr val="002060"/>
              </a:solidFill>
              <a:latin typeface="Times New Roman" pitchFamily="18" charset="0"/>
              <a:cs typeface="Times New Roman" pitchFamily="18" charset="0"/>
            </a:endParaRPr>
          </a:p>
          <a:p>
            <a:pPr marL="0" lvl="0" indent="0" fontAlgn="base">
              <a:buNone/>
            </a:pPr>
            <a:r>
              <a:rPr lang="en-US" sz="2000" b="1" dirty="0">
                <a:solidFill>
                  <a:srgbClr val="002060"/>
                </a:solidFill>
                <a:latin typeface="Times New Roman" pitchFamily="18" charset="0"/>
                <a:cs typeface="Times New Roman" pitchFamily="18" charset="0"/>
              </a:rPr>
              <a:t>II.</a:t>
            </a:r>
            <a:r>
              <a:rPr lang="uz-Latn-UZ" sz="2000" b="1" dirty="0">
                <a:solidFill>
                  <a:srgbClr val="002060"/>
                </a:solidFill>
                <a:latin typeface="Times New Roman" pitchFamily="18" charset="0"/>
                <a:cs typeface="Times New Roman" pitchFamily="18" charset="0"/>
              </a:rPr>
              <a:t>Joriy oʻquv yilining maqsad va vazifalari. </a:t>
            </a:r>
            <a:endParaRPr lang="ru-RU" sz="2000" b="1" dirty="0">
              <a:solidFill>
                <a:srgbClr val="002060"/>
              </a:solidFill>
              <a:latin typeface="Times New Roman" pitchFamily="18" charset="0"/>
              <a:cs typeface="Times New Roman" pitchFamily="18" charset="0"/>
            </a:endParaRPr>
          </a:p>
          <a:p>
            <a:pPr marL="0" indent="0" algn="just">
              <a:buNone/>
            </a:pPr>
            <a:r>
              <a:rPr lang="en-US" sz="2000" i="1" dirty="0" smtClean="0">
                <a:solidFill>
                  <a:srgbClr val="002060"/>
                </a:solidFill>
                <a:latin typeface="Times New Roman" pitchFamily="18" charset="0"/>
                <a:cs typeface="Times New Roman" pitchFamily="18" charset="0"/>
              </a:rPr>
              <a:t>1.2023-2024 </a:t>
            </a:r>
            <a:r>
              <a:rPr lang="en-US" sz="2000" i="1" dirty="0" err="1" smtClean="0">
                <a:solidFill>
                  <a:srgbClr val="002060"/>
                </a:solidFill>
                <a:latin typeface="Times New Roman" pitchFamily="18" charset="0"/>
                <a:cs typeface="Times New Roman" pitchFamily="18" charset="0"/>
              </a:rPr>
              <a:t>o`quv</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yilida</a:t>
            </a:r>
            <a:r>
              <a:rPr lang="en-US" sz="2000" i="1" dirty="0" smtClean="0">
                <a:solidFill>
                  <a:srgbClr val="002060"/>
                </a:solidFill>
                <a:latin typeface="Times New Roman" pitchFamily="18" charset="0"/>
                <a:cs typeface="Times New Roman" pitchFamily="18" charset="0"/>
              </a:rPr>
              <a:t> </a:t>
            </a:r>
            <a:r>
              <a:rPr lang="en-US" sz="2000" b="1" i="1" dirty="0" err="1" smtClean="0">
                <a:solidFill>
                  <a:srgbClr val="002060"/>
                </a:solidFill>
                <a:latin typeface="Times New Roman" pitchFamily="18" charset="0"/>
                <a:cs typeface="Times New Roman" pitchFamily="18" charset="0"/>
              </a:rPr>
              <a:t>noyabr</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oyida</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MTTDMQTMOIda</a:t>
            </a:r>
            <a:r>
              <a:rPr lang="en-US" sz="2000" i="1" dirty="0" smtClean="0">
                <a:solidFill>
                  <a:srgbClr val="002060"/>
                </a:solidFill>
                <a:latin typeface="Times New Roman" pitchFamily="18" charset="0"/>
                <a:cs typeface="Times New Roman" pitchFamily="18" charset="0"/>
              </a:rPr>
              <a:t> 144 </a:t>
            </a:r>
            <a:r>
              <a:rPr lang="en-US" sz="2000" i="1" dirty="0" err="1" smtClean="0">
                <a:solidFill>
                  <a:srgbClr val="002060"/>
                </a:solidFill>
                <a:latin typeface="Times New Roman" pitchFamily="18" charset="0"/>
                <a:cs typeface="Times New Roman" pitchFamily="18" charset="0"/>
              </a:rPr>
              <a:t>soatlik</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malaka</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oshirish</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kursida</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malaka</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oshirdim</a:t>
            </a:r>
            <a:r>
              <a:rPr lang="en-US" sz="2000" i="1" dirty="0" smtClean="0">
                <a:solidFill>
                  <a:srgbClr val="002060"/>
                </a:solidFill>
                <a:latin typeface="Times New Roman" pitchFamily="18" charset="0"/>
                <a:cs typeface="Times New Roman" pitchFamily="18" charset="0"/>
              </a:rPr>
              <a:t>.</a:t>
            </a:r>
          </a:p>
          <a:p>
            <a:pPr marL="0" indent="0" algn="just">
              <a:buNone/>
            </a:pPr>
            <a:r>
              <a:rPr lang="en-US" sz="2000" i="1" dirty="0" err="1" smtClean="0">
                <a:solidFill>
                  <a:srgbClr val="002060"/>
                </a:solidFill>
                <a:latin typeface="Times New Roman" pitchFamily="18" charset="0"/>
                <a:cs typeface="Times New Roman" pitchFamily="18" charset="0"/>
              </a:rPr>
              <a:t>O`zim</a:t>
            </a:r>
            <a:r>
              <a:rPr lang="uz-Latn-UZ" sz="2000" i="1" dirty="0" smtClean="0">
                <a:solidFill>
                  <a:srgbClr val="002060"/>
                </a:solidFill>
                <a:latin typeface="Times New Roman" pitchFamily="18" charset="0"/>
                <a:cs typeface="Times New Roman" pitchFamily="18" charset="0"/>
              </a:rPr>
              <a:t>ning </a:t>
            </a:r>
            <a:r>
              <a:rPr lang="en-US" sz="2000" i="1" dirty="0" smtClean="0">
                <a:solidFill>
                  <a:srgbClr val="002060"/>
                </a:solidFill>
                <a:latin typeface="Times New Roman" pitchFamily="18" charset="0"/>
                <a:cs typeface="Times New Roman" pitchFamily="18" charset="0"/>
              </a:rPr>
              <a:t>information </a:t>
            </a:r>
            <a:r>
              <a:rPr lang="uz-Latn-UZ" sz="2000" i="1" dirty="0" smtClean="0">
                <a:solidFill>
                  <a:srgbClr val="002060"/>
                </a:solidFill>
                <a:latin typeface="Times New Roman" pitchFamily="18" charset="0"/>
                <a:cs typeface="Times New Roman" pitchFamily="18" charset="0"/>
              </a:rPr>
              <a:t>salohiyatini </a:t>
            </a:r>
            <a:r>
              <a:rPr lang="uz-Latn-UZ" sz="2000" i="1" dirty="0">
                <a:solidFill>
                  <a:srgbClr val="002060"/>
                </a:solidFill>
                <a:latin typeface="Times New Roman" pitchFamily="18" charset="0"/>
                <a:cs typeface="Times New Roman" pitchFamily="18" charset="0"/>
              </a:rPr>
              <a:t>oshirishda </a:t>
            </a:r>
            <a:r>
              <a:rPr lang="en-US" sz="2000" i="1" dirty="0" err="1" smtClean="0">
                <a:solidFill>
                  <a:srgbClr val="002060"/>
                </a:solidFill>
                <a:latin typeface="Times New Roman" pitchFamily="18" charset="0"/>
                <a:cs typeface="Times New Roman" pitchFamily="18" charset="0"/>
              </a:rPr>
              <a:t>maqsadida</a:t>
            </a:r>
            <a:r>
              <a:rPr lang="en-US" sz="2000" i="1" dirty="0" smtClean="0">
                <a:solidFill>
                  <a:srgbClr val="002060"/>
                </a:solidFill>
                <a:latin typeface="Times New Roman" pitchFamily="18" charset="0"/>
                <a:cs typeface="Times New Roman" pitchFamily="18" charset="0"/>
              </a:rPr>
              <a:t> </a:t>
            </a:r>
            <a:r>
              <a:rPr lang="uz-Latn-UZ" sz="2000" i="1" dirty="0" smtClean="0">
                <a:solidFill>
                  <a:srgbClr val="002060"/>
                </a:solidFill>
                <a:latin typeface="Times New Roman" pitchFamily="18" charset="0"/>
                <a:cs typeface="Times New Roman" pitchFamily="18" charset="0"/>
              </a:rPr>
              <a:t>“</a:t>
            </a:r>
            <a:r>
              <a:rPr lang="uz-Latn-UZ" sz="2000" i="1" dirty="0">
                <a:solidFill>
                  <a:srgbClr val="002060"/>
                </a:solidFill>
                <a:latin typeface="Times New Roman" pitchFamily="18" charset="0"/>
                <a:cs typeface="Times New Roman" pitchFamily="18" charset="0"/>
              </a:rPr>
              <a:t>Bolalik akademiyasi” raqamli platformasidan  </a:t>
            </a:r>
            <a:r>
              <a:rPr lang="uz-Latn-UZ" sz="2000" i="1" dirty="0" smtClean="0">
                <a:solidFill>
                  <a:srgbClr val="002060"/>
                </a:solidFill>
                <a:latin typeface="Times New Roman" pitchFamily="18" charset="0"/>
                <a:cs typeface="Times New Roman" pitchFamily="18" charset="0"/>
              </a:rPr>
              <a:t>foydalani</a:t>
            </a:r>
            <a:r>
              <a:rPr lang="en-US" sz="2000" i="1" dirty="0" err="1" smtClean="0">
                <a:solidFill>
                  <a:srgbClr val="002060"/>
                </a:solidFill>
                <a:latin typeface="Times New Roman" pitchFamily="18" charset="0"/>
                <a:cs typeface="Times New Roman" pitchFamily="18" charset="0"/>
              </a:rPr>
              <a:t>b,kerakli</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ma`lumotlarni</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o`randim</a:t>
            </a:r>
            <a:r>
              <a:rPr lang="en-US" sz="2000" i="1" dirty="0" smtClean="0">
                <a:solidFill>
                  <a:srgbClr val="002060"/>
                </a:solidFill>
                <a:latin typeface="Times New Roman" pitchFamily="18" charset="0"/>
                <a:cs typeface="Times New Roman" pitchFamily="18" charset="0"/>
              </a:rPr>
              <a:t> .</a:t>
            </a:r>
            <a:r>
              <a:rPr lang="uz-Latn-UZ" sz="2000" i="1" dirty="0" smtClean="0">
                <a:solidFill>
                  <a:srgbClr val="002060"/>
                </a:solidFill>
                <a:latin typeface="Times New Roman" pitchFamily="18" charset="0"/>
                <a:cs typeface="Times New Roman" pitchFamily="18" charset="0"/>
              </a:rPr>
              <a:t>Tashkilotda  </a:t>
            </a:r>
            <a:r>
              <a:rPr lang="uz-Latn-UZ" sz="2000" i="1" dirty="0">
                <a:solidFill>
                  <a:srgbClr val="002060"/>
                </a:solidFill>
                <a:latin typeface="Times New Roman" pitchFamily="18" charset="0"/>
                <a:cs typeface="Times New Roman" pitchFamily="18" charset="0"/>
              </a:rPr>
              <a:t>metodik xizmatni tashkil etishda: pedagogik kengashlar;nazariy va amaliy seminarlar;maslahatlar; </a:t>
            </a:r>
            <a:r>
              <a:rPr lang="uz-Latn-UZ" sz="2000" i="1" dirty="0" smtClean="0">
                <a:solidFill>
                  <a:srgbClr val="002060"/>
                </a:solidFill>
                <a:latin typeface="Times New Roman" pitchFamily="18" charset="0"/>
                <a:cs typeface="Times New Roman" pitchFamily="18" charset="0"/>
              </a:rPr>
              <a:t>master-klasslar</a:t>
            </a:r>
            <a:r>
              <a:rPr lang="en-US" sz="2000" i="1" dirty="0" smtClean="0">
                <a:solidFill>
                  <a:srgbClr val="002060"/>
                </a:solidFill>
                <a:latin typeface="Times New Roman" pitchFamily="18" charset="0"/>
                <a:cs typeface="Times New Roman" pitchFamily="18" charset="0"/>
              </a:rPr>
              <a:t>da</a:t>
            </a:r>
            <a:r>
              <a:rPr lang="uz-Latn-UZ" sz="2000" i="1" dirty="0" smtClean="0">
                <a:solidFill>
                  <a:srgbClr val="002060"/>
                </a:solidFill>
                <a:latin typeface="Times New Roman" pitchFamily="18" charset="0"/>
                <a:cs typeface="Times New Roman" pitchFamily="18" charset="0"/>
              </a:rPr>
              <a:t> </a:t>
            </a:r>
            <a:r>
              <a:rPr lang="uz-Latn-UZ" sz="2000" i="1" dirty="0">
                <a:solidFill>
                  <a:srgbClr val="002060"/>
                </a:solidFill>
                <a:latin typeface="Times New Roman" pitchFamily="18" charset="0"/>
                <a:cs typeface="Times New Roman" pitchFamily="18" charset="0"/>
              </a:rPr>
              <a:t>faol </a:t>
            </a:r>
            <a:r>
              <a:rPr lang="uz-Latn-UZ" sz="2000" i="1" dirty="0" smtClean="0">
                <a:solidFill>
                  <a:srgbClr val="002060"/>
                </a:solidFill>
                <a:latin typeface="Times New Roman" pitchFamily="18" charset="0"/>
                <a:cs typeface="Times New Roman" pitchFamily="18" charset="0"/>
              </a:rPr>
              <a:t>qatnash</a:t>
            </a:r>
            <a:r>
              <a:rPr lang="en-US" sz="2000" i="1" dirty="0" smtClean="0">
                <a:solidFill>
                  <a:srgbClr val="002060"/>
                </a:solidFill>
                <a:latin typeface="Times New Roman" pitchFamily="18" charset="0"/>
                <a:cs typeface="Times New Roman" pitchFamily="18" charset="0"/>
              </a:rPr>
              <a:t>dim</a:t>
            </a:r>
            <a:r>
              <a:rPr lang="uz-Latn-UZ" sz="2000" i="1" dirty="0" smtClean="0">
                <a:solidFill>
                  <a:srgbClr val="002060"/>
                </a:solidFill>
                <a:latin typeface="Times New Roman" pitchFamily="18" charset="0"/>
                <a:cs typeface="Times New Roman" pitchFamily="18" charset="0"/>
              </a:rPr>
              <a:t>.</a:t>
            </a:r>
            <a:endParaRPr lang="uz-Latn-UZ" sz="2000" i="1" dirty="0">
              <a:solidFill>
                <a:srgbClr val="002060"/>
              </a:solidFill>
              <a:latin typeface="Times New Roman" pitchFamily="18" charset="0"/>
              <a:cs typeface="Times New Roman" pitchFamily="18" charset="0"/>
            </a:endParaRPr>
          </a:p>
          <a:p>
            <a:pPr marL="0" indent="0" algn="just">
              <a:buNone/>
            </a:pPr>
            <a:r>
              <a:rPr lang="uz-Latn-UZ" sz="2000" i="1" dirty="0" smtClean="0">
                <a:solidFill>
                  <a:srgbClr val="002060"/>
                </a:solidFill>
                <a:latin typeface="Times New Roman" pitchFamily="18" charset="0"/>
                <a:cs typeface="Times New Roman" pitchFamily="18" charset="0"/>
              </a:rPr>
              <a:t>2. Guruh</a:t>
            </a:r>
            <a:r>
              <a:rPr lang="en-US" sz="2000" i="1" dirty="0" err="1" smtClean="0">
                <a:solidFill>
                  <a:srgbClr val="002060"/>
                </a:solidFill>
                <a:latin typeface="Times New Roman" pitchFamily="18" charset="0"/>
                <a:cs typeface="Times New Roman" pitchFamily="18" charset="0"/>
              </a:rPr>
              <a:t>im</a:t>
            </a:r>
            <a:r>
              <a:rPr lang="uz-Latn-UZ" sz="2000" i="1" dirty="0" smtClean="0">
                <a:solidFill>
                  <a:srgbClr val="002060"/>
                </a:solidFill>
                <a:latin typeface="Times New Roman" pitchFamily="18" charset="0"/>
                <a:cs typeface="Times New Roman" pitchFamily="18" charset="0"/>
              </a:rPr>
              <a:t>da takomillashtirilgan “Ilk qadam” davlat oʻquv dasturi asosida  bolalarni jismoniy tarbiya va sportga qiziqishini orttirish va jalb qilish, ularning salomatligini mustahkamlash, ularda xavfsizlik va ekologik taʼlim asoslarini shakllantirish uchun </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ertalabki</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badantarbiya</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uchun</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lentachalar</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har</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bir</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bolaga</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tayyorladim.Stol</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bosma</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o`yinlardan</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Mevali</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sudoku</a:t>
            </a:r>
            <a:r>
              <a:rPr lang="en-US" sz="2000" i="1" dirty="0" smtClean="0">
                <a:solidFill>
                  <a:srgbClr val="002060"/>
                </a:solidFill>
                <a:latin typeface="Times New Roman" pitchFamily="18" charset="0"/>
                <a:cs typeface="Times New Roman" pitchFamily="18" charset="0"/>
              </a:rPr>
              <a:t>”,”</a:t>
            </a:r>
            <a:r>
              <a:rPr lang="en-US" sz="2000" i="1" dirty="0" err="1" smtClean="0">
                <a:solidFill>
                  <a:srgbClr val="002060"/>
                </a:solidFill>
                <a:latin typeface="Times New Roman" pitchFamily="18" charset="0"/>
                <a:cs typeface="Times New Roman" pitchFamily="18" charset="0"/>
              </a:rPr>
              <a:t>Tangramm</a:t>
            </a:r>
            <a:r>
              <a:rPr lang="en-US" sz="2000" i="1" dirty="0" smtClean="0">
                <a:solidFill>
                  <a:srgbClr val="002060"/>
                </a:solidFill>
                <a:latin typeface="Times New Roman" pitchFamily="18" charset="0"/>
                <a:cs typeface="Times New Roman" pitchFamily="18" charset="0"/>
              </a:rPr>
              <a:t>”,”</a:t>
            </a:r>
            <a:r>
              <a:rPr lang="en-US" sz="2000" i="1" dirty="0" err="1" smtClean="0">
                <a:solidFill>
                  <a:srgbClr val="002060"/>
                </a:solidFill>
                <a:latin typeface="Times New Roman" pitchFamily="18" charset="0"/>
                <a:cs typeface="Times New Roman" pitchFamily="18" charset="0"/>
              </a:rPr>
              <a:t>Vitaminlar</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to`plamini</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yangiladim</a:t>
            </a:r>
            <a:r>
              <a:rPr lang="en-US" sz="2000" i="1" dirty="0" smtClean="0">
                <a:solidFill>
                  <a:srgbClr val="002060"/>
                </a:solidFill>
                <a:latin typeface="Times New Roman" pitchFamily="18" charset="0"/>
                <a:cs typeface="Times New Roman" pitchFamily="18" charset="0"/>
              </a:rPr>
              <a:t>.</a:t>
            </a:r>
            <a:endParaRPr lang="uz-Latn-UZ" sz="2000" i="1" dirty="0" smtClean="0">
              <a:solidFill>
                <a:srgbClr val="002060"/>
              </a:solidFill>
              <a:latin typeface="Times New Roman" pitchFamily="18" charset="0"/>
              <a:cs typeface="Times New Roman" pitchFamily="18" charset="0"/>
            </a:endParaRPr>
          </a:p>
          <a:p>
            <a:pPr marL="0" indent="0">
              <a:buNone/>
            </a:pPr>
            <a:r>
              <a:rPr lang="uz-Latn-UZ" sz="2000" i="1" dirty="0" smtClean="0">
                <a:solidFill>
                  <a:srgbClr val="002060"/>
                </a:solidFill>
                <a:latin typeface="Times New Roman" pitchFamily="18" charset="0"/>
                <a:cs typeface="Times New Roman" pitchFamily="18" charset="0"/>
              </a:rPr>
              <a:t>3. Bola shaxsini rivojlantirishda ota-onalarni kuzatuv kengashi orqali </a:t>
            </a:r>
            <a:r>
              <a:rPr lang="en-US" sz="2000" i="1" dirty="0" smtClean="0">
                <a:solidFill>
                  <a:srgbClr val="002060"/>
                </a:solidFill>
                <a:latin typeface="Times New Roman" pitchFamily="18" charset="0"/>
                <a:cs typeface="Times New Roman" pitchFamily="18" charset="0"/>
              </a:rPr>
              <a:t>“</a:t>
            </a:r>
            <a:r>
              <a:rPr lang="en-US" sz="2000" b="1" i="1" dirty="0" err="1" smtClean="0">
                <a:solidFill>
                  <a:srgbClr val="002060"/>
                </a:solidFill>
                <a:latin typeface="Times New Roman" pitchFamily="18" charset="0"/>
                <a:cs typeface="Times New Roman" pitchFamily="18" charset="0"/>
              </a:rPr>
              <a:t>Kamalak</a:t>
            </a:r>
            <a:r>
              <a:rPr lang="en-US" sz="2000" i="1" dirty="0" smtClean="0">
                <a:solidFill>
                  <a:srgbClr val="002060"/>
                </a:solidFill>
                <a:latin typeface="Times New Roman" pitchFamily="18" charset="0"/>
                <a:cs typeface="Times New Roman" pitchFamily="18" charset="0"/>
              </a:rPr>
              <a:t> ”</a:t>
            </a:r>
            <a:r>
              <a:rPr lang="uz-Latn-UZ" sz="2000" i="1" dirty="0" smtClean="0">
                <a:solidFill>
                  <a:srgbClr val="002060"/>
                </a:solidFill>
                <a:latin typeface="Times New Roman" pitchFamily="18" charset="0"/>
                <a:cs typeface="Times New Roman" pitchFamily="18" charset="0"/>
              </a:rPr>
              <a:t>guruh</a:t>
            </a:r>
            <a:r>
              <a:rPr lang="en-US" sz="2000" i="1" dirty="0" err="1" smtClean="0">
                <a:solidFill>
                  <a:srgbClr val="002060"/>
                </a:solidFill>
                <a:latin typeface="Times New Roman" pitchFamily="18" charset="0"/>
                <a:cs typeface="Times New Roman" pitchFamily="18" charset="0"/>
              </a:rPr>
              <a:t>i</a:t>
            </a:r>
            <a:r>
              <a:rPr lang="uz-Latn-UZ" sz="2000" i="1" dirty="0" smtClean="0">
                <a:solidFill>
                  <a:srgbClr val="002060"/>
                </a:solidFill>
                <a:latin typeface="Times New Roman" pitchFamily="18" charset="0"/>
                <a:cs typeface="Times New Roman" pitchFamily="18" charset="0"/>
              </a:rPr>
              <a:t>dagi ta’lim-tarbiyaviy   jarayonlariga </a:t>
            </a:r>
            <a:r>
              <a:rPr lang="en-US" sz="2000" i="1" dirty="0" smtClean="0">
                <a:solidFill>
                  <a:srgbClr val="002060"/>
                </a:solidFill>
                <a:latin typeface="Times New Roman" pitchFamily="18" charset="0"/>
                <a:cs typeface="Times New Roman" pitchFamily="18" charset="0"/>
              </a:rPr>
              <a:t> “Non-</a:t>
            </a:r>
            <a:r>
              <a:rPr lang="en-US" sz="2000" i="1" dirty="0" err="1" smtClean="0">
                <a:solidFill>
                  <a:srgbClr val="002060"/>
                </a:solidFill>
                <a:latin typeface="Times New Roman" pitchFamily="18" charset="0"/>
                <a:cs typeface="Times New Roman" pitchFamily="18" charset="0"/>
              </a:rPr>
              <a:t>dasturxon</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ko`rki</a:t>
            </a:r>
            <a:r>
              <a:rPr lang="en-US" sz="2000" i="1" dirty="0" smtClean="0">
                <a:solidFill>
                  <a:srgbClr val="002060"/>
                </a:solidFill>
                <a:latin typeface="Times New Roman" pitchFamily="18" charset="0"/>
                <a:cs typeface="Times New Roman" pitchFamily="18" charset="0"/>
              </a:rPr>
              <a:t>” , “</a:t>
            </a:r>
            <a:r>
              <a:rPr lang="en-US" sz="2000" i="1" dirty="0" err="1" smtClean="0">
                <a:solidFill>
                  <a:srgbClr val="002060"/>
                </a:solidFill>
                <a:latin typeface="Times New Roman" pitchFamily="18" charset="0"/>
                <a:cs typeface="Times New Roman" pitchFamily="18" charset="0"/>
              </a:rPr>
              <a:t>Matonatli</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kasb</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egalari</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Ezgu</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ishlarimiz</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Varraklar</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sayli</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Baxtiyor</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oila</a:t>
            </a:r>
            <a:r>
              <a:rPr lang="en-US" sz="2000" i="1" dirty="0" smtClean="0">
                <a:solidFill>
                  <a:srgbClr val="002060"/>
                </a:solidFill>
                <a:latin typeface="Times New Roman" pitchFamily="18" charset="0"/>
                <a:cs typeface="Times New Roman" pitchFamily="18" charset="0"/>
              </a:rPr>
              <a:t>”,”</a:t>
            </a:r>
            <a:r>
              <a:rPr lang="en-US" sz="2000" i="1" dirty="0" err="1" smtClean="0">
                <a:solidFill>
                  <a:srgbClr val="002060"/>
                </a:solidFill>
                <a:latin typeface="Times New Roman" pitchFamily="18" charset="0"/>
                <a:cs typeface="Times New Roman" pitchFamily="18" charset="0"/>
              </a:rPr>
              <a:t>Baxtli</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bolalik</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mavzularidagi</a:t>
            </a:r>
            <a:r>
              <a:rPr lang="en-US" sz="2000" i="1" dirty="0" smtClean="0">
                <a:solidFill>
                  <a:srgbClr val="002060"/>
                </a:solidFill>
                <a:latin typeface="Times New Roman" pitchFamily="18" charset="0"/>
                <a:cs typeface="Times New Roman" pitchFamily="18" charset="0"/>
              </a:rPr>
              <a:t>  </a:t>
            </a:r>
            <a:r>
              <a:rPr lang="en-US" sz="2000" i="1" dirty="0" err="1" smtClean="0">
                <a:solidFill>
                  <a:srgbClr val="002060"/>
                </a:solidFill>
                <a:latin typeface="Times New Roman" pitchFamily="18" charset="0"/>
                <a:cs typeface="Times New Roman" pitchFamily="18" charset="0"/>
              </a:rPr>
              <a:t>jarayonlarga</a:t>
            </a:r>
            <a:r>
              <a:rPr lang="en-US" sz="2000" i="1" dirty="0" smtClean="0">
                <a:solidFill>
                  <a:srgbClr val="002060"/>
                </a:solidFill>
                <a:latin typeface="Times New Roman" pitchFamily="18" charset="0"/>
                <a:cs typeface="Times New Roman" pitchFamily="18" charset="0"/>
              </a:rPr>
              <a:t> </a:t>
            </a:r>
            <a:r>
              <a:rPr lang="uz-Latn-UZ" sz="2000" i="1" dirty="0" smtClean="0">
                <a:solidFill>
                  <a:srgbClr val="002060"/>
                </a:solidFill>
                <a:latin typeface="Times New Roman" pitchFamily="18" charset="0"/>
                <a:cs typeface="Times New Roman" pitchFamily="18" charset="0"/>
              </a:rPr>
              <a:t>jalb qil</a:t>
            </a:r>
            <a:r>
              <a:rPr lang="en-US" sz="2000" i="1" dirty="0" smtClean="0">
                <a:solidFill>
                  <a:srgbClr val="002060"/>
                </a:solidFill>
                <a:latin typeface="Times New Roman" pitchFamily="18" charset="0"/>
                <a:cs typeface="Times New Roman" pitchFamily="18" charset="0"/>
              </a:rPr>
              <a:t>dim</a:t>
            </a:r>
            <a:r>
              <a:rPr lang="uz-Latn-UZ" sz="2000" i="1" dirty="0" smtClean="0">
                <a:solidFill>
                  <a:srgbClr val="002060"/>
                </a:solidFill>
                <a:latin typeface="Times New Roman" pitchFamily="18" charset="0"/>
                <a:cs typeface="Times New Roman" pitchFamily="18" charset="0"/>
              </a:rPr>
              <a:t>. </a:t>
            </a:r>
          </a:p>
          <a:p>
            <a:pPr marL="0" indent="0">
              <a:buNone/>
            </a:pPr>
            <a:endParaRPr lang="ru-RU" sz="1600" b="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695601845"/>
      </p:ext>
    </p:extLst>
  </p:cSld>
  <p:clrMapOvr>
    <a:masterClrMapping/>
  </p:clrMapOvr>
  <mc:AlternateContent xmlns:mc="http://schemas.openxmlformats.org/markup-compatibility/2006" xmlns:p14="http://schemas.microsoft.com/office/powerpoint/2010/main">
    <mc:Choice Requires="p14">
      <p:transition spd="slow" p14:dur="2000" advTm="49417"/>
    </mc:Choice>
    <mc:Fallback xmlns="">
      <p:transition spd="slow" advTm="49417"/>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2697" y="444136"/>
            <a:ext cx="11508377" cy="5597225"/>
          </a:xfrm>
        </p:spPr>
        <p:txBody>
          <a:bodyPr>
            <a:noAutofit/>
          </a:bodyPr>
          <a:lstStyle/>
          <a:p>
            <a:pPr marL="0" indent="0" algn="just">
              <a:buNone/>
            </a:pPr>
            <a:r>
              <a:rPr lang="en-US" sz="2400" i="1" dirty="0" smtClean="0">
                <a:solidFill>
                  <a:srgbClr val="002060"/>
                </a:solidFill>
                <a:latin typeface="Times New Roman" pitchFamily="18" charset="0"/>
                <a:cs typeface="Times New Roman" pitchFamily="18" charset="0"/>
              </a:rPr>
              <a:t>2024 </a:t>
            </a:r>
            <a:r>
              <a:rPr lang="en-US" sz="2400" i="1" dirty="0" err="1" smtClean="0">
                <a:solidFill>
                  <a:srgbClr val="002060"/>
                </a:solidFill>
                <a:latin typeface="Times New Roman" pitchFamily="18" charset="0"/>
                <a:cs typeface="Times New Roman" pitchFamily="18" charset="0"/>
              </a:rPr>
              <a:t>yil</a:t>
            </a:r>
            <a:r>
              <a:rPr lang="en-US" sz="2400" i="1" dirty="0" smtClean="0">
                <a:solidFill>
                  <a:srgbClr val="002060"/>
                </a:solidFill>
                <a:latin typeface="Times New Roman" pitchFamily="18" charset="0"/>
                <a:cs typeface="Times New Roman" pitchFamily="18" charset="0"/>
              </a:rPr>
              <a:t>  </a:t>
            </a:r>
            <a:r>
              <a:rPr lang="en-US" sz="2400" b="1" i="1" dirty="0" smtClean="0">
                <a:solidFill>
                  <a:srgbClr val="002060"/>
                </a:solidFill>
                <a:latin typeface="Times New Roman" pitchFamily="18" charset="0"/>
                <a:cs typeface="Times New Roman" pitchFamily="18" charset="0"/>
              </a:rPr>
              <a:t>22 </a:t>
            </a:r>
            <a:r>
              <a:rPr lang="en-US" sz="2400" b="1" i="1" dirty="0" err="1" smtClean="0">
                <a:solidFill>
                  <a:srgbClr val="002060"/>
                </a:solidFill>
                <a:latin typeface="Times New Roman" pitchFamily="18" charset="0"/>
                <a:cs typeface="Times New Roman" pitchFamily="18" charset="0"/>
              </a:rPr>
              <a:t>yanvar</a:t>
            </a:r>
            <a:r>
              <a:rPr lang="en-US" sz="2400" b="1"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kunida</a:t>
            </a:r>
            <a:r>
              <a:rPr lang="en-US" sz="2400" i="1" dirty="0" smtClean="0">
                <a:solidFill>
                  <a:srgbClr val="002060"/>
                </a:solidFill>
                <a:latin typeface="Times New Roman" pitchFamily="18" charset="0"/>
                <a:cs typeface="Times New Roman" pitchFamily="18" charset="0"/>
              </a:rPr>
              <a:t> </a:t>
            </a:r>
            <a:r>
              <a:rPr lang="en-US" sz="2400" i="1" dirty="0">
                <a:solidFill>
                  <a:srgbClr val="002060"/>
                </a:solidFill>
                <a:latin typeface="Times New Roman" pitchFamily="18" charset="0"/>
                <a:cs typeface="Times New Roman" pitchFamily="18" charset="0"/>
              </a:rPr>
              <a:t>t</a:t>
            </a:r>
            <a:r>
              <a:rPr lang="uz-Latn-UZ" sz="2400" i="1" dirty="0" smtClean="0">
                <a:solidFill>
                  <a:srgbClr val="002060"/>
                </a:solidFill>
                <a:latin typeface="Times New Roman" pitchFamily="18" charset="0"/>
                <a:cs typeface="Times New Roman" pitchFamily="18" charset="0"/>
              </a:rPr>
              <a:t>ibbiy </a:t>
            </a:r>
            <a:r>
              <a:rPr lang="uz-Latn-UZ" sz="2400" i="1" dirty="0">
                <a:solidFill>
                  <a:srgbClr val="002060"/>
                </a:solidFill>
                <a:latin typeface="Times New Roman" pitchFamily="18" charset="0"/>
                <a:cs typeface="Times New Roman" pitchFamily="18" charset="0"/>
              </a:rPr>
              <a:t>koʻriklar oʻtkazildi </a:t>
            </a:r>
            <a:r>
              <a:rPr lang="en-US" sz="2400" i="1" dirty="0">
                <a:solidFill>
                  <a:srgbClr val="002060"/>
                </a:solidFill>
                <a:latin typeface="Times New Roman" pitchFamily="18" charset="0"/>
                <a:cs typeface="Times New Roman" pitchFamily="18" charset="0"/>
              </a:rPr>
              <a:t>.</a:t>
            </a:r>
            <a:endParaRPr lang="ru-RU" sz="2400" i="1" dirty="0">
              <a:solidFill>
                <a:srgbClr val="002060"/>
              </a:solidFill>
              <a:latin typeface="Times New Roman" pitchFamily="18" charset="0"/>
              <a:cs typeface="Times New Roman" pitchFamily="18" charset="0"/>
            </a:endParaRPr>
          </a:p>
          <a:p>
            <a:pPr marL="0" indent="0" algn="just">
              <a:buNone/>
            </a:pPr>
            <a:r>
              <a:rPr lang="uz-Latn-UZ" sz="2400" b="1" dirty="0">
                <a:solidFill>
                  <a:srgbClr val="002060"/>
                </a:solidFill>
                <a:latin typeface="Times New Roman" pitchFamily="18" charset="0"/>
                <a:cs typeface="Times New Roman" pitchFamily="18" charset="0"/>
              </a:rPr>
              <a:t>III.Oʻtkazilagan tadbirlar tavsifi </a:t>
            </a:r>
            <a:endParaRPr lang="en-US" sz="2400" b="1" dirty="0" smtClean="0">
              <a:solidFill>
                <a:srgbClr val="002060"/>
              </a:solidFill>
              <a:latin typeface="Times New Roman" pitchFamily="18" charset="0"/>
              <a:cs typeface="Times New Roman" pitchFamily="18" charset="0"/>
            </a:endParaRPr>
          </a:p>
          <a:p>
            <a:pPr marL="0" indent="0" algn="just">
              <a:buNone/>
            </a:pPr>
            <a:r>
              <a:rPr lang="en-US" sz="2400" b="1" i="1" dirty="0" smtClean="0">
                <a:solidFill>
                  <a:srgbClr val="002060"/>
                </a:solidFill>
                <a:latin typeface="Times New Roman" pitchFamily="18" charset="0"/>
                <a:cs typeface="Times New Roman" pitchFamily="18" charset="0"/>
              </a:rPr>
              <a:t>512-DMTT</a:t>
            </a:r>
            <a:r>
              <a:rPr lang="en-US" sz="2400" i="1" dirty="0" smtClean="0">
                <a:solidFill>
                  <a:srgbClr val="002060"/>
                </a:solidFill>
                <a:latin typeface="Times New Roman" pitchFamily="18" charset="0"/>
                <a:cs typeface="Times New Roman" pitchFamily="18" charset="0"/>
              </a:rPr>
              <a:t>da </a:t>
            </a:r>
            <a:r>
              <a:rPr lang="en-US" sz="2400" i="1" dirty="0" err="1" smtClean="0">
                <a:solidFill>
                  <a:srgbClr val="002060"/>
                </a:solidFill>
                <a:latin typeface="Times New Roman" pitchFamily="18" charset="0"/>
                <a:cs typeface="Times New Roman" pitchFamily="18" charset="0"/>
              </a:rPr>
              <a:t>bayramlar</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bolalarni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rivojlantirish</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va</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tarbiyalashning</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eng</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samarali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vositalaridan</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biridir</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MTTda</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muhim</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voqealar</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bilan</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bog‘liq</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bayram</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va</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tadbirlarni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o‘tkazish</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uchun</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zamonaviy</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formatlardan</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foydalanamiz.Xususan</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O‘zbekiston</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Respublikasining</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Mustaqillik</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kuni</a:t>
            </a:r>
            <a:r>
              <a:rPr lang="en-US" sz="2400" i="1" dirty="0" smtClean="0">
                <a:solidFill>
                  <a:srgbClr val="002060"/>
                </a:solidFill>
                <a:latin typeface="Times New Roman" pitchFamily="18" charset="0"/>
                <a:cs typeface="Times New Roman" pitchFamily="18" charset="0"/>
              </a:rPr>
              <a:t>» ,  «</a:t>
            </a:r>
            <a:r>
              <a:rPr lang="en-US" sz="2400" i="1" dirty="0" err="1" smtClean="0">
                <a:solidFill>
                  <a:srgbClr val="002060"/>
                </a:solidFill>
                <a:latin typeface="Times New Roman" pitchFamily="18" charset="0"/>
                <a:cs typeface="Times New Roman" pitchFamily="18" charset="0"/>
              </a:rPr>
              <a:t>Ustoz</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va</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murabbiylar</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kuni</a:t>
            </a:r>
            <a:r>
              <a:rPr lang="en-US" sz="2400" i="1" dirty="0" smtClean="0">
                <a:solidFill>
                  <a:srgbClr val="002060"/>
                </a:solidFill>
                <a:latin typeface="Times New Roman" pitchFamily="18" charset="0"/>
                <a:cs typeface="Times New Roman" pitchFamily="18" charset="0"/>
              </a:rPr>
              <a:t>» , «</a:t>
            </a:r>
            <a:r>
              <a:rPr lang="en-US" sz="2400" i="1" dirty="0" err="1" smtClean="0">
                <a:solidFill>
                  <a:srgbClr val="002060"/>
                </a:solidFill>
                <a:latin typeface="Times New Roman" pitchFamily="18" charset="0"/>
                <a:cs typeface="Times New Roman" pitchFamily="18" charset="0"/>
              </a:rPr>
              <a:t>O‘zbekiston</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Respublikasi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Konstitutsiyasi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kuni</a:t>
            </a:r>
            <a:r>
              <a:rPr lang="en-US" sz="2400" i="1" dirty="0" smtClean="0">
                <a:solidFill>
                  <a:srgbClr val="002060"/>
                </a:solidFill>
                <a:latin typeface="Times New Roman" pitchFamily="18" charset="0"/>
                <a:cs typeface="Times New Roman" pitchFamily="18" charset="0"/>
              </a:rPr>
              <a:t>» , «</a:t>
            </a:r>
            <a:r>
              <a:rPr lang="en-US" sz="2400" i="1" dirty="0" err="1" smtClean="0">
                <a:solidFill>
                  <a:srgbClr val="002060"/>
                </a:solidFill>
                <a:latin typeface="Times New Roman" pitchFamily="18" charset="0"/>
                <a:cs typeface="Times New Roman" pitchFamily="18" charset="0"/>
              </a:rPr>
              <a:t>Yangi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yil</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bayrami</a:t>
            </a:r>
            <a:r>
              <a:rPr lang="en-US" sz="2400" i="1" dirty="0" smtClean="0">
                <a:solidFill>
                  <a:srgbClr val="002060"/>
                </a:solidFill>
                <a:latin typeface="Times New Roman" pitchFamily="18" charset="0"/>
                <a:cs typeface="Times New Roman" pitchFamily="18" charset="0"/>
              </a:rPr>
              <a:t>» ,«8-mart: </a:t>
            </a:r>
            <a:r>
              <a:rPr lang="en-US" sz="2400" i="1" dirty="0" err="1" smtClean="0">
                <a:solidFill>
                  <a:srgbClr val="002060"/>
                </a:solidFill>
                <a:latin typeface="Times New Roman" pitchFamily="18" charset="0"/>
                <a:cs typeface="Times New Roman" pitchFamily="18" charset="0"/>
              </a:rPr>
              <a:t>Xalqaro</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xotin-qizlar</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kuni</a:t>
            </a:r>
            <a:r>
              <a:rPr lang="en-US" sz="2400" i="1" dirty="0" smtClean="0">
                <a:solidFill>
                  <a:srgbClr val="002060"/>
                </a:solidFill>
                <a:latin typeface="Times New Roman" pitchFamily="18" charset="0"/>
                <a:cs typeface="Times New Roman" pitchFamily="18" charset="0"/>
              </a:rPr>
              <a:t>» , «</a:t>
            </a:r>
            <a:r>
              <a:rPr lang="en-US" sz="2400" i="1" dirty="0" err="1" smtClean="0">
                <a:solidFill>
                  <a:srgbClr val="002060"/>
                </a:solidFill>
                <a:latin typeface="Times New Roman" pitchFamily="18" charset="0"/>
                <a:cs typeface="Times New Roman" pitchFamily="18" charset="0"/>
              </a:rPr>
              <a:t>Navro‘z</a:t>
            </a:r>
            <a:r>
              <a:rPr lang="en-US" sz="2400" i="1" dirty="0" smtClean="0">
                <a:solidFill>
                  <a:srgbClr val="002060"/>
                </a:solidFill>
                <a:latin typeface="Times New Roman" pitchFamily="18" charset="0"/>
                <a:cs typeface="Times New Roman" pitchFamily="18" charset="0"/>
              </a:rPr>
              <a:t>» , «</a:t>
            </a:r>
            <a:r>
              <a:rPr lang="en-US" sz="2400" i="1" dirty="0" err="1" smtClean="0">
                <a:solidFill>
                  <a:srgbClr val="002060"/>
                </a:solidFill>
                <a:latin typeface="Times New Roman" pitchFamily="18" charset="0"/>
                <a:cs typeface="Times New Roman" pitchFamily="18" charset="0"/>
              </a:rPr>
              <a:t>Xotira</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va</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qadrlash</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kuni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kontsert</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kvest</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bayram</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tadbir</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ko`rinishida</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tashkil</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etildi</a:t>
            </a:r>
            <a:r>
              <a:rPr lang="en-US" sz="2400" i="1" dirty="0" smtClean="0">
                <a:solidFill>
                  <a:srgbClr val="002060"/>
                </a:solidFill>
                <a:latin typeface="Times New Roman" pitchFamily="18" charset="0"/>
                <a:cs typeface="Times New Roman" pitchFamily="18" charset="0"/>
              </a:rPr>
              <a:t>.</a:t>
            </a:r>
          </a:p>
          <a:p>
            <a:pPr marL="0" indent="0" algn="just">
              <a:buNone/>
            </a:pPr>
            <a:r>
              <a:rPr lang="en-US" sz="2400" b="1" i="1" dirty="0" smtClean="0">
                <a:solidFill>
                  <a:srgbClr val="002060"/>
                </a:solidFill>
                <a:latin typeface="Times New Roman" pitchFamily="18" charset="0"/>
                <a:cs typeface="Times New Roman" pitchFamily="18" charset="0"/>
              </a:rPr>
              <a:t>512-DMTT</a:t>
            </a:r>
            <a:r>
              <a:rPr lang="en-US" sz="2400" i="1" dirty="0" smtClean="0">
                <a:solidFill>
                  <a:srgbClr val="002060"/>
                </a:solidFill>
                <a:latin typeface="Times New Roman" pitchFamily="18" charset="0"/>
                <a:cs typeface="Times New Roman" pitchFamily="18" charset="0"/>
              </a:rPr>
              <a:t>da </a:t>
            </a:r>
            <a:r>
              <a:rPr lang="en-US" sz="2400" i="1" dirty="0" err="1" smtClean="0">
                <a:solidFill>
                  <a:srgbClr val="002060"/>
                </a:solidFill>
                <a:latin typeface="Times New Roman" pitchFamily="18" charset="0"/>
                <a:cs typeface="Times New Roman" pitchFamily="18" charset="0"/>
              </a:rPr>
              <a:t>tavsiya</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etilgan</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tadbirlardan</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Davlat</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tili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kuni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Hosil</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bayrami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Vatan</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himoyachilari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kuni,A.Navoiy</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va</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boshqa</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buyuk</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mutafakkirlar</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tavallud</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topgan</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kun,Xalqaro</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bolalarni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himoya</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qilish</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kuni,Men</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maktabga</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boraman</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tadbirlari</a:t>
            </a:r>
            <a:r>
              <a:rPr lang="en-US" sz="2400" i="1" dirty="0" smtClean="0">
                <a:solidFill>
                  <a:srgbClr val="002060"/>
                </a:solidFill>
                <a:latin typeface="Times New Roman" pitchFamily="18" charset="0"/>
                <a:cs typeface="Times New Roman" pitchFamily="18" charset="0"/>
              </a:rPr>
              <a:t> ham </a:t>
            </a:r>
            <a:r>
              <a:rPr lang="en-US" sz="2400" i="1" dirty="0" err="1" smtClean="0">
                <a:solidFill>
                  <a:srgbClr val="002060"/>
                </a:solidFill>
                <a:latin typeface="Times New Roman" pitchFamily="18" charset="0"/>
                <a:cs typeface="Times New Roman" pitchFamily="18" charset="0"/>
              </a:rPr>
              <a:t>reja</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asosida</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o`tkazildi</a:t>
            </a:r>
            <a:endParaRPr lang="ru-RU" sz="2400" i="1" dirty="0">
              <a:solidFill>
                <a:srgbClr val="002060"/>
              </a:solidFill>
              <a:latin typeface="Times New Roman" pitchFamily="18" charset="0"/>
              <a:cs typeface="Times New Roman" pitchFamily="18" charset="0"/>
            </a:endParaRPr>
          </a:p>
          <a:p>
            <a:pPr marL="0" indent="0" algn="just">
              <a:buNone/>
            </a:pPr>
            <a:r>
              <a:rPr lang="uz-Latn-UZ" sz="2400" b="1" dirty="0">
                <a:solidFill>
                  <a:srgbClr val="002060"/>
                </a:solidFill>
                <a:latin typeface="Times New Roman" pitchFamily="18" charset="0"/>
                <a:cs typeface="Times New Roman" pitchFamily="18" charset="0"/>
              </a:rPr>
              <a:t>IV.Tarbiyalanuvchilarning tanlov va boshqa musobaqalardagi ishtiroki boʻyicha natijalar </a:t>
            </a:r>
            <a:endParaRPr lang="en-US" sz="2400" b="1" dirty="0" smtClean="0">
              <a:solidFill>
                <a:srgbClr val="002060"/>
              </a:solidFill>
              <a:latin typeface="Times New Roman" pitchFamily="18" charset="0"/>
              <a:cs typeface="Times New Roman" pitchFamily="18" charset="0"/>
            </a:endParaRPr>
          </a:p>
          <a:p>
            <a:pPr marL="0" indent="0" algn="just">
              <a:buNone/>
            </a:pPr>
            <a:r>
              <a:rPr lang="en-US" sz="2400" b="1" i="1" dirty="0" smtClean="0">
                <a:solidFill>
                  <a:srgbClr val="002060"/>
                </a:solidFill>
                <a:latin typeface="Times New Roman" pitchFamily="18" charset="0"/>
                <a:cs typeface="Times New Roman" pitchFamily="18" charset="0"/>
              </a:rPr>
              <a:t>512-DMTT</a:t>
            </a:r>
            <a:r>
              <a:rPr lang="en-US" sz="2400" i="1" dirty="0" smtClean="0">
                <a:solidFill>
                  <a:srgbClr val="002060"/>
                </a:solidFill>
                <a:latin typeface="Times New Roman" pitchFamily="18" charset="0"/>
                <a:cs typeface="Times New Roman" pitchFamily="18" charset="0"/>
              </a:rPr>
              <a:t>da </a:t>
            </a:r>
            <a:r>
              <a:rPr lang="en-US" sz="2400" i="1" dirty="0" err="1" smtClean="0">
                <a:solidFill>
                  <a:srgbClr val="002060"/>
                </a:solidFill>
                <a:latin typeface="Times New Roman" pitchFamily="18" charset="0"/>
                <a:cs typeface="Times New Roman" pitchFamily="18" charset="0"/>
              </a:rPr>
              <a:t>reja</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asosida</a:t>
            </a:r>
            <a:r>
              <a:rPr lang="en-US" sz="2400" i="1" dirty="0" smtClean="0">
                <a:solidFill>
                  <a:srgbClr val="002060"/>
                </a:solidFill>
                <a:latin typeface="Times New Roman" pitchFamily="18" charset="0"/>
                <a:cs typeface="Times New Roman" pitchFamily="18" charset="0"/>
              </a:rPr>
              <a:t> “Atlas </a:t>
            </a:r>
            <a:r>
              <a:rPr lang="en-US" sz="2400" i="1" dirty="0" err="1" smtClean="0">
                <a:solidFill>
                  <a:srgbClr val="002060"/>
                </a:solidFill>
                <a:latin typeface="Times New Roman" pitchFamily="18" charset="0"/>
                <a:cs typeface="Times New Roman" pitchFamily="18" charset="0"/>
              </a:rPr>
              <a:t>jilosi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Quvnoq</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to`p</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Kitob</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olami</a:t>
            </a:r>
            <a:r>
              <a:rPr lang="en-US" sz="2400" i="1" dirty="0" smtClean="0">
                <a:solidFill>
                  <a:srgbClr val="002060"/>
                </a:solidFill>
                <a:latin typeface="Times New Roman" pitchFamily="18" charset="0"/>
                <a:cs typeface="Times New Roman" pitchFamily="18" charset="0"/>
              </a:rPr>
              <a:t>”,”</a:t>
            </a:r>
            <a:r>
              <a:rPr lang="en-US" sz="2400" i="1" dirty="0" err="1" smtClean="0">
                <a:solidFill>
                  <a:srgbClr val="002060"/>
                </a:solidFill>
                <a:latin typeface="Times New Roman" pitchFamily="18" charset="0"/>
                <a:cs typeface="Times New Roman" pitchFamily="18" charset="0"/>
              </a:rPr>
              <a:t>Ranglar</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olami</a:t>
            </a:r>
            <a:r>
              <a:rPr lang="en-US" sz="2400" i="1" dirty="0" smtClean="0">
                <a:solidFill>
                  <a:srgbClr val="002060"/>
                </a:solidFill>
                <a:latin typeface="Times New Roman" pitchFamily="18" charset="0"/>
                <a:cs typeface="Times New Roman" pitchFamily="18" charset="0"/>
              </a:rPr>
              <a:t>”,”</a:t>
            </a:r>
            <a:r>
              <a:rPr lang="en-US" sz="2400" i="1" dirty="0" err="1" smtClean="0">
                <a:solidFill>
                  <a:srgbClr val="002060"/>
                </a:solidFill>
                <a:latin typeface="Times New Roman" pitchFamily="18" charset="0"/>
                <a:cs typeface="Times New Roman" pitchFamily="18" charset="0"/>
              </a:rPr>
              <a:t>Varraklar</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sayli</a:t>
            </a:r>
            <a:r>
              <a:rPr lang="en-US" sz="2400" i="1" dirty="0" smtClean="0">
                <a:solidFill>
                  <a:srgbClr val="002060"/>
                </a:solidFill>
                <a:latin typeface="Times New Roman" pitchFamily="18" charset="0"/>
                <a:cs typeface="Times New Roman" pitchFamily="18" charset="0"/>
              </a:rPr>
              <a:t>”,”</a:t>
            </a:r>
            <a:r>
              <a:rPr lang="en-US" sz="2400" i="1" dirty="0" err="1" smtClean="0">
                <a:solidFill>
                  <a:srgbClr val="002060"/>
                </a:solidFill>
                <a:latin typeface="Times New Roman" pitchFamily="18" charset="0"/>
                <a:cs typeface="Times New Roman" pitchFamily="18" charset="0"/>
              </a:rPr>
              <a:t>Sportlandiya</a:t>
            </a:r>
            <a:r>
              <a:rPr lang="en-US" sz="2400" i="1" dirty="0" smtClean="0">
                <a:solidFill>
                  <a:srgbClr val="002060"/>
                </a:solidFill>
                <a:latin typeface="Times New Roman" pitchFamily="18" charset="0"/>
                <a:cs typeface="Times New Roman" pitchFamily="18" charset="0"/>
              </a:rPr>
              <a:t>” </a:t>
            </a:r>
            <a:r>
              <a:rPr lang="uz-Latn-UZ" sz="2400" i="1" dirty="0" smtClean="0">
                <a:solidFill>
                  <a:srgbClr val="002060"/>
                </a:solidFill>
                <a:latin typeface="Times New Roman" pitchFamily="18" charset="0"/>
                <a:cs typeface="Times New Roman" pitchFamily="18" charset="0"/>
              </a:rPr>
              <a:t>musobaqalari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o`tkazildi</a:t>
            </a:r>
            <a:r>
              <a:rPr lang="en-US" sz="2400" i="1" dirty="0" smtClean="0">
                <a:solidFill>
                  <a:srgbClr val="002060"/>
                </a:solidFill>
                <a:latin typeface="Times New Roman" pitchFamily="18" charset="0"/>
                <a:cs typeface="Times New Roman" pitchFamily="18" charset="0"/>
              </a:rPr>
              <a:t>.</a:t>
            </a:r>
            <a:endParaRPr lang="en-US" sz="2400" i="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558205375"/>
      </p:ext>
    </p:extLst>
  </p:cSld>
  <p:clrMapOvr>
    <a:masterClrMapping/>
  </p:clrMapOvr>
  <mc:AlternateContent xmlns:mc="http://schemas.openxmlformats.org/markup-compatibility/2006" xmlns:p14="http://schemas.microsoft.com/office/powerpoint/2010/main">
    <mc:Choice Requires="p14">
      <p:transition spd="slow" p14:dur="2000" advTm="49417"/>
    </mc:Choice>
    <mc:Fallback xmlns="">
      <p:transition spd="slow" advTm="49417"/>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30629" y="130629"/>
            <a:ext cx="11848011" cy="6727371"/>
          </a:xfrm>
        </p:spPr>
        <p:txBody>
          <a:bodyPr>
            <a:noAutofit/>
          </a:bodyPr>
          <a:lstStyle/>
          <a:p>
            <a:pPr marL="0" indent="0" algn="just">
              <a:buNone/>
            </a:pPr>
            <a:r>
              <a:rPr lang="uz-Latn-UZ" sz="2400" b="1" dirty="0" smtClean="0">
                <a:solidFill>
                  <a:srgbClr val="002060"/>
                </a:solidFill>
                <a:latin typeface="Times New Roman" pitchFamily="18" charset="0"/>
                <a:cs typeface="Times New Roman" pitchFamily="18" charset="0"/>
              </a:rPr>
              <a:t>V.Ota-onalar </a:t>
            </a:r>
            <a:r>
              <a:rPr lang="uz-Latn-UZ" sz="2400" b="1" dirty="0">
                <a:solidFill>
                  <a:srgbClr val="002060"/>
                </a:solidFill>
                <a:latin typeface="Times New Roman" pitchFamily="18" charset="0"/>
                <a:cs typeface="Times New Roman" pitchFamily="18" charset="0"/>
              </a:rPr>
              <a:t>bilan hamkorlik ishlari </a:t>
            </a:r>
            <a:endParaRPr lang="en-US" sz="2400" b="1" dirty="0" smtClean="0">
              <a:solidFill>
                <a:srgbClr val="002060"/>
              </a:solidFill>
              <a:latin typeface="Times New Roman" pitchFamily="18" charset="0"/>
              <a:cs typeface="Times New Roman" pitchFamily="18" charset="0"/>
            </a:endParaRPr>
          </a:p>
          <a:p>
            <a:pPr marL="0" indent="0" algn="just">
              <a:buNone/>
            </a:pPr>
            <a:r>
              <a:rPr lang="en-US" sz="2400" b="1" i="1" dirty="0" smtClean="0">
                <a:solidFill>
                  <a:srgbClr val="002060"/>
                </a:solidFill>
                <a:latin typeface="Times New Roman" pitchFamily="18" charset="0"/>
                <a:cs typeface="Times New Roman" pitchFamily="18" charset="0"/>
              </a:rPr>
              <a:t>512-DMTT</a:t>
            </a:r>
            <a:r>
              <a:rPr lang="en-US" sz="2400" i="1" dirty="0" smtClean="0">
                <a:solidFill>
                  <a:srgbClr val="002060"/>
                </a:solidFill>
                <a:latin typeface="Times New Roman" pitchFamily="18" charset="0"/>
                <a:cs typeface="Times New Roman" pitchFamily="18" charset="0"/>
              </a:rPr>
              <a:t>da “Non-</a:t>
            </a:r>
            <a:r>
              <a:rPr lang="en-US" sz="2400" i="1" dirty="0" err="1" smtClean="0">
                <a:solidFill>
                  <a:srgbClr val="002060"/>
                </a:solidFill>
                <a:latin typeface="Times New Roman" pitchFamily="18" charset="0"/>
                <a:cs typeface="Times New Roman" pitchFamily="18" charset="0"/>
              </a:rPr>
              <a:t>dasturxon</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ko`rki</a:t>
            </a:r>
            <a:r>
              <a:rPr lang="en-US" sz="2400" i="1" dirty="0" smtClean="0">
                <a:solidFill>
                  <a:srgbClr val="002060"/>
                </a:solidFill>
                <a:latin typeface="Times New Roman" pitchFamily="18" charset="0"/>
                <a:cs typeface="Times New Roman" pitchFamily="18" charset="0"/>
              </a:rPr>
              <a:t>” , “</a:t>
            </a:r>
            <a:r>
              <a:rPr lang="en-US" sz="2400" i="1" dirty="0" err="1" smtClean="0">
                <a:solidFill>
                  <a:srgbClr val="002060"/>
                </a:solidFill>
                <a:latin typeface="Times New Roman" pitchFamily="18" charset="0"/>
                <a:cs typeface="Times New Roman" pitchFamily="18" charset="0"/>
              </a:rPr>
              <a:t>Matonatli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kasb</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egalari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Ezgu</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ishlarimiz</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Varraklar</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sayli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Baxtiyor</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oila</a:t>
            </a:r>
            <a:r>
              <a:rPr lang="en-US" sz="2400" i="1" dirty="0" smtClean="0">
                <a:solidFill>
                  <a:srgbClr val="002060"/>
                </a:solidFill>
                <a:latin typeface="Times New Roman" pitchFamily="18" charset="0"/>
                <a:cs typeface="Times New Roman" pitchFamily="18" charset="0"/>
              </a:rPr>
              <a:t>”,”</a:t>
            </a:r>
            <a:r>
              <a:rPr lang="en-US" sz="2400" i="1" dirty="0" err="1" smtClean="0">
                <a:solidFill>
                  <a:srgbClr val="002060"/>
                </a:solidFill>
                <a:latin typeface="Times New Roman" pitchFamily="18" charset="0"/>
                <a:cs typeface="Times New Roman" pitchFamily="18" charset="0"/>
              </a:rPr>
              <a:t>Baxtli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bolalik</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mavzularidagi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jarayonlarda</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kuzatuvchi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ishtrokchi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bo`lib</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qatnashdilarHamkorlikda</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pullik</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to`garak</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ishlari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yaxshi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tashkil</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etildi</a:t>
            </a:r>
            <a:r>
              <a:rPr lang="en-US" sz="2400" b="1" i="1" dirty="0" smtClean="0">
                <a:solidFill>
                  <a:srgbClr val="002060"/>
                </a:solidFill>
                <a:latin typeface="Times New Roman" pitchFamily="18" charset="0"/>
                <a:cs typeface="Times New Roman" pitchFamily="18" charset="0"/>
              </a:rPr>
              <a:t>.”</a:t>
            </a:r>
            <a:r>
              <a:rPr lang="en-US" sz="2400" b="1" i="1" dirty="0" err="1" smtClean="0">
                <a:solidFill>
                  <a:srgbClr val="002060"/>
                </a:solidFill>
                <a:latin typeface="Times New Roman" pitchFamily="18" charset="0"/>
                <a:cs typeface="Times New Roman" pitchFamily="18" charset="0"/>
              </a:rPr>
              <a:t>Uyg`onish”MFYda</a:t>
            </a:r>
            <a:r>
              <a:rPr lang="en-US" sz="2400" b="1" i="1" dirty="0" smtClean="0">
                <a:solidFill>
                  <a:srgbClr val="002060"/>
                </a:solidFill>
                <a:latin typeface="Times New Roman" pitchFamily="18" charset="0"/>
                <a:cs typeface="Times New Roman" pitchFamily="18" charset="0"/>
              </a:rPr>
              <a:t> 12 </a:t>
            </a:r>
            <a:r>
              <a:rPr lang="en-US" sz="2400" b="1" i="1" dirty="0" err="1" smtClean="0">
                <a:solidFill>
                  <a:srgbClr val="002060"/>
                </a:solidFill>
                <a:latin typeface="Times New Roman" pitchFamily="18" charset="0"/>
                <a:cs typeface="Times New Roman" pitchFamily="18" charset="0"/>
              </a:rPr>
              <a:t>xonadonda</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yashovchi</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Omonovlar</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oilasiga</a:t>
            </a:r>
            <a:r>
              <a:rPr lang="en-US" sz="2400" b="1" i="1" dirty="0" smtClean="0">
                <a:solidFill>
                  <a:srgbClr val="002060"/>
                </a:solidFill>
                <a:latin typeface="Times New Roman" pitchFamily="18" charset="0"/>
                <a:cs typeface="Times New Roman" pitchFamily="18" charset="0"/>
              </a:rPr>
              <a:t> </a:t>
            </a:r>
            <a:r>
              <a:rPr lang="en-US" sz="2400" i="1" dirty="0" smtClean="0">
                <a:solidFill>
                  <a:srgbClr val="002060"/>
                </a:solidFill>
                <a:latin typeface="Times New Roman" pitchFamily="18" charset="0"/>
                <a:cs typeface="Times New Roman" pitchFamily="18" charset="0"/>
              </a:rPr>
              <a:t>“</a:t>
            </a:r>
            <a:r>
              <a:rPr lang="en-US" sz="2400" i="1" dirty="0" err="1" smtClean="0">
                <a:solidFill>
                  <a:srgbClr val="002060"/>
                </a:solidFill>
                <a:latin typeface="Times New Roman" pitchFamily="18" charset="0"/>
                <a:cs typeface="Times New Roman" pitchFamily="18" charset="0"/>
              </a:rPr>
              <a:t>Ezgu</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ishlarimiz”mehr</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aksiyasi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asosida</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tashriflar</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uyushtirildi</a:t>
            </a:r>
            <a:r>
              <a:rPr lang="en-US" sz="2400" i="1" dirty="0">
                <a:solidFill>
                  <a:srgbClr val="002060"/>
                </a:solidFill>
                <a:latin typeface="Times New Roman" pitchFamily="18" charset="0"/>
                <a:cs typeface="Times New Roman" pitchFamily="18" charset="0"/>
              </a:rPr>
              <a:t>.</a:t>
            </a:r>
            <a:endParaRPr lang="ru-RU" sz="2400" b="1" i="1" dirty="0">
              <a:solidFill>
                <a:srgbClr val="002060"/>
              </a:solidFill>
              <a:latin typeface="Times New Roman" pitchFamily="18" charset="0"/>
              <a:cs typeface="Times New Roman" pitchFamily="18" charset="0"/>
            </a:endParaRPr>
          </a:p>
          <a:p>
            <a:pPr marL="0" indent="0" algn="just">
              <a:buNone/>
            </a:pPr>
            <a:r>
              <a:rPr lang="uz-Latn-UZ" sz="2400" b="1" dirty="0">
                <a:solidFill>
                  <a:srgbClr val="002060"/>
                </a:solidFill>
                <a:latin typeface="Times New Roman" pitchFamily="18" charset="0"/>
                <a:cs typeface="Times New Roman" pitchFamily="18" charset="0"/>
              </a:rPr>
              <a:t>VI.Rivojlantiruvchi muhitni yangilash boʻyicha amalga oshirilgan ishlar  </a:t>
            </a:r>
            <a:r>
              <a:rPr lang="uz-Latn-UZ" sz="2400" b="1" dirty="0" smtClean="0">
                <a:solidFill>
                  <a:srgbClr val="002060"/>
                </a:solidFill>
                <a:latin typeface="Times New Roman" pitchFamily="18" charset="0"/>
                <a:cs typeface="Times New Roman" pitchFamily="18" charset="0"/>
              </a:rPr>
              <a:t> </a:t>
            </a:r>
            <a:endParaRPr lang="en-US" sz="2400" b="1" dirty="0" smtClean="0">
              <a:solidFill>
                <a:srgbClr val="002060"/>
              </a:solidFill>
              <a:latin typeface="Times New Roman" pitchFamily="18" charset="0"/>
              <a:cs typeface="Times New Roman" pitchFamily="18" charset="0"/>
            </a:endParaRPr>
          </a:p>
          <a:p>
            <a:pPr marL="0" indent="0" algn="just">
              <a:buNone/>
            </a:pPr>
            <a:r>
              <a:rPr lang="en-US" sz="2400" i="1" dirty="0" smtClean="0">
                <a:solidFill>
                  <a:srgbClr val="002060"/>
                </a:solidFill>
                <a:latin typeface="Times New Roman" pitchFamily="18" charset="0"/>
                <a:cs typeface="Times New Roman" pitchFamily="18" charset="0"/>
              </a:rPr>
              <a:t>“</a:t>
            </a:r>
            <a:r>
              <a:rPr lang="en-US" sz="2400" b="1" i="1" dirty="0" err="1" smtClean="0">
                <a:solidFill>
                  <a:srgbClr val="002060"/>
                </a:solidFill>
                <a:latin typeface="Times New Roman" pitchFamily="18" charset="0"/>
                <a:cs typeface="Times New Roman" pitchFamily="18" charset="0"/>
              </a:rPr>
              <a:t>Kamalak</a:t>
            </a:r>
            <a:r>
              <a:rPr lang="en-US" sz="2400" i="1" dirty="0" smtClean="0">
                <a:solidFill>
                  <a:srgbClr val="002060"/>
                </a:solidFill>
                <a:latin typeface="Times New Roman" pitchFamily="18" charset="0"/>
                <a:cs typeface="Times New Roman" pitchFamily="18" charset="0"/>
              </a:rPr>
              <a:t> ”</a:t>
            </a:r>
            <a:r>
              <a:rPr lang="uz-Latn-UZ" sz="2400" i="1" dirty="0" smtClean="0">
                <a:solidFill>
                  <a:srgbClr val="002060"/>
                </a:solidFill>
                <a:latin typeface="Times New Roman" pitchFamily="18" charset="0"/>
                <a:cs typeface="Times New Roman" pitchFamily="18" charset="0"/>
              </a:rPr>
              <a:t>guruh</a:t>
            </a:r>
            <a:r>
              <a:rPr lang="en-US" sz="2400" i="1" dirty="0" err="1" smtClean="0">
                <a:solidFill>
                  <a:srgbClr val="002060"/>
                </a:solidFill>
                <a:latin typeface="Times New Roman" pitchFamily="18" charset="0"/>
                <a:cs typeface="Times New Roman" pitchFamily="18" charset="0"/>
              </a:rPr>
              <a:t>i</a:t>
            </a:r>
            <a:r>
              <a:rPr lang="uz-Latn-UZ" sz="2400" i="1" dirty="0" smtClean="0">
                <a:solidFill>
                  <a:srgbClr val="002060"/>
                </a:solidFill>
                <a:latin typeface="Times New Roman" pitchFamily="18" charset="0"/>
                <a:cs typeface="Times New Roman" pitchFamily="18" charset="0"/>
              </a:rPr>
              <a:t>dagi </a:t>
            </a:r>
            <a:r>
              <a:rPr lang="en-US" sz="2400" b="1" i="1" dirty="0" smtClean="0">
                <a:solidFill>
                  <a:srgbClr val="002060"/>
                </a:solidFill>
                <a:latin typeface="Times New Roman" pitchFamily="18" charset="0"/>
                <a:cs typeface="Times New Roman" pitchFamily="18" charset="0"/>
              </a:rPr>
              <a:t>"Til </a:t>
            </a:r>
            <a:r>
              <a:rPr lang="en-US" sz="2400" b="1" i="1" dirty="0" err="1" smtClean="0">
                <a:solidFill>
                  <a:srgbClr val="002060"/>
                </a:solidFill>
                <a:latin typeface="Times New Roman" pitchFamily="18" charset="0"/>
                <a:cs typeface="Times New Roman" pitchFamily="18" charset="0"/>
              </a:rPr>
              <a:t>va</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nutq</a:t>
            </a:r>
            <a:r>
              <a:rPr lang="en-US" sz="2400" b="1"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markazida</a:t>
            </a:r>
            <a:r>
              <a:rPr lang="en-US" sz="2400"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Sabzavot</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va</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mevalar</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bolalar</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kitoblarini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yangiladim</a:t>
            </a:r>
            <a:r>
              <a:rPr lang="en-US" sz="2400" i="1" dirty="0" smtClean="0">
                <a:solidFill>
                  <a:srgbClr val="002060"/>
                </a:solidFill>
                <a:latin typeface="Times New Roman" pitchFamily="18" charset="0"/>
                <a:cs typeface="Times New Roman" pitchFamily="18" charset="0"/>
              </a:rPr>
              <a:t>. </a:t>
            </a:r>
          </a:p>
          <a:p>
            <a:pPr marL="0" indent="0" algn="just">
              <a:buNone/>
            </a:pPr>
            <a:r>
              <a:rPr lang="en-US" sz="2400" i="1" dirty="0" smtClean="0">
                <a:solidFill>
                  <a:srgbClr val="002060"/>
                </a:solidFill>
                <a:latin typeface="Times New Roman" pitchFamily="18" charset="0"/>
                <a:cs typeface="Times New Roman" pitchFamily="18" charset="0"/>
              </a:rPr>
              <a:t>“</a:t>
            </a:r>
            <a:r>
              <a:rPr lang="en-US" sz="2400" b="1" i="1" dirty="0" smtClean="0">
                <a:solidFill>
                  <a:srgbClr val="002060"/>
                </a:solidFill>
                <a:latin typeface="Times New Roman" pitchFamily="18" charset="0"/>
                <a:cs typeface="Times New Roman" pitchFamily="18" charset="0"/>
              </a:rPr>
              <a:t>Fan </a:t>
            </a:r>
            <a:r>
              <a:rPr lang="en-US" sz="2400" b="1" i="1" dirty="0" err="1" smtClean="0">
                <a:solidFill>
                  <a:srgbClr val="002060"/>
                </a:solidFill>
                <a:latin typeface="Times New Roman" pitchFamily="18" charset="0"/>
                <a:cs typeface="Times New Roman" pitchFamily="18" charset="0"/>
              </a:rPr>
              <a:t>va</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tabiat</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markaziga</a:t>
            </a:r>
            <a:r>
              <a:rPr lang="en-US" sz="2400"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Qushlar</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haqida</a:t>
            </a:r>
            <a:r>
              <a:rPr lang="en-US" sz="2400" b="1" i="1" dirty="0" smtClean="0">
                <a:solidFill>
                  <a:srgbClr val="002060"/>
                </a:solidFill>
                <a:latin typeface="Times New Roman" pitchFamily="18" charset="0"/>
                <a:cs typeface="Times New Roman" pitchFamily="18" charset="0"/>
              </a:rPr>
              <a:t> </a:t>
            </a:r>
            <a:r>
              <a:rPr lang="en-US" sz="2400" b="1" i="1" dirty="0" err="1">
                <a:solidFill>
                  <a:srgbClr val="002060"/>
                </a:solidFill>
                <a:latin typeface="Times New Roman" pitchFamily="18" charset="0"/>
                <a:cs typeface="Times New Roman" pitchFamily="18" charset="0"/>
              </a:rPr>
              <a:t>n</a:t>
            </a:r>
            <a:r>
              <a:rPr lang="en-US" sz="2400" b="1" i="1" dirty="0" err="1" smtClean="0">
                <a:solidFill>
                  <a:srgbClr val="002060"/>
                </a:solidFill>
                <a:latin typeface="Times New Roman" pitchFamily="18" charset="0"/>
                <a:cs typeface="Times New Roman" pitchFamily="18" charset="0"/>
              </a:rPr>
              <a:t>ima</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bilasan</a:t>
            </a:r>
            <a:r>
              <a:rPr lang="en-US" sz="2400" b="1" i="1" dirty="0" smtClean="0">
                <a:solidFill>
                  <a:srgbClr val="002060"/>
                </a:solidFill>
                <a:latin typeface="Times New Roman" pitchFamily="18" charset="0"/>
                <a:cs typeface="Times New Roman" pitchFamily="18" charset="0"/>
              </a:rPr>
              <a:t>?”,”</a:t>
            </a:r>
            <a:r>
              <a:rPr lang="en-US" sz="2400" b="1" i="1" dirty="0" err="1" smtClean="0">
                <a:solidFill>
                  <a:srgbClr val="002060"/>
                </a:solidFill>
                <a:latin typeface="Times New Roman" pitchFamily="18" charset="0"/>
                <a:cs typeface="Times New Roman" pitchFamily="18" charset="0"/>
              </a:rPr>
              <a:t>Mebellar</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haqida</a:t>
            </a:r>
            <a:r>
              <a:rPr lang="en-US" sz="2400" b="1" i="1" dirty="0" smtClean="0">
                <a:solidFill>
                  <a:srgbClr val="002060"/>
                </a:solidFill>
                <a:latin typeface="Times New Roman" pitchFamily="18" charset="0"/>
                <a:cs typeface="Times New Roman" pitchFamily="18" charset="0"/>
              </a:rPr>
              <a:t> </a:t>
            </a:r>
            <a:r>
              <a:rPr lang="en-US" sz="2400" b="1" i="1" dirty="0" err="1">
                <a:solidFill>
                  <a:srgbClr val="002060"/>
                </a:solidFill>
                <a:latin typeface="Times New Roman" pitchFamily="18" charset="0"/>
                <a:cs typeface="Times New Roman" pitchFamily="18" charset="0"/>
              </a:rPr>
              <a:t>n</a:t>
            </a:r>
            <a:r>
              <a:rPr lang="en-US" sz="2400" b="1" i="1" dirty="0" err="1" smtClean="0">
                <a:solidFill>
                  <a:srgbClr val="002060"/>
                </a:solidFill>
                <a:latin typeface="Times New Roman" pitchFamily="18" charset="0"/>
                <a:cs typeface="Times New Roman" pitchFamily="18" charset="0"/>
              </a:rPr>
              <a:t>ima</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bilasan</a:t>
            </a:r>
            <a:r>
              <a:rPr lang="en-US" sz="2400" b="1" i="1" dirty="0" smtClean="0">
                <a:solidFill>
                  <a:srgbClr val="002060"/>
                </a:solidFill>
                <a:latin typeface="Times New Roman" pitchFamily="18" charset="0"/>
                <a:cs typeface="Times New Roman" pitchFamily="18" charset="0"/>
              </a:rPr>
              <a:t>?”</a:t>
            </a:r>
            <a:r>
              <a:rPr lang="en-US" sz="2400" i="1" dirty="0" err="1" smtClean="0">
                <a:solidFill>
                  <a:srgbClr val="002060"/>
                </a:solidFill>
                <a:latin typeface="Times New Roman" pitchFamily="18" charset="0"/>
                <a:cs typeface="Times New Roman" pitchFamily="18" charset="0"/>
              </a:rPr>
              <a:t>tarqatmalarni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yangiladim</a:t>
            </a:r>
            <a:r>
              <a:rPr lang="en-US" sz="2400" i="1" dirty="0" smtClean="0">
                <a:solidFill>
                  <a:srgbClr val="002060"/>
                </a:solidFill>
                <a:latin typeface="Times New Roman" pitchFamily="18" charset="0"/>
                <a:cs typeface="Times New Roman" pitchFamily="18" charset="0"/>
              </a:rPr>
              <a:t>. </a:t>
            </a:r>
          </a:p>
          <a:p>
            <a:pPr marL="0" indent="0" algn="just">
              <a:buNone/>
            </a:pPr>
            <a:r>
              <a:rPr lang="en-US" sz="2400" b="1" i="1" dirty="0" err="1" smtClean="0">
                <a:solidFill>
                  <a:srgbClr val="002060"/>
                </a:solidFill>
                <a:latin typeface="Times New Roman" pitchFamily="18" charset="0"/>
                <a:cs typeface="Times New Roman" pitchFamily="18" charset="0"/>
              </a:rPr>
              <a:t>Syujetli-rolli</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o‘yinlar</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va</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sahnalashtirish</a:t>
            </a:r>
            <a:r>
              <a:rPr lang="en-US" sz="2400" b="1"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markaziga</a:t>
            </a:r>
            <a:r>
              <a:rPr lang="en-US" sz="2400" i="1" dirty="0" smtClean="0">
                <a:solidFill>
                  <a:srgbClr val="002060"/>
                </a:solidFill>
                <a:latin typeface="Times New Roman" pitchFamily="18" charset="0"/>
                <a:cs typeface="Times New Roman" pitchFamily="18" charset="0"/>
              </a:rPr>
              <a:t> “</a:t>
            </a:r>
            <a:r>
              <a:rPr lang="en-US" sz="2400" b="1" i="1" dirty="0" smtClean="0">
                <a:solidFill>
                  <a:srgbClr val="002060"/>
                </a:solidFill>
                <a:latin typeface="Times New Roman" pitchFamily="18" charset="0"/>
                <a:cs typeface="Times New Roman" pitchFamily="18" charset="0"/>
              </a:rPr>
              <a:t>Meaning </a:t>
            </a:r>
            <a:r>
              <a:rPr lang="en-US" sz="2400" b="1" i="1" dirty="0" err="1" smtClean="0">
                <a:solidFill>
                  <a:srgbClr val="002060"/>
                </a:solidFill>
                <a:latin typeface="Times New Roman" pitchFamily="18" charset="0"/>
                <a:cs typeface="Times New Roman" pitchFamily="18" charset="0"/>
              </a:rPr>
              <a:t>oilam</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barroq</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teatri</a:t>
            </a:r>
            <a:r>
              <a:rPr lang="en-US" sz="2400" b="1" i="1" dirty="0" smtClean="0">
                <a:solidFill>
                  <a:srgbClr val="002060"/>
                </a:solidFill>
                <a:latin typeface="Times New Roman" pitchFamily="18" charset="0"/>
                <a:cs typeface="Times New Roman" pitchFamily="18" charset="0"/>
              </a:rPr>
              <a:t>,”</a:t>
            </a:r>
            <a:r>
              <a:rPr lang="en-US" sz="2400" b="1" i="1" dirty="0" err="1" smtClean="0">
                <a:solidFill>
                  <a:srgbClr val="002060"/>
                </a:solidFill>
                <a:latin typeface="Times New Roman" pitchFamily="18" charset="0"/>
                <a:cs typeface="Times New Roman" pitchFamily="18" charset="0"/>
              </a:rPr>
              <a:t>Rasmli</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tasvirlar</a:t>
            </a:r>
            <a:r>
              <a:rPr lang="en-US" sz="2400" b="1"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mavzusidagi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slayd</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taqdimotlarni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yangiladim</a:t>
            </a:r>
            <a:r>
              <a:rPr lang="en-US" sz="2400" i="1" dirty="0" smtClean="0">
                <a:solidFill>
                  <a:srgbClr val="002060"/>
                </a:solidFill>
                <a:latin typeface="Times New Roman" pitchFamily="18" charset="0"/>
                <a:cs typeface="Times New Roman" pitchFamily="18" charset="0"/>
              </a:rPr>
              <a:t>. </a:t>
            </a:r>
          </a:p>
          <a:p>
            <a:pPr marL="0" indent="0" algn="just">
              <a:buNone/>
            </a:pPr>
            <a:r>
              <a:rPr lang="en-US" sz="2400" b="1" i="1" dirty="0" err="1" smtClean="0">
                <a:solidFill>
                  <a:srgbClr val="002060"/>
                </a:solidFill>
                <a:latin typeface="Times New Roman" pitchFamily="18" charset="0"/>
                <a:cs typeface="Times New Roman" pitchFamily="18" charset="0"/>
              </a:rPr>
              <a:t>Qurish</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konstruksiyalash</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va</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matematika</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markaziga</a:t>
            </a:r>
            <a:r>
              <a:rPr lang="en-US" sz="2400"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Matematika</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olamiga</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sayohat</a:t>
            </a:r>
            <a:r>
              <a:rPr lang="en-US" sz="2400" i="1" dirty="0" smtClean="0">
                <a:solidFill>
                  <a:srgbClr val="002060"/>
                </a:solidFill>
                <a:latin typeface="Times New Roman" pitchFamily="18" charset="0"/>
                <a:cs typeface="Times New Roman" pitchFamily="18" charset="0"/>
              </a:rPr>
              <a:t>”,“</a:t>
            </a:r>
            <a:r>
              <a:rPr lang="en-US" sz="2400" b="1" i="1" dirty="0" err="1" smtClean="0">
                <a:solidFill>
                  <a:srgbClr val="002060"/>
                </a:solidFill>
                <a:latin typeface="Times New Roman" pitchFamily="18" charset="0"/>
                <a:cs typeface="Times New Roman" pitchFamily="18" charset="0"/>
              </a:rPr>
              <a:t>Raqamlar</a:t>
            </a:r>
            <a:r>
              <a:rPr lang="en-US" sz="2400" b="1" i="1" dirty="0" smtClean="0">
                <a:solidFill>
                  <a:srgbClr val="002060"/>
                </a:solidFill>
                <a:latin typeface="Times New Roman" pitchFamily="18" charset="0"/>
                <a:cs typeface="Times New Roman" pitchFamily="18" charset="0"/>
              </a:rPr>
              <a:t>”,”</a:t>
            </a:r>
            <a:r>
              <a:rPr lang="en-US" sz="2400" b="1" i="1" dirty="0" err="1" smtClean="0">
                <a:solidFill>
                  <a:srgbClr val="002060"/>
                </a:solidFill>
                <a:latin typeface="Times New Roman" pitchFamily="18" charset="0"/>
                <a:cs typeface="Times New Roman" pitchFamily="18" charset="0"/>
              </a:rPr>
              <a:t>Shakllar</a:t>
            </a:r>
            <a:r>
              <a:rPr lang="en-US" sz="2400" b="1" i="1" dirty="0" smtClean="0">
                <a:solidFill>
                  <a:srgbClr val="002060"/>
                </a:solidFill>
                <a:latin typeface="Times New Roman" pitchFamily="18" charset="0"/>
                <a:cs typeface="Times New Roman" pitchFamily="18" charset="0"/>
              </a:rPr>
              <a:t>” , “</a:t>
            </a:r>
            <a:r>
              <a:rPr lang="en-US" sz="2400" b="1" i="1" dirty="0" err="1" smtClean="0">
                <a:solidFill>
                  <a:srgbClr val="002060"/>
                </a:solidFill>
                <a:latin typeface="Times New Roman" pitchFamily="18" charset="0"/>
                <a:cs typeface="Times New Roman" pitchFamily="18" charset="0"/>
              </a:rPr>
              <a:t>Ko`priklar</a:t>
            </a:r>
            <a:r>
              <a:rPr lang="en-US" sz="2400" b="1" i="1" dirty="0" smtClean="0">
                <a:solidFill>
                  <a:srgbClr val="002060"/>
                </a:solidFill>
                <a:latin typeface="Times New Roman" pitchFamily="18" charset="0"/>
                <a:cs typeface="Times New Roman" pitchFamily="18" charset="0"/>
              </a:rPr>
              <a:t>” video </a:t>
            </a:r>
            <a:r>
              <a:rPr lang="en-US" sz="2400" b="1" i="1" dirty="0" err="1" smtClean="0">
                <a:solidFill>
                  <a:srgbClr val="002060"/>
                </a:solidFill>
                <a:latin typeface="Times New Roman" pitchFamily="18" charset="0"/>
                <a:cs typeface="Times New Roman" pitchFamily="18" charset="0"/>
              </a:rPr>
              <a:t>ko`rgazma</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vositasini</a:t>
            </a:r>
            <a:r>
              <a:rPr lang="en-US" sz="2400" b="1" i="1" dirty="0" smtClean="0">
                <a:solidFill>
                  <a:srgbClr val="002060"/>
                </a:solidFill>
                <a:latin typeface="Times New Roman" pitchFamily="18" charset="0"/>
                <a:cs typeface="Times New Roman" pitchFamily="18" charset="0"/>
              </a:rPr>
              <a:t> </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yangiladim</a:t>
            </a:r>
            <a:r>
              <a:rPr lang="en-US" sz="2400"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San’at</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markaziga</a:t>
            </a:r>
            <a:r>
              <a:rPr lang="en-US" sz="2400"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Namuna-rasm</a:t>
            </a:r>
            <a:r>
              <a:rPr lang="en-US" sz="2400" b="1" i="1" dirty="0" smtClean="0">
                <a:solidFill>
                  <a:srgbClr val="002060"/>
                </a:solidFill>
                <a:latin typeface="Times New Roman" pitchFamily="18" charset="0"/>
                <a:cs typeface="Times New Roman" pitchFamily="18" charset="0"/>
              </a:rPr>
              <a:t>”,”</a:t>
            </a:r>
            <a:r>
              <a:rPr lang="en-US" sz="2400" b="1" i="1" dirty="0" err="1" smtClean="0">
                <a:solidFill>
                  <a:srgbClr val="002060"/>
                </a:solidFill>
                <a:latin typeface="Times New Roman" pitchFamily="18" charset="0"/>
                <a:cs typeface="Times New Roman" pitchFamily="18" charset="0"/>
              </a:rPr>
              <a:t>Noan`anaviy</a:t>
            </a:r>
            <a:r>
              <a:rPr lang="en-US" sz="2400" b="1" i="1" dirty="0" smtClean="0">
                <a:solidFill>
                  <a:srgbClr val="002060"/>
                </a:solidFill>
                <a:latin typeface="Times New Roman" pitchFamily="18" charset="0"/>
                <a:cs typeface="Times New Roman" pitchFamily="18" charset="0"/>
              </a:rPr>
              <a:t> </a:t>
            </a:r>
            <a:r>
              <a:rPr lang="en-US" sz="2400" b="1" i="1" dirty="0" err="1" smtClean="0">
                <a:solidFill>
                  <a:srgbClr val="002060"/>
                </a:solidFill>
                <a:latin typeface="Times New Roman" pitchFamily="18" charset="0"/>
                <a:cs typeface="Times New Roman" pitchFamily="18" charset="0"/>
              </a:rPr>
              <a:t>rasm</a:t>
            </a:r>
            <a:r>
              <a:rPr lang="en-US" sz="2400" b="1"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mavzusidagi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slayd</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taqdimotlarni</a:t>
            </a:r>
            <a:r>
              <a:rPr lang="en-US" sz="2400" i="1" dirty="0" smtClean="0">
                <a:solidFill>
                  <a:srgbClr val="002060"/>
                </a:solidFill>
                <a:latin typeface="Times New Roman" pitchFamily="18" charset="0"/>
                <a:cs typeface="Times New Roman" pitchFamily="18" charset="0"/>
              </a:rPr>
              <a:t> </a:t>
            </a:r>
            <a:r>
              <a:rPr lang="en-US" sz="2400" i="1" dirty="0" err="1" smtClean="0">
                <a:solidFill>
                  <a:srgbClr val="002060"/>
                </a:solidFill>
                <a:latin typeface="Times New Roman" pitchFamily="18" charset="0"/>
                <a:cs typeface="Times New Roman" pitchFamily="18" charset="0"/>
              </a:rPr>
              <a:t>yangiladim</a:t>
            </a:r>
            <a:endParaRPr lang="en-US" sz="2400" b="1" i="1" dirty="0" smtClean="0">
              <a:solidFill>
                <a:srgbClr val="002060"/>
              </a:solidFill>
              <a:latin typeface="Times New Roman" pitchFamily="18" charset="0"/>
              <a:cs typeface="Times New Roman" pitchFamily="18" charset="0"/>
            </a:endParaRPr>
          </a:p>
          <a:p>
            <a:pPr marL="0" indent="0" algn="just">
              <a:buNone/>
            </a:pPr>
            <a:endParaRPr lang="ru-RU" sz="2400" i="1"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1333487658"/>
      </p:ext>
    </p:extLst>
  </p:cSld>
  <p:clrMapOvr>
    <a:masterClrMapping/>
  </p:clrMapOvr>
  <mc:AlternateContent xmlns:mc="http://schemas.openxmlformats.org/markup-compatibility/2006" xmlns:p14="http://schemas.microsoft.com/office/powerpoint/2010/main">
    <mc:Choice Requires="p14">
      <p:transition spd="slow" p14:dur="2000" advTm="49417"/>
    </mc:Choice>
    <mc:Fallback xmlns="">
      <p:transition spd="slow" advTm="49417"/>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04949" y="212272"/>
            <a:ext cx="11377748" cy="1020536"/>
          </a:xfrm>
        </p:spPr>
        <p:txBody>
          <a:bodyPr>
            <a:normAutofit/>
          </a:bodyPr>
          <a:lstStyle/>
          <a:p>
            <a:pPr algn="ctr"/>
            <a:r>
              <a:rPr lang="uz-Latn-UZ" sz="2000" b="1" dirty="0">
                <a:solidFill>
                  <a:srgbClr val="002060"/>
                </a:solidFill>
                <a:latin typeface="Times New Roman" pitchFamily="18" charset="0"/>
                <a:cs typeface="Times New Roman" pitchFamily="18" charset="0"/>
              </a:rPr>
              <a:t>VII. Oʻquv yili yakuniga “Ilk qadam” davlat oʻquv dasturini oʻzlashtirish natijalari </a:t>
            </a:r>
            <a:r>
              <a:rPr lang="ru-RU" sz="2000" dirty="0">
                <a:solidFill>
                  <a:srgbClr val="002060"/>
                </a:solidFill>
                <a:latin typeface="Times New Roman" pitchFamily="18" charset="0"/>
                <a:cs typeface="Times New Roman" pitchFamily="18" charset="0"/>
              </a:rPr>
              <a:t/>
            </a:r>
            <a:br>
              <a:rPr lang="ru-RU" sz="2000" dirty="0">
                <a:solidFill>
                  <a:srgbClr val="002060"/>
                </a:solidFill>
                <a:latin typeface="Times New Roman" pitchFamily="18" charset="0"/>
                <a:cs typeface="Times New Roman" pitchFamily="18" charset="0"/>
              </a:rPr>
            </a:br>
            <a:r>
              <a:rPr lang="uz-Latn-UZ" sz="2000" dirty="0">
                <a:solidFill>
                  <a:srgbClr val="002060"/>
                </a:solidFill>
                <a:latin typeface="Times New Roman" pitchFamily="18" charset="0"/>
                <a:cs typeface="Times New Roman" pitchFamily="18" charset="0"/>
              </a:rPr>
              <a:t> </a:t>
            </a:r>
            <a:r>
              <a:rPr lang="uz-Latn-UZ" sz="2000" b="1" dirty="0">
                <a:solidFill>
                  <a:srgbClr val="002060"/>
                </a:solidFill>
                <a:latin typeface="Times New Roman" pitchFamily="18" charset="0"/>
                <a:cs typeface="Times New Roman" pitchFamily="18" charset="0"/>
              </a:rPr>
              <a:t>MTT (guruh)dagi bolalar soni:</a:t>
            </a:r>
            <a:endParaRPr lang="ru-RU" sz="2000" dirty="0">
              <a:solidFill>
                <a:srgbClr val="002060"/>
              </a:solidFill>
              <a:latin typeface="Times New Roman" pitchFamily="18" charset="0"/>
              <a:cs typeface="Times New Roman" pitchFamily="18" charset="0"/>
            </a:endParaRPr>
          </a:p>
        </p:txBody>
      </p:sp>
      <p:graphicFrame>
        <p:nvGraphicFramePr>
          <p:cNvPr id="5" name="Объект 4"/>
          <p:cNvGraphicFramePr>
            <a:graphicFrameLocks noGrp="1"/>
          </p:cNvGraphicFramePr>
          <p:nvPr>
            <p:ph idx="1"/>
            <p:extLst>
              <p:ext uri="{D42A27DB-BD31-4B8C-83A1-F6EECF244321}">
                <p14:modId xmlns:p14="http://schemas.microsoft.com/office/powerpoint/2010/main" val="3340145259"/>
              </p:ext>
            </p:extLst>
          </p:nvPr>
        </p:nvGraphicFramePr>
        <p:xfrm>
          <a:off x="117566" y="1136469"/>
          <a:ext cx="11848013" cy="5512801"/>
        </p:xfrm>
        <a:graphic>
          <a:graphicData uri="http://schemas.openxmlformats.org/drawingml/2006/table">
            <a:tbl>
              <a:tblPr firstRow="1" firstCol="1" bandRow="1">
                <a:tableStyleId>{5C22544A-7EE6-4342-B048-85BDC9FD1C3A}</a:tableStyleId>
              </a:tblPr>
              <a:tblGrid>
                <a:gridCol w="3219691">
                  <a:extLst>
                    <a:ext uri="{9D8B030D-6E8A-4147-A177-3AD203B41FA5}">
                      <a16:colId xmlns:a16="http://schemas.microsoft.com/office/drawing/2014/main" xmlns="" val="20000"/>
                    </a:ext>
                  </a:extLst>
                </a:gridCol>
                <a:gridCol w="2096783">
                  <a:extLst>
                    <a:ext uri="{9D8B030D-6E8A-4147-A177-3AD203B41FA5}">
                      <a16:colId xmlns:a16="http://schemas.microsoft.com/office/drawing/2014/main" xmlns="" val="20001"/>
                    </a:ext>
                  </a:extLst>
                </a:gridCol>
                <a:gridCol w="2096783">
                  <a:extLst>
                    <a:ext uri="{9D8B030D-6E8A-4147-A177-3AD203B41FA5}">
                      <a16:colId xmlns:a16="http://schemas.microsoft.com/office/drawing/2014/main" xmlns="" val="20002"/>
                    </a:ext>
                  </a:extLst>
                </a:gridCol>
                <a:gridCol w="2217378">
                  <a:extLst>
                    <a:ext uri="{9D8B030D-6E8A-4147-A177-3AD203B41FA5}">
                      <a16:colId xmlns:a16="http://schemas.microsoft.com/office/drawing/2014/main" xmlns="" val="20003"/>
                    </a:ext>
                  </a:extLst>
                </a:gridCol>
                <a:gridCol w="2217378">
                  <a:extLst>
                    <a:ext uri="{9D8B030D-6E8A-4147-A177-3AD203B41FA5}">
                      <a16:colId xmlns:a16="http://schemas.microsoft.com/office/drawing/2014/main" xmlns="" val="20004"/>
                    </a:ext>
                  </a:extLst>
                </a:gridCol>
              </a:tblGrid>
              <a:tr h="454928">
                <a:tc rowSpan="2">
                  <a:txBody>
                    <a:bodyPr/>
                    <a:lstStyle/>
                    <a:p>
                      <a:pPr marR="24765" indent="451485" algn="ctr">
                        <a:lnSpc>
                          <a:spcPct val="107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Rivojlanish sohasi </a:t>
                      </a:r>
                      <a:endParaRPr lang="ru-RU" sz="14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gridSpan="4">
                  <a:txBody>
                    <a:bodyPr/>
                    <a:lstStyle/>
                    <a:p>
                      <a:pPr marR="22860" indent="451485" algn="ctr">
                        <a:lnSpc>
                          <a:spcPct val="107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Bolalarning rivojlanish xususiyatlarining namoyon boʻlish darajasi </a:t>
                      </a:r>
                      <a:endParaRPr lang="ru-RU" sz="14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2330990">
                <a:tc vMerge="1">
                  <a:txBody>
                    <a:bodyPr/>
                    <a:lstStyle/>
                    <a:p>
                      <a:endParaRPr lang="ru-RU"/>
                    </a:p>
                  </a:txBody>
                  <a:tcPr/>
                </a:tc>
                <a:tc>
                  <a:txBody>
                    <a:bodyPr/>
                    <a:lstStyle/>
                    <a:p>
                      <a:pPr marR="22225" indent="451485" algn="ctr">
                        <a:lnSpc>
                          <a:spcPct val="107000"/>
                        </a:lnSpc>
                        <a:spcAft>
                          <a:spcPts val="660"/>
                        </a:spcAft>
                      </a:pPr>
                      <a:r>
                        <a:rPr lang="uz-Latn-UZ" sz="1400" dirty="0">
                          <a:solidFill>
                            <a:srgbClr val="002060"/>
                          </a:solidFill>
                          <a:effectLst/>
                          <a:latin typeface="Times New Roman" panose="02020603050405020304" pitchFamily="18" charset="0"/>
                          <a:cs typeface="Times New Roman" panose="02020603050405020304" pitchFamily="18" charset="0"/>
                        </a:rPr>
                        <a:t>К </a:t>
                      </a:r>
                      <a:endParaRPr lang="ru-RU" sz="1400" dirty="0">
                        <a:solidFill>
                          <a:srgbClr val="002060"/>
                        </a:solidFill>
                        <a:effectLst/>
                        <a:latin typeface="Times New Roman" panose="02020603050405020304" pitchFamily="18" charset="0"/>
                        <a:cs typeface="Times New Roman" panose="02020603050405020304" pitchFamily="18" charset="0"/>
                      </a:endParaRPr>
                    </a:p>
                    <a:p>
                      <a:pPr marR="41910" indent="451485" algn="ctr">
                        <a:lnSpc>
                          <a:spcPct val="113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(kuzatilmaydi yoki kamdan-</a:t>
                      </a:r>
                      <a:endParaRPr lang="ru-RU" sz="1400" dirty="0">
                        <a:solidFill>
                          <a:srgbClr val="002060"/>
                        </a:solidFill>
                        <a:effectLst/>
                        <a:latin typeface="Times New Roman" panose="02020603050405020304" pitchFamily="18" charset="0"/>
                        <a:cs typeface="Times New Roman" panose="02020603050405020304" pitchFamily="18" charset="0"/>
                      </a:endParaRPr>
                    </a:p>
                    <a:p>
                      <a:pPr marL="247015" marR="41910" indent="-205740" algn="l">
                        <a:lnSpc>
                          <a:spcPct val="157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kam kuzatiladi) bola soni </a:t>
                      </a:r>
                      <a:r>
                        <a:rPr lang="uz-Latn-UZ" sz="1400" dirty="0" smtClean="0">
                          <a:solidFill>
                            <a:srgbClr val="002060"/>
                          </a:solidFill>
                          <a:effectLst/>
                          <a:latin typeface="Times New Roman" panose="02020603050405020304" pitchFamily="18" charset="0"/>
                          <a:cs typeface="Times New Roman" panose="02020603050405020304" pitchFamily="18" charset="0"/>
                        </a:rPr>
                        <a:t>koʻrsatiladi </a:t>
                      </a:r>
                      <a:endParaRPr lang="ru-RU" sz="1400" dirty="0">
                        <a:solidFill>
                          <a:srgbClr val="002060"/>
                        </a:solidFill>
                        <a:effectLst/>
                        <a:latin typeface="Times New Roman" panose="02020603050405020304" pitchFamily="18" charset="0"/>
                        <a:cs typeface="Times New Roman" panose="02020603050405020304" pitchFamily="18" charset="0"/>
                      </a:endParaRPr>
                    </a:p>
                    <a:p>
                      <a:pPr marL="15240" marR="41910" indent="451485" algn="ctr">
                        <a:lnSpc>
                          <a:spcPct val="107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 </a:t>
                      </a:r>
                      <a:endParaRPr lang="ru-RU" sz="14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21590" indent="451485" algn="ctr">
                        <a:lnSpc>
                          <a:spcPct val="107000"/>
                        </a:lnSpc>
                        <a:spcAft>
                          <a:spcPts val="660"/>
                        </a:spcAft>
                      </a:pPr>
                      <a:r>
                        <a:rPr lang="uz-Latn-UZ" sz="1400" dirty="0">
                          <a:solidFill>
                            <a:srgbClr val="002060"/>
                          </a:solidFill>
                          <a:effectLst/>
                          <a:latin typeface="Times New Roman" panose="02020603050405020304" pitchFamily="18" charset="0"/>
                          <a:cs typeface="Times New Roman" panose="02020603050405020304" pitchFamily="18" charset="0"/>
                        </a:rPr>
                        <a:t>В </a:t>
                      </a:r>
                      <a:endParaRPr lang="ru-RU" sz="1400" dirty="0">
                        <a:solidFill>
                          <a:srgbClr val="002060"/>
                        </a:solidFill>
                        <a:effectLst/>
                        <a:latin typeface="Times New Roman" panose="02020603050405020304" pitchFamily="18" charset="0"/>
                        <a:cs typeface="Times New Roman" panose="02020603050405020304" pitchFamily="18" charset="0"/>
                      </a:endParaRPr>
                    </a:p>
                    <a:p>
                      <a:pPr marL="191770" marR="41910" indent="83820" algn="l">
                        <a:lnSpc>
                          <a:spcPct val="135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(baʼzida kuzatiladi) bola </a:t>
                      </a:r>
                      <a:r>
                        <a:rPr lang="uz-Latn-UZ" sz="1400" dirty="0" smtClean="0">
                          <a:solidFill>
                            <a:srgbClr val="002060"/>
                          </a:solidFill>
                          <a:effectLst/>
                          <a:latin typeface="Times New Roman" panose="02020603050405020304" pitchFamily="18" charset="0"/>
                          <a:cs typeface="Times New Roman" panose="02020603050405020304" pitchFamily="18" charset="0"/>
                        </a:rPr>
                        <a:t>soni</a:t>
                      </a:r>
                      <a:r>
                        <a:rPr lang="en-US" sz="1400" dirty="0" smtClean="0">
                          <a:solidFill>
                            <a:srgbClr val="002060"/>
                          </a:solidFill>
                          <a:effectLst/>
                          <a:latin typeface="Times New Roman" panose="02020603050405020304" pitchFamily="18" charset="0"/>
                          <a:cs typeface="Times New Roman" panose="02020603050405020304" pitchFamily="18" charset="0"/>
                        </a:rPr>
                        <a:t> </a:t>
                      </a:r>
                      <a:r>
                        <a:rPr lang="uz-Latn-UZ" sz="1400" dirty="0" smtClean="0">
                          <a:solidFill>
                            <a:srgbClr val="002060"/>
                          </a:solidFill>
                          <a:effectLst/>
                          <a:latin typeface="Times New Roman" panose="02020603050405020304" pitchFamily="18" charset="0"/>
                          <a:cs typeface="Times New Roman" panose="02020603050405020304" pitchFamily="18" charset="0"/>
                        </a:rPr>
                        <a:t>koʻrsatiladi </a:t>
                      </a:r>
                      <a:endParaRPr lang="ru-RU" sz="1400" dirty="0">
                        <a:solidFill>
                          <a:srgbClr val="002060"/>
                        </a:solidFill>
                        <a:effectLst/>
                        <a:latin typeface="Times New Roman" panose="02020603050405020304" pitchFamily="18" charset="0"/>
                        <a:cs typeface="Times New Roman" panose="02020603050405020304" pitchFamily="18" charset="0"/>
                      </a:endParaRPr>
                    </a:p>
                    <a:p>
                      <a:pPr marL="15240" marR="41910" indent="451485" algn="ctr">
                        <a:lnSpc>
                          <a:spcPct val="107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 </a:t>
                      </a:r>
                      <a:endParaRPr lang="ru-RU" sz="14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26670" indent="451485" algn="ctr">
                        <a:lnSpc>
                          <a:spcPct val="107000"/>
                        </a:lnSpc>
                        <a:spcAft>
                          <a:spcPts val="660"/>
                        </a:spcAft>
                      </a:pPr>
                      <a:r>
                        <a:rPr lang="uz-Latn-UZ" sz="1400" dirty="0">
                          <a:solidFill>
                            <a:srgbClr val="002060"/>
                          </a:solidFill>
                          <a:effectLst/>
                          <a:latin typeface="Times New Roman" panose="02020603050405020304" pitchFamily="18" charset="0"/>
                          <a:cs typeface="Times New Roman" panose="02020603050405020304" pitchFamily="18" charset="0"/>
                        </a:rPr>
                        <a:t>Т </a:t>
                      </a:r>
                      <a:endParaRPr lang="ru-RU" sz="1400" dirty="0">
                        <a:solidFill>
                          <a:srgbClr val="002060"/>
                        </a:solidFill>
                        <a:effectLst/>
                        <a:latin typeface="Times New Roman" panose="02020603050405020304" pitchFamily="18" charset="0"/>
                        <a:cs typeface="Times New Roman" panose="02020603050405020304" pitchFamily="18" charset="0"/>
                      </a:endParaRPr>
                    </a:p>
                    <a:p>
                      <a:pPr marL="153670" marR="41910" indent="105410" algn="l">
                        <a:lnSpc>
                          <a:spcPct val="135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(tez-tez kuzatiladi) bola soni </a:t>
                      </a:r>
                      <a:r>
                        <a:rPr lang="uz-Latn-UZ" sz="1400" dirty="0" smtClean="0">
                          <a:solidFill>
                            <a:srgbClr val="002060"/>
                          </a:solidFill>
                          <a:effectLst/>
                          <a:latin typeface="Times New Roman" panose="02020603050405020304" pitchFamily="18" charset="0"/>
                          <a:cs typeface="Times New Roman" panose="02020603050405020304" pitchFamily="18" charset="0"/>
                        </a:rPr>
                        <a:t>koʻrsatiladi </a:t>
                      </a:r>
                      <a:endParaRPr lang="ru-RU" sz="1400" dirty="0">
                        <a:solidFill>
                          <a:srgbClr val="002060"/>
                        </a:solidFill>
                        <a:effectLst/>
                        <a:latin typeface="Times New Roman" panose="02020603050405020304" pitchFamily="18" charset="0"/>
                        <a:cs typeface="Times New Roman" panose="02020603050405020304" pitchFamily="18" charset="0"/>
                      </a:endParaRPr>
                    </a:p>
                    <a:p>
                      <a:pPr marL="13970" marR="41910" indent="451485" algn="ctr">
                        <a:lnSpc>
                          <a:spcPct val="107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 </a:t>
                      </a:r>
                      <a:endParaRPr lang="ru-RU" sz="14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25400" indent="451485" algn="ctr">
                        <a:lnSpc>
                          <a:spcPct val="107000"/>
                        </a:lnSpc>
                        <a:spcAft>
                          <a:spcPts val="660"/>
                        </a:spcAft>
                      </a:pPr>
                      <a:r>
                        <a:rPr lang="uz-Latn-UZ" sz="1400" dirty="0">
                          <a:solidFill>
                            <a:srgbClr val="002060"/>
                          </a:solidFill>
                          <a:effectLst/>
                          <a:latin typeface="Times New Roman" panose="02020603050405020304" pitchFamily="18" charset="0"/>
                          <a:cs typeface="Times New Roman" panose="02020603050405020304" pitchFamily="18" charset="0"/>
                        </a:rPr>
                        <a:t>D </a:t>
                      </a:r>
                      <a:endParaRPr lang="ru-RU" sz="1400" dirty="0">
                        <a:solidFill>
                          <a:srgbClr val="002060"/>
                        </a:solidFill>
                        <a:effectLst/>
                        <a:latin typeface="Times New Roman" panose="02020603050405020304" pitchFamily="18" charset="0"/>
                        <a:cs typeface="Times New Roman" panose="02020603050405020304" pitchFamily="18" charset="0"/>
                      </a:endParaRPr>
                    </a:p>
                    <a:p>
                      <a:pPr marL="223520" marR="63500" indent="-184150" algn="just">
                        <a:lnSpc>
                          <a:spcPct val="135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(doimiy ravishda kuzatiladi) bola soni </a:t>
                      </a:r>
                      <a:r>
                        <a:rPr lang="uz-Latn-UZ" sz="1400" dirty="0" smtClean="0">
                          <a:solidFill>
                            <a:srgbClr val="002060"/>
                          </a:solidFill>
                          <a:effectLst/>
                          <a:latin typeface="Times New Roman" panose="02020603050405020304" pitchFamily="18" charset="0"/>
                          <a:cs typeface="Times New Roman" panose="02020603050405020304" pitchFamily="18" charset="0"/>
                        </a:rPr>
                        <a:t>koʻrsatiladi </a:t>
                      </a:r>
                      <a:endParaRPr lang="ru-RU" sz="1400" dirty="0">
                        <a:solidFill>
                          <a:srgbClr val="002060"/>
                        </a:solidFill>
                        <a:effectLst/>
                        <a:latin typeface="Times New Roman" panose="02020603050405020304" pitchFamily="18" charset="0"/>
                        <a:cs typeface="Times New Roman" panose="02020603050405020304" pitchFamily="18" charset="0"/>
                      </a:endParaRPr>
                    </a:p>
                    <a:p>
                      <a:pPr marL="12065" marR="41910" indent="451485" algn="ctr">
                        <a:lnSpc>
                          <a:spcPct val="107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 </a:t>
                      </a:r>
                      <a:endParaRPr lang="ru-RU" sz="14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1"/>
                  </a:ext>
                </a:extLst>
              </a:tr>
              <a:tr h="730967">
                <a:tc>
                  <a:txBody>
                    <a:bodyPr/>
                    <a:lstStyle/>
                    <a:p>
                      <a:pPr marR="37465" indent="13970" algn="just">
                        <a:lnSpc>
                          <a:spcPct val="107000"/>
                        </a:lnSpc>
                        <a:spcAft>
                          <a:spcPts val="0"/>
                        </a:spcAft>
                      </a:pPr>
                      <a:r>
                        <a:rPr lang="uz-Latn-UZ" sz="1400">
                          <a:solidFill>
                            <a:srgbClr val="002060"/>
                          </a:solidFill>
                          <a:effectLst/>
                          <a:latin typeface="Times New Roman" panose="02020603050405020304" pitchFamily="18" charset="0"/>
                          <a:cs typeface="Times New Roman" panose="02020603050405020304" pitchFamily="18" charset="0"/>
                        </a:rPr>
                        <a:t>Jismoniy rivojlanish va sogʻlom turmush tarzining shakllanishi </a:t>
                      </a:r>
                      <a:endParaRPr lang="ru-RU" sz="140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130810" indent="451485" algn="ctr">
                        <a:lnSpc>
                          <a:spcPct val="107000"/>
                        </a:lnSpc>
                        <a:spcAft>
                          <a:spcPts val="0"/>
                        </a:spcAft>
                      </a:pPr>
                      <a:r>
                        <a:rPr lang="en-US" sz="1800" b="1" dirty="0" smtClean="0">
                          <a:solidFill>
                            <a:srgbClr val="002060"/>
                          </a:solidFill>
                          <a:effectLst/>
                          <a:latin typeface="Times New Roman" pitchFamily="18" charset="0"/>
                          <a:cs typeface="Times New Roman" pitchFamily="18" charset="0"/>
                        </a:rPr>
                        <a:t>1</a:t>
                      </a:r>
                      <a:r>
                        <a:rPr lang="uz-Latn-UZ" sz="1800" b="1" dirty="0" smtClean="0">
                          <a:solidFill>
                            <a:srgbClr val="002060"/>
                          </a:solidFill>
                          <a:effectLst/>
                          <a:latin typeface="Times New Roman" pitchFamily="18" charset="0"/>
                          <a:cs typeface="Times New Roman" pitchFamily="18" charset="0"/>
                        </a:rPr>
                        <a:t> </a:t>
                      </a:r>
                      <a:endParaRPr lang="ru-RU" sz="1800" b="1" dirty="0">
                        <a:solidFill>
                          <a:srgbClr val="002060"/>
                        </a:solidFill>
                        <a:effectLst/>
                        <a:latin typeface="Times New Roman" pitchFamily="18" charset="0"/>
                        <a:ea typeface="Times New Roman"/>
                        <a:cs typeface="Times New Roman"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130810" indent="451485" algn="ctr">
                        <a:lnSpc>
                          <a:spcPct val="107000"/>
                        </a:lnSpc>
                        <a:spcAft>
                          <a:spcPts val="0"/>
                        </a:spcAft>
                      </a:pPr>
                      <a:r>
                        <a:rPr lang="en-US" sz="1800" b="1" dirty="0" smtClean="0">
                          <a:solidFill>
                            <a:srgbClr val="002060"/>
                          </a:solidFill>
                          <a:effectLst/>
                          <a:latin typeface="Times New Roman" pitchFamily="18" charset="0"/>
                          <a:cs typeface="Times New Roman" pitchFamily="18" charset="0"/>
                        </a:rPr>
                        <a:t>2</a:t>
                      </a:r>
                      <a:r>
                        <a:rPr lang="uz-Latn-UZ" sz="1800" b="1" dirty="0" smtClean="0">
                          <a:solidFill>
                            <a:srgbClr val="002060"/>
                          </a:solidFill>
                          <a:effectLst/>
                          <a:latin typeface="Times New Roman" pitchFamily="18" charset="0"/>
                          <a:cs typeface="Times New Roman" pitchFamily="18" charset="0"/>
                        </a:rPr>
                        <a:t> </a:t>
                      </a:r>
                      <a:endParaRPr lang="ru-RU" sz="1800" b="1" dirty="0">
                        <a:solidFill>
                          <a:srgbClr val="002060"/>
                        </a:solidFill>
                        <a:effectLst/>
                        <a:latin typeface="Times New Roman" pitchFamily="18" charset="0"/>
                        <a:ea typeface="Times New Roman"/>
                        <a:cs typeface="Times New Roman"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62230" indent="451485" algn="ctr">
                        <a:lnSpc>
                          <a:spcPct val="107000"/>
                        </a:lnSpc>
                        <a:spcAft>
                          <a:spcPts val="0"/>
                        </a:spcAft>
                      </a:pPr>
                      <a:r>
                        <a:rPr lang="en-US" sz="1800" b="1" dirty="0" smtClean="0">
                          <a:solidFill>
                            <a:srgbClr val="002060"/>
                          </a:solidFill>
                          <a:effectLst/>
                          <a:latin typeface="Times New Roman" pitchFamily="18" charset="0"/>
                          <a:cs typeface="Times New Roman" pitchFamily="18" charset="0"/>
                        </a:rPr>
                        <a:t>7</a:t>
                      </a:r>
                      <a:r>
                        <a:rPr lang="uz-Latn-UZ" sz="1800" b="1" dirty="0" smtClean="0">
                          <a:solidFill>
                            <a:srgbClr val="002060"/>
                          </a:solidFill>
                          <a:effectLst/>
                          <a:latin typeface="Times New Roman" pitchFamily="18" charset="0"/>
                          <a:cs typeface="Times New Roman" pitchFamily="18" charset="0"/>
                        </a:rPr>
                        <a:t> </a:t>
                      </a:r>
                      <a:endParaRPr lang="ru-RU" sz="1800" b="1" dirty="0">
                        <a:solidFill>
                          <a:srgbClr val="002060"/>
                        </a:solidFill>
                        <a:effectLst/>
                        <a:latin typeface="Times New Roman" pitchFamily="18" charset="0"/>
                        <a:ea typeface="Times New Roman"/>
                        <a:cs typeface="Times New Roman"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449580" marR="41910" indent="451485" algn="l">
                        <a:lnSpc>
                          <a:spcPct val="107000"/>
                        </a:lnSpc>
                        <a:spcAft>
                          <a:spcPts val="0"/>
                        </a:spcAft>
                      </a:pPr>
                      <a:r>
                        <a:rPr lang="en-US" sz="1800" b="1" dirty="0" smtClean="0">
                          <a:solidFill>
                            <a:srgbClr val="002060"/>
                          </a:solidFill>
                          <a:effectLst/>
                          <a:latin typeface="Times New Roman" pitchFamily="18" charset="0"/>
                          <a:cs typeface="Times New Roman" pitchFamily="18" charset="0"/>
                        </a:rPr>
                        <a:t>20</a:t>
                      </a:r>
                      <a:r>
                        <a:rPr lang="uz-Latn-UZ" sz="1800" b="1" dirty="0" smtClean="0">
                          <a:solidFill>
                            <a:srgbClr val="002060"/>
                          </a:solidFill>
                          <a:effectLst/>
                          <a:latin typeface="Times New Roman" pitchFamily="18" charset="0"/>
                          <a:cs typeface="Times New Roman" pitchFamily="18" charset="0"/>
                        </a:rPr>
                        <a:t> </a:t>
                      </a:r>
                      <a:endParaRPr lang="ru-RU" sz="1800" b="1" dirty="0">
                        <a:solidFill>
                          <a:srgbClr val="002060"/>
                        </a:solidFill>
                        <a:effectLst/>
                        <a:latin typeface="Times New Roman" pitchFamily="18" charset="0"/>
                        <a:ea typeface="Times New Roman"/>
                        <a:cs typeface="Times New Roman"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2"/>
                  </a:ext>
                </a:extLst>
              </a:tr>
              <a:tr h="454928">
                <a:tc>
                  <a:txBody>
                    <a:bodyPr/>
                    <a:lstStyle/>
                    <a:p>
                      <a:pPr marL="13970" marR="41910" indent="451485" algn="l">
                        <a:lnSpc>
                          <a:spcPct val="107000"/>
                        </a:lnSpc>
                        <a:spcAft>
                          <a:spcPts val="0"/>
                        </a:spcAft>
                      </a:pPr>
                      <a:r>
                        <a:rPr lang="uz-Latn-UZ" sz="1400">
                          <a:solidFill>
                            <a:srgbClr val="002060"/>
                          </a:solidFill>
                          <a:effectLst/>
                          <a:latin typeface="Times New Roman" panose="02020603050405020304" pitchFamily="18" charset="0"/>
                          <a:cs typeface="Times New Roman" panose="02020603050405020304" pitchFamily="18" charset="0"/>
                        </a:rPr>
                        <a:t>Ijtimoiy-hissiy rivojlanish </a:t>
                      </a:r>
                      <a:endParaRPr lang="ru-RU" sz="140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130810" indent="451485" algn="ctr">
                        <a:lnSpc>
                          <a:spcPct val="107000"/>
                        </a:lnSpc>
                        <a:spcAft>
                          <a:spcPts val="0"/>
                        </a:spcAft>
                      </a:pPr>
                      <a:r>
                        <a:rPr lang="en-US" sz="1800" b="1" dirty="0" smtClean="0">
                          <a:solidFill>
                            <a:srgbClr val="002060"/>
                          </a:solidFill>
                          <a:effectLst/>
                          <a:latin typeface="Times New Roman" pitchFamily="18" charset="0"/>
                          <a:cs typeface="Times New Roman" pitchFamily="18" charset="0"/>
                        </a:rPr>
                        <a:t>1</a:t>
                      </a:r>
                      <a:r>
                        <a:rPr lang="uz-Latn-UZ" sz="1800" b="1" dirty="0" smtClean="0">
                          <a:solidFill>
                            <a:srgbClr val="002060"/>
                          </a:solidFill>
                          <a:effectLst/>
                          <a:latin typeface="Times New Roman" pitchFamily="18" charset="0"/>
                          <a:cs typeface="Times New Roman" pitchFamily="18" charset="0"/>
                        </a:rPr>
                        <a:t> </a:t>
                      </a:r>
                      <a:endParaRPr lang="ru-RU" sz="1800" b="1" dirty="0">
                        <a:solidFill>
                          <a:srgbClr val="002060"/>
                        </a:solidFill>
                        <a:effectLst/>
                        <a:latin typeface="Times New Roman" pitchFamily="18" charset="0"/>
                        <a:ea typeface="Times New Roman"/>
                        <a:cs typeface="Times New Roman"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130810" indent="451485" algn="ctr">
                        <a:lnSpc>
                          <a:spcPct val="107000"/>
                        </a:lnSpc>
                        <a:spcAft>
                          <a:spcPts val="0"/>
                        </a:spcAft>
                      </a:pPr>
                      <a:r>
                        <a:rPr lang="en-US" sz="1800" b="1" dirty="0" smtClean="0">
                          <a:solidFill>
                            <a:srgbClr val="002060"/>
                          </a:solidFill>
                          <a:effectLst/>
                          <a:latin typeface="Times New Roman" pitchFamily="18" charset="0"/>
                          <a:cs typeface="Times New Roman" pitchFamily="18" charset="0"/>
                        </a:rPr>
                        <a:t>2</a:t>
                      </a:r>
                      <a:r>
                        <a:rPr lang="uz-Latn-UZ" sz="1800" b="1" dirty="0" smtClean="0">
                          <a:solidFill>
                            <a:srgbClr val="002060"/>
                          </a:solidFill>
                          <a:effectLst/>
                          <a:latin typeface="Times New Roman" pitchFamily="18" charset="0"/>
                          <a:cs typeface="Times New Roman" pitchFamily="18" charset="0"/>
                        </a:rPr>
                        <a:t> </a:t>
                      </a:r>
                      <a:endParaRPr lang="ru-RU" sz="1800" b="1" dirty="0">
                        <a:solidFill>
                          <a:srgbClr val="002060"/>
                        </a:solidFill>
                        <a:effectLst/>
                        <a:latin typeface="Times New Roman" pitchFamily="18" charset="0"/>
                        <a:ea typeface="Times New Roman"/>
                        <a:cs typeface="Times New Roman"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62230" indent="451485" algn="ctr">
                        <a:lnSpc>
                          <a:spcPct val="107000"/>
                        </a:lnSpc>
                        <a:spcAft>
                          <a:spcPts val="0"/>
                        </a:spcAft>
                      </a:pPr>
                      <a:r>
                        <a:rPr lang="en-US" sz="1800" b="1" dirty="0" smtClean="0">
                          <a:solidFill>
                            <a:srgbClr val="002060"/>
                          </a:solidFill>
                          <a:effectLst/>
                          <a:latin typeface="Times New Roman" pitchFamily="18" charset="0"/>
                          <a:cs typeface="Times New Roman" pitchFamily="18" charset="0"/>
                        </a:rPr>
                        <a:t>7</a:t>
                      </a:r>
                      <a:r>
                        <a:rPr lang="uz-Latn-UZ" sz="1800" b="1" dirty="0" smtClean="0">
                          <a:solidFill>
                            <a:srgbClr val="002060"/>
                          </a:solidFill>
                          <a:effectLst/>
                          <a:latin typeface="Times New Roman" pitchFamily="18" charset="0"/>
                          <a:cs typeface="Times New Roman" pitchFamily="18" charset="0"/>
                        </a:rPr>
                        <a:t> </a:t>
                      </a:r>
                      <a:endParaRPr lang="ru-RU" sz="1800" b="1" dirty="0">
                        <a:solidFill>
                          <a:srgbClr val="002060"/>
                        </a:solidFill>
                        <a:effectLst/>
                        <a:latin typeface="Times New Roman" pitchFamily="18" charset="0"/>
                        <a:ea typeface="Times New Roman"/>
                        <a:cs typeface="Times New Roman"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449580" marR="41910" indent="451485" algn="l">
                        <a:lnSpc>
                          <a:spcPct val="107000"/>
                        </a:lnSpc>
                        <a:spcAft>
                          <a:spcPts val="0"/>
                        </a:spcAft>
                      </a:pPr>
                      <a:r>
                        <a:rPr lang="en-US" sz="1800" b="1" dirty="0" smtClean="0">
                          <a:solidFill>
                            <a:srgbClr val="002060"/>
                          </a:solidFill>
                          <a:effectLst/>
                          <a:latin typeface="Times New Roman" pitchFamily="18" charset="0"/>
                          <a:cs typeface="Times New Roman" pitchFamily="18" charset="0"/>
                        </a:rPr>
                        <a:t>20</a:t>
                      </a:r>
                      <a:r>
                        <a:rPr lang="uz-Latn-UZ" sz="1800" b="1" dirty="0" smtClean="0">
                          <a:solidFill>
                            <a:srgbClr val="002060"/>
                          </a:solidFill>
                          <a:effectLst/>
                          <a:latin typeface="Times New Roman" pitchFamily="18" charset="0"/>
                          <a:cs typeface="Times New Roman" pitchFamily="18" charset="0"/>
                        </a:rPr>
                        <a:t> </a:t>
                      </a:r>
                      <a:endParaRPr lang="ru-RU" sz="1800" b="1" dirty="0">
                        <a:solidFill>
                          <a:srgbClr val="002060"/>
                        </a:solidFill>
                        <a:effectLst/>
                        <a:latin typeface="Times New Roman" pitchFamily="18" charset="0"/>
                        <a:ea typeface="Times New Roman"/>
                        <a:cs typeface="Times New Roman"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3"/>
                  </a:ext>
                </a:extLst>
              </a:tr>
              <a:tr h="536288">
                <a:tc>
                  <a:txBody>
                    <a:bodyPr/>
                    <a:lstStyle/>
                    <a:p>
                      <a:pPr marR="41910" indent="13970" algn="just">
                        <a:lnSpc>
                          <a:spcPct val="107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Nutq, muloqot, oʻqish va yozish malakalari </a:t>
                      </a:r>
                      <a:endParaRPr lang="ru-RU" sz="14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130810" indent="451485" algn="ctr">
                        <a:lnSpc>
                          <a:spcPct val="107000"/>
                        </a:lnSpc>
                        <a:spcAft>
                          <a:spcPts val="0"/>
                        </a:spcAft>
                      </a:pPr>
                      <a:r>
                        <a:rPr lang="en-US" sz="1800" b="1" dirty="0" smtClean="0">
                          <a:solidFill>
                            <a:srgbClr val="002060"/>
                          </a:solidFill>
                          <a:effectLst/>
                          <a:latin typeface="Times New Roman" panose="02020603050405020304" pitchFamily="18" charset="0"/>
                          <a:cs typeface="Times New Roman" panose="02020603050405020304" pitchFamily="18" charset="0"/>
                        </a:rPr>
                        <a:t>3</a:t>
                      </a:r>
                      <a:r>
                        <a:rPr lang="uz-Latn-UZ" sz="1800" b="1" dirty="0" smtClean="0">
                          <a:solidFill>
                            <a:srgbClr val="002060"/>
                          </a:solidFill>
                          <a:effectLst/>
                          <a:latin typeface="Times New Roman" panose="02020603050405020304" pitchFamily="18" charset="0"/>
                          <a:cs typeface="Times New Roman" panose="02020603050405020304" pitchFamily="18" charset="0"/>
                        </a:rPr>
                        <a:t> </a:t>
                      </a:r>
                      <a:endParaRPr lang="ru-RU" sz="18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130810" indent="451485" algn="ctr">
                        <a:lnSpc>
                          <a:spcPct val="107000"/>
                        </a:lnSpc>
                        <a:spcAft>
                          <a:spcPts val="0"/>
                        </a:spcAft>
                      </a:pPr>
                      <a:r>
                        <a:rPr lang="en-US" sz="1800" b="1" dirty="0" smtClean="0">
                          <a:solidFill>
                            <a:srgbClr val="002060"/>
                          </a:solidFill>
                          <a:effectLst/>
                          <a:latin typeface="Times New Roman" panose="02020603050405020304" pitchFamily="18" charset="0"/>
                          <a:cs typeface="Times New Roman" panose="02020603050405020304" pitchFamily="18" charset="0"/>
                        </a:rPr>
                        <a:t>2</a:t>
                      </a:r>
                      <a:r>
                        <a:rPr lang="uz-Latn-UZ" sz="1800" b="1" dirty="0" smtClean="0">
                          <a:solidFill>
                            <a:srgbClr val="002060"/>
                          </a:solidFill>
                          <a:effectLst/>
                          <a:latin typeface="Times New Roman" panose="02020603050405020304" pitchFamily="18" charset="0"/>
                          <a:cs typeface="Times New Roman" panose="02020603050405020304" pitchFamily="18" charset="0"/>
                        </a:rPr>
                        <a:t> </a:t>
                      </a:r>
                      <a:endParaRPr lang="ru-RU" sz="18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62230" indent="451485" algn="ctr">
                        <a:lnSpc>
                          <a:spcPct val="107000"/>
                        </a:lnSpc>
                        <a:spcAft>
                          <a:spcPts val="0"/>
                        </a:spcAft>
                      </a:pPr>
                      <a:r>
                        <a:rPr lang="en-US" sz="1800" b="1" dirty="0" smtClean="0">
                          <a:solidFill>
                            <a:srgbClr val="002060"/>
                          </a:solidFill>
                          <a:effectLst/>
                          <a:latin typeface="Times New Roman" panose="02020603050405020304" pitchFamily="18" charset="0"/>
                          <a:cs typeface="Times New Roman" panose="02020603050405020304" pitchFamily="18" charset="0"/>
                        </a:rPr>
                        <a:t>4</a:t>
                      </a:r>
                      <a:r>
                        <a:rPr lang="uz-Latn-UZ" sz="1800" b="1" dirty="0" smtClean="0">
                          <a:solidFill>
                            <a:srgbClr val="002060"/>
                          </a:solidFill>
                          <a:effectLst/>
                          <a:latin typeface="Times New Roman" panose="02020603050405020304" pitchFamily="18" charset="0"/>
                          <a:cs typeface="Times New Roman" panose="02020603050405020304" pitchFamily="18" charset="0"/>
                        </a:rPr>
                        <a:t> </a:t>
                      </a:r>
                      <a:endParaRPr lang="ru-RU" sz="18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449580" marR="41910" indent="451485" algn="l">
                        <a:lnSpc>
                          <a:spcPct val="107000"/>
                        </a:lnSpc>
                        <a:spcAft>
                          <a:spcPts val="0"/>
                        </a:spcAft>
                      </a:pPr>
                      <a:r>
                        <a:rPr lang="en-US" sz="1800" b="1" dirty="0" smtClean="0">
                          <a:solidFill>
                            <a:srgbClr val="002060"/>
                          </a:solidFill>
                          <a:effectLst/>
                          <a:latin typeface="Times New Roman" panose="02020603050405020304" pitchFamily="18" charset="0"/>
                          <a:cs typeface="Times New Roman" panose="02020603050405020304" pitchFamily="18" charset="0"/>
                        </a:rPr>
                        <a:t>20</a:t>
                      </a:r>
                      <a:r>
                        <a:rPr lang="uz-Latn-UZ" sz="1800" b="1" dirty="0" smtClean="0">
                          <a:solidFill>
                            <a:srgbClr val="002060"/>
                          </a:solidFill>
                          <a:effectLst/>
                          <a:latin typeface="Times New Roman" panose="02020603050405020304" pitchFamily="18" charset="0"/>
                          <a:cs typeface="Times New Roman" panose="02020603050405020304" pitchFamily="18" charset="0"/>
                        </a:rPr>
                        <a:t> </a:t>
                      </a:r>
                      <a:endParaRPr lang="ru-RU" sz="18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4"/>
                  </a:ext>
                </a:extLst>
              </a:tr>
              <a:tr h="676651">
                <a:tc>
                  <a:txBody>
                    <a:bodyPr/>
                    <a:lstStyle/>
                    <a:p>
                      <a:pPr marR="41910" indent="451485" algn="l">
                        <a:lnSpc>
                          <a:spcPct val="107000"/>
                        </a:lnSpc>
                        <a:spcAft>
                          <a:spcPts val="125"/>
                        </a:spcAft>
                        <a:tabLst>
                          <a:tab pos="1697990" algn="r"/>
                        </a:tabLst>
                      </a:pPr>
                      <a:r>
                        <a:rPr lang="uz-Latn-UZ" sz="1400" dirty="0">
                          <a:solidFill>
                            <a:srgbClr val="002060"/>
                          </a:solidFill>
                          <a:effectLst/>
                          <a:latin typeface="Times New Roman" panose="02020603050405020304" pitchFamily="18" charset="0"/>
                          <a:cs typeface="Times New Roman" panose="02020603050405020304" pitchFamily="18" charset="0"/>
                        </a:rPr>
                        <a:t>Bilish 	jarayonining </a:t>
                      </a:r>
                      <a:endParaRPr lang="ru-RU" sz="1400" dirty="0">
                        <a:solidFill>
                          <a:srgbClr val="002060"/>
                        </a:solidFill>
                        <a:effectLst/>
                        <a:latin typeface="Times New Roman" panose="02020603050405020304" pitchFamily="18" charset="0"/>
                        <a:cs typeface="Times New Roman" panose="02020603050405020304" pitchFamily="18" charset="0"/>
                      </a:endParaRPr>
                    </a:p>
                    <a:p>
                      <a:pPr marR="41910" indent="451485" algn="l">
                        <a:lnSpc>
                          <a:spcPct val="107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rivojlanishi </a:t>
                      </a:r>
                      <a:endParaRPr lang="ru-RU" sz="14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130810" indent="451485" algn="ctr">
                        <a:lnSpc>
                          <a:spcPct val="107000"/>
                        </a:lnSpc>
                        <a:spcAft>
                          <a:spcPts val="0"/>
                        </a:spcAft>
                      </a:pPr>
                      <a:r>
                        <a:rPr lang="en-US" sz="1800" b="1" dirty="0" smtClean="0">
                          <a:solidFill>
                            <a:srgbClr val="002060"/>
                          </a:solidFill>
                          <a:effectLst/>
                          <a:latin typeface="Times New Roman" panose="02020603050405020304" pitchFamily="18" charset="0"/>
                          <a:cs typeface="Times New Roman" panose="02020603050405020304" pitchFamily="18" charset="0"/>
                        </a:rPr>
                        <a:t>3</a:t>
                      </a:r>
                      <a:r>
                        <a:rPr lang="uz-Latn-UZ" sz="1800" b="1" dirty="0" smtClean="0">
                          <a:solidFill>
                            <a:srgbClr val="002060"/>
                          </a:solidFill>
                          <a:effectLst/>
                          <a:latin typeface="Times New Roman" panose="02020603050405020304" pitchFamily="18" charset="0"/>
                          <a:cs typeface="Times New Roman" panose="02020603050405020304" pitchFamily="18" charset="0"/>
                        </a:rPr>
                        <a:t> </a:t>
                      </a:r>
                      <a:endParaRPr lang="ru-RU" sz="18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130810" indent="451485" algn="ctr">
                        <a:lnSpc>
                          <a:spcPct val="107000"/>
                        </a:lnSpc>
                        <a:spcAft>
                          <a:spcPts val="0"/>
                        </a:spcAft>
                      </a:pPr>
                      <a:r>
                        <a:rPr lang="en-US" sz="1800" b="1" dirty="0" smtClean="0">
                          <a:solidFill>
                            <a:srgbClr val="002060"/>
                          </a:solidFill>
                          <a:effectLst/>
                          <a:latin typeface="Times New Roman" panose="02020603050405020304" pitchFamily="18" charset="0"/>
                          <a:cs typeface="Times New Roman" panose="02020603050405020304" pitchFamily="18" charset="0"/>
                        </a:rPr>
                        <a:t>3</a:t>
                      </a:r>
                      <a:r>
                        <a:rPr lang="uz-Latn-UZ" sz="1800" b="1" dirty="0" smtClean="0">
                          <a:solidFill>
                            <a:srgbClr val="002060"/>
                          </a:solidFill>
                          <a:effectLst/>
                          <a:latin typeface="Times New Roman" panose="02020603050405020304" pitchFamily="18" charset="0"/>
                          <a:cs typeface="Times New Roman" panose="02020603050405020304" pitchFamily="18" charset="0"/>
                        </a:rPr>
                        <a:t> </a:t>
                      </a:r>
                      <a:endParaRPr lang="ru-RU" sz="18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62230" indent="451485" algn="ctr">
                        <a:lnSpc>
                          <a:spcPct val="107000"/>
                        </a:lnSpc>
                        <a:spcAft>
                          <a:spcPts val="0"/>
                        </a:spcAft>
                      </a:pPr>
                      <a:r>
                        <a:rPr lang="en-US" sz="1800" b="1" dirty="0" smtClean="0">
                          <a:solidFill>
                            <a:srgbClr val="002060"/>
                          </a:solidFill>
                          <a:effectLst/>
                          <a:latin typeface="Times New Roman" panose="02020603050405020304" pitchFamily="18" charset="0"/>
                          <a:cs typeface="Times New Roman" panose="02020603050405020304" pitchFamily="18" charset="0"/>
                        </a:rPr>
                        <a:t>4</a:t>
                      </a:r>
                      <a:r>
                        <a:rPr lang="uz-Latn-UZ" sz="1800" b="1" dirty="0" smtClean="0">
                          <a:solidFill>
                            <a:srgbClr val="002060"/>
                          </a:solidFill>
                          <a:effectLst/>
                          <a:latin typeface="Times New Roman" panose="02020603050405020304" pitchFamily="18" charset="0"/>
                          <a:cs typeface="Times New Roman" panose="02020603050405020304" pitchFamily="18" charset="0"/>
                        </a:rPr>
                        <a:t> </a:t>
                      </a:r>
                      <a:endParaRPr lang="ru-RU" sz="18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449580" marR="41910" indent="451485" algn="l">
                        <a:lnSpc>
                          <a:spcPct val="107000"/>
                        </a:lnSpc>
                        <a:spcAft>
                          <a:spcPts val="0"/>
                        </a:spcAft>
                      </a:pPr>
                      <a:r>
                        <a:rPr lang="en-US" sz="1800" b="1" dirty="0" smtClean="0">
                          <a:solidFill>
                            <a:srgbClr val="002060"/>
                          </a:solidFill>
                          <a:effectLst/>
                          <a:latin typeface="Times New Roman" panose="02020603050405020304" pitchFamily="18" charset="0"/>
                          <a:cs typeface="Times New Roman" panose="02020603050405020304" pitchFamily="18" charset="0"/>
                        </a:rPr>
                        <a:t>20</a:t>
                      </a:r>
                      <a:r>
                        <a:rPr lang="uz-Latn-UZ" sz="1800" b="1" dirty="0" smtClean="0">
                          <a:solidFill>
                            <a:srgbClr val="002060"/>
                          </a:solidFill>
                          <a:effectLst/>
                          <a:latin typeface="Times New Roman" panose="02020603050405020304" pitchFamily="18" charset="0"/>
                          <a:cs typeface="Times New Roman" panose="02020603050405020304" pitchFamily="18" charset="0"/>
                        </a:rPr>
                        <a:t> </a:t>
                      </a:r>
                      <a:endParaRPr lang="ru-RU" sz="18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5"/>
                  </a:ext>
                </a:extLst>
              </a:tr>
              <a:tr h="315801">
                <a:tc>
                  <a:txBody>
                    <a:bodyPr/>
                    <a:lstStyle/>
                    <a:p>
                      <a:pPr marL="13970" marR="41910" indent="451485" algn="l">
                        <a:lnSpc>
                          <a:spcPct val="107000"/>
                        </a:lnSpc>
                        <a:spcAft>
                          <a:spcPts val="0"/>
                        </a:spcAft>
                      </a:pPr>
                      <a:r>
                        <a:rPr lang="uz-Latn-UZ" sz="1400" dirty="0">
                          <a:solidFill>
                            <a:srgbClr val="002060"/>
                          </a:solidFill>
                          <a:effectLst/>
                          <a:latin typeface="Times New Roman" panose="02020603050405020304" pitchFamily="18" charset="0"/>
                          <a:cs typeface="Times New Roman" panose="02020603050405020304" pitchFamily="18" charset="0"/>
                        </a:rPr>
                        <a:t>Ijodiy rivojlanish </a:t>
                      </a:r>
                      <a:endParaRPr lang="ru-RU" sz="1400"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130810" indent="451485" algn="ctr">
                        <a:lnSpc>
                          <a:spcPct val="107000"/>
                        </a:lnSpc>
                        <a:spcAft>
                          <a:spcPts val="0"/>
                        </a:spcAft>
                      </a:pPr>
                      <a:r>
                        <a:rPr lang="en-US" sz="1800" b="1" dirty="0" smtClean="0">
                          <a:solidFill>
                            <a:srgbClr val="002060"/>
                          </a:solidFill>
                          <a:effectLst/>
                          <a:latin typeface="Times New Roman" panose="02020603050405020304" pitchFamily="18" charset="0"/>
                          <a:cs typeface="Times New Roman" panose="02020603050405020304" pitchFamily="18" charset="0"/>
                        </a:rPr>
                        <a:t>4</a:t>
                      </a:r>
                      <a:r>
                        <a:rPr lang="uz-Latn-UZ" sz="1800" b="1" dirty="0" smtClean="0">
                          <a:solidFill>
                            <a:srgbClr val="002060"/>
                          </a:solidFill>
                          <a:effectLst/>
                          <a:latin typeface="Times New Roman" panose="02020603050405020304" pitchFamily="18" charset="0"/>
                          <a:cs typeface="Times New Roman" panose="02020603050405020304" pitchFamily="18" charset="0"/>
                        </a:rPr>
                        <a:t> </a:t>
                      </a:r>
                      <a:endParaRPr lang="ru-RU" sz="18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130810" indent="451485" algn="ctr">
                        <a:lnSpc>
                          <a:spcPct val="107000"/>
                        </a:lnSpc>
                        <a:spcAft>
                          <a:spcPts val="0"/>
                        </a:spcAft>
                      </a:pPr>
                      <a:r>
                        <a:rPr lang="en-US" sz="1800" b="1" dirty="0" smtClean="0">
                          <a:solidFill>
                            <a:srgbClr val="002060"/>
                          </a:solidFill>
                          <a:effectLst/>
                          <a:latin typeface="Times New Roman" panose="02020603050405020304" pitchFamily="18" charset="0"/>
                          <a:cs typeface="Times New Roman" panose="02020603050405020304" pitchFamily="18" charset="0"/>
                        </a:rPr>
                        <a:t>2</a:t>
                      </a:r>
                      <a:r>
                        <a:rPr lang="uz-Latn-UZ" sz="1800" b="1" dirty="0" smtClean="0">
                          <a:solidFill>
                            <a:srgbClr val="002060"/>
                          </a:solidFill>
                          <a:effectLst/>
                          <a:latin typeface="Times New Roman" panose="02020603050405020304" pitchFamily="18" charset="0"/>
                          <a:cs typeface="Times New Roman" panose="02020603050405020304" pitchFamily="18" charset="0"/>
                        </a:rPr>
                        <a:t> </a:t>
                      </a:r>
                      <a:endParaRPr lang="ru-RU" sz="18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62230" indent="451485" algn="ctr">
                        <a:lnSpc>
                          <a:spcPct val="107000"/>
                        </a:lnSpc>
                        <a:spcAft>
                          <a:spcPts val="0"/>
                        </a:spcAft>
                      </a:pPr>
                      <a:r>
                        <a:rPr lang="en-US" sz="1800" b="1" dirty="0" smtClean="0">
                          <a:solidFill>
                            <a:srgbClr val="002060"/>
                          </a:solidFill>
                          <a:effectLst/>
                          <a:latin typeface="Times New Roman" panose="02020603050405020304" pitchFamily="18" charset="0"/>
                          <a:cs typeface="Times New Roman" panose="02020603050405020304" pitchFamily="18" charset="0"/>
                        </a:rPr>
                        <a:t>8</a:t>
                      </a:r>
                      <a:r>
                        <a:rPr lang="uz-Latn-UZ" sz="1800" b="1" dirty="0" smtClean="0">
                          <a:solidFill>
                            <a:srgbClr val="002060"/>
                          </a:solidFill>
                          <a:effectLst/>
                          <a:latin typeface="Times New Roman" panose="02020603050405020304" pitchFamily="18" charset="0"/>
                          <a:cs typeface="Times New Roman" panose="02020603050405020304" pitchFamily="18" charset="0"/>
                        </a:rPr>
                        <a:t> </a:t>
                      </a:r>
                      <a:endParaRPr lang="ru-RU" sz="18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449580" marR="41910" indent="451485" algn="l">
                        <a:lnSpc>
                          <a:spcPct val="107000"/>
                        </a:lnSpc>
                        <a:spcAft>
                          <a:spcPts val="0"/>
                        </a:spcAft>
                      </a:pPr>
                      <a:r>
                        <a:rPr lang="en-US" sz="1800" b="1" dirty="0" smtClean="0">
                          <a:solidFill>
                            <a:srgbClr val="002060"/>
                          </a:solidFill>
                          <a:effectLst/>
                          <a:latin typeface="Times New Roman" panose="02020603050405020304" pitchFamily="18" charset="0"/>
                          <a:cs typeface="Times New Roman" panose="02020603050405020304" pitchFamily="18" charset="0"/>
                        </a:rPr>
                        <a:t>16</a:t>
                      </a:r>
                      <a:r>
                        <a:rPr lang="uz-Latn-UZ" sz="1800" b="1" dirty="0" smtClean="0">
                          <a:solidFill>
                            <a:srgbClr val="002060"/>
                          </a:solidFill>
                          <a:effectLst/>
                          <a:latin typeface="Times New Roman" panose="02020603050405020304" pitchFamily="18" charset="0"/>
                          <a:cs typeface="Times New Roman" panose="02020603050405020304" pitchFamily="18" charset="0"/>
                        </a:rPr>
                        <a:t> </a:t>
                      </a:r>
                      <a:endParaRPr lang="ru-RU" sz="1800" b="1" dirty="0">
                        <a:solidFill>
                          <a:srgbClr val="002060"/>
                        </a:solidFill>
                        <a:effectLst/>
                        <a:latin typeface="Times New Roman" panose="02020603050405020304" pitchFamily="18" charset="0"/>
                        <a:ea typeface="Times New Roman"/>
                        <a:cs typeface="Times New Roman" panose="02020603050405020304" pitchFamily="18" charset="0"/>
                      </a:endParaRPr>
                    </a:p>
                  </a:txBody>
                  <a:tcPr marL="65466" marR="29096" marT="3455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38808259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 y="155122"/>
            <a:ext cx="12017828" cy="963386"/>
          </a:xfrm>
        </p:spPr>
        <p:txBody>
          <a:bodyPr>
            <a:normAutofit/>
          </a:bodyPr>
          <a:lstStyle/>
          <a:p>
            <a:pPr algn="ctr"/>
            <a:r>
              <a:rPr lang="uz-Latn-UZ" sz="2000" b="1" dirty="0">
                <a:solidFill>
                  <a:srgbClr val="002060"/>
                </a:solidFill>
                <a:latin typeface="Times New Roman" pitchFamily="18" charset="0"/>
                <a:cs typeface="Times New Roman" pitchFamily="18" charset="0"/>
              </a:rPr>
              <a:t>VIII.Oʻquv yili yakuniga “Ilk qadam” davlat oʻquv dasturini oʻzlashtirish natijalari </a:t>
            </a:r>
            <a:r>
              <a:rPr lang="ru-RU" sz="2000" b="1" dirty="0">
                <a:solidFill>
                  <a:srgbClr val="002060"/>
                </a:solidFill>
                <a:latin typeface="Times New Roman" pitchFamily="18" charset="0"/>
                <a:cs typeface="Times New Roman" pitchFamily="18" charset="0"/>
              </a:rPr>
              <a:t/>
            </a:r>
            <a:br>
              <a:rPr lang="ru-RU" sz="2000" b="1" dirty="0">
                <a:solidFill>
                  <a:srgbClr val="002060"/>
                </a:solidFill>
                <a:latin typeface="Times New Roman" pitchFamily="18" charset="0"/>
                <a:cs typeface="Times New Roman" pitchFamily="18" charset="0"/>
              </a:rPr>
            </a:br>
            <a:r>
              <a:rPr lang="en-US" sz="2000" b="1" dirty="0">
                <a:solidFill>
                  <a:srgbClr val="002060"/>
                </a:solidFill>
                <a:latin typeface="Times New Roman" pitchFamily="18" charset="0"/>
                <a:cs typeface="Times New Roman" pitchFamily="18" charset="0"/>
              </a:rPr>
              <a:t>G</a:t>
            </a:r>
            <a:r>
              <a:rPr lang="uz-Latn-UZ" sz="2000" b="1" dirty="0">
                <a:solidFill>
                  <a:srgbClr val="002060"/>
                </a:solidFill>
                <a:latin typeface="Times New Roman" pitchFamily="18" charset="0"/>
                <a:cs typeface="Times New Roman" pitchFamily="18" charset="0"/>
              </a:rPr>
              <a:t>uruhdagi bolalar soni:</a:t>
            </a:r>
            <a:endParaRPr lang="ru-RU" sz="2000" b="1" dirty="0">
              <a:solidFill>
                <a:srgbClr val="002060"/>
              </a:solidFill>
              <a:latin typeface="Times New Roman" pitchFamily="18" charset="0"/>
              <a:cs typeface="Times New Roman" pitchFamily="18" charset="0"/>
            </a:endParaRPr>
          </a:p>
        </p:txBody>
      </p:sp>
      <p:graphicFrame>
        <p:nvGraphicFramePr>
          <p:cNvPr id="5" name="Объект 4"/>
          <p:cNvGraphicFramePr>
            <a:graphicFrameLocks noGrp="1"/>
          </p:cNvGraphicFramePr>
          <p:nvPr>
            <p:ph idx="1"/>
            <p:extLst>
              <p:ext uri="{D42A27DB-BD31-4B8C-83A1-F6EECF244321}">
                <p14:modId xmlns:p14="http://schemas.microsoft.com/office/powerpoint/2010/main" val="2700705094"/>
              </p:ext>
            </p:extLst>
          </p:nvPr>
        </p:nvGraphicFramePr>
        <p:xfrm>
          <a:off x="248195" y="966651"/>
          <a:ext cx="11665130" cy="5682344"/>
        </p:xfrm>
        <a:graphic>
          <a:graphicData uri="http://schemas.openxmlformats.org/drawingml/2006/table">
            <a:tbl>
              <a:tblPr firstRow="1" firstCol="1" bandRow="1">
                <a:tableStyleId>{5C22544A-7EE6-4342-B048-85BDC9FD1C3A}</a:tableStyleId>
              </a:tblPr>
              <a:tblGrid>
                <a:gridCol w="4655249">
                  <a:extLst>
                    <a:ext uri="{9D8B030D-6E8A-4147-A177-3AD203B41FA5}">
                      <a16:colId xmlns:a16="http://schemas.microsoft.com/office/drawing/2014/main" xmlns="" val="20000"/>
                    </a:ext>
                  </a:extLst>
                </a:gridCol>
                <a:gridCol w="2164385">
                  <a:extLst>
                    <a:ext uri="{9D8B030D-6E8A-4147-A177-3AD203B41FA5}">
                      <a16:colId xmlns:a16="http://schemas.microsoft.com/office/drawing/2014/main" xmlns="" val="20001"/>
                    </a:ext>
                  </a:extLst>
                </a:gridCol>
                <a:gridCol w="1837908">
                  <a:extLst>
                    <a:ext uri="{9D8B030D-6E8A-4147-A177-3AD203B41FA5}">
                      <a16:colId xmlns:a16="http://schemas.microsoft.com/office/drawing/2014/main" xmlns="" val="20002"/>
                    </a:ext>
                  </a:extLst>
                </a:gridCol>
                <a:gridCol w="1527869">
                  <a:extLst>
                    <a:ext uri="{9D8B030D-6E8A-4147-A177-3AD203B41FA5}">
                      <a16:colId xmlns:a16="http://schemas.microsoft.com/office/drawing/2014/main" xmlns="" val="20003"/>
                    </a:ext>
                  </a:extLst>
                </a:gridCol>
                <a:gridCol w="1479719">
                  <a:extLst>
                    <a:ext uri="{9D8B030D-6E8A-4147-A177-3AD203B41FA5}">
                      <a16:colId xmlns:a16="http://schemas.microsoft.com/office/drawing/2014/main" xmlns="" val="20004"/>
                    </a:ext>
                  </a:extLst>
                </a:gridCol>
              </a:tblGrid>
              <a:tr h="243908">
                <a:tc rowSpan="2">
                  <a:txBody>
                    <a:bodyPr/>
                    <a:lstStyle/>
                    <a:p>
                      <a:pPr marR="41910" indent="451485" algn="ctr">
                        <a:lnSpc>
                          <a:spcPct val="115000"/>
                        </a:lnSpc>
                        <a:spcAft>
                          <a:spcPts val="595"/>
                        </a:spcAft>
                      </a:pPr>
                      <a:r>
                        <a:rPr lang="uz-Latn-UZ" sz="1200" dirty="0">
                          <a:solidFill>
                            <a:srgbClr val="002060"/>
                          </a:solidFill>
                          <a:effectLst/>
                          <a:latin typeface="Times New Roman" pitchFamily="18" charset="0"/>
                          <a:cs typeface="Times New Roman" pitchFamily="18" charset="0"/>
                        </a:rPr>
                        <a:t>Rivojlanish sohalari kompetensiyalari </a:t>
                      </a:r>
                      <a:endParaRPr lang="ru-RU" sz="1200" dirty="0">
                        <a:solidFill>
                          <a:srgbClr val="002060"/>
                        </a:solidFill>
                        <a:effectLst/>
                        <a:latin typeface="Times New Roman" pitchFamily="18" charset="0"/>
                        <a:cs typeface="Times New Roman" pitchFamily="18" charset="0"/>
                      </a:endParaRPr>
                    </a:p>
                    <a:p>
                      <a:pPr marL="41275" marR="41910" indent="451485" algn="ctr">
                        <a:lnSpc>
                          <a:spcPct val="107000"/>
                        </a:lnSpc>
                        <a:spcAft>
                          <a:spcPts val="0"/>
                        </a:spcAft>
                      </a:pPr>
                      <a:r>
                        <a:rPr lang="uz-Latn-UZ" sz="1200" dirty="0">
                          <a:solidFill>
                            <a:srgbClr val="002060"/>
                          </a:solidFill>
                          <a:effectLst/>
                          <a:latin typeface="Times New Roman" pitchFamily="18" charset="0"/>
                          <a:cs typeface="Times New Roman" pitchFamily="18" charset="0"/>
                        </a:rPr>
                        <a:t> </a:t>
                      </a:r>
                      <a:endParaRPr lang="ru-RU" sz="1200"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gridSpan="4">
                  <a:txBody>
                    <a:bodyPr/>
                    <a:lstStyle/>
                    <a:p>
                      <a:pPr marR="41910" indent="451485" algn="ctr">
                        <a:lnSpc>
                          <a:spcPct val="107000"/>
                        </a:lnSpc>
                        <a:spcAft>
                          <a:spcPts val="0"/>
                        </a:spcAft>
                      </a:pPr>
                      <a:r>
                        <a:rPr lang="uz-Latn-UZ" sz="1200">
                          <a:solidFill>
                            <a:srgbClr val="002060"/>
                          </a:solidFill>
                          <a:effectLst/>
                          <a:latin typeface="Times New Roman" pitchFamily="18" charset="0"/>
                          <a:cs typeface="Times New Roman" pitchFamily="18" charset="0"/>
                        </a:rPr>
                        <a:t>Rivojlanish sohalari boʻyicha kompetensiyalarning shakllanishi </a:t>
                      </a:r>
                      <a:endParaRPr lang="ru-RU" sz="120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2210290">
                <a:tc vMerge="1">
                  <a:txBody>
                    <a:bodyPr/>
                    <a:lstStyle/>
                    <a:p>
                      <a:endParaRPr lang="ru-RU"/>
                    </a:p>
                  </a:txBody>
                  <a:tcPr/>
                </a:tc>
                <a:tc>
                  <a:txBody>
                    <a:bodyPr/>
                    <a:lstStyle/>
                    <a:p>
                      <a:pPr marL="3810" marR="41910" indent="451485" algn="ctr">
                        <a:lnSpc>
                          <a:spcPct val="107000"/>
                        </a:lnSpc>
                        <a:spcAft>
                          <a:spcPts val="660"/>
                        </a:spcAft>
                      </a:pPr>
                      <a:r>
                        <a:rPr lang="uz-Latn-UZ" sz="1200" dirty="0">
                          <a:solidFill>
                            <a:srgbClr val="002060"/>
                          </a:solidFill>
                          <a:effectLst/>
                          <a:latin typeface="Times New Roman" pitchFamily="18" charset="0"/>
                          <a:cs typeface="Times New Roman" pitchFamily="18" charset="0"/>
                        </a:rPr>
                        <a:t>К </a:t>
                      </a:r>
                      <a:endParaRPr lang="ru-RU" sz="1200" dirty="0">
                        <a:solidFill>
                          <a:srgbClr val="002060"/>
                        </a:solidFill>
                        <a:effectLst/>
                        <a:latin typeface="Times New Roman" pitchFamily="18" charset="0"/>
                        <a:cs typeface="Times New Roman" pitchFamily="18" charset="0"/>
                      </a:endParaRPr>
                    </a:p>
                    <a:p>
                      <a:pPr marL="94615" marR="41910" indent="8890" algn="l">
                        <a:lnSpc>
                          <a:spcPct val="113000"/>
                        </a:lnSpc>
                        <a:spcAft>
                          <a:spcPts val="10"/>
                        </a:spcAft>
                      </a:pPr>
                      <a:r>
                        <a:rPr lang="uz-Latn-UZ" sz="1200" dirty="0">
                          <a:solidFill>
                            <a:srgbClr val="002060"/>
                          </a:solidFill>
                          <a:effectLst/>
                          <a:latin typeface="Times New Roman" pitchFamily="18" charset="0"/>
                          <a:cs typeface="Times New Roman" pitchFamily="18" charset="0"/>
                        </a:rPr>
                        <a:t>(kuzatilmaydi yoki </a:t>
                      </a:r>
                      <a:r>
                        <a:rPr lang="uz-Latn-UZ" sz="1200" dirty="0" smtClean="0">
                          <a:solidFill>
                            <a:srgbClr val="002060"/>
                          </a:solidFill>
                          <a:effectLst/>
                          <a:latin typeface="Times New Roman" pitchFamily="18" charset="0"/>
                          <a:cs typeface="Times New Roman" pitchFamily="18" charset="0"/>
                        </a:rPr>
                        <a:t>kamdankam </a:t>
                      </a:r>
                      <a:r>
                        <a:rPr lang="uz-Latn-UZ" sz="1200" dirty="0">
                          <a:solidFill>
                            <a:srgbClr val="002060"/>
                          </a:solidFill>
                          <a:effectLst/>
                          <a:latin typeface="Times New Roman" pitchFamily="18" charset="0"/>
                          <a:cs typeface="Times New Roman" pitchFamily="18" charset="0"/>
                        </a:rPr>
                        <a:t>kuzatiladi</a:t>
                      </a:r>
                      <a:r>
                        <a:rPr lang="uz-Latn-UZ" sz="1200" dirty="0" smtClean="0">
                          <a:solidFill>
                            <a:srgbClr val="002060"/>
                          </a:solidFill>
                          <a:effectLst/>
                          <a:latin typeface="Times New Roman" pitchFamily="18" charset="0"/>
                          <a:cs typeface="Times New Roman" pitchFamily="18" charset="0"/>
                        </a:rPr>
                        <a:t>)</a:t>
                      </a:r>
                      <a:endParaRPr lang="en-US" sz="1200" dirty="0" smtClean="0">
                        <a:solidFill>
                          <a:srgbClr val="002060"/>
                        </a:solidFill>
                        <a:effectLst/>
                        <a:latin typeface="Times New Roman" pitchFamily="18" charset="0"/>
                        <a:cs typeface="Times New Roman" pitchFamily="18" charset="0"/>
                      </a:endParaRPr>
                    </a:p>
                    <a:p>
                      <a:pPr marL="94615" marR="41910" indent="8890" algn="l">
                        <a:lnSpc>
                          <a:spcPct val="113000"/>
                        </a:lnSpc>
                        <a:spcAft>
                          <a:spcPts val="10"/>
                        </a:spcAft>
                      </a:pPr>
                      <a:endParaRPr lang="en-US" sz="1200" dirty="0" smtClean="0">
                        <a:solidFill>
                          <a:srgbClr val="002060"/>
                        </a:solidFill>
                        <a:effectLst/>
                        <a:latin typeface="Times New Roman" pitchFamily="18" charset="0"/>
                        <a:cs typeface="Times New Roman" pitchFamily="18" charset="0"/>
                      </a:endParaRPr>
                    </a:p>
                    <a:p>
                      <a:pPr marL="94615" marR="41910" indent="8890" algn="l">
                        <a:lnSpc>
                          <a:spcPct val="113000"/>
                        </a:lnSpc>
                        <a:spcAft>
                          <a:spcPts val="10"/>
                        </a:spcAft>
                      </a:pPr>
                      <a:endParaRPr lang="en-US" sz="1200" dirty="0" smtClean="0">
                        <a:solidFill>
                          <a:srgbClr val="002060"/>
                        </a:solidFill>
                        <a:effectLst/>
                        <a:latin typeface="Times New Roman" pitchFamily="18" charset="0"/>
                        <a:cs typeface="Times New Roman" pitchFamily="18" charset="0"/>
                      </a:endParaRPr>
                    </a:p>
                    <a:p>
                      <a:pPr marL="94615" marR="41910" indent="8890" algn="l">
                        <a:lnSpc>
                          <a:spcPct val="113000"/>
                        </a:lnSpc>
                        <a:spcAft>
                          <a:spcPts val="10"/>
                        </a:spcAft>
                      </a:pPr>
                      <a:endParaRPr lang="en-US" sz="1200" dirty="0" smtClean="0">
                        <a:solidFill>
                          <a:srgbClr val="002060"/>
                        </a:solidFill>
                        <a:effectLst/>
                        <a:latin typeface="Times New Roman" pitchFamily="18" charset="0"/>
                        <a:cs typeface="Times New Roman" pitchFamily="18" charset="0"/>
                      </a:endParaRPr>
                    </a:p>
                    <a:p>
                      <a:pPr marL="94615" marR="41910" indent="8890" algn="l">
                        <a:lnSpc>
                          <a:spcPct val="113000"/>
                        </a:lnSpc>
                        <a:spcAft>
                          <a:spcPts val="10"/>
                        </a:spcAft>
                      </a:pPr>
                      <a:r>
                        <a:rPr lang="uz-Latn-UZ" sz="1200" dirty="0" smtClean="0">
                          <a:solidFill>
                            <a:srgbClr val="002060"/>
                          </a:solidFill>
                          <a:effectLst/>
                          <a:latin typeface="Times New Roman" pitchFamily="18" charset="0"/>
                          <a:cs typeface="Times New Roman" pitchFamily="18" charset="0"/>
                        </a:rPr>
                        <a:t> </a:t>
                      </a:r>
                      <a:r>
                        <a:rPr lang="uz-Latn-UZ" sz="1200" dirty="0">
                          <a:solidFill>
                            <a:srgbClr val="002060"/>
                          </a:solidFill>
                          <a:effectLst/>
                          <a:latin typeface="Times New Roman" pitchFamily="18" charset="0"/>
                          <a:cs typeface="Times New Roman" pitchFamily="18" charset="0"/>
                        </a:rPr>
                        <a:t>bola soni </a:t>
                      </a:r>
                      <a:r>
                        <a:rPr lang="uz-Latn-UZ" sz="1200" dirty="0" smtClean="0">
                          <a:solidFill>
                            <a:srgbClr val="002060"/>
                          </a:solidFill>
                          <a:effectLst/>
                          <a:latin typeface="Times New Roman" pitchFamily="18" charset="0"/>
                          <a:cs typeface="Times New Roman" pitchFamily="18" charset="0"/>
                        </a:rPr>
                        <a:t>koʻrsatiladi</a:t>
                      </a:r>
                      <a:endParaRPr lang="en-US" sz="1200" dirty="0" smtClean="0">
                        <a:solidFill>
                          <a:srgbClr val="002060"/>
                        </a:solidFill>
                        <a:effectLst/>
                        <a:latin typeface="Times New Roman" pitchFamily="18" charset="0"/>
                        <a:cs typeface="Times New Roman" pitchFamily="18" charset="0"/>
                      </a:endParaRPr>
                    </a:p>
                    <a:p>
                      <a:pPr marL="94615" marR="41910" indent="8890" algn="l">
                        <a:lnSpc>
                          <a:spcPct val="113000"/>
                        </a:lnSpc>
                        <a:spcAft>
                          <a:spcPts val="10"/>
                        </a:spcAft>
                      </a:pPr>
                      <a:r>
                        <a:rPr lang="uz-Latn-UZ" sz="1200" dirty="0" smtClean="0">
                          <a:solidFill>
                            <a:srgbClr val="002060"/>
                          </a:solidFill>
                          <a:effectLst/>
                          <a:latin typeface="Times New Roman" pitchFamily="18" charset="0"/>
                          <a:cs typeface="Times New Roman" pitchFamily="18" charset="0"/>
                        </a:rPr>
                        <a:t> </a:t>
                      </a:r>
                      <a:endParaRPr lang="ru-RU" sz="1200" dirty="0">
                        <a:solidFill>
                          <a:srgbClr val="002060"/>
                        </a:solidFill>
                        <a:effectLst/>
                        <a:latin typeface="Times New Roman" pitchFamily="18" charset="0"/>
                        <a:cs typeface="Times New Roman" pitchFamily="18" charset="0"/>
                      </a:endParaRPr>
                    </a:p>
                    <a:p>
                      <a:pPr marL="41275" marR="41910" indent="451485" algn="ctr">
                        <a:lnSpc>
                          <a:spcPct val="107000"/>
                        </a:lnSpc>
                        <a:spcAft>
                          <a:spcPts val="0"/>
                        </a:spcAft>
                      </a:pPr>
                      <a:r>
                        <a:rPr lang="uz-Latn-UZ" sz="1200" dirty="0">
                          <a:solidFill>
                            <a:srgbClr val="002060"/>
                          </a:solidFill>
                          <a:effectLst/>
                          <a:latin typeface="Times New Roman" pitchFamily="18" charset="0"/>
                          <a:cs typeface="Times New Roman" pitchFamily="18" charset="0"/>
                        </a:rPr>
                        <a:t> </a:t>
                      </a:r>
                      <a:endParaRPr lang="ru-RU" sz="1200"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3810" marR="41910" indent="451485" algn="ctr">
                        <a:lnSpc>
                          <a:spcPct val="107000"/>
                        </a:lnSpc>
                        <a:spcAft>
                          <a:spcPts val="660"/>
                        </a:spcAft>
                      </a:pPr>
                      <a:r>
                        <a:rPr lang="uz-Latn-UZ" sz="1200" dirty="0">
                          <a:solidFill>
                            <a:srgbClr val="002060"/>
                          </a:solidFill>
                          <a:effectLst/>
                          <a:latin typeface="Times New Roman" pitchFamily="18" charset="0"/>
                          <a:cs typeface="Times New Roman" pitchFamily="18" charset="0"/>
                        </a:rPr>
                        <a:t>В </a:t>
                      </a:r>
                      <a:endParaRPr lang="ru-RU" sz="1200" dirty="0">
                        <a:solidFill>
                          <a:srgbClr val="002060"/>
                        </a:solidFill>
                        <a:effectLst/>
                        <a:latin typeface="Times New Roman" pitchFamily="18" charset="0"/>
                        <a:cs typeface="Times New Roman" pitchFamily="18" charset="0"/>
                      </a:endParaRPr>
                    </a:p>
                    <a:p>
                      <a:pPr marL="102235" marR="41910" indent="86995" algn="l">
                        <a:lnSpc>
                          <a:spcPct val="135000"/>
                        </a:lnSpc>
                        <a:spcAft>
                          <a:spcPts val="0"/>
                        </a:spcAft>
                      </a:pPr>
                      <a:r>
                        <a:rPr lang="uz-Latn-UZ" sz="1200" dirty="0">
                          <a:solidFill>
                            <a:srgbClr val="002060"/>
                          </a:solidFill>
                          <a:effectLst/>
                          <a:latin typeface="Times New Roman" pitchFamily="18" charset="0"/>
                          <a:cs typeface="Times New Roman" pitchFamily="18" charset="0"/>
                        </a:rPr>
                        <a:t>(baʼzida </a:t>
                      </a:r>
                      <a:r>
                        <a:rPr lang="uz-Latn-UZ" sz="1200" dirty="0" smtClean="0">
                          <a:solidFill>
                            <a:srgbClr val="002060"/>
                          </a:solidFill>
                          <a:effectLst/>
                          <a:latin typeface="Times New Roman" pitchFamily="18" charset="0"/>
                          <a:cs typeface="Times New Roman" pitchFamily="18" charset="0"/>
                        </a:rPr>
                        <a:t>kuzatiladi</a:t>
                      </a:r>
                      <a:r>
                        <a:rPr lang="uz-Latn-UZ" sz="1200" dirty="0">
                          <a:solidFill>
                            <a:srgbClr val="002060"/>
                          </a:solidFill>
                          <a:effectLst/>
                          <a:latin typeface="Times New Roman" pitchFamily="18" charset="0"/>
                          <a:cs typeface="Times New Roman" pitchFamily="18" charset="0"/>
                        </a:rPr>
                        <a:t>) </a:t>
                      </a:r>
                      <a:endParaRPr lang="en-US" sz="1200" dirty="0" smtClean="0">
                        <a:solidFill>
                          <a:srgbClr val="002060"/>
                        </a:solidFill>
                        <a:effectLst/>
                        <a:latin typeface="Times New Roman" pitchFamily="18" charset="0"/>
                        <a:cs typeface="Times New Roman" pitchFamily="18" charset="0"/>
                      </a:endParaRPr>
                    </a:p>
                    <a:p>
                      <a:pPr marL="102235" marR="41910" indent="86995" algn="l">
                        <a:lnSpc>
                          <a:spcPct val="135000"/>
                        </a:lnSpc>
                        <a:spcAft>
                          <a:spcPts val="0"/>
                        </a:spcAft>
                      </a:pPr>
                      <a:endParaRPr lang="en-US" sz="1200" dirty="0" smtClean="0">
                        <a:solidFill>
                          <a:srgbClr val="002060"/>
                        </a:solidFill>
                        <a:effectLst/>
                        <a:latin typeface="Times New Roman" pitchFamily="18" charset="0"/>
                        <a:cs typeface="Times New Roman" pitchFamily="18" charset="0"/>
                      </a:endParaRPr>
                    </a:p>
                    <a:p>
                      <a:pPr marL="102235" marR="41910" indent="86995" algn="l">
                        <a:lnSpc>
                          <a:spcPct val="135000"/>
                        </a:lnSpc>
                        <a:spcAft>
                          <a:spcPts val="0"/>
                        </a:spcAft>
                      </a:pPr>
                      <a:endParaRPr lang="en-US" sz="1200" dirty="0" smtClean="0">
                        <a:solidFill>
                          <a:srgbClr val="002060"/>
                        </a:solidFill>
                        <a:effectLst/>
                        <a:latin typeface="Times New Roman" pitchFamily="18" charset="0"/>
                        <a:cs typeface="Times New Roman" pitchFamily="18" charset="0"/>
                      </a:endParaRPr>
                    </a:p>
                    <a:p>
                      <a:pPr marL="102235" marR="41910" indent="86995" algn="l">
                        <a:lnSpc>
                          <a:spcPct val="135000"/>
                        </a:lnSpc>
                        <a:spcAft>
                          <a:spcPts val="0"/>
                        </a:spcAft>
                      </a:pPr>
                      <a:r>
                        <a:rPr lang="uz-Latn-UZ" sz="1200" dirty="0" smtClean="0">
                          <a:solidFill>
                            <a:srgbClr val="002060"/>
                          </a:solidFill>
                          <a:effectLst/>
                          <a:latin typeface="Times New Roman" pitchFamily="18" charset="0"/>
                          <a:cs typeface="Times New Roman" pitchFamily="18" charset="0"/>
                        </a:rPr>
                        <a:t>bola </a:t>
                      </a:r>
                      <a:r>
                        <a:rPr lang="uz-Latn-UZ" sz="1200" dirty="0">
                          <a:solidFill>
                            <a:srgbClr val="002060"/>
                          </a:solidFill>
                          <a:effectLst/>
                          <a:latin typeface="Times New Roman" pitchFamily="18" charset="0"/>
                          <a:cs typeface="Times New Roman" pitchFamily="18" charset="0"/>
                        </a:rPr>
                        <a:t>soni </a:t>
                      </a:r>
                      <a:r>
                        <a:rPr lang="uz-Latn-UZ" sz="1200" dirty="0" smtClean="0">
                          <a:solidFill>
                            <a:srgbClr val="002060"/>
                          </a:solidFill>
                          <a:effectLst/>
                          <a:latin typeface="Times New Roman" pitchFamily="18" charset="0"/>
                          <a:cs typeface="Times New Roman" pitchFamily="18" charset="0"/>
                        </a:rPr>
                        <a:t>koʻrsatiladi </a:t>
                      </a:r>
                      <a:endParaRPr lang="ru-RU" sz="1200" dirty="0">
                        <a:solidFill>
                          <a:srgbClr val="002060"/>
                        </a:solidFill>
                        <a:effectLst/>
                        <a:latin typeface="Times New Roman" pitchFamily="18" charset="0"/>
                        <a:cs typeface="Times New Roman" pitchFamily="18" charset="0"/>
                      </a:endParaRPr>
                    </a:p>
                    <a:p>
                      <a:pPr marL="41275" marR="41910" indent="451485" algn="ctr">
                        <a:lnSpc>
                          <a:spcPct val="107000"/>
                        </a:lnSpc>
                        <a:spcAft>
                          <a:spcPts val="0"/>
                        </a:spcAft>
                      </a:pPr>
                      <a:r>
                        <a:rPr lang="uz-Latn-UZ" sz="1200" dirty="0">
                          <a:solidFill>
                            <a:srgbClr val="002060"/>
                          </a:solidFill>
                          <a:effectLst/>
                          <a:latin typeface="Times New Roman" pitchFamily="18" charset="0"/>
                          <a:cs typeface="Times New Roman" pitchFamily="18" charset="0"/>
                        </a:rPr>
                        <a:t> </a:t>
                      </a:r>
                      <a:endParaRPr lang="ru-RU" sz="1200"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5715" marR="41910" indent="451485" algn="ctr">
                        <a:lnSpc>
                          <a:spcPct val="107000"/>
                        </a:lnSpc>
                        <a:spcAft>
                          <a:spcPts val="660"/>
                        </a:spcAft>
                      </a:pPr>
                      <a:r>
                        <a:rPr lang="uz-Latn-UZ" sz="1200" dirty="0">
                          <a:solidFill>
                            <a:srgbClr val="002060"/>
                          </a:solidFill>
                          <a:effectLst/>
                          <a:latin typeface="Times New Roman" pitchFamily="18" charset="0"/>
                          <a:cs typeface="Times New Roman" pitchFamily="18" charset="0"/>
                        </a:rPr>
                        <a:t>Т </a:t>
                      </a:r>
                      <a:endParaRPr lang="ru-RU" sz="1200" dirty="0">
                        <a:solidFill>
                          <a:srgbClr val="002060"/>
                        </a:solidFill>
                        <a:effectLst/>
                        <a:latin typeface="Times New Roman" pitchFamily="18" charset="0"/>
                        <a:cs typeface="Times New Roman" pitchFamily="18" charset="0"/>
                      </a:endParaRPr>
                    </a:p>
                    <a:p>
                      <a:pPr marL="100330" marR="41910" indent="106680" algn="l">
                        <a:lnSpc>
                          <a:spcPct val="135000"/>
                        </a:lnSpc>
                        <a:spcAft>
                          <a:spcPts val="0"/>
                        </a:spcAft>
                      </a:pPr>
                      <a:r>
                        <a:rPr lang="uz-Latn-UZ" sz="1200" dirty="0">
                          <a:solidFill>
                            <a:srgbClr val="002060"/>
                          </a:solidFill>
                          <a:effectLst/>
                          <a:latin typeface="Times New Roman" pitchFamily="18" charset="0"/>
                          <a:cs typeface="Times New Roman" pitchFamily="18" charset="0"/>
                        </a:rPr>
                        <a:t>(tez-tez kuzatiladi) </a:t>
                      </a:r>
                      <a:endParaRPr lang="en-US" sz="1200" dirty="0" smtClean="0">
                        <a:solidFill>
                          <a:srgbClr val="002060"/>
                        </a:solidFill>
                        <a:effectLst/>
                        <a:latin typeface="Times New Roman" pitchFamily="18" charset="0"/>
                        <a:cs typeface="Times New Roman" pitchFamily="18" charset="0"/>
                      </a:endParaRPr>
                    </a:p>
                    <a:p>
                      <a:pPr marL="100330" marR="41910" indent="106680" algn="l">
                        <a:lnSpc>
                          <a:spcPct val="135000"/>
                        </a:lnSpc>
                        <a:spcAft>
                          <a:spcPts val="0"/>
                        </a:spcAft>
                      </a:pPr>
                      <a:endParaRPr lang="en-US" sz="1200" dirty="0" smtClean="0">
                        <a:solidFill>
                          <a:srgbClr val="002060"/>
                        </a:solidFill>
                        <a:effectLst/>
                        <a:latin typeface="Times New Roman" pitchFamily="18" charset="0"/>
                        <a:cs typeface="Times New Roman" pitchFamily="18" charset="0"/>
                      </a:endParaRPr>
                    </a:p>
                    <a:p>
                      <a:pPr marL="100330" marR="41910" indent="106680" algn="l">
                        <a:lnSpc>
                          <a:spcPct val="135000"/>
                        </a:lnSpc>
                        <a:spcAft>
                          <a:spcPts val="0"/>
                        </a:spcAft>
                      </a:pPr>
                      <a:endParaRPr lang="en-US" sz="1200" dirty="0" smtClean="0">
                        <a:solidFill>
                          <a:srgbClr val="002060"/>
                        </a:solidFill>
                        <a:effectLst/>
                        <a:latin typeface="Times New Roman" pitchFamily="18" charset="0"/>
                        <a:cs typeface="Times New Roman" pitchFamily="18" charset="0"/>
                      </a:endParaRPr>
                    </a:p>
                    <a:p>
                      <a:pPr marL="100330" marR="41910" indent="106680" algn="l">
                        <a:lnSpc>
                          <a:spcPct val="135000"/>
                        </a:lnSpc>
                        <a:spcAft>
                          <a:spcPts val="0"/>
                        </a:spcAft>
                      </a:pPr>
                      <a:r>
                        <a:rPr lang="uz-Latn-UZ" sz="1200" dirty="0" smtClean="0">
                          <a:solidFill>
                            <a:srgbClr val="002060"/>
                          </a:solidFill>
                          <a:effectLst/>
                          <a:latin typeface="Times New Roman" pitchFamily="18" charset="0"/>
                          <a:cs typeface="Times New Roman" pitchFamily="18" charset="0"/>
                        </a:rPr>
                        <a:t>bola </a:t>
                      </a:r>
                      <a:r>
                        <a:rPr lang="uz-Latn-UZ" sz="1200" dirty="0">
                          <a:solidFill>
                            <a:srgbClr val="002060"/>
                          </a:solidFill>
                          <a:effectLst/>
                          <a:latin typeface="Times New Roman" pitchFamily="18" charset="0"/>
                          <a:cs typeface="Times New Roman" pitchFamily="18" charset="0"/>
                        </a:rPr>
                        <a:t>soni </a:t>
                      </a:r>
                      <a:r>
                        <a:rPr lang="uz-Latn-UZ" sz="1200" dirty="0" smtClean="0">
                          <a:solidFill>
                            <a:srgbClr val="002060"/>
                          </a:solidFill>
                          <a:effectLst/>
                          <a:latin typeface="Times New Roman" pitchFamily="18" charset="0"/>
                          <a:cs typeface="Times New Roman" pitchFamily="18" charset="0"/>
                        </a:rPr>
                        <a:t>koʻrsatiladi </a:t>
                      </a:r>
                      <a:endParaRPr lang="ru-RU" sz="1200" dirty="0">
                        <a:solidFill>
                          <a:srgbClr val="002060"/>
                        </a:solidFill>
                        <a:effectLst/>
                        <a:latin typeface="Times New Roman" pitchFamily="18" charset="0"/>
                        <a:cs typeface="Times New Roman" pitchFamily="18" charset="0"/>
                      </a:endParaRPr>
                    </a:p>
                    <a:p>
                      <a:pPr marL="42545" marR="41910" indent="451485" algn="ctr">
                        <a:lnSpc>
                          <a:spcPct val="107000"/>
                        </a:lnSpc>
                        <a:spcAft>
                          <a:spcPts val="0"/>
                        </a:spcAft>
                      </a:pPr>
                      <a:r>
                        <a:rPr lang="uz-Latn-UZ" sz="1200" dirty="0">
                          <a:solidFill>
                            <a:srgbClr val="002060"/>
                          </a:solidFill>
                          <a:effectLst/>
                          <a:latin typeface="Times New Roman" pitchFamily="18" charset="0"/>
                          <a:cs typeface="Times New Roman" pitchFamily="18" charset="0"/>
                        </a:rPr>
                        <a:t> </a:t>
                      </a:r>
                      <a:endParaRPr lang="ru-RU" sz="1200"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6350" marR="41910" indent="451485" algn="ctr">
                        <a:lnSpc>
                          <a:spcPct val="107000"/>
                        </a:lnSpc>
                        <a:spcAft>
                          <a:spcPts val="660"/>
                        </a:spcAft>
                      </a:pPr>
                      <a:r>
                        <a:rPr lang="uz-Latn-UZ" sz="1200" dirty="0">
                          <a:solidFill>
                            <a:srgbClr val="002060"/>
                          </a:solidFill>
                          <a:effectLst/>
                          <a:latin typeface="Times New Roman" pitchFamily="18" charset="0"/>
                          <a:cs typeface="Times New Roman" pitchFamily="18" charset="0"/>
                        </a:rPr>
                        <a:t>D </a:t>
                      </a:r>
                      <a:endParaRPr lang="ru-RU" sz="1200" dirty="0">
                        <a:solidFill>
                          <a:srgbClr val="002060"/>
                        </a:solidFill>
                        <a:effectLst/>
                        <a:latin typeface="Times New Roman" pitchFamily="18" charset="0"/>
                        <a:cs typeface="Times New Roman" pitchFamily="18" charset="0"/>
                      </a:endParaRPr>
                    </a:p>
                    <a:p>
                      <a:pPr marL="170815" marR="41910" indent="26035" algn="l">
                        <a:lnSpc>
                          <a:spcPct val="113000"/>
                        </a:lnSpc>
                        <a:spcAft>
                          <a:spcPts val="10"/>
                        </a:spcAft>
                      </a:pPr>
                      <a:r>
                        <a:rPr lang="uz-Latn-UZ" sz="1200" dirty="0">
                          <a:solidFill>
                            <a:srgbClr val="002060"/>
                          </a:solidFill>
                          <a:effectLst/>
                          <a:latin typeface="Times New Roman" pitchFamily="18" charset="0"/>
                          <a:cs typeface="Times New Roman" pitchFamily="18" charset="0"/>
                        </a:rPr>
                        <a:t>(doimiy ravishda </a:t>
                      </a:r>
                      <a:endParaRPr lang="ru-RU" sz="1200" dirty="0">
                        <a:solidFill>
                          <a:srgbClr val="002060"/>
                        </a:solidFill>
                        <a:effectLst/>
                        <a:latin typeface="Times New Roman" pitchFamily="18" charset="0"/>
                        <a:cs typeface="Times New Roman" pitchFamily="18" charset="0"/>
                      </a:endParaRPr>
                    </a:p>
                    <a:p>
                      <a:pPr marL="160020" marR="41910" indent="-57785" algn="l">
                        <a:lnSpc>
                          <a:spcPct val="157000"/>
                        </a:lnSpc>
                        <a:spcAft>
                          <a:spcPts val="0"/>
                        </a:spcAft>
                      </a:pPr>
                      <a:r>
                        <a:rPr lang="uz-Latn-UZ" sz="1200" dirty="0">
                          <a:solidFill>
                            <a:srgbClr val="002060"/>
                          </a:solidFill>
                          <a:effectLst/>
                          <a:latin typeface="Times New Roman" pitchFamily="18" charset="0"/>
                          <a:cs typeface="Times New Roman" pitchFamily="18" charset="0"/>
                        </a:rPr>
                        <a:t>kuzatiladi</a:t>
                      </a:r>
                      <a:r>
                        <a:rPr lang="uz-Latn-UZ" sz="1200" dirty="0" smtClean="0">
                          <a:solidFill>
                            <a:srgbClr val="002060"/>
                          </a:solidFill>
                          <a:effectLst/>
                          <a:latin typeface="Times New Roman" pitchFamily="18" charset="0"/>
                          <a:cs typeface="Times New Roman" pitchFamily="18" charset="0"/>
                        </a:rPr>
                        <a:t>)</a:t>
                      </a:r>
                      <a:endParaRPr lang="en-US" sz="1200" dirty="0" smtClean="0">
                        <a:solidFill>
                          <a:srgbClr val="002060"/>
                        </a:solidFill>
                        <a:effectLst/>
                        <a:latin typeface="Times New Roman" pitchFamily="18" charset="0"/>
                        <a:cs typeface="Times New Roman" pitchFamily="18" charset="0"/>
                      </a:endParaRPr>
                    </a:p>
                    <a:p>
                      <a:pPr marL="160020" marR="41910" indent="-57785" algn="l">
                        <a:lnSpc>
                          <a:spcPct val="157000"/>
                        </a:lnSpc>
                        <a:spcAft>
                          <a:spcPts val="0"/>
                        </a:spcAft>
                      </a:pPr>
                      <a:endParaRPr lang="en-US" sz="1200" dirty="0" smtClean="0">
                        <a:solidFill>
                          <a:srgbClr val="002060"/>
                        </a:solidFill>
                        <a:effectLst/>
                        <a:latin typeface="Times New Roman" pitchFamily="18" charset="0"/>
                        <a:cs typeface="Times New Roman" pitchFamily="18" charset="0"/>
                      </a:endParaRPr>
                    </a:p>
                    <a:p>
                      <a:pPr marL="160020" marR="41910" indent="-57785" algn="l">
                        <a:lnSpc>
                          <a:spcPct val="157000"/>
                        </a:lnSpc>
                        <a:spcAft>
                          <a:spcPts val="0"/>
                        </a:spcAft>
                      </a:pPr>
                      <a:r>
                        <a:rPr lang="uz-Latn-UZ" sz="1200" dirty="0" smtClean="0">
                          <a:solidFill>
                            <a:srgbClr val="002060"/>
                          </a:solidFill>
                          <a:effectLst/>
                          <a:latin typeface="Times New Roman" pitchFamily="18" charset="0"/>
                          <a:cs typeface="Times New Roman" pitchFamily="18" charset="0"/>
                        </a:rPr>
                        <a:t> </a:t>
                      </a:r>
                      <a:r>
                        <a:rPr lang="uz-Latn-UZ" sz="1200" dirty="0">
                          <a:solidFill>
                            <a:srgbClr val="002060"/>
                          </a:solidFill>
                          <a:effectLst/>
                          <a:latin typeface="Times New Roman" pitchFamily="18" charset="0"/>
                          <a:cs typeface="Times New Roman" pitchFamily="18" charset="0"/>
                        </a:rPr>
                        <a:t>bola soni </a:t>
                      </a:r>
                      <a:r>
                        <a:rPr lang="uz-Latn-UZ" sz="1200" dirty="0" smtClean="0">
                          <a:solidFill>
                            <a:srgbClr val="002060"/>
                          </a:solidFill>
                          <a:effectLst/>
                          <a:latin typeface="Times New Roman" pitchFamily="18" charset="0"/>
                          <a:cs typeface="Times New Roman" pitchFamily="18" charset="0"/>
                        </a:rPr>
                        <a:t>koʻrsatiladi </a:t>
                      </a:r>
                      <a:endParaRPr lang="ru-RU" sz="1200" dirty="0">
                        <a:solidFill>
                          <a:srgbClr val="002060"/>
                        </a:solidFill>
                        <a:effectLst/>
                        <a:latin typeface="Times New Roman" pitchFamily="18" charset="0"/>
                        <a:cs typeface="Times New Roman" pitchFamily="18" charset="0"/>
                      </a:endParaRPr>
                    </a:p>
                    <a:p>
                      <a:pPr marL="44450" marR="41910" indent="451485" algn="ctr">
                        <a:lnSpc>
                          <a:spcPct val="107000"/>
                        </a:lnSpc>
                        <a:spcAft>
                          <a:spcPts val="0"/>
                        </a:spcAft>
                      </a:pPr>
                      <a:r>
                        <a:rPr lang="uz-Latn-UZ" sz="1200" dirty="0">
                          <a:solidFill>
                            <a:srgbClr val="002060"/>
                          </a:solidFill>
                          <a:effectLst/>
                          <a:latin typeface="Times New Roman" pitchFamily="18" charset="0"/>
                          <a:cs typeface="Times New Roman" pitchFamily="18" charset="0"/>
                        </a:rPr>
                        <a:t> </a:t>
                      </a:r>
                      <a:endParaRPr lang="ru-RU" sz="1200"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1"/>
                  </a:ext>
                </a:extLst>
              </a:tr>
              <a:tr h="249334">
                <a:tc gridSpan="5">
                  <a:txBody>
                    <a:bodyPr/>
                    <a:lstStyle/>
                    <a:p>
                      <a:pPr marL="1432560" marR="41910" indent="451485" algn="l">
                        <a:lnSpc>
                          <a:spcPct val="107000"/>
                        </a:lnSpc>
                        <a:spcAft>
                          <a:spcPts val="0"/>
                        </a:spcAft>
                      </a:pPr>
                      <a:r>
                        <a:rPr lang="uz-Latn-UZ" sz="1200" dirty="0">
                          <a:solidFill>
                            <a:srgbClr val="002060"/>
                          </a:solidFill>
                          <a:effectLst/>
                          <a:latin typeface="Times New Roman" pitchFamily="18" charset="0"/>
                          <a:cs typeface="Times New Roman" pitchFamily="18" charset="0"/>
                        </a:rPr>
                        <a:t>Jismoniy rivojlanish va sogʻlom turmush tarzining shakllanishi </a:t>
                      </a:r>
                      <a:endParaRPr lang="ru-RU" sz="1200"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2"/>
                  </a:ext>
                </a:extLst>
              </a:tr>
              <a:tr h="728322">
                <a:tc>
                  <a:txBody>
                    <a:bodyPr/>
                    <a:lstStyle/>
                    <a:p>
                      <a:pPr marR="41910" indent="19685" algn="l">
                        <a:lnSpc>
                          <a:spcPct val="107000"/>
                        </a:lnSpc>
                        <a:spcAft>
                          <a:spcPts val="0"/>
                        </a:spcAft>
                      </a:pPr>
                      <a:r>
                        <a:rPr lang="uz-Latn-UZ" sz="1200">
                          <a:solidFill>
                            <a:srgbClr val="002060"/>
                          </a:solidFill>
                          <a:effectLst/>
                          <a:latin typeface="Times New Roman" pitchFamily="18" charset="0"/>
                          <a:cs typeface="Times New Roman" pitchFamily="18" charset="0"/>
                        </a:rPr>
                        <a:t>O‘z imkoniyatlari va yoshi bilan bog‘liq jismoniy rivojlanish me’yorlariga mos ravishda jismoniy faollik ko‘rsatadi </a:t>
                      </a:r>
                      <a:endParaRPr lang="ru-RU" sz="120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111125" indent="451485" algn="ctr">
                        <a:lnSpc>
                          <a:spcPct val="107000"/>
                        </a:lnSpc>
                        <a:spcAft>
                          <a:spcPts val="0"/>
                        </a:spcAft>
                      </a:pPr>
                      <a:r>
                        <a:rPr lang="uz-Latn-UZ" sz="1200" dirty="0">
                          <a:solidFill>
                            <a:srgbClr val="002060"/>
                          </a:solidFill>
                          <a:effectLst/>
                          <a:latin typeface="Times New Roman" pitchFamily="18" charset="0"/>
                          <a:cs typeface="Times New Roman" pitchFamily="18" charset="0"/>
                        </a:rPr>
                        <a:t> </a:t>
                      </a:r>
                      <a:endParaRPr lang="ru-RU" sz="1200"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65405" marR="41910" indent="451485" algn="ctr">
                        <a:lnSpc>
                          <a:spcPct val="107000"/>
                        </a:lnSpc>
                        <a:spcAft>
                          <a:spcPts val="0"/>
                        </a:spcAft>
                      </a:pPr>
                      <a:r>
                        <a:rPr lang="uz-Latn-UZ" sz="1200" dirty="0">
                          <a:solidFill>
                            <a:srgbClr val="002060"/>
                          </a:solidFill>
                          <a:effectLst/>
                          <a:latin typeface="Times New Roman" pitchFamily="18" charset="0"/>
                          <a:cs typeface="Times New Roman" pitchFamily="18" charset="0"/>
                        </a:rPr>
                        <a:t> </a:t>
                      </a:r>
                      <a:endParaRPr lang="ru-RU" sz="1200"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69850" marR="41910" indent="451485" algn="ctr">
                        <a:lnSpc>
                          <a:spcPct val="107000"/>
                        </a:lnSpc>
                        <a:spcAft>
                          <a:spcPts val="0"/>
                        </a:spcAft>
                      </a:pPr>
                      <a:r>
                        <a:rPr lang="en-US" sz="1200" b="1" dirty="0" smtClean="0">
                          <a:solidFill>
                            <a:srgbClr val="002060"/>
                          </a:solidFill>
                          <a:effectLst/>
                          <a:latin typeface="Times New Roman" pitchFamily="18" charset="0"/>
                          <a:cs typeface="Times New Roman" pitchFamily="18" charset="0"/>
                        </a:rPr>
                        <a:t>10</a:t>
                      </a:r>
                      <a:r>
                        <a:rPr lang="uz-Latn-UZ" sz="1200" b="1" dirty="0" smtClean="0">
                          <a:solidFill>
                            <a:srgbClr val="002060"/>
                          </a:solidFill>
                          <a:effectLst/>
                          <a:latin typeface="Times New Roman" pitchFamily="18" charset="0"/>
                          <a:cs typeface="Times New Roman" pitchFamily="18" charset="0"/>
                        </a:rPr>
                        <a:t> </a:t>
                      </a:r>
                      <a:endParaRPr lang="ru-RU" sz="1200" b="1"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71755" marR="41910" indent="451485" algn="ctr">
                        <a:lnSpc>
                          <a:spcPct val="107000"/>
                        </a:lnSpc>
                        <a:spcAft>
                          <a:spcPts val="0"/>
                        </a:spcAft>
                      </a:pPr>
                      <a:r>
                        <a:rPr lang="en-US" sz="1200" b="1" dirty="0" smtClean="0">
                          <a:solidFill>
                            <a:srgbClr val="002060"/>
                          </a:solidFill>
                          <a:effectLst/>
                          <a:latin typeface="Times New Roman" pitchFamily="18" charset="0"/>
                          <a:cs typeface="Times New Roman" pitchFamily="18" charset="0"/>
                        </a:rPr>
                        <a:t>20</a:t>
                      </a:r>
                      <a:r>
                        <a:rPr lang="uz-Latn-UZ" sz="1200" b="1" dirty="0" smtClean="0">
                          <a:solidFill>
                            <a:srgbClr val="002060"/>
                          </a:solidFill>
                          <a:effectLst/>
                          <a:latin typeface="Times New Roman" pitchFamily="18" charset="0"/>
                          <a:cs typeface="Times New Roman" pitchFamily="18" charset="0"/>
                        </a:rPr>
                        <a:t> </a:t>
                      </a:r>
                      <a:endParaRPr lang="ru-RU" sz="1200" b="1"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3"/>
                  </a:ext>
                </a:extLst>
              </a:tr>
              <a:tr h="463504">
                <a:tc>
                  <a:txBody>
                    <a:bodyPr/>
                    <a:lstStyle/>
                    <a:p>
                      <a:pPr marR="41910" indent="19685" algn="l">
                        <a:lnSpc>
                          <a:spcPct val="107000"/>
                        </a:lnSpc>
                        <a:spcAft>
                          <a:spcPts val="0"/>
                        </a:spcAft>
                      </a:pPr>
                      <a:r>
                        <a:rPr lang="uz-Latn-UZ" sz="1200">
                          <a:solidFill>
                            <a:srgbClr val="002060"/>
                          </a:solidFill>
                          <a:effectLst/>
                          <a:latin typeface="Times New Roman" pitchFamily="18" charset="0"/>
                          <a:cs typeface="Times New Roman" pitchFamily="18" charset="0"/>
                        </a:rPr>
                        <a:t>Turli harakatchanlik faolligini uyg‘un ravishda va maqsadli bajarishni biladi </a:t>
                      </a:r>
                      <a:endParaRPr lang="ru-RU" sz="1200">
                        <a:solidFill>
                          <a:srgbClr val="002060"/>
                        </a:solidFill>
                        <a:effectLst/>
                        <a:latin typeface="Times New Roman" pitchFamily="18" charset="0"/>
                        <a:ea typeface="Times New Roman"/>
                        <a:cs typeface="Times New Roman" pitchFamily="18" charset="0"/>
                      </a:endParaRPr>
                    </a:p>
                  </a:txBody>
                  <a:tcPr marL="16940" marR="41851" marT="28399" marB="647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111125" indent="451485" algn="ctr">
                        <a:lnSpc>
                          <a:spcPct val="107000"/>
                        </a:lnSpc>
                        <a:spcAft>
                          <a:spcPts val="0"/>
                        </a:spcAft>
                      </a:pPr>
                      <a:r>
                        <a:rPr lang="uz-Latn-UZ" sz="1200" dirty="0">
                          <a:solidFill>
                            <a:srgbClr val="002060"/>
                          </a:solidFill>
                          <a:effectLst/>
                          <a:latin typeface="Times New Roman" pitchFamily="18" charset="0"/>
                          <a:cs typeface="Times New Roman" pitchFamily="18" charset="0"/>
                        </a:rPr>
                        <a:t> </a:t>
                      </a:r>
                      <a:endParaRPr lang="ru-RU" sz="1200"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65405" marR="41910" indent="451485" algn="ctr">
                        <a:lnSpc>
                          <a:spcPct val="107000"/>
                        </a:lnSpc>
                        <a:spcAft>
                          <a:spcPts val="0"/>
                        </a:spcAft>
                      </a:pPr>
                      <a:r>
                        <a:rPr lang="uz-Latn-UZ" sz="1200" dirty="0">
                          <a:solidFill>
                            <a:srgbClr val="002060"/>
                          </a:solidFill>
                          <a:effectLst/>
                          <a:latin typeface="Times New Roman" pitchFamily="18" charset="0"/>
                          <a:cs typeface="Times New Roman" pitchFamily="18" charset="0"/>
                        </a:rPr>
                        <a:t> </a:t>
                      </a:r>
                      <a:endParaRPr lang="ru-RU" sz="1200"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69850" marR="41910" indent="451485" algn="ctr">
                        <a:lnSpc>
                          <a:spcPct val="107000"/>
                        </a:lnSpc>
                        <a:spcAft>
                          <a:spcPts val="0"/>
                        </a:spcAft>
                      </a:pPr>
                      <a:r>
                        <a:rPr lang="en-US" sz="1200" b="1" dirty="0" smtClean="0">
                          <a:solidFill>
                            <a:srgbClr val="002060"/>
                          </a:solidFill>
                          <a:effectLst/>
                          <a:latin typeface="Times New Roman" pitchFamily="18" charset="0"/>
                          <a:cs typeface="Times New Roman" pitchFamily="18" charset="0"/>
                        </a:rPr>
                        <a:t>10</a:t>
                      </a:r>
                      <a:r>
                        <a:rPr lang="uz-Latn-UZ" sz="1200" b="1" dirty="0" smtClean="0">
                          <a:solidFill>
                            <a:srgbClr val="002060"/>
                          </a:solidFill>
                          <a:effectLst/>
                          <a:latin typeface="Times New Roman" pitchFamily="18" charset="0"/>
                          <a:cs typeface="Times New Roman" pitchFamily="18" charset="0"/>
                        </a:rPr>
                        <a:t> </a:t>
                      </a:r>
                      <a:endParaRPr lang="ru-RU" sz="1200" b="1"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71755" marR="41910" indent="451485" algn="ctr">
                        <a:lnSpc>
                          <a:spcPct val="107000"/>
                        </a:lnSpc>
                        <a:spcAft>
                          <a:spcPts val="0"/>
                        </a:spcAft>
                      </a:pPr>
                      <a:r>
                        <a:rPr lang="en-US" sz="1200" b="1" dirty="0" smtClean="0">
                          <a:solidFill>
                            <a:srgbClr val="002060"/>
                          </a:solidFill>
                          <a:effectLst/>
                          <a:latin typeface="Times New Roman" pitchFamily="18" charset="0"/>
                          <a:cs typeface="Times New Roman" pitchFamily="18" charset="0"/>
                        </a:rPr>
                        <a:t>20</a:t>
                      </a:r>
                      <a:r>
                        <a:rPr lang="uz-Latn-UZ" sz="1200" b="1" dirty="0" smtClean="0">
                          <a:solidFill>
                            <a:srgbClr val="002060"/>
                          </a:solidFill>
                          <a:effectLst/>
                          <a:latin typeface="Times New Roman" pitchFamily="18" charset="0"/>
                          <a:cs typeface="Times New Roman" pitchFamily="18" charset="0"/>
                        </a:rPr>
                        <a:t> </a:t>
                      </a:r>
                      <a:endParaRPr lang="ru-RU" sz="1200" b="1"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4"/>
                  </a:ext>
                </a:extLst>
              </a:tr>
              <a:tr h="556026">
                <a:tc>
                  <a:txBody>
                    <a:bodyPr/>
                    <a:lstStyle/>
                    <a:p>
                      <a:pPr marR="41910" indent="19685" algn="l">
                        <a:lnSpc>
                          <a:spcPct val="107000"/>
                        </a:lnSpc>
                        <a:spcAft>
                          <a:spcPts val="0"/>
                        </a:spcAft>
                      </a:pPr>
                      <a:r>
                        <a:rPr lang="uz-Latn-UZ" sz="1200">
                          <a:solidFill>
                            <a:srgbClr val="002060"/>
                          </a:solidFill>
                          <a:effectLst/>
                          <a:latin typeface="Times New Roman" pitchFamily="18" charset="0"/>
                          <a:cs typeface="Times New Roman" pitchFamily="18" charset="0"/>
                        </a:rPr>
                        <a:t>Turli hayotiy va o‘quv vaziyatlarida mayda motorika ko‘nikmalaridan foy- dalanadi </a:t>
                      </a:r>
                      <a:endParaRPr lang="ru-RU" sz="120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111125" indent="451485" algn="ctr">
                        <a:lnSpc>
                          <a:spcPct val="107000"/>
                        </a:lnSpc>
                        <a:spcAft>
                          <a:spcPts val="0"/>
                        </a:spcAft>
                      </a:pPr>
                      <a:r>
                        <a:rPr lang="uz-Latn-UZ" sz="1200" dirty="0">
                          <a:solidFill>
                            <a:srgbClr val="002060"/>
                          </a:solidFill>
                          <a:effectLst/>
                          <a:latin typeface="Times New Roman" pitchFamily="18" charset="0"/>
                          <a:cs typeface="Times New Roman" pitchFamily="18" charset="0"/>
                        </a:rPr>
                        <a:t> </a:t>
                      </a:r>
                      <a:endParaRPr lang="ru-RU" sz="1200"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65405" marR="41910" indent="451485" algn="ctr">
                        <a:lnSpc>
                          <a:spcPct val="107000"/>
                        </a:lnSpc>
                        <a:spcAft>
                          <a:spcPts val="0"/>
                        </a:spcAft>
                      </a:pPr>
                      <a:r>
                        <a:rPr lang="uz-Latn-UZ" sz="1200" dirty="0">
                          <a:solidFill>
                            <a:srgbClr val="002060"/>
                          </a:solidFill>
                          <a:effectLst/>
                          <a:latin typeface="Times New Roman" pitchFamily="18" charset="0"/>
                          <a:cs typeface="Times New Roman" pitchFamily="18" charset="0"/>
                        </a:rPr>
                        <a:t> </a:t>
                      </a:r>
                      <a:endParaRPr lang="ru-RU" sz="1200"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69850" marR="41910" indent="451485" algn="ctr">
                        <a:lnSpc>
                          <a:spcPct val="107000"/>
                        </a:lnSpc>
                        <a:spcAft>
                          <a:spcPts val="0"/>
                        </a:spcAft>
                      </a:pPr>
                      <a:r>
                        <a:rPr lang="en-US" sz="1200" b="1" dirty="0" smtClean="0">
                          <a:solidFill>
                            <a:srgbClr val="002060"/>
                          </a:solidFill>
                          <a:effectLst/>
                          <a:latin typeface="Times New Roman" pitchFamily="18" charset="0"/>
                          <a:cs typeface="Times New Roman" pitchFamily="18" charset="0"/>
                        </a:rPr>
                        <a:t>5</a:t>
                      </a:r>
                      <a:r>
                        <a:rPr lang="uz-Latn-UZ" sz="1200" b="1" dirty="0" smtClean="0">
                          <a:solidFill>
                            <a:srgbClr val="002060"/>
                          </a:solidFill>
                          <a:effectLst/>
                          <a:latin typeface="Times New Roman" pitchFamily="18" charset="0"/>
                          <a:cs typeface="Times New Roman" pitchFamily="18" charset="0"/>
                        </a:rPr>
                        <a:t> </a:t>
                      </a:r>
                      <a:endParaRPr lang="ru-RU" sz="1200" b="1"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71755" marR="41910" indent="451485" algn="ctr">
                        <a:lnSpc>
                          <a:spcPct val="107000"/>
                        </a:lnSpc>
                        <a:spcAft>
                          <a:spcPts val="0"/>
                        </a:spcAft>
                      </a:pPr>
                      <a:r>
                        <a:rPr lang="en-US" sz="1200" b="1" dirty="0" smtClean="0">
                          <a:solidFill>
                            <a:srgbClr val="002060"/>
                          </a:solidFill>
                          <a:effectLst/>
                          <a:latin typeface="Times New Roman" pitchFamily="18" charset="0"/>
                          <a:cs typeface="Times New Roman" pitchFamily="18" charset="0"/>
                        </a:rPr>
                        <a:t>25</a:t>
                      </a:r>
                      <a:r>
                        <a:rPr lang="uz-Latn-UZ" sz="1200" b="1" dirty="0" smtClean="0">
                          <a:solidFill>
                            <a:srgbClr val="002060"/>
                          </a:solidFill>
                          <a:effectLst/>
                          <a:latin typeface="Times New Roman" pitchFamily="18" charset="0"/>
                          <a:cs typeface="Times New Roman" pitchFamily="18" charset="0"/>
                        </a:rPr>
                        <a:t> </a:t>
                      </a:r>
                      <a:endParaRPr lang="ru-RU" sz="1200" b="1"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5"/>
                  </a:ext>
                </a:extLst>
              </a:tr>
              <a:tr h="463504">
                <a:tc>
                  <a:txBody>
                    <a:bodyPr/>
                    <a:lstStyle/>
                    <a:p>
                      <a:pPr marR="41910" indent="19685" algn="just">
                        <a:lnSpc>
                          <a:spcPct val="107000"/>
                        </a:lnSpc>
                        <a:spcAft>
                          <a:spcPts val="0"/>
                        </a:spcAft>
                      </a:pPr>
                      <a:r>
                        <a:rPr lang="uz-Latn-UZ" sz="1200">
                          <a:solidFill>
                            <a:srgbClr val="002060"/>
                          </a:solidFill>
                          <a:effectLst/>
                          <a:latin typeface="Times New Roman" pitchFamily="18" charset="0"/>
                          <a:cs typeface="Times New Roman" pitchFamily="18" charset="0"/>
                        </a:rPr>
                        <a:t>O‘z harakatlarini hissiyot va sezgi organlari yordamida boshqaradi </a:t>
                      </a:r>
                      <a:endParaRPr lang="ru-RU" sz="120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111125" indent="451485" algn="ctr">
                        <a:lnSpc>
                          <a:spcPct val="107000"/>
                        </a:lnSpc>
                        <a:spcAft>
                          <a:spcPts val="0"/>
                        </a:spcAft>
                      </a:pPr>
                      <a:r>
                        <a:rPr lang="uz-Latn-UZ" sz="1200" dirty="0">
                          <a:solidFill>
                            <a:srgbClr val="002060"/>
                          </a:solidFill>
                          <a:effectLst/>
                          <a:latin typeface="Times New Roman" pitchFamily="18" charset="0"/>
                          <a:cs typeface="Times New Roman" pitchFamily="18" charset="0"/>
                        </a:rPr>
                        <a:t> </a:t>
                      </a:r>
                      <a:endParaRPr lang="ru-RU" sz="1200"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65405" marR="41910" indent="451485" algn="ctr">
                        <a:lnSpc>
                          <a:spcPct val="107000"/>
                        </a:lnSpc>
                        <a:spcAft>
                          <a:spcPts val="0"/>
                        </a:spcAft>
                      </a:pPr>
                      <a:r>
                        <a:rPr lang="uz-Latn-UZ" sz="1200" dirty="0">
                          <a:solidFill>
                            <a:srgbClr val="002060"/>
                          </a:solidFill>
                          <a:effectLst/>
                          <a:latin typeface="Times New Roman" pitchFamily="18" charset="0"/>
                          <a:cs typeface="Times New Roman" pitchFamily="18" charset="0"/>
                        </a:rPr>
                        <a:t> </a:t>
                      </a:r>
                      <a:endParaRPr lang="ru-RU" sz="1200"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69850" marR="41910" indent="451485" algn="ctr">
                        <a:lnSpc>
                          <a:spcPct val="107000"/>
                        </a:lnSpc>
                        <a:spcAft>
                          <a:spcPts val="0"/>
                        </a:spcAft>
                      </a:pPr>
                      <a:r>
                        <a:rPr lang="uz-Latn-UZ" sz="1200" b="1" dirty="0">
                          <a:solidFill>
                            <a:srgbClr val="002060"/>
                          </a:solidFill>
                          <a:effectLst/>
                          <a:latin typeface="Times New Roman" pitchFamily="18" charset="0"/>
                          <a:cs typeface="Times New Roman" pitchFamily="18" charset="0"/>
                        </a:rPr>
                        <a:t> </a:t>
                      </a:r>
                      <a:endParaRPr lang="ru-RU" sz="1200" b="1"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71755" marR="41910" indent="451485" algn="ctr">
                        <a:lnSpc>
                          <a:spcPct val="107000"/>
                        </a:lnSpc>
                        <a:spcAft>
                          <a:spcPts val="0"/>
                        </a:spcAft>
                      </a:pPr>
                      <a:r>
                        <a:rPr lang="en-US" sz="1200" b="1" dirty="0" smtClean="0">
                          <a:solidFill>
                            <a:srgbClr val="002060"/>
                          </a:solidFill>
                          <a:effectLst/>
                          <a:latin typeface="Times New Roman" pitchFamily="18" charset="0"/>
                          <a:cs typeface="Times New Roman" pitchFamily="18" charset="0"/>
                        </a:rPr>
                        <a:t>30</a:t>
                      </a:r>
                      <a:r>
                        <a:rPr lang="uz-Latn-UZ" sz="1200" b="1" dirty="0" smtClean="0">
                          <a:solidFill>
                            <a:srgbClr val="002060"/>
                          </a:solidFill>
                          <a:effectLst/>
                          <a:latin typeface="Times New Roman" pitchFamily="18" charset="0"/>
                          <a:cs typeface="Times New Roman" pitchFamily="18" charset="0"/>
                        </a:rPr>
                        <a:t> </a:t>
                      </a:r>
                      <a:endParaRPr lang="ru-RU" sz="1200" b="1"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6"/>
                  </a:ext>
                </a:extLst>
              </a:tr>
              <a:tr h="383728">
                <a:tc>
                  <a:txBody>
                    <a:bodyPr/>
                    <a:lstStyle/>
                    <a:p>
                      <a:pPr marR="41910" indent="19685" algn="l">
                        <a:lnSpc>
                          <a:spcPct val="107000"/>
                        </a:lnSpc>
                        <a:spcAft>
                          <a:spcPts val="0"/>
                        </a:spcAft>
                      </a:pPr>
                      <a:r>
                        <a:rPr lang="uz-Latn-UZ" sz="1200">
                          <a:solidFill>
                            <a:srgbClr val="002060"/>
                          </a:solidFill>
                          <a:effectLst/>
                          <a:latin typeface="Times New Roman" pitchFamily="18" charset="0"/>
                          <a:cs typeface="Times New Roman" pitchFamily="18" charset="0"/>
                        </a:rPr>
                        <a:t>Shaxsiy gigiena ko‘nikmalarini qo‘llaydi </a:t>
                      </a:r>
                      <a:endParaRPr lang="ru-RU" sz="120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111125" indent="451485" algn="ctr">
                        <a:lnSpc>
                          <a:spcPct val="107000"/>
                        </a:lnSpc>
                        <a:spcAft>
                          <a:spcPts val="0"/>
                        </a:spcAft>
                      </a:pPr>
                      <a:r>
                        <a:rPr lang="uz-Latn-UZ" sz="1200">
                          <a:solidFill>
                            <a:srgbClr val="002060"/>
                          </a:solidFill>
                          <a:effectLst/>
                          <a:latin typeface="Times New Roman" pitchFamily="18" charset="0"/>
                          <a:cs typeface="Times New Roman" pitchFamily="18" charset="0"/>
                        </a:rPr>
                        <a:t> </a:t>
                      </a:r>
                      <a:endParaRPr lang="ru-RU" sz="120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65405" marR="41910" indent="451485" algn="ctr">
                        <a:lnSpc>
                          <a:spcPct val="107000"/>
                        </a:lnSpc>
                        <a:spcAft>
                          <a:spcPts val="0"/>
                        </a:spcAft>
                      </a:pPr>
                      <a:r>
                        <a:rPr lang="uz-Latn-UZ" sz="1200" dirty="0">
                          <a:solidFill>
                            <a:srgbClr val="002060"/>
                          </a:solidFill>
                          <a:effectLst/>
                          <a:latin typeface="Times New Roman" pitchFamily="18" charset="0"/>
                          <a:cs typeface="Times New Roman" pitchFamily="18" charset="0"/>
                        </a:rPr>
                        <a:t> </a:t>
                      </a:r>
                      <a:endParaRPr lang="ru-RU" sz="1200"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69850" marR="41910" indent="451485" algn="ctr">
                        <a:lnSpc>
                          <a:spcPct val="107000"/>
                        </a:lnSpc>
                        <a:spcAft>
                          <a:spcPts val="0"/>
                        </a:spcAft>
                      </a:pPr>
                      <a:r>
                        <a:rPr lang="uz-Latn-UZ" sz="1200" b="1" dirty="0">
                          <a:solidFill>
                            <a:srgbClr val="002060"/>
                          </a:solidFill>
                          <a:effectLst/>
                          <a:latin typeface="Times New Roman" pitchFamily="18" charset="0"/>
                          <a:cs typeface="Times New Roman" pitchFamily="18" charset="0"/>
                        </a:rPr>
                        <a:t> </a:t>
                      </a:r>
                      <a:endParaRPr lang="ru-RU" sz="1200" b="1"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71755" marR="41910" indent="451485" algn="ctr">
                        <a:lnSpc>
                          <a:spcPct val="107000"/>
                        </a:lnSpc>
                        <a:spcAft>
                          <a:spcPts val="0"/>
                        </a:spcAft>
                      </a:pPr>
                      <a:r>
                        <a:rPr lang="en-US" sz="1200" b="1" dirty="0" smtClean="0">
                          <a:solidFill>
                            <a:srgbClr val="002060"/>
                          </a:solidFill>
                          <a:effectLst/>
                          <a:latin typeface="Times New Roman" pitchFamily="18" charset="0"/>
                          <a:cs typeface="Times New Roman" pitchFamily="18" charset="0"/>
                        </a:rPr>
                        <a:t>30</a:t>
                      </a:r>
                      <a:r>
                        <a:rPr lang="uz-Latn-UZ" sz="1200" b="1" dirty="0" smtClean="0">
                          <a:solidFill>
                            <a:srgbClr val="002060"/>
                          </a:solidFill>
                          <a:effectLst/>
                          <a:latin typeface="Times New Roman" pitchFamily="18" charset="0"/>
                          <a:cs typeface="Times New Roman" pitchFamily="18" charset="0"/>
                        </a:rPr>
                        <a:t> </a:t>
                      </a:r>
                      <a:endParaRPr lang="ru-RU" sz="1200" b="1"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7"/>
                  </a:ext>
                </a:extLst>
              </a:tr>
              <a:tr h="383728">
                <a:tc>
                  <a:txBody>
                    <a:bodyPr/>
                    <a:lstStyle/>
                    <a:p>
                      <a:pPr marR="41910" indent="19685" algn="l">
                        <a:lnSpc>
                          <a:spcPct val="107000"/>
                        </a:lnSpc>
                        <a:spcAft>
                          <a:spcPts val="0"/>
                        </a:spcAft>
                      </a:pPr>
                      <a:r>
                        <a:rPr lang="uz-Latn-UZ" sz="1200">
                          <a:solidFill>
                            <a:srgbClr val="002060"/>
                          </a:solidFill>
                          <a:effectLst/>
                          <a:latin typeface="Times New Roman" pitchFamily="18" charset="0"/>
                          <a:cs typeface="Times New Roman" pitchFamily="18" charset="0"/>
                        </a:rPr>
                        <a:t>Hayot xavfsizligi asoslari qoidalariga rioya qiladi </a:t>
                      </a:r>
                      <a:endParaRPr lang="ru-RU" sz="1200">
                        <a:solidFill>
                          <a:srgbClr val="002060"/>
                        </a:solidFill>
                        <a:effectLst/>
                        <a:latin typeface="Times New Roman" pitchFamily="18" charset="0"/>
                        <a:ea typeface="Times New Roman"/>
                        <a:cs typeface="Times New Roman" pitchFamily="18" charset="0"/>
                      </a:endParaRPr>
                    </a:p>
                  </a:txBody>
                  <a:tcPr marL="16940" marR="41851" marT="28399" marB="6477"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R="111125" indent="451485" algn="ctr">
                        <a:lnSpc>
                          <a:spcPct val="107000"/>
                        </a:lnSpc>
                        <a:spcAft>
                          <a:spcPts val="0"/>
                        </a:spcAft>
                      </a:pPr>
                      <a:r>
                        <a:rPr lang="uz-Latn-UZ" sz="1200">
                          <a:solidFill>
                            <a:srgbClr val="002060"/>
                          </a:solidFill>
                          <a:effectLst/>
                          <a:latin typeface="Times New Roman" pitchFamily="18" charset="0"/>
                          <a:cs typeface="Times New Roman" pitchFamily="18" charset="0"/>
                        </a:rPr>
                        <a:t> </a:t>
                      </a:r>
                      <a:endParaRPr lang="ru-RU" sz="120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65405" marR="41910" indent="451485" algn="ctr">
                        <a:lnSpc>
                          <a:spcPct val="107000"/>
                        </a:lnSpc>
                        <a:spcAft>
                          <a:spcPts val="0"/>
                        </a:spcAft>
                      </a:pPr>
                      <a:r>
                        <a:rPr lang="uz-Latn-UZ" sz="1200" dirty="0">
                          <a:solidFill>
                            <a:srgbClr val="002060"/>
                          </a:solidFill>
                          <a:effectLst/>
                          <a:latin typeface="Times New Roman" pitchFamily="18" charset="0"/>
                          <a:cs typeface="Times New Roman" pitchFamily="18" charset="0"/>
                        </a:rPr>
                        <a:t> </a:t>
                      </a:r>
                      <a:endParaRPr lang="ru-RU" sz="1200"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69850" marR="41910" indent="451485" algn="ctr">
                        <a:lnSpc>
                          <a:spcPct val="107000"/>
                        </a:lnSpc>
                        <a:spcAft>
                          <a:spcPts val="0"/>
                        </a:spcAft>
                      </a:pPr>
                      <a:r>
                        <a:rPr lang="en-US" sz="1200" b="1" dirty="0" smtClean="0">
                          <a:solidFill>
                            <a:srgbClr val="002060"/>
                          </a:solidFill>
                          <a:effectLst/>
                          <a:latin typeface="Times New Roman" pitchFamily="18" charset="0"/>
                          <a:cs typeface="Times New Roman" pitchFamily="18" charset="0"/>
                        </a:rPr>
                        <a:t>2</a:t>
                      </a:r>
                      <a:r>
                        <a:rPr lang="uz-Latn-UZ" sz="1200" b="1" dirty="0" smtClean="0">
                          <a:solidFill>
                            <a:srgbClr val="002060"/>
                          </a:solidFill>
                          <a:effectLst/>
                          <a:latin typeface="Times New Roman" pitchFamily="18" charset="0"/>
                          <a:cs typeface="Times New Roman" pitchFamily="18" charset="0"/>
                        </a:rPr>
                        <a:t> </a:t>
                      </a:r>
                      <a:endParaRPr lang="ru-RU" sz="1200" b="1"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71755" marR="41910" indent="451485" algn="ctr">
                        <a:lnSpc>
                          <a:spcPct val="107000"/>
                        </a:lnSpc>
                        <a:spcAft>
                          <a:spcPts val="0"/>
                        </a:spcAft>
                      </a:pPr>
                      <a:r>
                        <a:rPr lang="en-US" sz="1200" b="1" dirty="0" smtClean="0">
                          <a:solidFill>
                            <a:srgbClr val="002060"/>
                          </a:solidFill>
                          <a:effectLst/>
                          <a:latin typeface="Times New Roman" pitchFamily="18" charset="0"/>
                          <a:cs typeface="Times New Roman" pitchFamily="18" charset="0"/>
                        </a:rPr>
                        <a:t>28</a:t>
                      </a:r>
                      <a:r>
                        <a:rPr lang="uz-Latn-UZ" sz="1200" b="1" dirty="0" smtClean="0">
                          <a:solidFill>
                            <a:srgbClr val="002060"/>
                          </a:solidFill>
                          <a:effectLst/>
                          <a:latin typeface="Times New Roman" pitchFamily="18" charset="0"/>
                          <a:cs typeface="Times New Roman" pitchFamily="18" charset="0"/>
                        </a:rPr>
                        <a:t> </a:t>
                      </a:r>
                      <a:endParaRPr lang="ru-RU" sz="1200" b="1" dirty="0">
                        <a:solidFill>
                          <a:srgbClr val="002060"/>
                        </a:solidFill>
                        <a:effectLst/>
                        <a:latin typeface="Times New Roman" pitchFamily="18" charset="0"/>
                        <a:ea typeface="Times New Roman"/>
                        <a:cs typeface="Times New Roman" pitchFamily="18" charset="0"/>
                      </a:endParaRPr>
                    </a:p>
                  </a:txBody>
                  <a:tcPr marL="16940" marR="41851" marT="28399" marB="647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xmlns="" val="10008"/>
                  </a:ext>
                </a:extLst>
              </a:tr>
            </a:tbl>
          </a:graphicData>
        </a:graphic>
      </p:graphicFrame>
      <p:sp>
        <p:nvSpPr>
          <p:cNvPr id="4" name="Номер слайда 3"/>
          <p:cNvSpPr>
            <a:spLocks noGrp="1"/>
          </p:cNvSpPr>
          <p:nvPr>
            <p:ph type="sldNum" sz="quarter" idx="12"/>
          </p:nvPr>
        </p:nvSpPr>
        <p:spPr/>
        <p:txBody>
          <a:bodyPr/>
          <a:lstStyle/>
          <a:p>
            <a:fld id="{A27C3238-88FA-41AE-9A83-549895D208CE}" type="slidenum">
              <a:rPr lang="ru-RU" smtClean="0"/>
              <a:pPr/>
              <a:t>64</a:t>
            </a:fld>
            <a:endParaRPr lang="ru-RU" dirty="0"/>
          </a:p>
        </p:txBody>
      </p:sp>
    </p:spTree>
    <p:extLst>
      <p:ext uri="{BB962C8B-B14F-4D97-AF65-F5344CB8AC3E}">
        <p14:creationId xmlns:p14="http://schemas.microsoft.com/office/powerpoint/2010/main" val="35306755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44137" y="1031966"/>
            <a:ext cx="11116492" cy="5201424"/>
          </a:xfrm>
          <a:prstGeom prst="rect">
            <a:avLst/>
          </a:prstGeom>
        </p:spPr>
        <p:txBody>
          <a:bodyPr wrap="square">
            <a:spAutoFit/>
          </a:bodyPr>
          <a:lstStyle/>
          <a:p>
            <a:pPr algn="just"/>
            <a:r>
              <a:rPr lang="en-US" sz="2800" b="1" dirty="0" err="1" smtClean="0">
                <a:solidFill>
                  <a:srgbClr val="002060"/>
                </a:solidFill>
                <a:latin typeface="Times New Roman" panose="02020603050405020304" pitchFamily="18" charset="0"/>
                <a:cs typeface="Times New Roman" panose="02020603050405020304" pitchFamily="18" charset="0"/>
              </a:rPr>
              <a:t>IX.Oʻz</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ustida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ishlash</a:t>
            </a:r>
            <a:r>
              <a:rPr lang="en-US" sz="2800" b="1" dirty="0">
                <a:solidFill>
                  <a:srgbClr val="002060"/>
                </a:solidFill>
                <a:latin typeface="Times New Roman" panose="02020603050405020304" pitchFamily="18" charset="0"/>
                <a:cs typeface="Times New Roman" panose="02020603050405020304" pitchFamily="18" charset="0"/>
              </a:rPr>
              <a:t>. Bu </a:t>
            </a:r>
            <a:r>
              <a:rPr lang="en-US" sz="2800" b="1" dirty="0" err="1">
                <a:solidFill>
                  <a:srgbClr val="002060"/>
                </a:solidFill>
                <a:latin typeface="Times New Roman" panose="02020603050405020304" pitchFamily="18" charset="0"/>
                <a:cs typeface="Times New Roman" panose="02020603050405020304" pitchFamily="18" charset="0"/>
              </a:rPr>
              <a:t>yerda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metodist</a:t>
            </a:r>
            <a:r>
              <a:rPr lang="en-US" sz="2800" b="1" dirty="0">
                <a:solidFill>
                  <a:srgbClr val="002060"/>
                </a:solidFill>
                <a:latin typeface="Times New Roman" panose="02020603050405020304" pitchFamily="18" charset="0"/>
                <a:cs typeface="Times New Roman" panose="02020603050405020304" pitchFamily="18" charset="0"/>
              </a:rPr>
              <a:t> MTT </a:t>
            </a:r>
            <a:r>
              <a:rPr lang="en-US" sz="2800" b="1" dirty="0" err="1">
                <a:solidFill>
                  <a:srgbClr val="002060"/>
                </a:solidFill>
                <a:latin typeface="Times New Roman" panose="02020603050405020304" pitchFamily="18" charset="0"/>
                <a:cs typeface="Times New Roman" panose="02020603050405020304" pitchFamily="18" charset="0"/>
              </a:rPr>
              <a:t>pedagoglari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tomonidan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oʻz</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ustida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ishlash</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maqsadida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malaka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oshirish</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kurslaridan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oʻtganligi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taʼlim-tarbiya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jarayonini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tashkil</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etishda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foydalangan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elektron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taʼlim</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platformalari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shuningdek</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kasbiy</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kompetensiyasini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oshirish</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borasida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amalga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oshirgan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ishlari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ishtirok</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etgan</a:t>
            </a:r>
            <a:r>
              <a:rPr lang="en-US" sz="2800" b="1" dirty="0">
                <a:solidFill>
                  <a:srgbClr val="002060"/>
                </a:solidFill>
                <a:latin typeface="Times New Roman" panose="02020603050405020304" pitchFamily="18" charset="0"/>
                <a:cs typeface="Times New Roman" panose="02020603050405020304" pitchFamily="18" charset="0"/>
              </a:rPr>
              <a:t> seminar </a:t>
            </a:r>
            <a:r>
              <a:rPr lang="en-US" sz="2800" b="1" dirty="0" err="1">
                <a:solidFill>
                  <a:srgbClr val="002060"/>
                </a:solidFill>
                <a:latin typeface="Times New Roman" panose="02020603050405020304" pitchFamily="18" charset="0"/>
                <a:cs typeface="Times New Roman" panose="02020603050405020304" pitchFamily="18" charset="0"/>
              </a:rPr>
              <a:t>va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treninglar</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mavzularini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yozadi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Shuningdek</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tuman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shahar</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miqiyosida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oʻtkazilgan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metodik</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birlashmalarda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ishtiroki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va</a:t>
            </a:r>
            <a:r>
              <a:rPr lang="en-US" sz="2800" b="1" dirty="0">
                <a:solidFill>
                  <a:srgbClr val="002060"/>
                </a:solidFill>
                <a:latin typeface="Times New Roman" panose="02020603050405020304" pitchFamily="18" charset="0"/>
                <a:cs typeface="Times New Roman" panose="02020603050405020304" pitchFamily="18" charset="0"/>
              </a:rPr>
              <a:t> u </a:t>
            </a:r>
            <a:r>
              <a:rPr lang="en-US" sz="2800" b="1" dirty="0" err="1">
                <a:solidFill>
                  <a:srgbClr val="002060"/>
                </a:solidFill>
                <a:latin typeface="Times New Roman" panose="02020603050405020304" pitchFamily="18" charset="0"/>
                <a:cs typeface="Times New Roman" panose="02020603050405020304" pitchFamily="18" charset="0"/>
              </a:rPr>
              <a:t>yerda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orttirgan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bilim</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va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koʻnikmalarini</a:t>
            </a:r>
            <a:r>
              <a:rPr lang="en-US" sz="2800" b="1" dirty="0">
                <a:solidFill>
                  <a:srgbClr val="002060"/>
                </a:solidFill>
                <a:latin typeface="Times New Roman" panose="02020603050405020304" pitchFamily="18" charset="0"/>
                <a:cs typeface="Times New Roman" panose="02020603050405020304" pitchFamily="18" charset="0"/>
              </a:rPr>
              <a:t> ham  </a:t>
            </a:r>
            <a:r>
              <a:rPr lang="en-US" sz="2800" b="1" dirty="0" err="1">
                <a:solidFill>
                  <a:srgbClr val="002060"/>
                </a:solidFill>
                <a:latin typeface="Times New Roman" panose="02020603050405020304" pitchFamily="18" charset="0"/>
                <a:cs typeface="Times New Roman" panose="02020603050405020304" pitchFamily="18" charset="0"/>
              </a:rPr>
              <a:t>koʻrsatib</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oʻtishi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maqsadga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muvofiq</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Shular</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bilan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bir</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qatorda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turli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darajada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tashkil</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etilgan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vebinarlar</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haqida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oʻz</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tajribasini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amaliyotga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joriy</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etgan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boʻlsa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kitob</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metodik</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qoʻllanmalar</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va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boshqa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ularni</a:t>
            </a:r>
            <a:r>
              <a:rPr lang="en-US" sz="2800" b="1" dirty="0">
                <a:solidFill>
                  <a:srgbClr val="002060"/>
                </a:solidFill>
                <a:latin typeface="Times New Roman" panose="02020603050405020304" pitchFamily="18" charset="0"/>
                <a:cs typeface="Times New Roman" panose="02020603050405020304" pitchFamily="18" charset="0"/>
              </a:rPr>
              <a:t> ham </a:t>
            </a:r>
            <a:r>
              <a:rPr lang="en-US" sz="2800" b="1" dirty="0" err="1">
                <a:solidFill>
                  <a:srgbClr val="002060"/>
                </a:solidFill>
                <a:latin typeface="Times New Roman" panose="02020603050405020304" pitchFamily="18" charset="0"/>
                <a:cs typeface="Times New Roman" panose="02020603050405020304" pitchFamily="18" charset="0"/>
              </a:rPr>
              <a:t>koʻrsatib</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oʻtishi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tavsiya</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etiladi</a:t>
            </a:r>
            <a:r>
              <a:rPr lang="en-US" sz="2800" b="1" dirty="0">
                <a:solidFill>
                  <a:srgbClr val="002060"/>
                </a:solidFill>
                <a:latin typeface="Times New Roman" panose="02020603050405020304" pitchFamily="18" charset="0"/>
                <a:cs typeface="Times New Roman" panose="02020603050405020304" pitchFamily="18" charset="0"/>
              </a:rPr>
              <a:t> </a:t>
            </a:r>
            <a:endParaRPr lang="en-US" sz="2800" b="1" dirty="0" smtClean="0">
              <a:solidFill>
                <a:srgbClr val="002060"/>
              </a:solidFill>
              <a:latin typeface="Times New Roman" panose="02020603050405020304" pitchFamily="18" charset="0"/>
              <a:cs typeface="Times New Roman" panose="02020603050405020304" pitchFamily="18" charset="0"/>
            </a:endParaRPr>
          </a:p>
          <a:p>
            <a:pPr algn="just"/>
            <a:endParaRPr lang="ru-R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59485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6571" y="809897"/>
            <a:ext cx="11403875" cy="4832092"/>
          </a:xfrm>
          <a:prstGeom prst="rect">
            <a:avLst/>
          </a:prstGeom>
        </p:spPr>
        <p:txBody>
          <a:bodyPr wrap="square">
            <a:spAutoFit/>
          </a:bodyPr>
          <a:lstStyle/>
          <a:p>
            <a:pPr lvl="0" algn="just"/>
            <a:r>
              <a:rPr lang="en-US" sz="2800" b="1" dirty="0" smtClean="0">
                <a:solidFill>
                  <a:srgbClr val="002060"/>
                </a:solidFill>
                <a:latin typeface="Times New Roman" panose="02020603050405020304" pitchFamily="18" charset="0"/>
                <a:cs typeface="Times New Roman" panose="02020603050405020304" pitchFamily="18" charset="0"/>
              </a:rPr>
              <a:t>X.</a:t>
            </a:r>
            <a:r>
              <a:rPr lang="uz-Latn-UZ" sz="2800" b="1" dirty="0" smtClean="0">
                <a:solidFill>
                  <a:srgbClr val="002060"/>
                </a:solidFill>
                <a:latin typeface="Times New Roman" panose="02020603050405020304" pitchFamily="18" charset="0"/>
                <a:cs typeface="Times New Roman" panose="02020603050405020304" pitchFamily="18" charset="0"/>
              </a:rPr>
              <a:t>Keyingi </a:t>
            </a:r>
            <a:r>
              <a:rPr lang="uz-Latn-UZ" sz="2800" b="1" dirty="0">
                <a:solidFill>
                  <a:srgbClr val="002060"/>
                </a:solidFill>
                <a:latin typeface="Times New Roman" panose="02020603050405020304" pitchFamily="18" charset="0"/>
                <a:cs typeface="Times New Roman" panose="02020603050405020304" pitchFamily="18" charset="0"/>
              </a:rPr>
              <a:t>oʻquv yiliga reja. (bu yerda metodist yillik hisobotdan kelib chiqib, qilingan tahlillarga asosan MTT pedagoglarining keyingi ish faoliyatini tashkil etishi uchun qisqa vazifalar belgilaydi. Vazifalar bolalarning rivojlanish xaritalari boʻyicha qilingan tahlilga asosan belgilanishi tavsiya etiladi. </a:t>
            </a:r>
            <a:endParaRPr lang="en-US" sz="2800" b="1" dirty="0" smtClean="0">
              <a:solidFill>
                <a:srgbClr val="002060"/>
              </a:solidFill>
              <a:latin typeface="Times New Roman" panose="02020603050405020304" pitchFamily="18" charset="0"/>
              <a:cs typeface="Times New Roman" panose="02020603050405020304" pitchFamily="18" charset="0"/>
            </a:endParaRPr>
          </a:p>
          <a:p>
            <a:pPr lvl="0" algn="just"/>
            <a:r>
              <a:rPr lang="uz-Latn-UZ" sz="2800" b="1" dirty="0" smtClean="0">
                <a:solidFill>
                  <a:srgbClr val="002060"/>
                </a:solidFill>
                <a:latin typeface="Times New Roman" panose="02020603050405020304" pitchFamily="18" charset="0"/>
                <a:cs typeface="Times New Roman" panose="02020603050405020304" pitchFamily="18" charset="0"/>
              </a:rPr>
              <a:t>Masalan</a:t>
            </a:r>
            <a:r>
              <a:rPr lang="uz-Latn-UZ" sz="2800" b="1" dirty="0">
                <a:solidFill>
                  <a:srgbClr val="002060"/>
                </a:solidFill>
                <a:latin typeface="Times New Roman" panose="02020603050405020304" pitchFamily="18" charset="0"/>
                <a:cs typeface="Times New Roman" panose="02020603050405020304" pitchFamily="18" charset="0"/>
              </a:rPr>
              <a:t>: ijtimoiy-xissiy rivojlanish sohasida — bolalarni muammoli vaziyatlarni hal qilishning turli usullarini oʻrganishga yordam berish, muzokaralar olib borish, yangi aloqalarni oʻrnatish, (har bir hudud uchun ikkitadan koʻp boʻlmagan vazifa) ota-onalar uchun tashkiliy tadbirlarni tashkil etish va turli loyihalarda ularning ishtirokini oshirish). </a:t>
            </a:r>
            <a:endParaRPr lang="ru-RU" sz="2800" b="1" dirty="0">
              <a:solidFill>
                <a:srgbClr val="002060"/>
              </a:solidFill>
              <a:latin typeface="Times New Roman" panose="02020603050405020304" pitchFamily="18" charset="0"/>
              <a:cs typeface="Times New Roman" panose="02020603050405020304" pitchFamily="18" charset="0"/>
            </a:endParaRPr>
          </a:p>
          <a:p>
            <a:pPr algn="just"/>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66606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a:extLst>
              <a:ext uri="{FF2B5EF4-FFF2-40B4-BE49-F238E27FC236}">
                <a16:creationId xmlns:a16="http://schemas.microsoft.com/office/drawing/2014/main" xmlns="" id="{BF897611-4FFD-4A2B-9A36-4AD28B9BAAEB}"/>
              </a:ext>
            </a:extLst>
          </p:cNvPr>
          <p:cNvSpPr txBox="1"/>
          <p:nvPr/>
        </p:nvSpPr>
        <p:spPr>
          <a:xfrm>
            <a:off x="248195" y="483326"/>
            <a:ext cx="3840480" cy="1962076"/>
          </a:xfrm>
          <a:prstGeom prst="rect">
            <a:avLst/>
          </a:prstGeom>
          <a:noFill/>
        </p:spPr>
        <p:txBody>
          <a:bodyPr wrap="square">
            <a:spAutoFit/>
          </a:bodyPr>
          <a:lstStyle/>
          <a:p>
            <a:pPr algn="ctr"/>
            <a:r>
              <a:rPr lang="en-US" sz="4050" b="1" dirty="0" err="1">
                <a:solidFill>
                  <a:srgbClr val="0033CC"/>
                </a:solidFill>
                <a:latin typeface="Times New Roman" panose="02020603050405020304" pitchFamily="18" charset="0"/>
                <a:ea typeface="Roboto" pitchFamily="2" charset="0"/>
                <a:cs typeface="Times New Roman" panose="02020603050405020304" pitchFamily="18" charset="0"/>
              </a:rPr>
              <a:t>Savollar</a:t>
            </a:r>
            <a:endParaRPr lang="en-US" sz="4050" b="1" dirty="0">
              <a:solidFill>
                <a:srgbClr val="0033CC"/>
              </a:solidFill>
              <a:latin typeface="Times New Roman" panose="02020603050405020304" pitchFamily="18" charset="0"/>
              <a:ea typeface="Roboto" pitchFamily="2" charset="0"/>
              <a:cs typeface="Times New Roman" panose="02020603050405020304" pitchFamily="18" charset="0"/>
            </a:endParaRPr>
          </a:p>
          <a:p>
            <a:pPr algn="ctr"/>
            <a:r>
              <a:rPr lang="en-US" sz="4050" b="1" dirty="0" err="1">
                <a:solidFill>
                  <a:srgbClr val="0033CC"/>
                </a:solidFill>
                <a:latin typeface="Times New Roman" panose="02020603050405020304" pitchFamily="18" charset="0"/>
                <a:ea typeface="Roboto" pitchFamily="2" charset="0"/>
                <a:cs typeface="Times New Roman" panose="02020603050405020304" pitchFamily="18" charset="0"/>
              </a:rPr>
              <a:t>yoki</a:t>
            </a:r>
            <a:r>
              <a:rPr lang="en-US" sz="4050" b="1" dirty="0">
                <a:solidFill>
                  <a:srgbClr val="0033CC"/>
                </a:solidFill>
                <a:latin typeface="Times New Roman" panose="02020603050405020304" pitchFamily="18" charset="0"/>
                <a:ea typeface="Roboto" pitchFamily="2" charset="0"/>
                <a:cs typeface="Times New Roman" panose="02020603050405020304" pitchFamily="18" charset="0"/>
              </a:rPr>
              <a:t> </a:t>
            </a:r>
            <a:r>
              <a:rPr lang="en-US" sz="4050" b="1" dirty="0" err="1">
                <a:solidFill>
                  <a:srgbClr val="0033CC"/>
                </a:solidFill>
                <a:latin typeface="Times New Roman" panose="02020603050405020304" pitchFamily="18" charset="0"/>
                <a:ea typeface="Roboto" pitchFamily="2" charset="0"/>
                <a:cs typeface="Times New Roman" panose="02020603050405020304" pitchFamily="18" charset="0"/>
              </a:rPr>
              <a:t>izohlar</a:t>
            </a:r>
            <a:r>
              <a:rPr lang="en-US" sz="4050" b="1" dirty="0">
                <a:solidFill>
                  <a:srgbClr val="0033CC"/>
                </a:solidFill>
                <a:latin typeface="Times New Roman" panose="02020603050405020304" pitchFamily="18" charset="0"/>
                <a:ea typeface="Roboto" pitchFamily="2" charset="0"/>
                <a:cs typeface="Times New Roman" panose="02020603050405020304" pitchFamily="18" charset="0"/>
              </a:rPr>
              <a:t> </a:t>
            </a:r>
            <a:r>
              <a:rPr lang="en-US" sz="4050" b="1" dirty="0" err="1">
                <a:solidFill>
                  <a:srgbClr val="0033CC"/>
                </a:solidFill>
                <a:latin typeface="Times New Roman" panose="02020603050405020304" pitchFamily="18" charset="0"/>
                <a:ea typeface="Roboto" pitchFamily="2" charset="0"/>
                <a:cs typeface="Times New Roman" panose="02020603050405020304" pitchFamily="18" charset="0"/>
              </a:rPr>
              <a:t>bormi</a:t>
            </a:r>
            <a:r>
              <a:rPr lang="en-US" sz="4050" b="1" dirty="0">
                <a:solidFill>
                  <a:srgbClr val="0033CC"/>
                </a:solidFill>
                <a:latin typeface="Times New Roman" panose="02020603050405020304" pitchFamily="18" charset="0"/>
                <a:ea typeface="Roboto" pitchFamily="2" charset="0"/>
                <a:cs typeface="Times New Roman" panose="02020603050405020304" pitchFamily="18" charset="0"/>
              </a:rPr>
              <a:t>? </a:t>
            </a:r>
          </a:p>
        </p:txBody>
      </p:sp>
      <p:pic>
        <p:nvPicPr>
          <p:cNvPr id="15" name="Рисунок 14">
            <a:extLst>
              <a:ext uri="{FF2B5EF4-FFF2-40B4-BE49-F238E27FC236}">
                <a16:creationId xmlns:a16="http://schemas.microsoft.com/office/drawing/2014/main" xmlns="" id="{28F48629-2F2C-4963-B6DD-20017E55AB99}"/>
              </a:ext>
            </a:extLst>
          </p:cNvPr>
          <p:cNvPicPr>
            <a:picLocks noChangeAspect="1"/>
          </p:cNvPicPr>
          <p:nvPr/>
        </p:nvPicPr>
        <p:blipFill rotWithShape="1">
          <a:blip r:embed="rId2"/>
          <a:srcRect r="48505"/>
          <a:stretch/>
        </p:blipFill>
        <p:spPr>
          <a:xfrm>
            <a:off x="9585259" y="1816981"/>
            <a:ext cx="1082743" cy="2102622"/>
          </a:xfrm>
          <a:prstGeom prst="rect">
            <a:avLst/>
          </a:prstGeom>
        </p:spPr>
      </p:pic>
      <p:pic>
        <p:nvPicPr>
          <p:cNvPr id="3" name="Рисунок 2">
            <a:extLst>
              <a:ext uri="{FF2B5EF4-FFF2-40B4-BE49-F238E27FC236}">
                <a16:creationId xmlns:a16="http://schemas.microsoft.com/office/drawing/2014/main" xmlns="" id="{2B1E3C8E-4BA1-4046-854F-4E9F91D3754D}"/>
              </a:ext>
            </a:extLst>
          </p:cNvPr>
          <p:cNvPicPr>
            <a:picLocks noChangeAspect="1"/>
          </p:cNvPicPr>
          <p:nvPr/>
        </p:nvPicPr>
        <p:blipFill>
          <a:blip r:embed="rId3"/>
          <a:stretch>
            <a:fillRect/>
          </a:stretch>
        </p:blipFill>
        <p:spPr>
          <a:xfrm>
            <a:off x="4519749" y="1040107"/>
            <a:ext cx="7197634" cy="5491321"/>
          </a:xfrm>
          <a:prstGeom prst="rect">
            <a:avLst/>
          </a:prstGeom>
        </p:spPr>
      </p:pic>
      <p:sp>
        <p:nvSpPr>
          <p:cNvPr id="21" name="TextBox 20">
            <a:extLst>
              <a:ext uri="{FF2B5EF4-FFF2-40B4-BE49-F238E27FC236}">
                <a16:creationId xmlns:a16="http://schemas.microsoft.com/office/drawing/2014/main" xmlns="" id="{4F177AD3-5D48-4E6B-8D8F-AA74ABE18AD8}"/>
              </a:ext>
            </a:extLst>
          </p:cNvPr>
          <p:cNvSpPr txBox="1"/>
          <p:nvPr/>
        </p:nvSpPr>
        <p:spPr>
          <a:xfrm>
            <a:off x="9993630" y="5668346"/>
            <a:ext cx="582930" cy="646331"/>
          </a:xfrm>
          <a:prstGeom prst="rect">
            <a:avLst/>
          </a:prstGeom>
          <a:noFill/>
        </p:spPr>
        <p:txBody>
          <a:bodyPr wrap="square" rtlCol="0">
            <a:spAutoFit/>
          </a:bodyPr>
          <a:lstStyle/>
          <a:p>
            <a:r>
              <a:rPr lang="en-US" sz="900" dirty="0">
                <a:solidFill>
                  <a:schemeClr val="bg1"/>
                </a:solidFill>
              </a:rPr>
              <a:t>Page</a:t>
            </a:r>
            <a:r>
              <a:rPr lang="en-US" dirty="0">
                <a:solidFill>
                  <a:schemeClr val="bg1"/>
                </a:solidFill>
              </a:rPr>
              <a:t> </a:t>
            </a:r>
            <a:fld id="{9083C639-1B03-48AA-9495-0B6AF624F27C}" type="slidenum">
              <a:rPr lang="ru-RU">
                <a:solidFill>
                  <a:schemeClr val="bg1"/>
                </a:solidFill>
              </a:rPr>
              <a:t>67</a:t>
            </a:fld>
            <a:endParaRPr lang="ru-RU" dirty="0">
              <a:solidFill>
                <a:schemeClr val="bg1"/>
              </a:solidFill>
            </a:endParaRPr>
          </a:p>
        </p:txBody>
      </p:sp>
    </p:spTree>
    <p:extLst>
      <p:ext uri="{BB962C8B-B14F-4D97-AF65-F5344CB8AC3E}">
        <p14:creationId xmlns:p14="http://schemas.microsoft.com/office/powerpoint/2010/main" val="13273297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Прямоугольник 1"/>
          <p:cNvSpPr>
            <a:spLocks noChangeArrowheads="1"/>
          </p:cNvSpPr>
          <p:nvPr/>
        </p:nvSpPr>
        <p:spPr bwMode="auto">
          <a:xfrm>
            <a:off x="404949" y="483325"/>
            <a:ext cx="11351622" cy="594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ru-RU" b="1" dirty="0">
                <a:solidFill>
                  <a:srgbClr val="002060"/>
                </a:solidFill>
                <a:latin typeface="Times New Roman" panose="02020603050405020304" pitchFamily="18" charset="0"/>
                <a:cs typeface="Times New Roman" panose="02020603050405020304" pitchFamily="18" charset="0"/>
              </a:rPr>
              <a:t>ADABIY</a:t>
            </a:r>
            <a:r>
              <a:rPr lang="uz-Cyrl-UZ" altLang="ru-RU" b="1" dirty="0">
                <a:solidFill>
                  <a:srgbClr val="002060"/>
                </a:solidFill>
                <a:latin typeface="Times New Roman" panose="02020603050405020304" pitchFamily="18" charset="0"/>
                <a:cs typeface="Times New Roman" panose="02020603050405020304" pitchFamily="18" charset="0"/>
              </a:rPr>
              <a:t>О</a:t>
            </a:r>
            <a:r>
              <a:rPr lang="en-US" altLang="ru-RU" b="1" dirty="0">
                <a:solidFill>
                  <a:srgbClr val="002060"/>
                </a:solidFill>
                <a:latin typeface="Times New Roman" panose="02020603050405020304" pitchFamily="18" charset="0"/>
                <a:cs typeface="Times New Roman" panose="02020603050405020304" pitchFamily="18" charset="0"/>
              </a:rPr>
              <a:t>T VA MANBALAR RO‘YXATI</a:t>
            </a:r>
          </a:p>
          <a:p>
            <a:pPr algn="ctr"/>
            <a:endParaRPr lang="en-US" altLang="ru-RU" sz="1000" b="1" dirty="0">
              <a:solidFill>
                <a:srgbClr val="002060"/>
              </a:solidFill>
              <a:latin typeface="Times New Roman" panose="02020603050405020304" pitchFamily="18" charset="0"/>
              <a:cs typeface="Times New Roman" panose="02020603050405020304" pitchFamily="18" charset="0"/>
            </a:endParaRPr>
          </a:p>
          <a:p>
            <a:pPr lvl="0" algn="just"/>
            <a:r>
              <a:rPr lang="uz-Cyrl-UZ" sz="1600" dirty="0">
                <a:solidFill>
                  <a:srgbClr val="002060"/>
                </a:solidFill>
                <a:latin typeface="Times New Roman" panose="02020603050405020304" pitchFamily="18" charset="0"/>
                <a:cs typeface="Times New Roman" panose="02020603050405020304" pitchFamily="18" charset="0"/>
              </a:rPr>
              <a:t>1.O‘zbekiston Respublikasining 2019-yil 16-dekabrdagi “Maktabgacha ta’lim va tarbiya to‘g‘risida” Qonuni. </a:t>
            </a:r>
            <a:endParaRPr lang="ru-RU" sz="1600" dirty="0">
              <a:solidFill>
                <a:srgbClr val="002060"/>
              </a:solidFill>
              <a:latin typeface="Times New Roman" panose="02020603050405020304" pitchFamily="18" charset="0"/>
              <a:cs typeface="Times New Roman" panose="02020603050405020304" pitchFamily="18" charset="0"/>
            </a:endParaRPr>
          </a:p>
          <a:p>
            <a:pPr lvl="0" algn="just"/>
            <a:r>
              <a:rPr lang="uz-Cyrl-UZ" sz="1600" dirty="0">
                <a:solidFill>
                  <a:srgbClr val="002060"/>
                </a:solidFill>
                <a:latin typeface="Times New Roman" panose="02020603050405020304" pitchFamily="18" charset="0"/>
                <a:cs typeface="Times New Roman" panose="02020603050405020304" pitchFamily="18" charset="0"/>
              </a:rPr>
              <a:t>2.Oʼzbekiston Respublikasi Prezidentining 2022-yil 28-yanvardagi “2022-2026-yillarga moʼljallangan yangi 3.Oʼzbekistonning taraqqiyot strategiyasi toʼgʼrisida”gi PF-60-sonli Farmoni. </a:t>
            </a:r>
            <a:endParaRPr lang="ru-RU" sz="1600" dirty="0">
              <a:solidFill>
                <a:srgbClr val="002060"/>
              </a:solidFill>
              <a:latin typeface="Times New Roman" panose="02020603050405020304" pitchFamily="18" charset="0"/>
              <a:cs typeface="Times New Roman" panose="02020603050405020304" pitchFamily="18" charset="0"/>
            </a:endParaRPr>
          </a:p>
          <a:p>
            <a:pPr lvl="0" algn="just"/>
            <a:r>
              <a:rPr lang="uz-Cyrl-UZ" sz="1600" dirty="0">
                <a:solidFill>
                  <a:srgbClr val="002060"/>
                </a:solidFill>
                <a:latin typeface="Times New Roman" panose="02020603050405020304" pitchFamily="18" charset="0"/>
                <a:cs typeface="Times New Roman" panose="02020603050405020304" pitchFamily="18" charset="0"/>
              </a:rPr>
              <a:t>4.Oʼzbekiston Respublikasi Prezidentining 2019-yil 8-maydagi “Oʼzbekiston Respublikasi maktabgacha taʼlim tizimini 2030-yilgacha rivojlantirish konsepsiyasini tasdiqlash toʼgʼrisida”gi PQ-4312-sonli Qarori. </a:t>
            </a:r>
            <a:endParaRPr lang="ru-RU" sz="1600" dirty="0">
              <a:solidFill>
                <a:srgbClr val="002060"/>
              </a:solidFill>
              <a:latin typeface="Times New Roman" panose="02020603050405020304" pitchFamily="18" charset="0"/>
              <a:cs typeface="Times New Roman" panose="02020603050405020304" pitchFamily="18" charset="0"/>
            </a:endParaRPr>
          </a:p>
          <a:p>
            <a:pPr lvl="0" algn="just"/>
            <a:r>
              <a:rPr lang="uz-Cyrl-UZ" sz="1600" dirty="0">
                <a:solidFill>
                  <a:srgbClr val="002060"/>
                </a:solidFill>
                <a:latin typeface="Times New Roman" panose="02020603050405020304" pitchFamily="18" charset="0"/>
                <a:cs typeface="Times New Roman" panose="02020603050405020304" pitchFamily="18" charset="0"/>
              </a:rPr>
              <a:t>5.O‘zbekiston Respublikasi Vazirlar Mahkamasining 2020-yil 22- dekabrdagi “Maktabgacha ta’lim va tarbiyaning Davlat standartini tasdiqlash to‘g‘risida”gi 802-sonli Qarori  </a:t>
            </a:r>
          </a:p>
          <a:p>
            <a:pPr lvl="0" algn="just"/>
            <a:r>
              <a:rPr lang="uz-Cyrl-UZ" sz="1600" dirty="0">
                <a:solidFill>
                  <a:srgbClr val="002060"/>
                </a:solidFill>
                <a:latin typeface="Times New Roman" panose="02020603050405020304" pitchFamily="18" charset="0"/>
                <a:cs typeface="Times New Roman" panose="02020603050405020304" pitchFamily="18" charset="0"/>
              </a:rPr>
              <a:t>6.O‘zbekiston Respublikasi Maktabgacha va maktab taʼlimi vazirligi huzuridagi Мaktabgacha taʼlim agentligining 2023-yil 28-avgustdagi “Maktabgacha taʼlim tashkilotlari pedagoglarining ish hujjatlarini tasdiqlash toʼgʼrisida”gi 99-sonli buyrugʼi  T.:2023 </a:t>
            </a:r>
            <a:endParaRPr lang="ru-RU" sz="1600" dirty="0">
              <a:solidFill>
                <a:srgbClr val="002060"/>
              </a:solidFill>
              <a:latin typeface="Times New Roman" panose="02020603050405020304" pitchFamily="18" charset="0"/>
              <a:cs typeface="Times New Roman" panose="02020603050405020304" pitchFamily="18" charset="0"/>
            </a:endParaRPr>
          </a:p>
          <a:p>
            <a:pPr lvl="0" algn="just"/>
            <a:r>
              <a:rPr lang="uz-Cyrl-UZ" sz="1600" dirty="0">
                <a:solidFill>
                  <a:srgbClr val="002060"/>
                </a:solidFill>
                <a:latin typeface="Times New Roman" panose="02020603050405020304" pitchFamily="18" charset="0"/>
                <a:cs typeface="Times New Roman" panose="02020603050405020304" pitchFamily="18" charset="0"/>
              </a:rPr>
              <a:t>7.Grosheva I.V., Mirziyoyeva Sh.Sh., Yevstafyeva L.G., Maxmudova D.T., Nabixanova Sh.B., Pak S.V., Nazarova V.A., Isxakova M.R., Abdunazarova N.F. O`zbekiston Respublikasi maktabgacha ta’lim tashkilotlari uchun “Ilk qadam” davlat o`quv dasturi (takomillashtirilgan ikkinchi nashr). Toshkent 2022-yil (o`zbek va rus tillarida)</a:t>
            </a:r>
            <a:endParaRPr lang="ru-RU" sz="1600" dirty="0">
              <a:solidFill>
                <a:srgbClr val="002060"/>
              </a:solidFill>
              <a:latin typeface="Times New Roman" panose="02020603050405020304" pitchFamily="18" charset="0"/>
              <a:cs typeface="Times New Roman" panose="02020603050405020304" pitchFamily="18" charset="0"/>
            </a:endParaRPr>
          </a:p>
          <a:p>
            <a:pPr lvl="0" algn="just"/>
            <a:r>
              <a:rPr lang="uz-Cyrl-UZ" sz="1600" dirty="0">
                <a:solidFill>
                  <a:srgbClr val="002060"/>
                </a:solidFill>
                <a:latin typeface="Times New Roman" panose="02020603050405020304" pitchFamily="18" charset="0"/>
                <a:cs typeface="Times New Roman" panose="02020603050405020304" pitchFamily="18" charset="0"/>
              </a:rPr>
              <a:t>8.Maktabgacha taʼlim muassasalarida taʼlim jarayonini mavzuli rejalashtirish (kichik guruh). Metodik qoʼllanma. – T.: 2018</a:t>
            </a:r>
            <a:r>
              <a:rPr lang="en-US" sz="1600" dirty="0">
                <a:solidFill>
                  <a:srgbClr val="002060"/>
                </a:solidFill>
                <a:latin typeface="Times New Roman" panose="02020603050405020304" pitchFamily="18" charset="0"/>
                <a:cs typeface="Times New Roman" panose="02020603050405020304" pitchFamily="18" charset="0"/>
              </a:rPr>
              <a:t>-y</a:t>
            </a:r>
            <a:r>
              <a:rPr lang="uz-Cyrl-UZ" sz="1600" dirty="0">
                <a:solidFill>
                  <a:srgbClr val="002060"/>
                </a:solidFill>
                <a:latin typeface="Times New Roman" panose="02020603050405020304" pitchFamily="18" charset="0"/>
                <a:cs typeface="Times New Roman" panose="02020603050405020304" pitchFamily="18" charset="0"/>
              </a:rPr>
              <a:t>.</a:t>
            </a:r>
            <a:endParaRPr lang="ru-RU" sz="1600" dirty="0">
              <a:solidFill>
                <a:srgbClr val="002060"/>
              </a:solidFill>
              <a:latin typeface="Times New Roman" panose="02020603050405020304" pitchFamily="18" charset="0"/>
              <a:cs typeface="Times New Roman" panose="02020603050405020304" pitchFamily="18" charset="0"/>
            </a:endParaRPr>
          </a:p>
          <a:p>
            <a:pPr lvl="0" algn="just"/>
            <a:r>
              <a:rPr lang="uz-Cyrl-UZ" sz="1600" dirty="0">
                <a:solidFill>
                  <a:srgbClr val="002060"/>
                </a:solidFill>
                <a:latin typeface="Times New Roman" panose="02020603050405020304" pitchFamily="18" charset="0"/>
                <a:cs typeface="Times New Roman" panose="02020603050405020304" pitchFamily="18" charset="0"/>
              </a:rPr>
              <a:t>9.Maktabgacha taʼlim muassasalarida taʼlim jarayonini mavzuli rejalashtirish (oʼrta guruh).Metodik qoʼllanma. – T.: 2018-y.</a:t>
            </a:r>
            <a:endParaRPr lang="ru-RU" sz="1600" dirty="0">
              <a:solidFill>
                <a:srgbClr val="002060"/>
              </a:solidFill>
              <a:latin typeface="Times New Roman" panose="02020603050405020304" pitchFamily="18" charset="0"/>
              <a:cs typeface="Times New Roman" panose="02020603050405020304" pitchFamily="18" charset="0"/>
            </a:endParaRPr>
          </a:p>
          <a:p>
            <a:pPr lvl="0" algn="just"/>
            <a:r>
              <a:rPr lang="uz-Cyrl-UZ" sz="1600" dirty="0">
                <a:solidFill>
                  <a:srgbClr val="002060"/>
                </a:solidFill>
                <a:latin typeface="Times New Roman" panose="02020603050405020304" pitchFamily="18" charset="0"/>
                <a:cs typeface="Times New Roman" panose="02020603050405020304" pitchFamily="18" charset="0"/>
              </a:rPr>
              <a:t>10.Maktabgacha taʼlim muassasalarida taʼlim jarayonini mavzuli rejalashtirish (katta guruh). Metodik qoʼllanma. – T.: 2018-y.</a:t>
            </a:r>
            <a:endParaRPr lang="ru-RU" sz="1600" dirty="0">
              <a:solidFill>
                <a:srgbClr val="002060"/>
              </a:solidFill>
              <a:latin typeface="Times New Roman" panose="02020603050405020304" pitchFamily="18" charset="0"/>
              <a:cs typeface="Times New Roman" panose="02020603050405020304" pitchFamily="18" charset="0"/>
            </a:endParaRPr>
          </a:p>
          <a:p>
            <a:pPr lvl="0" algn="just"/>
            <a:r>
              <a:rPr lang="uz-Cyrl-UZ" sz="1600" dirty="0">
                <a:solidFill>
                  <a:srgbClr val="002060"/>
                </a:solidFill>
                <a:latin typeface="Times New Roman" panose="02020603050405020304" pitchFamily="18" charset="0"/>
                <a:cs typeface="Times New Roman" panose="02020603050405020304" pitchFamily="18" charset="0"/>
              </a:rPr>
              <a:t>11.Maktabgacha taʼlim muassasalarida taʼlim jarayonini mavzuli rejalashtirish (tayyorlov guruhi). Metodik qoʼllanma. – T.: 2018-y. </a:t>
            </a:r>
            <a:endParaRPr lang="ru-RU" sz="1600" dirty="0">
              <a:solidFill>
                <a:srgbClr val="002060"/>
              </a:solidFill>
              <a:latin typeface="Times New Roman" panose="02020603050405020304" pitchFamily="18" charset="0"/>
              <a:cs typeface="Times New Roman" panose="02020603050405020304" pitchFamily="18" charset="0"/>
            </a:endParaRPr>
          </a:p>
          <a:p>
            <a:pPr lvl="0" algn="just"/>
            <a:r>
              <a:rPr lang="uz-Cyrl-UZ" sz="1600" dirty="0">
                <a:solidFill>
                  <a:srgbClr val="002060"/>
                </a:solidFill>
                <a:latin typeface="Times New Roman" panose="02020603050405020304" pitchFamily="18" charset="0"/>
                <a:cs typeface="Times New Roman" panose="02020603050405020304" pitchFamily="18" charset="0"/>
              </a:rPr>
              <a:t>12.Shin A.V.,Mirziyoeva Sh.Sh.,Grosheva I.V.vaboshqalar. “Shaxsga yo‘naltirilgan yondashuv asosida ta’lim jarayonini rejalashtirish” T.:2020-y.</a:t>
            </a:r>
            <a:endParaRPr lang="ru-RU" sz="1600" dirty="0">
              <a:solidFill>
                <a:srgbClr val="002060"/>
              </a:solidFill>
              <a:latin typeface="Times New Roman" panose="02020603050405020304" pitchFamily="18" charset="0"/>
              <a:cs typeface="Times New Roman" panose="02020603050405020304" pitchFamily="18" charset="0"/>
            </a:endParaRPr>
          </a:p>
          <a:p>
            <a:pPr lvl="0" algn="just"/>
            <a:r>
              <a:rPr lang="uz-Cyrl-UZ" sz="1600" dirty="0">
                <a:solidFill>
                  <a:srgbClr val="002060"/>
                </a:solidFill>
                <a:latin typeface="Times New Roman" panose="02020603050405020304" pitchFamily="18" charset="0"/>
                <a:cs typeface="Times New Roman" panose="02020603050405020304" pitchFamily="18" charset="0"/>
              </a:rPr>
              <a:t>13.Is’hoqova M.R. , Fayzullaeva M.Z., Kucharov J.R., Azizova N.Q., Sultonova N.M. Maktabgacha yoshdagi bolalarni savodxonlikka oʼrgatish T.: 2018-y.</a:t>
            </a:r>
            <a:endParaRPr lang="ru-RU" sz="1600" dirty="0">
              <a:solidFill>
                <a:srgbClr val="002060"/>
              </a:solidFill>
              <a:latin typeface="Times New Roman" panose="02020603050405020304" pitchFamily="18" charset="0"/>
              <a:cs typeface="Times New Roman" panose="02020603050405020304" pitchFamily="18" charset="0"/>
            </a:endParaRPr>
          </a:p>
          <a:p>
            <a:pPr algn="just"/>
            <a:r>
              <a:rPr lang="uz-Cyrl-UZ" sz="1600" dirty="0">
                <a:solidFill>
                  <a:srgbClr val="002060"/>
                </a:solidFill>
                <a:latin typeface="Times New Roman" panose="02020603050405020304" pitchFamily="18" charset="0"/>
                <a:cs typeface="Times New Roman" panose="02020603050405020304" pitchFamily="18" charset="0"/>
              </a:rPr>
              <a:t>14. Abdullayeva N.Sh. Kelajak sari ilk taʼlim bilan: Variativ taʼlim ; – T.: “Iqtisod-moliya”, 2020</a:t>
            </a:r>
            <a:r>
              <a:rPr lang="en-US" sz="1600" dirty="0">
                <a:solidFill>
                  <a:srgbClr val="002060"/>
                </a:solidFill>
                <a:latin typeface="Times New Roman" panose="02020603050405020304" pitchFamily="18" charset="0"/>
                <a:cs typeface="Times New Roman" panose="02020603050405020304" pitchFamily="18" charset="0"/>
              </a:rPr>
              <a:t>-y</a:t>
            </a:r>
            <a:r>
              <a:rPr lang="uz-Cyrl-UZ" sz="1600" dirty="0">
                <a:solidFill>
                  <a:srgbClr val="002060"/>
                </a:solidFill>
                <a:latin typeface="Times New Roman" panose="02020603050405020304" pitchFamily="18" charset="0"/>
                <a:cs typeface="Times New Roman" panose="02020603050405020304" pitchFamily="18" charset="0"/>
              </a:rPr>
              <a:t>. – 104 b. </a:t>
            </a:r>
            <a:endParaRPr lang="ru-RU" sz="1600" dirty="0">
              <a:solidFill>
                <a:srgbClr val="002060"/>
              </a:solidFill>
              <a:latin typeface="Times New Roman" panose="02020603050405020304" pitchFamily="18" charset="0"/>
              <a:cs typeface="Times New Roman" panose="02020603050405020304" pitchFamily="18" charset="0"/>
            </a:endParaRPr>
          </a:p>
          <a:p>
            <a:pPr algn="just"/>
            <a:r>
              <a:rPr lang="uz-Cyrl-UZ" sz="1600" dirty="0">
                <a:solidFill>
                  <a:srgbClr val="002060"/>
                </a:solidFill>
                <a:latin typeface="Times New Roman" panose="02020603050405020304" pitchFamily="18" charset="0"/>
                <a:cs typeface="Times New Roman" panose="02020603050405020304" pitchFamily="18" charset="0"/>
              </a:rPr>
              <a:t> </a:t>
            </a:r>
            <a:endParaRPr lang="ru-RU" sz="16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4589913"/>
      </p:ext>
    </p:extLst>
  </p:cSld>
  <p:clrMapOvr>
    <a:masterClrMapping/>
  </p:clrMapOvr>
  <mc:AlternateContent xmlns:mc="http://schemas.openxmlformats.org/markup-compatibility/2006" xmlns:p14="http://schemas.microsoft.com/office/powerpoint/2010/main">
    <mc:Choice Requires="p14">
      <p:transition spd="slow" p14:dur="2000" advTm="7258"/>
    </mc:Choice>
    <mc:Fallback xmlns="">
      <p:transition spd="slow" advTm="7258"/>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61702" y="1985554"/>
            <a:ext cx="5146767" cy="3925668"/>
          </a:xfrm>
        </p:spPr>
        <p:txBody>
          <a:bodyPr>
            <a:normAutofit/>
          </a:bodyPr>
          <a:lstStyle/>
          <a:p>
            <a:pPr marL="0" indent="0" algn="ctr">
              <a:buNone/>
            </a:pPr>
            <a:r>
              <a:rPr lang="en-US" sz="8000" dirty="0" err="1">
                <a:solidFill>
                  <a:srgbClr val="0000FF"/>
                </a:solidFill>
                <a:latin typeface="Times New Roman" panose="02020603050405020304" pitchFamily="18" charset="0"/>
                <a:cs typeface="Times New Roman" panose="02020603050405020304" pitchFamily="18" charset="0"/>
              </a:rPr>
              <a:t>E’tiboringiz</a:t>
            </a:r>
            <a:r>
              <a:rPr lang="en-US" sz="8000" dirty="0">
                <a:solidFill>
                  <a:srgbClr val="0000FF"/>
                </a:solidFill>
                <a:latin typeface="Times New Roman" panose="02020603050405020304" pitchFamily="18" charset="0"/>
                <a:cs typeface="Times New Roman" panose="02020603050405020304" pitchFamily="18" charset="0"/>
              </a:rPr>
              <a:t> </a:t>
            </a:r>
            <a:r>
              <a:rPr lang="en-US" sz="8000" dirty="0" err="1">
                <a:solidFill>
                  <a:srgbClr val="0000FF"/>
                </a:solidFill>
                <a:latin typeface="Times New Roman" panose="02020603050405020304" pitchFamily="18" charset="0"/>
                <a:cs typeface="Times New Roman" panose="02020603050405020304" pitchFamily="18" charset="0"/>
              </a:rPr>
              <a:t>uchun</a:t>
            </a:r>
            <a:r>
              <a:rPr lang="en-US" sz="8000" dirty="0">
                <a:solidFill>
                  <a:srgbClr val="0000FF"/>
                </a:solidFill>
                <a:latin typeface="Times New Roman" panose="02020603050405020304" pitchFamily="18" charset="0"/>
                <a:cs typeface="Times New Roman" panose="02020603050405020304" pitchFamily="18" charset="0"/>
              </a:rPr>
              <a:t> </a:t>
            </a:r>
            <a:r>
              <a:rPr lang="en-US" sz="8000" dirty="0" err="1">
                <a:solidFill>
                  <a:srgbClr val="0000FF"/>
                </a:solidFill>
                <a:latin typeface="Times New Roman" panose="02020603050405020304" pitchFamily="18" charset="0"/>
                <a:cs typeface="Times New Roman" panose="02020603050405020304" pitchFamily="18" charset="0"/>
              </a:rPr>
              <a:t>rahmat</a:t>
            </a:r>
            <a:r>
              <a:rPr lang="en-US" sz="8000" dirty="0">
                <a:solidFill>
                  <a:srgbClr val="0000FF"/>
                </a:solidFill>
                <a:latin typeface="Times New Roman" panose="02020603050405020304" pitchFamily="18" charset="0"/>
                <a:cs typeface="Times New Roman" panose="02020603050405020304" pitchFamily="18" charset="0"/>
              </a:rPr>
              <a:t>!</a:t>
            </a:r>
          </a:p>
        </p:txBody>
      </p:sp>
      <p:pic>
        <p:nvPicPr>
          <p:cNvPr id="2" name="Рисунок 1"/>
          <p:cNvPicPr>
            <a:picLocks noChangeAspect="1"/>
          </p:cNvPicPr>
          <p:nvPr/>
        </p:nvPicPr>
        <p:blipFill>
          <a:blip r:embed="rId2"/>
          <a:stretch>
            <a:fillRect/>
          </a:stretch>
        </p:blipFill>
        <p:spPr>
          <a:xfrm>
            <a:off x="6165670" y="1018065"/>
            <a:ext cx="5716532" cy="5040719"/>
          </a:xfrm>
          <a:prstGeom prst="rect">
            <a:avLst/>
          </a:prstGeom>
          <a:solidFill>
            <a:srgbClr val="FFFFFF">
              <a:shade val="85000"/>
            </a:srgbClr>
          </a:solidFill>
          <a:ln w="88900" cap="sq">
            <a:solidFill>
              <a:srgbClr val="00B05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002850505"/>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1675</TotalTime>
  <Words>5820</Words>
  <Application>Microsoft Office PowerPoint</Application>
  <PresentationFormat>Произвольный</PresentationFormat>
  <Paragraphs>605</Paragraphs>
  <Slides>69</Slides>
  <Notes>13</Notes>
  <HiddenSlides>0</HiddenSlides>
  <MMClips>0</MMClips>
  <ScaleCrop>false</ScaleCrop>
  <HeadingPairs>
    <vt:vector size="4" baseType="variant">
      <vt:variant>
        <vt:lpstr>Тема</vt:lpstr>
      </vt:variant>
      <vt:variant>
        <vt:i4>1</vt:i4>
      </vt:variant>
      <vt:variant>
        <vt:lpstr>Заголовки слайдов</vt:lpstr>
      </vt:variant>
      <vt:variant>
        <vt:i4>69</vt:i4>
      </vt:variant>
    </vt:vector>
  </HeadingPairs>
  <TitlesOfParts>
    <vt:vector size="70" baseType="lpstr">
      <vt:lpstr>Тема Office</vt:lpstr>
      <vt:lpstr>    МODUL NOMI:“TARBIYACHINING PEDAGOGIK FAOLIYATINI REJALASHTIRISH”  МТ 20  YO`NALISHI UCHUN TAQDIMOT   3-MAVZU:TARBIYACHINING OYLIK ISH REJASI (ISH JURNALI) YURITISH TARTIBI    </vt:lpstr>
      <vt:lpstr>3-Mavzu:Tarbiyachining oylik ish rejasi (Ish jurnali) yuritish tartibi  REJA:   1.Tarbiyachining oylik ish rejasi (Ish jurnali) tuzilmasi.          2.Tarbiyachining ish jurnalida taʻlimiy-tarbiyaviy faoliyati aks ettirishi </vt:lpstr>
      <vt:lpstr>05-01. “Ilk qadam” Davlat oʻquv dasturi va metodik qoʻllanmalar</vt:lpstr>
      <vt:lpstr>Презентация PowerPoint</vt:lpstr>
      <vt:lpstr>05-02. Oylik ish reja (Ish jurnali) –TITUL VARAG`I</vt:lpstr>
      <vt:lpstr>05-02. Oylik ish reja (Ish jurnali) –TITUL VARAG`I</vt:lpstr>
      <vt:lpstr>      05-02. Oylik ish reja (Ish jurnali)-Tarbiyachilarga tavsiyalar   </vt:lpstr>
      <vt:lpstr>05-02. Oylik ish reja (Ish jurnali)-Tarbiyachilarga tavsiyalar   </vt:lpstr>
      <vt:lpstr>05-02. Oylik ish reja-OʻQUV YILI UCHUN YILLIK VAZIFALAR   </vt:lpstr>
      <vt:lpstr>05-02. Oylik ish reja (Ish jurnali)-GURUHNING KUN TARTIBI  </vt:lpstr>
      <vt:lpstr>05-02. Oylik ish reja (Ish jurnali)-GURUHNING KUN TARTIBI  </vt:lpstr>
      <vt:lpstr>05-02. Oylik ish reja (Ish jurnali)-GURUHNING KUN TARTIBI  </vt:lpstr>
      <vt:lpstr>05-02. Oylik ish reja (Ish jurnali)-GURUHNING KUN TARTIBI  </vt:lpstr>
      <vt:lpstr>05-02. Oylik ish reja (Ish jurnali)-TAʼLIMIY FAOLIYATLAR JADVALI </vt:lpstr>
      <vt:lpstr>05-02. Oylik ish reja (Ish jurnali)-TAʼLIMIY FAOLIYATLAR JADVALI </vt:lpstr>
      <vt:lpstr>05-02. Oylik ish reja (Ish jurnali)-TAʼLIMIY FAOLIYATLAR JADVALI </vt:lpstr>
      <vt:lpstr>ERTALABKI GIMNASTIKA KOMPLEKSI</vt:lpstr>
      <vt:lpstr>ERTALABKI GIMNASTIKA KOMPLEKSI</vt:lpstr>
      <vt:lpstr>Презентация PowerPoint</vt:lpstr>
      <vt:lpstr>Презентация PowerPoint</vt:lpstr>
      <vt:lpstr>Презентация PowerPoint</vt:lpstr>
      <vt:lpstr>Презентация PowerPoint</vt:lpstr>
      <vt:lpstr>TA`LIM-TARBIYAVIY FAOLIYAT</vt:lpstr>
      <vt:lpstr>Презентация PowerPoint</vt:lpstr>
      <vt:lpstr>TA`LIM-TARBIYAVIY FAOLIYAT- ERTALABKI QABUL, OʻYINLAR</vt:lpstr>
      <vt:lpstr>TA`LIM-TARBIYAVIY FAOLIYAT- ERTALABKI QABUL, OʻYINLAR</vt:lpstr>
      <vt:lpstr>TA`LIM-TARBIYAVIY FAOLIYAT- ERTALABKI QABUL, OʻYINLAR</vt:lpstr>
      <vt:lpstr>TA`LIM-TARBIYAVIY FAOLIYAT- ERTALABKI QABUL, OʻYINLAR</vt:lpstr>
      <vt:lpstr>TA`LIM-TARBIYAVIY FAOLIYAT- ERTALABKI QABUL, OʻYINLAR</vt:lpstr>
      <vt:lpstr>TA`LIM-TARBIYAVIY FAOLIYAT- ERTALABKI QABUL, OʻYINLAR</vt:lpstr>
      <vt:lpstr>TA`LIM-TARBIYAVIY FAOLIYAT</vt:lpstr>
      <vt:lpstr>TA`LIM-TARBIYAVIY FAOLIYAT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KECHKI SAYR (taxminiy vaqti 16:30 dan 18:00 gacha. 10,5 soatli MTT uchun)   </vt:lpstr>
      <vt:lpstr>05-03. Bolalar davomatini qayd etish daftari (tabel, filtr, ota-onalar toʻgʻrisidagi  maʼlumotlar): </vt:lpstr>
      <vt:lpstr>Bolalar davomatini qayd etish daftari </vt:lpstr>
      <vt:lpstr>Презентация PowerPoint</vt:lpstr>
      <vt:lpstr>Filtr daftari</vt:lpstr>
      <vt:lpstr>Презентация PowerPoint</vt:lpstr>
      <vt:lpstr>Patronaj</vt:lpstr>
      <vt:lpstr>Презентация PowerPoint</vt:lpstr>
      <vt:lpstr>05-04. Bolalarning rivojlanish xaritalari.  Yillik hisobot </vt:lpstr>
      <vt:lpstr>Презентация PowerPoint</vt:lpstr>
      <vt:lpstr>Pedagog (tarbiyachi) bola yutuqlari xaritasini to‘ldiradi va erishilgan natijani tegishli belgi (✔) bilan belgilaydi. Kuzatish rivojlanishning barcha sohalari bo‘yicha olib boriladi. Agar u yoki bu rivojlanish sohasidagi indikator (kutilayotgan natijalar) «ishlamasa», pedagog (tarbiyachi) “Pedagog izohi” ustunida eslatma yozishi lozim. </vt:lpstr>
      <vt:lpstr>Bolaning familiyasi, ismi: Ashirova Sanobar Nodir quiz   Уoshi:      Tug‘ilgan sanasi: 17.08.2019 йил      Jinsi: Qiz (O‘g‘il /Qiz)   Pedagog: Latipova Nodira Raximovna  Kuzda to‘ldirilgan sana: 29.09.2023    Qishda to‘ldirilgan sana: 29.12.2023  Bahorda to‘ldirilgan sana: 31.05.2024</vt:lpstr>
      <vt:lpstr>КАРТОТЕКА-2023-2024 Kuzda to‘ldirilgan sana:  8.09.2023-1-7 15.09.2023-8-15 22.09.2023-16-23 29.09.2023-24-30   Qishda to‘ldirilgan sana:  7.12.2023-1-7 15.12.2023-8-15 22.12.2023-16-23 29.12.2023-24-30  Bahorda to‘ldirilgan sana:  10.05.2024-1-7 17.05.2024-8-15 24.05.2024-16-23 31.05.2024-24-30</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VII. Oʻquv yili yakuniga “Ilk qadam” davlat oʻquv dasturini oʻzlashtirish natijalari   MTT (guruh)dagi bolalar soni:</vt:lpstr>
      <vt:lpstr>VIII.Oʻquv yili yakuniga “Ilk qadam” davlat oʻquv dasturini oʻzlashtirish natijalari  Guruhdagi bolalar soni:</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XTreme.ws</cp:lastModifiedBy>
  <cp:revision>204</cp:revision>
  <dcterms:created xsi:type="dcterms:W3CDTF">2020-05-20T10:10:52Z</dcterms:created>
  <dcterms:modified xsi:type="dcterms:W3CDTF">2002-01-01T19:00:57Z</dcterms:modified>
</cp:coreProperties>
</file>