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E6A708-4DBC-45BB-BC19-321AADD164F5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309A3-111E-458C-9B68-1346E1769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953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309A3-111E-458C-9B68-1346E176949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959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C05A7-96BA-4643-A7A5-CABDEA2EC1E0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CEE88-7572-4223-85C0-E21D7ED725A8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15642-528D-4E50-8394-F0CB9C72614D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EE670-7453-40BD-851F-33B32904E98C}" type="datetime1">
              <a:rPr lang="ru-RU" smtClean="0"/>
              <a:t>07.07.2022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32357-0C72-4ECD-95F2-646D5F53C800}" type="datetime1">
              <a:rPr lang="ru-RU" smtClean="0"/>
              <a:t>07.07.2022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5B874-9C71-4021-972F-52B0A88179F8}" type="datetime1">
              <a:rPr lang="ru-RU" smtClean="0"/>
              <a:t>07.07.2022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9D3B-E2EC-4546-9997-6F6916793C17}" type="datetime1">
              <a:rPr lang="ru-RU" smtClean="0"/>
              <a:t>07.07.2022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9706-81B8-49CC-BBA4-D966F8A7C2C9}" type="datetime1">
              <a:rPr lang="ru-RU" smtClean="0"/>
              <a:t>07.07.2022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EE55-2737-46E9-ABC7-695B4FB2F2A2}" type="datetime1">
              <a:rPr lang="ru-RU" smtClean="0"/>
              <a:t>07.07.2022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9B85-B1B3-45C0-95F4-2B6FCEED9DE2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4E9D1-E9FF-4815-AF2B-8A82430976BC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D4459E2-EFD7-44C1-8129-069227758879}" type="datetime1">
              <a:rPr lang="ru-RU" smtClean="0"/>
              <a:t>07.07.2022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9BE2BCE-E996-4DA2-8277-58D140AAFB3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lex.uz/docs/3573211" TargetMode="External"/><Relationship Id="rId2" Type="http://schemas.openxmlformats.org/officeDocument/2006/relationships/hyperlink" Target="http://lex.uz/docs/3493277#4766466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lex.uz/docs/3733353#3737075" TargetMode="External"/><Relationship Id="rId2" Type="http://schemas.openxmlformats.org/officeDocument/2006/relationships/hyperlink" Target="http://lex.uz/docs/4441105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lex.uz/docs/4089925#4091018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640960" cy="1224135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Ўзбекистон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Республикасининг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Қонуни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132856"/>
            <a:ext cx="8640960" cy="452725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</a:t>
            </a:r>
            <a:r>
              <a:rPr lang="ru-RU" sz="48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Мактабгача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таълим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ва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тарбия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тўғрисида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»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       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ЎРҚ-595 </a:t>
            </a:r>
            <a:r>
              <a:rPr lang="ru-RU" sz="4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16.12.2022 й</a:t>
            </a:r>
            <a:r>
              <a:rPr lang="ru-RU" sz="4800" dirty="0"/>
              <a:t>2019</a:t>
            </a:r>
            <a:endParaRPr lang="ru-RU" sz="48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ru-RU" sz="2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ru-RU" sz="2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Қонунчилик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палатаси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томонидан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2019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йил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22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октябр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да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қабул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қилинган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</a:t>
            </a:r>
            <a:endParaRPr lang="ru-RU" sz="2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Сенат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томонидан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2019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йил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14 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декабр</a:t>
            </a:r>
            <a:r>
              <a:rPr lang="ru-RU" sz="2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да</a:t>
            </a:r>
            <a:r>
              <a:rPr lang="ru-RU" sz="2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2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маъқулланган</a:t>
            </a:r>
            <a:r>
              <a:rPr lang="ru-RU" sz="2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 </a:t>
            </a:r>
          </a:p>
          <a:p>
            <a:pPr algn="r"/>
            <a:endParaRPr lang="ru-RU" sz="32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r"/>
            <a:r>
              <a:rPr lang="ru-RU" sz="3200" dirty="0" smtClean="0"/>
              <a:t>,</a:t>
            </a:r>
            <a:endParaRPr lang="ru-RU" sz="3200" dirty="0"/>
          </a:p>
          <a:p>
            <a:r>
              <a:rPr lang="ru-RU" sz="3200" dirty="0"/>
              <a:t>ЎРҚ-595-сон</a:t>
            </a:r>
          </a:p>
          <a:p>
            <a:endParaRPr lang="ru-RU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447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2675467"/>
            <a:ext cx="8136904" cy="345069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Мақсади</a:t>
            </a: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:</a:t>
            </a: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мактабгача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таълим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ва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тарбия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соҳасидаги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муносабатларни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тартибга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солишдан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иборат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8665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Қонун </a:t>
            </a:r>
            <a:r>
              <a:rPr lang="uz-Cyrl-U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</a:t>
            </a:r>
            <a:r>
              <a:rPr lang="uz-Cyrl-U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боб </a:t>
            </a:r>
            <a:r>
              <a:rPr lang="uz-Cyrl-U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58</a:t>
            </a:r>
            <a:r>
              <a:rPr lang="uz-Cyrl-UZ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моддадан иборат</a:t>
            </a:r>
            <a:endParaRPr lang="ru-RU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447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00808"/>
            <a:ext cx="8640959" cy="48965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алоҳида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эҳтиёжлари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давлат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ташкилоти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инклюзив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тарбия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макт</a:t>
            </a:r>
            <a:r>
              <a:rPr lang="ru-RU" b="1" dirty="0" err="1">
                <a:solidFill>
                  <a:srgbClr val="FF0000"/>
                </a:solidFill>
              </a:rPr>
              <a:t>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стандарти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мактабгача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таълим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дастури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ташкилоти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нодавлат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ташкилоти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педагогнинг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касбий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стандарти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таълим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муқобил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шакли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7185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3-модда. </a:t>
            </a:r>
            <a:r>
              <a:rPr lang="ru-RU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Асосий</a:t>
            </a:r>
            <a:r>
              <a:rPr lang="ru-RU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тушунчалар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0465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640959" cy="54006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ҳар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бир</a:t>
            </a:r>
            <a:r>
              <a:rPr lang="ru-RU" sz="2000" b="1" dirty="0">
                <a:solidFill>
                  <a:srgbClr val="FF0000"/>
                </a:solidFill>
              </a:rPr>
              <a:t> бола </a:t>
            </a:r>
            <a:r>
              <a:rPr lang="ru-RU" sz="2000" b="1" dirty="0" err="1">
                <a:solidFill>
                  <a:srgbClr val="FF0000"/>
                </a:solidFill>
              </a:rPr>
              <a:t>учун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олиш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имкониятининг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мавжудлиги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ҳар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бир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истеъдоди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нишоналарини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иштиёқлари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қобилиятларини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учун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шарт-шароитлар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тенглиги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бериш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соғломлаштиришнинг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оила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тарбиявий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таъсирининг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бирлиги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бериш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уйғунлиги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боланинг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шахсини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ривожлантиришга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йўналтирилган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шахсий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ёндашув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умумий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ўрта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изчиллиги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узлуксизлиги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демократик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дунёвий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хусусиятга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эгалиги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жараёнининг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шаффофлиги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очиқлиги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мазмуни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даражаси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ҳажмининг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ривожланиш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хусусиятларига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соғлиғи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ҳолатига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мувофиқлиги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9"/>
            <a:ext cx="8229600" cy="7864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4-модда. </a:t>
            </a:r>
            <a:r>
              <a:rPr lang="ru-RU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Асосий</a:t>
            </a:r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принциплар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332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268760"/>
            <a:ext cx="8640959" cy="54006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ҳар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боланинг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бўлган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ҳуқуқи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оширилишини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болаларнинг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тўлиқ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қамраб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олинишини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шарт-шароитлар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яратиш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боланинг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ривожланишида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оилага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томонлама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ёрдам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кўрсатиш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алоҳида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эҳтиёжлари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бўлган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болаларнинг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сифатли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шарт-шароитлар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яратиш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беришнинг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муқобил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шаклларини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яратиш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давлат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томонидан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қўллаб-қувватлаш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тармоғини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кенгайтиришга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қаратилган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давлат-хусусий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шериклик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механизмларини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жорий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бўлган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ёшдаги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болаларни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томонлама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мақсадида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замонавий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инновацион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АКТларини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жорий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халқаро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ҳамкорликни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9"/>
            <a:ext cx="8229600" cy="7864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5-модда.Асосий </a:t>
            </a:r>
            <a:r>
              <a:rPr lang="ru-RU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йўналишлар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9263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132856"/>
            <a:ext cx="8640959" cy="453650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Ўзбекистон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Вазирлар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Маҳкамаси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Ўзбекистон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Вазирлар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Маҳкамаси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ҳузуридаги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сифатини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назорат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қилиш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инспекцияси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;</a:t>
            </a:r>
            <a:endParaRPr lang="ru-RU" sz="20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Ўзбекистон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вазирлиги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Ўзбекистон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Соғлиқни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сақлаш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вазирлиги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тасарруфида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бошқа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хўжалик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бошқаруви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органлари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маҳаллий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ҳокимияти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органлари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7-модда</a:t>
            </a:r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ru-RU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Давлат</a:t>
            </a:r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сиёсати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7189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59" cy="52565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ягона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сиёсати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 smtClean="0">
                <a:solidFill>
                  <a:srgbClr val="FF0000"/>
                </a:solidFill>
              </a:rPr>
              <a:t>давлат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дастурлари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ишлаб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чиқилишини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тасдиқланишини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 smtClean="0">
                <a:solidFill>
                  <a:srgbClr val="FF0000"/>
                </a:solidFill>
              </a:rPr>
              <a:t>ягона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сиёсати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 smtClean="0">
                <a:solidFill>
                  <a:srgbClr val="FF0000"/>
                </a:solidFill>
              </a:rPr>
              <a:t>давлат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дастурлари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ишлаб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чиқилишини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тасдиқланишини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стандартини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тасдиқлайди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 smtClean="0">
                <a:solidFill>
                  <a:srgbClr val="FF0000"/>
                </a:solidFill>
              </a:rPr>
              <a:t>МТТларини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этиш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қайта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тугатиш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тартибини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белгилайди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рухсат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хусусиятига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ҳужжатларнинг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шунингдек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нодавлат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хизматларини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кўрсатиш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фаолиятни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оширишга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доир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лицензияларнинг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берилиш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тартибини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белгилайди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қабул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қилиш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тартибини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белгилайди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  <a:p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8-модда</a:t>
            </a: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Ўзбекистон</a:t>
            </a: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Республикаси</a:t>
            </a: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Вазирлар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Маҳкамаси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997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9685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жараёни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сифати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устидан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назоратни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мониторингни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аттестациядан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аккредитациясидан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ўтказади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раҳбар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педагог </a:t>
            </a:r>
            <a:r>
              <a:rPr lang="ru-RU" sz="2000" b="1" dirty="0" err="1">
                <a:solidFill>
                  <a:srgbClr val="FF0000"/>
                </a:solidFill>
              </a:rPr>
              <a:t>кадрларини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аттестациядан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ўтказади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sz="2000" b="1" dirty="0">
                <a:solidFill>
                  <a:srgbClr val="FF0000"/>
                </a:solidFill>
              </a:rPr>
              <a:t> педагог </a:t>
            </a:r>
            <a:r>
              <a:rPr lang="ru-RU" sz="2000" b="1" dirty="0" err="1">
                <a:solidFill>
                  <a:srgbClr val="FF0000"/>
                </a:solidFill>
              </a:rPr>
              <a:t>ходимларига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малака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тоифалари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берилишини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нодавлат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лицензиялар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беради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9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-модда</a:t>
            </a:r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Давлат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Инспекцияси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3159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9685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ягона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сиёсатини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FF0000"/>
                </a:solidFill>
              </a:rPr>
              <a:t>Ушбу </a:t>
            </a:r>
            <a:r>
              <a:rPr lang="ru-RU" sz="2000" b="1" dirty="0" err="1" smtClean="0">
                <a:solidFill>
                  <a:srgbClr val="FF0000"/>
                </a:solidFill>
              </a:rPr>
              <a:t>қонуннинг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ижро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дастурларини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бошқа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дастурларни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ишлаб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чиқади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ваколатлари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доирасида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соҳасидаги</a:t>
            </a:r>
            <a:r>
              <a:rPr lang="ru-RU" sz="2000" b="1" dirty="0">
                <a:solidFill>
                  <a:srgbClr val="FF0000"/>
                </a:solidFill>
              </a:rPr>
              <a:t> норматив-</a:t>
            </a:r>
            <a:r>
              <a:rPr lang="ru-RU" sz="2000" b="1" dirty="0" err="1">
                <a:solidFill>
                  <a:srgbClr val="FF0000"/>
                </a:solidFill>
              </a:rPr>
              <a:t>ҳуқуқий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ҳужжатларни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қабул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қилади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ишлаб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чиқишда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иштирок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 smtClean="0">
                <a:solidFill>
                  <a:srgbClr val="FF0000"/>
                </a:solidFill>
              </a:rPr>
              <a:t>ДМТТларини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қайта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тугатади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фаолиятига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услубий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жиҳатдан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раҳбарликни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дастурини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ишлаб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чиқади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тасдиқлайди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амалга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оширади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илғор</a:t>
            </a:r>
            <a:r>
              <a:rPr lang="ru-RU" sz="2000" b="1" dirty="0">
                <a:solidFill>
                  <a:srgbClr val="FF0000"/>
                </a:solidFill>
              </a:rPr>
              <a:t> педагогик </a:t>
            </a:r>
            <a:r>
              <a:rPr lang="ru-RU" sz="2000" b="1" dirty="0" err="1">
                <a:solidFill>
                  <a:srgbClr val="FF0000"/>
                </a:solidFill>
              </a:rPr>
              <a:t>технологияларни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ўрганади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умумлаштиради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жараёнига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жорий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3624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10-модда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Мактабгача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таълим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вазирлиги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529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73958"/>
            <a:ext cx="8640959" cy="512339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ДМТТнинг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ўқув-услубий</a:t>
            </a:r>
            <a:r>
              <a:rPr lang="ru-RU" sz="1800" b="1" dirty="0">
                <a:solidFill>
                  <a:srgbClr val="FF0000"/>
                </a:solidFill>
              </a:rPr>
              <a:t>, дидактик </a:t>
            </a:r>
            <a:r>
              <a:rPr lang="ru-RU" sz="1800" b="1" dirty="0" err="1">
                <a:solidFill>
                  <a:srgbClr val="FF0000"/>
                </a:solidFill>
              </a:rPr>
              <a:t>материаллар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бадиий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адабиётлар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ривожлантирадиган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ўйинлар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ўйинчоқлар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билан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таъминланишини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шунингдек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моддий</a:t>
            </a:r>
            <a:r>
              <a:rPr lang="ru-RU" sz="1800" b="1" dirty="0">
                <a:solidFill>
                  <a:srgbClr val="FF0000"/>
                </a:solidFill>
              </a:rPr>
              <a:t>-техника </a:t>
            </a:r>
            <a:r>
              <a:rPr lang="ru-RU" sz="1800" b="1" dirty="0" err="1">
                <a:solidFill>
                  <a:srgbClr val="FF0000"/>
                </a:solidFill>
              </a:rPr>
              <a:t>базаси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жиҳозланишини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мустаҳкамланишини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ДМТТлари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малакасига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доир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талабларни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соҳасида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кадрларни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тайёрлашни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қайта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тайёрлашни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малакасини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соҳасидаги</a:t>
            </a:r>
            <a:r>
              <a:rPr lang="ru-RU" sz="1800" b="1" dirty="0">
                <a:solidFill>
                  <a:srgbClr val="FF0000"/>
                </a:solidFill>
              </a:rPr>
              <a:t> статистика </a:t>
            </a:r>
            <a:r>
              <a:rPr lang="ru-RU" sz="1800" b="1" dirty="0" err="1">
                <a:solidFill>
                  <a:srgbClr val="FF0000"/>
                </a:solidFill>
              </a:rPr>
              <a:t>маълумотларининг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ҳисоби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юритилишини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таҳлил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ДМТТ  </a:t>
            </a:r>
            <a:r>
              <a:rPr lang="ru-RU" sz="1800" b="1" dirty="0" err="1">
                <a:solidFill>
                  <a:srgbClr val="FF0000"/>
                </a:solidFill>
              </a:rPr>
              <a:t>кузатув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кенгашининг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тартибини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соҳасидаги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илмий-тадқиқот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илмий-услубий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оширади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мувофиқлаштиради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боланинг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қонуний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вакилларига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услубий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маслаҳат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ёрдами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ёрдам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кўрсатади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инвестициялар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грантларни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жалб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чораларини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кўради</a:t>
            </a:r>
            <a:r>
              <a:rPr lang="ru-RU" sz="1800" b="1" dirty="0">
                <a:solidFill>
                  <a:srgbClr val="FF0000"/>
                </a:solidFill>
              </a:rPr>
              <a:t>, чет эл </a:t>
            </a:r>
            <a:r>
              <a:rPr lang="ru-RU" sz="1800" b="1" dirty="0" err="1">
                <a:solidFill>
                  <a:srgbClr val="FF0000"/>
                </a:solidFill>
              </a:rPr>
              <a:t>инвестициялари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иштирокидаги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лойиҳаларни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қўллаб-қувватлашни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оширади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18614"/>
            <a:ext cx="8229600" cy="7501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Мактабгача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таълим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вазирлиги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2552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82453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давлат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томонидан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кафолатланган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ҳажм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доирасида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бепул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малакали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тиббий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ёрдам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кўрсатилишини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ваколатлари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доирасида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тарбия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тўғрисидаги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қонун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ҳужжатларининг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ижро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Ўзбекистон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вазирлиги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билан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биргаликда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ёшига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физиологик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эҳтиёжларига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мос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келадиган</a:t>
            </a:r>
            <a:r>
              <a:rPr lang="ru-RU" sz="2000" b="1" dirty="0">
                <a:solidFill>
                  <a:srgbClr val="FF0000"/>
                </a:solidFill>
              </a:rPr>
              <a:t>, </a:t>
            </a:r>
            <a:r>
              <a:rPr lang="ru-RU" sz="2000" b="1" dirty="0" err="1">
                <a:solidFill>
                  <a:srgbClr val="FF0000"/>
                </a:solidFill>
              </a:rPr>
              <a:t>рационал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ҳамда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мутаносиб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овқатланиши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учун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ташкилотидаги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табиий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маҳсулотлар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тўпламини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белгилайди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алоҳида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олиш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эҳтиёжлари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бўлган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болаларни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соғломлаштиришга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қаратилган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даволаш-соғломлаштириш</a:t>
            </a:r>
            <a:r>
              <a:rPr lang="ru-RU" sz="2000" b="1" dirty="0">
                <a:solidFill>
                  <a:srgbClr val="FF0000"/>
                </a:solidFill>
              </a:rPr>
              <a:t>, реабилитация, санитария-гигиена </a:t>
            </a:r>
            <a:r>
              <a:rPr lang="ru-RU" sz="2000" b="1" dirty="0" err="1">
                <a:solidFill>
                  <a:srgbClr val="FF0000"/>
                </a:solidFill>
              </a:rPr>
              <a:t>ва</a:t>
            </a:r>
            <a:r>
              <a:rPr lang="ru-RU" sz="2000" b="1" dirty="0">
                <a:solidFill>
                  <a:srgbClr val="FF0000"/>
                </a:solidFill>
              </a:rPr>
              <a:t> профилактика </a:t>
            </a:r>
            <a:r>
              <a:rPr lang="ru-RU" sz="2000" b="1" dirty="0" err="1">
                <a:solidFill>
                  <a:srgbClr val="FF0000"/>
                </a:solidFill>
              </a:rPr>
              <a:t>тадбирларини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ўтказади</a:t>
            </a:r>
            <a:r>
              <a:rPr lang="ru-RU" sz="20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>
                <a:solidFill>
                  <a:srgbClr val="FF0000"/>
                </a:solidFill>
              </a:rPr>
              <a:t>мактабгача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таълим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тиббий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текширувдан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ўтказилишини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этади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11-модда.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Соғлиқни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сақлаш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вазирлиги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8009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59" cy="52565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Ушбу </a:t>
            </a:r>
            <a:r>
              <a:rPr lang="ru-RU" sz="1800" b="1" dirty="0" err="1" smtClean="0">
                <a:solidFill>
                  <a:srgbClr val="FF0000"/>
                </a:solidFill>
              </a:rPr>
              <a:t>Қонуннинг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ижро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этилишини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соҳасидаги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ҳудудий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дастурларни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ишлаб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чиқади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тасдиқлайди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ёшдаги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болаларнинг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сифатли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зарур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шарт-шароитлар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яратади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ўз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ваколатлари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доирасида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соҳасидаги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давлат-хусусий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шериклик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борасидаги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жараёни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иштирокчиларининг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ижтимоий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ҳимоя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қилинишини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ҳаёти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соғлиғи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муҳофаза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қилинишини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шунингдек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ҳуқуқлари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қонуний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манфаатлари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ҳимоя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қилинишини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кўмаклашади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инвестициялар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жалб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қулай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шарт-шароитлар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яратиш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чораларини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Ушбу </a:t>
            </a:r>
            <a:r>
              <a:rPr lang="ru-RU" sz="1800" b="1" dirty="0" err="1" smtClean="0">
                <a:solidFill>
                  <a:srgbClr val="FF0000"/>
                </a:solidFill>
              </a:rPr>
              <a:t>соҳада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рухсат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хусусиятига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ҳужжатларни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беради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Ўзбекистон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вазирлиги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билан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келишувга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тегишли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ҳудудда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давлат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этади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қайта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этади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тугатади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13-модда.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Маҳаллий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давлат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ҳокимияти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8177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59" cy="525658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беришнинг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муқобил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шакллари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тарбия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фаолиятни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оширувчи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илмий-тадқиқот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муассасалари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мактабгача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тарбия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соҳасидаги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органлари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тасарруфидаги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ташкилотлар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15-модда.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Мактабгача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таълим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тарбия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тизими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0434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82453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600" b="1" i="1" dirty="0" err="1"/>
              <a:t>Мактабгача</a:t>
            </a:r>
            <a:r>
              <a:rPr lang="ru-RU" sz="2600" b="1" i="1" dirty="0"/>
              <a:t> </a:t>
            </a:r>
            <a:r>
              <a:rPr lang="ru-RU" sz="2600" b="1" i="1" dirty="0" err="1"/>
              <a:t>таълим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ташкилоти</a:t>
            </a:r>
            <a:r>
              <a:rPr lang="ru-RU" sz="2600" b="1" i="1" dirty="0"/>
              <a:t> </a:t>
            </a:r>
            <a:r>
              <a:rPr lang="ru-RU" sz="2600" b="1" i="1" dirty="0" err="1"/>
              <a:t>давлат</a:t>
            </a:r>
            <a:r>
              <a:rPr lang="ru-RU" sz="2600" b="1" i="1" dirty="0"/>
              <a:t> </a:t>
            </a:r>
            <a:r>
              <a:rPr lang="ru-RU" sz="2600" b="1" i="1" dirty="0" err="1"/>
              <a:t>ва</a:t>
            </a:r>
            <a:r>
              <a:rPr lang="ru-RU" sz="2600" b="1" i="1" dirty="0"/>
              <a:t> </a:t>
            </a:r>
            <a:r>
              <a:rPr lang="ru-RU" sz="2600" b="1" i="1" dirty="0" err="1"/>
              <a:t>нодавлат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ташкилоти</a:t>
            </a:r>
            <a:r>
              <a:rPr lang="ru-RU" sz="2600" b="1" i="1" dirty="0"/>
              <a:t> </a:t>
            </a:r>
            <a:r>
              <a:rPr lang="ru-RU" sz="2600" b="1" i="1" dirty="0" err="1"/>
              <a:t>бўлиши</a:t>
            </a:r>
            <a:r>
              <a:rPr lang="ru-RU" sz="2600" b="1" i="1" dirty="0"/>
              <a:t> </a:t>
            </a:r>
            <a:r>
              <a:rPr lang="ru-RU" sz="2600" b="1" i="1" dirty="0" err="1"/>
              <a:t>мумкин</a:t>
            </a:r>
            <a:r>
              <a:rPr lang="ru-RU" sz="2600" b="1" i="1" dirty="0"/>
              <a:t>.</a:t>
            </a: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600" b="1" i="1" dirty="0" err="1"/>
              <a:t>Нодавлат</a:t>
            </a:r>
            <a:r>
              <a:rPr lang="ru-RU" sz="2600" b="1" i="1" dirty="0"/>
              <a:t> </a:t>
            </a:r>
            <a:r>
              <a:rPr lang="ru-RU" sz="2600" b="1" i="1" dirty="0" err="1"/>
              <a:t>мактабгача</a:t>
            </a:r>
            <a:r>
              <a:rPr lang="ru-RU" sz="2600" b="1" i="1" dirty="0"/>
              <a:t> </a:t>
            </a:r>
            <a:r>
              <a:rPr lang="ru-RU" sz="2600" b="1" i="1" dirty="0" err="1"/>
              <a:t>таълим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ташкилотлари</a:t>
            </a:r>
            <a:r>
              <a:rPr lang="ru-RU" sz="2600" b="1" i="1" dirty="0"/>
              <a:t> </a:t>
            </a:r>
            <a:r>
              <a:rPr lang="ru-RU" sz="2600" b="1" i="1" dirty="0" err="1"/>
              <a:t>давлат-хусусий</a:t>
            </a:r>
            <a:r>
              <a:rPr lang="ru-RU" sz="2600" b="1" i="1" dirty="0"/>
              <a:t> </a:t>
            </a:r>
            <a:r>
              <a:rPr lang="ru-RU" sz="2600" b="1" i="1" dirty="0" err="1"/>
              <a:t>шериклик</a:t>
            </a:r>
            <a:r>
              <a:rPr lang="ru-RU" sz="2600" b="1" i="1" dirty="0"/>
              <a:t> </a:t>
            </a:r>
            <a:r>
              <a:rPr lang="ru-RU" sz="2600" b="1" i="1" dirty="0" err="1"/>
              <a:t>шартлари</a:t>
            </a:r>
            <a:r>
              <a:rPr lang="ru-RU" sz="2600" b="1" i="1" dirty="0"/>
              <a:t> </a:t>
            </a:r>
            <a:r>
              <a:rPr lang="ru-RU" sz="2600" b="1" i="1" dirty="0" err="1"/>
              <a:t>асосида</a:t>
            </a:r>
            <a:r>
              <a:rPr lang="ru-RU" sz="2600" b="1" i="1" dirty="0"/>
              <a:t> </a:t>
            </a:r>
            <a:r>
              <a:rPr lang="ru-RU" sz="2600" b="1" i="1" dirty="0" err="1"/>
              <a:t>ҳам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</a:t>
            </a:r>
            <a:r>
              <a:rPr lang="ru-RU" sz="2600" b="1" i="1" dirty="0"/>
              <a:t> </a:t>
            </a:r>
            <a:r>
              <a:rPr lang="ru-RU" sz="2600" b="1" i="1" dirty="0" err="1"/>
              <a:t>этилиши</a:t>
            </a:r>
            <a:r>
              <a:rPr lang="ru-RU" sz="2600" b="1" i="1" dirty="0"/>
              <a:t> </a:t>
            </a:r>
            <a:r>
              <a:rPr lang="ru-RU" sz="2600" b="1" i="1" dirty="0" err="1" smtClean="0"/>
              <a:t>мумкин</a:t>
            </a:r>
            <a:r>
              <a:rPr lang="ru-RU" sz="2600" b="1" i="1" dirty="0" smtClean="0"/>
              <a:t>.</a:t>
            </a:r>
            <a:r>
              <a:rPr lang="ru-RU" sz="2000" i="1" dirty="0" smtClean="0">
                <a:solidFill>
                  <a:schemeClr val="tx1"/>
                </a:solidFill>
              </a:rPr>
              <a:t>(</a:t>
            </a:r>
            <a:r>
              <a:rPr lang="ru-RU" sz="2000" i="1" dirty="0" err="1">
                <a:solidFill>
                  <a:schemeClr val="tx1"/>
                </a:solidFill>
              </a:rPr>
              <a:t>Ўзбекистон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Республикаси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Президентининг</a:t>
            </a:r>
            <a:r>
              <a:rPr lang="ru-RU" sz="2000" i="1" dirty="0">
                <a:solidFill>
                  <a:schemeClr val="tx1"/>
                </a:solidFill>
              </a:rPr>
              <a:t> 2018 </a:t>
            </a:r>
            <a:r>
              <a:rPr lang="ru-RU" sz="2000" i="1" dirty="0" err="1">
                <a:solidFill>
                  <a:schemeClr val="tx1"/>
                </a:solidFill>
              </a:rPr>
              <a:t>йил</a:t>
            </a:r>
            <a:r>
              <a:rPr lang="ru-RU" sz="2000" i="1" dirty="0">
                <a:solidFill>
                  <a:schemeClr val="tx1"/>
                </a:solidFill>
              </a:rPr>
              <a:t> 5 </a:t>
            </a:r>
            <a:r>
              <a:rPr lang="ru-RU" sz="2000" i="1" dirty="0" err="1">
                <a:solidFill>
                  <a:schemeClr val="tx1"/>
                </a:solidFill>
              </a:rPr>
              <a:t>апрелдаги</a:t>
            </a:r>
            <a:r>
              <a:rPr lang="ru-RU" sz="2000" i="1" dirty="0">
                <a:solidFill>
                  <a:schemeClr val="tx1"/>
                </a:solidFill>
              </a:rPr>
              <a:t> ПҚ-3651-сонли </a:t>
            </a:r>
            <a:r>
              <a:rPr lang="ru-RU" sz="2000" i="1" dirty="0" err="1">
                <a:solidFill>
                  <a:schemeClr val="tx1"/>
                </a:solidFill>
              </a:rPr>
              <a:t>қарори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билан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тасдиқланган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Мактабгача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таълим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соҳасида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давлат-хусусий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шериклик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err="1">
                <a:solidFill>
                  <a:schemeClr val="tx1"/>
                </a:solidFill>
              </a:rPr>
              <a:t>тўғрисидаги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</a:rPr>
              <a:t> Низом)</a:t>
            </a: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600" b="1" i="1" dirty="0" err="1" smtClean="0"/>
              <a:t>Мактабгача</a:t>
            </a:r>
            <a:r>
              <a:rPr lang="ru-RU" sz="2600" b="1" i="1" dirty="0" smtClean="0"/>
              <a:t> </a:t>
            </a:r>
            <a:r>
              <a:rPr lang="ru-RU" sz="2600" b="1" i="1" dirty="0" err="1"/>
              <a:t>таълим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ташкилотида</a:t>
            </a:r>
            <a:r>
              <a:rPr lang="ru-RU" sz="2600" b="1" i="1" dirty="0"/>
              <a:t> </a:t>
            </a:r>
            <a:r>
              <a:rPr lang="ru-RU" sz="2600" b="1" i="1" dirty="0" err="1"/>
              <a:t>сиёсий</a:t>
            </a:r>
            <a:r>
              <a:rPr lang="ru-RU" sz="2600" b="1" i="1" dirty="0"/>
              <a:t> </a:t>
            </a:r>
            <a:r>
              <a:rPr lang="ru-RU" sz="2600" b="1" i="1" dirty="0" err="1"/>
              <a:t>партиялар</a:t>
            </a:r>
            <a:r>
              <a:rPr lang="ru-RU" sz="2600" b="1" i="1" dirty="0"/>
              <a:t> </a:t>
            </a:r>
            <a:r>
              <a:rPr lang="ru-RU" sz="2600" b="1" i="1" dirty="0" err="1"/>
              <a:t>ва</a:t>
            </a:r>
            <a:r>
              <a:rPr lang="ru-RU" sz="2600" b="1" i="1" dirty="0"/>
              <a:t> </a:t>
            </a:r>
            <a:r>
              <a:rPr lang="ru-RU" sz="2600" b="1" i="1" dirty="0" err="1"/>
              <a:t>диний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ташкилотларнинг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ташкилий</a:t>
            </a:r>
            <a:r>
              <a:rPr lang="ru-RU" sz="2600" b="1" i="1" dirty="0"/>
              <a:t> </a:t>
            </a:r>
            <a:r>
              <a:rPr lang="ru-RU" sz="2600" b="1" i="1" dirty="0" err="1"/>
              <a:t>тузилмалари</a:t>
            </a:r>
            <a:r>
              <a:rPr lang="ru-RU" sz="2600" b="1" i="1" dirty="0"/>
              <a:t> </a:t>
            </a:r>
            <a:r>
              <a:rPr lang="ru-RU" sz="2600" b="1" i="1" dirty="0" err="1"/>
              <a:t>ташкил</a:t>
            </a:r>
            <a:r>
              <a:rPr lang="ru-RU" sz="2600" b="1" i="1" dirty="0"/>
              <a:t> </a:t>
            </a:r>
            <a:r>
              <a:rPr lang="ru-RU" sz="2600" b="1" i="1" dirty="0" err="1"/>
              <a:t>этилишига</a:t>
            </a:r>
            <a:r>
              <a:rPr lang="ru-RU" sz="2600" b="1" i="1" dirty="0"/>
              <a:t> </a:t>
            </a:r>
            <a:r>
              <a:rPr lang="ru-RU" sz="2600" b="1" i="1" dirty="0" err="1"/>
              <a:t>ҳамда</a:t>
            </a:r>
            <a:r>
              <a:rPr lang="ru-RU" sz="2600" b="1" i="1" dirty="0"/>
              <a:t> </a:t>
            </a:r>
            <a:r>
              <a:rPr lang="ru-RU" sz="2600" b="1" i="1" dirty="0" err="1"/>
              <a:t>фаолият</a:t>
            </a:r>
            <a:r>
              <a:rPr lang="ru-RU" sz="2600" b="1" i="1" dirty="0"/>
              <a:t> </a:t>
            </a:r>
            <a:r>
              <a:rPr lang="ru-RU" sz="2600" b="1" i="1" dirty="0" err="1"/>
              <a:t>юритилишига</a:t>
            </a:r>
            <a:r>
              <a:rPr lang="ru-RU" sz="2600" b="1" i="1" dirty="0"/>
              <a:t> </a:t>
            </a:r>
            <a:r>
              <a:rPr lang="ru-RU" sz="2600" b="1" i="1" dirty="0" err="1"/>
              <a:t>йўл</a:t>
            </a:r>
            <a:r>
              <a:rPr lang="ru-RU" sz="2600" b="1" i="1" dirty="0"/>
              <a:t> </a:t>
            </a:r>
            <a:r>
              <a:rPr lang="ru-RU" sz="2600" b="1" i="1" dirty="0" err="1"/>
              <a:t>қўйилмайди</a:t>
            </a:r>
            <a:r>
              <a:rPr lang="ru-RU" sz="2600" b="1" i="1" dirty="0"/>
              <a:t>.</a:t>
            </a:r>
          </a:p>
          <a:p>
            <a:pPr marL="0" indent="0" algn="just">
              <a:buNone/>
            </a:pP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401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16-модда.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Мактабгача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таълим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ташкилотининг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мақоми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5488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268761"/>
            <a:ext cx="8640959" cy="54006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умумий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турдаги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ташкилоти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dirty="0" smtClean="0"/>
              <a:t>-</a:t>
            </a:r>
            <a:r>
              <a:rPr lang="ru-RU" sz="1800" dirty="0" err="1"/>
              <a:t>умумий</a:t>
            </a:r>
            <a:r>
              <a:rPr lang="ru-RU" sz="1800" dirty="0"/>
              <a:t> </a:t>
            </a:r>
            <a:r>
              <a:rPr lang="ru-RU" sz="1800" dirty="0" err="1"/>
              <a:t>ривожлантириш</a:t>
            </a:r>
            <a:r>
              <a:rPr lang="ru-RU" sz="1800" dirty="0"/>
              <a:t> </a:t>
            </a:r>
            <a:r>
              <a:rPr lang="ru-RU" sz="1800" dirty="0" err="1"/>
              <a:t>йўналишидаги</a:t>
            </a:r>
            <a:r>
              <a:rPr lang="ru-RU" sz="1800" dirty="0"/>
              <a:t> </a:t>
            </a:r>
            <a:r>
              <a:rPr lang="ru-RU" sz="1800" dirty="0" err="1"/>
              <a:t>гуруҳларида</a:t>
            </a:r>
            <a:r>
              <a:rPr lang="ru-RU" sz="1800" dirty="0"/>
              <a:t> </a:t>
            </a:r>
            <a:r>
              <a:rPr lang="ru-RU" sz="1800" dirty="0" err="1"/>
              <a:t>мактабгача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тарбиянинг</a:t>
            </a:r>
            <a:r>
              <a:rPr lang="ru-RU" sz="1800" dirty="0"/>
              <a:t> </a:t>
            </a:r>
            <a:r>
              <a:rPr lang="ru-RU" sz="1800" dirty="0" err="1"/>
              <a:t>давлат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дастури</a:t>
            </a:r>
            <a:r>
              <a:rPr lang="ru-RU" sz="1800" dirty="0"/>
              <a:t> </a:t>
            </a:r>
            <a:r>
              <a:rPr lang="ru-RU" sz="1800" dirty="0" err="1"/>
              <a:t>амалга</a:t>
            </a:r>
            <a:r>
              <a:rPr lang="ru-RU" sz="1800" dirty="0"/>
              <a:t> </a:t>
            </a:r>
            <a:r>
              <a:rPr lang="ru-RU" sz="1800" dirty="0" err="1"/>
              <a:t>оширилиши</a:t>
            </a:r>
            <a:r>
              <a:rPr lang="ru-RU" sz="1800" dirty="0"/>
              <a:t> </a:t>
            </a:r>
            <a:r>
              <a:rPr lang="ru-RU" sz="1800" dirty="0" err="1"/>
              <a:t>таъминланади</a:t>
            </a:r>
            <a:r>
              <a:rPr lang="ru-RU" sz="1800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кўп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тармоқли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ихтисослаштирилган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ташкилоти-</a:t>
            </a:r>
            <a:r>
              <a:rPr lang="ru-RU" sz="1800" dirty="0" err="1"/>
              <a:t>ривожланишида</a:t>
            </a:r>
            <a:r>
              <a:rPr lang="ru-RU" sz="1800" dirty="0"/>
              <a:t> </a:t>
            </a:r>
            <a:r>
              <a:rPr lang="ru-RU" sz="1800" dirty="0" err="1"/>
              <a:t>жисмоний</a:t>
            </a:r>
            <a:r>
              <a:rPr lang="ru-RU" sz="1800" dirty="0"/>
              <a:t> </a:t>
            </a:r>
            <a:r>
              <a:rPr lang="ru-RU" sz="1800" dirty="0" err="1"/>
              <a:t>ёки</a:t>
            </a:r>
            <a:r>
              <a:rPr lang="ru-RU" sz="1800" dirty="0"/>
              <a:t> </a:t>
            </a:r>
            <a:r>
              <a:rPr lang="ru-RU" sz="1800" dirty="0" err="1"/>
              <a:t>руҳий</a:t>
            </a:r>
            <a:r>
              <a:rPr lang="ru-RU" sz="1800" dirty="0"/>
              <a:t> </a:t>
            </a:r>
            <a:r>
              <a:rPr lang="ru-RU" sz="1800" dirty="0" err="1"/>
              <a:t>нуқсонлари</a:t>
            </a:r>
            <a:r>
              <a:rPr lang="ru-RU" sz="1800" dirty="0"/>
              <a:t> </a:t>
            </a:r>
            <a:r>
              <a:rPr lang="ru-RU" sz="1800" dirty="0" err="1"/>
              <a:t>бўлган</a:t>
            </a:r>
            <a:r>
              <a:rPr lang="ru-RU" sz="1800" dirty="0"/>
              <a:t> </a:t>
            </a:r>
            <a:r>
              <a:rPr lang="ru-RU" sz="1800" dirty="0" err="1"/>
              <a:t>болалар</a:t>
            </a:r>
            <a:r>
              <a:rPr lang="ru-RU" sz="1800" dirty="0"/>
              <a:t> </a:t>
            </a:r>
            <a:r>
              <a:rPr lang="ru-RU" sz="1800" dirty="0" err="1"/>
              <a:t>учун</a:t>
            </a:r>
            <a:r>
              <a:rPr lang="ru-RU" sz="1800" dirty="0"/>
              <a:t> </a:t>
            </a:r>
            <a:r>
              <a:rPr lang="ru-RU" sz="1800" dirty="0" err="1"/>
              <a:t>мактабгача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тарбиянинг</a:t>
            </a:r>
            <a:r>
              <a:rPr lang="ru-RU" sz="1800" dirty="0"/>
              <a:t> </a:t>
            </a:r>
            <a:r>
              <a:rPr lang="ru-RU" sz="1800" dirty="0" err="1"/>
              <a:t>давлат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дастури</a:t>
            </a:r>
            <a:r>
              <a:rPr lang="ru-RU" sz="1800" dirty="0"/>
              <a:t> </a:t>
            </a:r>
            <a:r>
              <a:rPr lang="ru-RU" sz="1800" dirty="0" err="1"/>
              <a:t>амалга</a:t>
            </a:r>
            <a:r>
              <a:rPr lang="ru-RU" sz="1800" dirty="0"/>
              <a:t> </a:t>
            </a:r>
            <a:r>
              <a:rPr lang="ru-RU" sz="1800" dirty="0" err="1"/>
              <a:t>оширилиши</a:t>
            </a:r>
            <a:r>
              <a:rPr lang="ru-RU" sz="1800" dirty="0"/>
              <a:t> </a:t>
            </a:r>
            <a:r>
              <a:rPr lang="ru-RU" sz="1800" dirty="0" err="1"/>
              <a:t>таъминланади</a:t>
            </a:r>
            <a:r>
              <a:rPr lang="ru-RU" sz="1800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инклюзив </a:t>
            </a:r>
            <a:r>
              <a:rPr lang="ru-RU" sz="1800" b="1" dirty="0" err="1">
                <a:solidFill>
                  <a:srgbClr val="FF0000"/>
                </a:solidFill>
              </a:rPr>
              <a:t>гуруҳларга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ташкилоти-</a:t>
            </a:r>
            <a:r>
              <a:rPr lang="ru-RU" sz="1800" dirty="0" err="1"/>
              <a:t>болаларнинг</a:t>
            </a:r>
            <a:r>
              <a:rPr lang="ru-RU" sz="1800" dirty="0"/>
              <a:t> </a:t>
            </a:r>
            <a:r>
              <a:rPr lang="ru-RU" sz="1800" dirty="0" err="1"/>
              <a:t>алоҳида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олиш</a:t>
            </a:r>
            <a:r>
              <a:rPr lang="ru-RU" sz="1800" dirty="0"/>
              <a:t> </a:t>
            </a:r>
            <a:r>
              <a:rPr lang="ru-RU" sz="1800" dirty="0" err="1"/>
              <a:t>эҳтиёжлари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индивидуал</a:t>
            </a:r>
            <a:r>
              <a:rPr lang="ru-RU" sz="1800" dirty="0"/>
              <a:t> </a:t>
            </a:r>
            <a:r>
              <a:rPr lang="ru-RU" sz="1800" dirty="0" err="1"/>
              <a:t>имкониятларини</a:t>
            </a:r>
            <a:r>
              <a:rPr lang="ru-RU" sz="1800" dirty="0"/>
              <a:t> </a:t>
            </a:r>
            <a:r>
              <a:rPr lang="ru-RU" sz="1800" dirty="0" err="1"/>
              <a:t>ҳисобга</a:t>
            </a:r>
            <a:r>
              <a:rPr lang="ru-RU" sz="1800" dirty="0"/>
              <a:t> </a:t>
            </a:r>
            <a:r>
              <a:rPr lang="ru-RU" sz="1800" dirty="0" err="1"/>
              <a:t>олган</a:t>
            </a:r>
            <a:r>
              <a:rPr lang="ru-RU" sz="1800" dirty="0"/>
              <a:t> </a:t>
            </a:r>
            <a:r>
              <a:rPr lang="ru-RU" sz="1800" dirty="0" err="1"/>
              <a:t>ҳолда</a:t>
            </a:r>
            <a:r>
              <a:rPr lang="ru-RU" sz="1800" dirty="0"/>
              <a:t>, </a:t>
            </a:r>
            <a:r>
              <a:rPr lang="ru-RU" sz="1800" dirty="0" err="1"/>
              <a:t>уларни</a:t>
            </a:r>
            <a:r>
              <a:rPr lang="ru-RU" sz="1800" dirty="0"/>
              <a:t> </a:t>
            </a:r>
            <a:r>
              <a:rPr lang="ru-RU" sz="1800" dirty="0" err="1"/>
              <a:t>соғлом</a:t>
            </a:r>
            <a:r>
              <a:rPr lang="ru-RU" sz="1800" dirty="0"/>
              <a:t> </a:t>
            </a:r>
            <a:r>
              <a:rPr lang="ru-RU" sz="1800" dirty="0" err="1"/>
              <a:t>муҳитга</a:t>
            </a:r>
            <a:r>
              <a:rPr lang="ru-RU" sz="1800" dirty="0"/>
              <a:t> </a:t>
            </a:r>
            <a:r>
              <a:rPr lang="ru-RU" sz="1800" dirty="0" err="1"/>
              <a:t>уйғунлаштириш</a:t>
            </a:r>
            <a:r>
              <a:rPr lang="ru-RU" sz="1800" dirty="0"/>
              <a:t> </a:t>
            </a:r>
            <a:r>
              <a:rPr lang="ru-RU" sz="1800" dirty="0" err="1"/>
              <a:t>орқали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тарбия</a:t>
            </a:r>
            <a:r>
              <a:rPr lang="ru-RU" sz="1800" dirty="0"/>
              <a:t> </a:t>
            </a:r>
            <a:r>
              <a:rPr lang="ru-RU" sz="1800" dirty="0" err="1"/>
              <a:t>олиши</a:t>
            </a:r>
            <a:r>
              <a:rPr lang="ru-RU" sz="1800" dirty="0"/>
              <a:t> </a:t>
            </a:r>
            <a:r>
              <a:rPr lang="ru-RU" sz="1800" dirty="0" err="1"/>
              <a:t>учун</a:t>
            </a:r>
            <a:r>
              <a:rPr lang="ru-RU" sz="1800" dirty="0"/>
              <a:t> </a:t>
            </a:r>
            <a:r>
              <a:rPr lang="ru-RU" sz="1800" dirty="0" err="1"/>
              <a:t>тенг</a:t>
            </a:r>
            <a:r>
              <a:rPr lang="ru-RU" sz="1800" dirty="0"/>
              <a:t> </a:t>
            </a:r>
            <a:r>
              <a:rPr lang="ru-RU" sz="1800" dirty="0" err="1"/>
              <a:t>имкониятлар</a:t>
            </a:r>
            <a:r>
              <a:rPr lang="ru-RU" sz="1800" dirty="0"/>
              <a:t> </a:t>
            </a:r>
            <a:r>
              <a:rPr lang="ru-RU" sz="1800" dirty="0" err="1"/>
              <a:t>таъминланади</a:t>
            </a:r>
            <a:r>
              <a:rPr lang="ru-RU" sz="1800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қўшма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турдаги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таълим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ташкилотлари-</a:t>
            </a:r>
            <a:r>
              <a:rPr lang="ru-RU" sz="1800" dirty="0" err="1"/>
              <a:t>ривожланишида</a:t>
            </a:r>
            <a:r>
              <a:rPr lang="ru-RU" sz="1800" dirty="0"/>
              <a:t> </a:t>
            </a:r>
            <a:r>
              <a:rPr lang="ru-RU" sz="1800" dirty="0" err="1"/>
              <a:t>жисмоний</a:t>
            </a:r>
            <a:r>
              <a:rPr lang="ru-RU" sz="1800" dirty="0"/>
              <a:t> </a:t>
            </a:r>
            <a:r>
              <a:rPr lang="ru-RU" sz="1800" dirty="0" err="1"/>
              <a:t>ёки</a:t>
            </a:r>
            <a:r>
              <a:rPr lang="ru-RU" sz="1800" dirty="0"/>
              <a:t> </a:t>
            </a:r>
            <a:r>
              <a:rPr lang="ru-RU" sz="1800" dirty="0" err="1"/>
              <a:t>руҳий</a:t>
            </a:r>
            <a:r>
              <a:rPr lang="ru-RU" sz="1800" dirty="0"/>
              <a:t> </a:t>
            </a:r>
            <a:r>
              <a:rPr lang="ru-RU" sz="1800" dirty="0" err="1"/>
              <a:t>нуқсонлари</a:t>
            </a:r>
            <a:r>
              <a:rPr lang="ru-RU" sz="1800" dirty="0"/>
              <a:t> </a:t>
            </a:r>
            <a:r>
              <a:rPr lang="ru-RU" sz="1800" dirty="0" err="1"/>
              <a:t>бўлган</a:t>
            </a:r>
            <a:r>
              <a:rPr lang="ru-RU" sz="1800" dirty="0"/>
              <a:t> </a:t>
            </a:r>
            <a:r>
              <a:rPr lang="ru-RU" sz="1800" dirty="0" err="1"/>
              <a:t>болаларнинг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ривожланишида</a:t>
            </a:r>
            <a:r>
              <a:rPr lang="ru-RU" sz="1800" dirty="0"/>
              <a:t> </a:t>
            </a:r>
            <a:r>
              <a:rPr lang="ru-RU" sz="1800" dirty="0" err="1"/>
              <a:t>нуқсонлари</a:t>
            </a:r>
            <a:r>
              <a:rPr lang="ru-RU" sz="1800" dirty="0"/>
              <a:t> </a:t>
            </a:r>
            <a:r>
              <a:rPr lang="ru-RU" sz="1800" dirty="0" err="1"/>
              <a:t>бўлмаган</a:t>
            </a:r>
            <a:r>
              <a:rPr lang="ru-RU" sz="1800" dirty="0"/>
              <a:t> </a:t>
            </a:r>
            <a:r>
              <a:rPr lang="ru-RU" sz="1800" dirty="0" err="1"/>
              <a:t>болаларнинг</a:t>
            </a:r>
            <a:r>
              <a:rPr lang="ru-RU" sz="1800" dirty="0"/>
              <a:t> </a:t>
            </a:r>
            <a:r>
              <a:rPr lang="ru-RU" sz="1800" dirty="0" err="1"/>
              <a:t>битта</a:t>
            </a:r>
            <a:r>
              <a:rPr lang="ru-RU" sz="1800" dirty="0"/>
              <a:t> </a:t>
            </a:r>
            <a:r>
              <a:rPr lang="ru-RU" sz="1800" dirty="0" err="1"/>
              <a:t>ташкилотда</a:t>
            </a:r>
            <a:r>
              <a:rPr lang="ru-RU" sz="1800" dirty="0"/>
              <a:t> </a:t>
            </a:r>
            <a:r>
              <a:rPr lang="ru-RU" sz="1800" dirty="0" err="1"/>
              <a:t>алоҳида</a:t>
            </a:r>
            <a:r>
              <a:rPr lang="ru-RU" sz="1800" dirty="0"/>
              <a:t> </a:t>
            </a:r>
            <a:r>
              <a:rPr lang="ru-RU" sz="1800" dirty="0" err="1"/>
              <a:t>гуруҳларда</a:t>
            </a:r>
            <a:r>
              <a:rPr lang="ru-RU" sz="1800" dirty="0"/>
              <a:t>, </a:t>
            </a:r>
            <a:r>
              <a:rPr lang="ru-RU" sz="1800" dirty="0" err="1"/>
              <a:t>шунингдек</a:t>
            </a:r>
            <a:r>
              <a:rPr lang="ru-RU" sz="1800" dirty="0"/>
              <a:t> инклюзив </a:t>
            </a:r>
            <a:r>
              <a:rPr lang="ru-RU" sz="1800" dirty="0" err="1"/>
              <a:t>гуруҳларда</a:t>
            </a:r>
            <a:r>
              <a:rPr lang="ru-RU" sz="1800" dirty="0"/>
              <a:t> </a:t>
            </a:r>
            <a:r>
              <a:rPr lang="ru-RU" sz="1800" dirty="0" err="1"/>
              <a:t>биргаликда</a:t>
            </a:r>
            <a:r>
              <a:rPr lang="ru-RU" sz="1800" dirty="0"/>
              <a:t> </a:t>
            </a:r>
            <a:r>
              <a:rPr lang="ru-RU" sz="1800" dirty="0" err="1"/>
              <a:t>ўқишини</a:t>
            </a:r>
            <a:r>
              <a:rPr lang="ru-RU" sz="1800" dirty="0"/>
              <a:t> </a:t>
            </a:r>
            <a:r>
              <a:rPr lang="ru-RU" sz="1800" dirty="0" err="1"/>
              <a:t>ҳамда</a:t>
            </a:r>
            <a:r>
              <a:rPr lang="ru-RU" sz="1800" dirty="0"/>
              <a:t> </a:t>
            </a:r>
            <a:r>
              <a:rPr lang="ru-RU" sz="1800" dirty="0" err="1"/>
              <a:t>тарбияланишини</a:t>
            </a:r>
            <a:r>
              <a:rPr lang="ru-RU" sz="1800" dirty="0"/>
              <a:t> </a:t>
            </a:r>
            <a:r>
              <a:rPr lang="ru-RU" sz="1800" dirty="0" err="1"/>
              <a:t>ташкил</a:t>
            </a:r>
            <a:r>
              <a:rPr lang="ru-RU" sz="1800" dirty="0"/>
              <a:t> </a:t>
            </a:r>
            <a:r>
              <a:rPr lang="ru-RU" sz="1800" dirty="0" err="1"/>
              <a:t>этишга</a:t>
            </a:r>
            <a:r>
              <a:rPr lang="ru-RU" sz="1800" dirty="0"/>
              <a:t> </a:t>
            </a:r>
            <a:r>
              <a:rPr lang="ru-RU" sz="1800" dirty="0" err="1"/>
              <a:t>қаратилган</a:t>
            </a:r>
            <a:r>
              <a:rPr lang="ru-RU" sz="1800" dirty="0"/>
              <a:t> </a:t>
            </a:r>
            <a:r>
              <a:rPr lang="ru-RU" sz="1800" dirty="0" err="1"/>
              <a:t>мактабгача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тарбиянинг</a:t>
            </a:r>
            <a:r>
              <a:rPr lang="ru-RU" sz="1800" dirty="0"/>
              <a:t> </a:t>
            </a:r>
            <a:r>
              <a:rPr lang="ru-RU" sz="1800" dirty="0" err="1"/>
              <a:t>давлат</a:t>
            </a:r>
            <a:r>
              <a:rPr lang="ru-RU" sz="1800" dirty="0"/>
              <a:t> </a:t>
            </a:r>
            <a:r>
              <a:rPr lang="ru-RU" sz="1800" dirty="0" err="1"/>
              <a:t>таълим</a:t>
            </a:r>
            <a:r>
              <a:rPr lang="ru-RU" sz="1800" dirty="0"/>
              <a:t> </a:t>
            </a:r>
            <a:r>
              <a:rPr lang="ru-RU" sz="1800" dirty="0" err="1"/>
              <a:t>дастури</a:t>
            </a:r>
            <a:r>
              <a:rPr lang="ru-RU" sz="1800" dirty="0"/>
              <a:t> </a:t>
            </a:r>
            <a:r>
              <a:rPr lang="ru-RU" sz="1800" dirty="0" err="1"/>
              <a:t>амалга</a:t>
            </a:r>
            <a:r>
              <a:rPr lang="ru-RU" sz="1800" dirty="0"/>
              <a:t> </a:t>
            </a:r>
            <a:r>
              <a:rPr lang="ru-RU" sz="1800" dirty="0" err="1"/>
              <a:t>оширилиши</a:t>
            </a:r>
            <a:r>
              <a:rPr lang="ru-RU" sz="1800" dirty="0"/>
              <a:t> </a:t>
            </a:r>
            <a:r>
              <a:rPr lang="ru-RU" sz="1800" dirty="0" err="1"/>
              <a:t>таъминланади</a:t>
            </a:r>
            <a:r>
              <a:rPr lang="ru-RU" sz="1800" dirty="0" smtClean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i="1" dirty="0" smtClean="0"/>
              <a:t>(ВМ </a:t>
            </a:r>
            <a:r>
              <a:rPr lang="ru-RU" sz="1800" i="1" dirty="0"/>
              <a:t>2019 </a:t>
            </a:r>
            <a:r>
              <a:rPr lang="ru-RU" sz="1800" i="1" dirty="0" err="1"/>
              <a:t>йил</a:t>
            </a:r>
            <a:r>
              <a:rPr lang="ru-RU" sz="1800" i="1" dirty="0"/>
              <a:t> 13 </a:t>
            </a:r>
            <a:r>
              <a:rPr lang="ru-RU" sz="1800" i="1" dirty="0" err="1"/>
              <a:t>майдаги</a:t>
            </a:r>
            <a:r>
              <a:rPr lang="ru-RU" sz="1800" i="1" dirty="0"/>
              <a:t> 391-сон «</a:t>
            </a:r>
            <a:r>
              <a:rPr lang="ru-RU" sz="1800" i="1" dirty="0" err="1"/>
              <a:t>Мактабгача</a:t>
            </a:r>
            <a:r>
              <a:rPr lang="ru-RU" sz="1800" i="1" dirty="0"/>
              <a:t> </a:t>
            </a:r>
            <a:r>
              <a:rPr lang="ru-RU" sz="1800" i="1" dirty="0" err="1"/>
              <a:t>таълим</a:t>
            </a:r>
            <a:r>
              <a:rPr lang="ru-RU" sz="1800" i="1" dirty="0"/>
              <a:t> </a:t>
            </a:r>
            <a:r>
              <a:rPr lang="ru-RU" sz="1800" i="1" dirty="0" err="1"/>
              <a:t>ташкилотлари</a:t>
            </a:r>
            <a:r>
              <a:rPr lang="ru-RU" sz="1800" i="1" dirty="0"/>
              <a:t> </a:t>
            </a:r>
            <a:r>
              <a:rPr lang="ru-RU" sz="1800" i="1" dirty="0" err="1"/>
              <a:t>фаолиятини</a:t>
            </a:r>
            <a:r>
              <a:rPr lang="ru-RU" sz="1800" i="1" dirty="0"/>
              <a:t> </a:t>
            </a:r>
            <a:r>
              <a:rPr lang="ru-RU" sz="1800" i="1" dirty="0" err="1"/>
              <a:t>янада</a:t>
            </a:r>
            <a:r>
              <a:rPr lang="ru-RU" sz="1800" i="1" dirty="0"/>
              <a:t> </a:t>
            </a:r>
            <a:r>
              <a:rPr lang="ru-RU" sz="1800" i="1" dirty="0" err="1"/>
              <a:t>такомиллаштириш</a:t>
            </a:r>
            <a:r>
              <a:rPr lang="ru-RU" sz="1800" i="1" dirty="0"/>
              <a:t> </a:t>
            </a:r>
            <a:r>
              <a:rPr lang="ru-RU" sz="1800" i="1" dirty="0" err="1"/>
              <a:t>чора-тадбирлари</a:t>
            </a:r>
            <a:r>
              <a:rPr lang="ru-RU" sz="1800" i="1" dirty="0"/>
              <a:t> </a:t>
            </a:r>
            <a:r>
              <a:rPr lang="ru-RU" sz="1800" i="1" dirty="0" err="1"/>
              <a:t>тўғрисида»ги</a:t>
            </a:r>
            <a:r>
              <a:rPr lang="ru-RU" sz="1800" i="1" dirty="0"/>
              <a:t> </a:t>
            </a:r>
            <a:r>
              <a:rPr lang="ru-RU" sz="1800" i="1" dirty="0" smtClean="0"/>
              <a:t> </a:t>
            </a:r>
            <a:r>
              <a:rPr lang="ru-RU" sz="1800" i="1" dirty="0" err="1" smtClean="0"/>
              <a:t>қарори</a:t>
            </a:r>
            <a:r>
              <a:rPr lang="ru-RU" sz="1800" i="1" dirty="0" smtClean="0"/>
              <a:t>).</a:t>
            </a:r>
            <a:endParaRPr lang="ru-RU" sz="1800" dirty="0"/>
          </a:p>
          <a:p>
            <a:pPr algn="just">
              <a:buFont typeface="Wingdings" panose="05000000000000000000" pitchFamily="2" charset="2"/>
              <a:buChar char="Ø"/>
            </a:pPr>
            <a:endParaRPr lang="ru-RU" sz="18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241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17-модда.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Мактабгача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таълим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ташкилотининг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турлари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17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12776"/>
            <a:ext cx="8640959" cy="525658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FF0000"/>
                </a:solidFill>
              </a:rPr>
              <a:t>18-модда</a:t>
            </a:r>
            <a:r>
              <a:rPr lang="ru-RU" sz="2200" b="1" dirty="0"/>
              <a:t>. </a:t>
            </a:r>
            <a:r>
              <a:rPr lang="ru-RU" sz="2200" b="1" dirty="0" err="1"/>
              <a:t>Давлат</a:t>
            </a:r>
            <a:r>
              <a:rPr lang="ru-RU" sz="2200" b="1" dirty="0"/>
              <a:t> </a:t>
            </a:r>
            <a:r>
              <a:rPr lang="ru-RU" sz="2200" b="1" dirty="0" err="1"/>
              <a:t>мактабгача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ташкилотларини</a:t>
            </a:r>
            <a:r>
              <a:rPr lang="ru-RU" sz="2200" b="1" dirty="0"/>
              <a:t> </a:t>
            </a:r>
            <a:r>
              <a:rPr lang="ru-RU" sz="2200" b="1" dirty="0" err="1"/>
              <a:t>ташкил</a:t>
            </a:r>
            <a:r>
              <a:rPr lang="ru-RU" sz="2200" b="1" dirty="0"/>
              <a:t> </a:t>
            </a:r>
            <a:r>
              <a:rPr lang="ru-RU" sz="2200" b="1" dirty="0" err="1"/>
              <a:t>этиш</a:t>
            </a:r>
            <a:endParaRPr lang="ru-RU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FF0000"/>
                </a:solidFill>
              </a:rPr>
              <a:t>19-модда.</a:t>
            </a:r>
            <a:r>
              <a:rPr lang="ru-RU" sz="2200" b="1" dirty="0"/>
              <a:t> </a:t>
            </a:r>
            <a:r>
              <a:rPr lang="ru-RU" sz="2200" b="1" dirty="0" err="1"/>
              <a:t>Нодавлат</a:t>
            </a:r>
            <a:r>
              <a:rPr lang="ru-RU" sz="2200" b="1" dirty="0"/>
              <a:t> </a:t>
            </a:r>
            <a:r>
              <a:rPr lang="ru-RU" sz="2200" b="1" dirty="0" err="1"/>
              <a:t>мактабгача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ташкилотларини</a:t>
            </a:r>
            <a:r>
              <a:rPr lang="ru-RU" sz="2200" b="1" dirty="0"/>
              <a:t> </a:t>
            </a:r>
            <a:r>
              <a:rPr lang="ru-RU" sz="2200" b="1" dirty="0" err="1"/>
              <a:t>ташкил</a:t>
            </a:r>
            <a:r>
              <a:rPr lang="ru-RU" sz="2200" b="1" dirty="0"/>
              <a:t> </a:t>
            </a:r>
            <a:r>
              <a:rPr lang="ru-RU" sz="2200" b="1" dirty="0" err="1"/>
              <a:t>этиш</a:t>
            </a:r>
            <a:endParaRPr lang="ru-RU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FF0000"/>
                </a:solidFill>
              </a:rPr>
              <a:t>20-модда</a:t>
            </a:r>
            <a:r>
              <a:rPr lang="ru-RU" sz="2200" b="1" dirty="0"/>
              <a:t>. </a:t>
            </a:r>
            <a:r>
              <a:rPr lang="ru-RU" sz="2200" b="1" dirty="0" err="1"/>
              <a:t>Жисмоний</a:t>
            </a:r>
            <a:r>
              <a:rPr lang="ru-RU" sz="2200" b="1" dirty="0"/>
              <a:t> </a:t>
            </a:r>
            <a:r>
              <a:rPr lang="ru-RU" sz="2200" b="1" dirty="0" err="1"/>
              <a:t>шахслар</a:t>
            </a:r>
            <a:r>
              <a:rPr lang="ru-RU" sz="2200" b="1" dirty="0"/>
              <a:t> </a:t>
            </a:r>
            <a:r>
              <a:rPr lang="ru-RU" sz="2200" b="1" dirty="0" err="1"/>
              <a:t>томонидан</a:t>
            </a:r>
            <a:r>
              <a:rPr lang="ru-RU" sz="2200" b="1" dirty="0"/>
              <a:t> </a:t>
            </a:r>
            <a:r>
              <a:rPr lang="ru-RU" sz="2200" b="1" dirty="0" err="1"/>
              <a:t>мактабгача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ва</a:t>
            </a:r>
            <a:r>
              <a:rPr lang="ru-RU" sz="2200" b="1" dirty="0"/>
              <a:t> </a:t>
            </a:r>
            <a:r>
              <a:rPr lang="ru-RU" sz="2200" b="1" dirty="0" err="1"/>
              <a:t>тарбия</a:t>
            </a:r>
            <a:r>
              <a:rPr lang="ru-RU" sz="2200" b="1" dirty="0"/>
              <a:t> </a:t>
            </a:r>
            <a:r>
              <a:rPr lang="ru-RU" sz="2200" b="1" dirty="0" err="1"/>
              <a:t>соҳасида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хизматлари</a:t>
            </a:r>
            <a:r>
              <a:rPr lang="ru-RU" sz="2200" b="1" dirty="0"/>
              <a:t> </a:t>
            </a:r>
            <a:r>
              <a:rPr lang="ru-RU" sz="2200" b="1" dirty="0" err="1" smtClean="0"/>
              <a:t>кўрсатиш</a:t>
            </a:r>
            <a:r>
              <a:rPr lang="ru-RU" sz="2200" b="1" dirty="0" smtClean="0"/>
              <a:t>  </a:t>
            </a:r>
            <a:r>
              <a:rPr lang="ru-RU" sz="2200" b="1" dirty="0" smtClean="0">
                <a:solidFill>
                  <a:schemeClr val="tx1"/>
                </a:solidFill>
              </a:rPr>
              <a:t>(</a:t>
            </a:r>
            <a:r>
              <a:rPr lang="ru-RU" sz="2200" i="1" dirty="0" err="1" smtClean="0">
                <a:solidFill>
                  <a:schemeClr val="tx1"/>
                </a:solidFill>
              </a:rPr>
              <a:t>Вазирлар</a:t>
            </a:r>
            <a:r>
              <a:rPr lang="ru-RU" sz="2200" i="1" dirty="0" smtClean="0">
                <a:solidFill>
                  <a:schemeClr val="tx1"/>
                </a:solidFill>
              </a:rPr>
              <a:t> </a:t>
            </a:r>
            <a:r>
              <a:rPr lang="ru-RU" sz="2200" i="1" dirty="0" err="1">
                <a:solidFill>
                  <a:schemeClr val="tx1"/>
                </a:solidFill>
              </a:rPr>
              <a:t>Маҳкамасининг</a:t>
            </a:r>
            <a:r>
              <a:rPr lang="ru-RU" sz="2200" i="1" dirty="0">
                <a:solidFill>
                  <a:schemeClr val="tx1"/>
                </a:solidFill>
              </a:rPr>
              <a:t> 2018 </a:t>
            </a:r>
            <a:r>
              <a:rPr lang="ru-RU" sz="2200" i="1" dirty="0" err="1">
                <a:solidFill>
                  <a:schemeClr val="tx1"/>
                </a:solidFill>
              </a:rPr>
              <a:t>йил</a:t>
            </a:r>
            <a:r>
              <a:rPr lang="ru-RU" sz="2200" i="1" dirty="0">
                <a:solidFill>
                  <a:schemeClr val="tx1"/>
                </a:solidFill>
              </a:rPr>
              <a:t> 30 </a:t>
            </a:r>
            <a:r>
              <a:rPr lang="ru-RU" sz="2200" i="1" dirty="0" err="1">
                <a:solidFill>
                  <a:schemeClr val="tx1"/>
                </a:solidFill>
              </a:rPr>
              <a:t>июлдаги</a:t>
            </a:r>
            <a:r>
              <a:rPr lang="ru-RU" sz="2200" i="1" dirty="0">
                <a:solidFill>
                  <a:schemeClr val="tx1"/>
                </a:solidFill>
              </a:rPr>
              <a:t> 595-сон </a:t>
            </a:r>
            <a:r>
              <a:rPr lang="ru-RU" sz="2200" i="1" dirty="0" smtClean="0">
                <a:solidFill>
                  <a:schemeClr val="tx1"/>
                </a:solidFill>
              </a:rPr>
              <a:t>– </a:t>
            </a:r>
            <a:r>
              <a:rPr lang="ru-RU" sz="2200" i="1" dirty="0" err="1" smtClean="0">
                <a:solidFill>
                  <a:schemeClr val="tx1"/>
                </a:solidFill>
              </a:rPr>
              <a:t>оилавийларга</a:t>
            </a:r>
            <a:r>
              <a:rPr lang="ru-RU" sz="2200" i="1" dirty="0" smtClean="0">
                <a:solidFill>
                  <a:schemeClr val="tx1"/>
                </a:solidFill>
              </a:rPr>
              <a:t> </a:t>
            </a:r>
            <a:r>
              <a:rPr lang="ru-RU" sz="2200" i="1" dirty="0" err="1" smtClean="0">
                <a:solidFill>
                  <a:schemeClr val="tx1"/>
                </a:solidFill>
              </a:rPr>
              <a:t>рухсатнома</a:t>
            </a:r>
            <a:r>
              <a:rPr lang="ru-RU" sz="2200" i="1" dirty="0" smtClean="0">
                <a:solidFill>
                  <a:schemeClr val="tx1"/>
                </a:solidFill>
              </a:rPr>
              <a:t> </a:t>
            </a:r>
            <a:r>
              <a:rPr lang="ru-RU" sz="2200" i="1" dirty="0" err="1" smtClean="0">
                <a:solidFill>
                  <a:schemeClr val="tx1"/>
                </a:solidFill>
              </a:rPr>
              <a:t>бериш</a:t>
            </a:r>
            <a:r>
              <a:rPr lang="ru-RU" sz="2200" i="1" dirty="0" smtClean="0">
                <a:solidFill>
                  <a:schemeClr val="tx1"/>
                </a:solidFill>
              </a:rPr>
              <a:t>)</a:t>
            </a:r>
            <a:endParaRPr lang="ru-RU" sz="22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FF0000"/>
                </a:solidFill>
              </a:rPr>
              <a:t>21-модда</a:t>
            </a:r>
            <a:r>
              <a:rPr lang="ru-RU" sz="2200" b="1" dirty="0"/>
              <a:t>. </a:t>
            </a:r>
            <a:r>
              <a:rPr lang="ru-RU" sz="2200" b="1" dirty="0" err="1"/>
              <a:t>Нодавлат</a:t>
            </a:r>
            <a:r>
              <a:rPr lang="ru-RU" sz="2200" b="1" dirty="0"/>
              <a:t> </a:t>
            </a:r>
            <a:r>
              <a:rPr lang="ru-RU" sz="2200" b="1" dirty="0" err="1"/>
              <a:t>мактабгача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ташкилотларининг</a:t>
            </a:r>
            <a:r>
              <a:rPr lang="ru-RU" sz="2200" b="1" dirty="0"/>
              <a:t> </a:t>
            </a:r>
            <a:r>
              <a:rPr lang="ru-RU" sz="2200" b="1" dirty="0" err="1"/>
              <a:t>фаолиятини</a:t>
            </a:r>
            <a:r>
              <a:rPr lang="ru-RU" sz="2200" b="1" dirty="0"/>
              <a:t> </a:t>
            </a:r>
            <a:r>
              <a:rPr lang="ru-RU" sz="2200" b="1" dirty="0" err="1"/>
              <a:t>лицензиялаш</a:t>
            </a:r>
            <a:endParaRPr lang="ru-RU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FF0000"/>
                </a:solidFill>
              </a:rPr>
              <a:t>22-модда</a:t>
            </a:r>
            <a:r>
              <a:rPr lang="ru-RU" sz="2200" b="1" dirty="0"/>
              <a:t>. </a:t>
            </a:r>
            <a:r>
              <a:rPr lang="ru-RU" sz="2200" b="1" dirty="0" err="1" smtClean="0"/>
              <a:t>МТТларнинг</a:t>
            </a:r>
            <a:r>
              <a:rPr lang="ru-RU" sz="2200" b="1" dirty="0" smtClean="0"/>
              <a:t> </a:t>
            </a:r>
            <a:r>
              <a:rPr lang="ru-RU" sz="2200" b="1" dirty="0" err="1"/>
              <a:t>давлат</a:t>
            </a:r>
            <a:r>
              <a:rPr lang="ru-RU" sz="2200" b="1" dirty="0"/>
              <a:t> </a:t>
            </a:r>
            <a:r>
              <a:rPr lang="ru-RU" sz="2200" b="1" dirty="0" err="1" smtClean="0"/>
              <a:t>аккредитацияси</a:t>
            </a:r>
            <a:r>
              <a:rPr lang="ru-RU" sz="2200" b="1" dirty="0" smtClean="0"/>
              <a:t> </a:t>
            </a:r>
            <a:r>
              <a:rPr lang="ru-RU" sz="2200" b="1" dirty="0" smtClean="0">
                <a:solidFill>
                  <a:schemeClr val="tx1"/>
                </a:solidFill>
              </a:rPr>
              <a:t>(</a:t>
            </a:r>
            <a:r>
              <a:rPr lang="ru-RU" sz="2200" i="1" dirty="0" err="1">
                <a:solidFill>
                  <a:schemeClr val="tx1"/>
                </a:solidFill>
              </a:rPr>
              <a:t>Вазирлар</a:t>
            </a:r>
            <a:r>
              <a:rPr lang="ru-RU" sz="2200" i="1" dirty="0">
                <a:solidFill>
                  <a:schemeClr val="tx1"/>
                </a:solidFill>
              </a:rPr>
              <a:t> </a:t>
            </a:r>
            <a:r>
              <a:rPr lang="ru-RU" sz="2200" i="1" dirty="0" err="1">
                <a:solidFill>
                  <a:schemeClr val="tx1"/>
                </a:solidFill>
              </a:rPr>
              <a:t>Маҳкамасининг</a:t>
            </a:r>
            <a:r>
              <a:rPr lang="ru-RU" sz="2200" i="1" dirty="0">
                <a:solidFill>
                  <a:schemeClr val="tx1"/>
                </a:solidFill>
              </a:rPr>
              <a:t> 2019 </a:t>
            </a:r>
            <a:r>
              <a:rPr lang="ru-RU" sz="2200" i="1" dirty="0" err="1">
                <a:solidFill>
                  <a:schemeClr val="tx1"/>
                </a:solidFill>
              </a:rPr>
              <a:t>йил</a:t>
            </a:r>
            <a:r>
              <a:rPr lang="ru-RU" sz="2200" i="1" dirty="0">
                <a:solidFill>
                  <a:schemeClr val="tx1"/>
                </a:solidFill>
              </a:rPr>
              <a:t> 7 </a:t>
            </a:r>
            <a:r>
              <a:rPr lang="ru-RU" sz="2200" i="1" dirty="0" err="1">
                <a:solidFill>
                  <a:schemeClr val="tx1"/>
                </a:solidFill>
              </a:rPr>
              <a:t>июндаги</a:t>
            </a:r>
            <a:r>
              <a:rPr lang="ru-RU" sz="2200" i="1" dirty="0">
                <a:solidFill>
                  <a:schemeClr val="tx1"/>
                </a:solidFill>
              </a:rPr>
              <a:t> 470 -сон </a:t>
            </a:r>
            <a:r>
              <a:rPr lang="ru-RU" sz="2200" i="1" dirty="0" err="1">
                <a:solidFill>
                  <a:schemeClr val="tx1"/>
                </a:solidFill>
              </a:rPr>
              <a:t>қарори</a:t>
            </a:r>
            <a:r>
              <a:rPr lang="ru-RU" sz="2200" i="1" dirty="0">
                <a:solidFill>
                  <a:schemeClr val="tx1"/>
                </a:solidFill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</a:rPr>
              <a:t>)</a:t>
            </a:r>
            <a:endParaRPr lang="ru-RU" sz="22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200" b="1" dirty="0" smtClean="0">
                <a:solidFill>
                  <a:srgbClr val="FF0000"/>
                </a:solidFill>
              </a:rPr>
              <a:t>23-модда</a:t>
            </a:r>
            <a:r>
              <a:rPr lang="ru-RU" sz="2200" b="1" dirty="0"/>
              <a:t>. </a:t>
            </a:r>
            <a:r>
              <a:rPr lang="ru-RU" sz="2200" b="1" dirty="0" err="1"/>
              <a:t>Давлат</a:t>
            </a:r>
            <a:r>
              <a:rPr lang="ru-RU" sz="2200" b="1" dirty="0"/>
              <a:t> </a:t>
            </a:r>
            <a:r>
              <a:rPr lang="ru-RU" sz="2200" b="1" dirty="0" err="1"/>
              <a:t>мактабгача</a:t>
            </a:r>
            <a:r>
              <a:rPr lang="ru-RU" sz="2200" b="1" dirty="0"/>
              <a:t> </a:t>
            </a:r>
            <a:r>
              <a:rPr lang="ru-RU" sz="2200" b="1" dirty="0" err="1"/>
              <a:t>таълим</a:t>
            </a:r>
            <a:r>
              <a:rPr lang="ru-RU" sz="2200" b="1" dirty="0"/>
              <a:t> </a:t>
            </a:r>
            <a:r>
              <a:rPr lang="ru-RU" sz="2200" b="1" dirty="0" err="1"/>
              <a:t>ташкилотларини</a:t>
            </a:r>
            <a:r>
              <a:rPr lang="ru-RU" sz="2200" b="1" dirty="0"/>
              <a:t> </a:t>
            </a:r>
            <a:r>
              <a:rPr lang="ru-RU" sz="2200" b="1" dirty="0" err="1"/>
              <a:t>ташкил</a:t>
            </a:r>
            <a:r>
              <a:rPr lang="ru-RU" sz="2200" b="1" dirty="0"/>
              <a:t> </a:t>
            </a:r>
            <a:r>
              <a:rPr lang="ru-RU" sz="2200" b="1" dirty="0" err="1"/>
              <a:t>этишнинг</a:t>
            </a:r>
            <a:r>
              <a:rPr lang="ru-RU" sz="2200" b="1" dirty="0"/>
              <a:t> </a:t>
            </a:r>
            <a:r>
              <a:rPr lang="ru-RU" sz="2200" b="1" dirty="0" err="1" smtClean="0"/>
              <a:t>мажбурийлиги</a:t>
            </a:r>
            <a:r>
              <a:rPr lang="ru-RU" sz="2200" b="1" dirty="0" smtClean="0"/>
              <a:t> </a:t>
            </a:r>
            <a:r>
              <a:rPr lang="ru-RU" sz="2200" b="1" dirty="0" smtClean="0">
                <a:solidFill>
                  <a:schemeClr val="tx1"/>
                </a:solidFill>
              </a:rPr>
              <a:t>(</a:t>
            </a:r>
            <a:r>
              <a:rPr lang="ru-RU" sz="2000" i="1" dirty="0">
                <a:solidFill>
                  <a:schemeClr val="tx1"/>
                </a:solidFill>
              </a:rPr>
              <a:t>2018 </a:t>
            </a:r>
            <a:r>
              <a:rPr lang="ru-RU" sz="2000" i="1" dirty="0" err="1">
                <a:solidFill>
                  <a:schemeClr val="tx1"/>
                </a:solidFill>
              </a:rPr>
              <a:t>йил</a:t>
            </a:r>
            <a:r>
              <a:rPr lang="ru-RU" sz="2000" i="1" dirty="0">
                <a:solidFill>
                  <a:schemeClr val="tx1"/>
                </a:solidFill>
              </a:rPr>
              <a:t> 2 </a:t>
            </a:r>
            <a:r>
              <a:rPr lang="ru-RU" sz="2000" i="1" dirty="0" err="1">
                <a:solidFill>
                  <a:schemeClr val="tx1"/>
                </a:solidFill>
              </a:rPr>
              <a:t>июлдаги</a:t>
            </a:r>
            <a:r>
              <a:rPr lang="ru-RU" sz="2000" i="1" dirty="0">
                <a:solidFill>
                  <a:schemeClr val="tx1"/>
                </a:solidFill>
              </a:rPr>
              <a:t> </a:t>
            </a:r>
            <a:r>
              <a:rPr lang="ru-RU" sz="2000" i="1" dirty="0" smtClean="0">
                <a:solidFill>
                  <a:schemeClr val="tx1"/>
                </a:solidFill>
              </a:rPr>
              <a:t>ПҚ-3822-сон </a:t>
            </a:r>
            <a:r>
              <a:rPr lang="ru-RU" sz="2000" i="1" dirty="0" err="1" smtClean="0">
                <a:solidFill>
                  <a:schemeClr val="tx1"/>
                </a:solidFill>
              </a:rPr>
              <a:t>қарори</a:t>
            </a:r>
            <a:r>
              <a:rPr lang="ru-RU" sz="2000" i="1" dirty="0" smtClean="0">
                <a:solidFill>
                  <a:schemeClr val="tx1"/>
                </a:solidFill>
              </a:rPr>
              <a:t>.)</a:t>
            </a:r>
            <a:endParaRPr lang="ru-RU" sz="20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2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1521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dirty="0" smtClean="0"/>
              <a:t>4-боб</a:t>
            </a:r>
            <a:r>
              <a:rPr lang="ru-RU" sz="4000" b="1" dirty="0"/>
              <a:t>. </a:t>
            </a:r>
            <a:r>
              <a:rPr lang="ru-RU" sz="3600" b="1" dirty="0" err="1"/>
              <a:t>Мактабгача</a:t>
            </a:r>
            <a:r>
              <a:rPr lang="ru-RU" sz="3600" b="1" dirty="0"/>
              <a:t> </a:t>
            </a:r>
            <a:r>
              <a:rPr lang="ru-RU" sz="3600" b="1" dirty="0" err="1"/>
              <a:t>таълим</a:t>
            </a:r>
            <a:r>
              <a:rPr lang="ru-RU" sz="3600" b="1" dirty="0"/>
              <a:t> </a:t>
            </a:r>
            <a:r>
              <a:rPr lang="ru-RU" sz="3600" b="1" dirty="0" err="1"/>
              <a:t>ташкилотларининг</a:t>
            </a:r>
            <a:r>
              <a:rPr lang="ru-RU" sz="3600" b="1" dirty="0"/>
              <a:t> </a:t>
            </a:r>
            <a:r>
              <a:rPr lang="ru-RU" sz="3600" b="1" dirty="0" err="1"/>
              <a:t>фаолиятини</a:t>
            </a:r>
            <a:r>
              <a:rPr lang="ru-RU" sz="3600" b="1" dirty="0"/>
              <a:t> </a:t>
            </a:r>
            <a:r>
              <a:rPr lang="ru-RU" sz="3600" b="1" dirty="0" err="1"/>
              <a:t>ташкил</a:t>
            </a:r>
            <a:r>
              <a:rPr lang="ru-RU" sz="3600" b="1" dirty="0"/>
              <a:t> </a:t>
            </a:r>
            <a:r>
              <a:rPr lang="ru-RU" sz="3600" b="1" dirty="0" err="1"/>
              <a:t>этиш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5855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60851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асосида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чиқишга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тузилган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шартнома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асосида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назарда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тутилганидан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ташқари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қўшимча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пулли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хизматлари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кўрсатишга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борасида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ҳамкорликни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ҳақли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24-модда.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Мактабгача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таълим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ташкилотининг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ҳуқуқ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</a:rPr>
              <a:t>лари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6402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59" cy="48965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200" b="1" dirty="0" err="1">
                <a:solidFill>
                  <a:srgbClr val="FF0000"/>
                </a:solidFill>
              </a:rPr>
              <a:t>давлат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мактабгача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таълим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тарбия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стандарти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талабларига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мос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келадиган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мактабгача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таълим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даражасини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таъминлаши</a:t>
            </a:r>
            <a:r>
              <a:rPr lang="ru-RU" sz="22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b="1" dirty="0" err="1">
                <a:solidFill>
                  <a:srgbClr val="FF0000"/>
                </a:solidFill>
              </a:rPr>
              <a:t>болаларнинг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ривожланиши</a:t>
            </a:r>
            <a:r>
              <a:rPr lang="ru-RU" sz="2200" b="1" dirty="0">
                <a:solidFill>
                  <a:srgbClr val="FF0000"/>
                </a:solidFill>
              </a:rPr>
              <a:t>, </a:t>
            </a:r>
            <a:r>
              <a:rPr lang="ru-RU" sz="2200" b="1" dirty="0" err="1">
                <a:solidFill>
                  <a:srgbClr val="FF0000"/>
                </a:solidFill>
              </a:rPr>
              <a:t>таълим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тарбия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олиши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учун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хавфсиз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шарт-шароитлар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яратиши</a:t>
            </a:r>
            <a:r>
              <a:rPr lang="ru-RU" sz="22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b="1" dirty="0" err="1">
                <a:solidFill>
                  <a:srgbClr val="FF0000"/>
                </a:solidFill>
              </a:rPr>
              <a:t>болага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таълим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тарбия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бериш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масалалари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юзасидан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унинг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қонуний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вакилларига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маслаҳат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ёрдамини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бериши</a:t>
            </a:r>
            <a:r>
              <a:rPr lang="ru-RU" sz="22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b="1" dirty="0" err="1">
                <a:solidFill>
                  <a:srgbClr val="FF0000"/>
                </a:solidFill>
              </a:rPr>
              <a:t>боланинг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ҳаётига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ёки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соғлиғига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таҳдидлар</a:t>
            </a:r>
            <a:r>
              <a:rPr lang="ru-RU" sz="2200" b="1" dirty="0">
                <a:solidFill>
                  <a:srgbClr val="FF0000"/>
                </a:solidFill>
              </a:rPr>
              <a:t>, </a:t>
            </a:r>
            <a:r>
              <a:rPr lang="ru-RU" sz="2200" b="1" dirty="0" err="1">
                <a:solidFill>
                  <a:srgbClr val="FF0000"/>
                </a:solidFill>
              </a:rPr>
              <a:t>унинг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ҳуқуқлари</a:t>
            </a:r>
            <a:r>
              <a:rPr lang="ru-RU" sz="2200" b="1" dirty="0">
                <a:solidFill>
                  <a:srgbClr val="FF0000"/>
                </a:solidFill>
              </a:rPr>
              <a:t>, </a:t>
            </a:r>
            <a:r>
              <a:rPr lang="ru-RU" sz="2200" b="1" dirty="0" err="1">
                <a:solidFill>
                  <a:srgbClr val="FF0000"/>
                </a:solidFill>
              </a:rPr>
              <a:t>эркинликлари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қонуний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манфаатлари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бузилганлиги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фактлари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тўғрисида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ваколатли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органларни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хабардор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қилиши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шарт</a:t>
            </a:r>
            <a:r>
              <a:rPr lang="ru-RU" sz="22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200" b="1" dirty="0" err="1">
                <a:solidFill>
                  <a:srgbClr val="FF0000"/>
                </a:solidFill>
              </a:rPr>
              <a:t>Мактабгача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таълим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ташкилотининг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зиммасида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қонун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ҳужжатларига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мувофиқ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бошқа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мажбуриятлар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ҳам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бўлиши</a:t>
            </a: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err="1">
                <a:solidFill>
                  <a:srgbClr val="FF0000"/>
                </a:solidFill>
              </a:rPr>
              <a:t>мумкин</a:t>
            </a:r>
            <a:r>
              <a:rPr lang="ru-RU" sz="2200" b="1" dirty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24-модда.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Мактабгача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таълим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ташкилотининг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 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мажбуриятлари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107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75252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/>
              <a:t>Ўзбекистон</a:t>
            </a:r>
            <a:r>
              <a:rPr lang="ru-RU" sz="2000" b="1" dirty="0"/>
              <a:t> </a:t>
            </a:r>
            <a:r>
              <a:rPr lang="ru-RU" sz="2000" b="1" dirty="0" err="1"/>
              <a:t>Республикаси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  <a:r>
              <a:rPr lang="ru-RU" sz="2000" b="1" dirty="0" err="1"/>
              <a:t>вазирлиги</a:t>
            </a:r>
            <a:r>
              <a:rPr lang="ru-RU" sz="2000" b="1" dirty="0"/>
              <a:t> </a:t>
            </a:r>
            <a:r>
              <a:rPr lang="ru-RU" sz="2000" b="1" dirty="0" err="1"/>
              <a:t>ахборотни</a:t>
            </a:r>
            <a:r>
              <a:rPr lang="ru-RU" sz="2000" b="1" dirty="0"/>
              <a:t> </a:t>
            </a:r>
            <a:r>
              <a:rPr lang="ru-RU" sz="2000" b="1" dirty="0" err="1"/>
              <a:t>йиғиш</a:t>
            </a:r>
            <a:r>
              <a:rPr lang="ru-RU" sz="2000" b="1" dirty="0"/>
              <a:t>, </a:t>
            </a:r>
            <a:r>
              <a:rPr lang="ru-RU" sz="2000" b="1" dirty="0" err="1"/>
              <a:t>сақлаш</a:t>
            </a:r>
            <a:r>
              <a:rPr lang="ru-RU" sz="2000" b="1" dirty="0"/>
              <a:t>, </a:t>
            </a:r>
            <a:r>
              <a:rPr lang="ru-RU" sz="2000" b="1" dirty="0" err="1"/>
              <a:t>излашни</a:t>
            </a:r>
            <a:r>
              <a:rPr lang="ru-RU" sz="2000" b="1" dirty="0"/>
              <a:t>, </a:t>
            </a:r>
            <a:r>
              <a:rPr lang="ru-RU" sz="2000" b="1" dirty="0" err="1"/>
              <a:t>унга</a:t>
            </a:r>
            <a:r>
              <a:rPr lang="ru-RU" sz="2000" b="1" dirty="0"/>
              <a:t> </a:t>
            </a:r>
            <a:r>
              <a:rPr lang="ru-RU" sz="2000" b="1" dirty="0" err="1"/>
              <a:t>ишлов</a:t>
            </a:r>
            <a:r>
              <a:rPr lang="ru-RU" sz="2000" b="1" dirty="0"/>
              <a:t> </a:t>
            </a:r>
            <a:r>
              <a:rPr lang="ru-RU" sz="2000" b="1" dirty="0" err="1"/>
              <a:t>бериш</a:t>
            </a:r>
            <a:r>
              <a:rPr lang="ru-RU" sz="2000" b="1" dirty="0"/>
              <a:t> </a:t>
            </a:r>
            <a:r>
              <a:rPr lang="ru-RU" sz="2000" b="1" dirty="0" err="1"/>
              <a:t>ва</a:t>
            </a:r>
            <a:r>
              <a:rPr lang="ru-RU" sz="2000" b="1" dirty="0"/>
              <a:t> </a:t>
            </a:r>
            <a:r>
              <a:rPr lang="ru-RU" sz="2000" b="1" dirty="0" err="1"/>
              <a:t>ундан</a:t>
            </a:r>
            <a:r>
              <a:rPr lang="ru-RU" sz="2000" b="1" dirty="0"/>
              <a:t> </a:t>
            </a:r>
            <a:r>
              <a:rPr lang="ru-RU" sz="2000" b="1" dirty="0" err="1"/>
              <a:t>фойдаланишни</a:t>
            </a:r>
            <a:r>
              <a:rPr lang="ru-RU" sz="2000" b="1" dirty="0"/>
              <a:t> </a:t>
            </a:r>
            <a:r>
              <a:rPr lang="ru-RU" sz="2000" b="1" dirty="0" err="1"/>
              <a:t>амалга</a:t>
            </a:r>
            <a:r>
              <a:rPr lang="ru-RU" sz="2000" b="1" dirty="0"/>
              <a:t> </a:t>
            </a:r>
            <a:r>
              <a:rPr lang="ru-RU" sz="2000" b="1" dirty="0" err="1"/>
              <a:t>ошириш</a:t>
            </a:r>
            <a:r>
              <a:rPr lang="ru-RU" sz="2000" b="1" dirty="0"/>
              <a:t> </a:t>
            </a:r>
            <a:r>
              <a:rPr lang="ru-RU" sz="2000" b="1" dirty="0" err="1"/>
              <a:t>имконини</a:t>
            </a:r>
            <a:r>
              <a:rPr lang="ru-RU" sz="2000" b="1" dirty="0"/>
              <a:t> </a:t>
            </a:r>
            <a:r>
              <a:rPr lang="ru-RU" sz="2000" b="1" dirty="0" err="1"/>
              <a:t>берувчи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таълимни</a:t>
            </a:r>
            <a:r>
              <a:rPr lang="ru-RU" sz="2000" b="1" dirty="0"/>
              <a:t> </a:t>
            </a:r>
            <a:r>
              <a:rPr lang="ru-RU" sz="2000" b="1" dirty="0" err="1"/>
              <a:t>бошқаришнинг</a:t>
            </a:r>
            <a:r>
              <a:rPr lang="ru-RU" sz="2000" b="1" dirty="0"/>
              <a:t> </a:t>
            </a:r>
            <a:r>
              <a:rPr lang="ru-RU" sz="2000" b="1" dirty="0" err="1"/>
              <a:t>ахборот</a:t>
            </a:r>
            <a:r>
              <a:rPr lang="ru-RU" sz="2000" b="1" dirty="0"/>
              <a:t> </a:t>
            </a:r>
            <a:r>
              <a:rPr lang="ru-RU" sz="2000" b="1" dirty="0" err="1"/>
              <a:t>тизими</a:t>
            </a:r>
            <a:r>
              <a:rPr lang="ru-RU" sz="2000" b="1" dirty="0"/>
              <a:t> </a:t>
            </a:r>
            <a:r>
              <a:rPr lang="ru-RU" sz="2000" b="1" dirty="0" err="1"/>
              <a:t>яратилишини</a:t>
            </a:r>
            <a:r>
              <a:rPr lang="ru-RU" sz="2000" b="1" dirty="0"/>
              <a:t> </a:t>
            </a:r>
            <a:r>
              <a:rPr lang="ru-RU" sz="2000" b="1" dirty="0" err="1"/>
              <a:t>ҳамда</a:t>
            </a:r>
            <a:r>
              <a:rPr lang="ru-RU" sz="2000" b="1" dirty="0"/>
              <a:t> </a:t>
            </a:r>
            <a:r>
              <a:rPr lang="ru-RU" sz="2000" b="1" dirty="0" err="1"/>
              <a:t>фаолият</a:t>
            </a:r>
            <a:r>
              <a:rPr lang="ru-RU" sz="2000" b="1" dirty="0"/>
              <a:t> </a:t>
            </a:r>
            <a:r>
              <a:rPr lang="ru-RU" sz="2000" b="1" dirty="0" err="1"/>
              <a:t>кўрсатишини</a:t>
            </a:r>
            <a:r>
              <a:rPr lang="ru-RU" sz="2000" b="1" dirty="0"/>
              <a:t> </a:t>
            </a:r>
            <a:r>
              <a:rPr lang="ru-RU" sz="2000" b="1" dirty="0" err="1"/>
              <a:t>таъминлайди</a:t>
            </a:r>
            <a:r>
              <a:rPr lang="ru-RU" sz="2000" b="1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  <a:r>
              <a:rPr lang="ru-RU" sz="2000" b="1" dirty="0" err="1"/>
              <a:t>ташкилоти</a:t>
            </a:r>
            <a:r>
              <a:rPr lang="ru-RU" sz="2000" b="1" dirty="0"/>
              <a:t> </a:t>
            </a:r>
            <a:r>
              <a:rPr lang="ru-RU" sz="2000" b="1" dirty="0" err="1"/>
              <a:t>тўғрисидаги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маълумотларни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таълимни</a:t>
            </a:r>
            <a:r>
              <a:rPr lang="ru-RU" sz="2000" b="1" dirty="0"/>
              <a:t> </a:t>
            </a:r>
            <a:r>
              <a:rPr lang="ru-RU" sz="2000" b="1" dirty="0" err="1"/>
              <a:t>бошқаришнинг</a:t>
            </a:r>
            <a:r>
              <a:rPr lang="ru-RU" sz="2000" b="1" dirty="0"/>
              <a:t> </a:t>
            </a:r>
            <a:r>
              <a:rPr lang="ru-RU" sz="2000" b="1" dirty="0" err="1"/>
              <a:t>ахборот</a:t>
            </a:r>
            <a:r>
              <a:rPr lang="ru-RU" sz="2000" b="1" dirty="0"/>
              <a:t> </a:t>
            </a:r>
            <a:r>
              <a:rPr lang="ru-RU" sz="2000" b="1" dirty="0" err="1"/>
              <a:t>тизимига</a:t>
            </a:r>
            <a:r>
              <a:rPr lang="ru-RU" sz="2000" b="1" dirty="0"/>
              <a:t> </a:t>
            </a:r>
            <a:r>
              <a:rPr lang="ru-RU" sz="2000" b="1" dirty="0" err="1"/>
              <a:t>киритиш</a:t>
            </a:r>
            <a:r>
              <a:rPr lang="ru-RU" sz="2000" b="1" dirty="0"/>
              <a:t> </a:t>
            </a:r>
            <a:r>
              <a:rPr lang="ru-RU" sz="2000" b="1" dirty="0" err="1"/>
              <a:t>барча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  <a:r>
              <a:rPr lang="ru-RU" sz="2000" b="1" dirty="0" err="1"/>
              <a:t>ташкилотлари</a:t>
            </a:r>
            <a:r>
              <a:rPr lang="ru-RU" sz="2000" b="1" dirty="0"/>
              <a:t> </a:t>
            </a:r>
            <a:r>
              <a:rPr lang="ru-RU" sz="2000" b="1" dirty="0" err="1"/>
              <a:t>учун</a:t>
            </a:r>
            <a:r>
              <a:rPr lang="ru-RU" sz="2000" b="1" dirty="0"/>
              <a:t> </a:t>
            </a:r>
            <a:r>
              <a:rPr lang="ru-RU" sz="2000" b="1" dirty="0" err="1"/>
              <a:t>мажбурийдир</a:t>
            </a:r>
            <a:r>
              <a:rPr lang="ru-RU" sz="2000" b="1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  <a:r>
              <a:rPr lang="ru-RU" sz="2000" b="1" dirty="0" err="1"/>
              <a:t>ташкилотлари</a:t>
            </a:r>
            <a:r>
              <a:rPr lang="ru-RU" sz="2000" b="1" dirty="0"/>
              <a:t> </a:t>
            </a:r>
            <a:r>
              <a:rPr lang="ru-RU" sz="2000" b="1" dirty="0" err="1"/>
              <a:t>раҳбарлари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таълимни</a:t>
            </a:r>
            <a:r>
              <a:rPr lang="ru-RU" sz="2000" b="1" dirty="0"/>
              <a:t> </a:t>
            </a:r>
            <a:r>
              <a:rPr lang="ru-RU" sz="2000" b="1" dirty="0" err="1"/>
              <a:t>бошқаришнинг</a:t>
            </a:r>
            <a:r>
              <a:rPr lang="ru-RU" sz="2000" b="1" dirty="0"/>
              <a:t> </a:t>
            </a:r>
            <a:r>
              <a:rPr lang="ru-RU" sz="2000" b="1" dirty="0" err="1"/>
              <a:t>ахборот</a:t>
            </a:r>
            <a:r>
              <a:rPr lang="ru-RU" sz="2000" b="1" dirty="0"/>
              <a:t> </a:t>
            </a:r>
            <a:r>
              <a:rPr lang="ru-RU" sz="2000" b="1" dirty="0" err="1"/>
              <a:t>тизимига</a:t>
            </a:r>
            <a:r>
              <a:rPr lang="ru-RU" sz="2000" b="1" dirty="0"/>
              <a:t> </a:t>
            </a:r>
            <a:r>
              <a:rPr lang="ru-RU" sz="2000" b="1" dirty="0" err="1"/>
              <a:t>киритиладиган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маълумотларнинг</a:t>
            </a:r>
            <a:r>
              <a:rPr lang="ru-RU" sz="2000" b="1" dirty="0"/>
              <a:t> </a:t>
            </a:r>
            <a:r>
              <a:rPr lang="ru-RU" sz="2000" b="1" dirty="0" err="1"/>
              <a:t>ишончлилиги</a:t>
            </a:r>
            <a:r>
              <a:rPr lang="ru-RU" sz="2000" b="1" dirty="0"/>
              <a:t> </a:t>
            </a:r>
            <a:r>
              <a:rPr lang="ru-RU" sz="2000" b="1" dirty="0" err="1"/>
              <a:t>учун</a:t>
            </a:r>
            <a:r>
              <a:rPr lang="ru-RU" sz="2000" b="1" dirty="0"/>
              <a:t> </a:t>
            </a:r>
            <a:r>
              <a:rPr lang="ru-RU" sz="2000" b="1" dirty="0" err="1"/>
              <a:t>шахсан</a:t>
            </a:r>
            <a:r>
              <a:rPr lang="ru-RU" sz="2000" b="1" dirty="0"/>
              <a:t> </a:t>
            </a:r>
            <a:r>
              <a:rPr lang="ru-RU" sz="2000" b="1" dirty="0" err="1"/>
              <a:t>жавобгар</a:t>
            </a:r>
            <a:r>
              <a:rPr lang="ru-RU" sz="2000" b="1" dirty="0"/>
              <a:t> </a:t>
            </a:r>
            <a:r>
              <a:rPr lang="ru-RU" sz="2000" b="1" dirty="0" err="1"/>
              <a:t>бўлади</a:t>
            </a:r>
            <a:r>
              <a:rPr lang="ru-RU" sz="2000" b="1" dirty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таълимни</a:t>
            </a:r>
            <a:r>
              <a:rPr lang="ru-RU" sz="2000" b="1" dirty="0"/>
              <a:t> </a:t>
            </a:r>
            <a:r>
              <a:rPr lang="ru-RU" sz="2000" b="1" dirty="0" err="1"/>
              <a:t>бошқаришнинг</a:t>
            </a:r>
            <a:r>
              <a:rPr lang="ru-RU" sz="2000" b="1" dirty="0"/>
              <a:t> </a:t>
            </a:r>
            <a:r>
              <a:rPr lang="ru-RU" sz="2000" b="1" dirty="0" err="1"/>
              <a:t>ахборот</a:t>
            </a:r>
            <a:r>
              <a:rPr lang="ru-RU" sz="2000" b="1" dirty="0"/>
              <a:t> </a:t>
            </a:r>
            <a:r>
              <a:rPr lang="ru-RU" sz="2000" b="1" dirty="0" err="1"/>
              <a:t>тизимига</a:t>
            </a:r>
            <a:r>
              <a:rPr lang="ru-RU" sz="2000" b="1" dirty="0"/>
              <a:t> </a:t>
            </a:r>
            <a:r>
              <a:rPr lang="ru-RU" sz="2000" b="1" dirty="0" err="1"/>
              <a:t>киритиладиган</a:t>
            </a:r>
            <a:r>
              <a:rPr lang="ru-RU" sz="2000" b="1" dirty="0"/>
              <a:t> </a:t>
            </a:r>
            <a:r>
              <a:rPr lang="ru-RU" sz="2000" b="1" dirty="0" err="1"/>
              <a:t>маълумотлар</a:t>
            </a:r>
            <a:r>
              <a:rPr lang="ru-RU" sz="2000" b="1" dirty="0"/>
              <a:t> </a:t>
            </a:r>
            <a:r>
              <a:rPr lang="ru-RU" sz="2000" b="1" dirty="0" err="1"/>
              <a:t>рўйхати</a:t>
            </a:r>
            <a:r>
              <a:rPr lang="ru-RU" sz="2000" b="1" dirty="0"/>
              <a:t> </a:t>
            </a:r>
            <a:r>
              <a:rPr lang="ru-RU" sz="2000" b="1" dirty="0" err="1"/>
              <a:t>Ўзбекистон</a:t>
            </a:r>
            <a:r>
              <a:rPr lang="ru-RU" sz="2000" b="1" dirty="0"/>
              <a:t> </a:t>
            </a:r>
            <a:r>
              <a:rPr lang="ru-RU" sz="2000" b="1" dirty="0" err="1"/>
              <a:t>Республикаси</a:t>
            </a:r>
            <a:r>
              <a:rPr lang="ru-RU" sz="2000" b="1" dirty="0"/>
              <a:t> </a:t>
            </a:r>
            <a:r>
              <a:rPr lang="ru-RU" sz="2000" b="1" dirty="0" err="1"/>
              <a:t>Мактабгача</a:t>
            </a:r>
            <a:r>
              <a:rPr lang="ru-RU" sz="2000" b="1" dirty="0"/>
              <a:t> </a:t>
            </a:r>
            <a:r>
              <a:rPr lang="ru-RU" sz="2000" b="1" dirty="0" err="1"/>
              <a:t>таълим</a:t>
            </a:r>
            <a:r>
              <a:rPr lang="ru-RU" sz="2000" b="1" dirty="0"/>
              <a:t> </a:t>
            </a:r>
            <a:r>
              <a:rPr lang="ru-RU" sz="2000" b="1" dirty="0" err="1"/>
              <a:t>вазирлиги</a:t>
            </a:r>
            <a:r>
              <a:rPr lang="ru-RU" sz="2000" b="1" dirty="0"/>
              <a:t> </a:t>
            </a:r>
            <a:r>
              <a:rPr lang="ru-RU" sz="2000" b="1" dirty="0" err="1"/>
              <a:t>томонидан</a:t>
            </a:r>
            <a:r>
              <a:rPr lang="ru-RU" sz="2000" b="1" dirty="0"/>
              <a:t> </a:t>
            </a:r>
            <a:r>
              <a:rPr lang="ru-RU" sz="2000" b="1" dirty="0" err="1"/>
              <a:t>белгиланади</a:t>
            </a:r>
            <a:r>
              <a:rPr lang="ru-RU" sz="2000" b="1" dirty="0"/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FF0000"/>
                </a:solidFill>
              </a:rPr>
              <a:t>27-модда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таълимни</a:t>
            </a:r>
            <a:r>
              <a:rPr lang="ru-RU" sz="3200" b="1" dirty="0"/>
              <a:t> </a:t>
            </a:r>
            <a:r>
              <a:rPr lang="ru-RU" sz="3200" b="1" dirty="0" err="1"/>
              <a:t>бошқаришнинг</a:t>
            </a:r>
            <a:r>
              <a:rPr lang="ru-RU" sz="3200" b="1" dirty="0"/>
              <a:t> </a:t>
            </a:r>
            <a:r>
              <a:rPr lang="ru-RU" sz="3200" b="1" dirty="0" err="1"/>
              <a:t>ахборот</a:t>
            </a:r>
            <a:r>
              <a:rPr lang="ru-RU" sz="3200" b="1" dirty="0"/>
              <a:t> </a:t>
            </a:r>
            <a:r>
              <a:rPr lang="ru-RU" sz="3200" b="1" dirty="0" err="1"/>
              <a:t>тизими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649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800" b="1" dirty="0">
                <a:solidFill>
                  <a:srgbClr val="FF0000"/>
                </a:solidFill>
              </a:rPr>
              <a:t>28-модда</a:t>
            </a:r>
            <a:r>
              <a:rPr lang="ru-RU" sz="2800" b="1" dirty="0"/>
              <a:t>. </a:t>
            </a:r>
            <a:r>
              <a:rPr lang="ru-RU" sz="2800" b="1" dirty="0" err="1"/>
              <a:t>Мактабгача</a:t>
            </a:r>
            <a:r>
              <a:rPr lang="ru-RU" sz="2800" b="1" dirty="0"/>
              <a:t> </a:t>
            </a:r>
            <a:r>
              <a:rPr lang="ru-RU" sz="2800" b="1" dirty="0" err="1"/>
              <a:t>таълим</a:t>
            </a:r>
            <a:r>
              <a:rPr lang="ru-RU" sz="2800" b="1" dirty="0"/>
              <a:t> </a:t>
            </a:r>
            <a:r>
              <a:rPr lang="ru-RU" sz="2800" b="1" dirty="0" err="1"/>
              <a:t>ва</a:t>
            </a:r>
            <a:r>
              <a:rPr lang="ru-RU" sz="2800" b="1" dirty="0"/>
              <a:t> </a:t>
            </a:r>
            <a:r>
              <a:rPr lang="ru-RU" sz="2800" b="1" dirty="0" err="1"/>
              <a:t>тарбиянинг</a:t>
            </a:r>
            <a:r>
              <a:rPr lang="ru-RU" sz="2800" b="1" dirty="0"/>
              <a:t> </a:t>
            </a:r>
            <a:r>
              <a:rPr lang="ru-RU" sz="2800" b="1" dirty="0" err="1"/>
              <a:t>давлат</a:t>
            </a:r>
            <a:r>
              <a:rPr lang="ru-RU" sz="2800" b="1" dirty="0"/>
              <a:t> </a:t>
            </a:r>
            <a:r>
              <a:rPr lang="ru-RU" sz="2800" b="1" dirty="0" err="1"/>
              <a:t>стандарти</a:t>
            </a:r>
            <a:r>
              <a:rPr lang="ru-RU" sz="2800" dirty="0"/>
              <a:t/>
            </a:r>
            <a:br>
              <a:rPr lang="ru-RU" sz="2800" dirty="0"/>
            </a:br>
            <a:endParaRPr lang="ru-RU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1" cy="4896544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стандарти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барча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мажбурийдир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стандарти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камида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марта </a:t>
            </a:r>
            <a:r>
              <a:rPr lang="ru-RU" b="1" dirty="0" err="1">
                <a:solidFill>
                  <a:srgbClr val="FF0000"/>
                </a:solidFill>
              </a:rPr>
              <a:t>қайта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кўриб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чиқилади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стандарти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соҳасидаги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ўқув-услубий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қўлланмаларни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услубий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тавсияларни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чиқишда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шунингдек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лойиҳалаштиришда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қуришда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жиҳозлашда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фаолиятини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ҳисобга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олиниши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</a:t>
            </a:r>
            <a:r>
              <a:rPr lang="ru-RU" b="1" dirty="0" smtClean="0">
                <a:solidFill>
                  <a:srgbClr val="FF0000"/>
                </a:solidFill>
              </a:rPr>
              <a:t>. </a:t>
            </a:r>
            <a:r>
              <a:rPr lang="ru-RU" b="1" i="1" dirty="0" smtClean="0">
                <a:solidFill>
                  <a:schemeClr val="tx1"/>
                </a:solidFill>
              </a:rPr>
              <a:t>(</a:t>
            </a:r>
            <a:r>
              <a:rPr lang="ru-RU" b="1" i="1" dirty="0" err="1" smtClean="0">
                <a:solidFill>
                  <a:schemeClr val="tx1"/>
                </a:solidFill>
              </a:rPr>
              <a:t>Вазирлар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маҳкамасининг</a:t>
            </a:r>
            <a:r>
              <a:rPr lang="ru-RU" b="1" i="1" dirty="0" smtClean="0">
                <a:solidFill>
                  <a:schemeClr val="tx1"/>
                </a:solidFill>
              </a:rPr>
              <a:t> 2020 </a:t>
            </a:r>
            <a:r>
              <a:rPr lang="ru-RU" b="1" i="1" dirty="0" err="1" smtClean="0">
                <a:solidFill>
                  <a:schemeClr val="tx1"/>
                </a:solidFill>
              </a:rPr>
              <a:t>йил</a:t>
            </a:r>
            <a:r>
              <a:rPr lang="ru-RU" b="1" i="1" dirty="0" smtClean="0">
                <a:solidFill>
                  <a:schemeClr val="tx1"/>
                </a:solidFill>
              </a:rPr>
              <a:t> 30 </a:t>
            </a:r>
            <a:r>
              <a:rPr lang="ru-RU" b="1" i="1" dirty="0" err="1" smtClean="0">
                <a:solidFill>
                  <a:schemeClr val="tx1"/>
                </a:solidFill>
              </a:rPr>
              <a:t>декабрдаги</a:t>
            </a:r>
            <a:r>
              <a:rPr lang="ru-RU" b="1" i="1" dirty="0" smtClean="0">
                <a:solidFill>
                  <a:schemeClr val="tx1"/>
                </a:solidFill>
              </a:rPr>
              <a:t> 802-сон </a:t>
            </a:r>
            <a:r>
              <a:rPr lang="ru-RU" b="1" i="1" dirty="0" err="1" smtClean="0">
                <a:solidFill>
                  <a:schemeClr val="tx1"/>
                </a:solidFill>
              </a:rPr>
              <a:t>қарори</a:t>
            </a:r>
            <a:r>
              <a:rPr lang="ru-RU" b="1" i="1" dirty="0" smtClean="0">
                <a:solidFill>
                  <a:schemeClr val="tx1"/>
                </a:solidFill>
              </a:rPr>
              <a:t>)</a:t>
            </a:r>
            <a:endParaRPr lang="ru-RU" b="1" i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6688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FF0000"/>
                </a:solidFill>
              </a:rPr>
              <a:t>29-модда</a:t>
            </a:r>
            <a:r>
              <a:rPr lang="ru-RU" sz="3600" b="1" dirty="0"/>
              <a:t>. </a:t>
            </a:r>
            <a:r>
              <a:rPr lang="ru-RU" sz="3600" b="1" dirty="0" err="1"/>
              <a:t>Мактабгача</a:t>
            </a:r>
            <a:r>
              <a:rPr lang="ru-RU" sz="3600" b="1" dirty="0"/>
              <a:t> </a:t>
            </a:r>
            <a:r>
              <a:rPr lang="ru-RU" sz="3600" b="1" dirty="0" err="1"/>
              <a:t>таълим</a:t>
            </a:r>
            <a:r>
              <a:rPr lang="ru-RU" sz="3600" b="1" dirty="0"/>
              <a:t> </a:t>
            </a:r>
            <a:r>
              <a:rPr lang="ru-RU" sz="3600" b="1" dirty="0" err="1"/>
              <a:t>ва</a:t>
            </a:r>
            <a:r>
              <a:rPr lang="ru-RU" sz="3600" b="1" dirty="0"/>
              <a:t> </a:t>
            </a:r>
            <a:r>
              <a:rPr lang="ru-RU" sz="3600" b="1" dirty="0" err="1"/>
              <a:t>тарбиянинг</a:t>
            </a:r>
            <a:r>
              <a:rPr lang="ru-RU" sz="3600" b="1" dirty="0"/>
              <a:t> </a:t>
            </a:r>
            <a:r>
              <a:rPr lang="ru-RU" sz="3600" b="1" dirty="0" err="1"/>
              <a:t>давлат</a:t>
            </a:r>
            <a:r>
              <a:rPr lang="ru-RU" sz="3600" b="1" dirty="0"/>
              <a:t> </a:t>
            </a:r>
            <a:r>
              <a:rPr lang="ru-RU" sz="3600" b="1" dirty="0" err="1"/>
              <a:t>таълим</a:t>
            </a:r>
            <a:r>
              <a:rPr lang="ru-RU" sz="3600" b="1" dirty="0"/>
              <a:t> </a:t>
            </a:r>
            <a:r>
              <a:rPr lang="ru-RU" sz="3600" b="1" dirty="0" err="1"/>
              <a:t>дастури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988840"/>
            <a:ext cx="8424936" cy="4536504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жиҳатидан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интеллектуал </a:t>
            </a:r>
            <a:r>
              <a:rPr lang="ru-RU" b="1" dirty="0" err="1">
                <a:solidFill>
                  <a:srgbClr val="FF0000"/>
                </a:solidFill>
              </a:rPr>
              <a:t>ривожланишини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ҳамкорликни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миллий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умуминсоний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қадриятлар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Ўзбекистон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Республикасида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яшовчи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миллатлар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элатларнинг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урф-одатлари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анъаналари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таништиришни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ижтимоий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мослашувини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алоҳида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эҳтиёжлари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педагогик-</a:t>
            </a:r>
            <a:r>
              <a:rPr lang="ru-RU" b="1" dirty="0" err="1">
                <a:solidFill>
                  <a:srgbClr val="FF0000"/>
                </a:solidFill>
              </a:rPr>
              <a:t>тузатиш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коррекциялаш</a:t>
            </a:r>
            <a:r>
              <a:rPr lang="ru-RU" b="1" dirty="0">
                <a:solidFill>
                  <a:srgbClr val="FF0000"/>
                </a:solidFill>
              </a:rPr>
              <a:t>)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тиббий-психологик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оширилишини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ўрта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тайёрлашни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таъминлаши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керак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Жисмоний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ёки</a:t>
            </a:r>
            <a:r>
              <a:rPr lang="ru-RU" b="1" dirty="0">
                <a:solidFill>
                  <a:srgbClr val="FF0000"/>
                </a:solidFill>
              </a:rPr>
              <a:t>) </a:t>
            </a:r>
            <a:r>
              <a:rPr lang="ru-RU" b="1" dirty="0" err="1">
                <a:solidFill>
                  <a:srgbClr val="FF0000"/>
                </a:solidFill>
              </a:rPr>
              <a:t>руҳий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ривожланишидаги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нуқсонларини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тузатишга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коррекциялашга</a:t>
            </a:r>
            <a:r>
              <a:rPr lang="ru-RU" b="1" dirty="0">
                <a:solidFill>
                  <a:srgbClr val="FF0000"/>
                </a:solidFill>
              </a:rPr>
              <a:t>) </a:t>
            </a:r>
            <a:r>
              <a:rPr lang="ru-RU" b="1" dirty="0" err="1">
                <a:solidFill>
                  <a:srgbClr val="FF0000"/>
                </a:solidFill>
              </a:rPr>
              <a:t>ҳамда</a:t>
            </a:r>
            <a:r>
              <a:rPr lang="ru-RU" b="1" dirty="0">
                <a:solidFill>
                  <a:srgbClr val="FF0000"/>
                </a:solidFill>
              </a:rPr>
              <a:t> реабилитация </a:t>
            </a:r>
            <a:r>
              <a:rPr lang="ru-RU" b="1" dirty="0" err="1">
                <a:solidFill>
                  <a:srgbClr val="FF0000"/>
                </a:solidFill>
              </a:rPr>
              <a:t>қилишга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муҳтож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асосида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якка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тартибдаги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режалар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бўйича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7619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31-модда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ташкилотларининг</a:t>
            </a:r>
            <a:r>
              <a:rPr lang="ru-RU" sz="3200" b="1" dirty="0"/>
              <a:t> </a:t>
            </a:r>
            <a:r>
              <a:rPr lang="ru-RU" sz="3200" b="1" dirty="0" err="1"/>
              <a:t>иш</a:t>
            </a:r>
            <a:r>
              <a:rPr lang="ru-RU" sz="3200" b="1" dirty="0"/>
              <a:t> </a:t>
            </a:r>
            <a:r>
              <a:rPr lang="ru-RU" sz="3200" b="1" dirty="0" err="1"/>
              <a:t>режими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268760"/>
            <a:ext cx="8424936" cy="5364052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ўқув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жорий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йилнинг</a:t>
            </a:r>
            <a:r>
              <a:rPr lang="ru-RU" b="1" dirty="0">
                <a:solidFill>
                  <a:srgbClr val="FF0000"/>
                </a:solidFill>
              </a:rPr>
              <a:t> 2 </a:t>
            </a:r>
            <a:r>
              <a:rPr lang="ru-RU" b="1" dirty="0" err="1">
                <a:solidFill>
                  <a:srgbClr val="FF0000"/>
                </a:solidFill>
              </a:rPr>
              <a:t>сентябридан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кейинги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йилнинг</a:t>
            </a:r>
            <a:r>
              <a:rPr lang="ru-RU" b="1" dirty="0">
                <a:solidFill>
                  <a:srgbClr val="FF0000"/>
                </a:solidFill>
              </a:rPr>
              <a:t> 31 </a:t>
            </a:r>
            <a:r>
              <a:rPr lang="ru-RU" b="1" dirty="0" err="1">
                <a:solidFill>
                  <a:srgbClr val="FF0000"/>
                </a:solidFill>
              </a:rPr>
              <a:t>майигача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даврни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ёзги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соғломлаштириш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жорий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йилнинг</a:t>
            </a:r>
            <a:r>
              <a:rPr lang="ru-RU" b="1" dirty="0">
                <a:solidFill>
                  <a:srgbClr val="FF0000"/>
                </a:solidFill>
              </a:rPr>
              <a:t> 1 </a:t>
            </a:r>
            <a:r>
              <a:rPr lang="ru-RU" b="1" dirty="0" err="1">
                <a:solidFill>
                  <a:srgbClr val="FF0000"/>
                </a:solidFill>
              </a:rPr>
              <a:t>июнидан</a:t>
            </a:r>
            <a:r>
              <a:rPr lang="ru-RU" b="1" dirty="0">
                <a:solidFill>
                  <a:srgbClr val="FF0000"/>
                </a:solidFill>
              </a:rPr>
              <a:t> 31 </a:t>
            </a:r>
            <a:r>
              <a:rPr lang="ru-RU" b="1" dirty="0" err="1">
                <a:solidFill>
                  <a:srgbClr val="FF0000"/>
                </a:solidFill>
              </a:rPr>
              <a:t>августигача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ичига </a:t>
            </a:r>
            <a:r>
              <a:rPr lang="ru-RU" b="1" dirty="0" err="1">
                <a:solidFill>
                  <a:srgbClr val="FF0000"/>
                </a:solidFill>
              </a:rPr>
              <a:t>олади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FF0000"/>
                </a:solidFill>
              </a:rPr>
              <a:t>МТТдаги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уларда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қараб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қисқа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вақт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кунига</a:t>
            </a:r>
            <a:r>
              <a:rPr lang="ru-RU" b="1" dirty="0">
                <a:solidFill>
                  <a:srgbClr val="FF0000"/>
                </a:solidFill>
              </a:rPr>
              <a:t> 3-4 </a:t>
            </a:r>
            <a:r>
              <a:rPr lang="ru-RU" b="1" dirty="0" err="1">
                <a:solidFill>
                  <a:srgbClr val="FF0000"/>
                </a:solidFill>
              </a:rPr>
              <a:t>соат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тўлиқ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кунига</a:t>
            </a:r>
            <a:r>
              <a:rPr lang="ru-RU" b="1" dirty="0">
                <a:solidFill>
                  <a:srgbClr val="FF0000"/>
                </a:solidFill>
              </a:rPr>
              <a:t> 9, 10,5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12 </a:t>
            </a:r>
            <a:r>
              <a:rPr lang="ru-RU" b="1" dirty="0" err="1">
                <a:solidFill>
                  <a:srgbClr val="FF0000"/>
                </a:solidFill>
              </a:rPr>
              <a:t>соат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кечаю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3-4 </a:t>
            </a:r>
            <a:r>
              <a:rPr lang="ru-RU" b="1" dirty="0" err="1">
                <a:solidFill>
                  <a:srgbClr val="FF0000"/>
                </a:solidFill>
              </a:rPr>
              <a:t>соат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кундузги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уйқу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этилмайди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марталик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овқатлантириш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9 — 10,5 </a:t>
            </a:r>
            <a:r>
              <a:rPr lang="ru-RU" b="1" dirty="0" err="1">
                <a:solidFill>
                  <a:srgbClr val="FF0000"/>
                </a:solidFill>
              </a:rPr>
              <a:t>соат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марталик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овқатлантириш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уйқу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шароитлар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яратилган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керак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12 </a:t>
            </a:r>
            <a:r>
              <a:rPr lang="ru-RU" b="1" dirty="0" err="1">
                <a:solidFill>
                  <a:srgbClr val="FF0000"/>
                </a:solidFill>
              </a:rPr>
              <a:t>соат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тўрт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марталик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овқатлантириш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уйқу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шароитлар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яратилган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керак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кечаю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тунги </a:t>
            </a:r>
            <a:r>
              <a:rPr lang="ru-RU" b="1" dirty="0" err="1">
                <a:solidFill>
                  <a:srgbClr val="FF0000"/>
                </a:solidFill>
              </a:rPr>
              <a:t>уйқу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марталик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овқатлантириш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шароитлар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яратилган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керак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узлуксиз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ухламайдиган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муддатнинг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тавсия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максимал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</a:t>
            </a:r>
            <a:r>
              <a:rPr lang="ru-RU" b="1" dirty="0">
                <a:solidFill>
                  <a:srgbClr val="FF0000"/>
                </a:solidFill>
              </a:rPr>
              <a:t> 5,5 — 6 </a:t>
            </a:r>
            <a:r>
              <a:rPr lang="ru-RU" b="1" dirty="0" err="1">
                <a:solidFill>
                  <a:srgbClr val="FF0000"/>
                </a:solidFill>
              </a:rPr>
              <a:t>соатни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суткалик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уйқунинг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тавсия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муддати</a:t>
            </a:r>
            <a:r>
              <a:rPr lang="ru-RU" b="1" dirty="0">
                <a:solidFill>
                  <a:srgbClr val="FF0000"/>
                </a:solidFill>
              </a:rPr>
              <a:t> 12 — 12,5 </a:t>
            </a:r>
            <a:r>
              <a:rPr lang="ru-RU" b="1" dirty="0" err="1">
                <a:solidFill>
                  <a:srgbClr val="FF0000"/>
                </a:solidFill>
              </a:rPr>
              <a:t>соатни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этади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шундан</a:t>
            </a:r>
            <a:r>
              <a:rPr lang="ru-RU" b="1" dirty="0">
                <a:solidFill>
                  <a:srgbClr val="FF0000"/>
                </a:solidFill>
              </a:rPr>
              <a:t> 2 — 2,5 </a:t>
            </a:r>
            <a:r>
              <a:rPr lang="ru-RU" b="1" dirty="0" err="1">
                <a:solidFill>
                  <a:srgbClr val="FF0000"/>
                </a:solidFill>
              </a:rPr>
              <a:t>соатни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уйқу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ажратиш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тавсия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қилинади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режими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унда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уставида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белгиланади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22943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32-модда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бўлган</a:t>
            </a:r>
            <a:r>
              <a:rPr lang="ru-RU" sz="3200" b="1" dirty="0"/>
              <a:t> </a:t>
            </a:r>
            <a:r>
              <a:rPr lang="ru-RU" sz="3200" b="1" dirty="0" err="1"/>
              <a:t>ёш</a:t>
            </a:r>
            <a:r>
              <a:rPr lang="ru-RU" sz="3200" b="1" dirty="0"/>
              <a:t> </a:t>
            </a:r>
            <a:r>
              <a:rPr lang="ru-RU" sz="3200" b="1" dirty="0" err="1"/>
              <a:t>ва</a:t>
            </a:r>
            <a:r>
              <a:rPr lang="ru-RU" sz="3200" b="1" dirty="0"/>
              <a:t> </a:t>
            </a:r>
            <a:r>
              <a:rPr lang="ru-RU" sz="3200" b="1" dirty="0" err="1"/>
              <a:t>унинг</a:t>
            </a:r>
            <a:r>
              <a:rPr lang="ru-RU" sz="3200" b="1" dirty="0"/>
              <a:t> </a:t>
            </a:r>
            <a:r>
              <a:rPr lang="ru-RU" sz="3200" b="1" dirty="0" err="1"/>
              <a:t>даврлари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988840"/>
            <a:ext cx="8424936" cy="464397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бола </a:t>
            </a:r>
            <a:r>
              <a:rPr lang="ru-RU" b="1" dirty="0" err="1">
                <a:solidFill>
                  <a:srgbClr val="FF0000"/>
                </a:solidFill>
              </a:rPr>
              <a:t>шахсининг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жисмоний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психологик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ижтимоий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жиҳатдан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шаклланишининг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асосий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давридир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қуйидаги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даврларни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ичига </a:t>
            </a:r>
            <a:r>
              <a:rPr lang="ru-RU" b="1" dirty="0" err="1">
                <a:solidFill>
                  <a:srgbClr val="FF0000"/>
                </a:solidFill>
              </a:rPr>
              <a:t>олади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гўдаклик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туғилганидан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илк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болалик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кичик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тўрт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ўртача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тўрт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катта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21805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33-модда.</a:t>
            </a:r>
            <a:r>
              <a:rPr lang="ru-RU" sz="3200" b="1" dirty="0"/>
              <a:t> </a:t>
            </a:r>
            <a:r>
              <a:rPr lang="ru-RU" sz="3200" b="1" dirty="0" err="1"/>
              <a:t>Болаларни</a:t>
            </a:r>
            <a:r>
              <a:rPr lang="ru-RU" sz="3200" b="1" dirty="0"/>
              <a:t>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ташкилотларига</a:t>
            </a:r>
            <a:r>
              <a:rPr lang="ru-RU" sz="3200" b="1" dirty="0"/>
              <a:t> </a:t>
            </a:r>
            <a:r>
              <a:rPr lang="ru-RU" sz="3200" b="1" dirty="0" err="1"/>
              <a:t>қабул</a:t>
            </a:r>
            <a:r>
              <a:rPr lang="ru-RU" sz="3200" b="1" dirty="0"/>
              <a:t> </a:t>
            </a:r>
            <a:r>
              <a:rPr lang="ru-RU" sz="3200" b="1" dirty="0" err="1"/>
              <a:t>қилиш</a:t>
            </a:r>
            <a:r>
              <a:rPr lang="ru-RU" sz="3200" b="1" dirty="0"/>
              <a:t> </a:t>
            </a:r>
            <a:r>
              <a:rPr lang="ru-RU" sz="3200" b="1" dirty="0" err="1"/>
              <a:t>ва</a:t>
            </a:r>
            <a:r>
              <a:rPr lang="ru-RU" sz="3200" b="1" dirty="0"/>
              <a:t> </a:t>
            </a:r>
            <a:r>
              <a:rPr lang="ru-RU" sz="3200" b="1" dirty="0" err="1"/>
              <a:t>улардан</a:t>
            </a:r>
            <a:r>
              <a:rPr lang="ru-RU" sz="3200" b="1" dirty="0"/>
              <a:t> </a:t>
            </a:r>
            <a:r>
              <a:rPr lang="ru-RU" sz="3200" b="1" dirty="0" err="1"/>
              <a:t>чиқариш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772816"/>
            <a:ext cx="8424936" cy="4859996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турдаги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қабул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Ўзбекистон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Республикаси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Вазирлар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Маҳкамаси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томонидан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белгиланадиган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тартибда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оширилади</a:t>
            </a:r>
            <a:r>
              <a:rPr lang="ru-RU" b="1" dirty="0" smtClean="0">
                <a:solidFill>
                  <a:srgbClr val="FF0000"/>
                </a:solidFill>
              </a:rPr>
              <a:t>.   </a:t>
            </a:r>
            <a:r>
              <a:rPr lang="ru-RU" b="1" dirty="0" smtClean="0">
                <a:solidFill>
                  <a:schemeClr val="tx1"/>
                </a:solidFill>
              </a:rPr>
              <a:t>(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>
                <a:solidFill>
                  <a:schemeClr val="tx1"/>
                </a:solidFill>
              </a:rPr>
              <a:t>Вазирлар</a:t>
            </a: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b="1" i="1" dirty="0" err="1">
                <a:solidFill>
                  <a:schemeClr val="tx1"/>
                </a:solidFill>
              </a:rPr>
              <a:t>Маҳкамасининг</a:t>
            </a:r>
            <a:r>
              <a:rPr lang="ru-RU" b="1" i="1" dirty="0">
                <a:solidFill>
                  <a:schemeClr val="tx1"/>
                </a:solidFill>
              </a:rPr>
              <a:t> 2018 </a:t>
            </a:r>
            <a:r>
              <a:rPr lang="ru-RU" b="1" i="1" dirty="0" err="1">
                <a:solidFill>
                  <a:schemeClr val="tx1"/>
                </a:solidFill>
              </a:rPr>
              <a:t>йил</a:t>
            </a:r>
            <a:r>
              <a:rPr lang="ru-RU" b="1" i="1" dirty="0">
                <a:solidFill>
                  <a:schemeClr val="tx1"/>
                </a:solidFill>
              </a:rPr>
              <a:t> 28 </a:t>
            </a:r>
            <a:r>
              <a:rPr lang="ru-RU" b="1" i="1" dirty="0" err="1">
                <a:solidFill>
                  <a:schemeClr val="tx1"/>
                </a:solidFill>
              </a:rPr>
              <a:t>мартдаги</a:t>
            </a:r>
            <a:r>
              <a:rPr lang="ru-RU" b="1" i="1" dirty="0">
                <a:solidFill>
                  <a:schemeClr val="tx1"/>
                </a:solidFill>
              </a:rPr>
              <a:t> 244-сон </a:t>
            </a:r>
            <a:r>
              <a:rPr lang="ru-RU" b="1" i="1" dirty="0" err="1">
                <a:solidFill>
                  <a:schemeClr val="tx1"/>
                </a:solidFill>
              </a:rPr>
              <a:t>қарори</a:t>
            </a: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b="1" i="1" dirty="0" err="1">
                <a:solidFill>
                  <a:schemeClr val="tx1"/>
                </a:solidFill>
              </a:rPr>
              <a:t>билан</a:t>
            </a: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амалга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оширилади</a:t>
            </a:r>
            <a:r>
              <a:rPr lang="ru-RU" b="1" i="1" dirty="0" smtClean="0">
                <a:solidFill>
                  <a:schemeClr val="tx1"/>
                </a:solidFill>
              </a:rPr>
              <a:t>)</a:t>
            </a:r>
            <a:endParaRPr lang="ru-RU" b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кўп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тармоқли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ихтисослаштирилган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қўшма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турдаги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ривожланишида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жисмоний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ёки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руҳий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нуқсонлари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мўлжалланган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қабул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Қорақалпоғистон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Республикаси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вазирлиги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вилоятлар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бошқармалари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Тошкент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шаҳар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бош </a:t>
            </a:r>
            <a:r>
              <a:rPr lang="ru-RU" b="1" dirty="0" err="1">
                <a:solidFill>
                  <a:srgbClr val="FF0000"/>
                </a:solidFill>
              </a:rPr>
              <a:t>бошқармаси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ҳузуридаги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тиббий</a:t>
            </a:r>
            <a:r>
              <a:rPr lang="ru-RU" b="1" dirty="0">
                <a:solidFill>
                  <a:srgbClr val="FF0000"/>
                </a:solidFill>
              </a:rPr>
              <a:t>-</a:t>
            </a:r>
            <a:r>
              <a:rPr lang="ru-RU" b="1" dirty="0" err="1">
                <a:solidFill>
                  <a:srgbClr val="FF0000"/>
                </a:solidFill>
              </a:rPr>
              <a:t>руҳий</a:t>
            </a:r>
            <a:r>
              <a:rPr lang="ru-RU" b="1" dirty="0">
                <a:solidFill>
                  <a:srgbClr val="FF0000"/>
                </a:solidFill>
              </a:rPr>
              <a:t>-педагогик комиссия </a:t>
            </a:r>
            <a:r>
              <a:rPr lang="ru-RU" b="1" dirty="0" err="1">
                <a:solidFill>
                  <a:srgbClr val="FF0000"/>
                </a:solidFill>
              </a:rPr>
              <a:t>хулосаси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асосида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розилиги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Нодавлат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қабул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улардан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чиқариш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нодавлат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уставига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оширилади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22650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34-модда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ташкилоти</a:t>
            </a:r>
            <a:r>
              <a:rPr lang="ru-RU" sz="3200" b="1" dirty="0"/>
              <a:t> </a:t>
            </a:r>
            <a:r>
              <a:rPr lang="ru-RU" sz="3200" b="1" dirty="0" err="1"/>
              <a:t>гуруҳларини</a:t>
            </a:r>
            <a:r>
              <a:rPr lang="ru-RU" sz="3200" b="1" dirty="0"/>
              <a:t> </a:t>
            </a:r>
            <a:r>
              <a:rPr lang="ru-RU" sz="3200" b="1" dirty="0" err="1" smtClean="0"/>
              <a:t>тўлдириш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628800"/>
            <a:ext cx="8424936" cy="5004012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Гуруҳ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таркибий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бирлигидир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доир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тоифалар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ёки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доир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бўлмаган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тоифалар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бўйича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тўлдирилиши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Гуруҳлар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доир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тоифалар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бўйича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тўлдирилганда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  <a:endParaRPr lang="ru-RU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илк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гуруҳи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	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кичик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тўрт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ўрта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тўрт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катта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беш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тайёрлов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гуруҳи</a:t>
            </a:r>
            <a:r>
              <a:rPr lang="ru-RU" b="1" dirty="0">
                <a:solidFill>
                  <a:srgbClr val="FF0000"/>
                </a:solidFill>
              </a:rPr>
              <a:t> (</a:t>
            </a:r>
            <a:r>
              <a:rPr lang="ru-RU" b="1" dirty="0" err="1">
                <a:solidFill>
                  <a:srgbClr val="FF0000"/>
                </a:solidFill>
              </a:rPr>
              <a:t>олти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тўлдириш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бошқасига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ўтказиш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ўқув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бошлангунига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оширилади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турдаги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ДМТТ </a:t>
            </a:r>
            <a:r>
              <a:rPr lang="ru-RU" b="1" dirty="0" err="1" smtClean="0">
                <a:solidFill>
                  <a:srgbClr val="FF0000"/>
                </a:solidFill>
              </a:rPr>
              <a:t>гуруҳлар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тегишли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равишда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қуйидаги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миқдорда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тўлдирилади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уч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кўпи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30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нафар</a:t>
            </a:r>
            <a:r>
              <a:rPr lang="ru-RU" b="1" dirty="0">
                <a:solidFill>
                  <a:srgbClr val="FF0000"/>
                </a:solidFill>
              </a:rPr>
              <a:t> бола;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қисқа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вақт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кўпи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30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нафар</a:t>
            </a:r>
            <a:r>
              <a:rPr lang="ru-RU" b="1" dirty="0">
                <a:solidFill>
                  <a:srgbClr val="FF0000"/>
                </a:solidFill>
              </a:rPr>
              <a:t> бола;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турли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ёшдагилар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гуруҳларида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кўпи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25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нафар</a:t>
            </a:r>
            <a:r>
              <a:rPr lang="ru-RU" b="1" dirty="0">
                <a:solidFill>
                  <a:srgbClr val="FF0000"/>
                </a:solidFill>
              </a:rPr>
              <a:t> бола;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кечаю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кундуз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гуруҳларда</a:t>
            </a:r>
            <a:r>
              <a:rPr lang="ru-RU" b="1" dirty="0">
                <a:solidFill>
                  <a:srgbClr val="FF0000"/>
                </a:solidFill>
              </a:rPr>
              <a:t> — </a:t>
            </a:r>
            <a:r>
              <a:rPr lang="ru-RU" b="1" dirty="0" err="1">
                <a:solidFill>
                  <a:srgbClr val="FF0000"/>
                </a:solidFill>
              </a:rPr>
              <a:t>кўпи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10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нафар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бола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z-Cyrl-UZ" b="1" dirty="0" smtClean="0">
                <a:solidFill>
                  <a:srgbClr val="FF0000"/>
                </a:solidFill>
              </a:rPr>
              <a:t>Ҳудудда бошқа МТТ бўлмаса, бошқа ёшга тўлмаган бўлмаса- </a:t>
            </a:r>
            <a:r>
              <a:rPr lang="uz-Cyrl-UZ" b="1" dirty="0" smtClean="0">
                <a:solidFill>
                  <a:schemeClr val="tx1"/>
                </a:solidFill>
              </a:rPr>
              <a:t>20</a:t>
            </a:r>
            <a:r>
              <a:rPr lang="uz-Cyrl-UZ" b="1" dirty="0" smtClean="0">
                <a:solidFill>
                  <a:srgbClr val="FF0000"/>
                </a:solidFill>
              </a:rPr>
              <a:t> нафардан кам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uz-Cyrl-UZ" b="1" dirty="0" smtClean="0">
                <a:solidFill>
                  <a:schemeClr val="tx1"/>
                </a:solidFill>
              </a:rPr>
              <a:t>Ушбу моддада- МТТнинг бошқа турлари учун хам белгиланган.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7148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36-модда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ташкилотларидаги</a:t>
            </a:r>
            <a:r>
              <a:rPr lang="ru-RU" sz="3200" b="1" dirty="0"/>
              <a:t> </a:t>
            </a:r>
            <a:r>
              <a:rPr lang="ru-RU" sz="3200" b="1" dirty="0" err="1"/>
              <a:t>таълим-тарбия</a:t>
            </a:r>
            <a:r>
              <a:rPr lang="ru-RU" sz="3200" b="1" dirty="0"/>
              <a:t> </a:t>
            </a:r>
            <a:r>
              <a:rPr lang="ru-RU" sz="3200" b="1" dirty="0" err="1"/>
              <a:t>жараёни</a:t>
            </a:r>
            <a:r>
              <a:rPr lang="ru-RU" sz="3200" b="1" dirty="0"/>
              <a:t> </a:t>
            </a:r>
            <a:r>
              <a:rPr lang="ru-RU" sz="3200" b="1" dirty="0" err="1"/>
              <a:t>иштирокчилари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2132856"/>
            <a:ext cx="8424936" cy="4499956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ташкилотларидаги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жараёни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иштирокчилари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қуйидагилардан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иборат</a:t>
            </a:r>
            <a:r>
              <a:rPr lang="ru-RU" sz="2800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бўлган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ёшдаги</a:t>
            </a:r>
            <a:r>
              <a:rPr lang="ru-RU" sz="2800" b="1" dirty="0">
                <a:solidFill>
                  <a:srgbClr val="FF0000"/>
                </a:solidFill>
              </a:rPr>
              <a:t> бола;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боланинг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қонуний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вакиллари</a:t>
            </a:r>
            <a:r>
              <a:rPr lang="ru-RU" sz="2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FF0000"/>
                </a:solidFill>
              </a:rPr>
              <a:t>педагог </a:t>
            </a:r>
            <a:r>
              <a:rPr lang="ru-RU" sz="2800" b="1" dirty="0" err="1">
                <a:solidFill>
                  <a:srgbClr val="FF0000"/>
                </a:solidFill>
              </a:rPr>
              <a:t>ходимлар</a:t>
            </a:r>
            <a:r>
              <a:rPr lang="ru-RU" sz="2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ташкилотининг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жараёни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иштирокчилари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билан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ўзаро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муносабатлари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шартнома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билан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тартибга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солинади</a:t>
            </a:r>
            <a:r>
              <a:rPr lang="ru-RU" sz="2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2822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>
                <a:solidFill>
                  <a:srgbClr val="FF0000"/>
                </a:solidFill>
              </a:rPr>
              <a:t>37-модда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бўлган</a:t>
            </a:r>
            <a:r>
              <a:rPr lang="ru-RU" sz="3200" b="1" dirty="0"/>
              <a:t> </a:t>
            </a:r>
            <a:r>
              <a:rPr lang="ru-RU" sz="3200" b="1" dirty="0" err="1"/>
              <a:t>ёшдаги</a:t>
            </a:r>
            <a:r>
              <a:rPr lang="ru-RU" sz="3200" b="1" dirty="0"/>
              <a:t> </a:t>
            </a:r>
            <a:r>
              <a:rPr lang="ru-RU" sz="3200" b="1" dirty="0" err="1"/>
              <a:t>болаларнинг</a:t>
            </a:r>
            <a:r>
              <a:rPr lang="ru-RU" sz="3200" b="1" dirty="0"/>
              <a:t> </a:t>
            </a:r>
            <a:r>
              <a:rPr lang="ru-RU" sz="3200" b="1" dirty="0" err="1"/>
              <a:t>ҳуқуқлари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700808"/>
            <a:ext cx="8424936" cy="4932004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қуйидаги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томонидан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кафолатланган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ҳажм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доирасида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бепул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тиббий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ёрдам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соғлиқ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хавфсиз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шароитларда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тарбияланиш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соғлом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турмуш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тарзини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бориш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меҳнат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мажбурлашнинг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қандай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шаклларидан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жисмоний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руҳий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зўравонликдан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шаъни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қадр-қиммати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камситилишидан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ҳимояланиш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соғлиғига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зарар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етказадиган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ахборотдан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ҳимояланиш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ўрта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тайёргарликдан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ўтиш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679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38-модда</a:t>
            </a:r>
            <a:r>
              <a:rPr lang="ru-RU" sz="3200" b="1" dirty="0"/>
              <a:t>. </a:t>
            </a:r>
            <a:r>
              <a:rPr lang="ru-RU" sz="3200" b="1" dirty="0" err="1"/>
              <a:t>Боланинг</a:t>
            </a:r>
            <a:r>
              <a:rPr lang="ru-RU" sz="3200" b="1" dirty="0"/>
              <a:t> </a:t>
            </a:r>
            <a:r>
              <a:rPr lang="ru-RU" sz="3200" b="1" dirty="0" err="1"/>
              <a:t>қонуний</a:t>
            </a:r>
            <a:r>
              <a:rPr lang="ru-RU" sz="3200" b="1" dirty="0"/>
              <a:t> </a:t>
            </a:r>
            <a:r>
              <a:rPr lang="ru-RU" sz="3200" b="1" dirty="0" err="1"/>
              <a:t>вакилларининг</a:t>
            </a:r>
            <a:r>
              <a:rPr lang="ru-RU" sz="3200" b="1" dirty="0"/>
              <a:t> </a:t>
            </a:r>
            <a:r>
              <a:rPr lang="ru-RU" sz="3200" b="1" dirty="0" err="1"/>
              <a:t>ҳуқуқ</a:t>
            </a:r>
            <a:r>
              <a:rPr lang="ru-RU" sz="3200" b="1" dirty="0"/>
              <a:t> </a:t>
            </a:r>
            <a:r>
              <a:rPr lang="ru-RU" sz="3200" b="1" dirty="0" smtClean="0"/>
              <a:t>лари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268760"/>
            <a:ext cx="8424936" cy="5364052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манфаатларини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шаклини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тилини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танлаш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маъмуриятидан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тўғрисидаги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назарда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тутилган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зарур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шарт-шароитлар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таъминланишини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ёшдаги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ривожлантириш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унга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масалалари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юзасидан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органларига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мурожаат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нисбатан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ҳурмат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муносабатда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таълим-тарбия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жараёни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этилишида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иштирок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кузатув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кенгаши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таркибини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сайлаш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унга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сайланиш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шартномага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898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38-модда</a:t>
            </a:r>
            <a:r>
              <a:rPr lang="ru-RU" sz="3200" b="1" dirty="0"/>
              <a:t>. </a:t>
            </a:r>
            <a:r>
              <a:rPr lang="ru-RU" sz="3200" b="1" dirty="0" err="1"/>
              <a:t>Боланинг</a:t>
            </a:r>
            <a:r>
              <a:rPr lang="ru-RU" sz="3200" b="1" dirty="0"/>
              <a:t> </a:t>
            </a:r>
            <a:r>
              <a:rPr lang="ru-RU" sz="3200" b="1" dirty="0" err="1"/>
              <a:t>қонуний</a:t>
            </a:r>
            <a:r>
              <a:rPr lang="ru-RU" sz="3200" b="1" dirty="0"/>
              <a:t> </a:t>
            </a:r>
            <a:r>
              <a:rPr lang="ru-RU" sz="3200" b="1" dirty="0" err="1"/>
              <a:t>вакилларининг</a:t>
            </a:r>
            <a:r>
              <a:rPr lang="ru-RU" sz="3200" b="1" dirty="0"/>
              <a:t> </a:t>
            </a:r>
            <a:r>
              <a:rPr lang="ru-RU" sz="3200" b="1" dirty="0" err="1" smtClean="0"/>
              <a:t>мажбуриятлари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268760"/>
            <a:ext cx="8424936" cy="5364052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жисмоний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соғлиғи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руҳий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ҳолати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ҳақида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қайғуриши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унинг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табиий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қобилиятлари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иштиёқлари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истеъдодларини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ривожлантириш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зарур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шарт-шароитлар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яратиши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кўмаклашиши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ёки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оилада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таъминлаши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таълим-тарбия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жараёни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иштирокчиларининг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шаъни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қадр-қиммати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ишчанлик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обрўсини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ҳурмат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Ватанга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муҳаббат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меҳнатга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халқининг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миллий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тарихий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маданий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қадриятларига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шунингдек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умуминсоний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қадриятларга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ҳурмат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муносабатда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атроф-муҳитга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эҳтиёткорона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муносабатда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руҳида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тарбиялаши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оилада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томонлама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ривожланиши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зарур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шарт-шароитларни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таъминлаши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зиммасида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мажбуриятлар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ўрта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муассасасига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киргунига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умумий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ўрта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йиллик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тайёргарлик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кўриши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жавобгарлик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уларнинг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зиммасига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юклатилади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827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800" b="1" dirty="0" smtClean="0">
                <a:solidFill>
                  <a:srgbClr val="FF0000"/>
                </a:solidFill>
              </a:rPr>
              <a:t>39-модда</a:t>
            </a:r>
            <a:r>
              <a:rPr lang="ru-RU" sz="2800" b="1" dirty="0"/>
              <a:t>. </a:t>
            </a:r>
            <a:r>
              <a:rPr lang="ru-RU" sz="2800" b="1" dirty="0" err="1"/>
              <a:t>Мактабгача</a:t>
            </a:r>
            <a:r>
              <a:rPr lang="ru-RU" sz="2800" b="1" dirty="0"/>
              <a:t> </a:t>
            </a:r>
            <a:r>
              <a:rPr lang="ru-RU" sz="2800" b="1" dirty="0" err="1"/>
              <a:t>таълим</a:t>
            </a:r>
            <a:r>
              <a:rPr lang="ru-RU" sz="2800" b="1" dirty="0"/>
              <a:t> </a:t>
            </a:r>
            <a:r>
              <a:rPr lang="ru-RU" sz="2800" b="1" dirty="0" err="1"/>
              <a:t>ташкилотлари</a:t>
            </a:r>
            <a:r>
              <a:rPr lang="ru-RU" sz="2800" b="1" dirty="0"/>
              <a:t> педагог </a:t>
            </a:r>
            <a:r>
              <a:rPr lang="ru-RU" sz="2800" b="1" dirty="0" err="1"/>
              <a:t>ходимларининг</a:t>
            </a:r>
            <a:r>
              <a:rPr lang="ru-RU" sz="2800" b="1" dirty="0"/>
              <a:t> </a:t>
            </a:r>
            <a:r>
              <a:rPr lang="ru-RU" sz="2800" b="1" dirty="0" err="1" smtClean="0"/>
              <a:t>ҳуқуқлари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556792"/>
            <a:ext cx="8424936" cy="507602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касбий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шаъни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қадр-қиммати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ишчанлик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обрўсини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ижодий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ташаббус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кўрсатиш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услубиётларини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ўқув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қўлланмалари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воситаларини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эркин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танлаш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бошқаришда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иштирок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ишлаб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чиқишда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иштирок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FF0000"/>
                </a:solidFill>
              </a:rPr>
              <a:t>педагогик </a:t>
            </a:r>
            <a:r>
              <a:rPr lang="ru-RU" b="1" dirty="0" err="1">
                <a:solidFill>
                  <a:srgbClr val="FF0000"/>
                </a:solidFill>
              </a:rPr>
              <a:t>фаолиятидаги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муваффақиятлар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маънавий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моддий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рағбатлантирилиш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соҳасидаги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илмий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инновацион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халқаро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фаолиятда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иштирок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ҳуқуқларга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касбий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мажбуриятларини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бажариши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боғлиқ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бўлмаган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турларига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жалб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йўл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қўйилмайди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бундан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назарда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тутилган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ҳоллар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мустасно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965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800" b="1" dirty="0" smtClean="0">
                <a:solidFill>
                  <a:srgbClr val="FF0000"/>
                </a:solidFill>
              </a:rPr>
              <a:t>39-модда</a:t>
            </a:r>
            <a:r>
              <a:rPr lang="ru-RU" sz="2800" b="1" dirty="0"/>
              <a:t>. </a:t>
            </a:r>
            <a:r>
              <a:rPr lang="ru-RU" sz="2800" b="1" dirty="0" err="1"/>
              <a:t>Мактабгача</a:t>
            </a:r>
            <a:r>
              <a:rPr lang="ru-RU" sz="2800" b="1" dirty="0"/>
              <a:t> </a:t>
            </a:r>
            <a:r>
              <a:rPr lang="ru-RU" sz="2800" b="1" dirty="0" err="1"/>
              <a:t>таълим</a:t>
            </a:r>
            <a:r>
              <a:rPr lang="ru-RU" sz="2800" b="1" dirty="0"/>
              <a:t> </a:t>
            </a:r>
            <a:r>
              <a:rPr lang="ru-RU" sz="2800" b="1" dirty="0" err="1"/>
              <a:t>ташкилотлари</a:t>
            </a:r>
            <a:r>
              <a:rPr lang="ru-RU" sz="2800" b="1" dirty="0"/>
              <a:t> педагог </a:t>
            </a:r>
            <a:r>
              <a:rPr lang="ru-RU" sz="2800" b="1" dirty="0" err="1"/>
              <a:t>ходимларининг</a:t>
            </a:r>
            <a:r>
              <a:rPr lang="ru-RU" sz="2800" b="1" dirty="0"/>
              <a:t> </a:t>
            </a:r>
            <a:r>
              <a:rPr lang="ru-RU" sz="2800" b="1" dirty="0" err="1" smtClean="0"/>
              <a:t>мажбуриятлари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556792"/>
            <a:ext cx="8424936" cy="507602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болаларга</a:t>
            </a:r>
            <a:r>
              <a:rPr lang="ru-RU" b="1" dirty="0">
                <a:solidFill>
                  <a:srgbClr val="FF0000"/>
                </a:solidFill>
              </a:rPr>
              <a:t> профессионал </a:t>
            </a:r>
            <a:r>
              <a:rPr lang="ru-RU" b="1" dirty="0" err="1">
                <a:solidFill>
                  <a:srgbClr val="FF0000"/>
                </a:solidFill>
              </a:rPr>
              <a:t>даражада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бериши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FF0000"/>
                </a:solidFill>
              </a:rPr>
              <a:t>педагогик </a:t>
            </a:r>
            <a:r>
              <a:rPr lang="ru-RU" b="1" dirty="0" err="1">
                <a:solidFill>
                  <a:srgbClr val="FF0000"/>
                </a:solidFill>
              </a:rPr>
              <a:t>этикага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риоя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боланинг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шаъни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қадр-қимматини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зўравонлик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кўринишларидан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ҳимоя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қилиши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уларни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ватанпарварлик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меҳнатга</a:t>
            </a:r>
            <a:r>
              <a:rPr lang="ru-RU" b="1" dirty="0">
                <a:solidFill>
                  <a:srgbClr val="FF0000"/>
                </a:solidFill>
              </a:rPr>
              <a:t>, </a:t>
            </a:r>
            <a:r>
              <a:rPr lang="ru-RU" b="1" dirty="0" err="1">
                <a:solidFill>
                  <a:srgbClr val="FF0000"/>
                </a:solidFill>
              </a:rPr>
              <a:t>қонуний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вакилларига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ҳурмат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билан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атроф-муҳитга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эҳтиёткорона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муносабатда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руҳида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тарбиялаши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тарбиянинг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дастурини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бажариши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малакасини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ошириши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ўз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касбий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кўникмаларини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педагогик </a:t>
            </a:r>
            <a:r>
              <a:rPr lang="ru-RU" b="1" dirty="0" err="1">
                <a:solidFill>
                  <a:srgbClr val="FF0000"/>
                </a:solidFill>
              </a:rPr>
              <a:t>маҳоратини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такомиллаштириши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шарт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зиммасида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мажбуриятлар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Таълим-тарбия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жараёнидан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сиёсий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мақсадларда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ёки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болаларни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зид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бўлган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ҳаракатларни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содир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этишга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ундаш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фойдаланиш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тақиқланади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5091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800" b="1" dirty="0">
                <a:solidFill>
                  <a:srgbClr val="FF0000"/>
                </a:solidFill>
              </a:rPr>
              <a:t>40-модда</a:t>
            </a:r>
            <a:r>
              <a:rPr lang="ru-RU" sz="2800" b="1" dirty="0"/>
              <a:t>. </a:t>
            </a:r>
            <a:r>
              <a:rPr lang="ru-RU" sz="2800" b="1" dirty="0" err="1"/>
              <a:t>Давлат</a:t>
            </a:r>
            <a:r>
              <a:rPr lang="ru-RU" sz="2800" b="1" dirty="0"/>
              <a:t> </a:t>
            </a:r>
            <a:r>
              <a:rPr lang="ru-RU" sz="2800" b="1" dirty="0" err="1"/>
              <a:t>мактабгача</a:t>
            </a:r>
            <a:r>
              <a:rPr lang="ru-RU" sz="2800" b="1" dirty="0"/>
              <a:t> </a:t>
            </a:r>
            <a:r>
              <a:rPr lang="ru-RU" sz="2800" b="1" dirty="0" err="1"/>
              <a:t>таълим</a:t>
            </a:r>
            <a:r>
              <a:rPr lang="ru-RU" sz="2800" b="1" dirty="0"/>
              <a:t> </a:t>
            </a:r>
            <a:r>
              <a:rPr lang="ru-RU" sz="2800" b="1" dirty="0" err="1"/>
              <a:t>ташкилотларининг</a:t>
            </a:r>
            <a:r>
              <a:rPr lang="ru-RU" sz="2800" b="1" dirty="0"/>
              <a:t> педагог </a:t>
            </a:r>
            <a:r>
              <a:rPr lang="ru-RU" sz="2800" b="1" dirty="0" err="1"/>
              <a:t>ходимларининг</a:t>
            </a:r>
            <a:r>
              <a:rPr lang="ru-RU" sz="2800" b="1" dirty="0"/>
              <a:t> </a:t>
            </a:r>
            <a:r>
              <a:rPr lang="ru-RU" sz="2800" b="1" dirty="0" err="1"/>
              <a:t>ҳафталик</a:t>
            </a:r>
            <a:r>
              <a:rPr lang="ru-RU" sz="2800" b="1" dirty="0"/>
              <a:t> </a:t>
            </a:r>
            <a:r>
              <a:rPr lang="ru-RU" sz="2800" b="1" dirty="0" err="1"/>
              <a:t>иш</a:t>
            </a:r>
            <a:r>
              <a:rPr lang="ru-RU" sz="2800" b="1" dirty="0"/>
              <a:t> </a:t>
            </a:r>
            <a:r>
              <a:rPr lang="ru-RU" sz="2800" b="1" dirty="0" err="1"/>
              <a:t>юкламаси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1" cy="5112568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ҳафталик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юкламасининг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миқдорлари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ҳужжатларига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мувофиқ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белгиланади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r>
              <a:rPr lang="ru-RU" sz="2200" b="1" i="1" dirty="0" smtClean="0">
                <a:solidFill>
                  <a:schemeClr val="tx1"/>
                </a:solidFill>
              </a:rPr>
              <a:t>(</a:t>
            </a:r>
            <a:r>
              <a:rPr lang="ru-RU" sz="2200" b="1" i="1" dirty="0" err="1" smtClean="0">
                <a:solidFill>
                  <a:schemeClr val="tx1"/>
                </a:solidFill>
              </a:rPr>
              <a:t>Вазирлар</a:t>
            </a:r>
            <a:r>
              <a:rPr lang="ru-RU" sz="2200" b="1" i="1" dirty="0" smtClean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Маҳкамасининг</a:t>
            </a:r>
            <a:r>
              <a:rPr lang="ru-RU" sz="2200" b="1" i="1" dirty="0">
                <a:solidFill>
                  <a:schemeClr val="tx1"/>
                </a:solidFill>
              </a:rPr>
              <a:t> 2018 </a:t>
            </a:r>
            <a:r>
              <a:rPr lang="ru-RU" sz="2200" b="1" i="1" dirty="0" err="1">
                <a:solidFill>
                  <a:schemeClr val="tx1"/>
                </a:solidFill>
              </a:rPr>
              <a:t>йил</a:t>
            </a:r>
            <a:r>
              <a:rPr lang="ru-RU" sz="2200" b="1" i="1" dirty="0">
                <a:solidFill>
                  <a:schemeClr val="tx1"/>
                </a:solidFill>
              </a:rPr>
              <a:t> 5 </a:t>
            </a:r>
            <a:r>
              <a:rPr lang="ru-RU" sz="2200" b="1" i="1" dirty="0" err="1">
                <a:solidFill>
                  <a:schemeClr val="tx1"/>
                </a:solidFill>
              </a:rPr>
              <a:t>январдаги</a:t>
            </a:r>
            <a:r>
              <a:rPr lang="ru-RU" sz="2200" b="1" i="1" dirty="0">
                <a:solidFill>
                  <a:schemeClr val="tx1"/>
                </a:solidFill>
              </a:rPr>
              <a:t> 10-сон </a:t>
            </a:r>
            <a:r>
              <a:rPr lang="ru-RU" sz="2200" b="1" i="1" dirty="0" err="1">
                <a:solidFill>
                  <a:schemeClr val="tx1"/>
                </a:solidFill>
              </a:rPr>
              <a:t>қарори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билан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тасдиқланган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Давлат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мактабгача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таълим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тизими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ходимлари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меҳнатига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ҳақ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тўлаш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ва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уларни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моддий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рағбатлантириш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тартиби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тўғрисида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 err="1">
                <a:solidFill>
                  <a:schemeClr val="tx1"/>
                </a:solidFill>
              </a:rPr>
              <a:t>низомнинг</a:t>
            </a:r>
            <a:r>
              <a:rPr lang="ru-RU" sz="2200" b="1" i="1" dirty="0">
                <a:solidFill>
                  <a:schemeClr val="tx1"/>
                </a:solidFill>
              </a:rPr>
              <a:t> </a:t>
            </a:r>
            <a:r>
              <a:rPr lang="ru-RU" sz="2200" b="1" i="1" dirty="0">
                <a:solidFill>
                  <a:schemeClr val="tx1"/>
                </a:solidFill>
                <a:hlinkClick r:id="rId2"/>
              </a:rPr>
              <a:t>12-банди</a:t>
            </a:r>
            <a:r>
              <a:rPr lang="ru-RU" sz="2200" b="1" i="1" dirty="0" smtClean="0">
                <a:solidFill>
                  <a:schemeClr val="tx1"/>
                </a:solidFill>
              </a:rPr>
              <a:t>.)</a:t>
            </a:r>
            <a:endParaRPr lang="ru-RU" sz="2200" b="1" i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ҳафталик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юкламаси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ушбу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тури </a:t>
            </a:r>
            <a:r>
              <a:rPr lang="ru-RU" b="1" dirty="0" err="1">
                <a:solidFill>
                  <a:srgbClr val="FF0000"/>
                </a:solidFill>
              </a:rPr>
              <a:t>бўйича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вақти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нормаланган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бир</a:t>
            </a:r>
            <a:r>
              <a:rPr lang="ru-RU" b="1" dirty="0">
                <a:solidFill>
                  <a:srgbClr val="FF0000"/>
                </a:solidFill>
              </a:rPr>
              <a:t> ярим </a:t>
            </a:r>
            <a:r>
              <a:rPr lang="ru-RU" b="1" dirty="0" err="1">
                <a:solidFill>
                  <a:srgbClr val="FF0000"/>
                </a:solidFill>
              </a:rPr>
              <a:t>баравари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миқдоридан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ошмаслиги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керак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FF0000"/>
                </a:solidFill>
              </a:rPr>
              <a:t>Қонун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ҳужжатларида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давлат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мактабгача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таълим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b="1" dirty="0">
                <a:solidFill>
                  <a:srgbClr val="FF0000"/>
                </a:solidFill>
              </a:rPr>
              <a:t> педагог </a:t>
            </a:r>
            <a:r>
              <a:rPr lang="ru-RU" b="1" dirty="0" err="1">
                <a:solidFill>
                  <a:srgbClr val="FF0000"/>
                </a:solidFill>
              </a:rPr>
              <a:t>ходимларининг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айрим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тоифалари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учун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ҳафталик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юкламасининг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бошқача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давомийлиги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белгиланиши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мумкин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b="1" dirty="0" smtClean="0"/>
              <a:t> </a:t>
            </a:r>
            <a:r>
              <a:rPr lang="ru-RU" b="1" dirty="0"/>
              <a:t>41-модда. </a:t>
            </a:r>
            <a:r>
              <a:rPr lang="ru-RU" b="1" dirty="0" err="1"/>
              <a:t>Мактабгача</a:t>
            </a:r>
            <a:r>
              <a:rPr lang="ru-RU" b="1" dirty="0"/>
              <a:t> </a:t>
            </a:r>
            <a:r>
              <a:rPr lang="ru-RU" b="1" dirty="0" err="1"/>
              <a:t>таълим</a:t>
            </a:r>
            <a:r>
              <a:rPr lang="ru-RU" b="1" dirty="0"/>
              <a:t> </a:t>
            </a:r>
            <a:r>
              <a:rPr lang="ru-RU" b="1" dirty="0" err="1"/>
              <a:t>ташкилотлари</a:t>
            </a:r>
            <a:r>
              <a:rPr lang="ru-RU" b="1" dirty="0"/>
              <a:t> </a:t>
            </a:r>
            <a:r>
              <a:rPr lang="ru-RU" b="1" dirty="0" err="1"/>
              <a:t>ходимларининг</a:t>
            </a:r>
            <a:r>
              <a:rPr lang="ru-RU" b="1" dirty="0"/>
              <a:t> </a:t>
            </a:r>
            <a:r>
              <a:rPr lang="ru-RU" b="1" dirty="0" err="1"/>
              <a:t>меҳнатига</a:t>
            </a:r>
            <a:r>
              <a:rPr lang="ru-RU" b="1" dirty="0"/>
              <a:t> </a:t>
            </a:r>
            <a:r>
              <a:rPr lang="ru-RU" b="1" dirty="0" err="1"/>
              <a:t>ҳақ</a:t>
            </a:r>
            <a:r>
              <a:rPr lang="ru-RU" b="1" dirty="0"/>
              <a:t> </a:t>
            </a:r>
            <a:r>
              <a:rPr lang="ru-RU" b="1" dirty="0" err="1"/>
              <a:t>тўлаш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дам </a:t>
            </a:r>
            <a:r>
              <a:rPr lang="ru-RU" b="1" dirty="0" err="1" smtClean="0"/>
              <a:t>олиши</a:t>
            </a:r>
            <a:r>
              <a:rPr lang="ru-RU" b="1" dirty="0" smtClean="0"/>
              <a:t> </a:t>
            </a:r>
            <a:r>
              <a:rPr lang="ru-RU" b="1" dirty="0" err="1" smtClean="0"/>
              <a:t>белгиланган</a:t>
            </a:r>
            <a:r>
              <a:rPr lang="ru-RU" b="1" dirty="0" smtClean="0"/>
              <a:t>.</a:t>
            </a:r>
            <a:r>
              <a:rPr lang="ru-RU" i="1" dirty="0"/>
              <a:t> </a:t>
            </a:r>
            <a:r>
              <a:rPr lang="ru-RU" i="1" dirty="0" smtClean="0">
                <a:solidFill>
                  <a:schemeClr val="tx1"/>
                </a:solidFill>
              </a:rPr>
              <a:t>(</a:t>
            </a:r>
            <a:r>
              <a:rPr lang="ru-RU" i="1" dirty="0" err="1" smtClean="0">
                <a:solidFill>
                  <a:schemeClr val="tx1"/>
                </a:solidFill>
              </a:rPr>
              <a:t>ЎЗб.Пр.нинг</a:t>
            </a:r>
            <a:r>
              <a:rPr lang="ru-RU" i="1" dirty="0" smtClean="0">
                <a:solidFill>
                  <a:schemeClr val="tx1"/>
                </a:solidFill>
              </a:rPr>
              <a:t> </a:t>
            </a:r>
            <a:r>
              <a:rPr lang="ru-RU" i="1" dirty="0">
                <a:solidFill>
                  <a:schemeClr val="tx1"/>
                </a:solidFill>
              </a:rPr>
              <a:t>2018 </a:t>
            </a:r>
            <a:r>
              <a:rPr lang="ru-RU" i="1" dirty="0" err="1">
                <a:solidFill>
                  <a:schemeClr val="tx1"/>
                </a:solidFill>
              </a:rPr>
              <a:t>йил</a:t>
            </a:r>
            <a:r>
              <a:rPr lang="ru-RU" i="1" dirty="0">
                <a:solidFill>
                  <a:schemeClr val="tx1"/>
                </a:solidFill>
              </a:rPr>
              <a:t> 28 </a:t>
            </a:r>
            <a:r>
              <a:rPr lang="ru-RU" i="1" dirty="0" err="1">
                <a:solidFill>
                  <a:schemeClr val="tx1"/>
                </a:solidFill>
              </a:rPr>
              <a:t>февралдаги</a:t>
            </a:r>
            <a:r>
              <a:rPr lang="ru-RU" i="1" dirty="0">
                <a:solidFill>
                  <a:schemeClr val="tx1"/>
                </a:solidFill>
              </a:rPr>
              <a:t> ПҚ-3571-сонли </a:t>
            </a:r>
            <a:r>
              <a:rPr lang="ru-RU" i="1" dirty="0" err="1">
                <a:solidFill>
                  <a:schemeClr val="tx1"/>
                </a:solidFill>
                <a:hlinkClick r:id="rId3"/>
              </a:rPr>
              <a:t>қарори</a:t>
            </a:r>
            <a:r>
              <a:rPr lang="ru-RU" i="1" dirty="0">
                <a:solidFill>
                  <a:schemeClr val="tx1"/>
                </a:solidFill>
              </a:rPr>
              <a:t>, </a:t>
            </a:r>
            <a:r>
              <a:rPr lang="ru-RU" i="1" dirty="0" err="1">
                <a:solidFill>
                  <a:schemeClr val="tx1"/>
                </a:solidFill>
              </a:rPr>
              <a:t>Вазирлар</a:t>
            </a:r>
            <a:r>
              <a:rPr lang="ru-RU" i="1" dirty="0">
                <a:solidFill>
                  <a:schemeClr val="tx1"/>
                </a:solidFill>
              </a:rPr>
              <a:t> </a:t>
            </a:r>
            <a:r>
              <a:rPr lang="ru-RU" i="1" dirty="0" err="1">
                <a:solidFill>
                  <a:schemeClr val="tx1"/>
                </a:solidFill>
              </a:rPr>
              <a:t>Маҳкамасининг</a:t>
            </a:r>
            <a:r>
              <a:rPr lang="ru-RU" i="1" dirty="0">
                <a:solidFill>
                  <a:schemeClr val="tx1"/>
                </a:solidFill>
              </a:rPr>
              <a:t> 2018 </a:t>
            </a:r>
            <a:r>
              <a:rPr lang="ru-RU" i="1" dirty="0" err="1">
                <a:solidFill>
                  <a:schemeClr val="tx1"/>
                </a:solidFill>
              </a:rPr>
              <a:t>йил</a:t>
            </a:r>
            <a:r>
              <a:rPr lang="ru-RU" i="1" dirty="0">
                <a:solidFill>
                  <a:schemeClr val="tx1"/>
                </a:solidFill>
              </a:rPr>
              <a:t> 5 </a:t>
            </a:r>
            <a:r>
              <a:rPr lang="ru-RU" i="1" dirty="0" err="1">
                <a:solidFill>
                  <a:schemeClr val="tx1"/>
                </a:solidFill>
              </a:rPr>
              <a:t>январдаги</a:t>
            </a:r>
            <a:r>
              <a:rPr lang="ru-RU" i="1" dirty="0">
                <a:solidFill>
                  <a:schemeClr val="tx1"/>
                </a:solidFill>
              </a:rPr>
              <a:t> 10-сон </a:t>
            </a:r>
            <a:r>
              <a:rPr lang="ru-RU" i="1" dirty="0" err="1" smtClean="0">
                <a:solidFill>
                  <a:schemeClr val="tx1"/>
                </a:solidFill>
              </a:rPr>
              <a:t>қарори</a:t>
            </a:r>
            <a:r>
              <a:rPr lang="ru-RU" i="1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7641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42-модда</a:t>
            </a: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Педагогнинг</a:t>
            </a: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касбий</a:t>
            </a: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стандарти</a:t>
            </a: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196752"/>
            <a:ext cx="8424936" cy="543606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 smtClean="0">
                <a:solidFill>
                  <a:srgbClr val="FF0000"/>
                </a:solidFill>
              </a:rPr>
              <a:t>кадрлар</a:t>
            </a:r>
            <a:r>
              <a:rPr lang="ru-RU" sz="1700" b="1" dirty="0" smtClean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сиёсатини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шакллантириш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>
                <a:solidFill>
                  <a:srgbClr val="FF0000"/>
                </a:solidFill>
              </a:rPr>
              <a:t>педагог </a:t>
            </a:r>
            <a:r>
              <a:rPr lang="ru-RU" sz="1700" b="1" dirty="0" err="1">
                <a:solidFill>
                  <a:srgbClr val="FF0000"/>
                </a:solidFill>
              </a:rPr>
              <a:t>кадрларни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ишга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қабул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қилиш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меҳнат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шартномаларини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тузиш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лавозим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йўриқномасини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ишлаб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чиқиш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меҳнатга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ҳақ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тўлаш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педагоглар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ўқишини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ташкил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этиш</a:t>
            </a:r>
            <a:r>
              <a:rPr lang="ru-RU" sz="17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мактабгача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таълим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ташкилотлари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педагогларини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аттестациядан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ўтказиш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чоғида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қўлланилади</a:t>
            </a:r>
            <a:r>
              <a:rPr lang="ru-RU" sz="17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Педагогнинг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касбий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стандарти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ҳудудларнинг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маданий</a:t>
            </a:r>
            <a:r>
              <a:rPr lang="ru-RU" sz="1700" b="1" dirty="0">
                <a:solidFill>
                  <a:srgbClr val="FF0000"/>
                </a:solidFill>
              </a:rPr>
              <a:t>, </a:t>
            </a:r>
            <a:r>
              <a:rPr lang="ru-RU" sz="1700" b="1" dirty="0" err="1">
                <a:solidFill>
                  <a:srgbClr val="FF0000"/>
                </a:solidFill>
              </a:rPr>
              <a:t>демографик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ва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бошқа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хусусиятлари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инобатга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олинган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ҳолда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талаблар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билан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тўлдирилиши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мумкин</a:t>
            </a:r>
            <a:r>
              <a:rPr lang="ru-RU" sz="17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Педагогнинг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касбий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стандарти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педагогнинг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шахсий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сифатларига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нисбатан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унинг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билимлари</a:t>
            </a:r>
            <a:r>
              <a:rPr lang="ru-RU" sz="1700" b="1" dirty="0">
                <a:solidFill>
                  <a:srgbClr val="FF0000"/>
                </a:solidFill>
              </a:rPr>
              <a:t>, </a:t>
            </a:r>
            <a:r>
              <a:rPr lang="ru-RU" sz="1700" b="1" dirty="0" err="1">
                <a:solidFill>
                  <a:srgbClr val="FF0000"/>
                </a:solidFill>
              </a:rPr>
              <a:t>маҳорати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ва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кўникмаларидан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ажралмас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бўлган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талаблар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қўяди</a:t>
            </a:r>
            <a:r>
              <a:rPr lang="ru-RU" sz="17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Мактабгача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таълим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ташкилоти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педагогининг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касбий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стандарти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Ўзбекистон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Вазирлар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Маҳкамаси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томонидан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тасдиқланади</a:t>
            </a:r>
            <a:r>
              <a:rPr lang="ru-RU" sz="17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err="1">
                <a:solidFill>
                  <a:srgbClr val="FF0000"/>
                </a:solidFill>
              </a:rPr>
              <a:t>Педагогнинг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малака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тоифаси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педагогнинг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касбий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стандартига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мувофиқ</a:t>
            </a:r>
            <a:r>
              <a:rPr lang="ru-RU" sz="1700" b="1" dirty="0">
                <a:solidFill>
                  <a:srgbClr val="FF0000"/>
                </a:solidFill>
              </a:rPr>
              <a:t> </a:t>
            </a:r>
            <a:r>
              <a:rPr lang="ru-RU" sz="1700" b="1" dirty="0" err="1">
                <a:solidFill>
                  <a:srgbClr val="FF0000"/>
                </a:solidFill>
              </a:rPr>
              <a:t>берилади</a:t>
            </a:r>
            <a:r>
              <a:rPr lang="ru-RU" sz="1700" b="1" dirty="0" smtClean="0">
                <a:solidFill>
                  <a:srgbClr val="FF0000"/>
                </a:solidFill>
              </a:rPr>
              <a:t>.</a:t>
            </a:r>
            <a:r>
              <a:rPr lang="ru-RU" sz="1700" b="1" dirty="0"/>
              <a:t> </a:t>
            </a:r>
            <a:endParaRPr lang="ru-RU" sz="1700" b="1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b="1" dirty="0" smtClean="0"/>
              <a:t>43-модда</a:t>
            </a:r>
            <a:r>
              <a:rPr lang="ru-RU" sz="1700" b="1" dirty="0"/>
              <a:t>. </a:t>
            </a:r>
            <a:r>
              <a:rPr lang="ru-RU" sz="1700" b="1" dirty="0" err="1"/>
              <a:t>Мактабгача</a:t>
            </a:r>
            <a:r>
              <a:rPr lang="ru-RU" sz="1700" b="1" dirty="0"/>
              <a:t> </a:t>
            </a:r>
            <a:r>
              <a:rPr lang="ru-RU" sz="1700" b="1" dirty="0" err="1"/>
              <a:t>таълим</a:t>
            </a:r>
            <a:r>
              <a:rPr lang="ru-RU" sz="1700" b="1" dirty="0"/>
              <a:t> </a:t>
            </a:r>
            <a:r>
              <a:rPr lang="ru-RU" sz="1700" b="1" dirty="0" err="1"/>
              <a:t>ташкилотларининг</a:t>
            </a:r>
            <a:r>
              <a:rPr lang="ru-RU" sz="1700" b="1" dirty="0"/>
              <a:t> педагог </a:t>
            </a:r>
            <a:r>
              <a:rPr lang="ru-RU" sz="1700" b="1" dirty="0" err="1"/>
              <a:t>ходимларини</a:t>
            </a:r>
            <a:r>
              <a:rPr lang="ru-RU" sz="1700" b="1" dirty="0"/>
              <a:t> </a:t>
            </a:r>
            <a:r>
              <a:rPr lang="ru-RU" sz="1700" b="1" dirty="0" err="1"/>
              <a:t>аттестациядан</a:t>
            </a:r>
            <a:r>
              <a:rPr lang="ru-RU" sz="1700" b="1" dirty="0"/>
              <a:t> </a:t>
            </a:r>
            <a:r>
              <a:rPr lang="ru-RU" sz="1700" b="1" dirty="0" err="1" smtClean="0"/>
              <a:t>ўтказиш</a:t>
            </a:r>
            <a:r>
              <a:rPr lang="ru-RU" sz="1700" b="1" dirty="0" smtClean="0"/>
              <a:t> </a:t>
            </a:r>
            <a:r>
              <a:rPr lang="ru-RU" sz="1700" b="1" i="1" dirty="0" smtClean="0">
                <a:solidFill>
                  <a:schemeClr val="tx1"/>
                </a:solidFill>
              </a:rPr>
              <a:t>(</a:t>
            </a:r>
            <a:r>
              <a:rPr lang="ru-RU" sz="1700" b="1" i="1" dirty="0" err="1" smtClean="0">
                <a:solidFill>
                  <a:schemeClr val="tx1"/>
                </a:solidFill>
              </a:rPr>
              <a:t>Вмнинг</a:t>
            </a:r>
            <a:r>
              <a:rPr lang="ru-RU" sz="1700" b="1" i="1" dirty="0" smtClean="0">
                <a:solidFill>
                  <a:schemeClr val="tx1"/>
                </a:solidFill>
              </a:rPr>
              <a:t> 2021 </a:t>
            </a:r>
            <a:r>
              <a:rPr lang="ru-RU" sz="1700" b="1" i="1" dirty="0" err="1" smtClean="0">
                <a:solidFill>
                  <a:schemeClr val="tx1"/>
                </a:solidFill>
              </a:rPr>
              <a:t>йил</a:t>
            </a:r>
            <a:r>
              <a:rPr lang="ru-RU" sz="1700" b="1" i="1" dirty="0" smtClean="0">
                <a:solidFill>
                  <a:schemeClr val="tx1"/>
                </a:solidFill>
              </a:rPr>
              <a:t> 17 </a:t>
            </a:r>
            <a:r>
              <a:rPr lang="ru-RU" sz="1700" b="1" i="1" dirty="0" err="1" smtClean="0">
                <a:solidFill>
                  <a:schemeClr val="tx1"/>
                </a:solidFill>
              </a:rPr>
              <a:t>сентябрдаги</a:t>
            </a:r>
            <a:r>
              <a:rPr lang="ru-RU" sz="1700" b="1" i="1" dirty="0" smtClean="0">
                <a:solidFill>
                  <a:schemeClr val="tx1"/>
                </a:solidFill>
              </a:rPr>
              <a:t> 572-сон </a:t>
            </a:r>
            <a:r>
              <a:rPr lang="ru-RU" sz="1700" b="1" i="1" dirty="0" err="1" smtClean="0">
                <a:solidFill>
                  <a:schemeClr val="tx1"/>
                </a:solidFill>
              </a:rPr>
              <a:t>қарори</a:t>
            </a:r>
            <a:r>
              <a:rPr lang="ru-RU" sz="1700" b="1" i="1" dirty="0" smtClean="0">
                <a:solidFill>
                  <a:schemeClr val="tx1"/>
                </a:solidFill>
              </a:rPr>
              <a:t>)</a:t>
            </a:r>
            <a:endParaRPr lang="ru-RU" sz="1700" i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2060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44-модда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ва</a:t>
            </a:r>
            <a:r>
              <a:rPr lang="ru-RU" sz="3200" b="1" dirty="0"/>
              <a:t> </a:t>
            </a:r>
            <a:r>
              <a:rPr lang="ru-RU" sz="3200" b="1" dirty="0" err="1"/>
              <a:t>тарбия</a:t>
            </a:r>
            <a:r>
              <a:rPr lang="ru-RU" sz="3200" b="1" dirty="0"/>
              <a:t> </a:t>
            </a:r>
            <a:r>
              <a:rPr lang="ru-RU" sz="3200" b="1" dirty="0" err="1"/>
              <a:t>тизимида</a:t>
            </a:r>
            <a:r>
              <a:rPr lang="ru-RU" sz="3200" b="1" dirty="0"/>
              <a:t> </a:t>
            </a:r>
            <a:r>
              <a:rPr lang="ru-RU" sz="3200" b="1" dirty="0" err="1"/>
              <a:t>меҳнат</a:t>
            </a:r>
            <a:r>
              <a:rPr lang="ru-RU" sz="3200" b="1" dirty="0"/>
              <a:t> </a:t>
            </a:r>
            <a:r>
              <a:rPr lang="ru-RU" sz="3200" b="1" dirty="0" err="1"/>
              <a:t>фаолиятини</a:t>
            </a:r>
            <a:r>
              <a:rPr lang="ru-RU" sz="3200" b="1" dirty="0"/>
              <a:t> </a:t>
            </a:r>
            <a:r>
              <a:rPr lang="ru-RU" sz="3200" b="1" dirty="0" err="1"/>
              <a:t>амалга</a:t>
            </a:r>
            <a:r>
              <a:rPr lang="ru-RU" sz="3200" b="1" dirty="0"/>
              <a:t> </a:t>
            </a:r>
            <a:r>
              <a:rPr lang="ru-RU" sz="3200" b="1" dirty="0" err="1"/>
              <a:t>оширишга</a:t>
            </a:r>
            <a:r>
              <a:rPr lang="ru-RU" sz="3200" b="1" dirty="0"/>
              <a:t> </a:t>
            </a:r>
            <a:r>
              <a:rPr lang="ru-RU" sz="3200" b="1" dirty="0" err="1"/>
              <a:t>доир</a:t>
            </a:r>
            <a:r>
              <a:rPr lang="ru-RU" sz="3200" b="1" dirty="0"/>
              <a:t> </a:t>
            </a:r>
            <a:r>
              <a:rPr lang="ru-RU" sz="3200" b="1" dirty="0" err="1"/>
              <a:t>чекловлар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484784"/>
            <a:ext cx="8424936" cy="514802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Муомалага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лаёқатсиз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ёки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муомала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лаёқати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чекланган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деб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топилган</a:t>
            </a:r>
            <a:r>
              <a:rPr lang="ru-RU" sz="1800" b="1" dirty="0">
                <a:solidFill>
                  <a:srgbClr val="FF0000"/>
                </a:solidFill>
              </a:rPr>
              <a:t>, педагогик </a:t>
            </a:r>
            <a:r>
              <a:rPr lang="ru-RU" sz="1800" b="1" dirty="0" err="1">
                <a:solidFill>
                  <a:srgbClr val="FF0000"/>
                </a:solidFill>
              </a:rPr>
              <a:t>фаолиятни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тўсқинлик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қиладиган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касалликлари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ёки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жисмоний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нуқсонлари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бўлган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шахслар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шунингдек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қасддан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жиноятлар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содир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этганлиги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илгари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ҳукм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шахслар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ташкилотларида</a:t>
            </a:r>
            <a:r>
              <a:rPr lang="ru-RU" sz="1800" b="1" dirty="0">
                <a:solidFill>
                  <a:srgbClr val="FF0000"/>
                </a:solidFill>
              </a:rPr>
              <a:t> педагогик </a:t>
            </a:r>
            <a:r>
              <a:rPr lang="ru-RU" sz="1800" b="1" dirty="0" err="1">
                <a:solidFill>
                  <a:srgbClr val="FF0000"/>
                </a:solidFill>
              </a:rPr>
              <a:t>фаолият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билан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шуғулланиши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мумкин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эмас</a:t>
            </a:r>
            <a:r>
              <a:rPr lang="ru-RU" sz="1800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Илгари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ўзининг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айбли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ҳаракатлари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сабабли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меҳнат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шартномаси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тугатилган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шахслар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шунингдек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қўлланилган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жазо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чорасидан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судланганлиги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ҳолати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тугатилганлигидан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ёки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ташланганлигидан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ўзига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нисбатан</a:t>
            </a:r>
            <a:r>
              <a:rPr lang="ru-RU" sz="1800" b="1" dirty="0">
                <a:solidFill>
                  <a:srgbClr val="FF0000"/>
                </a:solidFill>
              </a:rPr>
              <a:t> амнистия </a:t>
            </a:r>
            <a:r>
              <a:rPr lang="ru-RU" sz="1800" b="1" dirty="0" err="1">
                <a:solidFill>
                  <a:srgbClr val="FF0000"/>
                </a:solidFill>
              </a:rPr>
              <a:t>ёки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афв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акти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қўлланилганлигидан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қатъи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назар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қасддан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содир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жиноятлар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илгари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ҳукм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қилинган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шахслар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жиноят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ишлари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айбдорлиги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тўғрисидаги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масала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этилмаган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ҳолда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тугатилган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жиноятлар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содир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шахслар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органлари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раҳбарлик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лавозимларига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тайинланиши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мумкин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эмас</a:t>
            </a:r>
            <a:r>
              <a:rPr lang="ru-RU" sz="1800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Қонунда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меҳнат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доир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чекловлар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белгиланиши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мумкин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2057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>
                <a:solidFill>
                  <a:srgbClr val="FF0000"/>
                </a:solidFill>
              </a:rPr>
              <a:t>8-боб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бўлган</a:t>
            </a:r>
            <a:r>
              <a:rPr lang="ru-RU" sz="3200" b="1" dirty="0"/>
              <a:t> </a:t>
            </a:r>
            <a:r>
              <a:rPr lang="ru-RU" sz="3200" b="1" dirty="0" err="1"/>
              <a:t>ёшдаги</a:t>
            </a:r>
            <a:r>
              <a:rPr lang="ru-RU" sz="3200" b="1" dirty="0"/>
              <a:t> </a:t>
            </a:r>
            <a:r>
              <a:rPr lang="ru-RU" sz="3200" b="1" dirty="0" err="1"/>
              <a:t>болаларни</a:t>
            </a:r>
            <a:r>
              <a:rPr lang="ru-RU" sz="3200" b="1" dirty="0"/>
              <a:t> </a:t>
            </a:r>
            <a:r>
              <a:rPr lang="ru-RU" sz="3200" b="1" dirty="0" err="1"/>
              <a:t>ижтимоий</a:t>
            </a:r>
            <a:r>
              <a:rPr lang="ru-RU" sz="3200" b="1" dirty="0"/>
              <a:t> </a:t>
            </a:r>
            <a:r>
              <a:rPr lang="ru-RU" sz="3200" b="1" dirty="0" err="1"/>
              <a:t>ҳимоя</a:t>
            </a:r>
            <a:r>
              <a:rPr lang="ru-RU" sz="3200" b="1" dirty="0"/>
              <a:t> </a:t>
            </a:r>
            <a:r>
              <a:rPr lang="ru-RU" sz="3200" b="1" dirty="0" err="1"/>
              <a:t>қилиш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484784"/>
            <a:ext cx="8424936" cy="514802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45-модда.</a:t>
            </a:r>
            <a:r>
              <a:rPr lang="ru-RU" sz="1800" b="1" dirty="0"/>
              <a:t> </a:t>
            </a:r>
            <a:r>
              <a:rPr lang="ru-RU" sz="1800" b="1" dirty="0" err="1"/>
              <a:t>Мактабгача</a:t>
            </a:r>
            <a:r>
              <a:rPr lang="ru-RU" sz="1800" b="1" dirty="0"/>
              <a:t> </a:t>
            </a:r>
            <a:r>
              <a:rPr lang="ru-RU" sz="1800" b="1" dirty="0" err="1"/>
              <a:t>бўлган</a:t>
            </a:r>
            <a:r>
              <a:rPr lang="ru-RU" sz="1800" b="1" dirty="0"/>
              <a:t> </a:t>
            </a:r>
            <a:r>
              <a:rPr lang="ru-RU" sz="1800" b="1" dirty="0" err="1"/>
              <a:t>ёшдаги</a:t>
            </a:r>
            <a:r>
              <a:rPr lang="ru-RU" sz="1800" b="1" dirty="0"/>
              <a:t> </a:t>
            </a:r>
            <a:r>
              <a:rPr lang="ru-RU" sz="1800" b="1" dirty="0" err="1"/>
              <a:t>болаларга</a:t>
            </a:r>
            <a:r>
              <a:rPr lang="ru-RU" sz="1800" b="1" dirty="0"/>
              <a:t> </a:t>
            </a:r>
            <a:r>
              <a:rPr lang="ru-RU" sz="1800" b="1" dirty="0" err="1"/>
              <a:t>қараб</a:t>
            </a:r>
            <a:r>
              <a:rPr lang="ru-RU" sz="1800" b="1" dirty="0"/>
              <a:t> </a:t>
            </a:r>
            <a:r>
              <a:rPr lang="ru-RU" sz="1800" b="1" dirty="0" err="1"/>
              <a:t>туриш</a:t>
            </a:r>
            <a:r>
              <a:rPr lang="ru-RU" sz="1800" b="1" dirty="0"/>
              <a:t> </a:t>
            </a:r>
            <a:r>
              <a:rPr lang="ru-RU" sz="1800" b="1" dirty="0" err="1"/>
              <a:t>ва</a:t>
            </a:r>
            <a:r>
              <a:rPr lang="ru-RU" sz="1800" b="1" dirty="0"/>
              <a:t> </a:t>
            </a:r>
            <a:r>
              <a:rPr lang="ru-RU" sz="1800" b="1" dirty="0" err="1"/>
              <a:t>уларни</a:t>
            </a:r>
            <a:r>
              <a:rPr lang="ru-RU" sz="1800" b="1" dirty="0"/>
              <a:t> </a:t>
            </a:r>
            <a:r>
              <a:rPr lang="ru-RU" sz="1800" b="1" dirty="0" err="1" smtClean="0"/>
              <a:t>таъминлаш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тўлиқ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давлат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қарамоғида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эканлиги</a:t>
            </a:r>
            <a:r>
              <a:rPr lang="ru-RU" sz="1800" b="1" dirty="0" smtClean="0"/>
              <a:t> норматив-</a:t>
            </a:r>
            <a:r>
              <a:rPr lang="ru-RU" sz="1800" b="1" dirty="0" err="1" smtClean="0"/>
              <a:t>меъёрий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ҳужжатлар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билан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кафолатланган</a:t>
            </a:r>
            <a:r>
              <a:rPr lang="ru-RU" sz="1800" b="1" dirty="0" smtClean="0"/>
              <a:t>.</a:t>
            </a:r>
            <a:endParaRPr lang="ru-RU" sz="18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46-модда.</a:t>
            </a:r>
            <a:r>
              <a:rPr lang="ru-RU" sz="1800" b="1" dirty="0"/>
              <a:t> </a:t>
            </a:r>
            <a:r>
              <a:rPr lang="ru-RU" sz="1800" b="1" dirty="0" err="1"/>
              <a:t>Мактабгача</a:t>
            </a:r>
            <a:r>
              <a:rPr lang="ru-RU" sz="1800" b="1" dirty="0"/>
              <a:t> </a:t>
            </a:r>
            <a:r>
              <a:rPr lang="ru-RU" sz="1800" b="1" dirty="0" err="1"/>
              <a:t>таълим</a:t>
            </a:r>
            <a:r>
              <a:rPr lang="ru-RU" sz="1800" b="1" dirty="0"/>
              <a:t> </a:t>
            </a:r>
            <a:r>
              <a:rPr lang="ru-RU" sz="1800" b="1" dirty="0" err="1"/>
              <a:t>ташкилотларида</a:t>
            </a:r>
            <a:r>
              <a:rPr lang="ru-RU" sz="1800" b="1" dirty="0"/>
              <a:t> </a:t>
            </a:r>
            <a:r>
              <a:rPr lang="ru-RU" sz="1800" b="1" dirty="0" err="1"/>
              <a:t>болаларнинг</a:t>
            </a:r>
            <a:r>
              <a:rPr lang="ru-RU" sz="1800" b="1" dirty="0"/>
              <a:t> </a:t>
            </a:r>
            <a:r>
              <a:rPr lang="ru-RU" sz="1800" b="1" dirty="0" err="1"/>
              <a:t>овқатланишини</a:t>
            </a:r>
            <a:r>
              <a:rPr lang="ru-RU" sz="1800" b="1" dirty="0"/>
              <a:t> </a:t>
            </a:r>
            <a:r>
              <a:rPr lang="ru-RU" sz="1800" b="1" dirty="0" err="1"/>
              <a:t>ташкил</a:t>
            </a:r>
            <a:r>
              <a:rPr lang="ru-RU" sz="1800" b="1" dirty="0"/>
              <a:t> </a:t>
            </a:r>
            <a:r>
              <a:rPr lang="ru-RU" sz="1800" b="1" dirty="0" err="1" smtClean="0"/>
              <a:t>этиш</a:t>
            </a:r>
            <a:r>
              <a:rPr lang="ru-RU" sz="1800" b="1" dirty="0" smtClean="0"/>
              <a:t> </a:t>
            </a:r>
            <a:r>
              <a:rPr lang="ru-RU" sz="1800" b="1" i="1" dirty="0" smtClean="0">
                <a:solidFill>
                  <a:schemeClr val="tx1"/>
                </a:solidFill>
              </a:rPr>
              <a:t>(</a:t>
            </a:r>
            <a:r>
              <a:rPr lang="ru-RU" sz="1800" i="1" dirty="0" err="1" smtClean="0">
                <a:solidFill>
                  <a:schemeClr val="tx1"/>
                </a:solidFill>
              </a:rPr>
              <a:t>Вазирлар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Маҳкамасининг</a:t>
            </a:r>
            <a:r>
              <a:rPr lang="ru-RU" sz="1800" i="1" dirty="0">
                <a:solidFill>
                  <a:schemeClr val="tx1"/>
                </a:solidFill>
              </a:rPr>
              <a:t> 2019 </a:t>
            </a:r>
            <a:r>
              <a:rPr lang="ru-RU" sz="1800" i="1" dirty="0" err="1">
                <a:solidFill>
                  <a:schemeClr val="tx1"/>
                </a:solidFill>
              </a:rPr>
              <a:t>йил</a:t>
            </a:r>
            <a:r>
              <a:rPr lang="ru-RU" sz="1800" i="1" dirty="0">
                <a:solidFill>
                  <a:schemeClr val="tx1"/>
                </a:solidFill>
              </a:rPr>
              <a:t> 25 </a:t>
            </a:r>
            <a:r>
              <a:rPr lang="ru-RU" sz="1800" i="1" dirty="0" err="1">
                <a:solidFill>
                  <a:schemeClr val="tx1"/>
                </a:solidFill>
              </a:rPr>
              <a:t>июлдаги</a:t>
            </a:r>
            <a:r>
              <a:rPr lang="ru-RU" sz="1800" i="1" dirty="0">
                <a:solidFill>
                  <a:schemeClr val="tx1"/>
                </a:solidFill>
              </a:rPr>
              <a:t> 626-сон «</a:t>
            </a:r>
            <a:r>
              <a:rPr lang="ru-RU" sz="1800" i="1" dirty="0" err="1">
                <a:solidFill>
                  <a:schemeClr val="tx1"/>
                </a:solidFill>
              </a:rPr>
              <a:t>Давлат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мактабгача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таълим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муассасаларида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соғлом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овқатлантириш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тизимини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янада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такомиллаштириш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тўғрисида»ги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  <a:hlinkClick r:id="rId2"/>
              </a:rPr>
              <a:t>қарори</a:t>
            </a:r>
            <a:r>
              <a:rPr lang="ru-RU" sz="1800" i="1" dirty="0" smtClean="0">
                <a:solidFill>
                  <a:schemeClr val="tx1"/>
                </a:solidFill>
              </a:rPr>
              <a:t>, </a:t>
            </a:r>
            <a:r>
              <a:rPr lang="ru-RU" sz="1800" i="1" dirty="0" err="1" smtClean="0">
                <a:solidFill>
                  <a:schemeClr val="tx1"/>
                </a:solidFill>
              </a:rPr>
              <a:t>МТТларда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тарбияланаётган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болаларни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хавфсиз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ва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сифатли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овқатланишини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ташкил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этилишига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оид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гигиеник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талаблар-</a:t>
            </a:r>
            <a:r>
              <a:rPr lang="ru-RU" sz="1800" b="1" i="1" dirty="0" err="1" smtClean="0">
                <a:solidFill>
                  <a:schemeClr val="tx1"/>
                </a:solidFill>
              </a:rPr>
              <a:t>СанҚваН</a:t>
            </a:r>
            <a:r>
              <a:rPr lang="ru-RU" sz="1800" b="1" i="1" dirty="0" smtClean="0">
                <a:solidFill>
                  <a:schemeClr val="tx1"/>
                </a:solidFill>
              </a:rPr>
              <a:t> </a:t>
            </a:r>
            <a:r>
              <a:rPr lang="ru-RU" sz="1800" b="1" i="1" dirty="0">
                <a:solidFill>
                  <a:schemeClr val="tx1"/>
                </a:solidFill>
              </a:rPr>
              <a:t>№ </a:t>
            </a:r>
            <a:r>
              <a:rPr lang="ru-RU" sz="1800" b="1" i="1" dirty="0" smtClean="0">
                <a:solidFill>
                  <a:schemeClr val="tx1"/>
                </a:solidFill>
              </a:rPr>
              <a:t>0016-21)</a:t>
            </a:r>
            <a:endParaRPr lang="ru-RU" sz="1800" i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47-модда</a:t>
            </a:r>
            <a:r>
              <a:rPr lang="ru-RU" sz="1800" b="1" dirty="0"/>
              <a:t>. </a:t>
            </a:r>
            <a:r>
              <a:rPr lang="ru-RU" sz="1800" b="1" dirty="0" err="1"/>
              <a:t>Мактабгача</a:t>
            </a:r>
            <a:r>
              <a:rPr lang="ru-RU" sz="1800" b="1" dirty="0"/>
              <a:t> </a:t>
            </a:r>
            <a:r>
              <a:rPr lang="ru-RU" sz="1800" b="1" dirty="0" err="1"/>
              <a:t>таълим</a:t>
            </a:r>
            <a:r>
              <a:rPr lang="ru-RU" sz="1800" b="1" dirty="0"/>
              <a:t> </a:t>
            </a:r>
            <a:r>
              <a:rPr lang="ru-RU" sz="1800" b="1" dirty="0" err="1"/>
              <a:t>ташкилотларида</a:t>
            </a:r>
            <a:r>
              <a:rPr lang="ru-RU" sz="1800" b="1" dirty="0"/>
              <a:t> </a:t>
            </a:r>
            <a:r>
              <a:rPr lang="ru-RU" sz="1800" b="1" dirty="0" err="1"/>
              <a:t>болаларнинг</a:t>
            </a:r>
            <a:r>
              <a:rPr lang="ru-RU" sz="1800" b="1" dirty="0"/>
              <a:t> </a:t>
            </a:r>
            <a:r>
              <a:rPr lang="ru-RU" sz="1800" b="1" dirty="0" err="1"/>
              <a:t>соғлиғини</a:t>
            </a:r>
            <a:r>
              <a:rPr lang="ru-RU" sz="1800" b="1" dirty="0"/>
              <a:t> </a:t>
            </a:r>
            <a:r>
              <a:rPr lang="ru-RU" sz="1800" b="1" dirty="0" err="1" smtClean="0"/>
              <a:t>сақлаш</a:t>
            </a:r>
            <a:r>
              <a:rPr lang="ru-RU" sz="1800" b="1" dirty="0" smtClean="0"/>
              <a:t> </a:t>
            </a:r>
            <a:r>
              <a:rPr lang="ru-RU" sz="1800" dirty="0" err="1"/>
              <a:t>биринчи</a:t>
            </a:r>
            <a:r>
              <a:rPr lang="ru-RU" sz="1800" dirty="0"/>
              <a:t> </a:t>
            </a:r>
            <a:r>
              <a:rPr lang="ru-RU" sz="1800" dirty="0" err="1"/>
              <a:t>тиббий</a:t>
            </a:r>
            <a:r>
              <a:rPr lang="ru-RU" sz="1800" dirty="0"/>
              <a:t> </a:t>
            </a:r>
            <a:r>
              <a:rPr lang="ru-RU" sz="1800" dirty="0" err="1"/>
              <a:t>ёрдам</a:t>
            </a:r>
            <a:r>
              <a:rPr lang="ru-RU" sz="1800" dirty="0"/>
              <a:t> </a:t>
            </a:r>
            <a:r>
              <a:rPr lang="ru-RU" sz="1800" dirty="0" err="1" smtClean="0"/>
              <a:t>кўрсатиш</a:t>
            </a:r>
            <a:r>
              <a:rPr lang="ru-RU" sz="1800" dirty="0" smtClean="0"/>
              <a:t>; </a:t>
            </a:r>
            <a:r>
              <a:rPr lang="ru-RU" sz="1800" dirty="0" err="1" smtClean="0"/>
              <a:t>мақбул</a:t>
            </a:r>
            <a:r>
              <a:rPr lang="ru-RU" sz="1800" dirty="0" smtClean="0"/>
              <a:t> </a:t>
            </a:r>
            <a:r>
              <a:rPr lang="ru-RU" sz="1800" dirty="0" err="1"/>
              <a:t>ўқув</a:t>
            </a:r>
            <a:r>
              <a:rPr lang="ru-RU" sz="1800" dirty="0"/>
              <a:t> </a:t>
            </a:r>
            <a:r>
              <a:rPr lang="ru-RU" sz="1800" dirty="0" err="1"/>
              <a:t>юкламасини</a:t>
            </a:r>
            <a:r>
              <a:rPr lang="ru-RU" sz="1800" dirty="0"/>
              <a:t> </a:t>
            </a:r>
            <a:r>
              <a:rPr lang="ru-RU" sz="1800" dirty="0" err="1"/>
              <a:t>белгилаш</a:t>
            </a:r>
            <a:r>
              <a:rPr lang="ru-RU" sz="1800" dirty="0"/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/>
              <a:t>соғлом</a:t>
            </a:r>
            <a:r>
              <a:rPr lang="ru-RU" sz="1800" dirty="0"/>
              <a:t> </a:t>
            </a:r>
            <a:r>
              <a:rPr lang="ru-RU" sz="1800" dirty="0" err="1"/>
              <a:t>турмуш</a:t>
            </a:r>
            <a:r>
              <a:rPr lang="ru-RU" sz="1800" dirty="0"/>
              <a:t> </a:t>
            </a:r>
            <a:r>
              <a:rPr lang="ru-RU" sz="1800" dirty="0" err="1"/>
              <a:t>тарзи</a:t>
            </a:r>
            <a:r>
              <a:rPr lang="ru-RU" sz="1800" dirty="0"/>
              <a:t> </a:t>
            </a:r>
            <a:r>
              <a:rPr lang="ru-RU" sz="1800" dirty="0" err="1"/>
              <a:t>кўникмаларини</a:t>
            </a:r>
            <a:r>
              <a:rPr lang="ru-RU" sz="1800" dirty="0"/>
              <a:t> </a:t>
            </a:r>
            <a:r>
              <a:rPr lang="ru-RU" sz="1800" dirty="0" err="1"/>
              <a:t>тарғиб</a:t>
            </a:r>
            <a:r>
              <a:rPr lang="ru-RU" sz="1800" dirty="0"/>
              <a:t> </a:t>
            </a:r>
            <a:r>
              <a:rPr lang="ru-RU" sz="1800" dirty="0" err="1"/>
              <a:t>қилиш</a:t>
            </a:r>
            <a:r>
              <a:rPr lang="ru-RU" sz="1800" dirty="0"/>
              <a:t>, </a:t>
            </a:r>
            <a:r>
              <a:rPr lang="ru-RU" sz="1800" dirty="0" err="1"/>
              <a:t>шакллантириш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ўргатиш</a:t>
            </a:r>
            <a:r>
              <a:rPr lang="ru-RU" sz="1800" dirty="0"/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/>
              <a:t>соғломлаштириш</a:t>
            </a:r>
            <a:r>
              <a:rPr lang="ru-RU" sz="1800" dirty="0"/>
              <a:t> </a:t>
            </a:r>
            <a:r>
              <a:rPr lang="ru-RU" sz="1800" dirty="0" err="1"/>
              <a:t>тадбирларини</a:t>
            </a:r>
            <a:r>
              <a:rPr lang="ru-RU" sz="1800" dirty="0"/>
              <a:t> </a:t>
            </a:r>
            <a:r>
              <a:rPr lang="ru-RU" sz="1800" dirty="0" err="1"/>
              <a:t>ташкил</a:t>
            </a:r>
            <a:r>
              <a:rPr lang="ru-RU" sz="1800" dirty="0"/>
              <a:t> </a:t>
            </a:r>
            <a:r>
              <a:rPr lang="ru-RU" sz="1800" dirty="0" err="1" smtClean="0"/>
              <a:t>этиш;кун</a:t>
            </a:r>
            <a:r>
              <a:rPr lang="ru-RU" sz="1800" dirty="0" smtClean="0"/>
              <a:t> </a:t>
            </a:r>
            <a:r>
              <a:rPr lang="ru-RU" sz="1800" dirty="0" err="1"/>
              <a:t>тартибига</a:t>
            </a:r>
            <a:r>
              <a:rPr lang="ru-RU" sz="1800" dirty="0"/>
              <a:t> </a:t>
            </a:r>
            <a:r>
              <a:rPr lang="ru-RU" sz="1800" dirty="0" err="1"/>
              <a:t>риоя</a:t>
            </a:r>
            <a:r>
              <a:rPr lang="ru-RU" sz="1800" dirty="0"/>
              <a:t> </a:t>
            </a:r>
            <a:r>
              <a:rPr lang="ru-RU" sz="1800" dirty="0" err="1"/>
              <a:t>этиш</a:t>
            </a:r>
            <a:r>
              <a:rPr lang="ru-RU" sz="1800" dirty="0"/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err="1"/>
              <a:t>соғлом</a:t>
            </a:r>
            <a:r>
              <a:rPr lang="ru-RU" sz="1800" dirty="0"/>
              <a:t> </a:t>
            </a:r>
            <a:r>
              <a:rPr lang="ru-RU" sz="1800" dirty="0" err="1"/>
              <a:t>овқатланишни</a:t>
            </a:r>
            <a:r>
              <a:rPr lang="ru-RU" sz="1800" dirty="0"/>
              <a:t> </a:t>
            </a:r>
            <a:r>
              <a:rPr lang="ru-RU" sz="1800" dirty="0" err="1"/>
              <a:t>ташкил</a:t>
            </a:r>
            <a:r>
              <a:rPr lang="ru-RU" sz="1800" dirty="0"/>
              <a:t> </a:t>
            </a:r>
            <a:r>
              <a:rPr lang="ru-RU" sz="1800" dirty="0" err="1" smtClean="0"/>
              <a:t>этиш;жисмоний</a:t>
            </a:r>
            <a:r>
              <a:rPr lang="ru-RU" sz="1800" dirty="0" smtClean="0"/>
              <a:t> </a:t>
            </a:r>
            <a:r>
              <a:rPr lang="ru-RU" sz="1800" dirty="0" err="1"/>
              <a:t>фаоллик</a:t>
            </a:r>
            <a:r>
              <a:rPr lang="ru-RU" sz="1800" dirty="0"/>
              <a:t> </a:t>
            </a:r>
            <a:r>
              <a:rPr lang="ru-RU" sz="1800" dirty="0" err="1"/>
              <a:t>учун</a:t>
            </a:r>
            <a:r>
              <a:rPr lang="ru-RU" sz="1800" dirty="0"/>
              <a:t> </a:t>
            </a:r>
            <a:r>
              <a:rPr lang="ru-RU" sz="1800" dirty="0" err="1"/>
              <a:t>шарт-шароитлар</a:t>
            </a:r>
            <a:r>
              <a:rPr lang="ru-RU" sz="1800" dirty="0"/>
              <a:t> </a:t>
            </a:r>
            <a:r>
              <a:rPr lang="ru-RU" sz="1800" dirty="0" err="1"/>
              <a:t>яратиш</a:t>
            </a:r>
            <a:r>
              <a:rPr lang="ru-RU" sz="1800" dirty="0" smtClean="0"/>
              <a:t>.</a:t>
            </a:r>
            <a:r>
              <a:rPr lang="ru-RU" sz="1800" b="1" dirty="0" smtClean="0">
                <a:solidFill>
                  <a:schemeClr val="tx1"/>
                </a:solidFill>
              </a:rPr>
              <a:t>(</a:t>
            </a:r>
            <a:r>
              <a:rPr lang="ru-RU" sz="1800" i="1" dirty="0" err="1" smtClean="0">
                <a:solidFill>
                  <a:schemeClr val="tx1"/>
                </a:solidFill>
              </a:rPr>
              <a:t>Мактабгача</a:t>
            </a:r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таълим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муассасаларида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болаларнинг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ҳаёти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ва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соғлиғини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муҳофаза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қилишни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ташкил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этиш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тартиби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тўғрисида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>
                <a:solidFill>
                  <a:schemeClr val="tx1"/>
                </a:solidFill>
                <a:hlinkClick r:id="rId3"/>
              </a:rPr>
              <a:t>низом </a:t>
            </a:r>
            <a:r>
              <a:rPr lang="ru-RU" sz="1800" i="1" dirty="0" smtClean="0">
                <a:solidFill>
                  <a:schemeClr val="tx1"/>
                </a:solidFill>
              </a:rPr>
              <a:t>14.05.2018 </a:t>
            </a:r>
            <a:r>
              <a:rPr lang="ru-RU" sz="1800" i="1" dirty="0">
                <a:solidFill>
                  <a:schemeClr val="tx1"/>
                </a:solidFill>
              </a:rPr>
              <a:t>й., </a:t>
            </a:r>
            <a:r>
              <a:rPr lang="ru-RU" sz="1800" i="1" dirty="0" err="1">
                <a:solidFill>
                  <a:schemeClr val="tx1"/>
                </a:solidFill>
              </a:rPr>
              <a:t>рўйхат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рақами</a:t>
            </a:r>
            <a:r>
              <a:rPr lang="ru-RU" sz="1800" i="1" dirty="0">
                <a:solidFill>
                  <a:schemeClr val="tx1"/>
                </a:solidFill>
              </a:rPr>
              <a:t> 3012).</a:t>
            </a:r>
            <a:endParaRPr lang="ru-RU" sz="1800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dirty="0"/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5788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48-модда</a:t>
            </a:r>
            <a:r>
              <a:rPr lang="ru-RU" sz="3200" b="1" dirty="0" smtClean="0"/>
              <a:t>.</a:t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ташкилотини</a:t>
            </a:r>
            <a:r>
              <a:rPr lang="ru-RU" sz="3200" b="1" dirty="0"/>
              <a:t> </a:t>
            </a:r>
            <a:r>
              <a:rPr lang="ru-RU" sz="3200" b="1" dirty="0" err="1"/>
              <a:t>бошқариш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787856"/>
            <a:ext cx="8424936" cy="484495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endParaRPr lang="ru-RU" sz="1800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Давлат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ташкилотини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бошқаришни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қуйидагилар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амалга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оширади</a:t>
            </a:r>
            <a:r>
              <a:rPr lang="ru-RU" sz="2800" b="1" dirty="0">
                <a:solidFill>
                  <a:srgbClr val="FF0000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FF0000"/>
                </a:solidFill>
              </a:rPr>
              <a:t>педагогик </a:t>
            </a:r>
            <a:r>
              <a:rPr lang="ru-RU" sz="2800" b="1" dirty="0" err="1">
                <a:solidFill>
                  <a:srgbClr val="FF0000"/>
                </a:solidFill>
              </a:rPr>
              <a:t>кенгаш</a:t>
            </a:r>
            <a:r>
              <a:rPr lang="ru-RU" sz="2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кузатув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кенгаши</a:t>
            </a:r>
            <a:r>
              <a:rPr lang="ru-RU" sz="2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давлат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ташкилоти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раҳбари</a:t>
            </a:r>
            <a:r>
              <a:rPr lang="ru-RU" sz="2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rgbClr val="FF0000"/>
                </a:solidFill>
              </a:rPr>
              <a:t>Нодавлат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мактабгача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таълим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ташкилотини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бошқариш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тартиби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унинг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таъсис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ҳужжатларида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белгиланади</a:t>
            </a:r>
            <a:r>
              <a:rPr lang="ru-RU" sz="2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2589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49-модда</a:t>
            </a:r>
            <a:r>
              <a:rPr lang="ru-RU" sz="3200" b="1" dirty="0"/>
              <a:t>. </a:t>
            </a:r>
            <a:r>
              <a:rPr lang="ru-RU" sz="3200" b="1" dirty="0" err="1"/>
              <a:t>Давлат</a:t>
            </a:r>
            <a:r>
              <a:rPr lang="ru-RU" sz="3200" b="1" dirty="0"/>
              <a:t>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ташкилотининг</a:t>
            </a:r>
            <a:r>
              <a:rPr lang="ru-RU" sz="3200" b="1" dirty="0"/>
              <a:t> педагогик </a:t>
            </a:r>
            <a:r>
              <a:rPr lang="ru-RU" sz="3200" b="1" dirty="0" err="1" smtClean="0"/>
              <a:t>кенгаши</a:t>
            </a:r>
            <a:r>
              <a:rPr lang="ru-RU" sz="3200" b="1" dirty="0" smtClean="0"/>
              <a:t>- </a:t>
            </a:r>
            <a:r>
              <a:rPr lang="ru-RU" sz="3200" b="1" dirty="0" err="1" smtClean="0"/>
              <a:t>коллегиал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бошқарув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органи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1700808"/>
            <a:ext cx="8424936" cy="493200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ДТММда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таълим-тарбия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жараёнини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такомиллаштириш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масалаларини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кўриб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чиқади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ДТММ</a:t>
            </a:r>
            <a:r>
              <a:rPr lang="ru-RU" sz="1800" b="1" dirty="0" err="1" smtClean="0">
                <a:solidFill>
                  <a:srgbClr val="FF0000"/>
                </a:solidFill>
              </a:rPr>
              <a:t>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режасини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педагог </a:t>
            </a:r>
            <a:r>
              <a:rPr lang="ru-RU" sz="1800" b="1" dirty="0" err="1">
                <a:solidFill>
                  <a:srgbClr val="FF0000"/>
                </a:solidFill>
              </a:rPr>
              <a:t>ходимларнинг</a:t>
            </a:r>
            <a:r>
              <a:rPr lang="ru-RU" sz="1800" b="1" dirty="0">
                <a:solidFill>
                  <a:srgbClr val="FF0000"/>
                </a:solidFill>
              </a:rPr>
              <a:t> педагогик </a:t>
            </a:r>
            <a:r>
              <a:rPr lang="ru-RU" sz="1800" b="1" dirty="0" err="1">
                <a:solidFill>
                  <a:srgbClr val="FF0000"/>
                </a:solidFill>
              </a:rPr>
              <a:t>юкламасини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ДТММ</a:t>
            </a:r>
            <a:r>
              <a:rPr lang="ru-RU" sz="1800" b="1" dirty="0" err="1" smtClean="0">
                <a:solidFill>
                  <a:srgbClr val="FF0000"/>
                </a:solidFill>
              </a:rPr>
              <a:t>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дастурини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натижаларини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баҳолайди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ДТММ</a:t>
            </a:r>
            <a:r>
              <a:rPr lang="ru-RU" sz="1800" b="1" dirty="0" err="1" smtClean="0">
                <a:solidFill>
                  <a:srgbClr val="FF0000"/>
                </a:solidFill>
              </a:rPr>
              <a:t>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боланинг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қонуний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вакиллари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билан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ўзаро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муносабатлари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тартибини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ДТММ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>
                <a:solidFill>
                  <a:srgbClr val="FF0000"/>
                </a:solidFill>
              </a:rPr>
              <a:t>педагог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малакасини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уларнинг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ижодий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ташаббускорлигини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жараёнига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илм-фан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ютуқларини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илғор</a:t>
            </a:r>
            <a:r>
              <a:rPr lang="ru-RU" sz="1800" b="1" dirty="0">
                <a:solidFill>
                  <a:srgbClr val="FF0000"/>
                </a:solidFill>
              </a:rPr>
              <a:t> педагогик </a:t>
            </a:r>
            <a:r>
              <a:rPr lang="ru-RU" sz="1800" b="1" dirty="0" err="1">
                <a:solidFill>
                  <a:srgbClr val="FF0000"/>
                </a:solidFill>
              </a:rPr>
              <a:t>тажрибани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жорий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масалаларини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муҳокама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қилади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ДТММ</a:t>
            </a:r>
            <a:r>
              <a:rPr lang="ru-RU" sz="1800" b="1" dirty="0" err="1" smtClean="0">
                <a:solidFill>
                  <a:srgbClr val="FF0000"/>
                </a:solidFill>
              </a:rPr>
              <a:t>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маънавий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моддий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рағбатлантириш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масалаларини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кўриб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чиқади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ДТММ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раҳбарининг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педагог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ҳисоботларини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эшитади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ДТММ</a:t>
            </a:r>
            <a:r>
              <a:rPr lang="ru-RU" sz="1800" b="1" dirty="0" err="1" smtClean="0">
                <a:solidFill>
                  <a:srgbClr val="FF0000"/>
                </a:solidFill>
              </a:rPr>
              <a:t>нинг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>
                <a:solidFill>
                  <a:srgbClr val="FF0000"/>
                </a:solidFill>
              </a:rPr>
              <a:t>педагогик </a:t>
            </a:r>
            <a:r>
              <a:rPr lang="ru-RU" sz="1800" b="1" dirty="0" err="1">
                <a:solidFill>
                  <a:srgbClr val="FF0000"/>
                </a:solidFill>
              </a:rPr>
              <a:t>кенгаши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қонун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ҳужжатларига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мувофиқ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ваколатларни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мумкин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4411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1" y="116632"/>
            <a:ext cx="8701410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2800" b="1" dirty="0" smtClean="0">
                <a:solidFill>
                  <a:srgbClr val="FF0000"/>
                </a:solidFill>
              </a:rPr>
              <a:t>50-модда</a:t>
            </a:r>
            <a:r>
              <a:rPr lang="ru-RU" sz="2800" b="1" dirty="0"/>
              <a:t>. </a:t>
            </a:r>
            <a:r>
              <a:rPr lang="ru-RU" sz="2800" b="1" dirty="0" err="1"/>
              <a:t>Давлат</a:t>
            </a:r>
            <a:r>
              <a:rPr lang="ru-RU" sz="2800" b="1" dirty="0"/>
              <a:t> </a:t>
            </a:r>
            <a:r>
              <a:rPr lang="ru-RU" sz="2800" b="1" dirty="0" err="1"/>
              <a:t>мактабгача</a:t>
            </a:r>
            <a:r>
              <a:rPr lang="ru-RU" sz="2800" b="1" dirty="0"/>
              <a:t> </a:t>
            </a:r>
            <a:r>
              <a:rPr lang="ru-RU" sz="2800" b="1" dirty="0" err="1"/>
              <a:t>таълим</a:t>
            </a:r>
            <a:r>
              <a:rPr lang="ru-RU" sz="2800" b="1" dirty="0"/>
              <a:t> </a:t>
            </a:r>
            <a:r>
              <a:rPr lang="ru-RU" sz="2800" b="1" dirty="0" err="1"/>
              <a:t>ташкилотининг</a:t>
            </a:r>
            <a:r>
              <a:rPr lang="ru-RU" sz="2800" b="1" dirty="0"/>
              <a:t> </a:t>
            </a:r>
            <a:r>
              <a:rPr lang="ru-RU" sz="2800" b="1" dirty="0" err="1"/>
              <a:t>кузатув</a:t>
            </a:r>
            <a:r>
              <a:rPr lang="ru-RU" sz="2800" b="1" dirty="0"/>
              <a:t> </a:t>
            </a:r>
            <a:r>
              <a:rPr lang="ru-RU" sz="2800" b="1" dirty="0" err="1"/>
              <a:t>кенгаши</a:t>
            </a:r>
            <a:r>
              <a:rPr lang="ru-RU" sz="2800" dirty="0"/>
              <a:t/>
            </a:r>
            <a:br>
              <a:rPr lang="ru-RU" sz="28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187355"/>
            <a:ext cx="8701411" cy="567064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ДМТТни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ривожлантиришнинг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устувор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йўналишларини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FF0000"/>
                </a:solidFill>
              </a:rPr>
              <a:t>Мактабгача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вазирлигига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келишиб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олишга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киритиш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учун</a:t>
            </a:r>
            <a:r>
              <a:rPr lang="ru-RU" sz="1800" b="1" dirty="0">
                <a:solidFill>
                  <a:srgbClr val="FF0000"/>
                </a:solidFill>
              </a:rPr>
              <a:t> туман (</a:t>
            </a:r>
            <a:r>
              <a:rPr lang="ru-RU" sz="1800" b="1" dirty="0" err="1">
                <a:solidFill>
                  <a:srgbClr val="FF0000"/>
                </a:solidFill>
              </a:rPr>
              <a:t>шаҳар</a:t>
            </a:r>
            <a:r>
              <a:rPr lang="ru-RU" sz="1800" b="1" dirty="0">
                <a:solidFill>
                  <a:srgbClr val="FF0000"/>
                </a:solidFill>
              </a:rPr>
              <a:t>) </a:t>
            </a:r>
            <a:r>
              <a:rPr lang="ru-RU" sz="1800" b="1" dirty="0" smtClean="0">
                <a:solidFill>
                  <a:srgbClr val="FF0000"/>
                </a:solidFill>
              </a:rPr>
              <a:t>МТБ </a:t>
            </a:r>
            <a:r>
              <a:rPr lang="ru-RU" sz="1800" b="1" dirty="0" err="1" smtClean="0">
                <a:solidFill>
                  <a:srgbClr val="FF0000"/>
                </a:solidFill>
              </a:rPr>
              <a:t>томонидан</a:t>
            </a:r>
            <a:r>
              <a:rPr lang="ru-RU" sz="1800" b="1" dirty="0" smtClean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тавсия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этилган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номзодлар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орасидан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давлат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раҳбарини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белгилайди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шунингдек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эгаллаб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турган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лавозимидан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озод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юзасидан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таклифлар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киритади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ДМТТ </a:t>
            </a:r>
            <a:r>
              <a:rPr lang="ru-RU" sz="1800" b="1" dirty="0" err="1">
                <a:solidFill>
                  <a:srgbClr val="FF0000"/>
                </a:solidFill>
              </a:rPr>
              <a:t>раҳбарининг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ушбу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такомиллаштириш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юзасидан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кўрилаётган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чора-тадбирлар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молия-хўжалик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ҳолати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даромадлар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харажатлар</a:t>
            </a:r>
            <a:r>
              <a:rPr lang="ru-RU" sz="1800" b="1" dirty="0">
                <a:solidFill>
                  <a:srgbClr val="FF0000"/>
                </a:solidFill>
              </a:rPr>
              <a:t>, бюджет </a:t>
            </a:r>
            <a:r>
              <a:rPr lang="ru-RU" sz="1800" b="1" dirty="0" err="1">
                <a:solidFill>
                  <a:srgbClr val="FF0000"/>
                </a:solidFill>
              </a:rPr>
              <a:t>маблағларидан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бюджетдан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ташқари</a:t>
            </a:r>
            <a:r>
              <a:rPr lang="ru-RU" sz="1800" b="1" dirty="0">
                <a:solidFill>
                  <a:srgbClr val="FF0000"/>
                </a:solidFill>
              </a:rPr>
              <a:t>, </a:t>
            </a:r>
            <a:r>
              <a:rPr lang="ru-RU" sz="1800" b="1" dirty="0" err="1">
                <a:solidFill>
                  <a:srgbClr val="FF0000"/>
                </a:solidFill>
              </a:rPr>
              <a:t>ҳомийлик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маблағлардан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фойдаланиш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тўғрисидаги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ҳисоботларини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эшитади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давлат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раҳбарининг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тааллуқли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ижтимоий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сўровлар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ўтказади</a:t>
            </a:r>
            <a:r>
              <a:rPr lang="ru-RU" sz="1800" b="1" dirty="0">
                <a:solidFill>
                  <a:srgbClr val="FF0000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туман (</a:t>
            </a:r>
            <a:r>
              <a:rPr lang="ru-RU" sz="1800" b="1" dirty="0" err="1">
                <a:solidFill>
                  <a:srgbClr val="FF0000"/>
                </a:solidFill>
              </a:rPr>
              <a:t>шаҳар</a:t>
            </a:r>
            <a:r>
              <a:rPr lang="ru-RU" sz="1800" b="1" dirty="0">
                <a:solidFill>
                  <a:srgbClr val="FF0000"/>
                </a:solidFill>
              </a:rPr>
              <a:t>) </a:t>
            </a:r>
            <a:r>
              <a:rPr lang="ru-RU" sz="1800" b="1" dirty="0" err="1" smtClean="0">
                <a:solidFill>
                  <a:srgbClr val="FF0000"/>
                </a:solidFill>
              </a:rPr>
              <a:t>МТБларига</a:t>
            </a:r>
            <a:r>
              <a:rPr lang="ru-RU" sz="1800" b="1" dirty="0" smtClean="0">
                <a:solidFill>
                  <a:srgbClr val="FF0000"/>
                </a:solidFill>
              </a:rPr>
              <a:t> ДМТТ </a:t>
            </a:r>
            <a:r>
              <a:rPr lang="ru-RU" sz="1800" b="1" dirty="0" err="1">
                <a:solidFill>
                  <a:srgbClr val="FF0000"/>
                </a:solidFill>
              </a:rPr>
              <a:t>раҳбарларини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ходимларини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рағбатлантириш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тўғрисида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таклифлар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киритади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rgbClr val="FF0000"/>
                </a:solidFill>
              </a:rPr>
              <a:t>Давлат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ташкилотининг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кузатув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кенгаши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қонун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ҳужжатларига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мувофиқ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бошқа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ваколатларни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ҳам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амалга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ошириши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мумкин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</a:rPr>
              <a:t>ДМТТ </a:t>
            </a:r>
            <a:r>
              <a:rPr lang="ru-RU" sz="1800" b="1" dirty="0" err="1">
                <a:solidFill>
                  <a:srgbClr val="FF0000"/>
                </a:solidFill>
              </a:rPr>
              <a:t>кузатув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кенгашининг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фаолиятини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ташкил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этиш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тартиби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Ўзбекистон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Республикаси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вазирлиги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томонидан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белгиланади</a:t>
            </a:r>
            <a:r>
              <a:rPr lang="ru-RU" sz="1800" b="1" dirty="0" smtClean="0">
                <a:solidFill>
                  <a:srgbClr val="FF0000"/>
                </a:solidFill>
              </a:rPr>
              <a:t>. (</a:t>
            </a:r>
            <a:r>
              <a:rPr lang="ru-RU" sz="1800" i="1" dirty="0" err="1">
                <a:solidFill>
                  <a:schemeClr val="tx1"/>
                </a:solidFill>
              </a:rPr>
              <a:t>Мактабгача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таълим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муассасасининг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кузатув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кенгаши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ҳақидаги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  <a:hlinkClick r:id="rId2"/>
              </a:rPr>
              <a:t>намунавий</a:t>
            </a:r>
            <a:r>
              <a:rPr lang="ru-RU" sz="1800" i="1" dirty="0">
                <a:solidFill>
                  <a:schemeClr val="tx1"/>
                </a:solidFill>
                <a:hlinkClick r:id="rId2"/>
              </a:rPr>
              <a:t> низом</a:t>
            </a:r>
            <a:r>
              <a:rPr lang="ru-RU" sz="1800" i="1" dirty="0">
                <a:solidFill>
                  <a:schemeClr val="tx1"/>
                </a:solidFill>
              </a:rPr>
              <a:t> (03.12.2018 й., </a:t>
            </a:r>
            <a:r>
              <a:rPr lang="ru-RU" sz="1800" i="1" dirty="0" err="1">
                <a:solidFill>
                  <a:schemeClr val="tx1"/>
                </a:solidFill>
              </a:rPr>
              <a:t>рўйхат</a:t>
            </a: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>
                <a:solidFill>
                  <a:schemeClr val="tx1"/>
                </a:solidFill>
              </a:rPr>
              <a:t>рақами</a:t>
            </a:r>
            <a:r>
              <a:rPr lang="ru-RU" sz="1800" i="1" dirty="0">
                <a:solidFill>
                  <a:schemeClr val="tx1"/>
                </a:solidFill>
              </a:rPr>
              <a:t> 3094).</a:t>
            </a:r>
            <a:endParaRPr lang="ru-RU" sz="1800" b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7507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72819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>
                <a:solidFill>
                  <a:srgbClr val="FF0000"/>
                </a:solidFill>
              </a:rPr>
              <a:t>10-боб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ва</a:t>
            </a:r>
            <a:r>
              <a:rPr lang="ru-RU" sz="3200" b="1" dirty="0"/>
              <a:t> </a:t>
            </a:r>
            <a:r>
              <a:rPr lang="ru-RU" sz="3200" b="1" dirty="0" err="1"/>
              <a:t>тарбия</a:t>
            </a:r>
            <a:r>
              <a:rPr lang="ru-RU" sz="3200" b="1" dirty="0"/>
              <a:t> </a:t>
            </a:r>
            <a:r>
              <a:rPr lang="ru-RU" sz="3200" b="1" dirty="0" err="1"/>
              <a:t>тизимининг</a:t>
            </a:r>
            <a:r>
              <a:rPr lang="ru-RU" sz="3200" b="1" dirty="0"/>
              <a:t> </a:t>
            </a:r>
            <a:r>
              <a:rPr lang="ru-RU" sz="3200" b="1" dirty="0" err="1"/>
              <a:t>илмий-услубий</a:t>
            </a:r>
            <a:r>
              <a:rPr lang="ru-RU" sz="3200" b="1" dirty="0"/>
              <a:t> </a:t>
            </a:r>
            <a:r>
              <a:rPr lang="ru-RU" sz="3200" b="1" dirty="0" err="1"/>
              <a:t>таъминоти</a:t>
            </a:r>
            <a:r>
              <a:rPr lang="ru-RU" sz="3200" b="1" dirty="0"/>
              <a:t>. </a:t>
            </a:r>
            <a:r>
              <a:rPr lang="ru-RU" sz="3200" b="1" dirty="0" err="1"/>
              <a:t>Мактабгача</a:t>
            </a:r>
            <a:r>
              <a:rPr lang="ru-RU" sz="3200" b="1" dirty="0"/>
              <a:t> </a:t>
            </a:r>
            <a:r>
              <a:rPr lang="ru-RU" sz="3200" b="1" dirty="0" err="1"/>
              <a:t>таълим</a:t>
            </a:r>
            <a:r>
              <a:rPr lang="ru-RU" sz="3200" b="1" dirty="0"/>
              <a:t> </a:t>
            </a:r>
            <a:r>
              <a:rPr lang="ru-RU" sz="3200" b="1" dirty="0" err="1"/>
              <a:t>ва</a:t>
            </a:r>
            <a:r>
              <a:rPr lang="ru-RU" sz="3200" b="1" dirty="0"/>
              <a:t> </a:t>
            </a:r>
            <a:r>
              <a:rPr lang="ru-RU" sz="3200" b="1" dirty="0" err="1"/>
              <a:t>тарбия</a:t>
            </a:r>
            <a:r>
              <a:rPr lang="ru-RU" sz="3200" b="1" dirty="0"/>
              <a:t> </a:t>
            </a:r>
            <a:r>
              <a:rPr lang="ru-RU" sz="3200" b="1" dirty="0" err="1"/>
              <a:t>тизимини</a:t>
            </a:r>
            <a:r>
              <a:rPr lang="ru-RU" sz="3200" b="1" dirty="0"/>
              <a:t> </a:t>
            </a:r>
            <a:r>
              <a:rPr lang="ru-RU" sz="3200" b="1" dirty="0" err="1"/>
              <a:t>илмий-услубий</a:t>
            </a:r>
            <a:r>
              <a:rPr lang="ru-RU" sz="3200" b="1" dirty="0"/>
              <a:t> </a:t>
            </a:r>
            <a:r>
              <a:rPr lang="ru-RU" sz="3200" b="1" dirty="0" err="1"/>
              <a:t>жиҳатдан</a:t>
            </a:r>
            <a:r>
              <a:rPr lang="ru-RU" sz="3200" b="1" dirty="0"/>
              <a:t> </a:t>
            </a:r>
            <a:r>
              <a:rPr lang="ru-RU" sz="3200" b="1" dirty="0" err="1"/>
              <a:t>таъминлаш</a:t>
            </a:r>
            <a:r>
              <a:rPr lang="ru-RU" sz="3200" b="1" dirty="0"/>
              <a:t> </a:t>
            </a:r>
            <a:r>
              <a:rPr lang="ru-RU" sz="3200" b="1" dirty="0" err="1"/>
              <a:t>вазифалари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2060848"/>
            <a:ext cx="8424936" cy="457196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52-модда.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тизимининг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илмий-услубий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таъминоти</a:t>
            </a:r>
            <a:r>
              <a:rPr lang="ru-RU" sz="1800" b="1" dirty="0" smtClean="0">
                <a:solidFill>
                  <a:srgbClr val="FF0000"/>
                </a:solidFill>
              </a:rPr>
              <a:t>- </a:t>
            </a:r>
            <a:r>
              <a:rPr lang="ru-RU" sz="1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ru-RU" sz="1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Мактабгача</a:t>
            </a:r>
            <a:r>
              <a:rPr lang="ru-RU" sz="1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вазирлиги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унинг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тасарруфидаги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илмий-услубий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муассасалар</a:t>
            </a:r>
            <a:r>
              <a:rPr lang="ru-RU" sz="1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rgbClr val="FF0000"/>
                </a:solidFill>
              </a:rPr>
              <a:t>53-модда. </a:t>
            </a:r>
            <a:r>
              <a:rPr lang="ru-RU" sz="1800" b="1" dirty="0" err="1">
                <a:solidFill>
                  <a:srgbClr val="FF0000"/>
                </a:solidFill>
              </a:rPr>
              <a:t>Мактабгача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таълим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ва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тарбия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тизимини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илмий-услубий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жиҳатдан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>
                <a:solidFill>
                  <a:srgbClr val="FF0000"/>
                </a:solidFill>
              </a:rPr>
              <a:t>таъминлаш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 err="1" smtClean="0">
                <a:solidFill>
                  <a:srgbClr val="FF0000"/>
                </a:solidFill>
              </a:rPr>
              <a:t>вазифалари</a:t>
            </a:r>
            <a:r>
              <a:rPr lang="ru-RU" sz="1800" b="1" dirty="0" smtClean="0">
                <a:solidFill>
                  <a:srgbClr val="FF0000"/>
                </a:solidFill>
              </a:rPr>
              <a:t>:</a:t>
            </a:r>
            <a:endParaRPr lang="ru-RU" sz="18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таълим-тарбия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жараёнига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илғор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педагогик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ахборот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технологияларини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жорий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этиш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МТТлар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учун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ўқув-услубий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дидактик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материаллар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ишлаб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чиқиш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ишлаб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чиқариш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мактабгача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тарбия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соҳасида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илмий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тадқиқотлар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олиб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бориш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мактабгача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тарбияни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бошқаришнинг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замонавий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услубларини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ишлаб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чиқиш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жорий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этиш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; </a:t>
            </a:r>
            <a:r>
              <a:rPr lang="ru-RU" sz="1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мактабгача</a:t>
            </a:r>
            <a:r>
              <a:rPr lang="ru-RU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тарбия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тизимига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жорий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этиладиган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таълим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услублари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ва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дастурлари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самарадорлигини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таҳлил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қилиш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ҳамда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8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баҳолаш</a:t>
            </a: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643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n by mloka a7med on Amlak School border, School frame, F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8712967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5" y="5589240"/>
            <a:ext cx="8424936" cy="104357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Ø"/>
            </a:pPr>
            <a:r>
              <a:rPr lang="uz-Cyrl-UZ" sz="3200" b="1" dirty="0" smtClean="0">
                <a:solidFill>
                  <a:srgbClr val="FF0000"/>
                </a:solidFill>
              </a:rPr>
              <a:t>2022 йил - Андижон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602840"/>
          </a:xfrm>
        </p:spPr>
        <p:txBody>
          <a:bodyPr/>
          <a:lstStyle/>
          <a:p>
            <a:r>
              <a:rPr lang="uz-Cyrl-UZ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Э</a:t>
            </a:r>
            <a:r>
              <a:rPr lang="uz-Cyrl-U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ЪТИБОРИНГИЗ УЧУН РАҲМАТ!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950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256</TotalTime>
  <Words>3631</Words>
  <Application>Microsoft Office PowerPoint</Application>
  <PresentationFormat>Экран (4:3)</PresentationFormat>
  <Paragraphs>305</Paragraphs>
  <Slides>40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Волна</vt:lpstr>
      <vt:lpstr>      Ўзбекистон Республикасининг Қонуни</vt:lpstr>
      <vt:lpstr>Қонун 11 боб 58 моддадан иборат</vt:lpstr>
      <vt:lpstr>3-модда. Асосий тушунчалар</vt:lpstr>
      <vt:lpstr>4-модда. Асосий принциплар</vt:lpstr>
      <vt:lpstr>5-модда.Асосий йўналишлар</vt:lpstr>
      <vt:lpstr>7-модда. Давлат сиёсати</vt:lpstr>
      <vt:lpstr>8-модда. Ўзбекистон Республикаси         Вазирлар Маҳкамаси</vt:lpstr>
      <vt:lpstr>9-модда. Давлат Инспекцияси     </vt:lpstr>
      <vt:lpstr>10-модда.  Мактабгача таълим вазирлиги   </vt:lpstr>
      <vt:lpstr> Мактабгача таълим вазирлиги   </vt:lpstr>
      <vt:lpstr> 11-модда.  Соғлиқни сақлаш вазирлиги   </vt:lpstr>
      <vt:lpstr> 13-модда.  Маҳаллий давлат ҳокимияти   </vt:lpstr>
      <vt:lpstr> 15-модда. Мактабгача таълим ва тарбия тизими   </vt:lpstr>
      <vt:lpstr> 16-модда.  Мактабгача таълим ташкилотининг мақоми   </vt:lpstr>
      <vt:lpstr>17-модда. Мактабгача таълим ташкилотининг турлари   </vt:lpstr>
      <vt:lpstr> 4-боб. Мактабгача таълим ташкилотларининг фаолиятини ташкил этиш </vt:lpstr>
      <vt:lpstr>  24-модда. Мактабгача таълим ташкилотининг ҳуқуқлари </vt:lpstr>
      <vt:lpstr>  24-модда. Мактабгача таълим ташкилотининг  мажбуриятлари </vt:lpstr>
      <vt:lpstr>  27-модда. Мактабгача таълимни бошқаришнинг ахборот тизими </vt:lpstr>
      <vt:lpstr>  28-модда. Мактабгача таълим ва тарбиянинг давлат стандарти </vt:lpstr>
      <vt:lpstr>  29-модда. Мактабгача таълим ва тарбиянинг давлат таълим дастури </vt:lpstr>
      <vt:lpstr>31-модда. Мактабгача таълим ташкилотларининг иш режими</vt:lpstr>
      <vt:lpstr>32-модда. Мактабгача бўлган ёш ва унинг даврлари </vt:lpstr>
      <vt:lpstr>33-модда. Болаларни мактабгача таълим ташкилотларига қабул қилиш ва улардан чиқариш </vt:lpstr>
      <vt:lpstr>34-модда. Мактабгача таълим ташкилоти гуруҳларини тўлдириш</vt:lpstr>
      <vt:lpstr> 36-модда. Мактабгача таълим ташкилотларидаги таълим-тарбия жараёни иштирокчилари </vt:lpstr>
      <vt:lpstr> 37-модда. Мактабгача бўлган ёшдаги болаларнинг ҳуқуқлари </vt:lpstr>
      <vt:lpstr>  38-модда. Боланинг қонуний вакилларининг ҳуқуқ лари  </vt:lpstr>
      <vt:lpstr>  38-модда. Боланинг қонуний вакилларининг мажбуриятлари  </vt:lpstr>
      <vt:lpstr>   39-модда. Мактабгача таълим ташкилотлари педагог ходимларининг ҳуқуқлари   </vt:lpstr>
      <vt:lpstr>   39-модда. Мактабгача таълим ташкилотлари педагог ходимларининг мажбуриятлари   </vt:lpstr>
      <vt:lpstr>   40-модда. Давлат мактабгача таълим ташкилотларининг педагог ходимларининг ҳафталик иш юкламаси   </vt:lpstr>
      <vt:lpstr>   42-модда. Педагогнинг касбий стандарти   </vt:lpstr>
      <vt:lpstr>    44-модда. Мактабгача таълим ва тарбия тизимида меҳнат фаолиятини амалга оширишга доир чекловлар    </vt:lpstr>
      <vt:lpstr>    8-боб. Мактабгача бўлган ёшдаги болаларни ижтимоий ҳимоя қилиш   </vt:lpstr>
      <vt:lpstr>48-модда.  Мактабгача таълим ташкилотини бошқариш</vt:lpstr>
      <vt:lpstr>  49-модда. Давлат мактабгача таълим ташкилотининг педагогик кенгаши- коллегиал бошқарув органи </vt:lpstr>
      <vt:lpstr> 50-модда. Давлат мактабгача таълим ташкилотининг кузатув кенгаши </vt:lpstr>
      <vt:lpstr> 10-боб. Мактабгача таълим ва тарбия тизимининг илмий-услубий таъминоти. Мактабгача таълим ва тарбия тизимини илмий-услубий жиҳатдан таъминлаш вазифалари </vt:lpstr>
      <vt:lpstr>ЭЪТИБОРИНГИЗ УЧУН РАҲМАТ!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Ўзбекистон Республикасининг Қонуни </dc:title>
  <dc:creator>Akreditsiya</dc:creator>
  <cp:lastModifiedBy>Akreditsiya</cp:lastModifiedBy>
  <cp:revision>31</cp:revision>
  <dcterms:created xsi:type="dcterms:W3CDTF">2022-07-06T05:45:36Z</dcterms:created>
  <dcterms:modified xsi:type="dcterms:W3CDTF">2022-07-07T05:13:00Z</dcterms:modified>
</cp:coreProperties>
</file>