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2">
  <p:sldMasterIdLst>
    <p:sldMasterId id="2147483788" r:id="rId1"/>
    <p:sldMasterId id="2147483800" r:id="rId2"/>
    <p:sldMasterId id="2147483824" r:id="rId3"/>
    <p:sldMasterId id="2147483837" r:id="rId4"/>
  </p:sldMasterIdLst>
  <p:notesMasterIdLst>
    <p:notesMasterId r:id="rId29"/>
  </p:notesMasterIdLst>
  <p:sldIdLst>
    <p:sldId id="403" r:id="rId5"/>
    <p:sldId id="404" r:id="rId6"/>
    <p:sldId id="407" r:id="rId7"/>
    <p:sldId id="408" r:id="rId8"/>
    <p:sldId id="432" r:id="rId9"/>
    <p:sldId id="409" r:id="rId10"/>
    <p:sldId id="410" r:id="rId11"/>
    <p:sldId id="411" r:id="rId12"/>
    <p:sldId id="413" r:id="rId13"/>
    <p:sldId id="414" r:id="rId14"/>
    <p:sldId id="415" r:id="rId15"/>
    <p:sldId id="416" r:id="rId16"/>
    <p:sldId id="417" r:id="rId17"/>
    <p:sldId id="421" r:id="rId18"/>
    <p:sldId id="422" r:id="rId19"/>
    <p:sldId id="423" r:id="rId20"/>
    <p:sldId id="424" r:id="rId21"/>
    <p:sldId id="425" r:id="rId22"/>
    <p:sldId id="426" r:id="rId23"/>
    <p:sldId id="370" r:id="rId24"/>
    <p:sldId id="428" r:id="rId25"/>
    <p:sldId id="429" r:id="rId26"/>
    <p:sldId id="356" r:id="rId27"/>
    <p:sldId id="431" r:id="rId28"/>
  </p:sldIdLst>
  <p:sldSz cx="12192000" cy="6858000"/>
  <p:notesSz cx="6735763" cy="9866313"/>
  <p:custDataLst>
    <p:tags r:id="rId30"/>
  </p:custDataLst>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rina Vladimirovna" initials="IV" lastIdx="1" clrIdx="0">
    <p:extLst>
      <p:ext uri="{19B8F6BF-5375-455C-9EA6-DF929625EA0E}">
        <p15:presenceInfo xmlns="" xmlns:p15="http://schemas.microsoft.com/office/powerpoint/2012/main" userId="Irina Vladimirovn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A463"/>
    <a:srgbClr val="4BB8AE"/>
    <a:srgbClr val="378D85"/>
    <a:srgbClr val="A5DBD6"/>
    <a:srgbClr val="FFCD2D"/>
    <a:srgbClr val="DEEBF6"/>
    <a:srgbClr val="8EBAE2"/>
    <a:srgbClr val="324D1F"/>
    <a:srgbClr val="B47708"/>
    <a:srgbClr val="F6AE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E3FDE45-AF77-4B5C-9715-49D594BDF05E}" styleName="Светлый стиль 1 — акцент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Светлый стиль 1 — акцент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660B408-B3CF-4A94-85FC-2B1E0A45F4A2}" styleName="Темный стиль 2 — акцент 1/акцент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559" autoAdjust="0"/>
    <p:restoredTop sz="93842" autoAdjust="0"/>
  </p:normalViewPr>
  <p:slideViewPr>
    <p:cSldViewPr snapToGrid="0">
      <p:cViewPr>
        <p:scale>
          <a:sx n="60" d="100"/>
          <a:sy n="60" d="100"/>
        </p:scale>
        <p:origin x="-1242" y="-2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ags" Target="tags/tag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5029"/>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dirty="0"/>
          </a:p>
        </p:txBody>
      </p:sp>
      <p:sp>
        <p:nvSpPr>
          <p:cNvPr id="3" name="Дата 2"/>
          <p:cNvSpPr>
            <a:spLocks noGrp="1"/>
          </p:cNvSpPr>
          <p:nvPr>
            <p:ph type="dt" idx="1"/>
          </p:nvPr>
        </p:nvSpPr>
        <p:spPr>
          <a:xfrm>
            <a:off x="3815373" y="0"/>
            <a:ext cx="2918831" cy="495029"/>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32C3FEC-72FD-42A4-AD32-E296212D98BF}" type="datetimeFigureOut">
              <a:rPr lang="ru-RU"/>
              <a:pPr>
                <a:defRPr/>
              </a:pPr>
              <a:t>01.01.2002</a:t>
            </a:fld>
            <a:endParaRPr lang="ru-RU" dirty="0"/>
          </a:p>
        </p:txBody>
      </p:sp>
      <p:sp>
        <p:nvSpPr>
          <p:cNvPr id="4" name="Образ слайда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pPr lvl="0"/>
            <a:endParaRPr lang="ru-RU" noProof="0" dirty="0"/>
          </a:p>
        </p:txBody>
      </p:sp>
      <p:sp>
        <p:nvSpPr>
          <p:cNvPr id="5" name="Заметки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dirty="0"/>
          </a:p>
        </p:txBody>
      </p:sp>
      <p:sp>
        <p:nvSpPr>
          <p:cNvPr id="7" name="Номер слайда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0040BAD-AAD9-48DD-B37A-711E8B1C8178}" type="slidenum">
              <a:rPr lang="ru-RU"/>
              <a:pPr>
                <a:defRPr/>
              </a:pPr>
              <a:t>‹#›</a:t>
            </a:fld>
            <a:endParaRPr lang="ru-RU" dirty="0"/>
          </a:p>
        </p:txBody>
      </p:sp>
    </p:spTree>
    <p:extLst>
      <p:ext uri="{BB962C8B-B14F-4D97-AF65-F5344CB8AC3E}">
        <p14:creationId xmlns:p14="http://schemas.microsoft.com/office/powerpoint/2010/main" val="566124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700082-AAD6-EA46-87B7-44D1BB06EA0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1098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ru-RU"/>
              <a:t>Образец заголовка</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7" name="Date Placeholder 6"/>
          <p:cNvSpPr>
            <a:spLocks noGrp="1"/>
          </p:cNvSpPr>
          <p:nvPr>
            <p:ph type="dt" sz="half" idx="10"/>
          </p:nvPr>
        </p:nvSpPr>
        <p:spPr/>
        <p:txBody>
          <a:bodyPr/>
          <a:lstStyle/>
          <a:p>
            <a:fld id="{7AC5E66F-83DE-42EC-B4EB-A287D1482071}" type="datetime1">
              <a:rPr lang="en-US" smtClean="0"/>
              <a:pPr/>
              <a:t>1/1/2002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7518073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88E1C6C-6241-4AF5-B305-0C20BDDC1DE2}" type="datetime1">
              <a:rPr lang="en-US" smtClean="0"/>
              <a:pPr/>
              <a:t>1/1/2002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33465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ru-RU"/>
              <a:t>Образец заголовка</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7" name="Date Placeholder 6"/>
          <p:cNvSpPr>
            <a:spLocks noGrp="1"/>
          </p:cNvSpPr>
          <p:nvPr>
            <p:ph type="dt" sz="half" idx="10"/>
          </p:nvPr>
        </p:nvSpPr>
        <p:spPr/>
        <p:txBody>
          <a:bodyPr/>
          <a:lstStyle/>
          <a:p>
            <a:fld id="{F4F3D6EE-6409-469A-98E2-C3AFE63F13DA}" type="datetime1">
              <a:rPr lang="en-US" smtClean="0"/>
              <a:pPr/>
              <a:t>1/1/2002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4820859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8" name="Date Placeholder 7"/>
          <p:cNvSpPr>
            <a:spLocks noGrp="1"/>
          </p:cNvSpPr>
          <p:nvPr>
            <p:ph type="dt" sz="half" idx="10"/>
          </p:nvPr>
        </p:nvSpPr>
        <p:spPr/>
        <p:txBody>
          <a:bodyPr/>
          <a:lstStyle/>
          <a:p>
            <a:fld id="{4AE15717-9634-4962-8CEA-DB17F9612E79}" type="datetime1">
              <a:rPr lang="en-US" smtClean="0"/>
              <a:pPr/>
              <a:t>1/1/2002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99893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583436" y="3143250"/>
            <a:ext cx="4270248" cy="259677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7" name="Date Placeholder 6"/>
          <p:cNvSpPr>
            <a:spLocks noGrp="1"/>
          </p:cNvSpPr>
          <p:nvPr>
            <p:ph type="dt" sz="half" idx="10"/>
          </p:nvPr>
        </p:nvSpPr>
        <p:spPr/>
        <p:txBody>
          <a:bodyPr/>
          <a:lstStyle/>
          <a:p>
            <a:fld id="{17BE06E5-8B5E-48BA-87A0-8D83CD648094}" type="datetime1">
              <a:rPr lang="en-US" smtClean="0"/>
              <a:pPr/>
              <a:t>1/1/2002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
        <p:nvSpPr>
          <p:cNvPr id="10" name="Title 9"/>
          <p:cNvSpPr>
            <a:spLocks noGrp="1"/>
          </p:cNvSpPr>
          <p:nvPr>
            <p:ph type="title"/>
          </p:nvPr>
        </p:nvSpPr>
        <p:spPr/>
        <p:txBody>
          <a:bodyPr/>
          <a:lstStyle/>
          <a:p>
            <a:r>
              <a:rPr lang="ru-RU"/>
              <a:t>Образец заголовка</a:t>
            </a:r>
            <a:endParaRPr lang="en-US" dirty="0"/>
          </a:p>
        </p:txBody>
      </p:sp>
    </p:spTree>
    <p:extLst>
      <p:ext uri="{BB962C8B-B14F-4D97-AF65-F5344CB8AC3E}">
        <p14:creationId xmlns:p14="http://schemas.microsoft.com/office/powerpoint/2010/main" val="3002415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9A61D6B-3BAF-4203-A2A6-2BD30899D9CE}" type="datetime1">
              <a:rPr lang="en-US" smtClean="0"/>
              <a:pPr/>
              <a:t>1/1/2002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25326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2F08ED-ECD6-4E46-BCC9-C1CC07D19869}" type="datetime1">
              <a:rPr lang="en-US" smtClean="0"/>
              <a:pPr/>
              <a:t>1/1/2002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987830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ru-RU"/>
              <a:t>Образец заголовка</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9" name="Date Placeholder 8"/>
          <p:cNvSpPr>
            <a:spLocks noGrp="1"/>
          </p:cNvSpPr>
          <p:nvPr>
            <p:ph type="dt" sz="half" idx="10"/>
          </p:nvPr>
        </p:nvSpPr>
        <p:spPr/>
        <p:txBody>
          <a:bodyPr/>
          <a:lstStyle/>
          <a:p>
            <a:fld id="{2135ECE7-CBFC-4769-B2E3-AA53D46CF0FC}" type="datetime1">
              <a:rPr lang="en-US" smtClean="0"/>
              <a:pPr/>
              <a:t>1/1/2002</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64753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a:t>Вставка рисунка</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6EEC892D-A3DB-4AAA-8C13-966D51DD5A4F}" type="datetime1">
              <a:rPr lang="en-US" smtClean="0"/>
              <a:pPr/>
              <a:t>1/1/2002</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55140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22D3A42-A06D-4550-BD81-BDA1F15B56F1}" type="datetime1">
              <a:rPr lang="en-US" smtClean="0"/>
              <a:pPr/>
              <a:t>1/1/2002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6442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7C41057-5856-4EBB-B7D7-0FD07983A8C7}" type="datetime1">
              <a:rPr lang="en-US" smtClean="0"/>
              <a:pPr/>
              <a:t>1/1/2002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79260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CEC3505B-A589-4D9B-AFFD-6DFD65C799A3}" type="datetime1">
              <a:rPr lang="en-US" smtClean="0"/>
              <a:pPr/>
              <a:t>1/1/2002</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4855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D9EA3B5F-99DD-420F-BED4-9B31010D3085}" type="datetime1">
              <a:rPr lang="en-US" smtClean="0"/>
              <a:pPr/>
              <a:t>1/1/2002</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88091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A409A829-2767-4481-A6B5-758687287181}" type="datetime1">
              <a:rPr lang="en-US" smtClean="0"/>
              <a:pPr/>
              <a:t>1/1/2002</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60925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DEF792FA-8185-4F46-A7A4-D68E7F462E85}" type="datetime1">
              <a:rPr lang="en-US" smtClean="0"/>
              <a:pPr/>
              <a:t>1/1/2002</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557627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C5400181-E8FC-4362-8E2E-15503853FB25}" type="datetime1">
              <a:rPr lang="en-US" smtClean="0"/>
              <a:pPr/>
              <a:t>1/1/2002</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37204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170C7D4A-C880-4832-80C3-8FC196AEA05F}" type="datetime1">
              <a:rPr lang="en-US" smtClean="0"/>
              <a:pPr/>
              <a:t>1/1/2002</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60535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C6B1538-D5EB-443E-B240-A5E99B6AD362}" type="datetime1">
              <a:rPr lang="en-US" smtClean="0"/>
              <a:pPr/>
              <a:t>1/1/2002</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123970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6C1245F1-453B-4B80-9EF0-20092590C67D}" type="datetime1">
              <a:rPr lang="en-US" smtClean="0"/>
              <a:pPr/>
              <a:t>1/1/2002</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0089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E11A0B16-F7D1-4D50-923A-0708186195EB}" type="datetime1">
              <a:rPr lang="en-US" smtClean="0"/>
              <a:pPr/>
              <a:t>1/1/2002</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9672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AAF33D1-5EAF-46D2-96E9-B26B195E3F17}" type="datetime1">
              <a:rPr lang="en-US" smtClean="0"/>
              <a:pPr/>
              <a:t>1/1/2002</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05298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C3A46771-E47E-4E38-8F5C-C8530AE66E07}" type="datetime1">
              <a:rPr lang="en-US" smtClean="0"/>
              <a:pPr/>
              <a:t>1/1/2002</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57776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E2AB2A3-762C-5941-AC0D-5C7AA091DC3E}"/>
              </a:ext>
            </a:extLst>
          </p:cNvPr>
          <p:cNvSpPr>
            <a:spLocks noGrp="1"/>
          </p:cNvSpPr>
          <p:nvPr>
            <p:ph type="ctrTitle"/>
          </p:nvPr>
        </p:nvSpPr>
        <p:spPr>
          <a:xfrm>
            <a:off x="1524000" y="1168710"/>
            <a:ext cx="9144000" cy="280893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E9F2EF12-6410-5F40-AF2E-7B524F1159E5}"/>
              </a:ext>
            </a:extLst>
          </p:cNvPr>
          <p:cNvSpPr>
            <a:spLocks noGrp="1"/>
          </p:cNvSpPr>
          <p:nvPr>
            <p:ph type="subTitle" idx="1"/>
          </p:nvPr>
        </p:nvSpPr>
        <p:spPr>
          <a:xfrm>
            <a:off x="1524000" y="4102108"/>
            <a:ext cx="9144000" cy="197865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Slide Number Placeholder 5">
            <a:extLst>
              <a:ext uri="{FF2B5EF4-FFF2-40B4-BE49-F238E27FC236}">
                <a16:creationId xmlns="" xmlns:a16="http://schemas.microsoft.com/office/drawing/2014/main" id="{B4A429B2-FD43-2043-B6FB-B57B5DE5AA79}"/>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8" name="Date Placeholder 3">
            <a:extLst>
              <a:ext uri="{FF2B5EF4-FFF2-40B4-BE49-F238E27FC236}">
                <a16:creationId xmlns="" xmlns:a16="http://schemas.microsoft.com/office/drawing/2014/main" id="{DD3B2D3B-A1D4-D04D-B1C1-4A4B275BDD49}"/>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F456FA5F-7BED-4801-9340-F69B673A78BB}" type="datetime1">
              <a:rPr lang="en-US" smtClean="0"/>
              <a:pPr/>
              <a:t>1/1/2002</a:t>
            </a:fld>
            <a:endParaRPr lang="en-PH" dirty="0"/>
          </a:p>
        </p:txBody>
      </p:sp>
    </p:spTree>
    <p:extLst>
      <p:ext uri="{BB962C8B-B14F-4D97-AF65-F5344CB8AC3E}">
        <p14:creationId xmlns:p14="http://schemas.microsoft.com/office/powerpoint/2010/main" val="29526607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4AED142D-7F37-2E45-9FB1-416C9FECF1E3}"/>
              </a:ext>
            </a:extLst>
          </p:cNvPr>
          <p:cNvSpPr>
            <a:spLocks noGrp="1"/>
          </p:cNvSpPr>
          <p:nvPr>
            <p:ph idx="1"/>
          </p:nvPr>
        </p:nvSpPr>
        <p:spPr>
          <a:xfrm>
            <a:off x="838200" y="2240281"/>
            <a:ext cx="10515600" cy="393668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 xmlns:a16="http://schemas.microsoft.com/office/drawing/2014/main" id="{088887E6-AC29-374D-92AB-DCA60A46FEDC}"/>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10" name="Title 9">
            <a:extLst>
              <a:ext uri="{FF2B5EF4-FFF2-40B4-BE49-F238E27FC236}">
                <a16:creationId xmlns="" xmlns:a16="http://schemas.microsoft.com/office/drawing/2014/main" id="{67A5D5B9-E968-084F-B455-0D9A181D58F5}"/>
              </a:ext>
            </a:extLst>
          </p:cNvPr>
          <p:cNvSpPr>
            <a:spLocks noGrp="1"/>
          </p:cNvSpPr>
          <p:nvPr>
            <p:ph type="title"/>
          </p:nvPr>
        </p:nvSpPr>
        <p:spPr>
          <a:xfrm>
            <a:off x="838200" y="1045843"/>
            <a:ext cx="10515600" cy="1006474"/>
          </a:xfrm>
          <a:prstGeom prst="rect">
            <a:avLst/>
          </a:prstGeom>
        </p:spPr>
        <p:txBody>
          <a:bodyPr/>
          <a:lstStyle/>
          <a:p>
            <a:r>
              <a:rPr lang="en-US"/>
              <a:t>Click to edit Master title style</a:t>
            </a:r>
          </a:p>
        </p:txBody>
      </p:sp>
      <p:sp>
        <p:nvSpPr>
          <p:cNvPr id="8" name="Date Placeholder 3">
            <a:extLst>
              <a:ext uri="{FF2B5EF4-FFF2-40B4-BE49-F238E27FC236}">
                <a16:creationId xmlns="" xmlns:a16="http://schemas.microsoft.com/office/drawing/2014/main" id="{CA2AE6B2-611C-E14D-95BF-B6A8DFB31A78}"/>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4C9C6228-7566-43FC-AEC2-77708A418457}" type="datetime1">
              <a:rPr lang="en-US" smtClean="0"/>
              <a:pPr/>
              <a:t>1/1/2002</a:t>
            </a:fld>
            <a:endParaRPr lang="en-PH" dirty="0"/>
          </a:p>
        </p:txBody>
      </p:sp>
    </p:spTree>
    <p:extLst>
      <p:ext uri="{BB962C8B-B14F-4D97-AF65-F5344CB8AC3E}">
        <p14:creationId xmlns:p14="http://schemas.microsoft.com/office/powerpoint/2010/main" val="9291763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EB7066B-9257-F945-A016-D0768D25FADB}"/>
              </a:ext>
            </a:extLst>
          </p:cNvPr>
          <p:cNvSpPr>
            <a:spLocks noGrp="1"/>
          </p:cNvSpPr>
          <p:nvPr>
            <p:ph type="title"/>
          </p:nvPr>
        </p:nvSpPr>
        <p:spPr>
          <a:xfrm>
            <a:off x="831850" y="103536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2BBDEB30-E8DC-3B47-AA49-694584CCC49A}"/>
              </a:ext>
            </a:extLst>
          </p:cNvPr>
          <p:cNvSpPr>
            <a:spLocks noGrp="1"/>
          </p:cNvSpPr>
          <p:nvPr>
            <p:ph type="body" idx="1"/>
          </p:nvPr>
        </p:nvSpPr>
        <p:spPr>
          <a:xfrm>
            <a:off x="831850" y="3897745"/>
            <a:ext cx="10515600" cy="219190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Slide Number Placeholder 5">
            <a:extLst>
              <a:ext uri="{FF2B5EF4-FFF2-40B4-BE49-F238E27FC236}">
                <a16:creationId xmlns="" xmlns:a16="http://schemas.microsoft.com/office/drawing/2014/main" id="{30CEB643-6CEB-8443-869F-6C6E9D00E113}"/>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7" name="Date Placeholder 3">
            <a:extLst>
              <a:ext uri="{FF2B5EF4-FFF2-40B4-BE49-F238E27FC236}">
                <a16:creationId xmlns="" xmlns:a16="http://schemas.microsoft.com/office/drawing/2014/main" id="{52522F3C-071F-3348-9130-9F517C6B5B9F}"/>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165FB6F1-D313-48F6-8EFD-E293677179BC}" type="datetime1">
              <a:rPr lang="en-US" smtClean="0"/>
              <a:pPr/>
              <a:t>1/1/2002</a:t>
            </a:fld>
            <a:endParaRPr lang="en-PH" dirty="0"/>
          </a:p>
        </p:txBody>
      </p:sp>
    </p:spTree>
    <p:extLst>
      <p:ext uri="{BB962C8B-B14F-4D97-AF65-F5344CB8AC3E}">
        <p14:creationId xmlns:p14="http://schemas.microsoft.com/office/powerpoint/2010/main" val="19737063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032A202-117D-E146-83CA-F36135E8EE93}"/>
              </a:ext>
            </a:extLst>
          </p:cNvPr>
          <p:cNvSpPr>
            <a:spLocks noGrp="1"/>
          </p:cNvSpPr>
          <p:nvPr>
            <p:ph type="title"/>
          </p:nvPr>
        </p:nvSpPr>
        <p:spPr>
          <a:xfrm>
            <a:off x="838200" y="1114427"/>
            <a:ext cx="10515600" cy="1006474"/>
          </a:xfrm>
          <a:prstGeom prst="rect">
            <a:avLst/>
          </a:prstGeom>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908C2EA-B2D5-6947-809F-590339EDE2BD}"/>
              </a:ext>
            </a:extLst>
          </p:cNvPr>
          <p:cNvSpPr>
            <a:spLocks noGrp="1"/>
          </p:cNvSpPr>
          <p:nvPr>
            <p:ph sz="half" idx="1"/>
          </p:nvPr>
        </p:nvSpPr>
        <p:spPr>
          <a:xfrm>
            <a:off x="838200" y="2214563"/>
            <a:ext cx="5181600" cy="3962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 xmlns:a16="http://schemas.microsoft.com/office/drawing/2014/main" id="{7D705025-762F-0848-AC7A-3B26868E6674}"/>
              </a:ext>
            </a:extLst>
          </p:cNvPr>
          <p:cNvSpPr>
            <a:spLocks noGrp="1"/>
          </p:cNvSpPr>
          <p:nvPr>
            <p:ph sz="half" idx="2"/>
          </p:nvPr>
        </p:nvSpPr>
        <p:spPr>
          <a:xfrm>
            <a:off x="6172200" y="2214563"/>
            <a:ext cx="5181600" cy="3962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 xmlns:a16="http://schemas.microsoft.com/office/drawing/2014/main" id="{4F572805-C3A1-E54A-BF81-01616BA21E2F}"/>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8" name="Date Placeholder 3">
            <a:extLst>
              <a:ext uri="{FF2B5EF4-FFF2-40B4-BE49-F238E27FC236}">
                <a16:creationId xmlns="" xmlns:a16="http://schemas.microsoft.com/office/drawing/2014/main" id="{180B17AB-2AA4-7442-BD90-A09F60FE6270}"/>
              </a:ext>
            </a:extLst>
          </p:cNvPr>
          <p:cNvSpPr>
            <a:spLocks noGrp="1"/>
          </p:cNvSpPr>
          <p:nvPr>
            <p:ph type="dt" sz="half" idx="13"/>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0F85538D-D638-4831-8210-0C23106240E1}" type="datetime1">
              <a:rPr lang="en-US" smtClean="0"/>
              <a:pPr/>
              <a:t>1/1/2002</a:t>
            </a:fld>
            <a:endParaRPr lang="en-PH" dirty="0"/>
          </a:p>
        </p:txBody>
      </p:sp>
    </p:spTree>
    <p:extLst>
      <p:ext uri="{BB962C8B-B14F-4D97-AF65-F5344CB8AC3E}">
        <p14:creationId xmlns:p14="http://schemas.microsoft.com/office/powerpoint/2010/main" val="9897200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85DBFA-68EB-974B-A227-040254C2C213}"/>
              </a:ext>
            </a:extLst>
          </p:cNvPr>
          <p:cNvSpPr>
            <a:spLocks noGrp="1"/>
          </p:cNvSpPr>
          <p:nvPr>
            <p:ph type="title"/>
          </p:nvPr>
        </p:nvSpPr>
        <p:spPr>
          <a:xfrm>
            <a:off x="839788" y="1155708"/>
            <a:ext cx="10515600" cy="823912"/>
          </a:xfrm>
          <a:prstGeom prst="rect">
            <a:avLst/>
          </a:prstGeom>
        </p:spPr>
        <p:txBody>
          <a:bodyPr/>
          <a:lstStyle/>
          <a:p>
            <a:r>
              <a:rPr lang="en-US"/>
              <a:t>Click to edit Master title style</a:t>
            </a:r>
          </a:p>
        </p:txBody>
      </p:sp>
      <p:sp>
        <p:nvSpPr>
          <p:cNvPr id="3" name="Text Placeholder 2">
            <a:extLst>
              <a:ext uri="{FF2B5EF4-FFF2-40B4-BE49-F238E27FC236}">
                <a16:creationId xmlns="" xmlns:a16="http://schemas.microsoft.com/office/drawing/2014/main" id="{6A568243-3C5B-1744-8B1F-FE8330D48BAF}"/>
              </a:ext>
            </a:extLst>
          </p:cNvPr>
          <p:cNvSpPr>
            <a:spLocks noGrp="1"/>
          </p:cNvSpPr>
          <p:nvPr>
            <p:ph type="body" idx="1"/>
          </p:nvPr>
        </p:nvSpPr>
        <p:spPr>
          <a:xfrm>
            <a:off x="839788" y="2081217"/>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8B3D57FB-E171-5F4B-A7AA-892631A10290}"/>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 xmlns:a16="http://schemas.microsoft.com/office/drawing/2014/main" id="{2785110A-D365-4C47-82C1-18529CAB88B4}"/>
              </a:ext>
            </a:extLst>
          </p:cNvPr>
          <p:cNvSpPr>
            <a:spLocks noGrp="1"/>
          </p:cNvSpPr>
          <p:nvPr>
            <p:ph type="body" sz="quarter" idx="3"/>
          </p:nvPr>
        </p:nvSpPr>
        <p:spPr>
          <a:xfrm>
            <a:off x="6172200" y="2081217"/>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 xmlns:a16="http://schemas.microsoft.com/office/drawing/2014/main" id="{677DDA4E-D6D4-FC43-84F4-5EA01D66AFFC}"/>
              </a:ext>
            </a:extLst>
          </p:cNvPr>
          <p:cNvSpPr>
            <a:spLocks noGrp="1"/>
          </p:cNvSpPr>
          <p:nvPr>
            <p:ph sz="quarter" idx="4"/>
          </p:nvPr>
        </p:nvSpPr>
        <p:spPr>
          <a:xfrm>
            <a:off x="6172200" y="3006725"/>
            <a:ext cx="5183188" cy="3182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a:extLst>
              <a:ext uri="{FF2B5EF4-FFF2-40B4-BE49-F238E27FC236}">
                <a16:creationId xmlns="" xmlns:a16="http://schemas.microsoft.com/office/drawing/2014/main" id="{3F6FAD2A-E37C-7049-91D9-AEC0B04AF2CD}"/>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10" name="Date Placeholder 3">
            <a:extLst>
              <a:ext uri="{FF2B5EF4-FFF2-40B4-BE49-F238E27FC236}">
                <a16:creationId xmlns="" xmlns:a16="http://schemas.microsoft.com/office/drawing/2014/main" id="{FF1F0EFB-8282-534D-86E7-2195EF9CB268}"/>
              </a:ext>
            </a:extLst>
          </p:cNvPr>
          <p:cNvSpPr>
            <a:spLocks noGrp="1"/>
          </p:cNvSpPr>
          <p:nvPr>
            <p:ph type="dt" sz="half" idx="13"/>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EF663CCD-BEC8-40D3-A646-78022C9B2D48}" type="datetime1">
              <a:rPr lang="en-US" smtClean="0"/>
              <a:pPr/>
              <a:t>1/1/2002</a:t>
            </a:fld>
            <a:endParaRPr lang="en-PH" dirty="0"/>
          </a:p>
        </p:txBody>
      </p:sp>
    </p:spTree>
    <p:extLst>
      <p:ext uri="{BB962C8B-B14F-4D97-AF65-F5344CB8AC3E}">
        <p14:creationId xmlns:p14="http://schemas.microsoft.com/office/powerpoint/2010/main" val="39731600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7EF8B90-7F48-4442-B36F-62206874DC37}"/>
              </a:ext>
            </a:extLst>
          </p:cNvPr>
          <p:cNvSpPr>
            <a:spLocks noGrp="1"/>
          </p:cNvSpPr>
          <p:nvPr>
            <p:ph type="title"/>
          </p:nvPr>
        </p:nvSpPr>
        <p:spPr>
          <a:xfrm>
            <a:off x="838200" y="1314450"/>
            <a:ext cx="10515600" cy="1006474"/>
          </a:xfrm>
          <a:prstGeom prst="rect">
            <a:avLst/>
          </a:prstGeom>
        </p:spPr>
        <p:txBody>
          <a:bodyPr/>
          <a:lstStyle/>
          <a:p>
            <a:r>
              <a:rPr lang="en-US"/>
              <a:t>Click to edit Master title style</a:t>
            </a:r>
          </a:p>
        </p:txBody>
      </p:sp>
      <p:sp>
        <p:nvSpPr>
          <p:cNvPr id="5" name="Slide Number Placeholder 4">
            <a:extLst>
              <a:ext uri="{FF2B5EF4-FFF2-40B4-BE49-F238E27FC236}">
                <a16:creationId xmlns="" xmlns:a16="http://schemas.microsoft.com/office/drawing/2014/main" id="{3741D428-8F13-4648-BFC8-EC5AA2833D02}"/>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6" name="Date Placeholder 3">
            <a:extLst>
              <a:ext uri="{FF2B5EF4-FFF2-40B4-BE49-F238E27FC236}">
                <a16:creationId xmlns="" xmlns:a16="http://schemas.microsoft.com/office/drawing/2014/main" id="{5EDDA3DA-C709-2F46-A2B7-8181FC419211}"/>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7F057982-496F-45FD-B1A1-CB53089BA639}" type="datetime1">
              <a:rPr lang="en-US" smtClean="0"/>
              <a:pPr/>
              <a:t>1/1/2002</a:t>
            </a:fld>
            <a:endParaRPr lang="en-PH" dirty="0"/>
          </a:p>
        </p:txBody>
      </p:sp>
    </p:spTree>
    <p:extLst>
      <p:ext uri="{BB962C8B-B14F-4D97-AF65-F5344CB8AC3E}">
        <p14:creationId xmlns:p14="http://schemas.microsoft.com/office/powerpoint/2010/main" val="36669456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 xmlns:a16="http://schemas.microsoft.com/office/drawing/2014/main" id="{FCBDC934-A8CE-CE46-85CB-840BA87D55E6}"/>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5" name="Date Placeholder 3">
            <a:extLst>
              <a:ext uri="{FF2B5EF4-FFF2-40B4-BE49-F238E27FC236}">
                <a16:creationId xmlns="" xmlns:a16="http://schemas.microsoft.com/office/drawing/2014/main" id="{3EB892D2-B459-284B-85B1-5635EC40FF09}"/>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A41494A8-F44F-4423-BFA4-49EA1933FC11}" type="datetime1">
              <a:rPr lang="en-US" smtClean="0"/>
              <a:pPr/>
              <a:t>1/1/2002</a:t>
            </a:fld>
            <a:endParaRPr lang="en-PH" dirty="0"/>
          </a:p>
        </p:txBody>
      </p:sp>
    </p:spTree>
    <p:extLst>
      <p:ext uri="{BB962C8B-B14F-4D97-AF65-F5344CB8AC3E}">
        <p14:creationId xmlns:p14="http://schemas.microsoft.com/office/powerpoint/2010/main" val="14871956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9B18111-29FD-4E48-B9F9-7E10D22ED4B8}"/>
              </a:ext>
            </a:extLst>
          </p:cNvPr>
          <p:cNvSpPr>
            <a:spLocks noGrp="1"/>
          </p:cNvSpPr>
          <p:nvPr>
            <p:ph type="title"/>
          </p:nvPr>
        </p:nvSpPr>
        <p:spPr>
          <a:xfrm>
            <a:off x="839788" y="1143000"/>
            <a:ext cx="3932237" cy="9144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BD5A90B9-292B-2A48-8755-D4FEE65779C4}"/>
              </a:ext>
            </a:extLst>
          </p:cNvPr>
          <p:cNvSpPr>
            <a:spLocks noGrp="1"/>
          </p:cNvSpPr>
          <p:nvPr>
            <p:ph idx="1"/>
          </p:nvPr>
        </p:nvSpPr>
        <p:spPr>
          <a:xfrm>
            <a:off x="5183188" y="1143001"/>
            <a:ext cx="6172200" cy="47180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 xmlns:a16="http://schemas.microsoft.com/office/drawing/2014/main" id="{46662438-05ED-2343-AF5E-1B34EFBC83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Slide Number Placeholder 6">
            <a:extLst>
              <a:ext uri="{FF2B5EF4-FFF2-40B4-BE49-F238E27FC236}">
                <a16:creationId xmlns="" xmlns:a16="http://schemas.microsoft.com/office/drawing/2014/main" id="{FCA89CF7-9005-B144-8588-999155E34A0C}"/>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8" name="Date Placeholder 3">
            <a:extLst>
              <a:ext uri="{FF2B5EF4-FFF2-40B4-BE49-F238E27FC236}">
                <a16:creationId xmlns="" xmlns:a16="http://schemas.microsoft.com/office/drawing/2014/main" id="{7A5F4C1E-1154-E848-98CA-25F80C22A4F7}"/>
              </a:ext>
            </a:extLst>
          </p:cNvPr>
          <p:cNvSpPr>
            <a:spLocks noGrp="1"/>
          </p:cNvSpPr>
          <p:nvPr>
            <p:ph type="dt" sz="half" idx="13"/>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7C9DE4E2-63C6-4F4B-A6CF-16BD78D5308B}" type="datetime1">
              <a:rPr lang="en-US" smtClean="0"/>
              <a:pPr/>
              <a:t>1/1/2002</a:t>
            </a:fld>
            <a:endParaRPr lang="en-PH" dirty="0"/>
          </a:p>
        </p:txBody>
      </p:sp>
    </p:spTree>
    <p:extLst>
      <p:ext uri="{BB962C8B-B14F-4D97-AF65-F5344CB8AC3E}">
        <p14:creationId xmlns:p14="http://schemas.microsoft.com/office/powerpoint/2010/main" val="305972254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5AE117F-AC69-084D-AAD0-79C19B9A8115}"/>
              </a:ext>
            </a:extLst>
          </p:cNvPr>
          <p:cNvSpPr>
            <a:spLocks noGrp="1"/>
          </p:cNvSpPr>
          <p:nvPr>
            <p:ph type="title"/>
          </p:nvPr>
        </p:nvSpPr>
        <p:spPr>
          <a:xfrm>
            <a:off x="836612" y="1171575"/>
            <a:ext cx="3932237" cy="1600200"/>
          </a:xfrm>
          <a:prstGeom prst="rect">
            <a:avLst/>
          </a:prstGeo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 xmlns:a16="http://schemas.microsoft.com/office/drawing/2014/main" id="{6D74C2D1-E499-674E-BD3F-1D372C37A829}"/>
              </a:ext>
            </a:extLst>
          </p:cNvPr>
          <p:cNvSpPr>
            <a:spLocks noGrp="1"/>
          </p:cNvSpPr>
          <p:nvPr>
            <p:ph type="pic" idx="1"/>
          </p:nvPr>
        </p:nvSpPr>
        <p:spPr>
          <a:xfrm>
            <a:off x="5183188" y="1171575"/>
            <a:ext cx="6172200" cy="48863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 xmlns:a16="http://schemas.microsoft.com/office/drawing/2014/main" id="{AE4D8147-AA32-ED4E-8490-383333B791D7}"/>
              </a:ext>
            </a:extLst>
          </p:cNvPr>
          <p:cNvSpPr>
            <a:spLocks noGrp="1"/>
          </p:cNvSpPr>
          <p:nvPr>
            <p:ph type="body" sz="half" idx="2"/>
          </p:nvPr>
        </p:nvSpPr>
        <p:spPr>
          <a:xfrm>
            <a:off x="836612" y="2770188"/>
            <a:ext cx="3932237" cy="32877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Slide Number Placeholder 6">
            <a:extLst>
              <a:ext uri="{FF2B5EF4-FFF2-40B4-BE49-F238E27FC236}">
                <a16:creationId xmlns="" xmlns:a16="http://schemas.microsoft.com/office/drawing/2014/main" id="{CE3E9949-C420-7C44-B387-772BBD922EE4}"/>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8" name="Date Placeholder 3">
            <a:extLst>
              <a:ext uri="{FF2B5EF4-FFF2-40B4-BE49-F238E27FC236}">
                <a16:creationId xmlns="" xmlns:a16="http://schemas.microsoft.com/office/drawing/2014/main" id="{F71419A1-096B-9945-AD2E-093147CD25F7}"/>
              </a:ext>
            </a:extLst>
          </p:cNvPr>
          <p:cNvSpPr>
            <a:spLocks noGrp="1"/>
          </p:cNvSpPr>
          <p:nvPr>
            <p:ph type="dt" sz="half" idx="13"/>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DF550800-E2D6-44A0-9307-23D98D50757D}" type="datetime1">
              <a:rPr lang="en-US" smtClean="0"/>
              <a:pPr/>
              <a:t>1/1/2002</a:t>
            </a:fld>
            <a:endParaRPr lang="en-PH" dirty="0"/>
          </a:p>
        </p:txBody>
      </p:sp>
    </p:spTree>
    <p:extLst>
      <p:ext uri="{BB962C8B-B14F-4D97-AF65-F5344CB8AC3E}">
        <p14:creationId xmlns:p14="http://schemas.microsoft.com/office/powerpoint/2010/main" val="22658535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C18E603-8A1B-B148-920B-ECAFD108E8F0}"/>
              </a:ext>
            </a:extLst>
          </p:cNvPr>
          <p:cNvSpPr>
            <a:spLocks noGrp="1"/>
          </p:cNvSpPr>
          <p:nvPr>
            <p:ph type="title"/>
          </p:nvPr>
        </p:nvSpPr>
        <p:spPr>
          <a:xfrm>
            <a:off x="838200" y="1343025"/>
            <a:ext cx="10515600" cy="1006474"/>
          </a:xfrm>
          <a:prstGeom prst="rect">
            <a:avLst/>
          </a:prstGeom>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BDDCCBB9-3975-BD47-891C-3A1F5148C332}"/>
              </a:ext>
            </a:extLst>
          </p:cNvPr>
          <p:cNvSpPr>
            <a:spLocks noGrp="1"/>
          </p:cNvSpPr>
          <p:nvPr>
            <p:ph type="body" orient="vert" idx="1"/>
          </p:nvPr>
        </p:nvSpPr>
        <p:spPr>
          <a:xfrm>
            <a:off x="838200" y="2349499"/>
            <a:ext cx="10515600" cy="38274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 xmlns:a16="http://schemas.microsoft.com/office/drawing/2014/main" id="{E14E6E05-BC54-7B42-822E-D1BFDBAB04FB}"/>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7" name="Date Placeholder 3">
            <a:extLst>
              <a:ext uri="{FF2B5EF4-FFF2-40B4-BE49-F238E27FC236}">
                <a16:creationId xmlns="" xmlns:a16="http://schemas.microsoft.com/office/drawing/2014/main" id="{6B96833F-BC79-5546-85D2-98883E2FD209}"/>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D7B8E787-5991-4C28-A981-580DA6B37248}" type="datetime1">
              <a:rPr lang="en-US" smtClean="0"/>
              <a:pPr/>
              <a:t>1/1/2002</a:t>
            </a:fld>
            <a:endParaRPr lang="en-PH" dirty="0"/>
          </a:p>
        </p:txBody>
      </p:sp>
    </p:spTree>
    <p:extLst>
      <p:ext uri="{BB962C8B-B14F-4D97-AF65-F5344CB8AC3E}">
        <p14:creationId xmlns:p14="http://schemas.microsoft.com/office/powerpoint/2010/main" val="35613714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503B6A2C-B0DA-1A44-8848-1A74EDCE6C53}"/>
              </a:ext>
            </a:extLst>
          </p:cNvPr>
          <p:cNvSpPr>
            <a:spLocks noGrp="1"/>
          </p:cNvSpPr>
          <p:nvPr>
            <p:ph type="title" orient="vert"/>
          </p:nvPr>
        </p:nvSpPr>
        <p:spPr>
          <a:xfrm>
            <a:off x="8724900" y="1285875"/>
            <a:ext cx="2628900" cy="4891088"/>
          </a:xfrm>
          <a:prstGeom prst="rect">
            <a:avLst/>
          </a:prstGeom>
        </p:spPr>
        <p:txBody>
          <a:bodyPr vert="eaVert"/>
          <a:lstStyle/>
          <a:p>
            <a:r>
              <a:rPr lang="en-US" dirty="0"/>
              <a:t>Click to edit Master title style</a:t>
            </a:r>
          </a:p>
        </p:txBody>
      </p:sp>
      <p:sp>
        <p:nvSpPr>
          <p:cNvPr id="3" name="Vertical Text Placeholder 2">
            <a:extLst>
              <a:ext uri="{FF2B5EF4-FFF2-40B4-BE49-F238E27FC236}">
                <a16:creationId xmlns="" xmlns:a16="http://schemas.microsoft.com/office/drawing/2014/main" id="{70A8DA99-8933-F141-B791-AA5F0197D408}"/>
              </a:ext>
            </a:extLst>
          </p:cNvPr>
          <p:cNvSpPr>
            <a:spLocks noGrp="1"/>
          </p:cNvSpPr>
          <p:nvPr>
            <p:ph type="body" orient="vert" idx="1"/>
          </p:nvPr>
        </p:nvSpPr>
        <p:spPr>
          <a:xfrm>
            <a:off x="838200" y="1285875"/>
            <a:ext cx="7734300" cy="48910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 xmlns:a16="http://schemas.microsoft.com/office/drawing/2014/main" id="{B15284E5-0A71-3246-9E69-123FA8A7C1F5}"/>
              </a:ext>
            </a:extLst>
          </p:cNvPr>
          <p:cNvSpPr>
            <a:spLocks noGrp="1"/>
          </p:cNvSpPr>
          <p:nvPr>
            <p:ph type="sldNum" sz="quarter" idx="12"/>
          </p:nvPr>
        </p:nvSpPr>
        <p:spPr/>
        <p:txBody>
          <a:bodyPr/>
          <a:lstStyle/>
          <a:p>
            <a:fld id="{D1C12C14-E2D0-6049-8A0E-12C35F69C323}" type="slidenum">
              <a:rPr lang="en-US" smtClean="0"/>
              <a:pPr/>
              <a:t>‹#›</a:t>
            </a:fld>
            <a:endParaRPr lang="en-US" dirty="0"/>
          </a:p>
        </p:txBody>
      </p:sp>
      <p:sp>
        <p:nvSpPr>
          <p:cNvPr id="7" name="Date Placeholder 3">
            <a:extLst>
              <a:ext uri="{FF2B5EF4-FFF2-40B4-BE49-F238E27FC236}">
                <a16:creationId xmlns="" xmlns:a16="http://schemas.microsoft.com/office/drawing/2014/main" id="{098C4033-2EBA-6541-B498-1EF6A3563BA5}"/>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EC6FB632-42AD-47BF-B797-1F55FE70A545}" type="datetime1">
              <a:rPr lang="en-US" smtClean="0"/>
              <a:pPr/>
              <a:t>1/1/2002</a:t>
            </a:fld>
            <a:endParaRPr lang="en-PH" dirty="0"/>
          </a:p>
        </p:txBody>
      </p:sp>
    </p:spTree>
    <p:extLst>
      <p:ext uri="{BB962C8B-B14F-4D97-AF65-F5344CB8AC3E}">
        <p14:creationId xmlns:p14="http://schemas.microsoft.com/office/powerpoint/2010/main" val="20477527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_Заголовок и объект">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A31F919D-1603-4E3D-95FD-FB1F4E05547B}"/>
              </a:ext>
            </a:extLst>
          </p:cNvPr>
          <p:cNvSpPr>
            <a:spLocks noGrp="1"/>
          </p:cNvSpPr>
          <p:nvPr>
            <p:ph type="title"/>
          </p:nvPr>
        </p:nvSpPr>
        <p:spPr/>
        <p:txBody>
          <a:bodyPr/>
          <a:lstStyle>
            <a:lvl1pPr>
              <a:defRPr b="1"/>
            </a:lvl1pPr>
          </a:lstStyle>
          <a:p>
            <a:r>
              <a:rPr lang="ru-RU" dirty="0"/>
              <a:t>Образец заголовка</a:t>
            </a:r>
          </a:p>
        </p:txBody>
      </p:sp>
      <p:sp>
        <p:nvSpPr>
          <p:cNvPr id="5" name="Нижний колонтитул 4">
            <a:extLst>
              <a:ext uri="{FF2B5EF4-FFF2-40B4-BE49-F238E27FC236}">
                <a16:creationId xmlns="" xmlns:a16="http://schemas.microsoft.com/office/drawing/2014/main" id="{1BC8CEC0-0D0B-453B-8963-A2AED8FB3E64}"/>
              </a:ext>
            </a:extLst>
          </p:cNvPr>
          <p:cNvSpPr>
            <a:spLocks noGrp="1"/>
          </p:cNvSpPr>
          <p:nvPr>
            <p:ph type="ftr" sz="quarter" idx="11"/>
          </p:nvPr>
        </p:nvSpPr>
        <p:spPr>
          <a:xfrm>
            <a:off x="2271000" y="6356350"/>
            <a:ext cx="7650000" cy="365126"/>
          </a:xfrm>
        </p:spPr>
        <p:txBody>
          <a:bodyPr/>
          <a:lstStyle/>
          <a:p>
            <a:endParaRPr lang="ru-RU" dirty="0"/>
          </a:p>
        </p:txBody>
      </p:sp>
    </p:spTree>
    <p:extLst>
      <p:ext uri="{BB962C8B-B14F-4D97-AF65-F5344CB8AC3E}">
        <p14:creationId xmlns:p14="http://schemas.microsoft.com/office/powerpoint/2010/main" val="21449602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82220" y="5353963"/>
            <a:ext cx="11631168"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914400" y="1600200"/>
            <a:ext cx="103632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828800" y="3556001"/>
            <a:ext cx="85344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64E9090-CF8A-4AFB-80DA-2BE2727DE3DA}" type="datetime1">
              <a:rPr lang="en-US" smtClean="0"/>
              <a:pPr/>
              <a:t>1/1/2002</a:t>
            </a:fld>
            <a:endParaRPr lang="en-PH"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spTree>
  </p:cSld>
  <p:clrMapOvr>
    <a:masterClrMapping/>
  </p:clrMapOvr>
  <p:hf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C64E9090-CF8A-4AFB-80DA-2BE2727DE3DA}" type="datetime1">
              <a:rPr lang="en-US" smtClean="0"/>
              <a:pPr/>
              <a:t>1/1/2002</a:t>
            </a:fld>
            <a:endParaRPr lang="en-PH"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hf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304800" y="228600"/>
            <a:ext cx="11594592"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8063251" y="4203592"/>
            <a:ext cx="383523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3492427" y="4075290"/>
            <a:ext cx="7392687"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3771637" y="4087562"/>
            <a:ext cx="729064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7479319" y="4074175"/>
            <a:ext cx="4410667"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82220" y="4058555"/>
            <a:ext cx="11631168"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20043" y="2463560"/>
            <a:ext cx="103632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823153" y="1437449"/>
            <a:ext cx="8556979"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E9090-CF8A-4AFB-80DA-2BE2727DE3DA}" type="datetime1">
              <a:rPr lang="en-US" smtClean="0"/>
              <a:pPr/>
              <a:t>1/1/2002</a:t>
            </a:fld>
            <a:endParaRPr lang="en-PH"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spTree>
  </p:cSld>
  <p:clrMapOvr>
    <a:masterClrMapping/>
  </p:clrMapOvr>
  <p:hf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C64E9090-CF8A-4AFB-80DA-2BE2727DE3DA}" type="datetime1">
              <a:rPr lang="en-US" smtClean="0"/>
              <a:pPr/>
              <a:t>1/1/2002</a:t>
            </a:fld>
            <a:endParaRPr lang="en-PH"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sp>
        <p:nvSpPr>
          <p:cNvPr id="9" name="Content Placeholder 8"/>
          <p:cNvSpPr>
            <a:spLocks noGrp="1"/>
          </p:cNvSpPr>
          <p:nvPr>
            <p:ph sz="quarter" idx="13"/>
          </p:nvPr>
        </p:nvSpPr>
        <p:spPr>
          <a:xfrm>
            <a:off x="902207" y="2679192"/>
            <a:ext cx="5096256"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6193536" y="2679192"/>
            <a:ext cx="5096256"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hf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902208" y="2678114"/>
            <a:ext cx="5096256"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903110" y="3429001"/>
            <a:ext cx="5093407"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97600" y="2678113"/>
            <a:ext cx="5096256"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93367" y="3429001"/>
            <a:ext cx="5096256"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64E9090-CF8A-4AFB-80DA-2BE2727DE3DA}" type="datetime1">
              <a:rPr lang="en-US" smtClean="0"/>
              <a:pPr/>
              <a:t>1/1/2002</a:t>
            </a:fld>
            <a:endParaRPr lang="en-PH" dirty="0"/>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spTree>
  </p:cSld>
  <p:clrMapOvr>
    <a:masterClrMapping/>
  </p:clrMapOvr>
  <p:hf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C64E9090-CF8A-4AFB-80DA-2BE2727DE3DA}" type="datetime1">
              <a:rPr lang="en-US" smtClean="0"/>
              <a:pPr/>
              <a:t>1/1/2002</a:t>
            </a:fld>
            <a:endParaRPr lang="en-PH"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spTree>
  </p:cSld>
  <p:clrMapOvr>
    <a:masterClrMapping/>
  </p:clrMapOvr>
  <p:hf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82220" y="714191"/>
            <a:ext cx="11631168"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C64E9090-CF8A-4AFB-80DA-2BE2727DE3DA}" type="datetime1">
              <a:rPr lang="en-US" smtClean="0"/>
              <a:pPr/>
              <a:t>1/1/2002</a:t>
            </a:fld>
            <a:endParaRPr lang="en-PH" dirty="0"/>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spTree>
  </p:cSld>
  <p:clrMapOvr>
    <a:masterClrMapping/>
  </p:clrMapOvr>
  <p:hf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C64E9090-CF8A-4AFB-80DA-2BE2727DE3DA}" type="datetime1">
              <a:rPr lang="en-US" smtClean="0"/>
              <a:pPr/>
              <a:t>1/1/2002</a:t>
            </a:fld>
            <a:endParaRPr lang="en-PH"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sp>
        <p:nvSpPr>
          <p:cNvPr id="4" name="Text Placeholder 3"/>
          <p:cNvSpPr>
            <a:spLocks noGrp="1"/>
          </p:cNvSpPr>
          <p:nvPr>
            <p:ph type="body" sz="half" idx="2"/>
          </p:nvPr>
        </p:nvSpPr>
        <p:spPr>
          <a:xfrm>
            <a:off x="1219200" y="3581401"/>
            <a:ext cx="44704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82220" y="714191"/>
            <a:ext cx="11631168"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1219200" y="2286000"/>
            <a:ext cx="44704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6202616" y="1828800"/>
            <a:ext cx="5205435"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hf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82220" y="5353963"/>
            <a:ext cx="11631168"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6498874" y="338667"/>
            <a:ext cx="5083527"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6491112" y="2785533"/>
            <a:ext cx="5091289"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64E9090-CF8A-4AFB-80DA-2BE2727DE3DA}" type="datetime1">
              <a:rPr lang="en-US" smtClean="0"/>
              <a:pPr/>
              <a:t>1/1/2002</a:t>
            </a:fld>
            <a:endParaRPr lang="en-PH"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sp>
        <p:nvSpPr>
          <p:cNvPr id="3" name="Picture Placeholder 2"/>
          <p:cNvSpPr>
            <a:spLocks noGrp="1"/>
          </p:cNvSpPr>
          <p:nvPr>
            <p:ph type="pic" idx="1"/>
          </p:nvPr>
        </p:nvSpPr>
        <p:spPr>
          <a:xfrm>
            <a:off x="1117600" y="1371600"/>
            <a:ext cx="475488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hf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C64E9090-CF8A-4AFB-80DA-2BE2727DE3DA}" type="datetime1">
              <a:rPr lang="en-US" smtClean="0"/>
              <a:pPr/>
              <a:t>1/1/2002</a:t>
            </a:fld>
            <a:endParaRPr lang="en-PH"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spTree>
  </p:cSld>
  <p:clrMapOvr>
    <a:masterClrMapping/>
  </p:clrMapOvr>
  <p:hf hdr="0" ftr="0" dt="0"/>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C64E9090-CF8A-4AFB-80DA-2BE2727DE3DA}" type="datetime1">
              <a:rPr lang="en-US" smtClean="0"/>
              <a:pPr/>
              <a:t>1/1/2002</a:t>
            </a:fld>
            <a:endParaRPr lang="en-PH"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US" smtClean="0"/>
              <a:t>PAGE </a:t>
            </a:r>
            <a:fld id="{D1C12C14-E2D0-6049-8A0E-12C35F69C323}" type="slidenum">
              <a:rPr lang="en-US" smtClean="0"/>
              <a:pPr/>
              <a:t>‹#›</a:t>
            </a:fld>
            <a:endParaRPr lang="en-US" dirty="0"/>
          </a:p>
        </p:txBody>
      </p:sp>
      <p:grpSp>
        <p:nvGrpSpPr>
          <p:cNvPr id="15" name="Group 14"/>
          <p:cNvGrpSpPr>
            <a:grpSpLocks noChangeAspect="1"/>
          </p:cNvGrpSpPr>
          <p:nvPr/>
        </p:nvGrpSpPr>
        <p:grpSpPr bwMode="hidden">
          <a:xfrm>
            <a:off x="282220" y="714191"/>
            <a:ext cx="11631168"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8839200" y="1447801"/>
            <a:ext cx="27432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600" y="1447800"/>
            <a:ext cx="80264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hf hdr="0" ftr="0" dt="0"/>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_Заголовок и объект">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A31F919D-1603-4E3D-95FD-FB1F4E05547B}"/>
              </a:ext>
            </a:extLst>
          </p:cNvPr>
          <p:cNvSpPr>
            <a:spLocks noGrp="1"/>
          </p:cNvSpPr>
          <p:nvPr>
            <p:ph type="title"/>
          </p:nvPr>
        </p:nvSpPr>
        <p:spPr/>
        <p:txBody>
          <a:bodyPr/>
          <a:lstStyle>
            <a:lvl1pPr>
              <a:defRPr b="1"/>
            </a:lvl1pPr>
          </a:lstStyle>
          <a:p>
            <a:r>
              <a:rPr lang="ru-RU" dirty="0"/>
              <a:t>Образец заголовка</a:t>
            </a:r>
          </a:p>
        </p:txBody>
      </p:sp>
      <p:sp>
        <p:nvSpPr>
          <p:cNvPr id="5" name="Нижний колонтитул 4">
            <a:extLst>
              <a:ext uri="{FF2B5EF4-FFF2-40B4-BE49-F238E27FC236}">
                <a16:creationId xmlns="" xmlns:a16="http://schemas.microsoft.com/office/drawing/2014/main" id="{1BC8CEC0-0D0B-453B-8963-A2AED8FB3E64}"/>
              </a:ext>
            </a:extLst>
          </p:cNvPr>
          <p:cNvSpPr>
            <a:spLocks noGrp="1"/>
          </p:cNvSpPr>
          <p:nvPr>
            <p:ph type="ftr" sz="quarter" idx="11"/>
          </p:nvPr>
        </p:nvSpPr>
        <p:spPr>
          <a:xfrm>
            <a:off x="2271000" y="6356350"/>
            <a:ext cx="7650000" cy="365126"/>
          </a:xfrm>
        </p:spPr>
        <p:txBody>
          <a:bodyPr/>
          <a:lstStyle/>
          <a:p>
            <a:endParaRPr lang="ru-RU" dirty="0"/>
          </a:p>
        </p:txBody>
      </p:sp>
    </p:spTree>
    <p:extLst>
      <p:ext uri="{BB962C8B-B14F-4D97-AF65-F5344CB8AC3E}">
        <p14:creationId xmlns:p14="http://schemas.microsoft.com/office/powerpoint/2010/main" val="2144960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7F7DCBEF-14BB-4315-A788-DE9692F4145E}" type="datetime1">
              <a:rPr lang="en-US" smtClean="0"/>
              <a:pPr/>
              <a:t>1/1/2002</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2614149"/>
      </p:ext>
    </p:extLst>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hf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5DC476-30F2-4578-AA1C-747F4A7E15C1}" type="datetime1">
              <a:rPr lang="en-US" smtClean="0"/>
              <a:pPr/>
              <a:t>1/1/2002</a:t>
            </a:fld>
            <a:endParaRPr lang="en-US" dirty="0"/>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17593265"/>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 xmlns:a16="http://schemas.microsoft.com/office/drawing/2014/main" id="{BBA17F41-6380-F94B-90EA-C41112E9FAE5}"/>
              </a:ext>
            </a:extLst>
          </p:cNvPr>
          <p:cNvSpPr>
            <a:spLocks noGrp="1"/>
          </p:cNvSpPr>
          <p:nvPr>
            <p:ph type="body" idx="1"/>
          </p:nvPr>
        </p:nvSpPr>
        <p:spPr>
          <a:xfrm>
            <a:off x="838200" y="2521527"/>
            <a:ext cx="10515600" cy="365543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 xmlns:a16="http://schemas.microsoft.com/office/drawing/2014/main" id="{505D7681-4A9E-A846-ADB5-82D3B2798FB8}"/>
              </a:ext>
            </a:extLst>
          </p:cNvPr>
          <p:cNvSpPr>
            <a:spLocks noGrp="1"/>
          </p:cNvSpPr>
          <p:nvPr>
            <p:ph type="sldNum" sz="quarter" idx="4"/>
          </p:nvPr>
        </p:nvSpPr>
        <p:spPr>
          <a:xfrm>
            <a:off x="10416452" y="6477434"/>
            <a:ext cx="1476374" cy="365125"/>
          </a:xfrm>
          <a:prstGeom prst="rect">
            <a:avLst/>
          </a:prstGeom>
        </p:spPr>
        <p:txBody>
          <a:bodyPr vert="horz" lIns="91440" tIns="45720" rIns="91440" bIns="45720" rtlCol="0" anchor="ctr"/>
          <a:lstStyle>
            <a:lvl1pPr algn="r">
              <a:defRPr sz="1200" b="1">
                <a:solidFill>
                  <a:schemeClr val="bg1"/>
                </a:solidFill>
              </a:defRPr>
            </a:lvl1pPr>
          </a:lstStyle>
          <a:p>
            <a:r>
              <a:rPr lang="en-US" dirty="0"/>
              <a:t>PAGE </a:t>
            </a:r>
            <a:fld id="{D1C12C14-E2D0-6049-8A0E-12C35F69C323}" type="slidenum">
              <a:rPr lang="en-US" smtClean="0"/>
              <a:pPr/>
              <a:t>‹#›</a:t>
            </a:fld>
            <a:endParaRPr lang="en-US" dirty="0"/>
          </a:p>
        </p:txBody>
      </p:sp>
      <p:sp>
        <p:nvSpPr>
          <p:cNvPr id="7" name="Title Placeholder 6">
            <a:extLst>
              <a:ext uri="{FF2B5EF4-FFF2-40B4-BE49-F238E27FC236}">
                <a16:creationId xmlns="" xmlns:a16="http://schemas.microsoft.com/office/drawing/2014/main" id="{7F71326A-6F95-694A-8419-4C1BD7C8B234}"/>
              </a:ext>
            </a:extLst>
          </p:cNvPr>
          <p:cNvSpPr>
            <a:spLocks noGrp="1"/>
          </p:cNvSpPr>
          <p:nvPr>
            <p:ph type="title"/>
          </p:nvPr>
        </p:nvSpPr>
        <p:spPr>
          <a:xfrm>
            <a:off x="838200" y="1049047"/>
            <a:ext cx="10515600" cy="1277934"/>
          </a:xfrm>
          <a:prstGeom prst="rect">
            <a:avLst/>
          </a:prstGeom>
        </p:spPr>
        <p:txBody>
          <a:bodyPr vert="horz" lIns="91440" tIns="45720" rIns="91440" bIns="45720" rtlCol="0" anchor="ctr">
            <a:normAutofit/>
          </a:bodyPr>
          <a:lstStyle/>
          <a:p>
            <a:r>
              <a:rPr lang="en-US" dirty="0"/>
              <a:t>Click to edit Master title style</a:t>
            </a:r>
          </a:p>
        </p:txBody>
      </p:sp>
      <p:sp>
        <p:nvSpPr>
          <p:cNvPr id="9" name="Date Placeholder 3">
            <a:extLst>
              <a:ext uri="{FF2B5EF4-FFF2-40B4-BE49-F238E27FC236}">
                <a16:creationId xmlns="" xmlns:a16="http://schemas.microsoft.com/office/drawing/2014/main" id="{45A59A78-51F3-4B47-AC3C-1B25E6F0DD18}"/>
              </a:ext>
            </a:extLst>
          </p:cNvPr>
          <p:cNvSpPr>
            <a:spLocks noGrp="1"/>
          </p:cNvSpPr>
          <p:nvPr>
            <p:ph type="dt" sz="half" idx="2"/>
          </p:nvPr>
        </p:nvSpPr>
        <p:spPr>
          <a:xfrm>
            <a:off x="171450" y="6456364"/>
            <a:ext cx="3886200" cy="365125"/>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PH" sz="1400" b="0" i="0" smtClean="0">
                <a:effectLst/>
                <a:latin typeface="Myriad Pro Cond" panose="020B0506030403020204" pitchFamily="34" charset="0"/>
              </a:defRPr>
            </a:lvl1pPr>
          </a:lstStyle>
          <a:p>
            <a:fld id="{C64E9090-CF8A-4AFB-80DA-2BE2727DE3DA}" type="datetime1">
              <a:rPr lang="en-US" smtClean="0"/>
              <a:pPr/>
              <a:t>1/1/2002</a:t>
            </a:fld>
            <a:endParaRPr lang="en-PH" dirty="0"/>
          </a:p>
        </p:txBody>
      </p:sp>
    </p:spTree>
    <p:extLst>
      <p:ext uri="{BB962C8B-B14F-4D97-AF65-F5344CB8AC3E}">
        <p14:creationId xmlns:p14="http://schemas.microsoft.com/office/powerpoint/2010/main" val="3790993734"/>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 id="2147483836"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304800" y="228600"/>
            <a:ext cx="11594592"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82220" y="1679429"/>
            <a:ext cx="11631168"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609600" y="338328"/>
            <a:ext cx="109728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6884896" y="6250165"/>
            <a:ext cx="5048920" cy="365125"/>
          </a:xfrm>
          <a:prstGeom prst="rect">
            <a:avLst/>
          </a:prstGeom>
        </p:spPr>
        <p:txBody>
          <a:bodyPr vert="horz" lIns="91440" tIns="45720" rIns="91440" bIns="45720" rtlCol="0" anchor="ctr"/>
          <a:lstStyle>
            <a:lvl1pPr algn="r">
              <a:defRPr sz="1000">
                <a:solidFill>
                  <a:schemeClr val="tx2"/>
                </a:solidFill>
              </a:defRPr>
            </a:lvl1pPr>
          </a:lstStyle>
          <a:p>
            <a:fld id="{7F7DCBEF-14BB-4315-A788-DE9692F4145E}" type="datetime1">
              <a:rPr lang="en-US" smtClean="0"/>
              <a:pPr/>
              <a:t>1/1/2002</a:t>
            </a:fld>
            <a:endParaRPr lang="en-US" dirty="0"/>
          </a:p>
        </p:txBody>
      </p:sp>
      <p:sp>
        <p:nvSpPr>
          <p:cNvPr id="5" name="Footer Placeholder 4"/>
          <p:cNvSpPr>
            <a:spLocks noGrp="1"/>
          </p:cNvSpPr>
          <p:nvPr>
            <p:ph type="ftr" sz="quarter" idx="3"/>
          </p:nvPr>
        </p:nvSpPr>
        <p:spPr>
          <a:xfrm>
            <a:off x="258185" y="6250165"/>
            <a:ext cx="5048921" cy="365125"/>
          </a:xfrm>
          <a:prstGeom prst="rect">
            <a:avLst/>
          </a:prstGeom>
        </p:spPr>
        <p:txBody>
          <a:bodyPr vert="horz" lIns="91440" tIns="45720" rIns="91440" bIns="45720" rtlCol="0" anchor="ctr"/>
          <a:lstStyle>
            <a:lvl1pPr algn="l">
              <a:defRPr sz="1000">
                <a:solidFill>
                  <a:schemeClr val="tx2"/>
                </a:solidFill>
              </a:defRPr>
            </a:lvl1pPr>
          </a:lstStyle>
          <a:p>
            <a:endParaRPr lang="en-US" dirty="0"/>
          </a:p>
        </p:txBody>
      </p:sp>
      <p:sp>
        <p:nvSpPr>
          <p:cNvPr id="6" name="Slide Number Placeholder 5"/>
          <p:cNvSpPr>
            <a:spLocks noGrp="1"/>
          </p:cNvSpPr>
          <p:nvPr>
            <p:ph type="sldNum" sz="quarter" idx="4"/>
          </p:nvPr>
        </p:nvSpPr>
        <p:spPr>
          <a:xfrm>
            <a:off x="5321451" y="6250164"/>
            <a:ext cx="1549101" cy="365125"/>
          </a:xfrm>
          <a:prstGeom prst="rect">
            <a:avLst/>
          </a:prstGeom>
        </p:spPr>
        <p:txBody>
          <a:bodyPr vert="horz" lIns="91440" tIns="45720" rIns="91440" bIns="45720" rtlCol="0" anchor="ctr"/>
          <a:lstStyle>
            <a:lvl1pPr algn="ctr">
              <a:defRPr sz="1000">
                <a:solidFill>
                  <a:schemeClr val="tx2"/>
                </a:solidFill>
              </a:defRPr>
            </a:lvl1pPr>
          </a:lstStyle>
          <a:p>
            <a:fld id="{D57F1E4F-1CFF-5643-939E-217C01CDF565}" type="slidenum">
              <a:rPr lang="en-US" smtClean="0"/>
              <a:pPr/>
              <a:t>‹#›</a:t>
            </a:fld>
            <a:endParaRPr lang="en-US" dirty="0"/>
          </a:p>
        </p:txBody>
      </p:sp>
      <p:sp>
        <p:nvSpPr>
          <p:cNvPr id="3" name="Text Placeholder 2"/>
          <p:cNvSpPr>
            <a:spLocks noGrp="1"/>
          </p:cNvSpPr>
          <p:nvPr>
            <p:ph type="body" idx="1"/>
          </p:nvPr>
        </p:nvSpPr>
        <p:spPr>
          <a:xfrm>
            <a:off x="1162757" y="2675467"/>
            <a:ext cx="9877777"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Lst>
  <p:hf hdr="0" ftr="0" dt="0"/>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6.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4.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jpeg"/><Relationship Id="rId1" Type="http://schemas.openxmlformats.org/officeDocument/2006/relationships/slideLayout" Target="../slideLayouts/slideLayout4.xml"/><Relationship Id="rId4" Type="http://schemas.openxmlformats.org/officeDocument/2006/relationships/image" Target="../media/image23.gif"/></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jpeg"/><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e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sp>
        <p:nvSpPr>
          <p:cNvPr id="8" name="Content Placeholder 1">
            <a:extLst>
              <a:ext uri="{FF2B5EF4-FFF2-40B4-BE49-F238E27FC236}">
                <a16:creationId xmlns="" xmlns:a16="http://schemas.microsoft.com/office/drawing/2014/main" id="{F39F910D-F5B5-4925-B539-3B2775DBC213}"/>
              </a:ext>
            </a:extLst>
          </p:cNvPr>
          <p:cNvSpPr txBox="1">
            <a:spLocks/>
          </p:cNvSpPr>
          <p:nvPr/>
        </p:nvSpPr>
        <p:spPr>
          <a:xfrm>
            <a:off x="1975103" y="5839656"/>
            <a:ext cx="9559672" cy="796748"/>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Bef>
                <a:spcPts val="0"/>
              </a:spcBef>
              <a:spcAft>
                <a:spcPts val="0"/>
              </a:spcAft>
              <a:buNone/>
              <a:defRPr/>
            </a:pPr>
            <a:r>
              <a:rPr lang="en-US" sz="5100" dirty="0" err="1" smtClean="0"/>
              <a:t>Turakulova</a:t>
            </a:r>
            <a:r>
              <a:rPr lang="en-US" sz="5100" dirty="0" smtClean="0"/>
              <a:t> </a:t>
            </a:r>
            <a:r>
              <a:rPr lang="en-US" sz="5100" dirty="0" err="1"/>
              <a:t>Manzuraxon</a:t>
            </a:r>
            <a:r>
              <a:rPr lang="en-US" sz="5100" dirty="0"/>
              <a:t> </a:t>
            </a:r>
            <a:br>
              <a:rPr lang="en-US" sz="5100" dirty="0"/>
            </a:br>
            <a:r>
              <a:rPr lang="en-US" sz="5100" dirty="0" smtClean="0"/>
              <a:t>                      </a:t>
            </a:r>
            <a:r>
              <a:rPr lang="en-US" sz="5100" dirty="0" err="1" smtClean="0"/>
              <a:t>katta</a:t>
            </a:r>
            <a:r>
              <a:rPr lang="en-US" sz="5100" dirty="0" smtClean="0"/>
              <a:t> </a:t>
            </a:r>
            <a:r>
              <a:rPr lang="en-US" sz="5100" dirty="0" err="1" smtClean="0"/>
              <a:t>oqituvchi</a:t>
            </a:r>
            <a:r>
              <a:rPr kumimoji="0" lang="ru-RU" sz="5100" b="0" i="0" u="none" strike="noStrike" kern="1200" cap="none" spc="0" normalizeH="0" baseline="0" noProof="0" dirty="0" err="1" smtClean="0">
                <a:ln>
                  <a:noFill/>
                </a:ln>
                <a:solidFill>
                  <a:prstClr val="white"/>
                </a:solidFill>
                <a:effectLst/>
                <a:uLnTx/>
                <a:uFillTx/>
                <a:latin typeface="Calibri"/>
              </a:rPr>
              <a:t>инистерство</a:t>
            </a:r>
            <a:r>
              <a:rPr kumimoji="0" lang="ru-RU" sz="5100" b="0" i="0" u="none" strike="noStrike" kern="1200" cap="none" spc="0" normalizeH="0" baseline="0" noProof="0" dirty="0" smtClean="0">
                <a:ln>
                  <a:noFill/>
                </a:ln>
                <a:solidFill>
                  <a:prstClr val="white"/>
                </a:solidFill>
                <a:effectLst/>
                <a:uLnTx/>
                <a:uFillTx/>
                <a:latin typeface="Calibri"/>
              </a:rPr>
              <a:t> </a:t>
            </a:r>
            <a:r>
              <a:rPr kumimoji="0" lang="ru-RU" sz="1800" b="0" i="0" u="none" strike="noStrike" kern="1200" cap="none" spc="0" normalizeH="0" baseline="0" noProof="0" dirty="0">
                <a:ln>
                  <a:noFill/>
                </a:ln>
                <a:solidFill>
                  <a:prstClr val="white"/>
                </a:solidFill>
                <a:effectLst/>
                <a:uLnTx/>
                <a:uFillTx/>
                <a:latin typeface="Calibri"/>
                <a:ea typeface="+mn-ea"/>
                <a:cs typeface="+mn-cs"/>
              </a:rPr>
              <a:t>дошкольного образования</a:t>
            </a:r>
          </a:p>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ru-RU" sz="1800" b="0" i="0" u="none" strike="noStrike" kern="1200" cap="none" spc="0" normalizeH="0" baseline="0" noProof="0" dirty="0">
                <a:ln>
                  <a:noFill/>
                </a:ln>
                <a:solidFill>
                  <a:prstClr val="white"/>
                </a:solidFill>
                <a:effectLst/>
                <a:uLnTx/>
                <a:uFillTx/>
                <a:latin typeface="Calibri"/>
                <a:ea typeface="+mn-ea"/>
                <a:cs typeface="+mn-cs"/>
              </a:rPr>
              <a:t>Республики Узбекистан </a:t>
            </a:r>
            <a:r>
              <a:rPr kumimoji="0" lang="en-US" sz="1800" b="0" i="0" u="none" strike="noStrike" kern="1200" cap="none" spc="0" normalizeH="0" baseline="0" noProof="0" dirty="0">
                <a:ln>
                  <a:noFill/>
                </a:ln>
                <a:solidFill>
                  <a:prstClr val="white"/>
                </a:solidFill>
                <a:effectLst/>
                <a:uLnTx/>
                <a:uFillTx/>
                <a:latin typeface="Calibri"/>
                <a:ea typeface="+mn-ea"/>
                <a:cs typeface="+mn-cs"/>
              </a:rPr>
              <a:t>				</a:t>
            </a:r>
            <a:r>
              <a:rPr kumimoji="0" lang="ru-RU" sz="1800" b="0" i="0" u="none" strike="noStrike" kern="1200" cap="none" spc="0" normalizeH="0" baseline="0" noProof="0" dirty="0">
                <a:ln>
                  <a:noFill/>
                </a:ln>
                <a:solidFill>
                  <a:prstClr val="white"/>
                </a:solidFill>
                <a:effectLst/>
                <a:uLnTx/>
                <a:uFillTx/>
                <a:latin typeface="Calibri"/>
                <a:ea typeface="+mn-ea"/>
                <a:cs typeface="+mn-cs"/>
              </a:rPr>
              <a:t>                                                  15 декабря 2021 года</a:t>
            </a:r>
          </a:p>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ru-RU" sz="1800" b="0" i="0" u="none" strike="noStrike" kern="1200" cap="none" spc="0" normalizeH="0" baseline="0" noProof="0" dirty="0">
                <a:ln>
                  <a:noFill/>
                </a:ln>
                <a:solidFill>
                  <a:prstClr val="white"/>
                </a:solidFill>
                <a:effectLst/>
                <a:uLnTx/>
                <a:uFillTx/>
                <a:latin typeface="Calibri"/>
                <a:ea typeface="+mn-ea"/>
                <a:cs typeface="+mn-cs"/>
              </a:rPr>
              <a:t>                                                                                                                                                                                                       г. Ташкент</a:t>
            </a:r>
          </a:p>
        </p:txBody>
      </p:sp>
      <p:sp>
        <p:nvSpPr>
          <p:cNvPr id="3" name="Прямоугольник 2"/>
          <p:cNvSpPr/>
          <p:nvPr/>
        </p:nvSpPr>
        <p:spPr>
          <a:xfrm>
            <a:off x="3063766" y="1828828"/>
            <a:ext cx="6096000" cy="3416320"/>
          </a:xfrm>
          <a:prstGeom prst="rect">
            <a:avLst/>
          </a:prstGeom>
        </p:spPr>
        <p:txBody>
          <a:bodyPr>
            <a:spAutoFit/>
          </a:bodyPr>
          <a:lstStyle/>
          <a:p>
            <a:pPr algn="ctr"/>
            <a:r>
              <a:rPr lang="en-US" sz="5400" dirty="0" smtClean="0"/>
              <a:t>ILK QADAM </a:t>
            </a:r>
            <a:r>
              <a:rPr lang="uz-Latn-UZ" sz="5400" b="1" dirty="0" smtClean="0">
                <a:latin typeface="Arial" panose="020B0604020202020204" pitchFamily="34" charset="0"/>
                <a:cs typeface="Arial" panose="020B0604020202020204" pitchFamily="34" charset="0"/>
              </a:rPr>
              <a:t>TAKOMILLASHTIRI</a:t>
            </a:r>
            <a:r>
              <a:rPr lang="en-US" sz="5400" b="1" smtClean="0">
                <a:latin typeface="Arial" panose="020B0604020202020204" pitchFamily="34" charset="0"/>
                <a:cs typeface="Arial" panose="020B0604020202020204" pitchFamily="34" charset="0"/>
              </a:rPr>
              <a:t>LGAN</a:t>
            </a:r>
            <a:r>
              <a:rPr lang="uz-Latn-UZ" sz="5400" b="1" smtClean="0">
                <a:solidFill>
                  <a:srgbClr val="FFFFFF"/>
                </a:solidFill>
                <a:latin typeface="Arial" panose="020B0604020202020204" pitchFamily="34" charset="0"/>
                <a:cs typeface="Arial" panose="020B0604020202020204" pitchFamily="34" charset="0"/>
              </a:rPr>
              <a:t> </a:t>
            </a:r>
            <a:r>
              <a:rPr lang="en-US" sz="5400" dirty="0" smtClean="0"/>
              <a:t>DAVLAT OQUV DASTURI</a:t>
            </a:r>
            <a:endParaRPr lang="ru-RU" sz="5400" dirty="0"/>
          </a:p>
        </p:txBody>
      </p:sp>
    </p:spTree>
    <p:extLst>
      <p:ext uri="{BB962C8B-B14F-4D97-AF65-F5344CB8AC3E}">
        <p14:creationId xmlns:p14="http://schemas.microsoft.com/office/powerpoint/2010/main" val="31933030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 xmlns:a16="http://schemas.microsoft.com/office/drawing/2014/main" id="{02F12021-6D9B-4892-8FFE-6C27B38916A4}"/>
              </a:ext>
            </a:extLst>
          </p:cNvPr>
          <p:cNvSpPr/>
          <p:nvPr/>
        </p:nvSpPr>
        <p:spPr>
          <a:xfrm>
            <a:off x="7347857" y="1775571"/>
            <a:ext cx="3841370" cy="204531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600" b="1" i="0" u="none" strike="noStrike" kern="1200" cap="none" spc="0" normalizeH="0" baseline="0" noProof="0" dirty="0">
              <a:ln>
                <a:noFill/>
              </a:ln>
              <a:solidFill>
                <a:srgbClr val="990000"/>
              </a:solidFill>
              <a:effectLst/>
              <a:uLnTx/>
              <a:uFillTx/>
              <a:latin typeface="Calibri"/>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uz-Latn-UZ" b="1" noProof="0" dirty="0" smtClean="0">
                <a:solidFill>
                  <a:schemeClr val="tx1"/>
                </a:solidFill>
                <a:latin typeface="Tahoma" panose="020B0604030504040204" pitchFamily="34" charset="0"/>
                <a:ea typeface="Tahoma" panose="020B0604030504040204" pitchFamily="34" charset="0"/>
                <a:cs typeface="Tahoma" panose="020B0604030504040204" pitchFamily="34" charset="0"/>
              </a:rPr>
              <a:t>MT sohasidagi  xalqaro tajriba </a:t>
            </a:r>
            <a:r>
              <a:rPr kumimoji="0" lang="ru-RU" sz="1800" b="1" i="0" u="none" strike="noStrike" kern="1200" cap="none" spc="0" normalizeH="0" baseline="0" noProof="0" dirty="0" smtClean="0">
                <a:ln>
                  <a:noFill/>
                </a:ln>
                <a:solidFill>
                  <a:prstClr val="black"/>
                </a:solidFill>
                <a:effectLst/>
                <a:uLnTx/>
                <a:uFillTx/>
                <a:latin typeface="Calibri"/>
                <a:ea typeface="+mn-ea"/>
                <a:cs typeface="+mn-cs"/>
              </a:rPr>
              <a:t>   </a:t>
            </a:r>
            <a:endParaRPr kumimoji="0" lang="ru-RU"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9" name="Прямоугольник: скругленные углы 8">
            <a:extLst>
              <a:ext uri="{FF2B5EF4-FFF2-40B4-BE49-F238E27FC236}">
                <a16:creationId xmlns="" xmlns:a16="http://schemas.microsoft.com/office/drawing/2014/main" id="{6337C71B-DFF3-498C-AA04-7FE38DA1A94A}"/>
              </a:ext>
            </a:extLst>
          </p:cNvPr>
          <p:cNvSpPr/>
          <p:nvPr/>
        </p:nvSpPr>
        <p:spPr>
          <a:xfrm>
            <a:off x="2575320" y="1775572"/>
            <a:ext cx="4032309" cy="204531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lang="ru-RU"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lvl="0" algn="ctr">
              <a:defRPr/>
            </a:pPr>
            <a:r>
              <a:rPr lang="ru-RU" b="1" dirty="0" smtClean="0">
                <a:solidFill>
                  <a:srgbClr val="000000"/>
                </a:solidFill>
                <a:latin typeface="Tahoma" panose="020B0604030504040204" pitchFamily="34" charset="0"/>
                <a:ea typeface="Tahoma" panose="020B0604030504040204" pitchFamily="34" charset="0"/>
                <a:cs typeface="Tahoma" panose="020B0604030504040204" pitchFamily="34" charset="0"/>
              </a:rPr>
              <a:t>595 </a:t>
            </a:r>
            <a:r>
              <a:rPr lang="uz-Latn-UZ" b="1" dirty="0" smtClean="0">
                <a:solidFill>
                  <a:srgbClr val="000000"/>
                </a:solidFill>
                <a:latin typeface="Tahoma" panose="020B0604030504040204" pitchFamily="34" charset="0"/>
                <a:ea typeface="Tahoma" panose="020B0604030504040204" pitchFamily="34" charset="0"/>
                <a:cs typeface="Tahoma" panose="020B0604030504040204" pitchFamily="34" charset="0"/>
              </a:rPr>
              <a:t>–sonli </a:t>
            </a:r>
            <a:r>
              <a:rPr lang="uz-Latn-UZ" b="1" dirty="0" smtClean="0"/>
              <a:t>“</a:t>
            </a:r>
            <a:r>
              <a:rPr lang="en-US" b="1" dirty="0" err="1" smtClean="0"/>
              <a:t>Maktabgacha</a:t>
            </a:r>
            <a:r>
              <a:rPr lang="en-US" b="1" dirty="0" smtClean="0"/>
              <a:t> </a:t>
            </a:r>
            <a:r>
              <a:rPr lang="en-US" b="1" dirty="0" err="1" smtClean="0"/>
              <a:t>ta’lim</a:t>
            </a:r>
            <a:r>
              <a:rPr lang="en-US" b="1" dirty="0" smtClean="0"/>
              <a:t> </a:t>
            </a:r>
            <a:r>
              <a:rPr lang="en-US" b="1" dirty="0" err="1" smtClean="0"/>
              <a:t>va</a:t>
            </a:r>
            <a:r>
              <a:rPr lang="en-US" b="1" dirty="0" smtClean="0"/>
              <a:t> </a:t>
            </a:r>
            <a:r>
              <a:rPr lang="en-US" b="1" dirty="0" err="1" smtClean="0"/>
              <a:t>tarbiya</a:t>
            </a:r>
            <a:r>
              <a:rPr lang="en-US" b="1" dirty="0" smtClean="0"/>
              <a:t> </a:t>
            </a:r>
            <a:r>
              <a:rPr lang="en-US" b="1" dirty="0" err="1" smtClean="0"/>
              <a:t>to‘g‘risida”gi</a:t>
            </a:r>
            <a:r>
              <a:rPr lang="en-US" b="1" dirty="0" smtClean="0"/>
              <a:t> </a:t>
            </a:r>
            <a:r>
              <a:rPr lang="en-US" b="1" dirty="0" err="1" smtClean="0"/>
              <a:t>O‘zbekiston</a:t>
            </a:r>
            <a:r>
              <a:rPr lang="en-US" b="1" dirty="0" smtClean="0"/>
              <a:t> </a:t>
            </a:r>
            <a:r>
              <a:rPr lang="en-US" b="1" dirty="0" err="1" smtClean="0"/>
              <a:t>Respublikasi</a:t>
            </a:r>
            <a:r>
              <a:rPr lang="en-US" b="1" dirty="0" smtClean="0"/>
              <a:t> </a:t>
            </a:r>
            <a:r>
              <a:rPr lang="en-US" b="1" dirty="0" err="1" smtClean="0"/>
              <a:t>Qonuni</a:t>
            </a:r>
            <a:r>
              <a:rPr lang="en-US" b="1" dirty="0" smtClean="0"/>
              <a:t> </a:t>
            </a:r>
            <a: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r>
            <a:b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br>
            <a: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ru-RU" sz="1800" b="1" i="0" u="none" strike="noStrike" kern="1200" cap="none" spc="0" normalizeH="0" baseline="0" noProof="0" dirty="0" smtClean="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16.12</a:t>
            </a:r>
            <a: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2019 </a:t>
            </a:r>
            <a:r>
              <a:rPr kumimoji="0" lang="uz-Latn-UZ" sz="1800" b="1" i="0" u="none" strike="noStrike" kern="1200" cap="none" spc="0" normalizeH="0" baseline="0" noProof="0" dirty="0" smtClean="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y</a:t>
            </a:r>
            <a:r>
              <a:rPr kumimoji="0" lang="ru-RU" sz="1800" b="1" i="0" u="none" strike="noStrike" kern="1200" cap="none" spc="0" normalizeH="0" baseline="0" noProof="0" dirty="0" smtClean="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endPar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Прямоугольник: скругленные углы 9">
            <a:extLst>
              <a:ext uri="{FF2B5EF4-FFF2-40B4-BE49-F238E27FC236}">
                <a16:creationId xmlns="" xmlns:a16="http://schemas.microsoft.com/office/drawing/2014/main" id="{74738AB6-188D-4B89-90BD-37954DE12C14}"/>
              </a:ext>
            </a:extLst>
          </p:cNvPr>
          <p:cNvSpPr/>
          <p:nvPr/>
        </p:nvSpPr>
        <p:spPr>
          <a:xfrm>
            <a:off x="2524124" y="4101895"/>
            <a:ext cx="4083505" cy="204531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lgn="ctr">
              <a:defRPr/>
            </a:pPr>
            <a:r>
              <a:rPr lang="uz-Latn-UZ" b="1" dirty="0" smtClean="0"/>
              <a:t>“T</a:t>
            </a:r>
            <a:r>
              <a:rPr lang="en-US" b="1" dirty="0" err="1" smtClean="0"/>
              <a:t>a’lim</a:t>
            </a:r>
            <a:r>
              <a:rPr lang="en-US" b="1" dirty="0" smtClean="0"/>
              <a:t>  </a:t>
            </a:r>
            <a:r>
              <a:rPr lang="en-US" b="1" dirty="0" err="1" smtClean="0"/>
              <a:t>to‘g‘risida”gi</a:t>
            </a:r>
            <a:r>
              <a:rPr lang="en-US" b="1" dirty="0" smtClean="0"/>
              <a:t> </a:t>
            </a:r>
            <a:r>
              <a:rPr lang="en-US" b="1" dirty="0" err="1" smtClean="0"/>
              <a:t>O‘zbekiston</a:t>
            </a:r>
            <a:r>
              <a:rPr lang="en-US" b="1" dirty="0" smtClean="0"/>
              <a:t> </a:t>
            </a:r>
            <a:r>
              <a:rPr lang="en-US" b="1" dirty="0" err="1" smtClean="0"/>
              <a:t>Respublikasi</a:t>
            </a:r>
            <a:r>
              <a:rPr lang="en-US" b="1" dirty="0" smtClean="0"/>
              <a:t> </a:t>
            </a:r>
            <a:r>
              <a:rPr lang="en-US" b="1" dirty="0" err="1" smtClean="0"/>
              <a:t>Qonuni</a:t>
            </a:r>
            <a:r>
              <a:rPr lang="en-US" b="1" dirty="0" smtClean="0"/>
              <a:t> </a:t>
            </a:r>
            <a: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r>
            <a:b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br>
            <a: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637 </a:t>
            </a:r>
            <a:r>
              <a:rPr kumimoji="0" lang="ru-RU" sz="1800" b="1" i="0" u="none" strike="noStrike" kern="1200" cap="none" spc="0" normalizeH="0" baseline="0" noProof="0" dirty="0" smtClean="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23.09.2020 </a:t>
            </a:r>
            <a:r>
              <a:rPr kumimoji="0" lang="uz-Latn-UZ" sz="1800" b="1" i="0" u="none" strike="noStrike" kern="1200" cap="none" spc="0" normalizeH="0" baseline="0" noProof="0" dirty="0" smtClean="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y</a:t>
            </a:r>
            <a:r>
              <a:rPr kumimoji="0" lang="ru-RU" sz="1800" b="1" i="0" u="none" strike="noStrike" kern="1200" cap="none" spc="0" normalizeH="0" baseline="0" noProof="0" dirty="0" smtClean="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endPar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1" name="Прямоугольник: скругленные углы 10">
            <a:extLst>
              <a:ext uri="{FF2B5EF4-FFF2-40B4-BE49-F238E27FC236}">
                <a16:creationId xmlns="" xmlns:a16="http://schemas.microsoft.com/office/drawing/2014/main" id="{F2A54081-3A21-4F82-B41A-3232AA40E0CD}"/>
              </a:ext>
            </a:extLst>
          </p:cNvPr>
          <p:cNvSpPr/>
          <p:nvPr/>
        </p:nvSpPr>
        <p:spPr>
          <a:xfrm>
            <a:off x="7267139" y="4101895"/>
            <a:ext cx="3922088" cy="204531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lgn="ctr">
              <a:defRPr/>
            </a:pPr>
            <a:r>
              <a:rPr lang="uz-Cyrl-UZ" b="1" dirty="0" smtClean="0"/>
              <a:t>Birlashgan Millatlar Tashkilotining O‘zbekistondagi Xalqaro bolalar jamg‘armasi (UNICEF</a:t>
            </a:r>
            <a:r>
              <a:rPr lang="uz-Latn-UZ" b="1" dirty="0" smtClean="0"/>
              <a:t>) billan  hamkorlik</a:t>
            </a:r>
            <a:endParaRPr kumimoji="0" lang="ru-RU"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ru-RU" sz="1800" b="1" i="0" u="none" strike="noStrike" kern="1200" cap="none" spc="0" normalizeH="0" baseline="0" noProof="0" dirty="0">
                <a:ln>
                  <a:noFill/>
                </a:ln>
                <a:solidFill>
                  <a:prstClr val="black"/>
                </a:solidFill>
                <a:effectLst/>
                <a:uLnTx/>
                <a:uFillTx/>
                <a:latin typeface="Calibri"/>
                <a:ea typeface="+mn-ea"/>
                <a:cs typeface="+mn-cs"/>
              </a:rPr>
              <a:t>   </a:t>
            </a:r>
          </a:p>
        </p:txBody>
      </p:sp>
      <p:sp>
        <p:nvSpPr>
          <p:cNvPr id="13" name="TextBox 12">
            <a:extLst>
              <a:ext uri="{FF2B5EF4-FFF2-40B4-BE49-F238E27FC236}">
                <a16:creationId xmlns="" xmlns:a16="http://schemas.microsoft.com/office/drawing/2014/main" id="{1D20F58D-59E4-45CD-8ACD-27CBFB5CE78B}"/>
              </a:ext>
            </a:extLst>
          </p:cNvPr>
          <p:cNvSpPr txBox="1"/>
          <p:nvPr/>
        </p:nvSpPr>
        <p:spPr>
          <a:xfrm>
            <a:off x="2524124" y="96148"/>
            <a:ext cx="6928220" cy="830997"/>
          </a:xfrm>
          <a:prstGeom prst="rect">
            <a:avLst/>
          </a:prstGeom>
          <a:noFill/>
        </p:spPr>
        <p:txBody>
          <a:bodyPr wrap="square" rtlCol="0">
            <a:spAutoFit/>
          </a:bodyPr>
          <a:lstStyle/>
          <a:p>
            <a:pPr>
              <a:defRPr/>
            </a:pPr>
            <a:r>
              <a:rPr lang="uz-Latn-UZ" sz="2400" b="1" dirty="0" smtClean="0">
                <a:solidFill>
                  <a:srgbClr val="FFFFFF"/>
                </a:solidFill>
                <a:latin typeface="Arial" panose="020B0604020202020204" pitchFamily="34" charset="0"/>
                <a:cs typeface="Arial" panose="020B0604020202020204" pitchFamily="34" charset="0"/>
              </a:rPr>
              <a:t>DAVLAT  O’QUV  DASTURINI TAKOMILLASHTIRISH UCHUN ASOS</a:t>
            </a:r>
            <a:endParaRPr lang="ru-RU" sz="2400" b="1" dirty="0">
              <a:solidFill>
                <a:srgbClr val="FFFFFF"/>
              </a:solidFill>
              <a:latin typeface="Arial" panose="020B0604020202020204" pitchFamily="34" charset="0"/>
              <a:cs typeface="Arial" panose="020B0604020202020204" pitchFamily="34" charset="0"/>
            </a:endParaRPr>
          </a:p>
        </p:txBody>
      </p:sp>
      <p:pic>
        <p:nvPicPr>
          <p:cNvPr id="8" name="Рисунок 7">
            <a:extLst>
              <a:ext uri="{FF2B5EF4-FFF2-40B4-BE49-F238E27FC236}">
                <a16:creationId xmlns="" xmlns:a16="http://schemas.microsoft.com/office/drawing/2014/main" id="{790A07C2-E030-4D09-9372-E671E23A4F3A}"/>
              </a:ext>
            </a:extLst>
          </p:cNvPr>
          <p:cNvPicPr>
            <a:picLocks noChangeAspect="1"/>
          </p:cNvPicPr>
          <p:nvPr/>
        </p:nvPicPr>
        <p:blipFill rotWithShape="1">
          <a:blip r:embed="rId3" cstate="print"/>
          <a:srcRect t="5165"/>
          <a:stretch/>
        </p:blipFill>
        <p:spPr>
          <a:xfrm>
            <a:off x="428624" y="2346751"/>
            <a:ext cx="1562100" cy="2231172"/>
          </a:xfrm>
          <a:prstGeom prst="rect">
            <a:avLst/>
          </a:prstGeom>
        </p:spPr>
      </p:pic>
      <p:sp>
        <p:nvSpPr>
          <p:cNvPr id="16" name="TextBox 15">
            <a:extLst>
              <a:ext uri="{FF2B5EF4-FFF2-40B4-BE49-F238E27FC236}">
                <a16:creationId xmlns="" xmlns:a16="http://schemas.microsoft.com/office/drawing/2014/main" id="{7C33A7BC-E745-40BB-AED5-4FC282586E2C}"/>
              </a:ext>
            </a:extLst>
          </p:cNvPr>
          <p:cNvSpPr txBox="1"/>
          <p:nvPr/>
        </p:nvSpPr>
        <p:spPr>
          <a:xfrm>
            <a:off x="723899" y="3083164"/>
            <a:ext cx="1181101" cy="646331"/>
          </a:xfrm>
          <a:prstGeom prst="rect">
            <a:avLst/>
          </a:prstGeom>
          <a:solidFill>
            <a:srgbClr val="324D1F"/>
          </a:solidFill>
        </p:spPr>
        <p:txBody>
          <a:bodyPr wrap="square" rtlCol="0">
            <a:spAutoFit/>
          </a:bodyPr>
          <a:lstStyle/>
          <a:p>
            <a:pPr>
              <a:defRPr/>
            </a:pPr>
            <a:r>
              <a:rPr lang="ru-RU" sz="1200" b="1" dirty="0">
                <a:solidFill>
                  <a:srgbClr val="FFCD2D"/>
                </a:solidFill>
                <a:latin typeface="Arial" panose="020B0604020202020204" pitchFamily="34" charset="0"/>
                <a:cs typeface="Arial" panose="020B0604020202020204" pitchFamily="34" charset="0"/>
              </a:rPr>
              <a:t>Законы Республики Узбекистан</a:t>
            </a:r>
          </a:p>
        </p:txBody>
      </p:sp>
      <p:sp>
        <p:nvSpPr>
          <p:cNvPr id="12" name="Номер слайда 3">
            <a:extLst>
              <a:ext uri="{FF2B5EF4-FFF2-40B4-BE49-F238E27FC236}">
                <a16:creationId xmlns="" xmlns:a16="http://schemas.microsoft.com/office/drawing/2014/main" id="{50E7F712-CB10-474C-839B-EB34B13DC18F}"/>
              </a:ext>
            </a:extLst>
          </p:cNvPr>
          <p:cNvSpPr txBox="1">
            <a:spLocks/>
          </p:cNvSpPr>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defPPr>
              <a:defRPr lang="ru-RU"/>
            </a:defPPr>
            <a:lvl1pPr algn="ctr" rtl="0" fontAlgn="base">
              <a:spcBef>
                <a:spcPct val="0"/>
              </a:spcBef>
              <a:spcAft>
                <a:spcPct val="0"/>
              </a:spcAft>
              <a:defRPr sz="1100" kern="1200" spc="0" baseline="0">
                <a:solidFill>
                  <a:srgbClr val="FFFFFF"/>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fld id="{D57F1E4F-1CFF-5643-939E-217C01CDF565}" type="slidenum">
              <a:rPr kumimoji="0" lang="en-US" sz="1100" b="0" i="0" u="none" strike="noStrike" kern="1200" cap="none" spc="0" normalizeH="0" baseline="0" noProof="0" smtClean="0">
                <a:ln>
                  <a:noFill/>
                </a:ln>
                <a:solidFill>
                  <a:srgbClr val="FFFFFF"/>
                </a:solidFill>
                <a:effectLst/>
                <a:uLnTx/>
                <a:uFillTx/>
                <a:latin typeface="Arial" charset="0"/>
                <a:ea typeface="+mn-ea"/>
                <a:cs typeface="Arial" charset="0"/>
              </a:rPr>
              <a:pPr marL="0" marR="0" lvl="0" indent="0" algn="ctr" defTabSz="914400" rtl="0" eaLnBrk="1" fontAlgn="base" latinLnBrk="0" hangingPunct="1">
                <a:lnSpc>
                  <a:spcPct val="100000"/>
                </a:lnSpc>
                <a:spcBef>
                  <a:spcPct val="0"/>
                </a:spcBef>
                <a:spcAft>
                  <a:spcPct val="0"/>
                </a:spcAft>
                <a:buClrTx/>
                <a:buSzTx/>
                <a:buFontTx/>
                <a:buNone/>
                <a:tabLst/>
                <a:defRPr/>
              </a:pPr>
              <a:t>2</a:t>
            </a:fld>
            <a:endParaRPr kumimoji="0" lang="en-US" sz="1100" b="0"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14" name="Прямоугольник: скругленные углы 8">
            <a:extLst>
              <a:ext uri="{FF2B5EF4-FFF2-40B4-BE49-F238E27FC236}">
                <a16:creationId xmlns="" xmlns:a16="http://schemas.microsoft.com/office/drawing/2014/main" id="{6337C71B-DFF3-498C-AA04-7FE38DA1A94A}"/>
              </a:ext>
            </a:extLst>
          </p:cNvPr>
          <p:cNvSpPr/>
          <p:nvPr/>
        </p:nvSpPr>
        <p:spPr>
          <a:xfrm>
            <a:off x="2727720" y="1927972"/>
            <a:ext cx="4032309" cy="204531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lang="ru-RU"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lvl="0" algn="ctr">
              <a:defRPr/>
            </a:pPr>
            <a:r>
              <a:rPr lang="ru-RU" b="1" dirty="0" smtClean="0">
                <a:solidFill>
                  <a:srgbClr val="000000"/>
                </a:solidFill>
                <a:latin typeface="Tahoma" panose="020B0604030504040204" pitchFamily="34" charset="0"/>
                <a:ea typeface="Tahoma" panose="020B0604030504040204" pitchFamily="34" charset="0"/>
                <a:cs typeface="Tahoma" panose="020B0604030504040204" pitchFamily="34" charset="0"/>
              </a:rPr>
              <a:t>595 </a:t>
            </a:r>
            <a:r>
              <a:rPr lang="uz-Latn-UZ" b="1" dirty="0" smtClean="0">
                <a:solidFill>
                  <a:srgbClr val="000000"/>
                </a:solidFill>
                <a:latin typeface="Tahoma" panose="020B0604030504040204" pitchFamily="34" charset="0"/>
                <a:ea typeface="Tahoma" panose="020B0604030504040204" pitchFamily="34" charset="0"/>
                <a:cs typeface="Tahoma" panose="020B0604030504040204" pitchFamily="34" charset="0"/>
              </a:rPr>
              <a:t>–sonli </a:t>
            </a:r>
            <a:r>
              <a:rPr lang="uz-Latn-UZ" b="1" dirty="0" smtClean="0"/>
              <a:t>“</a:t>
            </a:r>
            <a:r>
              <a:rPr lang="en-US" b="1" dirty="0" err="1" smtClean="0"/>
              <a:t>Maktabgacha</a:t>
            </a:r>
            <a:r>
              <a:rPr lang="en-US" b="1" dirty="0" smtClean="0"/>
              <a:t> </a:t>
            </a:r>
            <a:r>
              <a:rPr lang="en-US" b="1" dirty="0" err="1" smtClean="0"/>
              <a:t>ta’lim</a:t>
            </a:r>
            <a:r>
              <a:rPr lang="en-US" b="1" dirty="0" smtClean="0"/>
              <a:t> </a:t>
            </a:r>
            <a:r>
              <a:rPr lang="en-US" b="1" dirty="0" err="1" smtClean="0"/>
              <a:t>va</a:t>
            </a:r>
            <a:r>
              <a:rPr lang="en-US" b="1" dirty="0" smtClean="0"/>
              <a:t> </a:t>
            </a:r>
            <a:r>
              <a:rPr lang="en-US" b="1" dirty="0" err="1" smtClean="0"/>
              <a:t>tarbiya</a:t>
            </a:r>
            <a:r>
              <a:rPr lang="en-US" b="1" dirty="0" smtClean="0"/>
              <a:t> </a:t>
            </a:r>
            <a:r>
              <a:rPr lang="en-US" b="1" dirty="0" err="1" smtClean="0"/>
              <a:t>to‘g‘risida”gi</a:t>
            </a:r>
            <a:r>
              <a:rPr lang="en-US" b="1" dirty="0" smtClean="0"/>
              <a:t> </a:t>
            </a:r>
            <a:r>
              <a:rPr lang="en-US" b="1" dirty="0" err="1" smtClean="0"/>
              <a:t>O‘zbekiston</a:t>
            </a:r>
            <a:r>
              <a:rPr lang="en-US" b="1" dirty="0" smtClean="0"/>
              <a:t> </a:t>
            </a:r>
            <a:r>
              <a:rPr lang="en-US" b="1" dirty="0" err="1" smtClean="0"/>
              <a:t>Respublikasi</a:t>
            </a:r>
            <a:r>
              <a:rPr lang="en-US" b="1" dirty="0" smtClean="0"/>
              <a:t> </a:t>
            </a:r>
            <a:r>
              <a:rPr lang="en-US" b="1" dirty="0" err="1" smtClean="0"/>
              <a:t>Qonuni</a:t>
            </a:r>
            <a:r>
              <a:rPr lang="en-US" b="1" dirty="0" smtClean="0"/>
              <a:t> </a:t>
            </a:r>
            <a: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r>
            <a:b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br>
            <a: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ru-RU" sz="1800" b="1" i="0" u="none" strike="noStrike" kern="1200" cap="none" spc="0" normalizeH="0" baseline="0" noProof="0" dirty="0" smtClean="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16.12</a:t>
            </a:r>
            <a:r>
              <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2019 </a:t>
            </a:r>
            <a:r>
              <a:rPr kumimoji="0" lang="uz-Latn-UZ" sz="1800" b="1" i="0" u="none" strike="noStrike" kern="1200" cap="none" spc="0" normalizeH="0" baseline="0" noProof="0" dirty="0" smtClean="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y</a:t>
            </a:r>
            <a:r>
              <a:rPr kumimoji="0" lang="ru-RU" sz="1800" b="1" i="0" u="none" strike="noStrike" kern="1200" cap="none" spc="0" normalizeH="0" baseline="0" noProof="0" dirty="0" smtClean="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endParaRPr kumimoji="0" lang="ru-RU" sz="1800" b="1"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97471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7" name="TextBox 6"/>
          <p:cNvSpPr txBox="1"/>
          <p:nvPr/>
        </p:nvSpPr>
        <p:spPr>
          <a:xfrm>
            <a:off x="1722474" y="33868"/>
            <a:ext cx="7038754" cy="830997"/>
          </a:xfrm>
          <a:prstGeom prst="rect">
            <a:avLst/>
          </a:prstGeom>
          <a:noFill/>
        </p:spPr>
        <p:txBody>
          <a:bodyPr wrap="square" rtlCol="0">
            <a:spAutoFit/>
          </a:bodyPr>
          <a:lstStyle/>
          <a:p>
            <a:pPr>
              <a:defRPr/>
            </a:pPr>
            <a:r>
              <a:rPr lang="et-EE" sz="2400" b="1" dirty="0" smtClean="0"/>
              <a:t>QISQARTMALAR</a:t>
            </a:r>
            <a:endParaRPr lang="uz-Cyrl-UZ" sz="2400" b="1" dirty="0" smtClean="0"/>
          </a:p>
          <a:p>
            <a:pPr lvl="0">
              <a:defRPr/>
            </a:pPr>
            <a:r>
              <a:rPr lang="et-EE" sz="2400" b="1" dirty="0" smtClean="0"/>
              <a:t>TUSHUNTIRISH XATI </a:t>
            </a: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1" name="Объект 20">
            <a:extLst>
              <a:ext uri="{FF2B5EF4-FFF2-40B4-BE49-F238E27FC236}">
                <a16:creationId xmlns="" xmlns:a16="http://schemas.microsoft.com/office/drawing/2014/main" id="{21609DF4-15BE-4C89-B9C5-E5D6711F7133}"/>
              </a:ext>
            </a:extLst>
          </p:cNvPr>
          <p:cNvSpPr>
            <a:spLocks noGrp="1"/>
          </p:cNvSpPr>
          <p:nvPr>
            <p:ph sz="half" idx="1"/>
          </p:nvPr>
        </p:nvSpPr>
        <p:spPr>
          <a:xfrm>
            <a:off x="1962150" y="1000125"/>
            <a:ext cx="3971925" cy="5362575"/>
          </a:xfrm>
        </p:spPr>
        <p:txBody>
          <a:bodyPr>
            <a:normAutofit/>
          </a:bodyPr>
          <a:lstStyle/>
          <a:p>
            <a:pPr marL="0" indent="0">
              <a:lnSpc>
                <a:spcPct val="150000"/>
              </a:lnSpc>
              <a:spcBef>
                <a:spcPts val="0"/>
              </a:spcBef>
              <a:buNone/>
            </a:pPr>
            <a:r>
              <a:rPr lang="et-EE" sz="2800" b="1" dirty="0" smtClean="0">
                <a:latin typeface="Times New Roman" pitchFamily="18" charset="0"/>
                <a:cs typeface="Times New Roman" pitchFamily="18" charset="0"/>
              </a:rPr>
              <a:t>QISQARTMALAR</a:t>
            </a:r>
            <a:endParaRPr lang="uz-Cyrl-UZ" sz="2800" b="1" dirty="0" smtClean="0">
              <a:latin typeface="Times New Roman" pitchFamily="18" charset="0"/>
              <a:cs typeface="Times New Roman" pitchFamily="18" charset="0"/>
            </a:endParaRPr>
          </a:p>
          <a:p>
            <a:pPr marL="0" indent="0">
              <a:lnSpc>
                <a:spcPct val="150000"/>
              </a:lnSpc>
              <a:spcBef>
                <a:spcPts val="0"/>
              </a:spcBef>
              <a:buNone/>
            </a:pPr>
            <a:endParaRPr lang="ru-RU" sz="2800" b="1" dirty="0"/>
          </a:p>
          <a:p>
            <a:pPr marL="0" indent="0">
              <a:spcBef>
                <a:spcPts val="0"/>
              </a:spcBef>
              <a:buNone/>
            </a:pPr>
            <a:r>
              <a:rPr lang="uz-Latn-UZ" sz="2000" b="1" dirty="0" smtClean="0">
                <a:solidFill>
                  <a:schemeClr val="tx1"/>
                </a:solidFill>
                <a:latin typeface="Times New Roman" pitchFamily="18" charset="0"/>
                <a:cs typeface="Times New Roman" pitchFamily="18" charset="0"/>
              </a:rPr>
              <a:t>BIRINCHI NASHR </a:t>
            </a:r>
            <a:r>
              <a:rPr lang="uz-Latn-UZ" sz="2000" dirty="0" smtClean="0">
                <a:solidFill>
                  <a:schemeClr val="tx1"/>
                </a:solidFill>
                <a:latin typeface="Times New Roman" pitchFamily="18" charset="0"/>
                <a:cs typeface="Times New Roman" pitchFamily="18" charset="0"/>
              </a:rPr>
              <a:t>- </a:t>
            </a:r>
            <a:r>
              <a:rPr lang="uz-Latn-UZ" sz="2000" b="1" dirty="0" smtClean="0">
                <a:solidFill>
                  <a:schemeClr val="tx1"/>
                </a:solidFill>
                <a:latin typeface="Times New Roman" pitchFamily="18" charset="0"/>
                <a:cs typeface="Times New Roman" pitchFamily="18" charset="0"/>
              </a:rPr>
              <a:t>YO’Q EDI</a:t>
            </a:r>
            <a:r>
              <a:rPr lang="ru-RU" sz="2000" b="1" dirty="0" smtClean="0">
                <a:solidFill>
                  <a:schemeClr val="tx1"/>
                </a:solidFill>
                <a:latin typeface="Times New Roman" pitchFamily="18" charset="0"/>
                <a:cs typeface="Times New Roman" pitchFamily="18" charset="0"/>
              </a:rPr>
              <a:t> </a:t>
            </a:r>
            <a:endParaRPr lang="ru-RU" sz="2800" dirty="0"/>
          </a:p>
          <a:p>
            <a:pPr marL="0" indent="0">
              <a:spcBef>
                <a:spcPts val="0"/>
              </a:spcBef>
              <a:buNone/>
            </a:pPr>
            <a:endParaRPr lang="ru-RU" sz="2800" dirty="0"/>
          </a:p>
          <a:p>
            <a:pPr marL="0" indent="0">
              <a:spcBef>
                <a:spcPts val="0"/>
              </a:spcBef>
              <a:buNone/>
            </a:pPr>
            <a:r>
              <a:rPr lang="uz-Latn-UZ" sz="2400" b="1" dirty="0" smtClean="0">
                <a:solidFill>
                  <a:schemeClr val="tx1"/>
                </a:solidFill>
                <a:latin typeface="Times New Roman" pitchFamily="18" charset="0"/>
                <a:cs typeface="Times New Roman" pitchFamily="18" charset="0"/>
              </a:rPr>
              <a:t>IKKINCHI NASHR </a:t>
            </a:r>
            <a:r>
              <a:rPr lang="ru-RU" sz="2400" b="1" dirty="0" smtClean="0">
                <a:solidFill>
                  <a:schemeClr val="tx1"/>
                </a:solidFill>
                <a:latin typeface="Times New Roman" pitchFamily="18" charset="0"/>
                <a:cs typeface="Times New Roman" pitchFamily="18" charset="0"/>
              </a:rPr>
              <a:t> </a:t>
            </a:r>
            <a:r>
              <a:rPr lang="ru-RU" sz="2400" dirty="0">
                <a:latin typeface="Times New Roman" pitchFamily="18" charset="0"/>
                <a:cs typeface="Times New Roman" pitchFamily="18" charset="0"/>
              </a:rPr>
              <a:t>– </a:t>
            </a:r>
            <a:r>
              <a:rPr lang="uz-Latn-UZ" sz="2400" dirty="0" smtClean="0">
                <a:latin typeface="Times New Roman" pitchFamily="18" charset="0"/>
                <a:cs typeface="Times New Roman" pitchFamily="18" charset="0"/>
              </a:rPr>
              <a:t>MATNDA ISHLATILADIGAN </a:t>
            </a:r>
            <a:r>
              <a:rPr lang="et-EE" sz="2400" b="1" dirty="0" smtClean="0">
                <a:latin typeface="Times New Roman" pitchFamily="18" charset="0"/>
                <a:cs typeface="Times New Roman" pitchFamily="18" charset="0"/>
              </a:rPr>
              <a:t>QISQARTMALAR</a:t>
            </a:r>
            <a:r>
              <a:rPr lang="uz-Latn-UZ" sz="2400" b="1" dirty="0" smtClean="0">
                <a:latin typeface="Times New Roman" pitchFamily="18" charset="0"/>
                <a:cs typeface="Times New Roman" pitchFamily="18" charset="0"/>
              </a:rPr>
              <a:t> </a:t>
            </a:r>
            <a:r>
              <a:rPr lang="uz-Latn-UZ" sz="2400" dirty="0" smtClean="0">
                <a:solidFill>
                  <a:srgbClr val="FF0000"/>
                </a:solidFill>
                <a:latin typeface="Times New Roman" pitchFamily="18" charset="0"/>
                <a:cs typeface="Times New Roman" pitchFamily="18" charset="0"/>
              </a:rPr>
              <a:t>KELTIRILGAN</a:t>
            </a:r>
            <a:endParaRPr lang="uz-Cyrl-UZ" sz="2400" b="1" dirty="0" smtClean="0">
              <a:solidFill>
                <a:srgbClr val="FF0000"/>
              </a:solidFill>
              <a:latin typeface="Times New Roman" pitchFamily="18" charset="0"/>
              <a:cs typeface="Times New Roman" pitchFamily="18" charset="0"/>
            </a:endParaRPr>
          </a:p>
          <a:p>
            <a:pPr marL="0" indent="0">
              <a:lnSpc>
                <a:spcPct val="150000"/>
              </a:lnSpc>
              <a:spcBef>
                <a:spcPts val="0"/>
              </a:spcBef>
              <a:buNone/>
            </a:pPr>
            <a:endParaRPr lang="ru-RU" sz="2800" dirty="0"/>
          </a:p>
        </p:txBody>
      </p:sp>
      <p:sp>
        <p:nvSpPr>
          <p:cNvPr id="22" name="Объект 21">
            <a:extLst>
              <a:ext uri="{FF2B5EF4-FFF2-40B4-BE49-F238E27FC236}">
                <a16:creationId xmlns="" xmlns:a16="http://schemas.microsoft.com/office/drawing/2014/main" id="{9A6B0FBC-0E3A-4D4C-BB35-4FCBC3F53B0B}"/>
              </a:ext>
            </a:extLst>
          </p:cNvPr>
          <p:cNvSpPr>
            <a:spLocks noGrp="1"/>
          </p:cNvSpPr>
          <p:nvPr>
            <p:ph sz="half" idx="2"/>
          </p:nvPr>
        </p:nvSpPr>
        <p:spPr>
          <a:xfrm>
            <a:off x="6419849" y="1104900"/>
            <a:ext cx="5438775" cy="5257800"/>
          </a:xfrm>
        </p:spPr>
        <p:txBody>
          <a:bodyPr>
            <a:normAutofit/>
          </a:bodyPr>
          <a:lstStyle/>
          <a:p>
            <a:pPr indent="0">
              <a:spcBef>
                <a:spcPts val="0"/>
              </a:spcBef>
              <a:buNone/>
            </a:pPr>
            <a:r>
              <a:rPr lang="uz-Latn-UZ" sz="2800" b="1" dirty="0" smtClean="0">
                <a:solidFill>
                  <a:schemeClr val="tx1"/>
                </a:solidFill>
                <a:latin typeface="Times New Roman" pitchFamily="18" charset="0"/>
                <a:cs typeface="Times New Roman" pitchFamily="18" charset="0"/>
              </a:rPr>
              <a:t>IKKINCHI  NASHRGA </a:t>
            </a:r>
            <a:r>
              <a:rPr lang="et-EE" sz="2800" b="1" dirty="0" smtClean="0">
                <a:latin typeface="Times New Roman" pitchFamily="18" charset="0"/>
                <a:cs typeface="Times New Roman" pitchFamily="18" charset="0"/>
              </a:rPr>
              <a:t>TUSHUNTIRISH XATI</a:t>
            </a:r>
            <a:endParaRPr lang="uz-Cyrl-UZ" sz="2800" b="1" dirty="0" smtClean="0">
              <a:latin typeface="Times New Roman" pitchFamily="18" charset="0"/>
              <a:cs typeface="Times New Roman" pitchFamily="18" charset="0"/>
            </a:endParaRPr>
          </a:p>
          <a:p>
            <a:pPr indent="0">
              <a:spcBef>
                <a:spcPts val="0"/>
              </a:spcBef>
              <a:buNone/>
            </a:pPr>
            <a:endParaRPr lang="ru-RU"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a:p>
            <a:pPr indent="0">
              <a:spcBef>
                <a:spcPts val="0"/>
              </a:spcBef>
              <a:buNone/>
            </a:pPr>
            <a:r>
              <a:rPr lang="et-EE" sz="2400" dirty="0" smtClean="0">
                <a:latin typeface="Times New Roman" pitchFamily="18" charset="0"/>
                <a:cs typeface="Times New Roman" pitchFamily="18" charset="0"/>
              </a:rPr>
              <a:t>Ushbu hujjat O‘zbekiston Respublikasi maktabgacha ta’lim </a:t>
            </a:r>
            <a:r>
              <a:rPr lang="uz-Cyrl-UZ" sz="2400" dirty="0" smtClean="0">
                <a:latin typeface="Times New Roman" pitchFamily="18" charset="0"/>
                <a:cs typeface="Times New Roman" pitchFamily="18" charset="0"/>
              </a:rPr>
              <a:t>tashkilotlari</a:t>
            </a:r>
            <a:r>
              <a:rPr lang="et-EE" sz="2400" dirty="0" smtClean="0">
                <a:latin typeface="Times New Roman" pitchFamily="18" charset="0"/>
                <a:cs typeface="Times New Roman" pitchFamily="18" charset="0"/>
              </a:rPr>
              <a:t> uchun </a:t>
            </a:r>
            <a:r>
              <a:rPr lang="uz-Cyrl-UZ" sz="2400" dirty="0" smtClean="0">
                <a:latin typeface="Times New Roman" pitchFamily="18" charset="0"/>
                <a:cs typeface="Times New Roman" pitchFamily="18" charset="0"/>
              </a:rPr>
              <a:t>ilk</a:t>
            </a:r>
            <a:r>
              <a:rPr lang="et-EE" sz="2400" dirty="0" smtClean="0">
                <a:latin typeface="Times New Roman" pitchFamily="18" charset="0"/>
                <a:cs typeface="Times New Roman" pitchFamily="18" charset="0"/>
              </a:rPr>
              <a:t> va maktabgacha yoshdagi bolalar rivojlanishiga qo`yiladigan davlat talablariga muvofiq yaratilgan “Ilk qadam” Davlat o‘quv dasturining ikkinchi nashri hisoblanadi.</a:t>
            </a:r>
            <a:endParaRPr lang="uz-Cyrl-UZ" sz="2400" dirty="0" smtClean="0">
              <a:latin typeface="Times New Roman" pitchFamily="18" charset="0"/>
              <a:cs typeface="Times New Roman" pitchFamily="18" charset="0"/>
            </a:endParaRPr>
          </a:p>
          <a:p>
            <a:pPr indent="0">
              <a:spcBef>
                <a:spcPts val="0"/>
              </a:spcBef>
              <a:buNone/>
            </a:pPr>
            <a:endParaRPr lang="ru-RU"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15" name="Рисунок 14">
            <a:extLst>
              <a:ext uri="{FF2B5EF4-FFF2-40B4-BE49-F238E27FC236}">
                <a16:creationId xmlns="" xmlns:a16="http://schemas.microsoft.com/office/drawing/2014/main" id="{29CA1113-F4C4-4D59-AB2E-543C20A742B5}"/>
              </a:ext>
            </a:extLst>
          </p:cNvPr>
          <p:cNvPicPr>
            <a:picLocks noChangeAspect="1"/>
          </p:cNvPicPr>
          <p:nvPr/>
        </p:nvPicPr>
        <p:blipFill rotWithShape="1">
          <a:blip r:embed="rId3" cstate="print"/>
          <a:srcRect l="12361" t="29306" r="51667" b="19861"/>
          <a:stretch/>
        </p:blipFill>
        <p:spPr>
          <a:xfrm>
            <a:off x="447674" y="2285619"/>
            <a:ext cx="1399750" cy="1978025"/>
          </a:xfrm>
          <a:prstGeom prst="round2DiagRect">
            <a:avLst/>
          </a:prstGeom>
        </p:spPr>
      </p:pic>
      <p:sp>
        <p:nvSpPr>
          <p:cNvPr id="3" name="Номер слайда 2">
            <a:extLst>
              <a:ext uri="{FF2B5EF4-FFF2-40B4-BE49-F238E27FC236}">
                <a16:creationId xmlns="" xmlns:a16="http://schemas.microsoft.com/office/drawing/2014/main" id="{0168B1DA-97DC-404F-815E-295DF64548D3}"/>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6274144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7" name="TextBox 6"/>
          <p:cNvSpPr txBox="1"/>
          <p:nvPr/>
        </p:nvSpPr>
        <p:spPr>
          <a:xfrm>
            <a:off x="1765005" y="33868"/>
            <a:ext cx="6464595" cy="1200329"/>
          </a:xfrm>
          <a:prstGeom prst="rect">
            <a:avLst/>
          </a:prstGeom>
          <a:noFill/>
        </p:spPr>
        <p:txBody>
          <a:bodyPr wrap="square" rtlCol="0">
            <a:spAutoFit/>
          </a:bodyPr>
          <a:lstStyle/>
          <a:p>
            <a:pPr>
              <a:defRPr/>
            </a:pPr>
            <a:r>
              <a:rPr lang="et-EE" sz="2400" b="1" dirty="0" smtClean="0"/>
              <a:t>1-BOB. </a:t>
            </a:r>
            <a:endParaRPr lang="uz-Latn-UZ" sz="2400" b="1" dirty="0" smtClean="0"/>
          </a:p>
          <a:p>
            <a:pPr>
              <a:defRPr/>
            </a:pPr>
            <a:r>
              <a:rPr lang="et-EE" sz="2400" b="1" dirty="0" smtClean="0"/>
              <a:t>UMUMIY QOIDALAR</a:t>
            </a:r>
            <a:endParaRPr lang="uz-Cyrl-UZ" sz="24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 name="Прямоугольник: один скругленный угол 9">
            <a:extLst>
              <a:ext uri="{FF2B5EF4-FFF2-40B4-BE49-F238E27FC236}">
                <a16:creationId xmlns="" xmlns:a16="http://schemas.microsoft.com/office/drawing/2014/main" id="{A8C03059-83B1-4840-921E-56CB6CF15799}"/>
              </a:ext>
            </a:extLst>
          </p:cNvPr>
          <p:cNvSpPr/>
          <p:nvPr/>
        </p:nvSpPr>
        <p:spPr>
          <a:xfrm>
            <a:off x="817599" y="634032"/>
            <a:ext cx="10925174" cy="2349062"/>
          </a:xfrm>
          <a:prstGeom prst="round1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0215" algn="just">
              <a:lnSpc>
                <a:spcPct val="115000"/>
              </a:lnSpc>
              <a:spcAft>
                <a:spcPts val="800"/>
              </a:spcAft>
            </a:pPr>
            <a:r>
              <a:rPr lang="uz-Cyrl-UZ" sz="2000" dirty="0" smtClean="0">
                <a:solidFill>
                  <a:schemeClr val="tx1"/>
                </a:solidFill>
                <a:latin typeface="Times New Roman" pitchFamily="18" charset="0"/>
                <a:cs typeface="Times New Roman" pitchFamily="18" charset="0"/>
              </a:rPr>
              <a:t>Davlat o‘quv dasturi Oʻzbekiston Respublikasining quyidagi Davlat o‘quv dasturi Oʻzbekiston Respublikasining quyidagi maktabgacha taʼlim tashkiloti va muassasalarida qoʻllanilishi majburiydir maktabgacha taʼlim tashkiloti va muassasalarida qoʻllanilishi majburiydir</a:t>
            </a:r>
            <a:endParaRPr lang="ru-RU" sz="2000" dirty="0">
              <a:solidFill>
                <a:schemeClr val="tx1"/>
              </a:solidFill>
              <a:effectLst/>
              <a:latin typeface="Times New Roman" pitchFamily="18" charset="0"/>
              <a:ea typeface="Tahoma" panose="020B0604030504040204" pitchFamily="34" charset="0"/>
              <a:cs typeface="Times New Roman" pitchFamily="18" charset="0"/>
            </a:endParaRPr>
          </a:p>
        </p:txBody>
      </p:sp>
      <p:pic>
        <p:nvPicPr>
          <p:cNvPr id="8" name="Рисунок 7">
            <a:extLst>
              <a:ext uri="{FF2B5EF4-FFF2-40B4-BE49-F238E27FC236}">
                <a16:creationId xmlns="" xmlns:a16="http://schemas.microsoft.com/office/drawing/2014/main" id="{AB242F8F-4FD2-4C45-B900-B0F2657B56FC}"/>
              </a:ext>
            </a:extLst>
          </p:cNvPr>
          <p:cNvPicPr>
            <a:picLocks noChangeAspect="1"/>
          </p:cNvPicPr>
          <p:nvPr/>
        </p:nvPicPr>
        <p:blipFill rotWithShape="1">
          <a:blip r:embed="rId3" cstate="print"/>
          <a:srcRect l="8056" t="20139" r="4444" b="24306"/>
          <a:stretch/>
        </p:blipFill>
        <p:spPr>
          <a:xfrm>
            <a:off x="1006037" y="3016208"/>
            <a:ext cx="2695575" cy="1711477"/>
          </a:xfrm>
          <a:prstGeom prst="rect">
            <a:avLst/>
          </a:prstGeom>
        </p:spPr>
      </p:pic>
      <p:sp>
        <p:nvSpPr>
          <p:cNvPr id="11" name="Объект 21">
            <a:extLst>
              <a:ext uri="{FF2B5EF4-FFF2-40B4-BE49-F238E27FC236}">
                <a16:creationId xmlns="" xmlns:a16="http://schemas.microsoft.com/office/drawing/2014/main" id="{EE058CE6-4B13-48EA-A4DE-C5AA5459AE30}"/>
              </a:ext>
            </a:extLst>
          </p:cNvPr>
          <p:cNvSpPr txBox="1">
            <a:spLocks/>
          </p:cNvSpPr>
          <p:nvPr/>
        </p:nvSpPr>
        <p:spPr>
          <a:xfrm>
            <a:off x="4581525" y="2061632"/>
            <a:ext cx="7267575" cy="4548718"/>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lvl="0" indent="0" algn="just">
              <a:lnSpc>
                <a:spcPct val="115000"/>
              </a:lnSpc>
              <a:spcAft>
                <a:spcPts val="800"/>
              </a:spcAft>
              <a:buNone/>
            </a:pPr>
            <a:r>
              <a:rPr lang="uz-Latn-UZ" sz="2400" b="1" dirty="0" smtClean="0"/>
              <a:t>     I</a:t>
            </a:r>
            <a:r>
              <a:rPr lang="uz-Cyrl-UZ" sz="2400" b="1" dirty="0" smtClean="0"/>
              <a:t>kkinchi nashr</a:t>
            </a:r>
            <a:endParaRPr lang="ru-RU" sz="24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lvl="0"/>
            <a:r>
              <a:rPr lang="uz-Latn-UZ" sz="2400" dirty="0" smtClean="0">
                <a:latin typeface="Times New Roman" pitchFamily="18" charset="0"/>
                <a:cs typeface="Times New Roman" pitchFamily="18" charset="0"/>
              </a:rPr>
              <a:t>1.</a:t>
            </a:r>
            <a:r>
              <a:rPr lang="en-US" sz="2400" dirty="0" err="1" smtClean="0">
                <a:latin typeface="Times New Roman" pitchFamily="18" charset="0"/>
                <a:cs typeface="Times New Roman" pitchFamily="18" charset="0"/>
              </a:rPr>
              <a:t>davlat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maktabgacha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takshilotlarida</a:t>
            </a:r>
            <a:r>
              <a:rPr lang="en-US" sz="2400" dirty="0" smtClean="0">
                <a:latin typeface="Times New Roman" pitchFamily="18" charset="0"/>
                <a:cs typeface="Times New Roman" pitchFamily="18" charset="0"/>
              </a:rPr>
              <a:t>;</a:t>
            </a:r>
            <a:endParaRPr lang="uz-Cyrl-UZ" sz="2400" dirty="0" smtClean="0">
              <a:latin typeface="Times New Roman" pitchFamily="18" charset="0"/>
              <a:cs typeface="Times New Roman" pitchFamily="18" charset="0"/>
            </a:endParaRPr>
          </a:p>
          <a:p>
            <a:pPr lvl="0"/>
            <a:r>
              <a:rPr lang="uz-Latn-UZ" sz="2400" dirty="0" smtClean="0">
                <a:latin typeface="Times New Roman" pitchFamily="18" charset="0"/>
                <a:cs typeface="Times New Roman" pitchFamily="18" charset="0"/>
              </a:rPr>
              <a:t>2.</a:t>
            </a:r>
            <a:r>
              <a:rPr lang="en-US" sz="2400" dirty="0" err="1" smtClean="0">
                <a:latin typeface="Times New Roman" pitchFamily="18" charset="0"/>
                <a:cs typeface="Times New Roman" pitchFamily="18" charset="0"/>
              </a:rPr>
              <a:t>maktabgacha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sohasida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xizmatlar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ko‘rsatuvchi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nodavlat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MTTlarida</a:t>
            </a:r>
            <a:r>
              <a:rPr lang="en-US" sz="2400" dirty="0" smtClean="0">
                <a:latin typeface="Times New Roman" pitchFamily="18" charset="0"/>
                <a:cs typeface="Times New Roman" pitchFamily="18" charset="0"/>
              </a:rPr>
              <a:t>;</a:t>
            </a:r>
            <a:endParaRPr lang="uz-Cyrl-UZ" sz="2400" dirty="0" smtClean="0">
              <a:latin typeface="Times New Roman" pitchFamily="18" charset="0"/>
              <a:cs typeface="Times New Roman" pitchFamily="18" charset="0"/>
            </a:endParaRPr>
          </a:p>
          <a:p>
            <a:pPr lvl="0"/>
            <a:r>
              <a:rPr lang="uz-Latn-UZ" sz="2400" dirty="0" smtClean="0">
                <a:latin typeface="Times New Roman" pitchFamily="18" charset="0"/>
                <a:cs typeface="Times New Roman" pitchFamily="18" charset="0"/>
              </a:rPr>
              <a:t>3.</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tarbiyaning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muqobil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shakllarida</a:t>
            </a:r>
            <a:r>
              <a:rPr lang="en-US" sz="2400" dirty="0" smtClean="0">
                <a:latin typeface="Times New Roman" pitchFamily="18" charset="0"/>
                <a:cs typeface="Times New Roman" pitchFamily="18" charset="0"/>
              </a:rPr>
              <a:t>;</a:t>
            </a:r>
            <a:endParaRPr lang="uz-Cyrl-UZ" sz="2400" dirty="0" smtClean="0">
              <a:latin typeface="Times New Roman" pitchFamily="18" charset="0"/>
              <a:cs typeface="Times New Roman" pitchFamily="18" charset="0"/>
            </a:endParaRPr>
          </a:p>
          <a:p>
            <a:pPr lvl="0"/>
            <a:r>
              <a:rPr lang="uz-Latn-UZ" sz="2400" dirty="0" smtClean="0">
                <a:latin typeface="Times New Roman" pitchFamily="18" charset="0"/>
                <a:cs typeface="Times New Roman" pitchFamily="18" charset="0"/>
              </a:rPr>
              <a:t>4.</a:t>
            </a: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Mehribonlik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uylari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maktabgacha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guruhlarida</a:t>
            </a:r>
            <a:r>
              <a:rPr lang="en-US" sz="2400" dirty="0" smtClean="0">
                <a:latin typeface="Times New Roman" pitchFamily="18" charset="0"/>
                <a:cs typeface="Times New Roman" pitchFamily="18" charset="0"/>
              </a:rPr>
              <a:t>;</a:t>
            </a:r>
            <a:endParaRPr lang="uz-Cyrl-UZ" sz="2400" dirty="0" smtClean="0">
              <a:latin typeface="Times New Roman" pitchFamily="18" charset="0"/>
              <a:cs typeface="Times New Roman" pitchFamily="18" charset="0"/>
            </a:endParaRPr>
          </a:p>
          <a:p>
            <a:pPr lvl="0"/>
            <a:r>
              <a:rPr lang="uz-Latn-UZ" sz="2400" dirty="0" smtClean="0">
                <a:latin typeface="Times New Roman" pitchFamily="18" charset="0"/>
                <a:cs typeface="Times New Roman" pitchFamily="18" charset="0"/>
              </a:rPr>
              <a:t>5.</a:t>
            </a:r>
            <a:r>
              <a:rPr lang="en-US" sz="2400" dirty="0" smtClean="0">
                <a:latin typeface="Times New Roman" pitchFamily="18" charset="0"/>
                <a:cs typeface="Times New Roman" pitchFamily="18" charset="0"/>
              </a:rPr>
              <a:t>monitoring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uzluksizlikni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ta’minlash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maqsadida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maktabgacha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boshlang‘ich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nazorat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boshqaruv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organlarida</a:t>
            </a:r>
            <a:r>
              <a:rPr lang="en-US" sz="2400" dirty="0" smtClean="0">
                <a:latin typeface="Times New Roman" pitchFamily="18" charset="0"/>
                <a:cs typeface="Times New Roman" pitchFamily="18" charset="0"/>
              </a:rPr>
              <a:t>.</a:t>
            </a:r>
            <a:endParaRPr lang="uz-Cyrl-UZ" sz="2400" dirty="0" smtClean="0">
              <a:latin typeface="Times New Roman" pitchFamily="18" charset="0"/>
              <a:cs typeface="Times New Roman" pitchFamily="18" charset="0"/>
            </a:endParaRPr>
          </a:p>
          <a:p>
            <a:pPr indent="0" fontAlgn="auto">
              <a:spcBef>
                <a:spcPts val="0"/>
              </a:spcBef>
              <a:spcAft>
                <a:spcPts val="0"/>
              </a:spcAft>
              <a:buFont typeface="Arial" panose="020B0604020202020204" pitchFamily="34" charset="0"/>
              <a:buNone/>
            </a:pPr>
            <a:r>
              <a:rPr lang="ru-RU" sz="2400" dirty="0" smtClean="0">
                <a:solidFill>
                  <a:schemeClr val="tx1"/>
                </a:solidFill>
                <a:latin typeface="Times New Roman" pitchFamily="18" charset="0"/>
                <a:ea typeface="Tahoma" panose="020B0604030504040204" pitchFamily="34" charset="0"/>
                <a:cs typeface="Times New Roman" pitchFamily="18" charset="0"/>
              </a:rPr>
              <a:t> </a:t>
            </a:r>
            <a:endParaRPr lang="ru-RU" sz="2400" dirty="0">
              <a:solidFill>
                <a:schemeClr val="tx1"/>
              </a:solidFill>
              <a:latin typeface="Times New Roman" pitchFamily="18" charset="0"/>
              <a:ea typeface="Tahoma" panose="020B0604030504040204" pitchFamily="34" charset="0"/>
              <a:cs typeface="Times New Roman" pitchFamily="18" charset="0"/>
            </a:endParaRPr>
          </a:p>
        </p:txBody>
      </p:sp>
      <p:sp>
        <p:nvSpPr>
          <p:cNvPr id="3" name="Номер слайда 2">
            <a:extLst>
              <a:ext uri="{FF2B5EF4-FFF2-40B4-BE49-F238E27FC236}">
                <a16:creationId xmlns="" xmlns:a16="http://schemas.microsoft.com/office/drawing/2014/main" id="{B4536E7A-A126-43EE-AE03-7D2D6FA6FD2C}"/>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9914049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7" name="TextBox 6"/>
          <p:cNvSpPr txBox="1"/>
          <p:nvPr/>
        </p:nvSpPr>
        <p:spPr>
          <a:xfrm>
            <a:off x="1722474" y="33868"/>
            <a:ext cx="7038754" cy="830997"/>
          </a:xfrm>
          <a:prstGeom prst="rect">
            <a:avLst/>
          </a:prstGeom>
          <a:noFill/>
        </p:spPr>
        <p:txBody>
          <a:bodyPr wrap="square" rtlCol="0">
            <a:spAutoFit/>
          </a:bodyPr>
          <a:lstStyle/>
          <a:p>
            <a:pPr>
              <a:defRPr/>
            </a:pPr>
            <a:r>
              <a:rPr lang="et-EE" sz="2400" b="1" dirty="0" smtClean="0"/>
              <a:t>QISQARTMALAR</a:t>
            </a:r>
            <a:endParaRPr lang="uz-Cyrl-UZ" sz="2400" b="1" dirty="0" smtClean="0"/>
          </a:p>
          <a:p>
            <a:pPr lvl="0">
              <a:defRPr/>
            </a:pPr>
            <a:r>
              <a:rPr lang="et-EE" sz="2400" b="1" dirty="0" smtClean="0"/>
              <a:t>TUSHUNTIRISH XATI </a:t>
            </a: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1" name="Объект 20">
            <a:extLst>
              <a:ext uri="{FF2B5EF4-FFF2-40B4-BE49-F238E27FC236}">
                <a16:creationId xmlns="" xmlns:a16="http://schemas.microsoft.com/office/drawing/2014/main" id="{21609DF4-15BE-4C89-B9C5-E5D6711F7133}"/>
              </a:ext>
            </a:extLst>
          </p:cNvPr>
          <p:cNvSpPr>
            <a:spLocks noGrp="1"/>
          </p:cNvSpPr>
          <p:nvPr>
            <p:ph sz="half" idx="1"/>
          </p:nvPr>
        </p:nvSpPr>
        <p:spPr>
          <a:xfrm>
            <a:off x="1962150" y="1000125"/>
            <a:ext cx="3971925" cy="5362575"/>
          </a:xfrm>
        </p:spPr>
        <p:txBody>
          <a:bodyPr>
            <a:normAutofit/>
          </a:bodyPr>
          <a:lstStyle/>
          <a:p>
            <a:pPr marL="0" indent="0">
              <a:lnSpc>
                <a:spcPct val="150000"/>
              </a:lnSpc>
              <a:spcBef>
                <a:spcPts val="0"/>
              </a:spcBef>
              <a:buNone/>
            </a:pPr>
            <a:r>
              <a:rPr lang="et-EE" sz="2800" b="1" dirty="0" smtClean="0">
                <a:latin typeface="Times New Roman" pitchFamily="18" charset="0"/>
                <a:cs typeface="Times New Roman" pitchFamily="18" charset="0"/>
              </a:rPr>
              <a:t>QISQARTMALAR</a:t>
            </a:r>
            <a:endParaRPr lang="uz-Cyrl-UZ" sz="2800" b="1" dirty="0" smtClean="0">
              <a:latin typeface="Times New Roman" pitchFamily="18" charset="0"/>
              <a:cs typeface="Times New Roman" pitchFamily="18" charset="0"/>
            </a:endParaRPr>
          </a:p>
          <a:p>
            <a:pPr marL="0" indent="0">
              <a:lnSpc>
                <a:spcPct val="150000"/>
              </a:lnSpc>
              <a:spcBef>
                <a:spcPts val="0"/>
              </a:spcBef>
              <a:buNone/>
            </a:pPr>
            <a:endParaRPr lang="ru-RU" sz="2800" b="1" dirty="0"/>
          </a:p>
          <a:p>
            <a:pPr marL="0" indent="0">
              <a:spcBef>
                <a:spcPts val="0"/>
              </a:spcBef>
              <a:buNone/>
            </a:pPr>
            <a:r>
              <a:rPr lang="uz-Latn-UZ" sz="2000" b="1" dirty="0" smtClean="0">
                <a:solidFill>
                  <a:schemeClr val="tx1"/>
                </a:solidFill>
                <a:latin typeface="Times New Roman" pitchFamily="18" charset="0"/>
                <a:cs typeface="Times New Roman" pitchFamily="18" charset="0"/>
              </a:rPr>
              <a:t>BIRINCHI NASHR </a:t>
            </a:r>
            <a:r>
              <a:rPr lang="uz-Latn-UZ" sz="2000" dirty="0" smtClean="0">
                <a:solidFill>
                  <a:schemeClr val="tx1"/>
                </a:solidFill>
                <a:latin typeface="Times New Roman" pitchFamily="18" charset="0"/>
                <a:cs typeface="Times New Roman" pitchFamily="18" charset="0"/>
              </a:rPr>
              <a:t>- </a:t>
            </a:r>
            <a:r>
              <a:rPr lang="uz-Latn-UZ" sz="2000" b="1" dirty="0" smtClean="0">
                <a:solidFill>
                  <a:schemeClr val="tx1"/>
                </a:solidFill>
                <a:latin typeface="Times New Roman" pitchFamily="18" charset="0"/>
                <a:cs typeface="Times New Roman" pitchFamily="18" charset="0"/>
              </a:rPr>
              <a:t>YO’Q EDI</a:t>
            </a:r>
            <a:r>
              <a:rPr lang="ru-RU" sz="2000" b="1" dirty="0" smtClean="0">
                <a:solidFill>
                  <a:schemeClr val="tx1"/>
                </a:solidFill>
                <a:latin typeface="Times New Roman" pitchFamily="18" charset="0"/>
                <a:cs typeface="Times New Roman" pitchFamily="18" charset="0"/>
              </a:rPr>
              <a:t> </a:t>
            </a:r>
            <a:endParaRPr lang="ru-RU" sz="2800" dirty="0"/>
          </a:p>
          <a:p>
            <a:pPr marL="0" indent="0">
              <a:spcBef>
                <a:spcPts val="0"/>
              </a:spcBef>
              <a:buNone/>
            </a:pPr>
            <a:endParaRPr lang="ru-RU" sz="2800" dirty="0"/>
          </a:p>
          <a:p>
            <a:pPr marL="0" indent="0">
              <a:spcBef>
                <a:spcPts val="0"/>
              </a:spcBef>
              <a:buNone/>
            </a:pPr>
            <a:r>
              <a:rPr lang="uz-Latn-UZ" sz="2400" b="1" dirty="0" smtClean="0">
                <a:solidFill>
                  <a:schemeClr val="tx1"/>
                </a:solidFill>
                <a:latin typeface="Times New Roman" pitchFamily="18" charset="0"/>
                <a:cs typeface="Times New Roman" pitchFamily="18" charset="0"/>
              </a:rPr>
              <a:t>IKKINCHI NASHR </a:t>
            </a:r>
            <a:r>
              <a:rPr lang="ru-RU" sz="2400" b="1" dirty="0" smtClean="0">
                <a:solidFill>
                  <a:schemeClr val="tx1"/>
                </a:solidFill>
                <a:latin typeface="Times New Roman" pitchFamily="18" charset="0"/>
                <a:cs typeface="Times New Roman" pitchFamily="18" charset="0"/>
              </a:rPr>
              <a:t> </a:t>
            </a:r>
            <a:r>
              <a:rPr lang="ru-RU" sz="2400" dirty="0">
                <a:latin typeface="Times New Roman" pitchFamily="18" charset="0"/>
                <a:cs typeface="Times New Roman" pitchFamily="18" charset="0"/>
              </a:rPr>
              <a:t>– </a:t>
            </a:r>
            <a:r>
              <a:rPr lang="uz-Latn-UZ" sz="2400" dirty="0" smtClean="0">
                <a:latin typeface="Times New Roman" pitchFamily="18" charset="0"/>
                <a:cs typeface="Times New Roman" pitchFamily="18" charset="0"/>
              </a:rPr>
              <a:t>MATNDA ISHLATILADIGAN </a:t>
            </a:r>
            <a:r>
              <a:rPr lang="et-EE" sz="2400" b="1" dirty="0" smtClean="0">
                <a:latin typeface="Times New Roman" pitchFamily="18" charset="0"/>
                <a:cs typeface="Times New Roman" pitchFamily="18" charset="0"/>
              </a:rPr>
              <a:t>QISQARTMALAR</a:t>
            </a:r>
            <a:r>
              <a:rPr lang="uz-Latn-UZ" sz="2400" b="1" dirty="0" smtClean="0">
                <a:latin typeface="Times New Roman" pitchFamily="18" charset="0"/>
                <a:cs typeface="Times New Roman" pitchFamily="18" charset="0"/>
              </a:rPr>
              <a:t> </a:t>
            </a:r>
            <a:r>
              <a:rPr lang="uz-Latn-UZ" sz="2400" dirty="0" smtClean="0">
                <a:solidFill>
                  <a:srgbClr val="FF0000"/>
                </a:solidFill>
                <a:latin typeface="Times New Roman" pitchFamily="18" charset="0"/>
                <a:cs typeface="Times New Roman" pitchFamily="18" charset="0"/>
              </a:rPr>
              <a:t>KELTIRILGAN</a:t>
            </a:r>
            <a:endParaRPr lang="uz-Cyrl-UZ" sz="2400" b="1" dirty="0" smtClean="0">
              <a:solidFill>
                <a:srgbClr val="FF0000"/>
              </a:solidFill>
              <a:latin typeface="Times New Roman" pitchFamily="18" charset="0"/>
              <a:cs typeface="Times New Roman" pitchFamily="18" charset="0"/>
            </a:endParaRPr>
          </a:p>
          <a:p>
            <a:pPr marL="0" indent="0">
              <a:lnSpc>
                <a:spcPct val="150000"/>
              </a:lnSpc>
              <a:spcBef>
                <a:spcPts val="0"/>
              </a:spcBef>
              <a:buNone/>
            </a:pPr>
            <a:endParaRPr lang="ru-RU" sz="2800" dirty="0"/>
          </a:p>
        </p:txBody>
      </p:sp>
      <p:sp>
        <p:nvSpPr>
          <p:cNvPr id="22" name="Объект 21">
            <a:extLst>
              <a:ext uri="{FF2B5EF4-FFF2-40B4-BE49-F238E27FC236}">
                <a16:creationId xmlns="" xmlns:a16="http://schemas.microsoft.com/office/drawing/2014/main" id="{9A6B0FBC-0E3A-4D4C-BB35-4FCBC3F53B0B}"/>
              </a:ext>
            </a:extLst>
          </p:cNvPr>
          <p:cNvSpPr>
            <a:spLocks noGrp="1"/>
          </p:cNvSpPr>
          <p:nvPr>
            <p:ph sz="half" idx="2"/>
          </p:nvPr>
        </p:nvSpPr>
        <p:spPr>
          <a:xfrm>
            <a:off x="6419849" y="1104900"/>
            <a:ext cx="5438775" cy="5257800"/>
          </a:xfrm>
        </p:spPr>
        <p:txBody>
          <a:bodyPr>
            <a:normAutofit/>
          </a:bodyPr>
          <a:lstStyle/>
          <a:p>
            <a:pPr indent="0">
              <a:spcBef>
                <a:spcPts val="0"/>
              </a:spcBef>
              <a:buNone/>
            </a:pPr>
            <a:r>
              <a:rPr lang="uz-Latn-UZ" sz="2800" b="1" dirty="0" smtClean="0">
                <a:solidFill>
                  <a:schemeClr val="tx1"/>
                </a:solidFill>
                <a:latin typeface="Times New Roman" pitchFamily="18" charset="0"/>
                <a:cs typeface="Times New Roman" pitchFamily="18" charset="0"/>
              </a:rPr>
              <a:t>IKKINCHI  NASHRGA </a:t>
            </a:r>
            <a:r>
              <a:rPr lang="et-EE" sz="2800" b="1" dirty="0" smtClean="0">
                <a:latin typeface="Times New Roman" pitchFamily="18" charset="0"/>
                <a:cs typeface="Times New Roman" pitchFamily="18" charset="0"/>
              </a:rPr>
              <a:t>TUSHUNTIRISH XATI</a:t>
            </a:r>
            <a:endParaRPr lang="uz-Cyrl-UZ" sz="2800" b="1" dirty="0" smtClean="0">
              <a:latin typeface="Times New Roman" pitchFamily="18" charset="0"/>
              <a:cs typeface="Times New Roman" pitchFamily="18" charset="0"/>
            </a:endParaRPr>
          </a:p>
          <a:p>
            <a:pPr indent="0">
              <a:spcBef>
                <a:spcPts val="0"/>
              </a:spcBef>
              <a:buNone/>
            </a:pPr>
            <a:endParaRPr lang="ru-RU"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a:p>
            <a:pPr indent="0">
              <a:spcBef>
                <a:spcPts val="0"/>
              </a:spcBef>
              <a:buNone/>
            </a:pPr>
            <a:r>
              <a:rPr lang="et-EE" sz="2400" dirty="0" smtClean="0">
                <a:latin typeface="Times New Roman" pitchFamily="18" charset="0"/>
                <a:cs typeface="Times New Roman" pitchFamily="18" charset="0"/>
              </a:rPr>
              <a:t>Ushbu hujjat O‘zbekiston Respublikasi maktabgacha ta’lim </a:t>
            </a:r>
            <a:r>
              <a:rPr lang="uz-Cyrl-UZ" sz="2400" dirty="0" smtClean="0">
                <a:latin typeface="Times New Roman" pitchFamily="18" charset="0"/>
                <a:cs typeface="Times New Roman" pitchFamily="18" charset="0"/>
              </a:rPr>
              <a:t>tashkilotlari</a:t>
            </a:r>
            <a:r>
              <a:rPr lang="et-EE" sz="2400" dirty="0" smtClean="0">
                <a:latin typeface="Times New Roman" pitchFamily="18" charset="0"/>
                <a:cs typeface="Times New Roman" pitchFamily="18" charset="0"/>
              </a:rPr>
              <a:t> uchun </a:t>
            </a:r>
            <a:r>
              <a:rPr lang="uz-Cyrl-UZ" sz="2400" dirty="0" smtClean="0">
                <a:latin typeface="Times New Roman" pitchFamily="18" charset="0"/>
                <a:cs typeface="Times New Roman" pitchFamily="18" charset="0"/>
              </a:rPr>
              <a:t>ilk</a:t>
            </a:r>
            <a:r>
              <a:rPr lang="et-EE" sz="2400" dirty="0" smtClean="0">
                <a:latin typeface="Times New Roman" pitchFamily="18" charset="0"/>
                <a:cs typeface="Times New Roman" pitchFamily="18" charset="0"/>
              </a:rPr>
              <a:t> va maktabgacha yoshdagi bolalar rivojlanishiga qo`yiladigan davlat talablariga muvofiq yaratilgan “Ilk qadam” Davlat o‘quv dasturining ikkinchi nashri hisoblanadi.</a:t>
            </a:r>
            <a:endParaRPr lang="uz-Cyrl-UZ" sz="2400" dirty="0" smtClean="0">
              <a:latin typeface="Times New Roman" pitchFamily="18" charset="0"/>
              <a:cs typeface="Times New Roman" pitchFamily="18" charset="0"/>
            </a:endParaRPr>
          </a:p>
          <a:p>
            <a:pPr indent="0">
              <a:spcBef>
                <a:spcPts val="0"/>
              </a:spcBef>
              <a:buNone/>
            </a:pPr>
            <a:endParaRPr lang="ru-RU"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15" name="Рисунок 14">
            <a:extLst>
              <a:ext uri="{FF2B5EF4-FFF2-40B4-BE49-F238E27FC236}">
                <a16:creationId xmlns="" xmlns:a16="http://schemas.microsoft.com/office/drawing/2014/main" id="{29CA1113-F4C4-4D59-AB2E-543C20A742B5}"/>
              </a:ext>
            </a:extLst>
          </p:cNvPr>
          <p:cNvPicPr>
            <a:picLocks noChangeAspect="1"/>
          </p:cNvPicPr>
          <p:nvPr/>
        </p:nvPicPr>
        <p:blipFill rotWithShape="1">
          <a:blip r:embed="rId3" cstate="print"/>
          <a:srcRect l="12361" t="29306" r="51667" b="19861"/>
          <a:stretch/>
        </p:blipFill>
        <p:spPr>
          <a:xfrm>
            <a:off x="447674" y="2285619"/>
            <a:ext cx="1399750" cy="1978025"/>
          </a:xfrm>
          <a:prstGeom prst="round2DiagRect">
            <a:avLst/>
          </a:prstGeom>
        </p:spPr>
      </p:pic>
      <p:sp>
        <p:nvSpPr>
          <p:cNvPr id="3" name="Номер слайда 2">
            <a:extLst>
              <a:ext uri="{FF2B5EF4-FFF2-40B4-BE49-F238E27FC236}">
                <a16:creationId xmlns="" xmlns:a16="http://schemas.microsoft.com/office/drawing/2014/main" id="{0168B1DA-97DC-404F-815E-295DF64548D3}"/>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Tree>
    <p:extLst>
      <p:ext uri="{BB962C8B-B14F-4D97-AF65-F5344CB8AC3E}">
        <p14:creationId xmlns:p14="http://schemas.microsoft.com/office/powerpoint/2010/main" val="31961926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7" name="TextBox 6"/>
          <p:cNvSpPr txBox="1"/>
          <p:nvPr/>
        </p:nvSpPr>
        <p:spPr>
          <a:xfrm>
            <a:off x="2062716" y="33868"/>
            <a:ext cx="7319408" cy="1200329"/>
          </a:xfrm>
          <a:prstGeom prst="rect">
            <a:avLst/>
          </a:prstGeom>
          <a:noFill/>
        </p:spPr>
        <p:txBody>
          <a:bodyPr wrap="square" rtlCol="0">
            <a:spAutoFit/>
          </a:bodyPr>
          <a:lstStyle/>
          <a:p>
            <a:pPr lvl="0">
              <a:defRPr/>
            </a:pPr>
            <a:r>
              <a:rPr lang="et-EE" sz="2400" b="1" dirty="0" smtClean="0"/>
              <a:t>1-BOB</a:t>
            </a: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a:defRPr/>
            </a:pPr>
            <a:r>
              <a:rPr lang="et-EE" sz="2400" b="1" dirty="0" smtClean="0"/>
              <a:t>1.1. Davlat o‘quv dasturining qo‘llanilishi</a:t>
            </a:r>
            <a:endParaRPr lang="uz-Cyrl-UZ" sz="24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r>
              <a:rPr lang="ru-RU" sz="2400" b="1" dirty="0" err="1" smtClean="0">
                <a:solidFill>
                  <a:srgbClr val="FFFFFF"/>
                </a:solidFill>
                <a:latin typeface="Arial" panose="020B0604020202020204" pitchFamily="34" charset="0"/>
                <a:cs typeface="Arial" panose="020B0604020202020204" pitchFamily="34" charset="0"/>
              </a:rPr>
              <a:t>аммы</a:t>
            </a: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 name="TextBox 11">
            <a:extLst>
              <a:ext uri="{FF2B5EF4-FFF2-40B4-BE49-F238E27FC236}">
                <a16:creationId xmlns="" xmlns:a16="http://schemas.microsoft.com/office/drawing/2014/main" id="{0CDEC93F-CCD7-482B-985C-A19C52087781}"/>
              </a:ext>
            </a:extLst>
          </p:cNvPr>
          <p:cNvSpPr txBox="1"/>
          <p:nvPr/>
        </p:nvSpPr>
        <p:spPr>
          <a:xfrm>
            <a:off x="6215074" y="1911088"/>
            <a:ext cx="4144651" cy="3052118"/>
          </a:xfrm>
          <a:prstGeom prst="rect">
            <a:avLst/>
          </a:prstGeom>
          <a:noFill/>
        </p:spPr>
        <p:txBody>
          <a:bodyPr wrap="square">
            <a:spAutoFit/>
          </a:bodyPr>
          <a:lstStyle/>
          <a:p>
            <a:pPr indent="449580" algn="just">
              <a:lnSpc>
                <a:spcPct val="115000"/>
              </a:lnSpc>
              <a:spcAft>
                <a:spcPts val="1000"/>
              </a:spcAft>
            </a:pPr>
            <a:r>
              <a:rPr lang="uz-Cyrl-UZ" sz="2000" dirty="0" smtClean="0">
                <a:latin typeface="Times New Roman" pitchFamily="18" charset="0"/>
                <a:cs typeface="Times New Roman" pitchFamily="18" charset="0"/>
              </a:rPr>
              <a:t>Davlat o'quv </a:t>
            </a:r>
            <a:r>
              <a:rPr lang="et-EE" sz="2000" dirty="0" smtClean="0">
                <a:latin typeface="Times New Roman" pitchFamily="18" charset="0"/>
                <a:cs typeface="Times New Roman" pitchFamily="18" charset="0"/>
              </a:rPr>
              <a:t>dasturi muqobil</a:t>
            </a:r>
            <a:r>
              <a:rPr lang="uz-Cyrl-UZ" sz="2000" dirty="0" smtClean="0">
                <a:latin typeface="Times New Roman" pitchFamily="18" charset="0"/>
                <a:cs typeface="Times New Roman" pitchFamily="18" charset="0"/>
              </a:rPr>
              <a:t>, parsial, moslashtirilgan o'quv dasturlarini yaratishda majburiy </a:t>
            </a:r>
            <a:r>
              <a:rPr lang="et-EE" sz="2000" dirty="0" smtClean="0">
                <a:latin typeface="Times New Roman" pitchFamily="18" charset="0"/>
                <a:cs typeface="Times New Roman" pitchFamily="18" charset="0"/>
              </a:rPr>
              <a:t>tayanch </a:t>
            </a:r>
            <a:r>
              <a:rPr lang="uz-Cyrl-UZ" sz="2000" dirty="0" smtClean="0">
                <a:latin typeface="Times New Roman" pitchFamily="18" charset="0"/>
                <a:cs typeface="Times New Roman" pitchFamily="18" charset="0"/>
              </a:rPr>
              <a:t>hujjat hisoblanadi. </a:t>
            </a:r>
          </a:p>
          <a:p>
            <a:pPr indent="449580" algn="just">
              <a:lnSpc>
                <a:spcPct val="115000"/>
              </a:lnSpc>
              <a:spcAft>
                <a:spcPts val="1000"/>
              </a:spcAft>
            </a:pPr>
            <a:r>
              <a:rPr lang="uz-Cyrl-UZ" sz="2000" dirty="0" smtClean="0">
                <a:solidFill>
                  <a:srgbClr val="FF0000"/>
                </a:solidFill>
                <a:latin typeface="Times New Roman" pitchFamily="18" charset="0"/>
                <a:cs typeface="Times New Roman" pitchFamily="18" charset="0"/>
              </a:rPr>
              <a:t>MTT</a:t>
            </a:r>
            <a:r>
              <a:rPr lang="uz-Cyrl-UZ" sz="2000" dirty="0" smtClean="0">
                <a:latin typeface="Times New Roman" pitchFamily="18" charset="0"/>
                <a:cs typeface="Times New Roman" pitchFamily="18" charset="0"/>
              </a:rPr>
              <a:t> Maktabgacha ta’lim vazirligi tomonidan tasdiqlangan </a:t>
            </a:r>
            <a:r>
              <a:rPr lang="et-EE" sz="2000" dirty="0" smtClean="0">
                <a:solidFill>
                  <a:srgbClr val="FF0000"/>
                </a:solidFill>
                <a:latin typeface="Times New Roman" pitchFamily="18" charset="0"/>
                <a:cs typeface="Times New Roman" pitchFamily="18" charset="0"/>
              </a:rPr>
              <a:t>muqobil</a:t>
            </a:r>
            <a:r>
              <a:rPr lang="uz-Cyrl-UZ" sz="2000" dirty="0" smtClean="0">
                <a:solidFill>
                  <a:srgbClr val="FF0000"/>
                </a:solidFill>
                <a:latin typeface="Times New Roman" pitchFamily="18" charset="0"/>
                <a:cs typeface="Times New Roman" pitchFamily="18" charset="0"/>
              </a:rPr>
              <a:t>, parsial, moslashtirilgan </a:t>
            </a:r>
            <a:r>
              <a:rPr lang="uz-Cyrl-UZ" sz="2000" dirty="0" smtClean="0">
                <a:latin typeface="Times New Roman" pitchFamily="18" charset="0"/>
                <a:cs typeface="Times New Roman" pitchFamily="18" charset="0"/>
              </a:rPr>
              <a:t>o'quv dasturlarini qo`llash huquqiga ega. </a:t>
            </a:r>
          </a:p>
        </p:txBody>
      </p:sp>
      <p:sp>
        <p:nvSpPr>
          <p:cNvPr id="3" name="Номер слайда 2">
            <a:extLst>
              <a:ext uri="{FF2B5EF4-FFF2-40B4-BE49-F238E27FC236}">
                <a16:creationId xmlns="" xmlns:a16="http://schemas.microsoft.com/office/drawing/2014/main" id="{E3FFE587-522D-4E2C-B6B4-4C17A0F4DE0A}"/>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9" name="Прямоугольник 8"/>
          <p:cNvSpPr/>
          <p:nvPr/>
        </p:nvSpPr>
        <p:spPr>
          <a:xfrm>
            <a:off x="1749972" y="2159875"/>
            <a:ext cx="4486452" cy="2554545"/>
          </a:xfrm>
          <a:prstGeom prst="rect">
            <a:avLst/>
          </a:prstGeom>
        </p:spPr>
        <p:txBody>
          <a:bodyPr wrap="square">
            <a:spAutoFit/>
          </a:bodyPr>
          <a:lstStyle/>
          <a:p>
            <a:r>
              <a:rPr lang="et-EE" sz="3200" dirty="0" smtClean="0">
                <a:solidFill>
                  <a:srgbClr val="FF0000"/>
                </a:solidFill>
                <a:latin typeface="Times New Roman" pitchFamily="18" charset="0"/>
                <a:cs typeface="Times New Roman" pitchFamily="18" charset="0"/>
              </a:rPr>
              <a:t>Muqobil</a:t>
            </a:r>
            <a:endParaRPr lang="uz-Latn-UZ" sz="3200" dirty="0" smtClean="0">
              <a:solidFill>
                <a:srgbClr val="FF0000"/>
              </a:solidFill>
              <a:latin typeface="Times New Roman" pitchFamily="18" charset="0"/>
              <a:cs typeface="Times New Roman" pitchFamily="18" charset="0"/>
            </a:endParaRPr>
          </a:p>
          <a:p>
            <a:endParaRPr lang="uz-Latn-UZ" sz="3200" dirty="0" smtClean="0">
              <a:solidFill>
                <a:srgbClr val="FF0000"/>
              </a:solidFill>
              <a:latin typeface="Times New Roman" pitchFamily="18" charset="0"/>
              <a:cs typeface="Times New Roman" pitchFamily="18" charset="0"/>
            </a:endParaRPr>
          </a:p>
          <a:p>
            <a:r>
              <a:rPr lang="uz-Cyrl-UZ" sz="3200" dirty="0" smtClean="0">
                <a:solidFill>
                  <a:srgbClr val="FF0000"/>
                </a:solidFill>
                <a:latin typeface="Times New Roman" pitchFamily="18" charset="0"/>
                <a:cs typeface="Times New Roman" pitchFamily="18" charset="0"/>
              </a:rPr>
              <a:t> parsial</a:t>
            </a:r>
            <a:endParaRPr lang="uz-Latn-UZ" sz="3200" dirty="0" smtClean="0">
              <a:solidFill>
                <a:srgbClr val="FF0000"/>
              </a:solidFill>
              <a:latin typeface="Times New Roman" pitchFamily="18" charset="0"/>
              <a:cs typeface="Times New Roman" pitchFamily="18" charset="0"/>
            </a:endParaRPr>
          </a:p>
          <a:p>
            <a:endParaRPr lang="uz-Latn-UZ" sz="3200" dirty="0" smtClean="0">
              <a:solidFill>
                <a:srgbClr val="FF0000"/>
              </a:solidFill>
              <a:latin typeface="Times New Roman" pitchFamily="18" charset="0"/>
              <a:cs typeface="Times New Roman" pitchFamily="18" charset="0"/>
            </a:endParaRPr>
          </a:p>
          <a:p>
            <a:r>
              <a:rPr lang="uz-Cyrl-UZ" sz="3200" dirty="0" smtClean="0">
                <a:solidFill>
                  <a:srgbClr val="FF0000"/>
                </a:solidFill>
                <a:latin typeface="Times New Roman" pitchFamily="18" charset="0"/>
                <a:cs typeface="Times New Roman" pitchFamily="18" charset="0"/>
              </a:rPr>
              <a:t>moslashtirilgan </a:t>
            </a:r>
            <a:endParaRPr lang="uz-Cyrl-UZ" sz="3200" dirty="0"/>
          </a:p>
        </p:txBody>
      </p:sp>
    </p:spTree>
    <p:extLst>
      <p:ext uri="{BB962C8B-B14F-4D97-AF65-F5344CB8AC3E}">
        <p14:creationId xmlns:p14="http://schemas.microsoft.com/office/powerpoint/2010/main" val="12344017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7" name="TextBox 6"/>
          <p:cNvSpPr txBox="1"/>
          <p:nvPr/>
        </p:nvSpPr>
        <p:spPr>
          <a:xfrm>
            <a:off x="2647951" y="306729"/>
            <a:ext cx="5794300" cy="830997"/>
          </a:xfrm>
          <a:prstGeom prst="rect">
            <a:avLst/>
          </a:prstGeom>
          <a:noFill/>
        </p:spPr>
        <p:txBody>
          <a:bodyPr wrap="square" rtlCol="0">
            <a:spAutoFit/>
          </a:bodyPr>
          <a:lstStyle/>
          <a:p>
            <a:pPr>
              <a:defRPr/>
            </a:pPr>
            <a:r>
              <a:rPr lang="et-EE" sz="2400" b="1" dirty="0" smtClean="0"/>
              <a:t>1-BOB</a:t>
            </a:r>
            <a:r>
              <a:rPr lang="uz-Latn-UZ" sz="2400" b="1" dirty="0" smtClean="0"/>
              <a:t>    </a:t>
            </a:r>
            <a:r>
              <a:rPr lang="et-EE" sz="2400" dirty="0" smtClean="0"/>
              <a:t>1.2. 1.3.</a:t>
            </a:r>
            <a:r>
              <a:rPr lang="uz-Latn-UZ" sz="2400" dirty="0" smtClean="0"/>
              <a:t>  qismlar</a:t>
            </a:r>
            <a:r>
              <a:rPr lang="et-EE" sz="2400" dirty="0" smtClean="0"/>
              <a:t> </a:t>
            </a:r>
            <a:endParaRPr lang="ru-RU" sz="2400" b="1" dirty="0" smtClean="0">
              <a:solidFill>
                <a:srgbClr val="FFFFFF"/>
              </a:solidFill>
              <a:latin typeface="Arial" panose="020B0604020202020204" pitchFamily="34" charset="0"/>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sz="2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 .  </a:t>
            </a: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3" name="Рисунок 2">
            <a:extLst>
              <a:ext uri="{FF2B5EF4-FFF2-40B4-BE49-F238E27FC236}">
                <a16:creationId xmlns="" xmlns:a16="http://schemas.microsoft.com/office/drawing/2014/main" id="{EE0C08C9-6F0F-43C4-8B29-D1A9AB28B393}"/>
              </a:ext>
            </a:extLst>
          </p:cNvPr>
          <p:cNvPicPr>
            <a:picLocks noChangeAspect="1"/>
          </p:cNvPicPr>
          <p:nvPr/>
        </p:nvPicPr>
        <p:blipFill>
          <a:blip r:embed="rId3" cstate="print"/>
          <a:stretch>
            <a:fillRect/>
          </a:stretch>
        </p:blipFill>
        <p:spPr>
          <a:xfrm>
            <a:off x="392945" y="1276351"/>
            <a:ext cx="2255006" cy="2484068"/>
          </a:xfrm>
          <a:prstGeom prst="round2DiagRect">
            <a:avLst/>
          </a:prstGeom>
        </p:spPr>
      </p:pic>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indent="0" algn="just" fontAlgn="auto">
              <a:lnSpc>
                <a:spcPct val="115000"/>
              </a:lnSpc>
              <a:spcAft>
                <a:spcPts val="800"/>
              </a:spcAft>
              <a:buFont typeface="Arial" panose="020B0604020202020204" pitchFamily="34" charset="0"/>
              <a:buNone/>
            </a:pPr>
            <a:endParaRPr lang="ru-RU" sz="2000" dirty="0">
              <a:latin typeface="Tahoma" panose="020B0604030504040204" pitchFamily="34" charset="0"/>
              <a:ea typeface="Tahoma" panose="020B0604030504040204" pitchFamily="34" charset="0"/>
              <a:cs typeface="Tahoma" panose="020B0604030504040204" pitchFamily="34" charset="0"/>
            </a:endParaRPr>
          </a:p>
          <a:p>
            <a:pPr indent="0" algn="just" fontAlgn="auto">
              <a:lnSpc>
                <a:spcPct val="115000"/>
              </a:lnSpc>
              <a:spcAft>
                <a:spcPts val="800"/>
              </a:spcAft>
              <a:buFont typeface="Arial" panose="020B0604020202020204" pitchFamily="34" charset="0"/>
              <a:buNone/>
            </a:pPr>
            <a:endParaRPr lang="ru-RU" sz="20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fontAlgn="auto">
              <a:spcAft>
                <a:spcPts val="0"/>
              </a:spcAft>
              <a:buFont typeface="Arial" panose="020B0604020202020204" pitchFamily="34" charset="0"/>
              <a:buNone/>
            </a:pPr>
            <a:endParaRPr lang="ru-RU" dirty="0"/>
          </a:p>
        </p:txBody>
      </p:sp>
      <p:graphicFrame>
        <p:nvGraphicFramePr>
          <p:cNvPr id="11" name="Таблица 11">
            <a:extLst>
              <a:ext uri="{FF2B5EF4-FFF2-40B4-BE49-F238E27FC236}">
                <a16:creationId xmlns="" xmlns:a16="http://schemas.microsoft.com/office/drawing/2014/main" id="{520C887E-35C8-4577-A631-3D769B297373}"/>
              </a:ext>
            </a:extLst>
          </p:cNvPr>
          <p:cNvGraphicFramePr>
            <a:graphicFrameLocks noGrp="1"/>
          </p:cNvGraphicFramePr>
          <p:nvPr>
            <p:extLst>
              <p:ext uri="{D42A27DB-BD31-4B8C-83A1-F6EECF244321}">
                <p14:modId xmlns:p14="http://schemas.microsoft.com/office/powerpoint/2010/main" val="4152481087"/>
              </p:ext>
            </p:extLst>
          </p:nvPr>
        </p:nvGraphicFramePr>
        <p:xfrm>
          <a:off x="2840871" y="987690"/>
          <a:ext cx="9046330" cy="5646566"/>
        </p:xfrm>
        <a:graphic>
          <a:graphicData uri="http://schemas.openxmlformats.org/drawingml/2006/table">
            <a:tbl>
              <a:tblPr firstRow="1" bandRow="1">
                <a:tableStyleId>{85BE263C-DBD7-4A20-BB59-AAB30ACAA65A}</a:tableStyleId>
              </a:tblPr>
              <a:tblGrid>
                <a:gridCol w="2929308">
                  <a:extLst>
                    <a:ext uri="{9D8B030D-6E8A-4147-A177-3AD203B41FA5}">
                      <a16:colId xmlns="" xmlns:a16="http://schemas.microsoft.com/office/drawing/2014/main" val="1493655316"/>
                    </a:ext>
                  </a:extLst>
                </a:gridCol>
                <a:gridCol w="6117022">
                  <a:extLst>
                    <a:ext uri="{9D8B030D-6E8A-4147-A177-3AD203B41FA5}">
                      <a16:colId xmlns="" xmlns:a16="http://schemas.microsoft.com/office/drawing/2014/main" val="3991011697"/>
                    </a:ext>
                  </a:extLst>
                </a:gridCol>
              </a:tblGrid>
              <a:tr h="360222">
                <a:tc gridSpan="2">
                  <a:txBody>
                    <a:bodyPr/>
                    <a:lstStyle/>
                    <a:p>
                      <a:pPr algn="ctr"/>
                      <a:r>
                        <a:rPr lang="uz-Latn-UZ" dirty="0" smtClean="0">
                          <a:solidFill>
                            <a:srgbClr val="FF0000"/>
                          </a:solidFill>
                          <a:latin typeface="Tahoma" panose="020B0604030504040204" pitchFamily="34" charset="0"/>
                          <a:ea typeface="Tahoma" panose="020B0604030504040204" pitchFamily="34" charset="0"/>
                          <a:cs typeface="Tahoma" panose="020B0604030504040204" pitchFamily="34" charset="0"/>
                        </a:rPr>
                        <a:t>Kiritilgan qo’shimcha va o’zgarishlar</a:t>
                      </a:r>
                      <a:endParaRPr lang="ru-RU" dirty="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algn="l"/>
                      <a:endParaRPr lang="ru-RU"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841254258"/>
                  </a:ext>
                </a:extLst>
              </a:tr>
              <a:tr h="858535">
                <a:tc>
                  <a:txBody>
                    <a:bodyPr/>
                    <a:lstStyle/>
                    <a:p>
                      <a:pPr algn="l"/>
                      <a:r>
                        <a:rPr lang="ru-RU" dirty="0" smtClean="0">
                          <a:latin typeface="Tahoma" panose="020B0604030504040204" pitchFamily="34" charset="0"/>
                          <a:ea typeface="Tahoma" panose="020B0604030504040204" pitchFamily="34" charset="0"/>
                          <a:cs typeface="Tahoma" panose="020B0604030504040204" pitchFamily="34" charset="0"/>
                        </a:rPr>
                        <a:t>1.2.</a:t>
                      </a:r>
                      <a:r>
                        <a:rPr lang="uz-Latn-UZ" baseline="0" dirty="0" smtClean="0">
                          <a:latin typeface="Tahoma" panose="020B0604030504040204" pitchFamily="34" charset="0"/>
                          <a:ea typeface="Tahoma" panose="020B0604030504040204" pitchFamily="34" charset="0"/>
                          <a:cs typeface="Tahoma" panose="020B0604030504040204" pitchFamily="34" charset="0"/>
                        </a:rPr>
                        <a:t> </a:t>
                      </a:r>
                      <a:r>
                        <a:rPr lang="et-EE" sz="1800" kern="1200" dirty="0" smtClean="0">
                          <a:solidFill>
                            <a:schemeClr val="dk1"/>
                          </a:solidFill>
                          <a:latin typeface="+mn-lt"/>
                          <a:ea typeface="+mn-ea"/>
                          <a:cs typeface="+mn-cs"/>
                        </a:rPr>
                        <a:t>MTTning maqsad va vazifalari</a:t>
                      </a:r>
                      <a:endParaRPr lang="ru-RU"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algn="l"/>
                      <a:r>
                        <a:rPr lang="uz-Latn-UZ" sz="1800" kern="1200" dirty="0" smtClean="0">
                          <a:solidFill>
                            <a:schemeClr val="dk1"/>
                          </a:solidFill>
                          <a:latin typeface="+mn-lt"/>
                          <a:ea typeface="+mn-ea"/>
                          <a:cs typeface="+mn-cs"/>
                        </a:rPr>
                        <a:t>O”quv-tarbiya  jarayoni </a:t>
                      </a:r>
                      <a:r>
                        <a:rPr lang="uz-Latn-UZ" sz="1800" kern="1200" dirty="0" smtClean="0">
                          <a:solidFill>
                            <a:schemeClr val="tx1"/>
                          </a:solidFill>
                          <a:latin typeface="+mn-lt"/>
                          <a:ea typeface="+mn-ea"/>
                          <a:cs typeface="+mn-cs"/>
                        </a:rPr>
                        <a:t>o’rniga</a:t>
                      </a:r>
                      <a:r>
                        <a:rPr lang="uz-Latn-UZ" sz="1800" kern="1200" dirty="0" smtClean="0">
                          <a:solidFill>
                            <a:srgbClr val="FF0000"/>
                          </a:solidFill>
                          <a:latin typeface="+mn-lt"/>
                          <a:ea typeface="+mn-ea"/>
                          <a:cs typeface="+mn-cs"/>
                        </a:rPr>
                        <a:t> </a:t>
                      </a:r>
                      <a:r>
                        <a:rPr lang="uz-Cyrl-UZ" sz="1800" kern="1200" dirty="0" smtClean="0">
                          <a:solidFill>
                            <a:srgbClr val="FF0000"/>
                          </a:solidFill>
                          <a:latin typeface="+mn-lt"/>
                          <a:ea typeface="+mn-ea"/>
                          <a:cs typeface="+mn-cs"/>
                        </a:rPr>
                        <a:t>ta’lim va tarbiya jarayoni</a:t>
                      </a:r>
                      <a:r>
                        <a:rPr lang="uz-Latn-UZ" sz="1800" kern="1200" dirty="0" smtClean="0">
                          <a:solidFill>
                            <a:srgbClr val="FF0000"/>
                          </a:solidFill>
                          <a:latin typeface="+mn-lt"/>
                          <a:ea typeface="+mn-ea"/>
                          <a:cs typeface="+mn-cs"/>
                        </a:rPr>
                        <a:t> </a:t>
                      </a:r>
                      <a:r>
                        <a:rPr lang="uz-Latn-UZ" sz="1800" kern="1200" dirty="0" smtClean="0">
                          <a:solidFill>
                            <a:schemeClr val="dk1"/>
                          </a:solidFill>
                          <a:latin typeface="+mn-lt"/>
                          <a:ea typeface="+mn-ea"/>
                          <a:cs typeface="+mn-cs"/>
                        </a:rPr>
                        <a:t>terminiga o’zgartirilgan</a:t>
                      </a:r>
                      <a:endParaRPr lang="ru-RU"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3824174767"/>
                  </a:ext>
                </a:extLst>
              </a:tr>
              <a:tr h="4422271">
                <a:tc>
                  <a:txBody>
                    <a:bodyPr/>
                    <a:lstStyle/>
                    <a:p>
                      <a:r>
                        <a:rPr kumimoji="0" lang="ru-RU" sz="18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1.3. </a:t>
                      </a:r>
                      <a:r>
                        <a:rPr lang="et-EE" sz="1800" kern="1200" dirty="0" smtClean="0">
                          <a:solidFill>
                            <a:schemeClr val="dk1"/>
                          </a:solidFill>
                          <a:latin typeface="+mn-lt"/>
                          <a:ea typeface="+mn-ea"/>
                          <a:cs typeface="+mn-cs"/>
                        </a:rPr>
                        <a:t>Pedagogning roli</a:t>
                      </a:r>
                      <a:endParaRPr kumimoji="0" lang="ru-RU" sz="18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Latn-UZ" sz="18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pedagogning roli  belgilangan joyiga  qo’shimcha qism kiritilgan</a:t>
                      </a:r>
                      <a:r>
                        <a:rPr kumimoji="0" lang="ru-RU" sz="18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 </a:t>
                      </a:r>
                      <a:endParaRPr kumimoji="0" lang="uz-Latn-UZ" sz="18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uz-Cyrl-UZ" sz="1800" kern="1200" dirty="0" smtClean="0">
                          <a:solidFill>
                            <a:schemeClr val="dk1"/>
                          </a:solidFill>
                          <a:latin typeface="+mn-lt"/>
                          <a:ea typeface="+mn-ea"/>
                          <a:cs typeface="+mn-cs"/>
                        </a:rPr>
                        <a:t>Pedagog </a:t>
                      </a:r>
                      <a:r>
                        <a:rPr lang="en-US" sz="1800" kern="1200" dirty="0" err="1" smtClean="0">
                          <a:solidFill>
                            <a:schemeClr val="dk1"/>
                          </a:solidFill>
                          <a:latin typeface="+mn-lt"/>
                          <a:ea typeface="+mn-ea"/>
                          <a:cs typeface="+mn-cs"/>
                        </a:rPr>
                        <a:t>fasilitator</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sifatida</a:t>
                      </a:r>
                      <a:r>
                        <a:rPr lang="en-US" sz="1800" kern="1200" dirty="0" smtClean="0">
                          <a:solidFill>
                            <a:schemeClr val="dk1"/>
                          </a:solidFill>
                          <a:latin typeface="+mn-lt"/>
                          <a:ea typeface="+mn-ea"/>
                          <a:cs typeface="+mn-cs"/>
                        </a:rPr>
                        <a:t> </a:t>
                      </a:r>
                      <a:r>
                        <a:rPr lang="uz-Cyrl-UZ" sz="1800" kern="1200" dirty="0" smtClean="0">
                          <a:solidFill>
                            <a:schemeClr val="dk1"/>
                          </a:solidFill>
                          <a:latin typeface="+mn-lt"/>
                          <a:ea typeface="+mn-ea"/>
                          <a:cs typeface="+mn-cs"/>
                        </a:rPr>
                        <a:t>bolalar</a:t>
                      </a:r>
                      <a:r>
                        <a:rPr lang="en-US" sz="1800" kern="1200" dirty="0" err="1" smtClean="0">
                          <a:solidFill>
                            <a:schemeClr val="dk1"/>
                          </a:solidFill>
                          <a:latin typeface="+mn-lt"/>
                          <a:ea typeface="+mn-ea"/>
                          <a:cs typeface="+mn-cs"/>
                        </a:rPr>
                        <a:t>ga</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ta’lim</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va</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tarbiya</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berishda</a:t>
                      </a:r>
                      <a:r>
                        <a:rPr lang="en-US" sz="1800" kern="1200" dirty="0" smtClean="0">
                          <a:solidFill>
                            <a:schemeClr val="dk1"/>
                          </a:solidFill>
                          <a:latin typeface="+mn-lt"/>
                          <a:ea typeface="+mn-ea"/>
                          <a:cs typeface="+mn-cs"/>
                        </a:rPr>
                        <a:t> </a:t>
                      </a:r>
                      <a:r>
                        <a:rPr lang="uz-Cyrl-UZ" sz="1800" kern="1200" dirty="0" smtClean="0">
                          <a:solidFill>
                            <a:schemeClr val="dk1"/>
                          </a:solidFill>
                          <a:latin typeface="+mn-lt"/>
                          <a:ea typeface="+mn-ea"/>
                          <a:cs typeface="+mn-cs"/>
                        </a:rPr>
                        <a:t>o‘z</a:t>
                      </a:r>
                      <a:r>
                        <a:rPr lang="et-EE" sz="1800" kern="1200" dirty="0" smtClean="0">
                          <a:solidFill>
                            <a:schemeClr val="dk1"/>
                          </a:solidFill>
                          <a:latin typeface="+mn-lt"/>
                          <a:ea typeface="+mn-ea"/>
                          <a:cs typeface="+mn-cs"/>
                        </a:rPr>
                        <a:t> bilim</a:t>
                      </a:r>
                      <a:r>
                        <a:rPr lang="uz-Cyrl-UZ" sz="1800" kern="1200" dirty="0" smtClean="0">
                          <a:solidFill>
                            <a:schemeClr val="dk1"/>
                          </a:solidFill>
                          <a:latin typeface="+mn-lt"/>
                          <a:ea typeface="+mn-ea"/>
                          <a:cs typeface="+mn-cs"/>
                        </a:rPr>
                        <a:t>i</a:t>
                      </a:r>
                      <a:r>
                        <a:rPr lang="et-EE" sz="1800" kern="1200" dirty="0" smtClean="0">
                          <a:solidFill>
                            <a:schemeClr val="dk1"/>
                          </a:solidFill>
                          <a:latin typeface="+mn-lt"/>
                          <a:ea typeface="+mn-ea"/>
                          <a:cs typeface="+mn-cs"/>
                        </a:rPr>
                        <a:t>, ko'nikma va resurslaridan foydalanadi</a:t>
                      </a:r>
                      <a:r>
                        <a:rPr lang="uz-Latn-UZ" sz="1800" kern="1200" dirty="0" smtClean="0">
                          <a:solidFill>
                            <a:schemeClr val="dk1"/>
                          </a:solidFill>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uz-Cyrl-UZ" sz="1800" kern="1200" dirty="0" smtClean="0">
                          <a:solidFill>
                            <a:schemeClr val="dk1"/>
                          </a:solidFill>
                          <a:latin typeface="+mn-lt"/>
                          <a:ea typeface="+mn-ea"/>
                          <a:cs typeface="+mn-cs"/>
                        </a:rPr>
                        <a:t>Pedagog </a:t>
                      </a:r>
                      <a:r>
                        <a:rPr lang="et-EE" sz="1800" kern="1200" dirty="0" smtClean="0">
                          <a:solidFill>
                            <a:schemeClr val="dk1"/>
                          </a:solidFill>
                          <a:latin typeface="+mn-lt"/>
                          <a:ea typeface="+mn-ea"/>
                          <a:cs typeface="+mn-cs"/>
                        </a:rPr>
                        <a:t>ta’lim va tarbiya jarayonini rejalashtiradi</a:t>
                      </a:r>
                      <a:r>
                        <a:rPr lang="uz-Cyrl-UZ" sz="1800" kern="1200" dirty="0" smtClean="0">
                          <a:solidFill>
                            <a:schemeClr val="dk1"/>
                          </a:solidFill>
                          <a:latin typeface="+mn-lt"/>
                          <a:ea typeface="+mn-ea"/>
                          <a:cs typeface="+mn-cs"/>
                        </a:rPr>
                        <a:t>,</a:t>
                      </a:r>
                      <a:r>
                        <a:rPr lang="et-EE" sz="1800" kern="1200" dirty="0" smtClean="0">
                          <a:solidFill>
                            <a:schemeClr val="dk1"/>
                          </a:solidFill>
                          <a:latin typeface="+mn-lt"/>
                          <a:ea typeface="+mn-ea"/>
                          <a:cs typeface="+mn-cs"/>
                        </a:rPr>
                        <a:t> bolaning har tomonlama rivojlanishiga va uning salohiyatini ochishga </a:t>
                      </a:r>
                      <a:r>
                        <a:rPr lang="uz-Cyrl-UZ" sz="1800" kern="1200" dirty="0" smtClean="0">
                          <a:solidFill>
                            <a:schemeClr val="dk1"/>
                          </a:solidFill>
                          <a:latin typeface="+mn-lt"/>
                          <a:ea typeface="+mn-ea"/>
                          <a:cs typeface="+mn-cs"/>
                        </a:rPr>
                        <a:t>hissa qo'shadigan r</a:t>
                      </a:r>
                      <a:r>
                        <a:rPr lang="et-EE" sz="1800" kern="1200" dirty="0" smtClean="0">
                          <a:solidFill>
                            <a:schemeClr val="dk1"/>
                          </a:solidFill>
                          <a:latin typeface="+mn-lt"/>
                          <a:ea typeface="+mn-ea"/>
                          <a:cs typeface="+mn-cs"/>
                        </a:rPr>
                        <a:t>ivojlantiruvchi muhitni</a:t>
                      </a:r>
                      <a:endParaRPr lang="uz-Latn-UZ" sz="1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t-EE" sz="1800" kern="1200" dirty="0" smtClean="0">
                          <a:solidFill>
                            <a:schemeClr val="dk1"/>
                          </a:solidFill>
                          <a:latin typeface="+mn-lt"/>
                          <a:ea typeface="+mn-ea"/>
                          <a:cs typeface="+mn-cs"/>
                        </a:rPr>
                        <a:t>pedagog bolaning rivojlanish xususiyatlarini biladi, uning his-tuyg'ularini tushunadi, har bir bolaning ehtiyojlari va qiziqishlarini aniqlaydi va hisobga oladi</a:t>
                      </a:r>
                      <a:endPar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181954676"/>
                  </a:ext>
                </a:extLst>
              </a:tr>
            </a:tbl>
          </a:graphicData>
        </a:graphic>
      </p:graphicFrame>
      <p:sp>
        <p:nvSpPr>
          <p:cNvPr id="4" name="Номер слайда 3">
            <a:extLst>
              <a:ext uri="{FF2B5EF4-FFF2-40B4-BE49-F238E27FC236}">
                <a16:creationId xmlns="" xmlns:a16="http://schemas.microsoft.com/office/drawing/2014/main" id="{4F7786B8-6FDD-4E1A-9BB7-19331F2075AB}"/>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Tree>
    <p:extLst>
      <p:ext uri="{BB962C8B-B14F-4D97-AF65-F5344CB8AC3E}">
        <p14:creationId xmlns:p14="http://schemas.microsoft.com/office/powerpoint/2010/main" val="14416737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7" name="TextBox 6"/>
          <p:cNvSpPr txBox="1"/>
          <p:nvPr/>
        </p:nvSpPr>
        <p:spPr>
          <a:xfrm>
            <a:off x="1860698" y="211148"/>
            <a:ext cx="7007741" cy="1015663"/>
          </a:xfrm>
          <a:prstGeom prst="rect">
            <a:avLst/>
          </a:prstGeom>
          <a:noFill/>
        </p:spPr>
        <p:txBody>
          <a:bodyPr wrap="square" rtlCol="0">
            <a:spAutoFit/>
          </a:bodyPr>
          <a:lstStyle/>
          <a:p>
            <a:pPr>
              <a:defRPr/>
            </a:pPr>
            <a:r>
              <a:rPr lang="uz-Cyrl-UZ" sz="2000" b="1" dirty="0" smtClean="0"/>
              <a:t>2-BOB</a:t>
            </a:r>
            <a:r>
              <a:rPr lang="et-EE" sz="2000" b="1" dirty="0" smtClean="0"/>
              <a:t>. MT</a:t>
            </a:r>
            <a:r>
              <a:rPr lang="uz-Cyrl-UZ" sz="2000" b="1" dirty="0" smtClean="0"/>
              <a:t>T </a:t>
            </a:r>
            <a:r>
              <a:rPr lang="et-EE" sz="2000" b="1" dirty="0" smtClean="0"/>
              <a:t>TA’LIM VA TARBIYA JARAYONINING MAQSAD VA TAMOYILLARI</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r>
              <a:rPr kumimoji="0" lang="ru-RU" sz="20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 </a:t>
            </a: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 xmlns:a16="http://schemas.microsoft.com/office/drawing/2014/main" id="{520C887E-35C8-4577-A631-3D769B297373}"/>
              </a:ext>
            </a:extLst>
          </p:cNvPr>
          <p:cNvGraphicFramePr>
            <a:graphicFrameLocks noGrp="1"/>
          </p:cNvGraphicFramePr>
          <p:nvPr>
            <p:extLst>
              <p:ext uri="{D42A27DB-BD31-4B8C-83A1-F6EECF244321}">
                <p14:modId xmlns:p14="http://schemas.microsoft.com/office/powerpoint/2010/main" val="2336710651"/>
              </p:ext>
            </p:extLst>
          </p:nvPr>
        </p:nvGraphicFramePr>
        <p:xfrm>
          <a:off x="782127" y="788275"/>
          <a:ext cx="11802790" cy="5906242"/>
        </p:xfrm>
        <a:graphic>
          <a:graphicData uri="http://schemas.openxmlformats.org/drawingml/2006/table">
            <a:tbl>
              <a:tblPr firstRow="1" bandRow="1">
                <a:tableStyleId>{85BE263C-DBD7-4A20-BB59-AAB30ACAA65A}</a:tableStyleId>
              </a:tblPr>
              <a:tblGrid>
                <a:gridCol w="5076497">
                  <a:extLst>
                    <a:ext uri="{9D8B030D-6E8A-4147-A177-3AD203B41FA5}">
                      <a16:colId xmlns="" xmlns:a16="http://schemas.microsoft.com/office/drawing/2014/main" val="1493655316"/>
                    </a:ext>
                  </a:extLst>
                </a:gridCol>
                <a:gridCol w="824898"/>
                <a:gridCol w="5901395">
                  <a:extLst>
                    <a:ext uri="{9D8B030D-6E8A-4147-A177-3AD203B41FA5}">
                      <a16:colId xmlns="" xmlns:a16="http://schemas.microsoft.com/office/drawing/2014/main" val="3991011697"/>
                    </a:ext>
                  </a:extLst>
                </a:gridCol>
              </a:tblGrid>
              <a:tr h="189186">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qo’shimcha va o’zgarishlar kiritilgan</a:t>
                      </a:r>
                      <a:endPar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lang="uz-Cyrl-UZ"/>
                    </a:p>
                  </a:txBody>
                  <a:tcPr/>
                </a:tc>
                <a:tc hMerge="1">
                  <a:txBody>
                    <a:bodyPr/>
                    <a:lstStyle/>
                    <a:p>
                      <a:pPr algn="l"/>
                      <a:endParaRPr lang="ru-RU"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841254258"/>
                  </a:ext>
                </a:extLst>
              </a:tr>
              <a:tr h="407867">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dk1"/>
                          </a:solidFill>
                          <a:latin typeface="+mn-lt"/>
                          <a:ea typeface="+mn-ea"/>
                          <a:cs typeface="+mn-cs"/>
                        </a:rPr>
                        <a:t>2.1. </a:t>
                      </a:r>
                      <a:r>
                        <a:rPr lang="et-EE" sz="1200" b="1" kern="1200" dirty="0" smtClean="0">
                          <a:solidFill>
                            <a:schemeClr val="dk1"/>
                          </a:solidFill>
                          <a:latin typeface="+mn-lt"/>
                          <a:ea typeface="+mn-ea"/>
                          <a:cs typeface="+mn-cs"/>
                        </a:rPr>
                        <a:t>MTT ta’lim va tarbiya jarayonining maqsadi</a:t>
                      </a:r>
                      <a:endParaRPr lang="uz-Cyrl-UZ" sz="1200" b="1" kern="1200" dirty="0" smtClean="0">
                        <a:solidFill>
                          <a:schemeClr val="dk1"/>
                        </a:solidFill>
                        <a:latin typeface="+mn-lt"/>
                        <a:ea typeface="+mn-ea"/>
                        <a:cs typeface="+mn-cs"/>
                      </a:endParaRPr>
                    </a:p>
                  </a:txBody>
                  <a:tcPr/>
                </a:tc>
                <a:tc hMerge="1">
                  <a:txBody>
                    <a:bodyPr/>
                    <a:lstStyle/>
                    <a:p>
                      <a:endParaRPr lang="uz-Cyrl-UZ"/>
                    </a:p>
                  </a:txBody>
                  <a:tcPr/>
                </a:tc>
                <a:tc>
                  <a:txBody>
                    <a:bodyPr/>
                    <a:lstStyle/>
                    <a:p>
                      <a:pPr algn="l"/>
                      <a:r>
                        <a:rPr lang="ru-RU" sz="1200"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uz-Latn-UZ" sz="1200" dirty="0" smtClean="0">
                          <a:solidFill>
                            <a:srgbClr val="FF0000"/>
                          </a:solidFill>
                          <a:latin typeface="Tahoma" panose="020B0604030504040204" pitchFamily="34" charset="0"/>
                          <a:ea typeface="Tahoma" panose="020B0604030504040204" pitchFamily="34" charset="0"/>
                          <a:cs typeface="Tahoma" panose="020B0604030504040204" pitchFamily="34" charset="0"/>
                        </a:rPr>
                        <a:t>T</a:t>
                      </a:r>
                      <a:r>
                        <a:rPr lang="uz-Cyrl-UZ" sz="1200" kern="1200" dirty="0" smtClean="0">
                          <a:solidFill>
                            <a:srgbClr val="FF0000"/>
                          </a:solidFill>
                          <a:latin typeface="+mn-lt"/>
                          <a:ea typeface="+mn-ea"/>
                          <a:cs typeface="+mn-cs"/>
                        </a:rPr>
                        <a:t>a’lim </a:t>
                      </a:r>
                      <a:r>
                        <a:rPr lang="uz-Latn-UZ" sz="1200" kern="1200" dirty="0" smtClean="0">
                          <a:solidFill>
                            <a:srgbClr val="FF0000"/>
                          </a:solidFill>
                          <a:latin typeface="+mn-lt"/>
                          <a:ea typeface="+mn-ea"/>
                          <a:cs typeface="+mn-cs"/>
                        </a:rPr>
                        <a:t>va</a:t>
                      </a:r>
                      <a:r>
                        <a:rPr lang="uz-Latn-UZ" sz="1200" kern="1200" baseline="0" dirty="0" smtClean="0">
                          <a:solidFill>
                            <a:srgbClr val="FF0000"/>
                          </a:solidFill>
                          <a:latin typeface="+mn-lt"/>
                          <a:ea typeface="+mn-ea"/>
                          <a:cs typeface="+mn-cs"/>
                        </a:rPr>
                        <a:t>  </a:t>
                      </a:r>
                      <a:r>
                        <a:rPr lang="uz-Cyrl-UZ" sz="1200" kern="1200" dirty="0" smtClean="0">
                          <a:solidFill>
                            <a:srgbClr val="FF0000"/>
                          </a:solidFill>
                          <a:latin typeface="+mn-lt"/>
                          <a:ea typeface="+mn-ea"/>
                          <a:cs typeface="+mn-cs"/>
                        </a:rPr>
                        <a:t>tarbiya jarayoni</a:t>
                      </a:r>
                      <a:r>
                        <a:rPr lang="uz-Latn-UZ" sz="1200" kern="1200" dirty="0" smtClean="0">
                          <a:solidFill>
                            <a:srgbClr val="FF0000"/>
                          </a:solidFill>
                          <a:latin typeface="+mn-lt"/>
                          <a:ea typeface="+mn-ea"/>
                          <a:cs typeface="+mn-cs"/>
                        </a:rPr>
                        <a:t> </a:t>
                      </a:r>
                      <a:r>
                        <a:rPr lang="uz-Latn-UZ" sz="1200" kern="1200" dirty="0" smtClean="0">
                          <a:solidFill>
                            <a:schemeClr val="dk1"/>
                          </a:solidFill>
                          <a:latin typeface="+mn-lt"/>
                          <a:ea typeface="+mn-ea"/>
                          <a:cs typeface="+mn-cs"/>
                        </a:rPr>
                        <a:t>terminiga </a:t>
                      </a:r>
                      <a:endParaRPr lang="ru-RU" sz="12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3824174767"/>
                  </a:ext>
                </a:extLst>
              </a:tr>
              <a:tr h="2436490">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dk1"/>
                          </a:solidFill>
                          <a:latin typeface="+mn-lt"/>
                          <a:ea typeface="+mn-ea"/>
                          <a:cs typeface="+mn-cs"/>
                        </a:rPr>
                        <a:t>2.2. </a:t>
                      </a:r>
                      <a:r>
                        <a:rPr lang="et-EE" sz="1200" b="1" kern="1200" dirty="0" smtClean="0">
                          <a:solidFill>
                            <a:schemeClr val="dk1"/>
                          </a:solidFill>
                          <a:latin typeface="+mn-lt"/>
                          <a:ea typeface="+mn-ea"/>
                          <a:cs typeface="+mn-cs"/>
                        </a:rPr>
                        <a:t>MTTda ta’lim va tarbiya jarayonini tashkil etish tamoyillari</a:t>
                      </a:r>
                      <a:endParaRPr lang="uz-Cyrl-UZ" sz="1200" b="1" kern="1200" dirty="0" smtClean="0">
                        <a:solidFill>
                          <a:schemeClr val="dk1"/>
                        </a:solidFill>
                        <a:latin typeface="+mn-lt"/>
                        <a:ea typeface="+mn-ea"/>
                        <a:cs typeface="+mn-cs"/>
                      </a:endParaRPr>
                    </a:p>
                    <a:p>
                      <a:pPr marL="0" marR="0" lvl="0" indent="0" algn="just" defTabSz="914400" rtl="0" eaLnBrk="1" fontAlgn="auto" latinLnBrk="0" hangingPunct="1">
                        <a:lnSpc>
                          <a:spcPct val="107000"/>
                        </a:lnSpc>
                        <a:spcBef>
                          <a:spcPts val="0"/>
                        </a:spcBef>
                        <a:spcAft>
                          <a:spcPts val="0"/>
                        </a:spcAft>
                        <a:buClrTx/>
                        <a:buSzTx/>
                        <a:buFont typeface="Symbol" panose="05050102010706020507" pitchFamily="18" charset="2"/>
                        <a:buNone/>
                        <a:tabLst/>
                        <a:defRPr/>
                      </a:pPr>
                      <a:r>
                        <a:rPr lang="et-EE" sz="1200" kern="1200" dirty="0" smtClean="0">
                          <a:solidFill>
                            <a:srgbClr val="FF0000"/>
                          </a:solidFill>
                          <a:latin typeface="+mn-lt"/>
                          <a:ea typeface="+mn-ea"/>
                          <a:cs typeface="+mn-cs"/>
                        </a:rPr>
                        <a:t>MT</a:t>
                      </a:r>
                      <a:r>
                        <a:rPr lang="uz-Cyrl-UZ" sz="1200" kern="1200" dirty="0" smtClean="0">
                          <a:solidFill>
                            <a:srgbClr val="FF0000"/>
                          </a:solidFill>
                          <a:latin typeface="+mn-lt"/>
                          <a:ea typeface="+mn-ea"/>
                          <a:cs typeface="+mn-cs"/>
                        </a:rPr>
                        <a:t>T </a:t>
                      </a:r>
                      <a:r>
                        <a:rPr lang="et-EE" sz="1200" kern="1200" dirty="0" smtClean="0">
                          <a:solidFill>
                            <a:srgbClr val="FF0000"/>
                          </a:solidFill>
                          <a:latin typeface="+mn-lt"/>
                          <a:ea typeface="+mn-ea"/>
                          <a:cs typeface="+mn-cs"/>
                        </a:rPr>
                        <a:t>ta’limva tarbiya jarayonining tamoyillari quyidagilardan iborat</a:t>
                      </a:r>
                      <a:endParaRPr kumimoji="0" lang="uz-Latn-UZ" sz="1200" b="0" i="0" u="none" strike="noStrike" kern="1200" cap="none" spc="0" normalizeH="0" baseline="0" noProof="0" dirty="0" smtClean="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just" defTabSz="914400" rtl="0" eaLnBrk="1" fontAlgn="auto" latinLnBrk="0" hangingPunct="1">
                        <a:lnSpc>
                          <a:spcPct val="107000"/>
                        </a:lnSpc>
                        <a:spcBef>
                          <a:spcPts val="0"/>
                        </a:spcBef>
                        <a:spcAft>
                          <a:spcPts val="0"/>
                        </a:spcAft>
                        <a:buClrTx/>
                        <a:buSzTx/>
                        <a:buFont typeface="Symbol" panose="05050102010706020507" pitchFamily="18" charset="2"/>
                        <a:buNone/>
                        <a:tabLst/>
                        <a:defRPr/>
                      </a:pPr>
                      <a:r>
                        <a:rPr lang="et-EE" sz="1200" b="0" kern="1200" dirty="0" smtClean="0">
                          <a:solidFill>
                            <a:schemeClr val="dk1"/>
                          </a:solidFill>
                          <a:latin typeface="Times New Roman" pitchFamily="18" charset="0"/>
                          <a:ea typeface="+mn-ea"/>
                          <a:cs typeface="Times New Roman" pitchFamily="18" charset="0"/>
                        </a:rPr>
                        <a:t>Bolalikni o'ziga xos qadriyat ekanligini tan olish</a:t>
                      </a:r>
                      <a:r>
                        <a:rPr lang="uz-Latn-UZ" sz="1200" b="0" kern="1200" dirty="0" smtClean="0">
                          <a:solidFill>
                            <a:schemeClr val="dk1"/>
                          </a:solidFill>
                          <a:latin typeface="Times New Roman" pitchFamily="18" charset="0"/>
                          <a:ea typeface="+mn-ea"/>
                          <a:cs typeface="Times New Roman" pitchFamily="18" charset="0"/>
                        </a:rPr>
                        <a:t>;</a:t>
                      </a:r>
                      <a:endParaRPr lang="uz-Cyrl-UZ" sz="1200" b="0" kern="1200" dirty="0" smtClean="0">
                        <a:solidFill>
                          <a:schemeClr val="dk1"/>
                        </a:solidFill>
                        <a:latin typeface="Times New Roman" pitchFamily="18" charset="0"/>
                        <a:ea typeface="+mn-ea"/>
                        <a:cs typeface="Times New Roman" pitchFamily="18" charset="0"/>
                      </a:endParaRPr>
                    </a:p>
                    <a:p>
                      <a:pPr marL="0" lvl="0" indent="0" algn="just">
                        <a:lnSpc>
                          <a:spcPct val="107000"/>
                        </a:lnSpc>
                        <a:spcAft>
                          <a:spcPts val="0"/>
                        </a:spcAft>
                        <a:buFont typeface="Symbol" panose="05050102010706020507" pitchFamily="18" charset="2"/>
                        <a:buNone/>
                      </a:pPr>
                      <a:r>
                        <a:rPr lang="et-EE" sz="1200" b="0" kern="1200" dirty="0" smtClean="0">
                          <a:solidFill>
                            <a:schemeClr val="dk1"/>
                          </a:solidFill>
                          <a:latin typeface="Times New Roman" pitchFamily="18" charset="0"/>
                          <a:ea typeface="+mn-ea"/>
                          <a:cs typeface="Times New Roman" pitchFamily="18" charset="0"/>
                        </a:rPr>
                        <a:t>Bolaning huquqi, individualligi va rivojlanish imkoniyatlarini hisobga olish</a:t>
                      </a:r>
                      <a:r>
                        <a:rPr lang="uz-Latn-UZ" sz="1200" b="0" kern="1200" dirty="0" smtClean="0">
                          <a:solidFill>
                            <a:schemeClr val="dk1"/>
                          </a:solidFill>
                          <a:latin typeface="Times New Roman" pitchFamily="18" charset="0"/>
                          <a:ea typeface="+mn-ea"/>
                          <a:cs typeface="Times New Roman" pitchFamily="18" charset="0"/>
                        </a:rPr>
                        <a:t>;</a:t>
                      </a:r>
                    </a:p>
                    <a:p>
                      <a:pPr marL="0" marR="0" lvl="0" indent="0" algn="just" defTabSz="914400" rtl="0" eaLnBrk="1" fontAlgn="auto" latinLnBrk="0" hangingPunct="1">
                        <a:lnSpc>
                          <a:spcPct val="107000"/>
                        </a:lnSpc>
                        <a:spcBef>
                          <a:spcPts val="0"/>
                        </a:spcBef>
                        <a:spcAft>
                          <a:spcPts val="0"/>
                        </a:spcAft>
                        <a:buClrTx/>
                        <a:buSzTx/>
                        <a:buFont typeface="Symbol" panose="05050102010706020507" pitchFamily="18" charset="2"/>
                        <a:buNone/>
                        <a:tabLst/>
                        <a:defRPr/>
                      </a:pPr>
                      <a:r>
                        <a:rPr lang="uz-Latn-UZ" sz="1200" b="0" kern="1200" dirty="0" smtClean="0">
                          <a:solidFill>
                            <a:schemeClr val="dk1"/>
                          </a:solidFill>
                          <a:latin typeface="Times New Roman" pitchFamily="18" charset="0"/>
                          <a:ea typeface="+mn-ea"/>
                          <a:cs typeface="Times New Roman" pitchFamily="18" charset="0"/>
                        </a:rPr>
                        <a:t>H</a:t>
                      </a:r>
                      <a:r>
                        <a:rPr lang="et-EE" sz="1200" b="0" kern="1200" dirty="0" smtClean="0">
                          <a:solidFill>
                            <a:schemeClr val="dk1"/>
                          </a:solidFill>
                          <a:latin typeface="Times New Roman" pitchFamily="18" charset="0"/>
                          <a:ea typeface="+mn-ea"/>
                          <a:cs typeface="Times New Roman" pitchFamily="18" charset="0"/>
                        </a:rPr>
                        <a:t>ar bir bolaning har tomonlama rivojlanishi va farovonligini ta'minlash</a:t>
                      </a:r>
                      <a:r>
                        <a:rPr lang="uz-Latn-UZ" sz="1200" b="0" kern="1200" dirty="0" smtClean="0">
                          <a:solidFill>
                            <a:schemeClr val="dk1"/>
                          </a:solidFill>
                          <a:latin typeface="Times New Roman" pitchFamily="18" charset="0"/>
                          <a:ea typeface="+mn-ea"/>
                          <a:cs typeface="Times New Roman" pitchFamily="18" charset="0"/>
                        </a:rPr>
                        <a:t>;</a:t>
                      </a:r>
                      <a:endParaRPr lang="uz-Cyrl-UZ" sz="1200" b="0" kern="1200" dirty="0" smtClean="0">
                        <a:solidFill>
                          <a:schemeClr val="dk1"/>
                        </a:solidFill>
                        <a:latin typeface="Times New Roman" pitchFamily="18" charset="0"/>
                        <a:ea typeface="+mn-ea"/>
                        <a:cs typeface="Times New Roman" pitchFamily="18" charset="0"/>
                      </a:endParaRPr>
                    </a:p>
                    <a:p>
                      <a:pPr marL="0" lvl="0" indent="0" algn="just">
                        <a:lnSpc>
                          <a:spcPct val="107000"/>
                        </a:lnSpc>
                        <a:spcAft>
                          <a:spcPts val="0"/>
                        </a:spcAft>
                        <a:buFont typeface="Symbol" panose="05050102010706020507" pitchFamily="18" charset="2"/>
                        <a:buNone/>
                      </a:pPr>
                      <a:r>
                        <a:rPr lang="uz-Latn-UZ" sz="1200" b="0" kern="1200" dirty="0" smtClean="0">
                          <a:solidFill>
                            <a:schemeClr val="dk1"/>
                          </a:solidFill>
                          <a:latin typeface="Times New Roman" pitchFamily="18" charset="0"/>
                          <a:ea typeface="+mn-ea"/>
                          <a:cs typeface="Times New Roman" pitchFamily="18" charset="0"/>
                        </a:rPr>
                        <a:t>B</a:t>
                      </a:r>
                      <a:r>
                        <a:rPr lang="et-EE" sz="1200" b="0" kern="1200" dirty="0" smtClean="0">
                          <a:solidFill>
                            <a:schemeClr val="dk1"/>
                          </a:solidFill>
                          <a:latin typeface="Times New Roman" pitchFamily="18" charset="0"/>
                          <a:ea typeface="+mn-ea"/>
                          <a:cs typeface="Times New Roman" pitchFamily="18" charset="0"/>
                        </a:rPr>
                        <a:t>archa rivojlanish sohalarining o'zaro bog'liqligini</a:t>
                      </a:r>
                      <a:r>
                        <a:rPr lang="uz-Latn-UZ" sz="1200" b="0" kern="1200" dirty="0" smtClean="0">
                          <a:solidFill>
                            <a:schemeClr val="dk1"/>
                          </a:solidFill>
                          <a:latin typeface="Times New Roman" pitchFamily="18" charset="0"/>
                          <a:ea typeface="+mn-ea"/>
                          <a:cs typeface="Times New Roman" pitchFamily="18" charset="0"/>
                        </a:rPr>
                        <a:t>;</a:t>
                      </a:r>
                    </a:p>
                    <a:p>
                      <a:pPr marL="0" lvl="0" indent="0" algn="just">
                        <a:lnSpc>
                          <a:spcPct val="107000"/>
                        </a:lnSpc>
                        <a:spcAft>
                          <a:spcPts val="0"/>
                        </a:spcAft>
                        <a:buFont typeface="Symbol" panose="05050102010706020507" pitchFamily="18" charset="2"/>
                        <a:buNone/>
                      </a:pPr>
                      <a:r>
                        <a:rPr lang="et-EE" sz="1200" b="0" kern="1200" dirty="0" smtClean="0">
                          <a:solidFill>
                            <a:schemeClr val="dk1"/>
                          </a:solidFill>
                          <a:latin typeface="Times New Roman" pitchFamily="18" charset="0"/>
                          <a:ea typeface="+mn-ea"/>
                          <a:cs typeface="Times New Roman" pitchFamily="18" charset="0"/>
                        </a:rPr>
                        <a:t>Bolaning sog'lig'ini saqlash, mustahkamlash va xavfsiz muhitni ta'minlash</a:t>
                      </a:r>
                      <a:r>
                        <a:rPr lang="uz-Latn-UZ" sz="1200" b="0" kern="1200" dirty="0" smtClean="0">
                          <a:solidFill>
                            <a:schemeClr val="dk1"/>
                          </a:solidFill>
                          <a:latin typeface="Times New Roman" pitchFamily="18" charset="0"/>
                          <a:ea typeface="+mn-ea"/>
                          <a:cs typeface="Times New Roman" pitchFamily="18" charset="0"/>
                        </a:rPr>
                        <a:t>;</a:t>
                      </a:r>
                    </a:p>
                    <a:p>
                      <a:pPr marL="0" marR="0" lvl="0" indent="0" algn="just" defTabSz="914400" rtl="0" eaLnBrk="1" fontAlgn="auto" latinLnBrk="0" hangingPunct="1">
                        <a:lnSpc>
                          <a:spcPct val="107000"/>
                        </a:lnSpc>
                        <a:spcBef>
                          <a:spcPts val="0"/>
                        </a:spcBef>
                        <a:spcAft>
                          <a:spcPts val="0"/>
                        </a:spcAft>
                        <a:buClrTx/>
                        <a:buSzTx/>
                        <a:buFont typeface="Symbol" panose="05050102010706020507" pitchFamily="18" charset="2"/>
                        <a:buNone/>
                        <a:tabLst/>
                        <a:defRPr/>
                      </a:pPr>
                      <a:r>
                        <a:rPr lang="et-EE" sz="1200" b="0" kern="1200" dirty="0" smtClean="0">
                          <a:solidFill>
                            <a:schemeClr val="dk1"/>
                          </a:solidFill>
                          <a:latin typeface="Times New Roman" pitchFamily="18" charset="0"/>
                          <a:ea typeface="+mn-ea"/>
                          <a:cs typeface="Times New Roman" pitchFamily="18" charset="0"/>
                        </a:rPr>
                        <a:t>O'yin orqali ta’lim olish va rivojlantirish</a:t>
                      </a:r>
                      <a:r>
                        <a:rPr lang="uz-Latn-UZ" sz="1200" b="0" kern="1200" dirty="0" smtClean="0">
                          <a:solidFill>
                            <a:schemeClr val="dk1"/>
                          </a:solidFill>
                          <a:latin typeface="Times New Roman" pitchFamily="18" charset="0"/>
                          <a:ea typeface="+mn-ea"/>
                          <a:cs typeface="Times New Roman" pitchFamily="18" charset="0"/>
                        </a:rPr>
                        <a:t>;</a:t>
                      </a:r>
                      <a:endParaRPr lang="uz-Cyrl-UZ" sz="1200" b="0" kern="1200" dirty="0" smtClean="0">
                        <a:solidFill>
                          <a:schemeClr val="dk1"/>
                        </a:solidFill>
                        <a:latin typeface="Times New Roman" pitchFamily="18" charset="0"/>
                        <a:ea typeface="+mn-ea"/>
                        <a:cs typeface="Times New Roman" pitchFamily="18" charset="0"/>
                      </a:endParaRPr>
                    </a:p>
                    <a:p>
                      <a:pPr marL="0" marR="0" lvl="0" indent="0" algn="just" defTabSz="914400" rtl="0" eaLnBrk="1" fontAlgn="auto" latinLnBrk="0" hangingPunct="1">
                        <a:lnSpc>
                          <a:spcPct val="107000"/>
                        </a:lnSpc>
                        <a:spcBef>
                          <a:spcPts val="0"/>
                        </a:spcBef>
                        <a:spcAft>
                          <a:spcPts val="0"/>
                        </a:spcAft>
                        <a:buClrTx/>
                        <a:buSzTx/>
                        <a:buFont typeface="Symbol" panose="05050102010706020507" pitchFamily="18" charset="2"/>
                        <a:buNone/>
                        <a:tabLst/>
                        <a:defRPr/>
                      </a:pPr>
                      <a:r>
                        <a:rPr lang="et-EE" sz="1200" b="0" kern="1200" dirty="0" smtClean="0">
                          <a:solidFill>
                            <a:schemeClr val="dk1"/>
                          </a:solidFill>
                          <a:latin typeface="Times New Roman" pitchFamily="18" charset="0"/>
                          <a:ea typeface="+mn-ea"/>
                          <a:cs typeface="Times New Roman" pitchFamily="18" charset="0"/>
                        </a:rPr>
                        <a:t>MTTning oila, mahalla, maktab bilan hamkorligi</a:t>
                      </a:r>
                      <a:r>
                        <a:rPr lang="uz-Latn-UZ" sz="1200" b="0" kern="1200" dirty="0" smtClean="0">
                          <a:solidFill>
                            <a:schemeClr val="dk1"/>
                          </a:solidFill>
                          <a:latin typeface="Times New Roman" pitchFamily="18" charset="0"/>
                          <a:ea typeface="+mn-ea"/>
                          <a:cs typeface="Times New Roman" pitchFamily="18" charset="0"/>
                        </a:rPr>
                        <a:t>;</a:t>
                      </a:r>
                      <a:endParaRPr lang="uz-Cyrl-UZ" sz="1200" b="0" kern="1200" dirty="0" smtClean="0">
                        <a:solidFill>
                          <a:schemeClr val="dk1"/>
                        </a:solidFill>
                        <a:latin typeface="Times New Roman" pitchFamily="18" charset="0"/>
                        <a:ea typeface="+mn-ea"/>
                        <a:cs typeface="Times New Roman" pitchFamily="18" charset="0"/>
                      </a:endParaRPr>
                    </a:p>
                    <a:p>
                      <a:pPr marL="0" marR="0" lvl="0" indent="0" algn="just" defTabSz="914400" rtl="0" eaLnBrk="1" fontAlgn="auto" latinLnBrk="0" hangingPunct="1">
                        <a:lnSpc>
                          <a:spcPct val="107000"/>
                        </a:lnSpc>
                        <a:spcBef>
                          <a:spcPts val="0"/>
                        </a:spcBef>
                        <a:spcAft>
                          <a:spcPts val="0"/>
                        </a:spcAft>
                        <a:buClrTx/>
                        <a:buSzTx/>
                        <a:buFont typeface="Symbol" panose="05050102010706020507" pitchFamily="18" charset="2"/>
                        <a:buNone/>
                        <a:tabLst/>
                        <a:defRPr/>
                      </a:pPr>
                      <a:r>
                        <a:rPr lang="et-EE" sz="1200" b="0" kern="1200" dirty="0" smtClean="0">
                          <a:solidFill>
                            <a:schemeClr val="dk1"/>
                          </a:solidFill>
                          <a:latin typeface="Times New Roman" pitchFamily="18" charset="0"/>
                          <a:ea typeface="+mn-ea"/>
                          <a:cs typeface="Times New Roman" pitchFamily="18" charset="0"/>
                        </a:rPr>
                        <a:t>Milliy, tarixiy va madaniy an'analar, ma’naviy boylikni tan olish va boshqa xalqlar madaniyatiga hurmatda bo`lish</a:t>
                      </a:r>
                      <a:r>
                        <a:rPr lang="uz-Latn-UZ" sz="1200" b="0" kern="1200" dirty="0" smtClean="0">
                          <a:solidFill>
                            <a:schemeClr val="dk1"/>
                          </a:solidFill>
                          <a:latin typeface="+mn-lt"/>
                          <a:ea typeface="+mn-ea"/>
                          <a:cs typeface="+mn-cs"/>
                        </a:rPr>
                        <a:t>;</a:t>
                      </a:r>
                      <a:endParaRPr lang="uz-Cyrl-UZ" sz="1200" b="0" kern="1200" dirty="0" smtClean="0">
                        <a:solidFill>
                          <a:schemeClr val="dk1"/>
                        </a:solidFill>
                        <a:latin typeface="+mn-lt"/>
                        <a:ea typeface="+mn-ea"/>
                        <a:cs typeface="+mn-cs"/>
                      </a:endParaRPr>
                    </a:p>
                  </a:txBody>
                  <a:tcPr/>
                </a:tc>
                <a:tc hMerge="1">
                  <a:txBody>
                    <a:bodyPr/>
                    <a:lstStyle/>
                    <a:p>
                      <a:endParaRPr lang="uz-Cyrl-UZ"/>
                    </a:p>
                  </a:txBody>
                  <a:tcPr/>
                </a:tc>
                <a:tc hMerge="1">
                  <a:txBody>
                    <a:bodyPr/>
                    <a:lstStyle/>
                    <a:p>
                      <a:pPr marL="0" lvl="0" indent="0" algn="just">
                        <a:lnSpc>
                          <a:spcPct val="107000"/>
                        </a:lnSpc>
                        <a:spcAft>
                          <a:spcPts val="0"/>
                        </a:spcAft>
                        <a:buFont typeface="Symbol" panose="05050102010706020507" pitchFamily="18" charset="2"/>
                        <a:buNone/>
                      </a:pPr>
                      <a:r>
                        <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Раскрыты принципы:</a:t>
                      </a:r>
                    </a:p>
                    <a:p>
                      <a:pPr marL="0" lvl="0" indent="0" algn="just">
                        <a:lnSpc>
                          <a:spcPct val="107000"/>
                        </a:lnSpc>
                        <a:spcAft>
                          <a:spcPts val="0"/>
                        </a:spcAft>
                        <a:buFont typeface="Symbol" panose="05050102010706020507" pitchFamily="18" charset="2"/>
                        <a:buNone/>
                      </a:pP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самоценности детства, </a:t>
                      </a:r>
                      <a:r>
                        <a:rPr lang="et-EE"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учет прав</a:t>
                      </a: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r>
                        <a:rPr lang="et-EE"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ребенк</a:t>
                      </a: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а, </a:t>
                      </a:r>
                      <a:r>
                        <a:rPr lang="et-EE"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взаимосвязь всех областей развития</a:t>
                      </a: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r>
                        <a:rPr lang="et-EE"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сохранение и укрепление здоровья и обеспечение безопасной среды для ребенка</a:t>
                      </a: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  обучение и развитие</a:t>
                      </a:r>
                      <a:r>
                        <a:rPr lang="et-EE"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 через игру</a:t>
                      </a: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 партнёрство </a:t>
                      </a:r>
                      <a:r>
                        <a:rPr lang="et-EE"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ДОО с семьей, махаллей, школой</a:t>
                      </a: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r>
                        <a:rPr lang="et-EE"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при</a:t>
                      </a: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знание</a:t>
                      </a:r>
                      <a:r>
                        <a:rPr lang="et-EE"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 ценности национальны</a:t>
                      </a: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х исторических и </a:t>
                      </a:r>
                      <a:r>
                        <a:rPr lang="et-EE"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 культурны</a:t>
                      </a: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х</a:t>
                      </a:r>
                      <a:r>
                        <a:rPr lang="ru-RU" sz="1600" b="0" dirty="0">
                          <a:solidFill>
                            <a:schemeClr val="dk1"/>
                          </a:solidFill>
                          <a:effectLst/>
                          <a:latin typeface="Tahoma" panose="020B0604030504040204" pitchFamily="34" charset="0"/>
                          <a:ea typeface="Tahoma" panose="020B0604030504040204" pitchFamily="34" charset="0"/>
                          <a:cs typeface="Tahoma" panose="020B0604030504040204" pitchFamily="34" charset="0"/>
                        </a:rPr>
                        <a:t> </a:t>
                      </a:r>
                      <a:r>
                        <a:rPr lang="et-EE"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традици</a:t>
                      </a:r>
                      <a:r>
                        <a:rPr lang="ru-RU" sz="18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й </a:t>
                      </a:r>
                      <a:endPar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181954676"/>
                  </a:ext>
                </a:extLst>
              </a:tr>
              <a:tr h="55927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dk1"/>
                          </a:solidFill>
                          <a:latin typeface="+mn-lt"/>
                          <a:ea typeface="+mn-ea"/>
                          <a:cs typeface="+mn-cs"/>
                        </a:rPr>
                        <a:t>2.3. </a:t>
                      </a:r>
                      <a:r>
                        <a:rPr lang="et-EE" sz="1200" b="1" kern="1200" dirty="0" smtClean="0">
                          <a:solidFill>
                            <a:schemeClr val="dk1"/>
                          </a:solidFill>
                          <a:latin typeface="+mn-lt"/>
                          <a:ea typeface="+mn-ea"/>
                          <a:cs typeface="+mn-cs"/>
                        </a:rPr>
                        <a:t>Qo‘shimcha ta’lim xizmatlarini tashkil etish</a:t>
                      </a:r>
                      <a:endParaRPr lang="uz-Cyrl-UZ" sz="1200" b="1" kern="1200" dirty="0" smtClean="0">
                        <a:solidFill>
                          <a:schemeClr val="dk1"/>
                        </a:solidFill>
                        <a:latin typeface="+mn-lt"/>
                        <a:ea typeface="+mn-ea"/>
                        <a:cs typeface="+mn-cs"/>
                      </a:endParaRPr>
                    </a:p>
                  </a:txBody>
                  <a:tcPr/>
                </a:tc>
                <a:tc gridSpan="2">
                  <a:txBody>
                    <a:bodyPr/>
                    <a:lstStyle/>
                    <a:p>
                      <a:pPr indent="449580" algn="just">
                        <a:lnSpc>
                          <a:spcPct val="115000"/>
                        </a:lnSpc>
                        <a:spcAft>
                          <a:spcPts val="1000"/>
                        </a:spcAft>
                      </a:pPr>
                      <a:r>
                        <a:rPr lang="et-EE" sz="1200" kern="1200" dirty="0" smtClean="0">
                          <a:solidFill>
                            <a:srgbClr val="FF0000"/>
                          </a:solidFill>
                          <a:latin typeface="+mn-lt"/>
                          <a:ea typeface="+mn-ea"/>
                          <a:cs typeface="+mn-cs"/>
                        </a:rPr>
                        <a:t>ko‘ngillilar (volontyorlar), </a:t>
                      </a:r>
                      <a:r>
                        <a:rPr lang="et-EE" sz="1200" kern="1200" dirty="0" smtClean="0">
                          <a:solidFill>
                            <a:schemeClr val="dk1"/>
                          </a:solidFill>
                          <a:latin typeface="+mn-lt"/>
                          <a:ea typeface="+mn-ea"/>
                          <a:cs typeface="+mn-cs"/>
                        </a:rPr>
                        <a:t>ota-onalar, mutaxassislar va homiylar ishtirok etishi mumkin.</a:t>
                      </a:r>
                      <a:endParaRPr lang="ru-RU" sz="12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indent="449580" algn="just">
                        <a:lnSpc>
                          <a:spcPct val="115000"/>
                        </a:lnSpc>
                        <a:spcAft>
                          <a:spcPts val="1000"/>
                        </a:spcAft>
                      </a:pPr>
                      <a:endParaRPr lang="ru-RU" sz="14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3283047611"/>
                  </a:ext>
                </a:extLst>
              </a:tr>
              <a:tr h="53811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t-EE" sz="1200" b="1" kern="1200" dirty="0" smtClean="0">
                          <a:solidFill>
                            <a:schemeClr val="dk1"/>
                          </a:solidFill>
                          <a:latin typeface="+mn-lt"/>
                          <a:ea typeface="+mn-ea"/>
                          <a:cs typeface="+mn-cs"/>
                        </a:rPr>
                        <a:t>2.4. Ta’lim olishda alohida ehtiyojlari bo`lgan bolalar uchun ta’lim va tarbiya jarayoni (inklyuziv ta’lim)</a:t>
                      </a:r>
                      <a:endParaRPr lang="uz-Cyrl-UZ" sz="1200" b="1" kern="1200" dirty="0" smtClean="0">
                        <a:solidFill>
                          <a:schemeClr val="dk1"/>
                        </a:solidFill>
                        <a:latin typeface="+mn-lt"/>
                        <a:ea typeface="+mn-ea"/>
                        <a:cs typeface="+mn-cs"/>
                      </a:endParaRPr>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z-Cyrl-UZ" sz="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t-EE" sz="1200" kern="1200" dirty="0" smtClean="0">
                          <a:solidFill>
                            <a:schemeClr val="dk1"/>
                          </a:solidFill>
                          <a:latin typeface="+mn-lt"/>
                          <a:ea typeface="+mn-ea"/>
                          <a:cs typeface="+mn-cs"/>
                        </a:rPr>
                        <a:t>Inklyuziv yo'nalishdagi ta’lim va tarbiya jarayoni davlat o'quv dasturiga muvofiq amalga oshiriladi, uning asosida </a:t>
                      </a:r>
                      <a:r>
                        <a:rPr lang="et-EE" sz="1200" kern="1200" dirty="0" smtClean="0">
                          <a:solidFill>
                            <a:srgbClr val="FF0000"/>
                          </a:solidFill>
                          <a:latin typeface="+mn-lt"/>
                          <a:ea typeface="+mn-ea"/>
                          <a:cs typeface="+mn-cs"/>
                        </a:rPr>
                        <a:t>individual-moslashtirilgan dasturlar </a:t>
                      </a:r>
                      <a:r>
                        <a:rPr lang="et-EE" sz="1200" kern="1200" dirty="0" smtClean="0">
                          <a:solidFill>
                            <a:schemeClr val="dk1"/>
                          </a:solidFill>
                          <a:latin typeface="+mn-lt"/>
                          <a:ea typeface="+mn-ea"/>
                          <a:cs typeface="+mn-cs"/>
                        </a:rPr>
                        <a:t>ishlab chiqilishi</a:t>
                      </a:r>
                      <a:endParaRPr kumimoji="0" lang="ru-RU" sz="1200" b="0" i="0" u="none" strike="noStrike" kern="1200" cap="none" spc="0" normalizeH="0" baseline="0" noProof="0" dirty="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400" b="0" i="0" u="none" strike="noStrike" kern="1200" cap="none" spc="0" normalizeH="0" baseline="0" noProof="0" dirty="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413482713"/>
                  </a:ext>
                </a:extLst>
              </a:tr>
              <a:tr h="16292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dk1"/>
                          </a:solidFill>
                          <a:latin typeface="+mn-lt"/>
                          <a:ea typeface="+mn-ea"/>
                          <a:cs typeface="+mn-cs"/>
                        </a:rPr>
                        <a:t>2.5. </a:t>
                      </a:r>
                      <a:r>
                        <a:rPr lang="et-EE" sz="1200" b="1" kern="1200" dirty="0" smtClean="0">
                          <a:solidFill>
                            <a:schemeClr val="dk1"/>
                          </a:solidFill>
                          <a:latin typeface="+mn-lt"/>
                          <a:ea typeface="+mn-ea"/>
                          <a:cs typeface="+mn-cs"/>
                        </a:rPr>
                        <a:t>Ota-onalar va mahalliy hamjamiyat bilan hamkorlik</a:t>
                      </a:r>
                      <a:endParaRPr lang="uz-Cyrl-UZ" sz="1200" b="1" kern="1200" dirty="0" smtClean="0">
                        <a:solidFill>
                          <a:schemeClr val="dk1"/>
                        </a:solidFill>
                        <a:latin typeface="+mn-lt"/>
                        <a:ea typeface="+mn-ea"/>
                        <a:cs typeface="+mn-cs"/>
                      </a:endParaRPr>
                    </a:p>
                    <a:p>
                      <a:endParaRPr kumimoji="0" lang="ru-RU" sz="12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    </a:t>
                      </a:r>
                      <a:r>
                        <a:rPr lang="et-EE" sz="1200" kern="1200" dirty="0" smtClean="0">
                          <a:solidFill>
                            <a:schemeClr val="dk1"/>
                          </a:solidFill>
                          <a:latin typeface="+mn-lt"/>
                          <a:ea typeface="+mn-ea"/>
                          <a:cs typeface="+mn-cs"/>
                        </a:rPr>
                        <a:t>ota-onalar bilan hamkorligi </a:t>
                      </a:r>
                      <a:endParaRPr lang="uz-Latn-UZ" sz="12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t-EE" sz="1200" b="1" kern="1200" dirty="0" smtClean="0">
                          <a:solidFill>
                            <a:srgbClr val="FF0000"/>
                          </a:solidFill>
                          <a:latin typeface="+mn-lt"/>
                          <a:ea typeface="+mn-ea"/>
                          <a:cs typeface="+mn-cs"/>
                        </a:rPr>
                        <a:t>ota-onalarning malakalarini</a:t>
                      </a:r>
                      <a:r>
                        <a:rPr lang="et-EE" sz="1200" kern="1200" dirty="0" smtClean="0">
                          <a:solidFill>
                            <a:srgbClr val="FF0000"/>
                          </a:solidFill>
                          <a:latin typeface="+mn-lt"/>
                          <a:ea typeface="+mn-ea"/>
                          <a:cs typeface="+mn-cs"/>
                        </a:rPr>
                        <a:t> </a:t>
                      </a:r>
                      <a:r>
                        <a:rPr lang="et-EE" sz="1200" kern="1200" dirty="0" smtClean="0">
                          <a:solidFill>
                            <a:schemeClr val="dk1"/>
                          </a:solidFill>
                          <a:latin typeface="+mn-lt"/>
                          <a:ea typeface="+mn-ea"/>
                          <a:cs typeface="+mn-cs"/>
                        </a:rPr>
                        <a:t>rivojlantirish va takomillashtirish </a:t>
                      </a:r>
                      <a:endParaRPr lang="uz-Latn-UZ" sz="12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t-EE" sz="1200" b="1" kern="1200" dirty="0" smtClean="0">
                          <a:solidFill>
                            <a:srgbClr val="FF0000"/>
                          </a:solidFill>
                          <a:latin typeface="+mn-lt"/>
                          <a:ea typeface="+mn-ea"/>
                          <a:cs typeface="+mn-cs"/>
                        </a:rPr>
                        <a:t>muloqot </a:t>
                      </a:r>
                      <a:r>
                        <a:rPr lang="et-EE" sz="1200" kern="1200" dirty="0" smtClean="0">
                          <a:solidFill>
                            <a:schemeClr val="dk1"/>
                          </a:solidFill>
                          <a:latin typeface="+mn-lt"/>
                          <a:ea typeface="+mn-ea"/>
                          <a:cs typeface="+mn-cs"/>
                        </a:rPr>
                        <a:t>(kommunikatsiya)ni ta'minlash </a:t>
                      </a:r>
                      <a:endParaRPr lang="uz-Latn-UZ" sz="12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t-EE" sz="1200" b="1" kern="1200" dirty="0" smtClean="0">
                          <a:solidFill>
                            <a:srgbClr val="FF0000"/>
                          </a:solidFill>
                          <a:latin typeface="+mn-lt"/>
                          <a:ea typeface="+mn-ea"/>
                          <a:cs typeface="+mn-cs"/>
                        </a:rPr>
                        <a:t>ko‘ngillilik</a:t>
                      </a:r>
                      <a:r>
                        <a:rPr lang="et-EE" sz="1200" kern="1200" dirty="0" smtClean="0">
                          <a:solidFill>
                            <a:schemeClr val="dk1"/>
                          </a:solidFill>
                          <a:latin typeface="+mn-lt"/>
                          <a:ea typeface="+mn-ea"/>
                          <a:cs typeface="+mn-cs"/>
                        </a:rPr>
                        <a:t> faoliyatiga jalb etish</a:t>
                      </a:r>
                      <a:endParaRPr lang="uz-Latn-UZ" sz="1200" b="1" kern="1200" dirty="0" smtClean="0">
                        <a:solidFill>
                          <a:srgbClr val="FF0000"/>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t-EE" sz="1200" b="1" kern="1200" dirty="0" smtClean="0">
                          <a:solidFill>
                            <a:srgbClr val="FF0000"/>
                          </a:solidFill>
                          <a:latin typeface="+mn-lt"/>
                          <a:ea typeface="+mn-ea"/>
                          <a:cs typeface="+mn-cs"/>
                        </a:rPr>
                        <a:t>yda bolaning o'qishni</a:t>
                      </a:r>
                      <a:r>
                        <a:rPr lang="et-EE" sz="1200" kern="1200" dirty="0" smtClean="0">
                          <a:solidFill>
                            <a:srgbClr val="FF0000"/>
                          </a:solidFill>
                          <a:latin typeface="+mn-lt"/>
                          <a:ea typeface="+mn-ea"/>
                          <a:cs typeface="+mn-cs"/>
                        </a:rPr>
                        <a:t> </a:t>
                      </a:r>
                      <a:r>
                        <a:rPr lang="et-EE" sz="1200" kern="1200" dirty="0" smtClean="0">
                          <a:solidFill>
                            <a:schemeClr val="dk1"/>
                          </a:solidFill>
                          <a:latin typeface="+mn-lt"/>
                          <a:ea typeface="+mn-ea"/>
                          <a:cs typeface="+mn-cs"/>
                        </a:rPr>
                        <a:t>davom ettirishida (tashkil etishda) ko`maklashish</a:t>
                      </a:r>
                      <a:endParaRPr lang="uz-Latn-UZ" sz="12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t-EE" sz="1200" b="1" kern="1200" dirty="0" smtClean="0">
                          <a:solidFill>
                            <a:srgbClr val="FF0000"/>
                          </a:solidFill>
                          <a:latin typeface="+mn-lt"/>
                          <a:ea typeface="+mn-ea"/>
                          <a:cs typeface="+mn-cs"/>
                        </a:rPr>
                        <a:t>qarorlar qabul qilishda</a:t>
                      </a:r>
                      <a:r>
                        <a:rPr lang="et-EE" sz="1200" kern="1200" dirty="0" smtClean="0">
                          <a:solidFill>
                            <a:srgbClr val="FF0000"/>
                          </a:solidFill>
                          <a:latin typeface="+mn-lt"/>
                          <a:ea typeface="+mn-ea"/>
                          <a:cs typeface="+mn-cs"/>
                        </a:rPr>
                        <a:t> </a:t>
                      </a:r>
                      <a:r>
                        <a:rPr lang="et-EE" sz="1200" kern="1200" dirty="0" smtClean="0">
                          <a:solidFill>
                            <a:schemeClr val="dk1"/>
                          </a:solidFill>
                          <a:latin typeface="+mn-lt"/>
                          <a:ea typeface="+mn-ea"/>
                          <a:cs typeface="+mn-cs"/>
                        </a:rPr>
                        <a:t>ishtirok etish </a:t>
                      </a:r>
                      <a:endParaRPr lang="uz-Latn-UZ" sz="12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t-EE" sz="1200" b="1" kern="1200" dirty="0" smtClean="0">
                          <a:solidFill>
                            <a:srgbClr val="FF0000"/>
                          </a:solidFill>
                          <a:latin typeface="+mn-lt"/>
                          <a:ea typeface="+mn-ea"/>
                          <a:cs typeface="+mn-cs"/>
                        </a:rPr>
                        <a:t>mahalliy hamjamiyat bilan hamkorlikni kuchaytirish</a:t>
                      </a:r>
                      <a:endParaRPr kumimoji="0" lang="ru-RU" sz="1200" b="0" i="0" u="none" strike="noStrike" kern="1200" cap="none" spc="0" normalizeH="0" baseline="0" noProof="0" dirty="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500" b="0" i="0" u="none" strike="noStrike" kern="1200" cap="none" spc="0" normalizeH="0" baseline="0" noProof="0" dirty="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995604392"/>
                  </a:ext>
                </a:extLst>
              </a:tr>
            </a:tbl>
          </a:graphicData>
        </a:graphic>
      </p:graphicFrame>
      <p:pic>
        <p:nvPicPr>
          <p:cNvPr id="2" name="Рисунок 1">
            <a:extLst>
              <a:ext uri="{FF2B5EF4-FFF2-40B4-BE49-F238E27FC236}">
                <a16:creationId xmlns="" xmlns:a16="http://schemas.microsoft.com/office/drawing/2014/main" id="{E94A3378-E8A9-48E3-AA1B-F5140CB3CA89}"/>
              </a:ext>
            </a:extLst>
          </p:cNvPr>
          <p:cNvPicPr>
            <a:picLocks noChangeAspect="1"/>
          </p:cNvPicPr>
          <p:nvPr/>
        </p:nvPicPr>
        <p:blipFill rotWithShape="1">
          <a:blip r:embed="rId3" cstate="print"/>
          <a:srcRect l="8083" t="8751" r="8218" b="7057"/>
          <a:stretch/>
        </p:blipFill>
        <p:spPr>
          <a:xfrm>
            <a:off x="10291586" y="1322367"/>
            <a:ext cx="1554572" cy="1498194"/>
          </a:xfrm>
          <a:prstGeom prst="ellipse">
            <a:avLst/>
          </a:prstGeom>
        </p:spPr>
      </p:pic>
      <p:sp>
        <p:nvSpPr>
          <p:cNvPr id="4" name="Номер слайда 3">
            <a:extLst>
              <a:ext uri="{FF2B5EF4-FFF2-40B4-BE49-F238E27FC236}">
                <a16:creationId xmlns="" xmlns:a16="http://schemas.microsoft.com/office/drawing/2014/main" id="{A310EC06-9F42-4980-BEA5-0F0CF0795FC5}"/>
              </a:ext>
            </a:extLst>
          </p:cNvPr>
          <p:cNvSpPr>
            <a:spLocks noGrp="1"/>
          </p:cNvSpPr>
          <p:nvPr>
            <p:ph type="sldNum" sz="quarter" idx="12"/>
          </p:nvPr>
        </p:nvSpPr>
        <p:spPr>
          <a:xfrm>
            <a:off x="11290550" y="6226683"/>
            <a:ext cx="365760" cy="365760"/>
          </a:xfrm>
        </p:spPr>
        <p:txBody>
          <a:bodyPr/>
          <a:lstStyle/>
          <a:p>
            <a:fld id="{D57F1E4F-1CFF-5643-939E-217C01CDF565}" type="slidenum">
              <a:rPr lang="en-US" smtClean="0"/>
              <a:pPr/>
              <a:t>8</a:t>
            </a:fld>
            <a:endParaRPr lang="en-US" dirty="0"/>
          </a:p>
        </p:txBody>
      </p:sp>
    </p:spTree>
    <p:extLst>
      <p:ext uri="{BB962C8B-B14F-4D97-AF65-F5344CB8AC3E}">
        <p14:creationId xmlns:p14="http://schemas.microsoft.com/office/powerpoint/2010/main" val="29353738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 xmlns:a16="http://schemas.microsoft.com/office/drawing/2014/main" id="{520C887E-35C8-4577-A631-3D769B297373}"/>
              </a:ext>
            </a:extLst>
          </p:cNvPr>
          <p:cNvGraphicFramePr>
            <a:graphicFrameLocks noGrp="1"/>
          </p:cNvGraphicFramePr>
          <p:nvPr>
            <p:extLst>
              <p:ext uri="{D42A27DB-BD31-4B8C-83A1-F6EECF244321}">
                <p14:modId xmlns:p14="http://schemas.microsoft.com/office/powerpoint/2010/main" val="4121093972"/>
              </p:ext>
            </p:extLst>
          </p:nvPr>
        </p:nvGraphicFramePr>
        <p:xfrm>
          <a:off x="1938197" y="933451"/>
          <a:ext cx="10053779" cy="5695949"/>
        </p:xfrm>
        <a:graphic>
          <a:graphicData uri="http://schemas.openxmlformats.org/drawingml/2006/table">
            <a:tbl>
              <a:tblPr firstRow="1" bandRow="1">
                <a:tableStyleId>{85BE263C-DBD7-4A20-BB59-AAB30ACAA65A}</a:tableStyleId>
              </a:tblPr>
              <a:tblGrid>
                <a:gridCol w="2614753">
                  <a:extLst>
                    <a:ext uri="{9D8B030D-6E8A-4147-A177-3AD203B41FA5}">
                      <a16:colId xmlns="" xmlns:a16="http://schemas.microsoft.com/office/drawing/2014/main" val="1493655316"/>
                    </a:ext>
                  </a:extLst>
                </a:gridCol>
                <a:gridCol w="152400">
                  <a:extLst>
                    <a:ext uri="{9D8B030D-6E8A-4147-A177-3AD203B41FA5}">
                      <a16:colId xmlns="" xmlns:a16="http://schemas.microsoft.com/office/drawing/2014/main" val="3157860582"/>
                    </a:ext>
                  </a:extLst>
                </a:gridCol>
                <a:gridCol w="7286626">
                  <a:extLst>
                    <a:ext uri="{9D8B030D-6E8A-4147-A177-3AD203B41FA5}">
                      <a16:colId xmlns="" xmlns:a16="http://schemas.microsoft.com/office/drawing/2014/main" val="3991011697"/>
                    </a:ext>
                  </a:extLst>
                </a:gridCol>
              </a:tblGrid>
              <a:tr h="329407">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1400" dirty="0" smtClean="0">
                          <a:solidFill>
                            <a:srgbClr val="FF0000"/>
                          </a:solidFill>
                          <a:latin typeface="Tahoma" panose="020B0604030504040204" pitchFamily="34" charset="0"/>
                          <a:ea typeface="Tahoma" panose="020B0604030504040204" pitchFamily="34" charset="0"/>
                          <a:cs typeface="Tahoma" panose="020B0604030504040204" pitchFamily="34" charset="0"/>
                        </a:rPr>
                        <a:t>qo’shimcha va o’zgarishlar kiritilgan</a:t>
                      </a:r>
                      <a:endParaRPr lang="ru-RU" sz="14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lang="ru-RU"/>
                    </a:p>
                  </a:txBody>
                  <a:tcPr/>
                </a:tc>
                <a:tc hMerge="1">
                  <a:txBody>
                    <a:bodyPr/>
                    <a:lstStyle/>
                    <a:p>
                      <a:pPr algn="ctr"/>
                      <a:endParaRPr lang="ru-RU" sz="15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841254258"/>
                  </a:ext>
                </a:extLst>
              </a:tr>
              <a:tr h="345093">
                <a:tc>
                  <a:txBody>
                    <a:bodyPr/>
                    <a:lstStyle/>
                    <a:p>
                      <a:pPr algn="ctr"/>
                      <a:r>
                        <a:rPr kumimoji="0" lang="uz-Latn-UZ" sz="1600" b="1"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Birinchi nashr</a:t>
                      </a:r>
                      <a:endParaRPr kumimoji="0" lang="ru-RU" sz="16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gridSpan="2">
                  <a:txBody>
                    <a:bodyPr/>
                    <a:lstStyle/>
                    <a:p>
                      <a:pPr algn="ctr"/>
                      <a:r>
                        <a:rPr lang="uz-Latn-UZ" sz="16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Ikkinchi nashr</a:t>
                      </a:r>
                      <a:endParaRPr kumimoji="0" lang="ru-RU" sz="16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indent="449580" algn="just">
                        <a:lnSpc>
                          <a:spcPct val="115000"/>
                        </a:lnSpc>
                        <a:spcAft>
                          <a:spcPts val="1000"/>
                        </a:spcAft>
                      </a:pPr>
                      <a:r>
                        <a:rPr lang="ru-RU" sz="1400" dirty="0">
                          <a:solidFill>
                            <a:schemeClr val="tx1"/>
                          </a:solidFill>
                          <a:effectLst/>
                          <a:latin typeface="Tahoma" panose="020B0604030504040204" pitchFamily="34" charset="0"/>
                          <a:ea typeface="Tahoma" panose="020B0604030504040204" pitchFamily="34" charset="0"/>
                          <a:cs typeface="Tahoma" panose="020B0604030504040204" pitchFamily="34" charset="0"/>
                        </a:rPr>
                        <a:t>Второе издание</a:t>
                      </a:r>
                    </a:p>
                  </a:txBody>
                  <a:tcPr/>
                </a:tc>
                <a:extLst>
                  <a:ext uri="{0D108BD9-81ED-4DB2-BD59-A6C34878D82A}">
                    <a16:rowId xmlns="" xmlns:a16="http://schemas.microsoft.com/office/drawing/2014/main" val="3283047611"/>
                  </a:ext>
                </a:extLst>
              </a:tr>
              <a:tr h="29511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t-EE" sz="1400" b="1" kern="1200" dirty="0" smtClean="0">
                          <a:solidFill>
                            <a:schemeClr val="dk1"/>
                          </a:solidFill>
                          <a:latin typeface="+mn-lt"/>
                          <a:ea typeface="+mn-ea"/>
                          <a:cs typeface="+mn-cs"/>
                        </a:rPr>
                        <a:t>Kompetensiya</a:t>
                      </a:r>
                      <a:r>
                        <a:rPr lang="et-EE" sz="1400" kern="1200" dirty="0" smtClean="0">
                          <a:solidFill>
                            <a:schemeClr val="dk1"/>
                          </a:solidFill>
                          <a:latin typeface="+mn-lt"/>
                          <a:ea typeface="+mn-ea"/>
                          <a:cs typeface="+mn-cs"/>
                        </a:rPr>
                        <a:t> –</a:t>
                      </a:r>
                      <a:endParaRPr lang="uz-Latn-UZ" sz="14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uz-Latn-UZ" sz="1800" b="0" i="0" u="none" strike="noStrike" kern="1200" cap="none" spc="0" normalizeH="0" baseline="0" noProof="0" dirty="0" smtClean="0">
                        <a:ln>
                          <a:noFill/>
                        </a:ln>
                        <a:solidFill>
                          <a:schemeClr val="dk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uz-Latn-UZ" sz="1800" b="0" i="0" u="none" strike="noStrike" kern="1200" cap="none" spc="0" normalizeH="0" baseline="0" noProof="0" dirty="0" smtClean="0">
                        <a:ln>
                          <a:noFill/>
                        </a:ln>
                        <a:solidFill>
                          <a:schemeClr val="dk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t-EE" sz="1400" b="1" kern="1200" dirty="0" smtClean="0">
                          <a:solidFill>
                            <a:schemeClr val="dk1"/>
                          </a:solidFill>
                          <a:latin typeface="+mn-lt"/>
                          <a:ea typeface="+mn-ea"/>
                          <a:cs typeface="+mn-cs"/>
                        </a:rPr>
                        <a:t>Kompetentli bola </a:t>
                      </a:r>
                      <a:endParaRPr lang="uz-Latn-UZ" sz="1400" b="1"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uz-Latn-UZ" sz="1600" b="1" i="0" u="none" strike="noStrike" kern="1200" cap="none" spc="0" normalizeH="0" baseline="0" noProof="0" dirty="0" smtClean="0">
                        <a:ln>
                          <a:noFill/>
                        </a:ln>
                        <a:solidFill>
                          <a:schemeClr val="dk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uz-Latn-UZ" sz="1600" b="1" i="0" u="none" strike="noStrike" kern="1200" cap="none" spc="0" normalizeH="0" baseline="0" noProof="0" dirty="0" smtClean="0">
                        <a:ln>
                          <a:noFill/>
                        </a:ln>
                        <a:solidFill>
                          <a:schemeClr val="dk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0" lang="uz-Latn-UZ" sz="1600" b="1" i="0" u="none" strike="noStrike" kern="1200" cap="none" spc="0" normalizeH="0" baseline="0" noProof="0" dirty="0" smtClean="0">
                        <a:ln>
                          <a:noFill/>
                        </a:ln>
                        <a:solidFill>
                          <a:schemeClr val="dk1"/>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t-EE" sz="1400" b="1" kern="1200" dirty="0" smtClean="0">
                          <a:solidFill>
                            <a:schemeClr val="dk1"/>
                          </a:solidFill>
                          <a:latin typeface="+mn-lt"/>
                          <a:ea typeface="+mn-ea"/>
                          <a:cs typeface="+mn-cs"/>
                        </a:rPr>
                        <a:t>Maktabgacha yoshdagi bolalarga ta’lim berishda kompetentsiyaviy yondashuv</a:t>
                      </a:r>
                      <a:endParaRPr kumimoji="0" lang="ru-RU" sz="14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Latn-UZ" sz="1400" kern="1200" dirty="0" smtClean="0">
                          <a:solidFill>
                            <a:schemeClr val="dk1"/>
                          </a:solidFill>
                          <a:latin typeface="+mn-lt"/>
                          <a:ea typeface="+mn-ea"/>
                          <a:cs typeface="+mn-cs"/>
                        </a:rPr>
                        <a:t>-</a:t>
                      </a:r>
                      <a:r>
                        <a:rPr lang="et-EE" sz="1400" kern="1200" dirty="0" smtClean="0">
                          <a:solidFill>
                            <a:schemeClr val="dk1"/>
                          </a:solidFill>
                          <a:latin typeface="+mn-lt"/>
                          <a:ea typeface="+mn-ea"/>
                          <a:cs typeface="+mn-cs"/>
                        </a:rPr>
                        <a:t>bolaning bilim, ko‘nikma, malaka va qadriyatlari majmui</a:t>
                      </a:r>
                      <a:r>
                        <a:rPr lang="en-US" sz="1400" kern="1200" dirty="0" smtClean="0">
                          <a:solidFill>
                            <a:schemeClr val="dk1"/>
                          </a:solidFill>
                          <a:latin typeface="+mn-lt"/>
                          <a:ea typeface="+mn-ea"/>
                          <a:cs typeface="+mn-cs"/>
                        </a:rPr>
                        <a:t>dir</a:t>
                      </a:r>
                      <a:r>
                        <a:rPr lang="et-EE" sz="1400" kern="1200" dirty="0" smtClean="0">
                          <a:solidFill>
                            <a:schemeClr val="dk1"/>
                          </a:solidFill>
                          <a:latin typeface="+mn-lt"/>
                          <a:ea typeface="+mn-ea"/>
                          <a:cs typeface="+mn-cs"/>
                        </a:rPr>
                        <a:t>.</a:t>
                      </a:r>
                      <a:endParaRPr lang="uz-Cyrl-UZ" sz="1400" kern="1200" dirty="0" smtClean="0">
                        <a:solidFill>
                          <a:schemeClr val="dk1"/>
                        </a:solidFill>
                        <a:latin typeface="+mn-lt"/>
                        <a:ea typeface="+mn-ea"/>
                        <a:cs typeface="+mn-cs"/>
                      </a:endParaRPr>
                    </a:p>
                    <a:p>
                      <a:pPr>
                        <a:buFontTx/>
                        <a:buChar char="-"/>
                      </a:pPr>
                      <a:endParaRPr lang="uz-Latn-UZ" sz="1400" kern="1200" dirty="0" smtClean="0">
                        <a:solidFill>
                          <a:schemeClr val="dk1"/>
                        </a:solidFill>
                        <a:latin typeface="+mn-lt"/>
                        <a:ea typeface="+mn-ea"/>
                        <a:cs typeface="+mn-cs"/>
                      </a:endParaRPr>
                    </a:p>
                    <a:p>
                      <a:pPr>
                        <a:buFontTx/>
                        <a:buChar char="-"/>
                      </a:pPr>
                      <a:endParaRPr lang="uz-Latn-UZ" sz="1400" kern="1200" dirty="0" smtClean="0">
                        <a:solidFill>
                          <a:schemeClr val="dk1"/>
                        </a:solidFill>
                        <a:latin typeface="+mn-lt"/>
                        <a:ea typeface="+mn-ea"/>
                        <a:cs typeface="+mn-cs"/>
                      </a:endParaRPr>
                    </a:p>
                    <a:p>
                      <a:pPr>
                        <a:buFontTx/>
                        <a:buChar char="-"/>
                      </a:pPr>
                      <a:endParaRPr lang="uz-Latn-UZ" sz="1400" kern="1200" dirty="0" smtClean="0">
                        <a:solidFill>
                          <a:schemeClr val="dk1"/>
                        </a:solidFill>
                        <a:latin typeface="+mn-lt"/>
                        <a:ea typeface="+mn-ea"/>
                        <a:cs typeface="+mn-cs"/>
                      </a:endParaRPr>
                    </a:p>
                    <a:p>
                      <a:pPr>
                        <a:buFontTx/>
                        <a:buChar char="-"/>
                      </a:pPr>
                      <a:r>
                        <a:rPr lang="et-EE" sz="1400" kern="1200" dirty="0" smtClean="0">
                          <a:solidFill>
                            <a:schemeClr val="dk1"/>
                          </a:solidFill>
                          <a:latin typeface="+mn-lt"/>
                          <a:ea typeface="+mn-ea"/>
                          <a:cs typeface="+mn-cs"/>
                        </a:rPr>
                        <a:t>o'z bilim, ko'nikma va malakalarini muayyan vaziyatda safarbar qilishi va qo'llashi, o'z maqsadiga erishishi va rivojlanishning har bir bosqichida yoshiga mos keladigan vazifalarni hal qilishi mumkin.</a:t>
                      </a:r>
                      <a:r>
                        <a:rPr lang="et-EE" sz="1400" b="1" kern="1200" dirty="0" smtClean="0">
                          <a:solidFill>
                            <a:schemeClr val="dk1"/>
                          </a:solidFill>
                          <a:latin typeface="+mn-lt"/>
                          <a:ea typeface="+mn-ea"/>
                          <a:cs typeface="+mn-cs"/>
                        </a:rPr>
                        <a:t> </a:t>
                      </a:r>
                      <a:endParaRPr lang="uz-Latn-UZ" sz="1400" b="1" kern="1200" dirty="0" smtClean="0">
                        <a:solidFill>
                          <a:schemeClr val="dk1"/>
                        </a:solidFill>
                        <a:latin typeface="+mn-lt"/>
                        <a:ea typeface="+mn-ea"/>
                        <a:cs typeface="+mn-cs"/>
                      </a:endParaRPr>
                    </a:p>
                    <a:p>
                      <a:pPr>
                        <a:buFontTx/>
                        <a:buChar char="-"/>
                      </a:pPr>
                      <a:endParaRPr lang="uz-Latn-UZ" sz="1400" b="0" kern="1200" dirty="0" smtClean="0">
                        <a:solidFill>
                          <a:schemeClr val="dk1"/>
                        </a:solidFill>
                        <a:latin typeface="+mn-lt"/>
                        <a:ea typeface="+mn-ea"/>
                        <a:cs typeface="+mn-cs"/>
                      </a:endParaRPr>
                    </a:p>
                    <a:p>
                      <a:pPr>
                        <a:buFontTx/>
                        <a:buChar char="-"/>
                      </a:pPr>
                      <a:r>
                        <a:rPr lang="uz-Latn-UZ" sz="1400" b="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t-EE" sz="1400" kern="1200" dirty="0" smtClean="0">
                          <a:solidFill>
                            <a:schemeClr val="dk1"/>
                          </a:solidFill>
                          <a:latin typeface="+mn-lt"/>
                          <a:ea typeface="+mn-ea"/>
                          <a:cs typeface="+mn-cs"/>
                        </a:rPr>
                        <a:t>bolalarning bilish bilan bog'liq bo`lgan ehtiyojlari, muammolar va imkoniyatlarga samarali javob berish qobiliyatini shakllantirish, axloqiy me'yorlar va qadriyatlarni rivojlantirish, boshqa insonlar bilan muloqot qilish, shaxsiyat („Men" konsepsiyasi) ni shakllantirishni o'z ichiga oladi </a:t>
                      </a:r>
                      <a:r>
                        <a:rPr lang="ru-RU" sz="1400" b="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endParaRPr lang="ru-RU" sz="14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indent="448310">
                        <a:lnSpc>
                          <a:spcPct val="115000"/>
                        </a:lnSpc>
                        <a:spcAft>
                          <a:spcPts val="0"/>
                        </a:spcAft>
                      </a:pPr>
                      <a:r>
                        <a:rPr lang="ru-RU" sz="1400" b="1" dirty="0">
                          <a:solidFill>
                            <a:srgbClr val="C00000"/>
                          </a:solidFill>
                          <a:effectLst/>
                          <a:latin typeface="Tahoma" panose="020B0604030504040204" pitchFamily="34" charset="0"/>
                          <a:ea typeface="Tahoma" panose="020B0604030504040204" pitchFamily="34" charset="0"/>
                          <a:cs typeface="Tahoma" panose="020B0604030504040204" pitchFamily="34" charset="0"/>
                        </a:rPr>
                        <a:t>Компетенция</a:t>
                      </a:r>
                      <a:r>
                        <a:rPr lang="ru-RU"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 это совокупность знаний, умений, навыков и ценностных установок ребенка.  </a:t>
                      </a:r>
                      <a:endParaRPr lang="ru-RU" sz="1400" dirty="0">
                        <a:effectLst/>
                        <a:latin typeface="Tahoma" panose="020B0604030504040204" pitchFamily="34" charset="0"/>
                        <a:ea typeface="Tahoma" panose="020B0604030504040204" pitchFamily="34" charset="0"/>
                        <a:cs typeface="Tahoma" panose="020B0604030504040204" pitchFamily="34" charset="0"/>
                      </a:endParaRPr>
                    </a:p>
                    <a:p>
                      <a:pPr indent="448310">
                        <a:lnSpc>
                          <a:spcPct val="115000"/>
                        </a:lnSpc>
                        <a:spcAft>
                          <a:spcPts val="0"/>
                        </a:spcAft>
                      </a:pPr>
                      <a:r>
                        <a:rPr lang="ru-RU" sz="1400" b="1" dirty="0">
                          <a:solidFill>
                            <a:srgbClr val="C00000"/>
                          </a:solidFill>
                          <a:effectLst/>
                          <a:latin typeface="Tahoma" panose="020B0604030504040204" pitchFamily="34" charset="0"/>
                          <a:ea typeface="Tahoma" panose="020B0604030504040204" pitchFamily="34" charset="0"/>
                          <a:cs typeface="Tahoma" panose="020B0604030504040204" pitchFamily="34" charset="0"/>
                        </a:rPr>
                        <a:t>Компетентный ребёнок</a:t>
                      </a:r>
                      <a:r>
                        <a:rPr lang="ru-RU"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может мобилизовать и применять свои знания, умения и навыки в конкретной ситуации, достигать своих целей и решать соответствующие возрасту задачи на каждом этапе развития.  </a:t>
                      </a:r>
                      <a:endParaRPr lang="ru-RU" sz="1400" dirty="0">
                        <a:effectLst/>
                        <a:latin typeface="Tahoma" panose="020B0604030504040204" pitchFamily="34" charset="0"/>
                        <a:ea typeface="Tahoma" panose="020B0604030504040204" pitchFamily="34" charset="0"/>
                        <a:cs typeface="Tahoma" panose="020B0604030504040204" pitchFamily="34" charset="0"/>
                      </a:endParaRPr>
                    </a:p>
                    <a:p>
                      <a:pPr indent="448310" algn="just">
                        <a:lnSpc>
                          <a:spcPct val="115000"/>
                        </a:lnSpc>
                        <a:spcAft>
                          <a:spcPts val="0"/>
                        </a:spcAft>
                      </a:pPr>
                      <a:r>
                        <a:rPr lang="ru-RU" sz="1400" b="1" dirty="0">
                          <a:solidFill>
                            <a:srgbClr val="C00000"/>
                          </a:solidFill>
                          <a:effectLst/>
                          <a:latin typeface="Tahoma" panose="020B0604030504040204" pitchFamily="34" charset="0"/>
                          <a:ea typeface="Tahoma" panose="020B0604030504040204" pitchFamily="34" charset="0"/>
                          <a:cs typeface="Tahoma" panose="020B0604030504040204" pitchFamily="34" charset="0"/>
                        </a:rPr>
                        <a:t>Компетентностный подход в образовании детей дошкольного возра</a:t>
                      </a:r>
                      <a:r>
                        <a:rPr lang="ru-RU"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ста предполагает формирование у него способности эффективно реагировать на запросы, вызовы и возможности, связанные с познанием, освоением нравственных норм и ценностей, общением с другими людьми, формированием личности (построением концепции «Я»).</a:t>
                      </a:r>
                      <a:endParaRPr lang="ru-RU" sz="1400" dirty="0">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400" b="0" i="0" u="none" strike="noStrike" kern="1200" cap="none" spc="0" normalizeH="0" baseline="0" noProof="0" dirty="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413482713"/>
                  </a:ext>
                </a:extLst>
              </a:tr>
              <a:tr h="394960">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3.1. </a:t>
                      </a:r>
                      <a:r>
                        <a:rPr lang="et-EE" sz="1800" b="1" kern="1200" dirty="0" smtClean="0">
                          <a:solidFill>
                            <a:schemeClr val="dk1"/>
                          </a:solidFill>
                          <a:latin typeface="+mn-lt"/>
                          <a:ea typeface="+mn-ea"/>
                          <a:cs typeface="+mn-cs"/>
                        </a:rPr>
                        <a:t>Maktabgacha yoshdagi (6-7 yosh) bolaning tayanch kompetensiyalari</a:t>
                      </a:r>
                      <a:endParaRPr lang="uz-Cyrl-UZ" sz="1800" b="1" kern="1200" dirty="0" smtClean="0">
                        <a:solidFill>
                          <a:schemeClr val="dk1"/>
                        </a:solidFill>
                        <a:latin typeface="+mn-lt"/>
                        <a:ea typeface="+mn-ea"/>
                        <a:cs typeface="+mn-cs"/>
                      </a:endParaRPr>
                    </a:p>
                  </a:txBody>
                  <a:tcPr/>
                </a:tc>
                <a:tc hMerge="1">
                  <a:txBody>
                    <a:bodyPr/>
                    <a:lstStyle/>
                    <a:p>
                      <a:endParaRPr lang="ru-RU"/>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400" b="0" i="0" u="none" strike="noStrike" kern="1200" cap="none" spc="0" normalizeH="0" baseline="0" noProof="0" dirty="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720049588"/>
                  </a:ext>
                </a:extLst>
              </a:tr>
              <a:tr h="1675356">
                <a:tc gridSpan="2">
                  <a:txBody>
                    <a:bodyPr/>
                    <a:lstStyle/>
                    <a:p>
                      <a:pPr lvl="0"/>
                      <a:r>
                        <a:rPr lang="et-EE" sz="1800" kern="1200" dirty="0" smtClean="0">
                          <a:solidFill>
                            <a:schemeClr val="dk1"/>
                          </a:solidFill>
                          <a:latin typeface="+mn-lt"/>
                          <a:ea typeface="+mn-ea"/>
                          <a:cs typeface="+mn-cs"/>
                        </a:rPr>
                        <a:t>Kommunikativ</a:t>
                      </a:r>
                      <a:endParaRPr lang="uz-Cyrl-UZ" sz="1800" kern="1200" dirty="0" smtClean="0">
                        <a:solidFill>
                          <a:schemeClr val="dk1"/>
                        </a:solidFill>
                        <a:latin typeface="+mn-lt"/>
                        <a:ea typeface="+mn-ea"/>
                        <a:cs typeface="+mn-cs"/>
                      </a:endParaRPr>
                    </a:p>
                    <a:p>
                      <a:pPr lvl="0"/>
                      <a:r>
                        <a:rPr lang="et-EE" sz="1800" kern="1200" dirty="0" smtClean="0">
                          <a:solidFill>
                            <a:schemeClr val="dk1"/>
                          </a:solidFill>
                          <a:latin typeface="+mn-lt"/>
                          <a:ea typeface="+mn-ea"/>
                          <a:cs typeface="+mn-cs"/>
                        </a:rPr>
                        <a:t>Ijtimoiy  </a:t>
                      </a:r>
                      <a:endParaRPr lang="uz-Latn-UZ" sz="1800" kern="1200" dirty="0" smtClean="0">
                        <a:solidFill>
                          <a:schemeClr val="dk1"/>
                        </a:solidFill>
                        <a:latin typeface="+mn-lt"/>
                        <a:ea typeface="+mn-ea"/>
                        <a:cs typeface="+mn-cs"/>
                      </a:endParaRPr>
                    </a:p>
                    <a:p>
                      <a:pPr lvl="0"/>
                      <a:r>
                        <a:rPr lang="uz-Latn-UZ" sz="1800" kern="1200" dirty="0" smtClean="0">
                          <a:solidFill>
                            <a:srgbClr val="FF0000"/>
                          </a:solidFill>
                          <a:latin typeface="+mn-lt"/>
                          <a:ea typeface="+mn-ea"/>
                          <a:cs typeface="+mn-cs"/>
                        </a:rPr>
                        <a:t>O’yin</a:t>
                      </a:r>
                      <a:endParaRPr lang="uz-Cyrl-UZ" sz="1800" kern="1200" dirty="0" smtClean="0">
                        <a:solidFill>
                          <a:srgbClr val="FF0000"/>
                        </a:solidFill>
                        <a:latin typeface="+mn-lt"/>
                        <a:ea typeface="+mn-ea"/>
                        <a:cs typeface="+mn-cs"/>
                      </a:endParaRPr>
                    </a:p>
                    <a:p>
                      <a:pPr lvl="0"/>
                      <a:r>
                        <a:rPr lang="en-US" sz="1800" kern="1200" dirty="0" err="1" smtClean="0">
                          <a:solidFill>
                            <a:schemeClr val="dk1"/>
                          </a:solidFill>
                          <a:latin typeface="+mn-lt"/>
                          <a:ea typeface="+mn-ea"/>
                          <a:cs typeface="+mn-cs"/>
                        </a:rPr>
                        <a:t>Bilish</a:t>
                      </a:r>
                      <a:endParaRPr lang="uz-Cyrl-UZ" sz="1800" kern="1200" dirty="0" smtClean="0">
                        <a:solidFill>
                          <a:schemeClr val="dk1"/>
                        </a:solidFill>
                        <a:latin typeface="+mn-lt"/>
                        <a:ea typeface="+mn-ea"/>
                        <a:cs typeface="+mn-cs"/>
                      </a:endParaRPr>
                    </a:p>
                    <a:p>
                      <a:endParaRPr kumimoji="0" lang="ru-RU" sz="16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kumimoji="0" lang="ru-RU" sz="14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lvl="0"/>
                      <a:r>
                        <a:rPr lang="et-EE" sz="1800" kern="1200" dirty="0" smtClean="0">
                          <a:solidFill>
                            <a:schemeClr val="dk1"/>
                          </a:solidFill>
                          <a:latin typeface="+mn-lt"/>
                          <a:ea typeface="+mn-ea"/>
                          <a:cs typeface="+mn-cs"/>
                        </a:rPr>
                        <a:t>Kommunikativ</a:t>
                      </a:r>
                      <a:endParaRPr lang="uz-Cyrl-UZ" sz="1800" kern="1200" dirty="0" smtClean="0">
                        <a:solidFill>
                          <a:schemeClr val="dk1"/>
                        </a:solidFill>
                        <a:latin typeface="+mn-lt"/>
                        <a:ea typeface="+mn-ea"/>
                        <a:cs typeface="+mn-cs"/>
                      </a:endParaRPr>
                    </a:p>
                    <a:p>
                      <a:pPr lvl="0"/>
                      <a:r>
                        <a:rPr lang="et-EE" sz="1800" kern="1200" dirty="0" smtClean="0">
                          <a:solidFill>
                            <a:schemeClr val="dk1"/>
                          </a:solidFill>
                          <a:latin typeface="+mn-lt"/>
                          <a:ea typeface="+mn-ea"/>
                          <a:cs typeface="+mn-cs"/>
                        </a:rPr>
                        <a:t>Ijtimoiy  </a:t>
                      </a:r>
                      <a:endParaRPr lang="uz-Cyrl-UZ" sz="1800" kern="1200" dirty="0" smtClean="0">
                        <a:solidFill>
                          <a:schemeClr val="dk1"/>
                        </a:solidFill>
                        <a:latin typeface="+mn-lt"/>
                        <a:ea typeface="+mn-ea"/>
                        <a:cs typeface="+mn-cs"/>
                      </a:endParaRPr>
                    </a:p>
                    <a:p>
                      <a:pPr lvl="0"/>
                      <a:r>
                        <a:rPr lang="uz-Cyrl-UZ" sz="1800" kern="1200" dirty="0" smtClean="0">
                          <a:solidFill>
                            <a:srgbClr val="FF0000"/>
                          </a:solidFill>
                          <a:latin typeface="+mn-lt"/>
                          <a:ea typeface="+mn-ea"/>
                          <a:cs typeface="+mn-cs"/>
                        </a:rPr>
                        <a:t>Shaxsiy </a:t>
                      </a:r>
                      <a:r>
                        <a:rPr lang="et-EE" sz="1800" b="1" kern="1200" dirty="0" smtClean="0">
                          <a:solidFill>
                            <a:srgbClr val="FF0000"/>
                          </a:solidFill>
                          <a:latin typeface="+mn-lt"/>
                          <a:ea typeface="+mn-ea"/>
                          <a:cs typeface="+mn-cs"/>
                        </a:rPr>
                        <a:t>(</a:t>
                      </a:r>
                      <a:r>
                        <a:rPr lang="et-EE" sz="1800" kern="1200" dirty="0" smtClean="0">
                          <a:solidFill>
                            <a:srgbClr val="FF0000"/>
                          </a:solidFill>
                          <a:latin typeface="+mn-lt"/>
                          <a:ea typeface="+mn-ea"/>
                          <a:cs typeface="+mn-cs"/>
                        </a:rPr>
                        <a:t>"Men" kontseptsiyasini qurish</a:t>
                      </a:r>
                      <a:r>
                        <a:rPr lang="et-EE" sz="1800" b="1" kern="1200" dirty="0" smtClean="0">
                          <a:solidFill>
                            <a:srgbClr val="FF0000"/>
                          </a:solidFill>
                          <a:latin typeface="+mn-lt"/>
                          <a:ea typeface="+mn-ea"/>
                          <a:cs typeface="+mn-cs"/>
                        </a:rPr>
                        <a:t>)</a:t>
                      </a:r>
                      <a:endParaRPr lang="uz-Cyrl-UZ" sz="1800" kern="1200" dirty="0" smtClean="0">
                        <a:solidFill>
                          <a:srgbClr val="FF0000"/>
                        </a:solidFill>
                        <a:latin typeface="+mn-lt"/>
                        <a:ea typeface="+mn-ea"/>
                        <a:cs typeface="+mn-cs"/>
                      </a:endParaRPr>
                    </a:p>
                    <a:p>
                      <a:pPr lvl="0"/>
                      <a:r>
                        <a:rPr lang="en-US" sz="1800" kern="1200" dirty="0" err="1" smtClean="0">
                          <a:solidFill>
                            <a:schemeClr val="dk1"/>
                          </a:solidFill>
                          <a:latin typeface="+mn-lt"/>
                          <a:ea typeface="+mn-ea"/>
                          <a:cs typeface="+mn-cs"/>
                        </a:rPr>
                        <a:t>Bilish</a:t>
                      </a:r>
                      <a:endParaRPr lang="uz-Cyrl-UZ" sz="1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600" b="0" i="0" u="none" strike="noStrike" kern="1200" cap="none" spc="0" normalizeH="0" baseline="0" noProof="0" dirty="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995604392"/>
                  </a:ext>
                </a:extLst>
              </a:tr>
            </a:tbl>
          </a:graphicData>
        </a:graphic>
      </p:graphicFrame>
      <p:sp>
        <p:nvSpPr>
          <p:cNvPr id="6" name="TextBox 5">
            <a:extLst>
              <a:ext uri="{FF2B5EF4-FFF2-40B4-BE49-F238E27FC236}">
                <a16:creationId xmlns="" xmlns:a16="http://schemas.microsoft.com/office/drawing/2014/main" id="{67CC1315-455A-4883-9944-858E6D7B8835}"/>
              </a:ext>
            </a:extLst>
          </p:cNvPr>
          <p:cNvSpPr txBox="1"/>
          <p:nvPr/>
        </p:nvSpPr>
        <p:spPr>
          <a:xfrm>
            <a:off x="1938198" y="268014"/>
            <a:ext cx="7120742" cy="1384995"/>
          </a:xfrm>
          <a:prstGeom prst="rect">
            <a:avLst/>
          </a:prstGeom>
          <a:noFill/>
        </p:spPr>
        <p:txBody>
          <a:bodyPr wrap="square" rtlCol="0">
            <a:spAutoFit/>
          </a:bodyPr>
          <a:lstStyle/>
          <a:p>
            <a:pPr>
              <a:defRPr/>
            </a:pPr>
            <a:r>
              <a:rPr lang="et-EE" sz="2000" b="1" dirty="0" smtClean="0"/>
              <a:t>3-BOB. MAKTABGACHA YOSHDAGI BOLALARGA TA’LIM BERISHDA KOMPETENSIYAVIY YONDASHUV</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3" name="Рисунок 2">
            <a:extLst>
              <a:ext uri="{FF2B5EF4-FFF2-40B4-BE49-F238E27FC236}">
                <a16:creationId xmlns="" xmlns:a16="http://schemas.microsoft.com/office/drawing/2014/main" id="{7A7F9BB8-06DB-4D03-91D3-6DBDC183D2ED}"/>
              </a:ext>
            </a:extLst>
          </p:cNvPr>
          <p:cNvPicPr>
            <a:picLocks noChangeAspect="1"/>
          </p:cNvPicPr>
          <p:nvPr/>
        </p:nvPicPr>
        <p:blipFill>
          <a:blip r:embed="rId3" cstate="print"/>
          <a:stretch>
            <a:fillRect/>
          </a:stretch>
        </p:blipFill>
        <p:spPr>
          <a:xfrm>
            <a:off x="218138" y="1270464"/>
            <a:ext cx="1629712" cy="931976"/>
          </a:xfrm>
          <a:prstGeom prst="rect">
            <a:avLst/>
          </a:prstGeom>
        </p:spPr>
      </p:pic>
      <p:pic>
        <p:nvPicPr>
          <p:cNvPr id="9" name="Рисунок 8">
            <a:extLst>
              <a:ext uri="{FF2B5EF4-FFF2-40B4-BE49-F238E27FC236}">
                <a16:creationId xmlns="" xmlns:a16="http://schemas.microsoft.com/office/drawing/2014/main" id="{AA7AE485-DD80-490D-AA66-FC36135A8158}"/>
              </a:ext>
            </a:extLst>
          </p:cNvPr>
          <p:cNvPicPr>
            <a:picLocks noChangeAspect="1"/>
          </p:cNvPicPr>
          <p:nvPr/>
        </p:nvPicPr>
        <p:blipFill>
          <a:blip r:embed="rId4" cstate="print"/>
          <a:stretch>
            <a:fillRect/>
          </a:stretch>
        </p:blipFill>
        <p:spPr>
          <a:xfrm>
            <a:off x="270838" y="2450902"/>
            <a:ext cx="1415087" cy="1450662"/>
          </a:xfrm>
          <a:prstGeom prst="rect">
            <a:avLst/>
          </a:prstGeom>
        </p:spPr>
      </p:pic>
      <p:pic>
        <p:nvPicPr>
          <p:cNvPr id="10" name="Рисунок 9">
            <a:extLst>
              <a:ext uri="{FF2B5EF4-FFF2-40B4-BE49-F238E27FC236}">
                <a16:creationId xmlns="" xmlns:a16="http://schemas.microsoft.com/office/drawing/2014/main" id="{57F6CB58-A565-4A5B-849D-6C4513E86E89}"/>
              </a:ext>
            </a:extLst>
          </p:cNvPr>
          <p:cNvPicPr>
            <a:picLocks noChangeAspect="1"/>
          </p:cNvPicPr>
          <p:nvPr/>
        </p:nvPicPr>
        <p:blipFill>
          <a:blip r:embed="rId5" cstate="print"/>
          <a:stretch>
            <a:fillRect/>
          </a:stretch>
        </p:blipFill>
        <p:spPr>
          <a:xfrm>
            <a:off x="90669" y="3973140"/>
            <a:ext cx="1701493" cy="795435"/>
          </a:xfrm>
          <a:prstGeom prst="rect">
            <a:avLst/>
          </a:prstGeom>
        </p:spPr>
      </p:pic>
      <p:pic>
        <p:nvPicPr>
          <p:cNvPr id="12" name="Рисунок 11">
            <a:extLst>
              <a:ext uri="{FF2B5EF4-FFF2-40B4-BE49-F238E27FC236}">
                <a16:creationId xmlns="" xmlns:a16="http://schemas.microsoft.com/office/drawing/2014/main" id="{FAC7B365-C14D-4B45-8C47-8268BA7C1DB7}"/>
              </a:ext>
            </a:extLst>
          </p:cNvPr>
          <p:cNvPicPr>
            <a:picLocks noChangeAspect="1"/>
          </p:cNvPicPr>
          <p:nvPr/>
        </p:nvPicPr>
        <p:blipFill>
          <a:blip r:embed="rId6" cstate="print"/>
          <a:stretch>
            <a:fillRect/>
          </a:stretch>
        </p:blipFill>
        <p:spPr>
          <a:xfrm>
            <a:off x="218138" y="5135368"/>
            <a:ext cx="1555458" cy="904336"/>
          </a:xfrm>
          <a:prstGeom prst="rect">
            <a:avLst/>
          </a:prstGeom>
        </p:spPr>
      </p:pic>
      <p:sp>
        <p:nvSpPr>
          <p:cNvPr id="4" name="Номер слайда 3">
            <a:extLst>
              <a:ext uri="{FF2B5EF4-FFF2-40B4-BE49-F238E27FC236}">
                <a16:creationId xmlns="" xmlns:a16="http://schemas.microsoft.com/office/drawing/2014/main" id="{B22AB954-FB33-4F80-9478-1DB103C55ACA}"/>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Tree>
    <p:extLst>
      <p:ext uri="{BB962C8B-B14F-4D97-AF65-F5344CB8AC3E}">
        <p14:creationId xmlns:p14="http://schemas.microsoft.com/office/powerpoint/2010/main" val="19558608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 xmlns:a16="http://schemas.microsoft.com/office/drawing/2014/main" id="{520C887E-35C8-4577-A631-3D769B297373}"/>
              </a:ext>
            </a:extLst>
          </p:cNvPr>
          <p:cNvGraphicFramePr>
            <a:graphicFrameLocks noGrp="1"/>
          </p:cNvGraphicFramePr>
          <p:nvPr>
            <p:extLst>
              <p:ext uri="{D42A27DB-BD31-4B8C-83A1-F6EECF244321}">
                <p14:modId xmlns:p14="http://schemas.microsoft.com/office/powerpoint/2010/main" val="2051899716"/>
              </p:ext>
            </p:extLst>
          </p:nvPr>
        </p:nvGraphicFramePr>
        <p:xfrm>
          <a:off x="371475" y="933451"/>
          <a:ext cx="11557721" cy="5670503"/>
        </p:xfrm>
        <a:graphic>
          <a:graphicData uri="http://schemas.openxmlformats.org/drawingml/2006/table">
            <a:tbl>
              <a:tblPr firstRow="1" bandRow="1">
                <a:tableStyleId>{85BE263C-DBD7-4A20-BB59-AAB30ACAA65A}</a:tableStyleId>
              </a:tblPr>
              <a:tblGrid>
                <a:gridCol w="3402618">
                  <a:extLst>
                    <a:ext uri="{9D8B030D-6E8A-4147-A177-3AD203B41FA5}">
                      <a16:colId xmlns="" xmlns:a16="http://schemas.microsoft.com/office/drawing/2014/main" val="1493655316"/>
                    </a:ext>
                  </a:extLst>
                </a:gridCol>
                <a:gridCol w="1255107"/>
                <a:gridCol w="6899996">
                  <a:extLst>
                    <a:ext uri="{9D8B030D-6E8A-4147-A177-3AD203B41FA5}">
                      <a16:colId xmlns="" xmlns:a16="http://schemas.microsoft.com/office/drawing/2014/main" val="3157860582"/>
                    </a:ext>
                  </a:extLst>
                </a:gridCol>
              </a:tblGrid>
              <a:tr h="407007">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1800" dirty="0" smtClean="0">
                          <a:solidFill>
                            <a:srgbClr val="FF0000"/>
                          </a:solidFill>
                          <a:latin typeface="Tahoma" panose="020B0604030504040204" pitchFamily="34" charset="0"/>
                          <a:ea typeface="Tahoma" panose="020B0604030504040204" pitchFamily="34" charset="0"/>
                          <a:cs typeface="Tahoma" panose="020B0604030504040204" pitchFamily="34" charset="0"/>
                        </a:rPr>
                        <a:t>qo’shimcha va o’zgarishlar kiritilgan</a:t>
                      </a:r>
                      <a:endParaRPr lang="ru-RU" sz="18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lang="uz-Cyrl-UZ"/>
                    </a:p>
                  </a:txBody>
                  <a:tcPr/>
                </a:tc>
                <a:tc hMerge="1">
                  <a:txBody>
                    <a:bodyPr/>
                    <a:lstStyle/>
                    <a:p>
                      <a:endParaRPr lang="ru-RU"/>
                    </a:p>
                  </a:txBody>
                  <a:tcPr/>
                </a:tc>
                <a:extLst>
                  <a:ext uri="{0D108BD9-81ED-4DB2-BD59-A6C34878D82A}">
                    <a16:rowId xmlns="" xmlns:a16="http://schemas.microsoft.com/office/drawing/2014/main" val="1841254258"/>
                  </a:ext>
                </a:extLst>
              </a:tr>
              <a:tr h="373605">
                <a:tc>
                  <a:txBody>
                    <a:bodyPr/>
                    <a:lstStyle/>
                    <a:p>
                      <a:pPr algn="ctr"/>
                      <a:r>
                        <a:rPr kumimoji="0" lang="uz-Latn-UZ" sz="1600" b="1"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Birinchi nashr</a:t>
                      </a:r>
                      <a:endParaRPr kumimoji="0" lang="ru-RU" sz="16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gridSpan="2">
                  <a:txBody>
                    <a:bodyPr/>
                    <a:lstStyle/>
                    <a:p>
                      <a:pPr algn="ctr"/>
                      <a:r>
                        <a:rPr lang="uz-Latn-UZ" sz="16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Ikkinchi nashr</a:t>
                      </a:r>
                      <a:endParaRPr kumimoji="0" lang="ru-RU" sz="16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indent="449580" algn="just">
                        <a:lnSpc>
                          <a:spcPct val="115000"/>
                        </a:lnSpc>
                        <a:spcAft>
                          <a:spcPts val="1000"/>
                        </a:spcAft>
                      </a:pPr>
                      <a:r>
                        <a:rPr lang="ru-RU" sz="1400" dirty="0">
                          <a:solidFill>
                            <a:schemeClr val="tx1"/>
                          </a:solidFill>
                          <a:effectLst/>
                          <a:latin typeface="Tahoma" panose="020B0604030504040204" pitchFamily="34" charset="0"/>
                          <a:ea typeface="Tahoma" panose="020B0604030504040204" pitchFamily="34" charset="0"/>
                          <a:cs typeface="Tahoma" panose="020B0604030504040204" pitchFamily="34" charset="0"/>
                        </a:rPr>
                        <a:t>Второе издание</a:t>
                      </a:r>
                    </a:p>
                  </a:txBody>
                  <a:tcPr/>
                </a:tc>
                <a:extLst>
                  <a:ext uri="{0D108BD9-81ED-4DB2-BD59-A6C34878D82A}">
                    <a16:rowId xmlns="" xmlns:a16="http://schemas.microsoft.com/office/drawing/2014/main" val="3283047611"/>
                  </a:ext>
                </a:extLst>
              </a:tr>
              <a:tr h="776889">
                <a:tc gridSpan="3">
                  <a:txBody>
                    <a:bodyPr/>
                    <a:lstStyle/>
                    <a:p>
                      <a:pPr marL="0" marR="0" indent="0" algn="ctr" defTabSz="914400" rtl="0" eaLnBrk="1" fontAlgn="auto" latinLnBrk="0" hangingPunct="1">
                        <a:lnSpc>
                          <a:spcPct val="115000"/>
                        </a:lnSpc>
                        <a:spcBef>
                          <a:spcPts val="2400"/>
                        </a:spcBef>
                        <a:spcAft>
                          <a:spcPts val="1000"/>
                        </a:spcAft>
                        <a:buClrTx/>
                        <a:buSzTx/>
                        <a:buFontTx/>
                        <a:buNone/>
                        <a:tabLst/>
                        <a:defRPr/>
                      </a:pPr>
                      <a:r>
                        <a:rPr lang="et-EE" sz="1800" b="1" kern="1200" dirty="0" smtClean="0">
                          <a:solidFill>
                            <a:schemeClr val="dk1"/>
                          </a:solidFill>
                          <a:latin typeface="+mn-lt"/>
                          <a:ea typeface="+mn-ea"/>
                          <a:cs typeface="+mn-cs"/>
                        </a:rPr>
                        <a:t>4.1. Maktabgacha yoshdagi bolaning rivojlanishida o‘yinning roli va maktabgacha ta’lim tashkilotining ta’lim va tarbiya jarayonida uning ahamiyati </a:t>
                      </a:r>
                      <a:endParaRPr lang="ru-RU" sz="1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lang="uz-Cyrl-UZ"/>
                    </a:p>
                  </a:txBody>
                  <a:tcPr/>
                </a:tc>
                <a:tc hMerge="1">
                  <a:txBody>
                    <a:bodyPr/>
                    <a:lstStyle/>
                    <a:p>
                      <a:pPr algn="ctr"/>
                      <a:endParaRPr kumimoji="0" lang="ru-RU" sz="14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213563721"/>
                  </a:ext>
                </a:extLst>
              </a:tr>
              <a:tr h="1907627">
                <a:tc>
                  <a:txBody>
                    <a:bodyPr/>
                    <a:lstStyle/>
                    <a:p>
                      <a:r>
                        <a:rPr kumimoji="0" lang="en-US" sz="20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uz-Latn-UZ" sz="20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Yo’q edi</a:t>
                      </a:r>
                      <a:endParaRPr kumimoji="0" lang="ru-RU" sz="20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kumimoji="0" lang="ru-RU" sz="20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marL="0" marR="0" indent="448310" algn="l" defTabSz="914400" rtl="0" eaLnBrk="1" fontAlgn="auto" latinLnBrk="0" hangingPunct="1">
                        <a:lnSpc>
                          <a:spcPct val="115000"/>
                        </a:lnSpc>
                        <a:spcBef>
                          <a:spcPts val="0"/>
                        </a:spcBef>
                        <a:spcAft>
                          <a:spcPts val="0"/>
                        </a:spcAft>
                        <a:buClrTx/>
                        <a:buSzTx/>
                        <a:buFontTx/>
                        <a:buNone/>
                        <a:tabLst/>
                        <a:defRPr/>
                      </a:pPr>
                      <a:r>
                        <a:rPr lang="et-EE" sz="1600" kern="1200" dirty="0" smtClean="0">
                          <a:solidFill>
                            <a:schemeClr val="dk1"/>
                          </a:solidFill>
                          <a:latin typeface="+mn-lt"/>
                          <a:ea typeface="+mn-ea"/>
                          <a:cs typeface="+mn-cs"/>
                        </a:rPr>
                        <a:t>Davlat o'quv dasturida bolaning o`yin o`ynash huquqi tan olinadi, o'yinning bola uchun ahamiyati, uning pedagogik imkoniyatlari ta’lim va tarbiya jarayonini tashkil etishda inobatga olinadi.</a:t>
                      </a:r>
                      <a:r>
                        <a:rPr lang="ru-RU"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r>
                      <a:br>
                        <a:rPr lang="ru-RU"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br>
                      <a:r>
                        <a:rPr lang="en-US" sz="1600" kern="1200" dirty="0" smtClean="0">
                          <a:solidFill>
                            <a:schemeClr val="dk1"/>
                          </a:solidFill>
                          <a:latin typeface="+mn-lt"/>
                          <a:ea typeface="+mn-ea"/>
                          <a:cs typeface="+mn-cs"/>
                        </a:rPr>
                        <a:t> </a:t>
                      </a:r>
                      <a:r>
                        <a:rPr lang="en-US" sz="1600" kern="1200" dirty="0" err="1" smtClean="0">
                          <a:solidFill>
                            <a:srgbClr val="FF0000"/>
                          </a:solidFill>
                          <a:latin typeface="+mn-lt"/>
                          <a:ea typeface="+mn-ea"/>
                          <a:cs typeface="+mn-cs"/>
                        </a:rPr>
                        <a:t>O'yin</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maktabgacha</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yoshda</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yetakchi</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faoliyatdir</a:t>
                      </a:r>
                      <a:r>
                        <a:rPr lang="ru-RU" sz="1600" dirty="0" smtClean="0">
                          <a:solidFill>
                            <a:srgbClr val="FF0000"/>
                          </a:solidFill>
                          <a:effectLst/>
                          <a:latin typeface="Tahoma" panose="020B0604030504040204" pitchFamily="34" charset="0"/>
                          <a:ea typeface="Tahoma" panose="020B0604030504040204" pitchFamily="34" charset="0"/>
                          <a:cs typeface="Tahoma" panose="020B0604030504040204" pitchFamily="34" charset="0"/>
                        </a:rPr>
                        <a:t> </a:t>
                      </a:r>
                      <a:endParaRPr lang="uz-Latn-UZ" sz="1600" dirty="0" smtClean="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indent="448310">
                        <a:lnSpc>
                          <a:spcPct val="115000"/>
                        </a:lnSpc>
                        <a:spcAft>
                          <a:spcPts val="0"/>
                        </a:spcAft>
                      </a:pPr>
                      <a:r>
                        <a:rPr lang="en-US" sz="1600" kern="1200" dirty="0" err="1" smtClean="0">
                          <a:solidFill>
                            <a:srgbClr val="FF0000"/>
                          </a:solidFill>
                          <a:latin typeface="+mn-lt"/>
                          <a:ea typeface="+mn-ea"/>
                          <a:cs typeface="+mn-cs"/>
                        </a:rPr>
                        <a:t>O'yin</a:t>
                      </a:r>
                      <a:r>
                        <a:rPr lang="en-US" sz="1600" kern="1200" dirty="0" smtClean="0">
                          <a:solidFill>
                            <a:srgbClr val="FF0000"/>
                          </a:solidFill>
                          <a:latin typeface="+mn-lt"/>
                          <a:ea typeface="+mn-ea"/>
                          <a:cs typeface="+mn-cs"/>
                        </a:rPr>
                        <a:t> </a:t>
                      </a:r>
                      <a:r>
                        <a:rPr lang="en-US" sz="1600" kern="1200" dirty="0" err="1" smtClean="0">
                          <a:solidFill>
                            <a:schemeClr val="dk1"/>
                          </a:solidFill>
                          <a:latin typeface="+mn-lt"/>
                          <a:ea typeface="+mn-ea"/>
                          <a:cs typeface="+mn-cs"/>
                        </a:rPr>
                        <a:t>orqali</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ta’lim</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olish</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bolalarni</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ta’lim</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olishi</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va</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rivojlanishining</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yondashuvlaridan</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biridir</a:t>
                      </a:r>
                      <a:endParaRPr lang="ru-RU" sz="16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413482713"/>
                  </a:ext>
                </a:extLst>
              </a:tr>
              <a:tr h="2205375">
                <a:tc>
                  <a:txBody>
                    <a:bodyPr/>
                    <a:lstStyle/>
                    <a:p>
                      <a:endParaRPr kumimoji="0" lang="ru-RU" sz="18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kumimoji="0" lang="ru-RU" sz="18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indent="448310">
                        <a:lnSpc>
                          <a:spcPct val="115000"/>
                        </a:lnSpc>
                        <a:spcAft>
                          <a:spcPts val="0"/>
                        </a:spcAft>
                      </a:pPr>
                      <a:r>
                        <a:rPr lang="en-US" sz="1600" kern="1200" dirty="0" err="1" smtClean="0">
                          <a:solidFill>
                            <a:schemeClr val="dk1"/>
                          </a:solidFill>
                          <a:latin typeface="+mn-lt"/>
                          <a:ea typeface="+mn-ea"/>
                          <a:cs typeface="+mn-cs"/>
                        </a:rPr>
                        <a:t>Bolalar</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o'yinini</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tashkil</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etishda</a:t>
                      </a:r>
                      <a:r>
                        <a:rPr lang="en-US" sz="1600" kern="1200" dirty="0" smtClean="0">
                          <a:solidFill>
                            <a:schemeClr val="dk1"/>
                          </a:solidFill>
                          <a:latin typeface="+mn-lt"/>
                          <a:ea typeface="+mn-ea"/>
                          <a:cs typeface="+mn-cs"/>
                        </a:rPr>
                        <a:t> </a:t>
                      </a:r>
                      <a:r>
                        <a:rPr lang="en-US" sz="1600" kern="1200" dirty="0" err="1" smtClean="0">
                          <a:solidFill>
                            <a:srgbClr val="FF0000"/>
                          </a:solidFill>
                          <a:latin typeface="+mn-lt"/>
                          <a:ea typeface="+mn-ea"/>
                          <a:cs typeface="+mn-cs"/>
                        </a:rPr>
                        <a:t>pedagogning</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o`rni</a:t>
                      </a:r>
                      <a:r>
                        <a:rPr lang="en-US" sz="1600" kern="1200" dirty="0" smtClean="0">
                          <a:solidFill>
                            <a:srgbClr val="FF0000"/>
                          </a:solidFill>
                          <a:latin typeface="+mn-lt"/>
                          <a:ea typeface="+mn-ea"/>
                          <a:cs typeface="+mn-cs"/>
                        </a:rPr>
                        <a:t> </a:t>
                      </a:r>
                      <a:r>
                        <a:rPr lang="en-US" sz="1600" kern="1200" dirty="0" err="1" smtClean="0">
                          <a:solidFill>
                            <a:schemeClr val="dk1"/>
                          </a:solidFill>
                          <a:latin typeface="+mn-lt"/>
                          <a:ea typeface="+mn-ea"/>
                          <a:cs typeface="+mn-cs"/>
                        </a:rPr>
                        <a:t>quyidagilar</a:t>
                      </a:r>
                      <a:r>
                        <a:rPr lang="en-US" sz="1600" kern="1200" dirty="0" smtClean="0">
                          <a:solidFill>
                            <a:schemeClr val="dk1"/>
                          </a:solidFill>
                          <a:latin typeface="+mn-lt"/>
                          <a:ea typeface="+mn-ea"/>
                          <a:cs typeface="+mn-cs"/>
                        </a:rPr>
                        <a:t> </a:t>
                      </a:r>
                      <a:r>
                        <a:rPr lang="ru-RU" sz="1600" b="0" dirty="0" smtClean="0">
                          <a:solidFill>
                            <a:srgbClr val="C00000"/>
                          </a:solidFill>
                          <a:effectLst/>
                          <a:latin typeface="Tahoma" panose="020B0604030504040204" pitchFamily="34" charset="0"/>
                          <a:ea typeface="Tahoma" panose="020B0604030504040204" pitchFamily="34" charset="0"/>
                          <a:cs typeface="Tahoma" panose="020B0604030504040204" pitchFamily="34" charset="0"/>
                        </a:rPr>
                        <a:t>:</a:t>
                      </a:r>
                      <a:endParaRPr lang="ru-RU" sz="1600" b="0"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448310" algn="l" defTabSz="914400" rtl="0" eaLnBrk="1" fontAlgn="auto" latinLnBrk="0" hangingPunct="1">
                        <a:lnSpc>
                          <a:spcPct val="115000"/>
                        </a:lnSpc>
                        <a:spcBef>
                          <a:spcPts val="0"/>
                        </a:spcBef>
                        <a:spcAft>
                          <a:spcPts val="0"/>
                        </a:spcAft>
                        <a:buClrTx/>
                        <a:buSzTx/>
                        <a:buFontTx/>
                        <a:buNone/>
                        <a:tabLst/>
                        <a:defRPr/>
                      </a:pPr>
                      <a:r>
                        <a:rPr lang="uz-Latn-UZ" sz="1600" b="1" kern="1200" dirty="0" smtClean="0">
                          <a:solidFill>
                            <a:schemeClr val="dk1"/>
                          </a:solidFill>
                          <a:latin typeface="+mn-lt"/>
                          <a:ea typeface="+mn-ea"/>
                          <a:cs typeface="+mn-cs"/>
                        </a:rPr>
                        <a:t>-</a:t>
                      </a:r>
                      <a:r>
                        <a:rPr lang="en-US" sz="1600" b="1" kern="1200" dirty="0" err="1" smtClean="0">
                          <a:solidFill>
                            <a:schemeClr val="dk1"/>
                          </a:solidFill>
                          <a:latin typeface="+mn-lt"/>
                          <a:ea typeface="+mn-ea"/>
                          <a:cs typeface="+mn-cs"/>
                        </a:rPr>
                        <a:t>bolalar</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o'yinlari</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uchun</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sharoit</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yaratish</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vaqt</a:t>
                      </a:r>
                      <a:r>
                        <a:rPr lang="en-US" sz="1600" b="1" kern="1200" dirty="0" smtClean="0">
                          <a:solidFill>
                            <a:schemeClr val="dk1"/>
                          </a:solidFill>
                          <a:latin typeface="+mn-lt"/>
                          <a:ea typeface="+mn-ea"/>
                          <a:cs typeface="+mn-cs"/>
                        </a:rPr>
                        <a:t>, joy, </a:t>
                      </a:r>
                      <a:r>
                        <a:rPr lang="en-US" sz="1600" b="1" kern="1200" dirty="0" err="1" smtClean="0">
                          <a:solidFill>
                            <a:schemeClr val="dk1"/>
                          </a:solidFill>
                          <a:latin typeface="+mn-lt"/>
                          <a:ea typeface="+mn-ea"/>
                          <a:cs typeface="+mn-cs"/>
                        </a:rPr>
                        <a:t>resurslar</a:t>
                      </a:r>
                      <a:r>
                        <a:rPr lang="en-US" sz="1600" b="1" kern="1200" dirty="0" smtClean="0">
                          <a:solidFill>
                            <a:schemeClr val="dk1"/>
                          </a:solidFill>
                          <a:latin typeface="+mn-lt"/>
                          <a:ea typeface="+mn-ea"/>
                          <a:cs typeface="+mn-cs"/>
                        </a:rPr>
                        <a:t>).</a:t>
                      </a:r>
                      <a:endParaRPr lang="uz-Cyrl-UZ" sz="1600" kern="1200" dirty="0" smtClean="0">
                        <a:solidFill>
                          <a:schemeClr val="dk1"/>
                        </a:solidFill>
                        <a:latin typeface="+mn-lt"/>
                        <a:ea typeface="+mn-ea"/>
                        <a:cs typeface="+mn-cs"/>
                      </a:endParaRPr>
                    </a:p>
                    <a:p>
                      <a:pPr indent="448310">
                        <a:lnSpc>
                          <a:spcPct val="115000"/>
                        </a:lnSpc>
                        <a:spcAft>
                          <a:spcPts val="0"/>
                        </a:spcAft>
                      </a:pPr>
                      <a:r>
                        <a:rPr lang="uz-Latn-UZ" sz="1600" b="1" kern="1200" dirty="0" smtClean="0">
                          <a:solidFill>
                            <a:schemeClr val="dk1"/>
                          </a:solidFill>
                          <a:latin typeface="+mn-lt"/>
                          <a:ea typeface="+mn-ea"/>
                          <a:cs typeface="+mn-cs"/>
                        </a:rPr>
                        <a:t>-</a:t>
                      </a:r>
                      <a:r>
                        <a:rPr lang="en-US" sz="1600" b="1" kern="1200" dirty="0" err="1" smtClean="0">
                          <a:solidFill>
                            <a:schemeClr val="dk1"/>
                          </a:solidFill>
                          <a:latin typeface="+mn-lt"/>
                          <a:ea typeface="+mn-ea"/>
                          <a:cs typeface="+mn-cs"/>
                        </a:rPr>
                        <a:t>bolalar</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o'yinini</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rivojlantirish</a:t>
                      </a:r>
                      <a:r>
                        <a:rPr lang="en-US" sz="1600" b="1" kern="1200" dirty="0" smtClean="0">
                          <a:solidFill>
                            <a:schemeClr val="dk1"/>
                          </a:solidFill>
                          <a:latin typeface="+mn-lt"/>
                          <a:ea typeface="+mn-ea"/>
                          <a:cs typeface="+mn-cs"/>
                        </a:rPr>
                        <a:t>.</a:t>
                      </a:r>
                      <a:endParaRPr lang="uz-Latn-UZ" sz="1600" b="1" kern="1200" dirty="0" smtClean="0">
                        <a:solidFill>
                          <a:schemeClr val="dk1"/>
                        </a:solidFill>
                        <a:latin typeface="+mn-lt"/>
                        <a:ea typeface="+mn-ea"/>
                        <a:cs typeface="+mn-cs"/>
                      </a:endParaRPr>
                    </a:p>
                    <a:p>
                      <a:pPr indent="448310">
                        <a:lnSpc>
                          <a:spcPct val="115000"/>
                        </a:lnSpc>
                        <a:spcAft>
                          <a:spcPts val="0"/>
                        </a:spcAft>
                      </a:pPr>
                      <a:r>
                        <a:rPr lang="uz-Latn-UZ" sz="1600" b="1" kern="1200" dirty="0" smtClean="0">
                          <a:solidFill>
                            <a:schemeClr val="dk1"/>
                          </a:solidFill>
                          <a:latin typeface="+mn-lt"/>
                          <a:ea typeface="+mn-ea"/>
                          <a:cs typeface="+mn-cs"/>
                        </a:rPr>
                        <a:t>-</a:t>
                      </a:r>
                      <a:r>
                        <a:rPr lang="en-US" sz="1600" b="1" kern="1200" dirty="0" err="1" smtClean="0">
                          <a:solidFill>
                            <a:schemeClr val="dk1"/>
                          </a:solidFill>
                          <a:latin typeface="+mn-lt"/>
                          <a:ea typeface="+mn-ea"/>
                          <a:cs typeface="+mn-cs"/>
                        </a:rPr>
                        <a:t>bolalarning</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o'yinda</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o'zaro</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munosabatda</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bo'lishiga</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yordam</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berish</a:t>
                      </a:r>
                      <a:endParaRPr lang="uz-Latn-UZ" sz="1600" b="1" kern="1200" dirty="0" smtClean="0">
                        <a:solidFill>
                          <a:schemeClr val="dk1"/>
                        </a:solidFill>
                        <a:latin typeface="+mn-lt"/>
                        <a:ea typeface="+mn-ea"/>
                        <a:cs typeface="+mn-cs"/>
                      </a:endParaRPr>
                    </a:p>
                    <a:p>
                      <a:pPr indent="448310">
                        <a:lnSpc>
                          <a:spcPct val="115000"/>
                        </a:lnSpc>
                        <a:spcAft>
                          <a:spcPts val="0"/>
                        </a:spcAft>
                      </a:pPr>
                      <a:r>
                        <a:rPr lang="uz-Latn-UZ" sz="1600" b="1" kern="1200" dirty="0" smtClean="0">
                          <a:solidFill>
                            <a:schemeClr val="dk1"/>
                          </a:solidFill>
                          <a:latin typeface="+mn-lt"/>
                          <a:ea typeface="+mn-ea"/>
                          <a:cs typeface="+mn-cs"/>
                        </a:rPr>
                        <a:t>-</a:t>
                      </a:r>
                      <a:r>
                        <a:rPr lang="en-US" sz="1600" b="1" kern="1200" dirty="0" err="1" smtClean="0">
                          <a:solidFill>
                            <a:schemeClr val="dk1"/>
                          </a:solidFill>
                          <a:latin typeface="+mn-lt"/>
                          <a:ea typeface="+mn-ea"/>
                          <a:cs typeface="+mn-cs"/>
                        </a:rPr>
                        <a:t>bolalarga</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o'zlarini</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va</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qobiliyatlarini</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namoyish</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qilish</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imkoniyatini</a:t>
                      </a:r>
                      <a:r>
                        <a:rPr lang="en-US" sz="1600" b="1" kern="1200" dirty="0" smtClean="0">
                          <a:solidFill>
                            <a:schemeClr val="dk1"/>
                          </a:solidFill>
                          <a:latin typeface="+mn-lt"/>
                          <a:ea typeface="+mn-ea"/>
                          <a:cs typeface="+mn-cs"/>
                        </a:rPr>
                        <a:t> </a:t>
                      </a:r>
                      <a:r>
                        <a:rPr lang="en-US" sz="1600" b="1" kern="1200" dirty="0" err="1" smtClean="0">
                          <a:solidFill>
                            <a:schemeClr val="dk1"/>
                          </a:solidFill>
                          <a:latin typeface="+mn-lt"/>
                          <a:ea typeface="+mn-ea"/>
                          <a:cs typeface="+mn-cs"/>
                        </a:rPr>
                        <a:t>berish</a:t>
                      </a:r>
                      <a:endParaRPr lang="ru-RU" sz="16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2639625342"/>
                  </a:ext>
                </a:extLst>
              </a:tr>
            </a:tbl>
          </a:graphicData>
        </a:graphic>
      </p:graphicFrame>
      <p:sp>
        <p:nvSpPr>
          <p:cNvPr id="6" name="TextBox 5">
            <a:extLst>
              <a:ext uri="{FF2B5EF4-FFF2-40B4-BE49-F238E27FC236}">
                <a16:creationId xmlns="" xmlns:a16="http://schemas.microsoft.com/office/drawing/2014/main" id="{67CC1315-455A-4883-9944-858E6D7B8835}"/>
              </a:ext>
            </a:extLst>
          </p:cNvPr>
          <p:cNvSpPr txBox="1"/>
          <p:nvPr/>
        </p:nvSpPr>
        <p:spPr>
          <a:xfrm>
            <a:off x="1881963" y="33868"/>
            <a:ext cx="6347637" cy="1077218"/>
          </a:xfrm>
          <a:prstGeom prst="rect">
            <a:avLst/>
          </a:prstGeom>
          <a:noFill/>
        </p:spPr>
        <p:txBody>
          <a:bodyPr wrap="square" rtlCol="0">
            <a:spAutoFit/>
          </a:bodyPr>
          <a:lstStyle/>
          <a:p>
            <a:pPr>
              <a:defRPr/>
            </a:pPr>
            <a:r>
              <a:rPr lang="et-EE" sz="2000" b="1" dirty="0" smtClean="0"/>
              <a:t>4-BOB. TA’LIM VA TARBIYA JARAYONI</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2" name="Рисунок 1">
            <a:extLst>
              <a:ext uri="{FF2B5EF4-FFF2-40B4-BE49-F238E27FC236}">
                <a16:creationId xmlns="" xmlns:a16="http://schemas.microsoft.com/office/drawing/2014/main" id="{34496E0A-6E3D-4B0C-B47A-9C273BF037E7}"/>
              </a:ext>
            </a:extLst>
          </p:cNvPr>
          <p:cNvPicPr>
            <a:picLocks noChangeAspect="1"/>
          </p:cNvPicPr>
          <p:nvPr/>
        </p:nvPicPr>
        <p:blipFill rotWithShape="1">
          <a:blip r:embed="rId3" cstate="print"/>
          <a:srcRect l="28910" t="56528" r="39712" b="25969"/>
          <a:stretch/>
        </p:blipFill>
        <p:spPr>
          <a:xfrm>
            <a:off x="1452562" y="2943403"/>
            <a:ext cx="2886075" cy="2981146"/>
          </a:xfrm>
          <a:prstGeom prst="ellipse">
            <a:avLst/>
          </a:prstGeom>
        </p:spPr>
      </p:pic>
      <p:sp>
        <p:nvSpPr>
          <p:cNvPr id="4" name="Номер слайда 3">
            <a:extLst>
              <a:ext uri="{FF2B5EF4-FFF2-40B4-BE49-F238E27FC236}">
                <a16:creationId xmlns="" xmlns:a16="http://schemas.microsoft.com/office/drawing/2014/main" id="{166476EA-3F5A-4D1C-8AED-8294426516E6}"/>
              </a:ext>
            </a:extLst>
          </p:cNvPr>
          <p:cNvSpPr>
            <a:spLocks noGrp="1"/>
          </p:cNvSpPr>
          <p:nvPr>
            <p:ph type="sldNum" sz="quarter" idx="12"/>
          </p:nvPr>
        </p:nvSpPr>
        <p:spPr/>
        <p:txBody>
          <a:bodyPr/>
          <a:lstStyle/>
          <a:p>
            <a:fld id="{D57F1E4F-1CFF-5643-939E-217C01CDF565}" type="slidenum">
              <a:rPr lang="en-US" smtClean="0"/>
              <a:pPr/>
              <a:t>10</a:t>
            </a:fld>
            <a:endParaRPr lang="en-US" dirty="0"/>
          </a:p>
        </p:txBody>
      </p:sp>
      <p:pic>
        <p:nvPicPr>
          <p:cNvPr id="9" name="Рисунок 8">
            <a:extLst>
              <a:ext uri="{FF2B5EF4-FFF2-40B4-BE49-F238E27FC236}">
                <a16:creationId xmlns="" xmlns:a16="http://schemas.microsoft.com/office/drawing/2014/main" id="{1DA32EF6-7D4D-416A-ADA4-2474D5C27321}"/>
              </a:ext>
            </a:extLst>
          </p:cNvPr>
          <p:cNvPicPr>
            <a:picLocks noChangeAspect="1"/>
          </p:cNvPicPr>
          <p:nvPr/>
        </p:nvPicPr>
        <p:blipFill rotWithShape="1">
          <a:blip r:embed="rId4" cstate="print"/>
          <a:srcRect t="7074" b="7813"/>
          <a:stretch/>
        </p:blipFill>
        <p:spPr>
          <a:xfrm>
            <a:off x="182372" y="169725"/>
            <a:ext cx="1199510" cy="599351"/>
          </a:xfrm>
          <a:prstGeom prst="rect">
            <a:avLst/>
          </a:prstGeom>
        </p:spPr>
      </p:pic>
    </p:spTree>
    <p:extLst>
      <p:ext uri="{BB962C8B-B14F-4D97-AF65-F5344CB8AC3E}">
        <p14:creationId xmlns:p14="http://schemas.microsoft.com/office/powerpoint/2010/main" val="2831656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 xmlns:a16="http://schemas.microsoft.com/office/drawing/2014/main" id="{520C887E-35C8-4577-A631-3D769B297373}"/>
              </a:ext>
            </a:extLst>
          </p:cNvPr>
          <p:cNvGraphicFramePr>
            <a:graphicFrameLocks noGrp="1"/>
          </p:cNvGraphicFramePr>
          <p:nvPr>
            <p:extLst>
              <p:ext uri="{D42A27DB-BD31-4B8C-83A1-F6EECF244321}">
                <p14:modId xmlns:p14="http://schemas.microsoft.com/office/powerpoint/2010/main" val="53392355"/>
              </p:ext>
            </p:extLst>
          </p:nvPr>
        </p:nvGraphicFramePr>
        <p:xfrm>
          <a:off x="1962151" y="1057275"/>
          <a:ext cx="9967046" cy="5184658"/>
        </p:xfrm>
        <a:graphic>
          <a:graphicData uri="http://schemas.openxmlformats.org/drawingml/2006/table">
            <a:tbl>
              <a:tblPr firstRow="1" bandRow="1">
                <a:tableStyleId>{85BE263C-DBD7-4A20-BB59-AAB30ACAA65A}</a:tableStyleId>
              </a:tblPr>
              <a:tblGrid>
                <a:gridCol w="4158629">
                  <a:extLst>
                    <a:ext uri="{9D8B030D-6E8A-4147-A177-3AD203B41FA5}">
                      <a16:colId xmlns="" xmlns:a16="http://schemas.microsoft.com/office/drawing/2014/main" val="1493655316"/>
                    </a:ext>
                  </a:extLst>
                </a:gridCol>
                <a:gridCol w="5808417">
                  <a:extLst>
                    <a:ext uri="{9D8B030D-6E8A-4147-A177-3AD203B41FA5}">
                      <a16:colId xmlns="" xmlns:a16="http://schemas.microsoft.com/office/drawing/2014/main" val="3157860582"/>
                    </a:ext>
                  </a:extLst>
                </a:gridCol>
              </a:tblGrid>
              <a:tr h="771201">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1800" dirty="0" smtClean="0">
                          <a:solidFill>
                            <a:srgbClr val="FF0000"/>
                          </a:solidFill>
                          <a:latin typeface="Tahoma" panose="020B0604030504040204" pitchFamily="34" charset="0"/>
                          <a:ea typeface="Tahoma" panose="020B0604030504040204" pitchFamily="34" charset="0"/>
                          <a:cs typeface="Tahoma" panose="020B0604030504040204" pitchFamily="34" charset="0"/>
                        </a:rPr>
                        <a:t>qo’shimcha va o’zgarishlar kiritilgan</a:t>
                      </a:r>
                      <a:endParaRPr lang="ru-RU" sz="18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p>
                      <a:pPr algn="ctr"/>
                      <a:endParaRPr lang="ru-RU" sz="1800" dirty="0">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lang="ru-RU"/>
                    </a:p>
                  </a:txBody>
                  <a:tcPr/>
                </a:tc>
                <a:extLst>
                  <a:ext uri="{0D108BD9-81ED-4DB2-BD59-A6C34878D82A}">
                    <a16:rowId xmlns="" xmlns:a16="http://schemas.microsoft.com/office/drawing/2014/main" val="1841254258"/>
                  </a:ext>
                </a:extLst>
              </a:tr>
              <a:tr h="403962">
                <a:tc>
                  <a:txBody>
                    <a:bodyPr/>
                    <a:lstStyle/>
                    <a:p>
                      <a:pPr algn="ctr"/>
                      <a:r>
                        <a:rPr kumimoji="0" lang="uz-Latn-UZ" sz="1600" b="1"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Birinchi nashr</a:t>
                      </a:r>
                      <a:endParaRPr kumimoji="0" lang="ru-RU" sz="16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algn="ctr"/>
                      <a:r>
                        <a:rPr lang="uz-Latn-UZ" sz="16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Ikkinchi nashr</a:t>
                      </a:r>
                      <a:endParaRPr kumimoji="0" lang="ru-RU" sz="16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3283047611"/>
                  </a:ext>
                </a:extLst>
              </a:tr>
              <a:tr h="459813">
                <a:tc gridSpan="2">
                  <a:txBody>
                    <a:bodyPr/>
                    <a:lstStyle/>
                    <a:p>
                      <a:pPr marL="0" marR="0" indent="0" algn="ctr" defTabSz="914400" rtl="0" eaLnBrk="1" fontAlgn="auto" latinLnBrk="0" hangingPunct="1">
                        <a:lnSpc>
                          <a:spcPct val="115000"/>
                        </a:lnSpc>
                        <a:spcBef>
                          <a:spcPts val="2400"/>
                        </a:spcBef>
                        <a:spcAft>
                          <a:spcPts val="1000"/>
                        </a:spcAft>
                        <a:buClrTx/>
                        <a:buSzTx/>
                        <a:buFontTx/>
                        <a:buNone/>
                        <a:tabLst/>
                        <a:defRPr/>
                      </a:pPr>
                      <a:r>
                        <a:rPr lang="uz-Cyrl-UZ" sz="1800" b="1" kern="1200" dirty="0" smtClean="0">
                          <a:solidFill>
                            <a:schemeClr val="dk1"/>
                          </a:solidFill>
                          <a:latin typeface="Times New Roman" pitchFamily="18" charset="0"/>
                          <a:ea typeface="+mn-ea"/>
                          <a:cs typeface="Times New Roman" pitchFamily="18" charset="0"/>
                        </a:rPr>
                        <a:t>4.2. </a:t>
                      </a:r>
                      <a:r>
                        <a:rPr lang="et-EE" sz="1800" b="1" kern="1200" dirty="0" smtClean="0">
                          <a:solidFill>
                            <a:schemeClr val="dk1"/>
                          </a:solidFill>
                          <a:latin typeface="Times New Roman" pitchFamily="18" charset="0"/>
                          <a:ea typeface="+mn-ea"/>
                          <a:cs typeface="Times New Roman" pitchFamily="18" charset="0"/>
                        </a:rPr>
                        <a:t>Shaxsga yo’naltirilgan yondashuv asosida ta’lim va tarbiya jarayonini rejalashtirish </a:t>
                      </a:r>
                      <a:endParaRPr lang="uz-Cyrl-UZ" sz="1800" b="1" kern="1200" dirty="0" smtClean="0">
                        <a:solidFill>
                          <a:schemeClr val="dk1"/>
                        </a:solidFill>
                        <a:latin typeface="Times New Roman" pitchFamily="18" charset="0"/>
                        <a:ea typeface="+mn-ea"/>
                        <a:cs typeface="Times New Roman" pitchFamily="18" charset="0"/>
                      </a:endParaRPr>
                    </a:p>
                  </a:txBody>
                  <a:tcPr/>
                </a:tc>
                <a:tc hMerge="1">
                  <a:txBody>
                    <a:bodyPr/>
                    <a:lstStyle/>
                    <a:p>
                      <a:pPr algn="ctr"/>
                      <a:endParaRPr kumimoji="0" lang="ru-RU" sz="14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213563721"/>
                  </a:ext>
                </a:extLst>
              </a:tr>
              <a:tr h="1674797">
                <a:tc gridSpan="2">
                  <a:txBody>
                    <a:bodyPr/>
                    <a:lstStyle/>
                    <a:p>
                      <a:r>
                        <a:rPr kumimoji="0" lang="uz-Latn-UZ" sz="1800" b="0" i="0" u="none" strike="noStrike" kern="1200" cap="none" spc="0" normalizeH="0" baseline="0" noProof="0" dirty="0" smtClean="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rPr>
                        <a:t>Bobning ushbu qismi qayta ko’rib chiqilgan va to’ldirilgan:</a:t>
                      </a:r>
                    </a:p>
                    <a:p>
                      <a:endParaRPr kumimoji="0" lang="uz-Latn-UZ" sz="1800" b="0" i="0" u="none" strike="noStrike" kern="1200" cap="none" spc="0" normalizeH="0" baseline="0" noProof="0" dirty="0" smtClean="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p>
                      <a:r>
                        <a:rPr lang="uz-Latn-UZ" sz="1800" b="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O’quv dasturining </a:t>
                      </a:r>
                      <a:r>
                        <a:rPr lang="uz-Latn-UZ" sz="1800" b="0" dirty="0" smtClean="0">
                          <a:solidFill>
                            <a:srgbClr val="FF0000"/>
                          </a:solidFill>
                          <a:effectLst/>
                          <a:latin typeface="Tahoma" panose="020B0604030504040204" pitchFamily="34" charset="0"/>
                          <a:ea typeface="Tahoma" panose="020B0604030504040204" pitchFamily="34" charset="0"/>
                          <a:cs typeface="Tahoma" panose="020B0604030504040204" pitchFamily="34" charset="0"/>
                        </a:rPr>
                        <a:t>maqsad va vazifalari </a:t>
                      </a:r>
                      <a:r>
                        <a:rPr lang="uz-Latn-UZ" sz="1800" b="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konkretlashtirilgan ;</a:t>
                      </a:r>
                    </a:p>
                    <a:p>
                      <a:r>
                        <a:rPr lang="et-EE" sz="1800" kern="1200" dirty="0" smtClean="0">
                          <a:solidFill>
                            <a:schemeClr val="dk1"/>
                          </a:solidFill>
                          <a:latin typeface="+mn-lt"/>
                          <a:ea typeface="+mn-ea"/>
                          <a:cs typeface="+mn-cs"/>
                        </a:rPr>
                        <a:t>O'quv rejasini tuzishda bolaning yoshi va individual rivojlanish xususiyatlarini e’tiborga oli</a:t>
                      </a:r>
                      <a:r>
                        <a:rPr lang="uz-Latn-UZ" sz="1800" kern="1200" dirty="0" smtClean="0">
                          <a:solidFill>
                            <a:schemeClr val="dk1"/>
                          </a:solidFill>
                          <a:latin typeface="+mn-lt"/>
                          <a:ea typeface="+mn-ea"/>
                          <a:cs typeface="+mn-cs"/>
                        </a:rPr>
                        <a:t>ngan;</a:t>
                      </a:r>
                    </a:p>
                    <a:p>
                      <a:r>
                        <a:rPr lang="uz-Cyrl-UZ" sz="1800" b="1" kern="1200" dirty="0" smtClean="0">
                          <a:solidFill>
                            <a:schemeClr val="dk1"/>
                          </a:solidFill>
                          <a:latin typeface="+mn-lt"/>
                          <a:ea typeface="+mn-ea"/>
                          <a:cs typeface="+mn-cs"/>
                        </a:rPr>
                        <a:t>O'quv rejasi guruhning taxminiy kun tartibiga muvofiq har xil turdagi ta’lim va tarbiya jarayonining xilma-xil va oqilona almashinuvini ta'minlashga qaratilgan</a:t>
                      </a:r>
                      <a:r>
                        <a:rPr lang="uz-Latn-UZ" sz="1800" b="1" kern="1200" dirty="0" smtClean="0">
                          <a:solidFill>
                            <a:schemeClr val="dk1"/>
                          </a:solidFill>
                          <a:latin typeface="+mn-lt"/>
                          <a:ea typeface="+mn-ea"/>
                          <a:cs typeface="+mn-cs"/>
                        </a:rPr>
                        <a:t>;</a:t>
                      </a:r>
                      <a:endParaRPr lang="ru-RU" sz="1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indent="448310">
                        <a:lnSpc>
                          <a:spcPct val="115000"/>
                        </a:lnSpc>
                        <a:spcAft>
                          <a:spcPts val="0"/>
                        </a:spcAft>
                      </a:pPr>
                      <a:r>
                        <a:rPr lang="ru-RU" sz="1800" dirty="0">
                          <a:solidFill>
                            <a:srgbClr val="C00000"/>
                          </a:solidFill>
                          <a:effectLst/>
                          <a:latin typeface="Tahoma" panose="020B0604030504040204" pitchFamily="34" charset="0"/>
                          <a:ea typeface="Tahoma" panose="020B0604030504040204" pitchFamily="34" charset="0"/>
                          <a:cs typeface="Tahoma" panose="020B0604030504040204" pitchFamily="34" charset="0"/>
                        </a:rPr>
                        <a:t>Планирование является важной частью реализации Государственной учебной программы и обеспечения формирования ключевых компетенций у каждого ребенка. Образовательно-воспитательная деятельность осуществляется согласно учебному плану. </a:t>
                      </a:r>
                      <a:endParaRPr lang="ru-RU" sz="18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413482713"/>
                  </a:ext>
                </a:extLst>
              </a:tr>
              <a:tr h="1812322">
                <a:tc gridSpan="2">
                  <a:txBody>
                    <a:bodyPr/>
                    <a:lstStyle/>
                    <a:p>
                      <a:pPr indent="228600" algn="just">
                        <a:lnSpc>
                          <a:spcPct val="115000"/>
                        </a:lnSpc>
                        <a:spcAft>
                          <a:spcPts val="0"/>
                        </a:spcAft>
                      </a:pPr>
                      <a:r>
                        <a:rPr lang="uz-Cyrl-UZ" sz="1800" b="1" kern="1200" dirty="0" smtClean="0">
                          <a:solidFill>
                            <a:schemeClr val="dk1"/>
                          </a:solidFill>
                          <a:latin typeface="+mn-lt"/>
                          <a:ea typeface="+mn-ea"/>
                          <a:cs typeface="+mn-cs"/>
                        </a:rPr>
                        <a:t>O'quv rejasi turli xil ta’lim va tarbiya jarayoni shakllarini o'z ichiga olishi kerak</a:t>
                      </a:r>
                      <a:r>
                        <a:rPr lang="uz-Latn-UZ" sz="1800" b="1" kern="1200" dirty="0" smtClean="0">
                          <a:solidFill>
                            <a:schemeClr val="dk1"/>
                          </a:solidFill>
                          <a:latin typeface="+mn-lt"/>
                          <a:ea typeface="+mn-ea"/>
                          <a:cs typeface="+mn-cs"/>
                        </a:rPr>
                        <a:t>;</a:t>
                      </a:r>
                    </a:p>
                    <a:p>
                      <a:r>
                        <a:rPr lang="uz-Latn-UZ" sz="1800" kern="1200" dirty="0" smtClean="0">
                          <a:solidFill>
                            <a:schemeClr val="dk1"/>
                          </a:solidFill>
                          <a:latin typeface="+mn-lt"/>
                          <a:ea typeface="+mn-ea"/>
                          <a:cs typeface="+mn-cs"/>
                        </a:rPr>
                        <a:t>     </a:t>
                      </a:r>
                      <a:r>
                        <a:rPr lang="en-US" sz="1800" kern="1200" dirty="0" smtClean="0">
                          <a:solidFill>
                            <a:schemeClr val="dk1"/>
                          </a:solidFill>
                          <a:latin typeface="+mn-lt"/>
                          <a:ea typeface="+mn-ea"/>
                          <a:cs typeface="+mn-cs"/>
                        </a:rPr>
                        <a:t>Ta</a:t>
                      </a:r>
                      <a:r>
                        <a:rPr lang="uz-Cyrl-UZ" sz="1800" kern="1200" dirty="0" smtClean="0">
                          <a:solidFill>
                            <a:schemeClr val="dk1"/>
                          </a:solidFill>
                          <a:latin typeface="+mn-lt"/>
                          <a:ea typeface="+mn-ea"/>
                          <a:cs typeface="+mn-cs"/>
                        </a:rPr>
                        <a:t>'lim</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va</a:t>
                      </a:r>
                      <a:r>
                        <a:rPr lang="en-US" sz="1800" kern="1200" dirty="0" smtClean="0">
                          <a:solidFill>
                            <a:schemeClr val="dk1"/>
                          </a:solidFill>
                          <a:latin typeface="+mn-lt"/>
                          <a:ea typeface="+mn-ea"/>
                          <a:cs typeface="+mn-cs"/>
                        </a:rPr>
                        <a:t> </a:t>
                      </a:r>
                      <a:r>
                        <a:rPr lang="uz-Cyrl-UZ" sz="1800" kern="1200" dirty="0" smtClean="0">
                          <a:solidFill>
                            <a:schemeClr val="dk1"/>
                          </a:solidFill>
                          <a:latin typeface="+mn-lt"/>
                          <a:ea typeface="+mn-ea"/>
                          <a:cs typeface="+mn-cs"/>
                        </a:rPr>
                        <a:t>tarbiya jarayonini</a:t>
                      </a:r>
                      <a:r>
                        <a:rPr lang="uz-Cyrl-UZ" sz="1800" b="1" kern="1200" dirty="0" smtClean="0">
                          <a:solidFill>
                            <a:schemeClr val="dk1"/>
                          </a:solidFill>
                          <a:latin typeface="+mn-lt"/>
                          <a:ea typeface="+mn-ea"/>
                          <a:cs typeface="+mn-cs"/>
                        </a:rPr>
                        <a:t> </a:t>
                      </a:r>
                      <a:r>
                        <a:rPr lang="uz-Cyrl-UZ" sz="1800" kern="1200" dirty="0" smtClean="0">
                          <a:solidFill>
                            <a:schemeClr val="dk1"/>
                          </a:solidFill>
                          <a:latin typeface="+mn-lt"/>
                          <a:ea typeface="+mn-ea"/>
                          <a:cs typeface="+mn-cs"/>
                        </a:rPr>
                        <a:t>rejalashtirish davlat talablarini, shuningdek, davlat o'quv dasturini amalga oshirishga yordam beradigan qisqa muddatli (haftalik) va uzoq muddatli (yillik) rejalarni yaratishni o'z ichiga oladi</a:t>
                      </a:r>
                      <a:r>
                        <a:rPr lang="uz-Latn-UZ" sz="1800" kern="1200" dirty="0" smtClean="0">
                          <a:solidFill>
                            <a:schemeClr val="dk1"/>
                          </a:solidFill>
                          <a:latin typeface="+mn-lt"/>
                          <a:ea typeface="+mn-ea"/>
                          <a:cs typeface="+mn-cs"/>
                        </a:rPr>
                        <a:t>;</a:t>
                      </a:r>
                      <a:endParaRPr lang="uz-Cyrl-UZ" sz="1800" kern="1200" dirty="0" smtClean="0">
                        <a:solidFill>
                          <a:schemeClr val="dk1"/>
                        </a:solidFill>
                        <a:latin typeface="+mn-lt"/>
                        <a:ea typeface="+mn-ea"/>
                        <a:cs typeface="+mn-cs"/>
                      </a:endParaRPr>
                    </a:p>
                    <a:p>
                      <a:r>
                        <a:rPr lang="uz-Latn-UZ"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Mavzuli</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reja</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yozma</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shaklda</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bo'lishi</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kerak</a:t>
                      </a:r>
                      <a:r>
                        <a:rPr lang="uz-Latn-UZ" sz="1800" kern="1200" dirty="0" smtClean="0">
                          <a:solidFill>
                            <a:schemeClr val="dk1"/>
                          </a:solidFill>
                          <a:latin typeface="+mn-lt"/>
                          <a:ea typeface="+mn-ea"/>
                          <a:cs typeface="+mn-cs"/>
                        </a:rPr>
                        <a:t>;</a:t>
                      </a:r>
                      <a:endParaRPr lang="uz-Cyrl-UZ" sz="1800" kern="1200" dirty="0" smtClean="0">
                        <a:solidFill>
                          <a:schemeClr val="dk1"/>
                        </a:solidFill>
                        <a:latin typeface="+mn-lt"/>
                        <a:ea typeface="+mn-ea"/>
                        <a:cs typeface="+mn-cs"/>
                      </a:endParaRPr>
                    </a:p>
                  </a:txBody>
                  <a:tcPr/>
                </a:tc>
                <a:tc hMerge="1">
                  <a:txBody>
                    <a:bodyPr/>
                    <a:lstStyle/>
                    <a:p>
                      <a:pPr indent="448310">
                        <a:lnSpc>
                          <a:spcPct val="115000"/>
                        </a:lnSpc>
                        <a:spcAft>
                          <a:spcPts val="0"/>
                        </a:spcAft>
                      </a:pPr>
                      <a:endParaRPr lang="ru-RU" sz="18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2639625342"/>
                  </a:ext>
                </a:extLst>
              </a:tr>
            </a:tbl>
          </a:graphicData>
        </a:graphic>
      </p:graphicFrame>
      <p:sp>
        <p:nvSpPr>
          <p:cNvPr id="6" name="TextBox 5">
            <a:extLst>
              <a:ext uri="{FF2B5EF4-FFF2-40B4-BE49-F238E27FC236}">
                <a16:creationId xmlns="" xmlns:a16="http://schemas.microsoft.com/office/drawing/2014/main" id="{67CC1315-455A-4883-9944-858E6D7B8835}"/>
              </a:ext>
            </a:extLst>
          </p:cNvPr>
          <p:cNvSpPr txBox="1"/>
          <p:nvPr/>
        </p:nvSpPr>
        <p:spPr>
          <a:xfrm>
            <a:off x="2328530" y="33868"/>
            <a:ext cx="5901070" cy="830997"/>
          </a:xfrm>
          <a:prstGeom prst="rect">
            <a:avLst/>
          </a:prstGeom>
          <a:noFill/>
        </p:spPr>
        <p:txBody>
          <a:bodyPr wrap="square" rtlCol="0">
            <a:spAutoFit/>
          </a:bodyPr>
          <a:lstStyle/>
          <a:p>
            <a:pPr>
              <a:defRPr/>
            </a:pPr>
            <a:r>
              <a:rPr lang="et-EE" sz="2400" b="1" dirty="0" smtClean="0"/>
              <a:t>4-BOB. TA’LIM VA TARBIYA JARAYONI</a:t>
            </a:r>
            <a:endParaRPr lang="uz-Cyrl-UZ" sz="24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1026" name="Picture 2" descr="Справочник старшего воспитателя дошкольного учреждения - флипбук страница  1-50 | PubHTML5">
            <a:extLst>
              <a:ext uri="{FF2B5EF4-FFF2-40B4-BE49-F238E27FC236}">
                <a16:creationId xmlns="" xmlns:a16="http://schemas.microsoft.com/office/drawing/2014/main" id="{324D457F-CE01-4D11-965C-8CE8CBDA1D3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166" t="24861" r="27432" b="45139"/>
          <a:stretch/>
        </p:blipFill>
        <p:spPr bwMode="auto">
          <a:xfrm>
            <a:off x="95683" y="2415797"/>
            <a:ext cx="1828801" cy="1475165"/>
          </a:xfrm>
          <a:prstGeom prst="round2DiagRect">
            <a:avLst/>
          </a:prstGeom>
          <a:noFill/>
          <a:extLst>
            <a:ext uri="{909E8E84-426E-40DD-AFC4-6F175D3DCCD1}">
              <a14:hiddenFill xmlns:a14="http://schemas.microsoft.com/office/drawing/2010/main">
                <a:solidFill>
                  <a:srgbClr val="FFFFFF"/>
                </a:solidFill>
              </a14:hiddenFill>
            </a:ext>
          </a:extLst>
        </p:spPr>
      </p:pic>
      <p:pic>
        <p:nvPicPr>
          <p:cNvPr id="3" name="Рисунок 2">
            <a:extLst>
              <a:ext uri="{FF2B5EF4-FFF2-40B4-BE49-F238E27FC236}">
                <a16:creationId xmlns="" xmlns:a16="http://schemas.microsoft.com/office/drawing/2014/main" id="{D21911F1-63F6-4ED5-A23F-D4B21D8A3308}"/>
              </a:ext>
            </a:extLst>
          </p:cNvPr>
          <p:cNvPicPr>
            <a:picLocks noChangeAspect="1"/>
          </p:cNvPicPr>
          <p:nvPr/>
        </p:nvPicPr>
        <p:blipFill rotWithShape="1">
          <a:blip r:embed="rId4" cstate="print"/>
          <a:srcRect l="6070" t="53310" r="55432" b="21654"/>
          <a:stretch/>
        </p:blipFill>
        <p:spPr>
          <a:xfrm>
            <a:off x="120362" y="4489837"/>
            <a:ext cx="1804122" cy="1302562"/>
          </a:xfrm>
          <a:prstGeom prst="round2DiagRect">
            <a:avLst/>
          </a:prstGeom>
        </p:spPr>
      </p:pic>
      <p:sp>
        <p:nvSpPr>
          <p:cNvPr id="4" name="Номер слайда 3">
            <a:extLst>
              <a:ext uri="{FF2B5EF4-FFF2-40B4-BE49-F238E27FC236}">
                <a16:creationId xmlns="" xmlns:a16="http://schemas.microsoft.com/office/drawing/2014/main" id="{D8AA5B89-9CFF-47B3-82B9-5FFCE4167BC6}"/>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Tree>
    <p:extLst>
      <p:ext uri="{BB962C8B-B14F-4D97-AF65-F5344CB8AC3E}">
        <p14:creationId xmlns:p14="http://schemas.microsoft.com/office/powerpoint/2010/main" val="13301865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 xmlns:a16="http://schemas.microsoft.com/office/drawing/2014/main" id="{520C887E-35C8-4577-A631-3D769B297373}"/>
              </a:ext>
            </a:extLst>
          </p:cNvPr>
          <p:cNvGraphicFramePr>
            <a:graphicFrameLocks noGrp="1"/>
          </p:cNvGraphicFramePr>
          <p:nvPr>
            <p:extLst>
              <p:ext uri="{D42A27DB-BD31-4B8C-83A1-F6EECF244321}">
                <p14:modId xmlns:p14="http://schemas.microsoft.com/office/powerpoint/2010/main" val="1179545719"/>
              </p:ext>
            </p:extLst>
          </p:nvPr>
        </p:nvGraphicFramePr>
        <p:xfrm>
          <a:off x="1962151" y="971552"/>
          <a:ext cx="9967046" cy="5765712"/>
        </p:xfrm>
        <a:graphic>
          <a:graphicData uri="http://schemas.openxmlformats.org/drawingml/2006/table">
            <a:tbl>
              <a:tblPr firstRow="1" bandRow="1">
                <a:tableStyleId>{85BE263C-DBD7-4A20-BB59-AAB30ACAA65A}</a:tableStyleId>
              </a:tblPr>
              <a:tblGrid>
                <a:gridCol w="9967046">
                  <a:extLst>
                    <a:ext uri="{9D8B030D-6E8A-4147-A177-3AD203B41FA5}">
                      <a16:colId xmlns="" xmlns:a16="http://schemas.microsoft.com/office/drawing/2014/main" val="1493655316"/>
                    </a:ext>
                  </a:extLst>
                </a:gridCol>
              </a:tblGrid>
              <a:tr h="37787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qo’shimcha va o’zgarishlar kiritilgan</a:t>
                      </a:r>
                      <a:endPar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841254258"/>
                  </a:ext>
                </a:extLst>
              </a:tr>
              <a:tr h="37759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20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Ikkinchi nashr</a:t>
                      </a:r>
                      <a:endParaRPr kumimoji="0" lang="ru-RU" sz="2000" b="1"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3283047611"/>
                  </a:ext>
                </a:extLst>
              </a:tr>
              <a:tr h="393029">
                <a:tc>
                  <a:txBody>
                    <a:bodyPr/>
                    <a:lstStyle/>
                    <a:p>
                      <a:pPr algn="ctr">
                        <a:lnSpc>
                          <a:spcPct val="115000"/>
                        </a:lnSpc>
                        <a:spcBef>
                          <a:spcPts val="2400"/>
                        </a:spcBef>
                        <a:spcAft>
                          <a:spcPts val="1000"/>
                        </a:spcAft>
                      </a:pPr>
                      <a:r>
                        <a:rPr kumimoji="0" lang="uz-Latn-UZ" sz="2000" b="1" i="0" u="none" strike="noStrike" cap="none" normalizeH="0" baseline="0" dirty="0" smtClean="0" bmk="_Toc99118267">
                          <a:ln>
                            <a:noFill/>
                          </a:ln>
                          <a:effectLst/>
                          <a:latin typeface="Times New Roman" pitchFamily="18" charset="0"/>
                          <a:ea typeface="Times New Roman" pitchFamily="18" charset="0"/>
                          <a:cs typeface="Times New Roman" pitchFamily="18" charset="0"/>
                        </a:rPr>
                        <a:t> </a:t>
                      </a:r>
                      <a:r>
                        <a:rPr kumimoji="0" lang="et-EE" sz="2000" b="1" i="0" u="none" strike="noStrike" cap="none" normalizeH="0" baseline="0" dirty="0" smtClean="0" bmk="_Toc99118267">
                          <a:ln>
                            <a:noFill/>
                          </a:ln>
                          <a:effectLst/>
                          <a:latin typeface="Times New Roman" pitchFamily="18" charset="0"/>
                          <a:ea typeface="Times New Roman" pitchFamily="18" charset="0"/>
                          <a:cs typeface="Times New Roman" pitchFamily="18" charset="0"/>
                        </a:rPr>
                        <a:t>5-BOB. BOLANING RIVOJLANISH SOHALARI BO‘YICHA YUTUQLARI</a:t>
                      </a:r>
                      <a:endParaRPr lang="ru-RU" sz="20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213563721"/>
                  </a:ext>
                </a:extLst>
              </a:tr>
              <a:tr h="217282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uz-Latn-UZ" sz="1600" b="0" i="0" u="none" strike="noStrike" kern="1200" cap="none" spc="0" normalizeH="0" baseline="0" noProof="0" dirty="0" smtClean="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rPr>
                        <a:t>Ushbu bob qayta ko’rib chiqilgan va to’ldirilgan:</a:t>
                      </a:r>
                    </a:p>
                    <a:p>
                      <a:pPr marL="0" marR="180340" indent="0" algn="just" defTabSz="914400" rtl="0" eaLnBrk="1" fontAlgn="auto" latinLnBrk="0" hangingPunct="1">
                        <a:lnSpc>
                          <a:spcPct val="115000"/>
                        </a:lnSpc>
                        <a:spcBef>
                          <a:spcPts val="0"/>
                        </a:spcBef>
                        <a:spcAft>
                          <a:spcPts val="0"/>
                        </a:spcAft>
                        <a:buClrTx/>
                        <a:buSzTx/>
                        <a:buFontTx/>
                        <a:buNone/>
                        <a:tabLst/>
                        <a:defRPr/>
                      </a:pPr>
                      <a:r>
                        <a:rPr lang="ru-RU" sz="16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t-EE" sz="1600" kern="1200" dirty="0" smtClean="0">
                          <a:solidFill>
                            <a:schemeClr val="dk1"/>
                          </a:solidFill>
                          <a:latin typeface="+mn-lt"/>
                          <a:ea typeface="+mn-ea"/>
                          <a:cs typeface="+mn-cs"/>
                        </a:rPr>
                        <a:t>Bolalarni </a:t>
                      </a:r>
                      <a:r>
                        <a:rPr lang="et-EE" sz="1600" kern="1200" dirty="0" smtClean="0">
                          <a:solidFill>
                            <a:srgbClr val="FF0000"/>
                          </a:solidFill>
                          <a:latin typeface="+mn-lt"/>
                          <a:ea typeface="+mn-ea"/>
                          <a:cs typeface="+mn-cs"/>
                        </a:rPr>
                        <a:t>turli joy, vaqt va sharoitlarda kuzatib</a:t>
                      </a:r>
                      <a:r>
                        <a:rPr lang="et-EE" sz="1600" kern="1200" dirty="0" smtClean="0">
                          <a:solidFill>
                            <a:schemeClr val="dk1"/>
                          </a:solidFill>
                          <a:latin typeface="+mn-lt"/>
                          <a:ea typeface="+mn-ea"/>
                          <a:cs typeface="+mn-cs"/>
                        </a:rPr>
                        <a:t>, pedagog ularning qiziqishlari, kuchli tomonlari va ehtiyojlari haqida to'liq tasavvurga ega bo'ladi.</a:t>
                      </a:r>
                      <a:endParaRPr lang="uz-Cyrl-UZ" sz="1600" kern="1200" dirty="0" smtClean="0">
                        <a:solidFill>
                          <a:schemeClr val="dk1"/>
                        </a:solidFill>
                        <a:latin typeface="+mn-lt"/>
                        <a:ea typeface="+mn-ea"/>
                        <a:cs typeface="+mn-cs"/>
                      </a:endParaRPr>
                    </a:p>
                    <a:p>
                      <a:pPr marL="0" marR="180340" indent="0" algn="just" defTabSz="914400" rtl="0" eaLnBrk="1" fontAlgn="auto" latinLnBrk="0" hangingPunct="1">
                        <a:lnSpc>
                          <a:spcPct val="115000"/>
                        </a:lnSpc>
                        <a:spcBef>
                          <a:spcPts val="0"/>
                        </a:spcBef>
                        <a:spcAft>
                          <a:spcPts val="0"/>
                        </a:spcAft>
                        <a:buClrTx/>
                        <a:buSzTx/>
                        <a:buFontTx/>
                        <a:buNone/>
                        <a:tabLst/>
                        <a:defRPr/>
                      </a:pPr>
                      <a:r>
                        <a:rPr lang="et-EE" sz="1600" b="1" kern="1200" dirty="0" smtClean="0">
                          <a:solidFill>
                            <a:schemeClr val="dk1"/>
                          </a:solidFill>
                          <a:latin typeface="+mn-lt"/>
                          <a:ea typeface="+mn-ea"/>
                          <a:cs typeface="+mn-cs"/>
                        </a:rPr>
                        <a:t>Rivojlanish xaritasi</a:t>
                      </a:r>
                      <a:r>
                        <a:rPr lang="et-EE" sz="1600" kern="1200" dirty="0" smtClean="0">
                          <a:solidFill>
                            <a:schemeClr val="dk1"/>
                          </a:solidFill>
                          <a:latin typeface="+mn-lt"/>
                          <a:ea typeface="+mn-ea"/>
                          <a:cs typeface="+mn-cs"/>
                        </a:rPr>
                        <a:t> kuzatuvlarni hujjatlashtirish shakli sifatida bolaning turli sohalardagi rivojlanish darajasi to'g'risida muntazam ravishda ma'lumot to'plash jarayonini o`z ichiga oladi.</a:t>
                      </a:r>
                      <a:endParaRPr lang="uz-Cyrl-UZ" sz="1600" kern="1200" dirty="0" smtClean="0">
                        <a:solidFill>
                          <a:schemeClr val="dk1"/>
                        </a:solidFill>
                        <a:latin typeface="+mn-lt"/>
                        <a:ea typeface="+mn-ea"/>
                        <a:cs typeface="+mn-cs"/>
                      </a:endParaRPr>
                    </a:p>
                    <a:p>
                      <a:pPr marL="0" marR="180340" indent="0" algn="just" defTabSz="914400" rtl="0" eaLnBrk="1" fontAlgn="auto" latinLnBrk="0" hangingPunct="1">
                        <a:lnSpc>
                          <a:spcPct val="115000"/>
                        </a:lnSpc>
                        <a:spcBef>
                          <a:spcPts val="0"/>
                        </a:spcBef>
                        <a:spcAft>
                          <a:spcPts val="0"/>
                        </a:spcAft>
                        <a:buClrTx/>
                        <a:buSzTx/>
                        <a:buFontTx/>
                        <a:buNone/>
                        <a:tabLst/>
                        <a:defRPr/>
                      </a:pPr>
                      <a:r>
                        <a:rPr lang="et-EE" sz="1600" b="1" kern="1200" dirty="0" smtClean="0">
                          <a:solidFill>
                            <a:schemeClr val="dk1"/>
                          </a:solidFill>
                          <a:latin typeface="+mn-lt"/>
                          <a:ea typeface="+mn-ea"/>
                          <a:cs typeface="+mn-cs"/>
                        </a:rPr>
                        <a:t>Bolaning rivojlanish xaritasi </a:t>
                      </a:r>
                      <a:r>
                        <a:rPr lang="et-EE" sz="1600" kern="1200" dirty="0" smtClean="0">
                          <a:solidFill>
                            <a:schemeClr val="dk1"/>
                          </a:solidFill>
                          <a:latin typeface="+mn-lt"/>
                          <a:ea typeface="+mn-ea"/>
                          <a:cs typeface="+mn-cs"/>
                        </a:rPr>
                        <a:t>har bir yosh guruhi (3-4, 4-5, 5-6, 6-7) uchun alohida yuritiladi va har bir bola uchun “Ilk qadam” davlat o‘quv dasturiga 7-ilova//“Bolaning rivojlanish xaritasi”</a:t>
                      </a:r>
                      <a:endParaRPr lang="uz-Cyrl-UZ" sz="1600" kern="1200" dirty="0" smtClean="0">
                        <a:solidFill>
                          <a:schemeClr val="dk1"/>
                        </a:solidFill>
                        <a:latin typeface="+mn-lt"/>
                        <a:ea typeface="+mn-ea"/>
                        <a:cs typeface="+mn-cs"/>
                      </a:endParaRPr>
                    </a:p>
                    <a:p>
                      <a:pPr marL="0" marR="180340" indent="0" algn="just" defTabSz="914400" rtl="0" eaLnBrk="1" fontAlgn="auto" latinLnBrk="0" hangingPunct="1">
                        <a:lnSpc>
                          <a:spcPct val="115000"/>
                        </a:lnSpc>
                        <a:spcBef>
                          <a:spcPts val="0"/>
                        </a:spcBef>
                        <a:spcAft>
                          <a:spcPts val="0"/>
                        </a:spcAft>
                        <a:buClrTx/>
                        <a:buSzTx/>
                        <a:buFontTx/>
                        <a:buNone/>
                        <a:tabLst/>
                        <a:defRPr/>
                      </a:pPr>
                      <a:r>
                        <a:rPr lang="et-EE" sz="1600" kern="1200" dirty="0" smtClean="0">
                          <a:solidFill>
                            <a:schemeClr val="dk1"/>
                          </a:solidFill>
                          <a:latin typeface="+mn-lt"/>
                          <a:ea typeface="+mn-ea"/>
                          <a:cs typeface="+mn-cs"/>
                        </a:rPr>
                        <a:t>bir yilda uch marta: o'quv yilining boshida, o'rtasida va oxirida to'ldiriladi.</a:t>
                      </a:r>
                      <a:endParaRPr lang="uz-Cyrl-UZ" sz="1600" kern="1200" dirty="0" smtClean="0">
                        <a:solidFill>
                          <a:schemeClr val="dk1"/>
                        </a:solidFill>
                        <a:latin typeface="+mn-lt"/>
                        <a:ea typeface="+mn-ea"/>
                        <a:cs typeface="+mn-cs"/>
                      </a:endParaRPr>
                    </a:p>
                  </a:txBody>
                  <a:tcPr/>
                </a:tc>
                <a:extLst>
                  <a:ext uri="{0D108BD9-81ED-4DB2-BD59-A6C34878D82A}">
                    <a16:rowId xmlns="" xmlns:a16="http://schemas.microsoft.com/office/drawing/2014/main" val="1413482713"/>
                  </a:ext>
                </a:extLst>
              </a:tr>
              <a:tr h="393029">
                <a:tc>
                  <a:txBody>
                    <a:bodyPr/>
                    <a:lstStyle/>
                    <a:p>
                      <a:pPr indent="449580" algn="ctr">
                        <a:lnSpc>
                          <a:spcPct val="115000"/>
                        </a:lnSpc>
                        <a:spcAft>
                          <a:spcPts val="1000"/>
                        </a:spcAft>
                      </a:pPr>
                      <a:r>
                        <a:rPr lang="et-EE" sz="2000" b="1" dirty="0" smtClean="0">
                          <a:latin typeface="Times New Roman" pitchFamily="18" charset="0"/>
                          <a:cs typeface="Times New Roman" pitchFamily="18" charset="0"/>
                        </a:rPr>
                        <a:t>6-BOB. RIVOJLANTIRUVCHI MUHITNI TASHKIL QILISH </a:t>
                      </a:r>
                      <a:endParaRPr lang="ru-RU" sz="2000" b="1"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2240755610"/>
                  </a:ext>
                </a:extLst>
              </a:tr>
              <a:tr h="1809482">
                <a:tc>
                  <a:txBody>
                    <a:bodyPr/>
                    <a:lstStyle/>
                    <a:p>
                      <a:pPr indent="228600" algn="just">
                        <a:lnSpc>
                          <a:spcPct val="115000"/>
                        </a:lnSpc>
                        <a:spcAft>
                          <a:spcPts val="0"/>
                        </a:spcAft>
                      </a:pP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Ushbu bob xalqaro tajribalarni inobatga olgan holda </a:t>
                      </a:r>
                      <a:r>
                        <a:rPr kumimoji="0" lang="uz-Latn-UZ" sz="1600" b="0" i="0" u="none" strike="noStrike" kern="1200" cap="none" spc="0" normalizeH="0" baseline="0" noProof="0" dirty="0" smtClean="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predmetli-</a:t>
                      </a:r>
                      <a:r>
                        <a:rPr kumimoji="0" lang="uz-Latn-UZ" sz="1600" b="0" i="0" u="none" strike="noStrike" kern="1200" cap="none" spc="0" normalizeH="0" baseline="0" noProof="0" dirty="0" smtClean="0">
                          <a:ln>
                            <a:noFill/>
                          </a:ln>
                          <a:solidFill>
                            <a:srgbClr val="FF0000"/>
                          </a:solidFill>
                          <a:effectLst/>
                          <a:uLnTx/>
                          <a:uFillTx/>
                          <a:latin typeface="+mn-lt"/>
                          <a:ea typeface="+mn-ea"/>
                          <a:cs typeface="+mn-cs"/>
                        </a:rPr>
                        <a:t>r</a:t>
                      </a:r>
                      <a:r>
                        <a:rPr lang="et-EE" sz="1600" kern="1200" dirty="0" smtClean="0">
                          <a:solidFill>
                            <a:srgbClr val="FF0000"/>
                          </a:solidFill>
                          <a:latin typeface="+mn-lt"/>
                          <a:ea typeface="+mn-ea"/>
                          <a:cs typeface="+mn-cs"/>
                        </a:rPr>
                        <a:t>ivojlantiruvchi </a:t>
                      </a:r>
                      <a:r>
                        <a:rPr lang="et-EE" sz="1600" kern="1200" dirty="0" smtClean="0">
                          <a:solidFill>
                            <a:schemeClr val="dk1"/>
                          </a:solidFill>
                          <a:latin typeface="+mn-lt"/>
                          <a:ea typeface="+mn-ea"/>
                          <a:cs typeface="+mn-cs"/>
                        </a:rPr>
                        <a:t>muhit</a:t>
                      </a:r>
                      <a:r>
                        <a:rPr lang="uz-Latn-UZ" sz="1600" kern="1200" dirty="0" smtClean="0">
                          <a:solidFill>
                            <a:schemeClr val="dk1"/>
                          </a:solidFill>
                          <a:latin typeface="+mn-lt"/>
                          <a:ea typeface="+mn-ea"/>
                          <a:cs typeface="+mn-cs"/>
                        </a:rPr>
                        <a:t>ga qo’yilgan talabga ko’ra to’ldirilgan.</a:t>
                      </a:r>
                    </a:p>
                    <a:p>
                      <a:pPr marL="0" marR="0" indent="228600" algn="just" defTabSz="914400" rtl="0" eaLnBrk="1" fontAlgn="auto" latinLnBrk="0" hangingPunct="1">
                        <a:lnSpc>
                          <a:spcPct val="115000"/>
                        </a:lnSpc>
                        <a:spcBef>
                          <a:spcPts val="0"/>
                        </a:spcBef>
                        <a:spcAft>
                          <a:spcPts val="0"/>
                        </a:spcAft>
                        <a:buClrTx/>
                        <a:buSzTx/>
                        <a:buFontTx/>
                        <a:buNone/>
                        <a:tabLst/>
                        <a:defRPr/>
                      </a:pPr>
                      <a:r>
                        <a:rPr lang="uz-Cyrl-UZ" sz="1600" b="0" kern="1200" dirty="0" smtClean="0">
                          <a:solidFill>
                            <a:schemeClr val="tx1"/>
                          </a:solidFill>
                          <a:latin typeface="+mn-lt"/>
                          <a:ea typeface="+mn-ea"/>
                          <a:cs typeface="+mn-cs"/>
                        </a:rPr>
                        <a:t>Rivojlantiruvchi muhit mazmuniga quyidagi </a:t>
                      </a:r>
                      <a:r>
                        <a:rPr lang="uz-Cyrl-UZ" sz="1600" b="0" kern="1200" dirty="0" smtClean="0">
                          <a:solidFill>
                            <a:srgbClr val="FF0000"/>
                          </a:solidFill>
                          <a:latin typeface="+mn-lt"/>
                          <a:ea typeface="+mn-ea"/>
                          <a:cs typeface="+mn-cs"/>
                        </a:rPr>
                        <a:t>talablar</a:t>
                      </a:r>
                      <a:r>
                        <a:rPr lang="uz-Cyrl-UZ" sz="1600" b="0" kern="1200" dirty="0" smtClean="0">
                          <a:solidFill>
                            <a:schemeClr val="tx1"/>
                          </a:solidFill>
                          <a:latin typeface="+mn-lt"/>
                          <a:ea typeface="+mn-ea"/>
                          <a:cs typeface="+mn-cs"/>
                        </a:rPr>
                        <a:t> qo‘yiladi</a:t>
                      </a:r>
                      <a:r>
                        <a:rPr lang="en-US" sz="1600" kern="1200" dirty="0" smtClean="0">
                          <a:solidFill>
                            <a:schemeClr val="dk1"/>
                          </a:solidFill>
                          <a:latin typeface="+mn-lt"/>
                          <a:ea typeface="+mn-ea"/>
                          <a:cs typeface="+mn-cs"/>
                        </a:rPr>
                        <a:t>:</a:t>
                      </a:r>
                      <a:endParaRPr lang="uz-Cyrl-UZ" sz="1600" kern="1200" dirty="0" smtClean="0">
                        <a:solidFill>
                          <a:schemeClr val="dk1"/>
                        </a:solidFill>
                        <a:latin typeface="+mn-lt"/>
                        <a:ea typeface="+mn-ea"/>
                        <a:cs typeface="+mn-cs"/>
                      </a:endParaRPr>
                    </a:p>
                    <a:p>
                      <a:pPr indent="228600" algn="just">
                        <a:lnSpc>
                          <a:spcPct val="115000"/>
                        </a:lnSpc>
                        <a:spcAft>
                          <a:spcPts val="0"/>
                        </a:spcAft>
                      </a:pPr>
                      <a:r>
                        <a:rPr lang="et-EE" sz="1600" b="1" kern="1200" dirty="0" smtClean="0">
                          <a:solidFill>
                            <a:srgbClr val="FF0000"/>
                          </a:solidFill>
                          <a:latin typeface="+mn-lt"/>
                          <a:ea typeface="+mn-ea"/>
                          <a:cs typeface="+mn-cs"/>
                        </a:rPr>
                        <a:t>mazmunan boy</a:t>
                      </a:r>
                      <a:r>
                        <a:rPr lang="ru-RU" sz="1600" b="1" dirty="0" smtClean="0">
                          <a:solidFill>
                            <a:srgbClr val="FF0000"/>
                          </a:solidFill>
                          <a:effectLst/>
                          <a:latin typeface="Tahoma" panose="020B0604030504040204" pitchFamily="34" charset="0"/>
                          <a:ea typeface="Tahoma" panose="020B0604030504040204" pitchFamily="34" charset="0"/>
                          <a:cs typeface="Tahoma" panose="020B0604030504040204" pitchFamily="34" charset="0"/>
                        </a:rPr>
                        <a:t>,</a:t>
                      </a:r>
                      <a:r>
                        <a:rPr lang="et-EE" sz="1600" b="1" kern="1200" dirty="0" smtClean="0">
                          <a:solidFill>
                            <a:srgbClr val="FF0000"/>
                          </a:solidFill>
                          <a:latin typeface="+mn-lt"/>
                          <a:ea typeface="+mn-ea"/>
                          <a:cs typeface="+mn-cs"/>
                        </a:rPr>
                        <a:t> o'zgartuvchan</a:t>
                      </a:r>
                      <a:r>
                        <a:rPr lang="uz-Latn-UZ" sz="1600" b="1" kern="1200" dirty="0" smtClean="0">
                          <a:solidFill>
                            <a:srgbClr val="FF0000"/>
                          </a:solidFill>
                          <a:latin typeface="+mn-lt"/>
                          <a:ea typeface="+mn-ea"/>
                          <a:cs typeface="+mn-cs"/>
                        </a:rPr>
                        <a:t>,</a:t>
                      </a:r>
                      <a:r>
                        <a:rPr lang="et-EE" sz="1600" b="1" kern="1200" dirty="0" smtClean="0">
                          <a:solidFill>
                            <a:srgbClr val="FF0000"/>
                          </a:solidFill>
                          <a:latin typeface="+mn-lt"/>
                          <a:ea typeface="+mn-ea"/>
                          <a:cs typeface="+mn-cs"/>
                        </a:rPr>
                        <a:t> polifunksional</a:t>
                      </a:r>
                      <a:r>
                        <a:rPr lang="uz-Latn-UZ" sz="1600" b="1" kern="1200" dirty="0" smtClean="0">
                          <a:solidFill>
                            <a:srgbClr val="FF0000"/>
                          </a:solidFill>
                          <a:latin typeface="+mn-lt"/>
                          <a:ea typeface="+mn-ea"/>
                          <a:cs typeface="+mn-cs"/>
                        </a:rPr>
                        <a:t>,</a:t>
                      </a:r>
                      <a:r>
                        <a:rPr lang="et-EE" sz="1600" b="1" kern="1200" dirty="0" smtClean="0">
                          <a:solidFill>
                            <a:srgbClr val="FF0000"/>
                          </a:solidFill>
                          <a:latin typeface="+mn-lt"/>
                          <a:ea typeface="+mn-ea"/>
                          <a:cs typeface="+mn-cs"/>
                        </a:rPr>
                        <a:t> muqobil</a:t>
                      </a:r>
                      <a:r>
                        <a:rPr lang="uz-Latn-UZ" sz="1600" b="1" kern="1200" dirty="0" smtClean="0">
                          <a:solidFill>
                            <a:srgbClr val="FF0000"/>
                          </a:solidFill>
                          <a:latin typeface="+mn-lt"/>
                          <a:ea typeface="+mn-ea"/>
                          <a:cs typeface="+mn-cs"/>
                        </a:rPr>
                        <a:t>,</a:t>
                      </a:r>
                      <a:r>
                        <a:rPr lang="et-EE" sz="1600" b="1" kern="1200" dirty="0" smtClean="0">
                          <a:solidFill>
                            <a:srgbClr val="FF0000"/>
                          </a:solidFill>
                          <a:latin typeface="+mn-lt"/>
                          <a:ea typeface="+mn-ea"/>
                          <a:cs typeface="+mn-cs"/>
                        </a:rPr>
                        <a:t> hammabop</a:t>
                      </a:r>
                      <a:r>
                        <a:rPr lang="uz-Latn-UZ" sz="1600" b="1" kern="1200" dirty="0" smtClean="0">
                          <a:solidFill>
                            <a:srgbClr val="FF0000"/>
                          </a:solidFill>
                          <a:latin typeface="+mn-lt"/>
                          <a:ea typeface="+mn-ea"/>
                          <a:cs typeface="+mn-cs"/>
                        </a:rPr>
                        <a:t>,</a:t>
                      </a:r>
                      <a:r>
                        <a:rPr lang="et-EE" sz="1600" b="1" kern="1200" dirty="0" smtClean="0">
                          <a:solidFill>
                            <a:srgbClr val="FF0000"/>
                          </a:solidFill>
                          <a:latin typeface="+mn-lt"/>
                          <a:ea typeface="+mn-ea"/>
                          <a:cs typeface="+mn-cs"/>
                        </a:rPr>
                        <a:t> xavfsiz</a:t>
                      </a:r>
                      <a:r>
                        <a:rPr lang="uz-Latn-UZ" sz="1600" b="1" kern="1200" dirty="0" smtClean="0">
                          <a:solidFill>
                            <a:srgbClr val="FF0000"/>
                          </a:solidFill>
                          <a:latin typeface="+mn-lt"/>
                          <a:ea typeface="+mn-ea"/>
                          <a:cs typeface="+mn-cs"/>
                        </a:rPr>
                        <a:t>,</a:t>
                      </a:r>
                      <a:r>
                        <a:rPr lang="et-EE" sz="1600" b="1" kern="1200" dirty="0" smtClean="0">
                          <a:solidFill>
                            <a:srgbClr val="FF0000"/>
                          </a:solidFill>
                          <a:latin typeface="+mn-lt"/>
                          <a:ea typeface="+mn-ea"/>
                          <a:cs typeface="+mn-cs"/>
                        </a:rPr>
                        <a:t> oqilona</a:t>
                      </a:r>
                      <a:r>
                        <a:rPr lang="uz-Latn-UZ" sz="1600" b="1" kern="1200" dirty="0" smtClean="0">
                          <a:solidFill>
                            <a:srgbClr val="FF0000"/>
                          </a:solidFill>
                          <a:latin typeface="+mn-lt"/>
                          <a:ea typeface="+mn-ea"/>
                          <a:cs typeface="+mn-cs"/>
                        </a:rPr>
                        <a:t>,</a:t>
                      </a:r>
                      <a:r>
                        <a:rPr lang="et-EE" sz="1600" b="1" kern="1200" dirty="0" smtClean="0">
                          <a:solidFill>
                            <a:srgbClr val="FF0000"/>
                          </a:solidFill>
                          <a:latin typeface="+mn-lt"/>
                          <a:ea typeface="+mn-ea"/>
                          <a:cs typeface="+mn-cs"/>
                        </a:rPr>
                        <a:t> mahalliy sharoitga moslashtirilgan </a:t>
                      </a:r>
                      <a:r>
                        <a:rPr lang="uz-Latn-UZ" sz="1600" b="1" kern="1200" dirty="0" smtClean="0">
                          <a:solidFill>
                            <a:srgbClr val="FF0000"/>
                          </a:solidFill>
                          <a:latin typeface="+mn-lt"/>
                          <a:ea typeface="+mn-ea"/>
                          <a:cs typeface="+mn-cs"/>
                        </a:rPr>
                        <a:t>,</a:t>
                      </a:r>
                      <a:r>
                        <a:rPr lang="et-EE" sz="1600" b="1" kern="1200" dirty="0" smtClean="0">
                          <a:solidFill>
                            <a:srgbClr val="FF0000"/>
                          </a:solidFill>
                          <a:latin typeface="+mn-lt"/>
                          <a:ea typeface="+mn-ea"/>
                          <a:cs typeface="+mn-cs"/>
                        </a:rPr>
                        <a:t> shaxga yo'naltirilgan </a:t>
                      </a:r>
                      <a:r>
                        <a:rPr lang="uz-Latn-UZ" sz="1600" b="1" kern="1200" dirty="0" smtClean="0">
                          <a:solidFill>
                            <a:srgbClr val="FF0000"/>
                          </a:solidFill>
                          <a:latin typeface="+mn-lt"/>
                          <a:ea typeface="+mn-ea"/>
                          <a:cs typeface="+mn-cs"/>
                        </a:rPr>
                        <a:t>,</a:t>
                      </a:r>
                      <a:r>
                        <a:rPr lang="ru-RU" sz="1600" b="1" dirty="0" smtClean="0">
                          <a:solidFill>
                            <a:srgbClr val="FF0000"/>
                          </a:solidFill>
                          <a:effectLst/>
                          <a:latin typeface="Tahoma" panose="020B0604030504040204" pitchFamily="34" charset="0"/>
                          <a:ea typeface="Tahoma" panose="020B0604030504040204" pitchFamily="34" charset="0"/>
                          <a:cs typeface="Tahoma" panose="020B0604030504040204" pitchFamily="34" charset="0"/>
                        </a:rPr>
                        <a:t> </a:t>
                      </a:r>
                      <a:endParaRPr kumimoji="0" lang="ru-RU" sz="1600" b="0" i="0" u="none" strike="noStrike" kern="1200" cap="none" spc="0" normalizeH="0" baseline="0" noProof="0" dirty="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2639625342"/>
                  </a:ext>
                </a:extLst>
              </a:tr>
            </a:tbl>
          </a:graphicData>
        </a:graphic>
      </p:graphicFrame>
      <p:pic>
        <p:nvPicPr>
          <p:cNvPr id="2" name="Рисунок 1">
            <a:extLst>
              <a:ext uri="{FF2B5EF4-FFF2-40B4-BE49-F238E27FC236}">
                <a16:creationId xmlns="" xmlns:a16="http://schemas.microsoft.com/office/drawing/2014/main" id="{AE23A3F6-0C45-4E70-86C8-67E8909EE4E1}"/>
              </a:ext>
            </a:extLst>
          </p:cNvPr>
          <p:cNvPicPr>
            <a:picLocks noChangeAspect="1"/>
          </p:cNvPicPr>
          <p:nvPr/>
        </p:nvPicPr>
        <p:blipFill rotWithShape="1">
          <a:blip r:embed="rId3" cstate="print"/>
          <a:srcRect l="7230" t="5139" r="5003" b="15833"/>
          <a:stretch/>
        </p:blipFill>
        <p:spPr>
          <a:xfrm>
            <a:off x="200025" y="2184924"/>
            <a:ext cx="1590675" cy="1531462"/>
          </a:xfrm>
          <a:prstGeom prst="round2DiagRect">
            <a:avLst/>
          </a:prstGeom>
        </p:spPr>
      </p:pic>
      <p:pic>
        <p:nvPicPr>
          <p:cNvPr id="4" name="Рисунок 3">
            <a:extLst>
              <a:ext uri="{FF2B5EF4-FFF2-40B4-BE49-F238E27FC236}">
                <a16:creationId xmlns="" xmlns:a16="http://schemas.microsoft.com/office/drawing/2014/main" id="{20999B25-5449-4E20-957F-B719EBC3C243}"/>
              </a:ext>
            </a:extLst>
          </p:cNvPr>
          <p:cNvPicPr>
            <a:picLocks noChangeAspect="1"/>
          </p:cNvPicPr>
          <p:nvPr/>
        </p:nvPicPr>
        <p:blipFill rotWithShape="1">
          <a:blip r:embed="rId4" cstate="print"/>
          <a:srcRect l="6509" t="6805" r="5326" b="5325"/>
          <a:stretch/>
        </p:blipFill>
        <p:spPr>
          <a:xfrm>
            <a:off x="200025" y="4908661"/>
            <a:ext cx="1590675" cy="1282589"/>
          </a:xfrm>
          <a:prstGeom prst="round2DiagRect">
            <a:avLst/>
          </a:prstGeom>
        </p:spPr>
      </p:pic>
      <p:sp>
        <p:nvSpPr>
          <p:cNvPr id="5" name="Номер слайда 4">
            <a:extLst>
              <a:ext uri="{FF2B5EF4-FFF2-40B4-BE49-F238E27FC236}">
                <a16:creationId xmlns="" xmlns:a16="http://schemas.microsoft.com/office/drawing/2014/main" id="{534F4F55-7A9D-4AB1-ACA6-1DA945BE4CC3}"/>
              </a:ext>
            </a:extLst>
          </p:cNvPr>
          <p:cNvSpPr>
            <a:spLocks noGrp="1"/>
          </p:cNvSpPr>
          <p:nvPr>
            <p:ph type="sldNum" sz="quarter" idx="12"/>
          </p:nvPr>
        </p:nvSpPr>
        <p:spPr/>
        <p:txBody>
          <a:bodyPr/>
          <a:lstStyle/>
          <a:p>
            <a:fld id="{D57F1E4F-1CFF-5643-939E-217C01CDF565}" type="slidenum">
              <a:rPr lang="en-US" smtClean="0"/>
              <a:pPr/>
              <a:t>12</a:t>
            </a:fld>
            <a:endParaRPr lang="en-US" dirty="0"/>
          </a:p>
        </p:txBody>
      </p:sp>
      <p:pic>
        <p:nvPicPr>
          <p:cNvPr id="9" name="Рисунок 8">
            <a:extLst>
              <a:ext uri="{FF2B5EF4-FFF2-40B4-BE49-F238E27FC236}">
                <a16:creationId xmlns="" xmlns:a16="http://schemas.microsoft.com/office/drawing/2014/main" id="{1E1B83AE-A229-45E5-A119-2E4A8E9E6C01}"/>
              </a:ext>
            </a:extLst>
          </p:cNvPr>
          <p:cNvPicPr>
            <a:picLocks noChangeAspect="1"/>
          </p:cNvPicPr>
          <p:nvPr/>
        </p:nvPicPr>
        <p:blipFill rotWithShape="1">
          <a:blip r:embed="rId5" cstate="print"/>
          <a:srcRect t="7074" b="7813"/>
          <a:stretch/>
        </p:blipFill>
        <p:spPr>
          <a:xfrm>
            <a:off x="182372" y="169725"/>
            <a:ext cx="1199510" cy="599351"/>
          </a:xfrm>
          <a:prstGeom prst="rect">
            <a:avLst/>
          </a:prstGeom>
        </p:spPr>
      </p:pic>
      <p:sp>
        <p:nvSpPr>
          <p:cNvPr id="14337" name="Rectangle 1"/>
          <p:cNvSpPr>
            <a:spLocks noChangeArrowheads="1"/>
          </p:cNvSpPr>
          <p:nvPr/>
        </p:nvSpPr>
        <p:spPr bwMode="auto">
          <a:xfrm>
            <a:off x="0" y="65988"/>
            <a:ext cx="9175531"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Latn-UZ" b="1" i="0" u="none" strike="noStrike" cap="none" normalizeH="0" baseline="0" dirty="0" smtClean="0" bmk="_Toc99118267">
                <a:ln>
                  <a:noFill/>
                </a:ln>
                <a:effectLst/>
                <a:latin typeface="Times New Roman" pitchFamily="18" charset="0"/>
                <a:ea typeface="Times New Roman" pitchFamily="18" charset="0"/>
                <a:cs typeface="Times New Roman" pitchFamily="18" charset="0"/>
              </a:rPr>
              <a:t>                        </a:t>
            </a:r>
            <a:r>
              <a:rPr kumimoji="0" lang="et-EE" b="1" i="0" u="none" strike="noStrike" cap="none" normalizeH="0" baseline="0" dirty="0" smtClean="0" bmk="_Toc99118267">
                <a:ln>
                  <a:noFill/>
                </a:ln>
                <a:effectLst/>
                <a:latin typeface="Times New Roman" pitchFamily="18" charset="0"/>
                <a:ea typeface="Times New Roman" pitchFamily="18" charset="0"/>
                <a:cs typeface="Times New Roman" pitchFamily="18" charset="0"/>
              </a:rPr>
              <a:t>5-BOB. BOLANING RIVOJLANISH SOHALARI BO‘YICHA YUTUQLARI</a:t>
            </a:r>
            <a:endParaRPr kumimoji="0" lang="uz-Latn-UZ" b="1" i="0" u="none" strike="noStrike" cap="none" normalizeH="0" baseline="0" dirty="0" smtClean="0" bmk="_Toc99118267">
              <a:ln>
                <a:noFill/>
              </a:ln>
              <a:effectLst/>
              <a:latin typeface="Times New Roman" pitchFamily="18" charset="0"/>
              <a:ea typeface="Times New Roman" pitchFamily="18" charset="0"/>
              <a:cs typeface="Times New Roman" pitchFamily="18" charset="0"/>
            </a:endParaRPr>
          </a:p>
          <a:p>
            <a:r>
              <a:rPr lang="uz-Latn-UZ" b="1" dirty="0" smtClean="0">
                <a:latin typeface="Times New Roman" pitchFamily="18" charset="0"/>
                <a:cs typeface="Times New Roman" pitchFamily="18" charset="0"/>
              </a:rPr>
              <a:t>                         </a:t>
            </a:r>
            <a:r>
              <a:rPr lang="et-EE" b="1" dirty="0" smtClean="0">
                <a:latin typeface="Times New Roman" pitchFamily="18" charset="0"/>
                <a:cs typeface="Times New Roman" pitchFamily="18" charset="0"/>
              </a:rPr>
              <a:t>6-BOB. RIVOJLANTIRUVCHI MUHITNI TASHKIL QILISH </a:t>
            </a:r>
            <a:endParaRPr lang="uz-Cyrl-UZ" b="1" dirty="0" smtClean="0">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t-EE"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5738037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 xmlns:a16="http://schemas.microsoft.com/office/drawing/2014/main" id="{520C887E-35C8-4577-A631-3D769B297373}"/>
              </a:ext>
            </a:extLst>
          </p:cNvPr>
          <p:cNvGraphicFramePr>
            <a:graphicFrameLocks noGrp="1"/>
          </p:cNvGraphicFramePr>
          <p:nvPr>
            <p:extLst>
              <p:ext uri="{D42A27DB-BD31-4B8C-83A1-F6EECF244321}">
                <p14:modId xmlns:p14="http://schemas.microsoft.com/office/powerpoint/2010/main" val="4259173235"/>
              </p:ext>
            </p:extLst>
          </p:nvPr>
        </p:nvGraphicFramePr>
        <p:xfrm>
          <a:off x="1890438" y="972846"/>
          <a:ext cx="10134600" cy="5673274"/>
        </p:xfrm>
        <a:graphic>
          <a:graphicData uri="http://schemas.openxmlformats.org/drawingml/2006/table">
            <a:tbl>
              <a:tblPr firstRow="1" bandRow="1">
                <a:tableStyleId>{85BE263C-DBD7-4A20-BB59-AAB30ACAA65A}</a:tableStyleId>
              </a:tblPr>
              <a:tblGrid>
                <a:gridCol w="4228539">
                  <a:extLst>
                    <a:ext uri="{9D8B030D-6E8A-4147-A177-3AD203B41FA5}">
                      <a16:colId xmlns="" xmlns:a16="http://schemas.microsoft.com/office/drawing/2014/main" val="1493655316"/>
                    </a:ext>
                  </a:extLst>
                </a:gridCol>
                <a:gridCol w="5906061">
                  <a:extLst>
                    <a:ext uri="{9D8B030D-6E8A-4147-A177-3AD203B41FA5}">
                      <a16:colId xmlns="" xmlns:a16="http://schemas.microsoft.com/office/drawing/2014/main" val="3157860582"/>
                    </a:ext>
                  </a:extLst>
                </a:gridCol>
              </a:tblGrid>
              <a:tr h="367223">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1800" dirty="0" smtClean="0">
                          <a:solidFill>
                            <a:srgbClr val="FF0000"/>
                          </a:solidFill>
                          <a:latin typeface="Tahoma" panose="020B0604030504040204" pitchFamily="34" charset="0"/>
                          <a:ea typeface="Tahoma" panose="020B0604030504040204" pitchFamily="34" charset="0"/>
                          <a:cs typeface="Tahoma" panose="020B0604030504040204" pitchFamily="34" charset="0"/>
                        </a:rPr>
                        <a:t>qo’shimcha va o’zgarishlar kiritilgan</a:t>
                      </a:r>
                      <a:endParaRPr lang="ru-RU" sz="18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lang="ru-RU"/>
                    </a:p>
                  </a:txBody>
                  <a:tcPr/>
                </a:tc>
                <a:extLst>
                  <a:ext uri="{0D108BD9-81ED-4DB2-BD59-A6C34878D82A}">
                    <a16:rowId xmlns="" xmlns:a16="http://schemas.microsoft.com/office/drawing/2014/main" val="1841254258"/>
                  </a:ext>
                </a:extLst>
              </a:tr>
              <a:tr h="57816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uz-Latn-UZ" sz="1600" b="1"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Birinchi nashr</a:t>
                      </a:r>
                      <a:endParaRPr kumimoji="0" lang="ru-RU" sz="1600" b="1"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p>
                      <a:pPr algn="ctr"/>
                      <a:endParaRPr kumimoji="0" lang="ru-RU" sz="1600" b="1"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p>
                      <a:pPr algn="l"/>
                      <a:r>
                        <a:rPr kumimoji="0" lang="uz-Latn-UZ" sz="1600" b="0" i="0" u="none" strike="noStrike" kern="1200" cap="none" spc="0" normalizeH="0" baseline="0" noProof="0" dirty="0" smtClean="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rPr>
                        <a:t>         Bunday bob yo’q edi</a:t>
                      </a:r>
                      <a:r>
                        <a:rPr kumimoji="0" lang="ru-RU" sz="1600" b="0" i="0" u="none" strike="noStrike" kern="1200" cap="none" spc="0" normalizeH="0" baseline="0" noProof="0" dirty="0" smtClean="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rPr>
                        <a:t> </a:t>
                      </a:r>
                      <a:endParaRPr kumimoji="0" lang="ru-RU" sz="1600" b="0" i="0" u="none" strike="noStrike" kern="1200" cap="none" spc="0" normalizeH="0" baseline="0" noProof="0" dirty="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16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Ikkinchi nashr</a:t>
                      </a:r>
                      <a:endParaRPr kumimoji="0" lang="ru-RU" sz="1600" b="1"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p>
                      <a:pPr algn="ctr"/>
                      <a:endParaRPr lang="ru-RU" sz="16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algn="ct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Ushbu boblar dasturga </a:t>
                      </a:r>
                      <a:r>
                        <a:rPr kumimoji="0" lang="uz-Latn-UZ" sz="1600" b="0" i="0" u="none" strike="noStrike" kern="1200" cap="none" spc="0" normalizeH="0" baseline="0" noProof="0" dirty="0" smtClean="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kiritilgan</a:t>
                      </a:r>
                      <a:endParaRPr kumimoji="0" lang="ru-RU" sz="1600" b="0" i="0" u="none" strike="noStrike" kern="1200" cap="none" spc="0" normalizeH="0" baseline="0" noProof="0" dirty="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3283047611"/>
                  </a:ext>
                </a:extLst>
              </a:tr>
              <a:tr h="369745">
                <a:tc gridSpan="2">
                  <a:txBody>
                    <a:bodyPr/>
                    <a:lstStyle/>
                    <a:p>
                      <a:pPr marL="0" marR="0" indent="0" algn="ctr" defTabSz="914400" rtl="0" eaLnBrk="1" fontAlgn="auto" latinLnBrk="0" hangingPunct="1">
                        <a:lnSpc>
                          <a:spcPct val="115000"/>
                        </a:lnSpc>
                        <a:spcBef>
                          <a:spcPts val="2400"/>
                        </a:spcBef>
                        <a:spcAft>
                          <a:spcPts val="1000"/>
                        </a:spcAft>
                        <a:buClrTx/>
                        <a:buSzTx/>
                        <a:buFontTx/>
                        <a:buNone/>
                        <a:tabLst/>
                        <a:defRPr/>
                      </a:pPr>
                      <a:r>
                        <a:rPr lang="et-EE" sz="1600" b="1" dirty="0" smtClean="0"/>
                        <a:t>7-BOB. DAVLAT O’QUV DASTURI BO`YICHA KUTILAYOTGAN TA’LIMIY NATIJALAR</a:t>
                      </a:r>
                      <a:endParaRPr lang="uz-Latn-UZ" sz="1600" b="1" dirty="0" smtClean="0"/>
                    </a:p>
                  </a:txBody>
                  <a:tcPr/>
                </a:tc>
                <a:tc hMerge="1">
                  <a:txBody>
                    <a:bodyPr/>
                    <a:lstStyle/>
                    <a:p>
                      <a:pPr algn="ctr"/>
                      <a:endParaRPr kumimoji="0" lang="ru-RU" sz="14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213563721"/>
                  </a:ext>
                </a:extLst>
              </a:tr>
              <a:tr h="2386067">
                <a:tc gridSpan="2">
                  <a:txBody>
                    <a:bodyPr/>
                    <a:lstStyle/>
                    <a:p>
                      <a:r>
                        <a:rPr lang="en-US" sz="1600" kern="1200" dirty="0" err="1" smtClean="0">
                          <a:solidFill>
                            <a:srgbClr val="FF0000"/>
                          </a:solidFill>
                          <a:latin typeface="Times New Roman" pitchFamily="18" charset="0"/>
                          <a:ea typeface="+mn-ea"/>
                          <a:cs typeface="Times New Roman" pitchFamily="18" charset="0"/>
                        </a:rPr>
                        <a:t>Davlat</a:t>
                      </a:r>
                      <a:r>
                        <a:rPr lang="en-US" sz="1600" kern="1200" dirty="0" smtClean="0">
                          <a:solidFill>
                            <a:srgbClr val="FF0000"/>
                          </a:solidFill>
                          <a:latin typeface="Times New Roman" pitchFamily="18" charset="0"/>
                          <a:ea typeface="+mn-ea"/>
                          <a:cs typeface="Times New Roman" pitchFamily="18" charset="0"/>
                        </a:rPr>
                        <a:t> </a:t>
                      </a:r>
                      <a:r>
                        <a:rPr lang="en-US" sz="1600" kern="1200" dirty="0" err="1" smtClean="0">
                          <a:solidFill>
                            <a:srgbClr val="FF0000"/>
                          </a:solidFill>
                          <a:latin typeface="Times New Roman" pitchFamily="18" charset="0"/>
                          <a:ea typeface="+mn-ea"/>
                          <a:cs typeface="Times New Roman" pitchFamily="18" charset="0"/>
                        </a:rPr>
                        <a:t>talablariga</a:t>
                      </a:r>
                      <a:r>
                        <a:rPr lang="en-US" sz="1600" kern="1200" dirty="0" smtClean="0">
                          <a:solidFill>
                            <a:srgbClr val="FF0000"/>
                          </a:solidFill>
                          <a:latin typeface="Times New Roman" pitchFamily="18" charset="0"/>
                          <a:ea typeface="+mn-ea"/>
                          <a:cs typeface="Times New Roman" pitchFamily="18" charset="0"/>
                        </a:rPr>
                        <a:t> </a:t>
                      </a:r>
                      <a:r>
                        <a:rPr lang="en-US" sz="1600" kern="1200" dirty="0" err="1" smtClean="0">
                          <a:solidFill>
                            <a:srgbClr val="FF0000"/>
                          </a:solidFill>
                          <a:latin typeface="Times New Roman" pitchFamily="18" charset="0"/>
                          <a:ea typeface="+mn-ea"/>
                          <a:cs typeface="Times New Roman" pitchFamily="18" charset="0"/>
                        </a:rPr>
                        <a:t>muvofiq</a:t>
                      </a:r>
                      <a:r>
                        <a:rPr lang="en-US" sz="1600" kern="1200" dirty="0" smtClean="0">
                          <a:solidFill>
                            <a:srgbClr val="FF0000"/>
                          </a:solidFill>
                          <a:latin typeface="Times New Roman" pitchFamily="18" charset="0"/>
                          <a:ea typeface="+mn-ea"/>
                          <a:cs typeface="Times New Roman" pitchFamily="18" charset="0"/>
                        </a:rPr>
                        <a:t> </a:t>
                      </a:r>
                      <a:r>
                        <a:rPr lang="en-US" sz="1600" kern="1200" dirty="0" err="1" smtClean="0">
                          <a:solidFill>
                            <a:srgbClr val="FF0000"/>
                          </a:solidFill>
                          <a:latin typeface="Times New Roman" pitchFamily="18" charset="0"/>
                          <a:ea typeface="+mn-ea"/>
                          <a:cs typeface="Times New Roman" pitchFamily="18" charset="0"/>
                        </a:rPr>
                        <a:t>kutilayotgan</a:t>
                      </a:r>
                      <a:r>
                        <a:rPr lang="en-US" sz="1600" kern="1200" dirty="0" smtClean="0">
                          <a:solidFill>
                            <a:srgbClr val="FF0000"/>
                          </a:solidFill>
                          <a:latin typeface="Times New Roman" pitchFamily="18" charset="0"/>
                          <a:ea typeface="+mn-ea"/>
                          <a:cs typeface="Times New Roman" pitchFamily="18" charset="0"/>
                        </a:rPr>
                        <a:t> </a:t>
                      </a:r>
                      <a:r>
                        <a:rPr lang="en-US" sz="1600" kern="1200" dirty="0" err="1" smtClean="0">
                          <a:solidFill>
                            <a:srgbClr val="FF0000"/>
                          </a:solidFill>
                          <a:latin typeface="Times New Roman" pitchFamily="18" charset="0"/>
                          <a:ea typeface="+mn-ea"/>
                          <a:cs typeface="Times New Roman" pitchFamily="18" charset="0"/>
                        </a:rPr>
                        <a:t>natijalar</a:t>
                      </a:r>
                      <a:r>
                        <a:rPr lang="en-US" sz="1600" kern="1200" dirty="0" smtClean="0">
                          <a:solidFill>
                            <a:srgbClr val="FF0000"/>
                          </a:solidFill>
                          <a:latin typeface="Times New Roman" pitchFamily="18" charset="0"/>
                          <a:ea typeface="+mn-ea"/>
                          <a:cs typeface="Times New Roman" pitchFamily="18" charset="0"/>
                        </a:rPr>
                        <a:t>:</a:t>
                      </a:r>
                      <a:endParaRPr lang="uz-Cyrl-UZ" sz="1600" kern="1200" dirty="0" smtClean="0">
                        <a:solidFill>
                          <a:srgbClr val="FF0000"/>
                        </a:solidFill>
                        <a:latin typeface="Times New Roman" pitchFamily="18" charset="0"/>
                        <a:ea typeface="+mn-ea"/>
                        <a:cs typeface="Times New Roman" pitchFamily="18" charset="0"/>
                      </a:endParaRPr>
                    </a:p>
                    <a:p>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to'g'ridan-to'g'ri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baholanmaydi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ya'ni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bolalarning</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haqiqiy</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yutuqlarini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davlat</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talablari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bilan</a:t>
                      </a:r>
                      <a:r>
                        <a:rPr lang="en-US" sz="1600" kern="1200" dirty="0" smtClean="0">
                          <a:solidFill>
                            <a:schemeClr val="dk1"/>
                          </a:solidFill>
                          <a:latin typeface="Times New Roman" pitchFamily="18" charset="0"/>
                          <a:ea typeface="+mn-ea"/>
                          <a:cs typeface="Times New Roman" pitchFamily="18" charset="0"/>
                        </a:rPr>
                        <a:t> </a:t>
                      </a:r>
                      <a:r>
                        <a:rPr lang="en-US" sz="1600" b="1" kern="1200" dirty="0" err="1" smtClean="0">
                          <a:solidFill>
                            <a:schemeClr val="dk1"/>
                          </a:solidFill>
                          <a:latin typeface="Times New Roman" pitchFamily="18" charset="0"/>
                          <a:ea typeface="+mn-ea"/>
                          <a:cs typeface="Times New Roman" pitchFamily="18" charset="0"/>
                        </a:rPr>
                        <a:t>rasmiy</a:t>
                      </a:r>
                      <a:r>
                        <a:rPr lang="en-US" sz="1600" b="1" kern="1200" dirty="0" smtClean="0">
                          <a:solidFill>
                            <a:schemeClr val="dk1"/>
                          </a:solidFill>
                          <a:latin typeface="Times New Roman" pitchFamily="18" charset="0"/>
                          <a:ea typeface="+mn-ea"/>
                          <a:cs typeface="Times New Roman" pitchFamily="18" charset="0"/>
                        </a:rPr>
                        <a:t> </a:t>
                      </a:r>
                      <a:r>
                        <a:rPr lang="en-US" sz="1600" b="1" kern="1200" dirty="0" err="1" smtClean="0">
                          <a:solidFill>
                            <a:schemeClr val="dk1"/>
                          </a:solidFill>
                          <a:latin typeface="Times New Roman" pitchFamily="18" charset="0"/>
                          <a:ea typeface="+mn-ea"/>
                          <a:cs typeface="Times New Roman" pitchFamily="18" charset="0"/>
                        </a:rPr>
                        <a:t>taqqoslashga</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yo'l</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qo'yilmaydi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bunda</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bolalarning</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sinovdan</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o'tishlariga</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yo'l</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qo'yilmaydi</a:t>
                      </a:r>
                      <a:r>
                        <a:rPr lang="en-US" sz="1600" kern="1200" dirty="0" smtClean="0">
                          <a:solidFill>
                            <a:schemeClr val="dk1"/>
                          </a:solidFill>
                          <a:latin typeface="Times New Roman" pitchFamily="18" charset="0"/>
                          <a:ea typeface="+mn-ea"/>
                          <a:cs typeface="Times New Roman" pitchFamily="18" charset="0"/>
                        </a:rPr>
                        <a:t>);</a:t>
                      </a:r>
                      <a:endParaRPr lang="uz-Cyrl-UZ" sz="1600" kern="1200" dirty="0" smtClean="0">
                        <a:solidFill>
                          <a:schemeClr val="dk1"/>
                        </a:solidFill>
                        <a:latin typeface="Times New Roman" pitchFamily="18" charset="0"/>
                        <a:ea typeface="+mn-ea"/>
                        <a:cs typeface="Times New Roman" pitchFamily="18" charset="0"/>
                      </a:endParaRPr>
                    </a:p>
                    <a:p>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pedagogik</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kadrlarni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attestatsiyadan</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o‘tkazish</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davlat</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o‘quv</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dasturini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o‘zlashtirish</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sifatini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baholash</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kabi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boshqaruv</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vazifalarini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hal</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qilish</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uchun</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rasmiy</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asos</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bo‘la</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olmaydi</a:t>
                      </a:r>
                      <a:r>
                        <a:rPr lang="en-US" sz="1600" kern="1200" dirty="0" smtClean="0">
                          <a:solidFill>
                            <a:schemeClr val="dk1"/>
                          </a:solidFill>
                          <a:latin typeface="Times New Roman" pitchFamily="18" charset="0"/>
                          <a:ea typeface="+mn-ea"/>
                          <a:cs typeface="Times New Roman" pitchFamily="18" charset="0"/>
                        </a:rPr>
                        <a:t>;</a:t>
                      </a:r>
                      <a:endParaRPr lang="uz-Cyrl-UZ" sz="1600" kern="1200" dirty="0" smtClean="0">
                        <a:solidFill>
                          <a:schemeClr val="dk1"/>
                        </a:solidFill>
                        <a:latin typeface="Times New Roman" pitchFamily="18" charset="0"/>
                        <a:ea typeface="+mn-ea"/>
                        <a:cs typeface="Times New Roman" pitchFamily="18" charset="0"/>
                      </a:endParaRPr>
                    </a:p>
                    <a:p>
                      <a:pPr lvl="0"/>
                      <a:r>
                        <a:rPr lang="en-US" sz="1600" kern="1200" dirty="0" err="1" smtClean="0">
                          <a:solidFill>
                            <a:schemeClr val="dk1"/>
                          </a:solidFill>
                          <a:latin typeface="Times New Roman" pitchFamily="18" charset="0"/>
                          <a:ea typeface="+mn-ea"/>
                          <a:cs typeface="Times New Roman" pitchFamily="18" charset="0"/>
                        </a:rPr>
                        <a:t>bolalardan</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kutilayotgan</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natijalar</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direktor</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va</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pedagoglar</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uchun</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maktabgacha</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ta'lim</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tashkilotining</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ta’lim</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va</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tarbiya</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jarayoni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va</a:t>
                      </a:r>
                      <a:r>
                        <a:rPr lang="en-US" sz="1600" kern="1200" dirty="0" smtClean="0">
                          <a:solidFill>
                            <a:schemeClr val="dk1"/>
                          </a:solidFill>
                          <a:latin typeface="Times New Roman" pitchFamily="18" charset="0"/>
                          <a:ea typeface="+mn-ea"/>
                          <a:cs typeface="Times New Roman" pitchFamily="18" charset="0"/>
                        </a:rPr>
                        <a:t> MTT </a:t>
                      </a:r>
                      <a:r>
                        <a:rPr lang="en-US" sz="1600" kern="1200" dirty="0" err="1" smtClean="0">
                          <a:solidFill>
                            <a:schemeClr val="dk1"/>
                          </a:solidFill>
                          <a:latin typeface="Times New Roman" pitchFamily="18" charset="0"/>
                          <a:ea typeface="+mn-ea"/>
                          <a:cs typeface="Times New Roman" pitchFamily="18" charset="0"/>
                        </a:rPr>
                        <a:t>jamoasining</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kasbiy</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faoliyatini</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tahlil</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qilishga</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yordam</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beradi</a:t>
                      </a:r>
                      <a:r>
                        <a:rPr lang="en-US" sz="1600" kern="1200" dirty="0" smtClean="0">
                          <a:solidFill>
                            <a:schemeClr val="dk1"/>
                          </a:solidFill>
                          <a:latin typeface="Times New Roman" pitchFamily="18" charset="0"/>
                          <a:ea typeface="+mn-ea"/>
                          <a:cs typeface="Times New Roman" pitchFamily="18" charset="0"/>
                        </a:rPr>
                        <a:t>.</a:t>
                      </a:r>
                      <a:endParaRPr lang="uz-Cyrl-UZ" sz="1600" kern="1200" dirty="0" smtClean="0">
                        <a:solidFill>
                          <a:schemeClr val="dk1"/>
                        </a:solidFill>
                        <a:latin typeface="Times New Roman" pitchFamily="18" charset="0"/>
                        <a:ea typeface="+mn-ea"/>
                        <a:cs typeface="Times New Roman" pitchFamily="18" charset="0"/>
                      </a:endParaRPr>
                    </a:p>
                    <a:p>
                      <a:pPr indent="449580" algn="just">
                        <a:lnSpc>
                          <a:spcPct val="115000"/>
                        </a:lnSpc>
                        <a:spcAft>
                          <a:spcPts val="0"/>
                        </a:spcAft>
                      </a:pPr>
                      <a:r>
                        <a:rPr lang="et-EE" sz="1600" kern="1200" dirty="0" smtClean="0">
                          <a:solidFill>
                            <a:schemeClr val="dk1"/>
                          </a:solidFill>
                          <a:latin typeface="Times New Roman" pitchFamily="18" charset="0"/>
                          <a:ea typeface="+mn-ea"/>
                          <a:cs typeface="Times New Roman" pitchFamily="18" charset="0"/>
                        </a:rPr>
                        <a:t>Davlat o'quv dasturini o'zlashtirishdan kutilayotgan ta’limiy natija maktabgacha ta'lim tashkilotini bitiruvchi bolaning tayanch kompetentsiyalari (kommunikativ, ijtimoiy, shaxsiy, bilish)ning shakllanganligi hisoblanadi</a:t>
                      </a:r>
                      <a:endParaRPr lang="ru-RU" sz="1600" dirty="0">
                        <a:solidFill>
                          <a:schemeClr val="tx1"/>
                        </a:solidFill>
                        <a:effectLst/>
                        <a:highlight>
                          <a:srgbClr val="FFFF00"/>
                        </a:highlight>
                        <a:latin typeface="Times New Roman" pitchFamily="18" charset="0"/>
                        <a:ea typeface="Tahoma" panose="020B0604030504040204" pitchFamily="34" charset="0"/>
                        <a:cs typeface="Times New Roman" pitchFamily="18" charset="0"/>
                      </a:endParaRPr>
                    </a:p>
                  </a:txBody>
                  <a:tcPr/>
                </a:tc>
                <a:tc hMerge="1">
                  <a:txBody>
                    <a:bodyPr/>
                    <a:lstStyle/>
                    <a:p>
                      <a:pPr indent="448310">
                        <a:lnSpc>
                          <a:spcPct val="115000"/>
                        </a:lnSpc>
                        <a:spcAft>
                          <a:spcPts val="0"/>
                        </a:spcAft>
                      </a:pPr>
                      <a:r>
                        <a:rPr lang="ru-RU" sz="1800" dirty="0">
                          <a:solidFill>
                            <a:srgbClr val="C00000"/>
                          </a:solidFill>
                          <a:effectLst/>
                          <a:latin typeface="Tahoma" panose="020B0604030504040204" pitchFamily="34" charset="0"/>
                          <a:ea typeface="Tahoma" panose="020B0604030504040204" pitchFamily="34" charset="0"/>
                          <a:cs typeface="Tahoma" panose="020B0604030504040204" pitchFamily="34" charset="0"/>
                        </a:rPr>
                        <a:t>Планирование является важной частью реализации Государственной учебной программы и обеспечения формирования ключевых компетенций у каждого ребенка. Образовательно-воспитательная деятельность осуществляется согласно учебному плану. </a:t>
                      </a:r>
                      <a:endParaRPr lang="ru-RU" sz="18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413482713"/>
                  </a:ext>
                </a:extLst>
              </a:tr>
              <a:tr h="342904">
                <a:tc gridSpan="2">
                  <a:txBody>
                    <a:bodyPr/>
                    <a:lstStyle/>
                    <a:p>
                      <a:pPr marL="0" marR="0" indent="449580" algn="ctr" defTabSz="914400" rtl="0" eaLnBrk="1" fontAlgn="auto" latinLnBrk="0" hangingPunct="1">
                        <a:lnSpc>
                          <a:spcPct val="115000"/>
                        </a:lnSpc>
                        <a:spcBef>
                          <a:spcPts val="0"/>
                        </a:spcBef>
                        <a:spcAft>
                          <a:spcPts val="1000"/>
                        </a:spcAft>
                        <a:buClrTx/>
                        <a:buSzTx/>
                        <a:buFontTx/>
                        <a:buNone/>
                        <a:tabLst/>
                        <a:defRPr/>
                      </a:pPr>
                      <a:r>
                        <a:rPr lang="et-EE" sz="1600" b="1" dirty="0" smtClean="0"/>
                        <a:t>8-BOB. RESURS TA’MINOTI</a:t>
                      </a:r>
                      <a:endParaRPr lang="uz-Cyrl-UZ" sz="1600" b="1" dirty="0" smtClean="0"/>
                    </a:p>
                  </a:txBody>
                  <a:tcPr/>
                </a:tc>
                <a:tc hMerge="1">
                  <a:txBody>
                    <a:bodyPr/>
                    <a:lstStyle/>
                    <a:p>
                      <a:endParaRPr lang="ru-RU"/>
                    </a:p>
                  </a:txBody>
                  <a:tcPr/>
                </a:tc>
                <a:extLst>
                  <a:ext uri="{0D108BD9-81ED-4DB2-BD59-A6C34878D82A}">
                    <a16:rowId xmlns="" xmlns:a16="http://schemas.microsoft.com/office/drawing/2014/main" val="2240755610"/>
                  </a:ext>
                </a:extLst>
              </a:tr>
              <a:tr h="1036752">
                <a:tc gridSpan="2">
                  <a:txBody>
                    <a:bodyPr/>
                    <a:lstStyle/>
                    <a:p>
                      <a:pPr indent="228600" algn="just">
                        <a:lnSpc>
                          <a:spcPct val="115000"/>
                        </a:lnSpc>
                        <a:spcAft>
                          <a:spcPts val="0"/>
                        </a:spcAft>
                      </a:pPr>
                      <a:r>
                        <a:rPr lang="uz-Cyrl-UZ" sz="1800" kern="1200" dirty="0" smtClean="0">
                          <a:solidFill>
                            <a:schemeClr val="dk1"/>
                          </a:solidFill>
                          <a:latin typeface="Times New Roman" pitchFamily="18" charset="0"/>
                          <a:ea typeface="+mn-ea"/>
                          <a:cs typeface="Times New Roman" pitchFamily="18" charset="0"/>
                        </a:rPr>
                        <a:t>Maktabgacha ta’lim </a:t>
                      </a:r>
                      <a:r>
                        <a:rPr lang="et-EE" sz="1800" kern="1200" dirty="0" smtClean="0">
                          <a:solidFill>
                            <a:schemeClr val="dk1"/>
                          </a:solidFill>
                          <a:latin typeface="Times New Roman" pitchFamily="18" charset="0"/>
                          <a:ea typeface="+mn-ea"/>
                          <a:cs typeface="Times New Roman" pitchFamily="18" charset="0"/>
                        </a:rPr>
                        <a:t>tashkilot</a:t>
                      </a:r>
                      <a:r>
                        <a:rPr lang="uz-Cyrl-UZ" sz="1800" kern="1200" dirty="0" smtClean="0">
                          <a:solidFill>
                            <a:schemeClr val="dk1"/>
                          </a:solidFill>
                          <a:latin typeface="Times New Roman" pitchFamily="18" charset="0"/>
                          <a:ea typeface="+mn-ea"/>
                          <a:cs typeface="Times New Roman" pitchFamily="18" charset="0"/>
                        </a:rPr>
                        <a:t>larida </a:t>
                      </a:r>
                      <a:r>
                        <a:rPr lang="et-EE" sz="1800" kern="1200" dirty="0" smtClean="0">
                          <a:solidFill>
                            <a:schemeClr val="dk1"/>
                          </a:solidFill>
                          <a:latin typeface="Times New Roman" pitchFamily="18" charset="0"/>
                          <a:ea typeface="+mn-ea"/>
                          <a:cs typeface="Times New Roman" pitchFamily="18" charset="0"/>
                        </a:rPr>
                        <a:t>d</a:t>
                      </a:r>
                      <a:r>
                        <a:rPr lang="uz-Cyrl-UZ" sz="1800" kern="1200" dirty="0" smtClean="0">
                          <a:solidFill>
                            <a:schemeClr val="dk1"/>
                          </a:solidFill>
                          <a:latin typeface="Times New Roman" pitchFamily="18" charset="0"/>
                          <a:ea typeface="+mn-ea"/>
                          <a:cs typeface="Times New Roman" pitchFamily="18" charset="0"/>
                        </a:rPr>
                        <a:t>avlat o‘quv dasturini amalga oshirishni</a:t>
                      </a:r>
                      <a:r>
                        <a:rPr lang="et-EE" sz="1800" kern="1200" dirty="0" smtClean="0">
                          <a:solidFill>
                            <a:schemeClr val="dk1"/>
                          </a:solidFill>
                          <a:latin typeface="Times New Roman" pitchFamily="18" charset="0"/>
                          <a:ea typeface="+mn-ea"/>
                          <a:cs typeface="Times New Roman" pitchFamily="18" charset="0"/>
                        </a:rPr>
                        <a:t>ng</a:t>
                      </a:r>
                      <a:r>
                        <a:rPr lang="uz-Cyrl-UZ" sz="1800" kern="1200" dirty="0" smtClean="0">
                          <a:solidFill>
                            <a:schemeClr val="dk1"/>
                          </a:solidFill>
                          <a:latin typeface="Times New Roman" pitchFamily="18" charset="0"/>
                          <a:ea typeface="+mn-ea"/>
                          <a:cs typeface="Times New Roman" pitchFamily="18" charset="0"/>
                        </a:rPr>
                        <a:t> resurs ta’min</a:t>
                      </a:r>
                      <a:r>
                        <a:rPr lang="et-EE" sz="1800" kern="1200" dirty="0" smtClean="0">
                          <a:solidFill>
                            <a:schemeClr val="dk1"/>
                          </a:solidFill>
                          <a:latin typeface="Times New Roman" pitchFamily="18" charset="0"/>
                          <a:ea typeface="+mn-ea"/>
                          <a:cs typeface="Times New Roman" pitchFamily="18" charset="0"/>
                        </a:rPr>
                        <a:t>oti</a:t>
                      </a:r>
                      <a:r>
                        <a:rPr lang="uz-Cyrl-UZ" sz="1800" kern="1200" dirty="0" smtClean="0">
                          <a:solidFill>
                            <a:schemeClr val="dk1"/>
                          </a:solidFill>
                          <a:latin typeface="Times New Roman" pitchFamily="18" charset="0"/>
                          <a:ea typeface="+mn-ea"/>
                          <a:cs typeface="Times New Roman" pitchFamily="18" charset="0"/>
                        </a:rPr>
                        <a:t> O‘zbekiston Respublikasining </a:t>
                      </a:r>
                      <a:r>
                        <a:rPr lang="et-EE" sz="1800" kern="1200" dirty="0" smtClean="0">
                          <a:solidFill>
                            <a:schemeClr val="dk1"/>
                          </a:solidFill>
                          <a:latin typeface="Times New Roman" pitchFamily="18" charset="0"/>
                          <a:ea typeface="+mn-ea"/>
                          <a:cs typeface="Times New Roman" pitchFamily="18" charset="0"/>
                        </a:rPr>
                        <a:t>amaldagi </a:t>
                      </a:r>
                      <a:r>
                        <a:rPr lang="uz-Cyrl-UZ" sz="1800" kern="1200" dirty="0" smtClean="0">
                          <a:solidFill>
                            <a:schemeClr val="dk1"/>
                          </a:solidFill>
                          <a:latin typeface="Times New Roman" pitchFamily="18" charset="0"/>
                          <a:ea typeface="+mn-ea"/>
                          <a:cs typeface="Times New Roman" pitchFamily="18" charset="0"/>
                        </a:rPr>
                        <a:t>me’yoriy</a:t>
                      </a:r>
                      <a:r>
                        <a:rPr lang="et-EE" sz="1800" kern="1200" dirty="0" smtClean="0">
                          <a:solidFill>
                            <a:schemeClr val="dk1"/>
                          </a:solidFill>
                          <a:latin typeface="Times New Roman" pitchFamily="18" charset="0"/>
                          <a:ea typeface="+mn-ea"/>
                          <a:cs typeface="Times New Roman" pitchFamily="18" charset="0"/>
                        </a:rPr>
                        <a:t>-huquqiy </a:t>
                      </a:r>
                      <a:r>
                        <a:rPr lang="uz-Cyrl-UZ" sz="1800" kern="1200" dirty="0" smtClean="0">
                          <a:solidFill>
                            <a:schemeClr val="dk1"/>
                          </a:solidFill>
                          <a:latin typeface="Times New Roman" pitchFamily="18" charset="0"/>
                          <a:ea typeface="+mn-ea"/>
                          <a:cs typeface="Times New Roman" pitchFamily="18" charset="0"/>
                        </a:rPr>
                        <a:t>hujjatlariga muvofiq amalga oshiriladi. </a:t>
                      </a:r>
                      <a:r>
                        <a:rPr lang="uz-Cyrl-UZ" sz="1800" kern="1200" dirty="0" smtClean="0">
                          <a:solidFill>
                            <a:srgbClr val="FF0000"/>
                          </a:solidFill>
                          <a:latin typeface="Times New Roman" pitchFamily="18" charset="0"/>
                          <a:ea typeface="+mn-ea"/>
                          <a:cs typeface="Times New Roman" pitchFamily="18" charset="0"/>
                        </a:rPr>
                        <a:t>Minimal resurslar </a:t>
                      </a:r>
                      <a:r>
                        <a:rPr lang="uz-Cyrl-UZ" sz="1800" kern="1200" dirty="0" smtClean="0">
                          <a:solidFill>
                            <a:schemeClr val="dk1"/>
                          </a:solidFill>
                          <a:latin typeface="Times New Roman" pitchFamily="18" charset="0"/>
                          <a:ea typeface="+mn-ea"/>
                          <a:cs typeface="Times New Roman" pitchFamily="18" charset="0"/>
                        </a:rPr>
                        <a:t>bilan ta'minlanganlik kun tartibi va yillik rejada ko’zda tutilgan o'yin, qiziqishlarga ko`ra mashg'ulot va loyihaviy faoliyatlarni amalga oshirishni ta'minlashi kerak</a:t>
                      </a:r>
                      <a:endParaRPr lang="ru-RU" sz="1600" dirty="0">
                        <a:solidFill>
                          <a:schemeClr val="tx1"/>
                        </a:solidFill>
                        <a:effectLst/>
                        <a:latin typeface="Times New Roman" pitchFamily="18" charset="0"/>
                        <a:ea typeface="Tahoma" panose="020B0604030504040204" pitchFamily="34" charset="0"/>
                        <a:cs typeface="Times New Roman" pitchFamily="18" charset="0"/>
                      </a:endParaRPr>
                    </a:p>
                  </a:txBody>
                  <a:tcPr/>
                </a:tc>
                <a:tc hMerge="1">
                  <a:txBody>
                    <a:bodyPr/>
                    <a:lstStyle/>
                    <a:p>
                      <a:pPr indent="448310">
                        <a:lnSpc>
                          <a:spcPct val="115000"/>
                        </a:lnSpc>
                        <a:spcAft>
                          <a:spcPts val="0"/>
                        </a:spcAft>
                      </a:pPr>
                      <a:endParaRPr lang="ru-RU" sz="1800" b="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2639625342"/>
                  </a:ext>
                </a:extLst>
              </a:tr>
            </a:tbl>
          </a:graphicData>
        </a:graphic>
      </p:graphicFrame>
      <p:sp>
        <p:nvSpPr>
          <p:cNvPr id="6" name="TextBox 5">
            <a:extLst>
              <a:ext uri="{FF2B5EF4-FFF2-40B4-BE49-F238E27FC236}">
                <a16:creationId xmlns="" xmlns:a16="http://schemas.microsoft.com/office/drawing/2014/main" id="{67CC1315-455A-4883-9944-858E6D7B8835}"/>
              </a:ext>
            </a:extLst>
          </p:cNvPr>
          <p:cNvSpPr txBox="1"/>
          <p:nvPr/>
        </p:nvSpPr>
        <p:spPr>
          <a:xfrm>
            <a:off x="1770311" y="0"/>
            <a:ext cx="6967398" cy="1846659"/>
          </a:xfrm>
          <a:prstGeom prst="rect">
            <a:avLst/>
          </a:prstGeom>
          <a:noFill/>
        </p:spPr>
        <p:txBody>
          <a:bodyPr wrap="square" rtlCol="0">
            <a:spAutoFit/>
          </a:bodyPr>
          <a:lstStyle/>
          <a:p>
            <a:pPr>
              <a:defRPr/>
            </a:pPr>
            <a:r>
              <a:rPr lang="et-EE" b="1" dirty="0" smtClean="0"/>
              <a:t>7-BOB. DAVLAT O’QUV DASTURI BO`YICHA KUTILAYOTGAN TA’LIMIY NATIJALAR </a:t>
            </a:r>
            <a:endParaRPr lang="uz-Latn-UZ" b="1" dirty="0" smtClean="0"/>
          </a:p>
          <a:p>
            <a:pPr>
              <a:defRPr/>
            </a:pPr>
            <a:r>
              <a:rPr lang="et-EE" b="1" dirty="0" smtClean="0"/>
              <a:t>8-BOB. RESURS TA’MINOTI</a:t>
            </a:r>
            <a:endParaRPr lang="uz-Cyrl-UZ" b="1" dirty="0" smtClean="0"/>
          </a:p>
          <a:p>
            <a:pPr>
              <a:defRPr/>
            </a:pPr>
            <a:endParaRPr lang="uz-Latn-UZ" b="1" dirty="0" smtClean="0"/>
          </a:p>
          <a:p>
            <a:pPr>
              <a:defRPr/>
            </a:pPr>
            <a:endParaRPr lang="uz-Cyrl-UZ"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2" name="Рисунок 1">
            <a:extLst>
              <a:ext uri="{FF2B5EF4-FFF2-40B4-BE49-F238E27FC236}">
                <a16:creationId xmlns="" xmlns:a16="http://schemas.microsoft.com/office/drawing/2014/main" id="{43354086-6A85-4FB7-B6D0-BCFE8CDD44F6}"/>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59900" b="83100" l="6416" r="31083"/>
                    </a14:imgEffect>
                    <a14:imgEffect>
                      <a14:brightnessContrast bright="40000"/>
                    </a14:imgEffect>
                  </a14:imgLayer>
                </a14:imgProps>
              </a:ext>
            </a:extLst>
          </a:blip>
          <a:srcRect l="3333" t="57000" r="65834" b="14000"/>
          <a:stretch/>
        </p:blipFill>
        <p:spPr>
          <a:xfrm>
            <a:off x="295412" y="3234319"/>
            <a:ext cx="1490664" cy="1542760"/>
          </a:xfrm>
          <a:prstGeom prst="ellipse">
            <a:avLst/>
          </a:prstGeom>
          <a:solidFill>
            <a:srgbClr val="A5DBD6"/>
          </a:solidFill>
        </p:spPr>
      </p:pic>
      <p:pic>
        <p:nvPicPr>
          <p:cNvPr id="4" name="Рисунок 3">
            <a:extLst>
              <a:ext uri="{FF2B5EF4-FFF2-40B4-BE49-F238E27FC236}">
                <a16:creationId xmlns="" xmlns:a16="http://schemas.microsoft.com/office/drawing/2014/main" id="{2EA64EDB-0FD9-42FD-B2CF-BE32A1794A90}"/>
              </a:ext>
            </a:extLst>
          </p:cNvPr>
          <p:cNvPicPr>
            <a:picLocks noChangeAspect="1"/>
          </p:cNvPicPr>
          <p:nvPr/>
        </p:nvPicPr>
        <p:blipFill rotWithShape="1">
          <a:blip r:embed="rId5" cstate="print">
            <a:extLst>
              <a:ext uri="{BEBA8EAE-BF5A-486C-A8C5-ECC9F3942E4B}">
                <a14:imgProps xmlns:a14="http://schemas.microsoft.com/office/drawing/2010/main">
                  <a14:imgLayer r:embed="rId4">
                    <a14:imgEffect>
                      <a14:brightnessContrast bright="40000" contrast="-40000"/>
                    </a14:imgEffect>
                  </a14:imgLayer>
                </a14:imgProps>
              </a:ext>
            </a:extLst>
          </a:blip>
          <a:srcRect l="34833" t="57667" r="33500" b="14333"/>
          <a:stretch/>
        </p:blipFill>
        <p:spPr>
          <a:xfrm>
            <a:off x="166962" y="1461825"/>
            <a:ext cx="1744790" cy="1542761"/>
          </a:xfrm>
          <a:prstGeom prst="ellipse">
            <a:avLst/>
          </a:prstGeom>
          <a:solidFill>
            <a:srgbClr val="A5DBD6"/>
          </a:solidFill>
        </p:spPr>
      </p:pic>
      <p:pic>
        <p:nvPicPr>
          <p:cNvPr id="7" name="Рисунок 6">
            <a:extLst>
              <a:ext uri="{FF2B5EF4-FFF2-40B4-BE49-F238E27FC236}">
                <a16:creationId xmlns="" xmlns:a16="http://schemas.microsoft.com/office/drawing/2014/main" id="{8930C5CB-2C47-4E8F-843E-93A009F96BF1}"/>
              </a:ext>
            </a:extLst>
          </p:cNvPr>
          <p:cNvPicPr>
            <a:picLocks noChangeAspect="1"/>
          </p:cNvPicPr>
          <p:nvPr/>
        </p:nvPicPr>
        <p:blipFill rotWithShape="1">
          <a:blip r:embed="rId6" cstate="print">
            <a:extLst>
              <a:ext uri="{BEBA8EAE-BF5A-486C-A8C5-ECC9F3942E4B}">
                <a14:imgProps xmlns:a14="http://schemas.microsoft.com/office/drawing/2010/main">
                  <a14:imgLayer r:embed="rId4">
                    <a14:imgEffect>
                      <a14:brightnessContrast bright="40000" contrast="-20000"/>
                    </a14:imgEffect>
                  </a14:imgLayer>
                </a14:imgProps>
              </a:ext>
            </a:extLst>
          </a:blip>
          <a:srcRect l="65333" t="56333" b="14167"/>
          <a:stretch/>
        </p:blipFill>
        <p:spPr>
          <a:xfrm>
            <a:off x="76200" y="4912374"/>
            <a:ext cx="1835552" cy="1642310"/>
          </a:xfrm>
          <a:prstGeom prst="ellipse">
            <a:avLst/>
          </a:prstGeom>
          <a:solidFill>
            <a:srgbClr val="A5DBD6"/>
          </a:solidFill>
        </p:spPr>
      </p:pic>
      <p:sp>
        <p:nvSpPr>
          <p:cNvPr id="5" name="Номер слайда 4">
            <a:extLst>
              <a:ext uri="{FF2B5EF4-FFF2-40B4-BE49-F238E27FC236}">
                <a16:creationId xmlns="" xmlns:a16="http://schemas.microsoft.com/office/drawing/2014/main" id="{D994B842-49DF-4443-8B7D-5D86C4584D83}"/>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Tree>
    <p:extLst>
      <p:ext uri="{BB962C8B-B14F-4D97-AF65-F5344CB8AC3E}">
        <p14:creationId xmlns:p14="http://schemas.microsoft.com/office/powerpoint/2010/main" val="14760740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 xmlns:a16="http://schemas.microsoft.com/office/drawing/2014/main" id="{520C887E-35C8-4577-A631-3D769B297373}"/>
              </a:ext>
            </a:extLst>
          </p:cNvPr>
          <p:cNvGraphicFramePr>
            <a:graphicFrameLocks noGrp="1"/>
          </p:cNvGraphicFramePr>
          <p:nvPr>
            <p:extLst>
              <p:ext uri="{D42A27DB-BD31-4B8C-83A1-F6EECF244321}">
                <p14:modId xmlns:p14="http://schemas.microsoft.com/office/powerpoint/2010/main" val="177259591"/>
              </p:ext>
            </p:extLst>
          </p:nvPr>
        </p:nvGraphicFramePr>
        <p:xfrm>
          <a:off x="2177143" y="933451"/>
          <a:ext cx="9752053" cy="5697482"/>
        </p:xfrm>
        <a:graphic>
          <a:graphicData uri="http://schemas.openxmlformats.org/drawingml/2006/table">
            <a:tbl>
              <a:tblPr firstRow="1" bandRow="1">
                <a:tableStyleId>{85BE263C-DBD7-4A20-BB59-AAB30ACAA65A}</a:tableStyleId>
              </a:tblPr>
              <a:tblGrid>
                <a:gridCol w="3656098">
                  <a:extLst>
                    <a:ext uri="{9D8B030D-6E8A-4147-A177-3AD203B41FA5}">
                      <a16:colId xmlns="" xmlns:a16="http://schemas.microsoft.com/office/drawing/2014/main" val="1493655316"/>
                    </a:ext>
                  </a:extLst>
                </a:gridCol>
                <a:gridCol w="6095955">
                  <a:extLst>
                    <a:ext uri="{9D8B030D-6E8A-4147-A177-3AD203B41FA5}">
                      <a16:colId xmlns="" xmlns:a16="http://schemas.microsoft.com/office/drawing/2014/main" val="3157860582"/>
                    </a:ext>
                  </a:extLst>
                </a:gridCol>
              </a:tblGrid>
              <a:tr h="605787">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1800" dirty="0" smtClean="0">
                          <a:solidFill>
                            <a:srgbClr val="FF0000"/>
                          </a:solidFill>
                          <a:latin typeface="Tahoma" panose="020B0604030504040204" pitchFamily="34" charset="0"/>
                          <a:ea typeface="Tahoma" panose="020B0604030504040204" pitchFamily="34" charset="0"/>
                          <a:cs typeface="Tahoma" panose="020B0604030504040204" pitchFamily="34" charset="0"/>
                        </a:rPr>
                        <a:t>qo’shimcha va o’zgarishlar kiritilgan</a:t>
                      </a:r>
                      <a:endParaRPr lang="ru-RU" sz="18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p>
                      <a:pPr algn="ctr"/>
                      <a:endParaRPr lang="ru-RU" sz="1800" dirty="0">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endParaRPr lang="ru-RU"/>
                    </a:p>
                  </a:txBody>
                  <a:tcPr/>
                </a:tc>
                <a:extLst>
                  <a:ext uri="{0D108BD9-81ED-4DB2-BD59-A6C34878D82A}">
                    <a16:rowId xmlns="" xmlns:a16="http://schemas.microsoft.com/office/drawing/2014/main" val="1841254258"/>
                  </a:ext>
                </a:extLst>
              </a:tr>
              <a:tr h="346164">
                <a:tc gridSpan="2">
                  <a:txBody>
                    <a:bodyPr/>
                    <a:lstStyle/>
                    <a:p>
                      <a:pPr algn="ctr"/>
                      <a:r>
                        <a:rPr lang="uz-Latn-UZ" sz="18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Ikkinchi nashr</a:t>
                      </a:r>
                      <a:endParaRPr kumimoji="0" lang="ru-RU" sz="18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hMerge="1">
                  <a:txBody>
                    <a:bodyPr/>
                    <a:lstStyle/>
                    <a:p>
                      <a:pPr algn="ctr"/>
                      <a:r>
                        <a:rPr lang="ru-RU" sz="1800" b="1" dirty="0">
                          <a:solidFill>
                            <a:schemeClr val="tx1"/>
                          </a:solidFill>
                          <a:effectLst/>
                          <a:latin typeface="Tahoma" panose="020B0604030504040204" pitchFamily="34" charset="0"/>
                          <a:ea typeface="Tahoma" panose="020B0604030504040204" pitchFamily="34" charset="0"/>
                          <a:cs typeface="Tahoma" panose="020B0604030504040204" pitchFamily="34" charset="0"/>
                        </a:rPr>
                        <a:t>Второе издание</a:t>
                      </a:r>
                      <a:endParaRPr kumimoji="0" lang="ru-RU" sz="18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3283047611"/>
                  </a:ext>
                </a:extLst>
              </a:tr>
              <a:tr h="27544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t-EE" sz="1800" b="1" kern="1200" dirty="0" smtClean="0">
                          <a:solidFill>
                            <a:schemeClr val="dk1"/>
                          </a:solidFill>
                          <a:latin typeface="+mn-lt"/>
                          <a:ea typeface="+mn-ea"/>
                          <a:cs typeface="+mn-cs"/>
                        </a:rPr>
                        <a:t>1-ilova. MTT ta’lim dasturini yaratish bo‘yicha tavsiyalar </a:t>
                      </a:r>
                      <a:endParaRPr lang="uz-Cyrl-UZ" sz="1800" b="1" kern="1200" dirty="0" smtClean="0">
                        <a:solidFill>
                          <a:schemeClr val="dk1"/>
                        </a:solidFill>
                        <a:latin typeface="+mn-lt"/>
                        <a:ea typeface="+mn-ea"/>
                        <a:cs typeface="+mn-cs"/>
                      </a:endParaRPr>
                    </a:p>
                    <a:p>
                      <a:endParaRPr kumimoji="0" lang="ru-RU" sz="20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indent="448310">
                        <a:lnSpc>
                          <a:spcPct val="115000"/>
                        </a:lnSpc>
                        <a:spcAft>
                          <a:spcPts val="0"/>
                        </a:spcAft>
                      </a:pPr>
                      <a:r>
                        <a:rPr lang="et-EE" sz="1800" kern="1200" dirty="0" smtClean="0">
                          <a:solidFill>
                            <a:schemeClr val="dk1"/>
                          </a:solidFill>
                          <a:latin typeface="Times New Roman" pitchFamily="18" charset="0"/>
                          <a:ea typeface="+mn-ea"/>
                          <a:cs typeface="Times New Roman" pitchFamily="18" charset="0"/>
                        </a:rPr>
                        <a:t>Dastur majburiy qism va ta’lim va tarbiya jarayoni ishtirokchilari tomonidan shakllantiriladigan qismdan tashkil topadi</a:t>
                      </a:r>
                      <a:endParaRPr lang="uz-Latn-UZ" sz="1800" kern="1200" dirty="0" smtClean="0">
                        <a:solidFill>
                          <a:schemeClr val="dk1"/>
                        </a:solidFill>
                        <a:latin typeface="Times New Roman" pitchFamily="18" charset="0"/>
                        <a:ea typeface="+mn-ea"/>
                        <a:cs typeface="Times New Roman" pitchFamily="18" charset="0"/>
                      </a:endParaRPr>
                    </a:p>
                    <a:p>
                      <a:pPr marL="0" marR="0" indent="448310" algn="l" defTabSz="914400" rtl="0" eaLnBrk="1" fontAlgn="auto" latinLnBrk="0" hangingPunct="1">
                        <a:lnSpc>
                          <a:spcPct val="115000"/>
                        </a:lnSpc>
                        <a:spcBef>
                          <a:spcPts val="0"/>
                        </a:spcBef>
                        <a:spcAft>
                          <a:spcPts val="0"/>
                        </a:spcAft>
                        <a:buClrTx/>
                        <a:buSzTx/>
                        <a:buFontTx/>
                        <a:buNone/>
                        <a:tabLst/>
                        <a:defRPr/>
                      </a:pPr>
                      <a:r>
                        <a:rPr lang="et-EE" sz="1800" kern="1200" dirty="0" smtClean="0">
                          <a:solidFill>
                            <a:schemeClr val="dk1"/>
                          </a:solidFill>
                          <a:latin typeface="Times New Roman" pitchFamily="18" charset="0"/>
                          <a:ea typeface="+mn-ea"/>
                          <a:cs typeface="Times New Roman" pitchFamily="18" charset="0"/>
                        </a:rPr>
                        <a:t>Dasturning </a:t>
                      </a:r>
                      <a:r>
                        <a:rPr lang="et-EE" sz="1800" b="1" kern="1200" dirty="0" smtClean="0">
                          <a:solidFill>
                            <a:schemeClr val="dk1"/>
                          </a:solidFill>
                          <a:latin typeface="Times New Roman" pitchFamily="18" charset="0"/>
                          <a:ea typeface="+mn-ea"/>
                          <a:cs typeface="Times New Roman" pitchFamily="18" charset="0"/>
                        </a:rPr>
                        <a:t>majburiy qismi</a:t>
                      </a:r>
                      <a:r>
                        <a:rPr lang="et-EE" sz="1800" kern="1200" dirty="0" smtClean="0">
                          <a:solidFill>
                            <a:schemeClr val="dk1"/>
                          </a:solidFill>
                          <a:latin typeface="Times New Roman" pitchFamily="18" charset="0"/>
                          <a:ea typeface="+mn-ea"/>
                          <a:cs typeface="Times New Roman" pitchFamily="18" charset="0"/>
                        </a:rPr>
                        <a:t> barcha beshta rivojlanish sohasi: jismoniy rivojlanish va sog‘lom turmush tarzini shakllantirish; nutq, muloqot, o`qish va yozish malakalari; bilish jarayonining rivojlanishi; ijtimoiy-hissiy rivojlanish hamda ijodiy rivojlanishni amalga oshirishga kompleks yondashuvni ko‘zda tutadi. </a:t>
                      </a:r>
                      <a:endParaRPr lang="uz-Cyrl-UZ" sz="2000" dirty="0" smtClean="0">
                        <a:latin typeface="Times New Roman" pitchFamily="18" charset="0"/>
                        <a:cs typeface="Times New Roman" pitchFamily="18" charset="0"/>
                      </a:endParaRPr>
                    </a:p>
                  </a:txBody>
                  <a:tcPr/>
                </a:tc>
                <a:extLst>
                  <a:ext uri="{0D108BD9-81ED-4DB2-BD59-A6C34878D82A}">
                    <a16:rowId xmlns="" xmlns:a16="http://schemas.microsoft.com/office/drawing/2014/main" val="1413482713"/>
                  </a:ext>
                </a:extLst>
              </a:tr>
              <a:tr h="1760990">
                <a:tc>
                  <a:txBody>
                    <a:bodyPr/>
                    <a:lstStyle/>
                    <a:p>
                      <a:r>
                        <a:rPr lang="et-EE" sz="1800" b="1" kern="1200" dirty="0" smtClean="0">
                          <a:solidFill>
                            <a:schemeClr val="dk1"/>
                          </a:solidFill>
                          <a:latin typeface="+mn-lt"/>
                          <a:ea typeface="+mn-ea"/>
                          <a:cs typeface="+mn-cs"/>
                        </a:rPr>
                        <a:t>2-ilova. MTT guruhlarining namunaviy kun tartibi</a:t>
                      </a:r>
                      <a:endParaRPr lang="uz-Cyrl-UZ" sz="1800" b="1" kern="1200" dirty="0" smtClean="0">
                        <a:solidFill>
                          <a:schemeClr val="dk1"/>
                        </a:solidFill>
                        <a:latin typeface="+mn-lt"/>
                        <a:ea typeface="+mn-ea"/>
                        <a:cs typeface="+mn-cs"/>
                      </a:endParaRPr>
                    </a:p>
                    <a:p>
                      <a:r>
                        <a:rPr lang="et-EE" sz="1800" b="1" kern="1200" dirty="0" smtClean="0">
                          <a:solidFill>
                            <a:schemeClr val="dk1"/>
                          </a:solidFill>
                          <a:latin typeface="+mn-lt"/>
                          <a:ea typeface="+mn-ea"/>
                          <a:cs typeface="+mn-cs"/>
                        </a:rPr>
                        <a:t> Bolalar to‘liq kun </a:t>
                      </a:r>
                      <a:r>
                        <a:rPr lang="en-US" sz="1800" b="1" kern="1200" dirty="0" err="1" smtClean="0">
                          <a:solidFill>
                            <a:schemeClr val="dk1"/>
                          </a:solidFill>
                          <a:latin typeface="+mn-lt"/>
                          <a:ea typeface="+mn-ea"/>
                          <a:cs typeface="+mn-cs"/>
                        </a:rPr>
                        <a:t>davomida</a:t>
                      </a:r>
                      <a:r>
                        <a:rPr lang="en-US" sz="1800" b="1" kern="1200" dirty="0" smtClean="0">
                          <a:solidFill>
                            <a:schemeClr val="dk1"/>
                          </a:solidFill>
                          <a:latin typeface="+mn-lt"/>
                          <a:ea typeface="+mn-ea"/>
                          <a:cs typeface="+mn-cs"/>
                        </a:rPr>
                        <a:t> </a:t>
                      </a:r>
                      <a:r>
                        <a:rPr lang="et-EE" sz="1800" b="1" kern="1200" dirty="0" smtClean="0">
                          <a:solidFill>
                            <a:schemeClr val="dk1"/>
                          </a:solidFill>
                          <a:latin typeface="+mn-lt"/>
                          <a:ea typeface="+mn-ea"/>
                          <a:cs typeface="+mn-cs"/>
                        </a:rPr>
                        <a:t>bo‘ladigan guruhning namunaviy kun tartibi</a:t>
                      </a:r>
                      <a:endParaRPr lang="uz-Cyrl-UZ" sz="1800" b="1" kern="1200" dirty="0" smtClean="0">
                        <a:solidFill>
                          <a:schemeClr val="dk1"/>
                        </a:solidFill>
                        <a:latin typeface="+mn-lt"/>
                        <a:ea typeface="+mn-ea"/>
                        <a:cs typeface="+mn-cs"/>
                      </a:endParaRPr>
                    </a:p>
                    <a:p>
                      <a:endParaRPr kumimoji="0" lang="ru-RU" sz="18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indent="448310">
                        <a:lnSpc>
                          <a:spcPct val="115000"/>
                        </a:lnSpc>
                        <a:spcAft>
                          <a:spcPts val="0"/>
                        </a:spcAft>
                      </a:pPr>
                      <a:r>
                        <a:rPr lang="uz-Latn-UZ" sz="2000" noProof="0" dirty="0" smtClean="0">
                          <a:solidFill>
                            <a:schemeClr val="tx1"/>
                          </a:solidFill>
                          <a:latin typeface="Times New Roman" pitchFamily="18" charset="0"/>
                          <a:ea typeface="Tahoma" panose="020B0604030504040204" pitchFamily="34" charset="0"/>
                          <a:cs typeface="Times New Roman" pitchFamily="18" charset="0"/>
                        </a:rPr>
                        <a:t>xalqaro tajribani</a:t>
                      </a:r>
                      <a:r>
                        <a:rPr lang="uz-Latn-UZ" sz="2000" baseline="0" noProof="0" dirty="0" smtClean="0">
                          <a:solidFill>
                            <a:schemeClr val="tx1"/>
                          </a:solidFill>
                          <a:latin typeface="Times New Roman" pitchFamily="18" charset="0"/>
                          <a:ea typeface="Tahoma" panose="020B0604030504040204" pitchFamily="34" charset="0"/>
                          <a:cs typeface="Times New Roman" pitchFamily="18" charset="0"/>
                        </a:rPr>
                        <a:t> hisobga olib to’ldirilgan va o’zgartirilgan</a:t>
                      </a:r>
                      <a:r>
                        <a:rPr lang="ru-RU" sz="2000" b="0" dirty="0" smtClean="0">
                          <a:solidFill>
                            <a:schemeClr val="tx1"/>
                          </a:solidFill>
                          <a:effectLst/>
                          <a:latin typeface="Times New Roman" pitchFamily="18" charset="0"/>
                          <a:ea typeface="Tahoma" panose="020B0604030504040204" pitchFamily="34" charset="0"/>
                          <a:cs typeface="Times New Roman" pitchFamily="18" charset="0"/>
                        </a:rPr>
                        <a:t>.</a:t>
                      </a:r>
                      <a:endParaRPr lang="ru-RU" sz="2000" b="0" dirty="0">
                        <a:solidFill>
                          <a:schemeClr val="tx1"/>
                        </a:solidFill>
                        <a:effectLst/>
                        <a:latin typeface="Times New Roman" pitchFamily="18" charset="0"/>
                        <a:ea typeface="Tahoma" panose="020B0604030504040204" pitchFamily="34" charset="0"/>
                        <a:cs typeface="Times New Roman" pitchFamily="18" charset="0"/>
                      </a:endParaRPr>
                    </a:p>
                  </a:txBody>
                  <a:tcPr/>
                </a:tc>
                <a:extLst>
                  <a:ext uri="{0D108BD9-81ED-4DB2-BD59-A6C34878D82A}">
                    <a16:rowId xmlns="" xmlns:a16="http://schemas.microsoft.com/office/drawing/2014/main" val="2639625342"/>
                  </a:ext>
                </a:extLst>
              </a:tr>
            </a:tbl>
          </a:graphicData>
        </a:graphic>
      </p:graphicFrame>
      <p:sp>
        <p:nvSpPr>
          <p:cNvPr id="6" name="TextBox 5">
            <a:extLst>
              <a:ext uri="{FF2B5EF4-FFF2-40B4-BE49-F238E27FC236}">
                <a16:creationId xmlns="" xmlns:a16="http://schemas.microsoft.com/office/drawing/2014/main" id="{67CC1315-455A-4883-9944-858E6D7B8835}"/>
              </a:ext>
            </a:extLst>
          </p:cNvPr>
          <p:cNvSpPr txBox="1"/>
          <p:nvPr/>
        </p:nvSpPr>
        <p:spPr>
          <a:xfrm>
            <a:off x="1743740" y="33868"/>
            <a:ext cx="7634176" cy="138499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a:defRPr/>
            </a:pPr>
            <a:r>
              <a:rPr lang="et-EE" sz="2000" b="1" dirty="0" smtClean="0"/>
              <a:t>„ILK QADAM“ DAVLAT O‘QUV DASTURIGA ILOVALAR </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3" name="Рисунок 2">
            <a:extLst>
              <a:ext uri="{FF2B5EF4-FFF2-40B4-BE49-F238E27FC236}">
                <a16:creationId xmlns="" xmlns:a16="http://schemas.microsoft.com/office/drawing/2014/main" id="{8D573E0E-14FE-49D3-B87A-BD718DDD09D0}"/>
              </a:ext>
            </a:extLst>
          </p:cNvPr>
          <p:cNvPicPr>
            <a:picLocks noChangeAspect="1"/>
          </p:cNvPicPr>
          <p:nvPr/>
        </p:nvPicPr>
        <p:blipFill rotWithShape="1">
          <a:blip r:embed="rId3" cstate="print"/>
          <a:srcRect l="13954" t="13641" r="14825" b="16667"/>
          <a:stretch/>
        </p:blipFill>
        <p:spPr>
          <a:xfrm>
            <a:off x="200025" y="4214812"/>
            <a:ext cx="1899554" cy="1783126"/>
          </a:xfrm>
          <a:prstGeom prst="ellipse">
            <a:avLst/>
          </a:prstGeom>
        </p:spPr>
      </p:pic>
      <p:pic>
        <p:nvPicPr>
          <p:cNvPr id="7" name="Рисунок 6">
            <a:extLst>
              <a:ext uri="{FF2B5EF4-FFF2-40B4-BE49-F238E27FC236}">
                <a16:creationId xmlns="" xmlns:a16="http://schemas.microsoft.com/office/drawing/2014/main" id="{EBF268A9-1BE2-433F-BF30-5DC0DA66FA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949" y="1616150"/>
            <a:ext cx="1886630" cy="1637414"/>
          </a:xfrm>
          <a:prstGeom prst="rect">
            <a:avLst/>
          </a:prstGeom>
        </p:spPr>
      </p:pic>
      <p:sp>
        <p:nvSpPr>
          <p:cNvPr id="4" name="Номер слайда 3">
            <a:extLst>
              <a:ext uri="{FF2B5EF4-FFF2-40B4-BE49-F238E27FC236}">
                <a16:creationId xmlns="" xmlns:a16="http://schemas.microsoft.com/office/drawing/2014/main" id="{262963C2-74E0-40A8-895C-7E9AFCAA809D}"/>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Tree>
    <p:extLst>
      <p:ext uri="{BB962C8B-B14F-4D97-AF65-F5344CB8AC3E}">
        <p14:creationId xmlns:p14="http://schemas.microsoft.com/office/powerpoint/2010/main" val="41896926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sp>
        <p:nvSpPr>
          <p:cNvPr id="6" name="TextBox 5">
            <a:extLst>
              <a:ext uri="{FF2B5EF4-FFF2-40B4-BE49-F238E27FC236}">
                <a16:creationId xmlns="" xmlns:a16="http://schemas.microsoft.com/office/drawing/2014/main" id="{67CC1315-455A-4883-9944-858E6D7B8835}"/>
              </a:ext>
            </a:extLst>
          </p:cNvPr>
          <p:cNvSpPr txBox="1"/>
          <p:nvPr/>
        </p:nvSpPr>
        <p:spPr>
          <a:xfrm>
            <a:off x="1629531" y="33868"/>
            <a:ext cx="7780283" cy="1384995"/>
          </a:xfrm>
          <a:prstGeom prst="rect">
            <a:avLst/>
          </a:prstGeom>
          <a:noFill/>
        </p:spPr>
        <p:txBody>
          <a:bodyPr wrap="square" rtlCol="0">
            <a:spAutoFit/>
          </a:bodyPr>
          <a:lstStyle/>
          <a:p>
            <a:r>
              <a:rPr lang="et-EE" sz="2000" b="1" dirty="0" smtClean="0"/>
              <a:t>2-ilova. </a:t>
            </a:r>
            <a:endParaRPr lang="uz-Cyrl-UZ" sz="2000" b="1" dirty="0" smtClean="0"/>
          </a:p>
          <a:p>
            <a:r>
              <a:rPr lang="et-EE" sz="2000" b="1" dirty="0" smtClean="0"/>
              <a:t> Bolalar to‘liq kun </a:t>
            </a:r>
            <a:r>
              <a:rPr lang="en-US" sz="2000" b="1" dirty="0" err="1" smtClean="0"/>
              <a:t>davomida</a:t>
            </a:r>
            <a:r>
              <a:rPr lang="en-US" sz="2000" b="1" dirty="0" smtClean="0"/>
              <a:t> </a:t>
            </a:r>
            <a:r>
              <a:rPr lang="et-EE" sz="2000" b="1" dirty="0" smtClean="0"/>
              <a:t>bo‘ladigan guruhning namunaviy kun tartibi</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aphicFrame>
        <p:nvGraphicFramePr>
          <p:cNvPr id="15" name="Таблица 15">
            <a:extLst>
              <a:ext uri="{FF2B5EF4-FFF2-40B4-BE49-F238E27FC236}">
                <a16:creationId xmlns="" xmlns:a16="http://schemas.microsoft.com/office/drawing/2014/main" id="{35941738-BDF2-465E-86FB-7EF1E3717235}"/>
              </a:ext>
            </a:extLst>
          </p:cNvPr>
          <p:cNvGraphicFramePr>
            <a:graphicFrameLocks noGrp="1"/>
          </p:cNvGraphicFramePr>
          <p:nvPr>
            <p:ph sz="half" idx="1"/>
            <p:extLst>
              <p:ext uri="{D42A27DB-BD31-4B8C-83A1-F6EECF244321}">
                <p14:modId xmlns:p14="http://schemas.microsoft.com/office/powerpoint/2010/main" val="332183384"/>
              </p:ext>
            </p:extLst>
          </p:nvPr>
        </p:nvGraphicFramePr>
        <p:xfrm>
          <a:off x="447674" y="1038255"/>
          <a:ext cx="11428639" cy="5635125"/>
        </p:xfrm>
        <a:graphic>
          <a:graphicData uri="http://schemas.openxmlformats.org/drawingml/2006/table">
            <a:tbl>
              <a:tblPr firstRow="1" bandRow="1">
                <a:tableStyleId>{72833802-FEF1-4C79-8D5D-14CF1EAF98D9}</a:tableStyleId>
              </a:tblPr>
              <a:tblGrid>
                <a:gridCol w="751789">
                  <a:extLst>
                    <a:ext uri="{9D8B030D-6E8A-4147-A177-3AD203B41FA5}">
                      <a16:colId xmlns="" xmlns:a16="http://schemas.microsoft.com/office/drawing/2014/main" val="2637132272"/>
                    </a:ext>
                  </a:extLst>
                </a:gridCol>
                <a:gridCol w="6866851">
                  <a:extLst>
                    <a:ext uri="{9D8B030D-6E8A-4147-A177-3AD203B41FA5}">
                      <a16:colId xmlns="" xmlns:a16="http://schemas.microsoft.com/office/drawing/2014/main" val="3369360693"/>
                    </a:ext>
                  </a:extLst>
                </a:gridCol>
                <a:gridCol w="1850572">
                  <a:extLst>
                    <a:ext uri="{9D8B030D-6E8A-4147-A177-3AD203B41FA5}">
                      <a16:colId xmlns="" xmlns:a16="http://schemas.microsoft.com/office/drawing/2014/main" val="1749929074"/>
                    </a:ext>
                  </a:extLst>
                </a:gridCol>
                <a:gridCol w="1959427">
                  <a:extLst>
                    <a:ext uri="{9D8B030D-6E8A-4147-A177-3AD203B41FA5}">
                      <a16:colId xmlns="" xmlns:a16="http://schemas.microsoft.com/office/drawing/2014/main" val="244613897"/>
                    </a:ext>
                  </a:extLst>
                </a:gridCol>
              </a:tblGrid>
              <a:tr h="677334">
                <a:tc>
                  <a:txBody>
                    <a:bodyPr/>
                    <a:lstStyle/>
                    <a:p>
                      <a:pPr algn="ctr">
                        <a:lnSpc>
                          <a:spcPct val="107000"/>
                        </a:lnSpc>
                        <a:spcAft>
                          <a:spcPts val="800"/>
                        </a:spcAft>
                      </a:pPr>
                      <a:r>
                        <a:rPr lang="ru-RU" sz="1500" b="1" dirty="0">
                          <a:solidFill>
                            <a:schemeClr val="tx1"/>
                          </a:solidFill>
                          <a:effectLst/>
                          <a:latin typeface="Tahoma" panose="020B0604030504040204" pitchFamily="34" charset="0"/>
                          <a:ea typeface="Tahoma" panose="020B0604030504040204" pitchFamily="34" charset="0"/>
                          <a:cs typeface="Tahoma" panose="020B0604030504040204" pitchFamily="34" charset="0"/>
                        </a:rPr>
                        <a:t>№</a:t>
                      </a:r>
                      <a:endParaRPr lang="ru-RU" sz="15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r>
                        <a:rPr lang="uz-Cyrl-UZ" sz="1200" b="1">
                          <a:solidFill>
                            <a:schemeClr val="tx1"/>
                          </a:solidFill>
                          <a:latin typeface="Times New Roman"/>
                          <a:ea typeface="Calibri"/>
                          <a:cs typeface="Times New Roman"/>
                        </a:rPr>
                        <a:t>Kun tartibi</a:t>
                      </a:r>
                      <a:endParaRPr lang="uz-Cyrl-UZ" sz="1100">
                        <a:solidFill>
                          <a:schemeClr val="tx1"/>
                        </a:solidFill>
                        <a:latin typeface="Calibri"/>
                        <a:ea typeface="Calibri"/>
                        <a:cs typeface="Times New Roman"/>
                      </a:endParaRPr>
                    </a:p>
                  </a:txBody>
                  <a:tcPr marL="68580" marR="68580" marT="0" marB="0"/>
                </a:tc>
                <a:tc>
                  <a:txBody>
                    <a:bodyPr/>
                    <a:lstStyle/>
                    <a:p>
                      <a:pPr algn="ctr">
                        <a:lnSpc>
                          <a:spcPct val="115000"/>
                        </a:lnSpc>
                        <a:spcAft>
                          <a:spcPts val="0"/>
                        </a:spcAft>
                      </a:pPr>
                      <a:r>
                        <a:rPr lang="en-US" sz="1200" b="1">
                          <a:solidFill>
                            <a:schemeClr val="tx1"/>
                          </a:solidFill>
                          <a:latin typeface="Times New Roman"/>
                          <a:ea typeface="Calibri"/>
                          <a:cs typeface="Times New Roman"/>
                        </a:rPr>
                        <a:t>V</a:t>
                      </a:r>
                      <a:r>
                        <a:rPr lang="ru-RU" sz="1200" b="1">
                          <a:solidFill>
                            <a:schemeClr val="tx1"/>
                          </a:solidFill>
                          <a:latin typeface="Times New Roman"/>
                          <a:ea typeface="Calibri"/>
                          <a:cs typeface="Times New Roman"/>
                        </a:rPr>
                        <a:t>aqt</a:t>
                      </a:r>
                      <a:r>
                        <a:rPr lang="en-US" sz="1200" b="1">
                          <a:solidFill>
                            <a:schemeClr val="tx1"/>
                          </a:solidFill>
                          <a:latin typeface="Times New Roman"/>
                          <a:ea typeface="Calibri"/>
                          <a:cs typeface="Times New Roman"/>
                        </a:rPr>
                        <a:t>ning t</a:t>
                      </a:r>
                      <a:r>
                        <a:rPr lang="ru-RU" sz="1200" b="1">
                          <a:solidFill>
                            <a:schemeClr val="tx1"/>
                          </a:solidFill>
                          <a:latin typeface="Times New Roman"/>
                          <a:ea typeface="Calibri"/>
                          <a:cs typeface="Times New Roman"/>
                        </a:rPr>
                        <a:t>axminiy taqsimoti</a:t>
                      </a:r>
                      <a:endParaRPr lang="uz-Cyrl-UZ" sz="1100">
                        <a:solidFill>
                          <a:schemeClr val="tx1"/>
                        </a:solidFill>
                        <a:latin typeface="Calibri"/>
                        <a:ea typeface="Calibri"/>
                        <a:cs typeface="Times New Roman"/>
                      </a:endParaRPr>
                    </a:p>
                  </a:txBody>
                  <a:tcPr marL="68580" marR="68580" marT="0" marB="0"/>
                </a:tc>
                <a:tc>
                  <a:txBody>
                    <a:bodyPr/>
                    <a:lstStyle/>
                    <a:p>
                      <a:pPr algn="ctr">
                        <a:lnSpc>
                          <a:spcPct val="115000"/>
                        </a:lnSpc>
                        <a:spcAft>
                          <a:spcPts val="0"/>
                        </a:spcAft>
                      </a:pPr>
                      <a:r>
                        <a:rPr lang="en-US" sz="1200" b="1" dirty="0" err="1">
                          <a:solidFill>
                            <a:schemeClr val="tx1"/>
                          </a:solidFill>
                          <a:latin typeface="Times New Roman"/>
                          <a:ea typeface="Calibri"/>
                          <a:cs typeface="Times New Roman"/>
                        </a:rPr>
                        <a:t>Vaqt</a:t>
                      </a:r>
                      <a:r>
                        <a:rPr lang="en-US" sz="1200" b="1" dirty="0">
                          <a:solidFill>
                            <a:schemeClr val="tx1"/>
                          </a:solidFill>
                          <a:latin typeface="Times New Roman"/>
                          <a:ea typeface="Calibri"/>
                          <a:cs typeface="Times New Roman"/>
                        </a:rPr>
                        <a:t> </a:t>
                      </a:r>
                      <a:r>
                        <a:rPr lang="en-US" sz="1200" b="1" dirty="0" err="1">
                          <a:solidFill>
                            <a:schemeClr val="tx1"/>
                          </a:solidFill>
                          <a:latin typeface="Times New Roman"/>
                          <a:ea typeface="Calibri"/>
                          <a:cs typeface="Times New Roman"/>
                        </a:rPr>
                        <a:t>daqiqada</a:t>
                      </a:r>
                      <a:endParaRPr lang="uz-Cyrl-UZ" sz="1100" dirty="0">
                        <a:solidFill>
                          <a:schemeClr val="tx1"/>
                        </a:solidFill>
                        <a:latin typeface="Calibri"/>
                        <a:ea typeface="Calibri"/>
                        <a:cs typeface="Times New Roman"/>
                      </a:endParaRPr>
                    </a:p>
                  </a:txBody>
                  <a:tcPr marL="68580" marR="68580" marT="0" marB="0"/>
                </a:tc>
                <a:extLst>
                  <a:ext uri="{0D108BD9-81ED-4DB2-BD59-A6C34878D82A}">
                    <a16:rowId xmlns="" xmlns:a16="http://schemas.microsoft.com/office/drawing/2014/main" val="980375753"/>
                  </a:ext>
                </a:extLst>
              </a:tr>
              <a:tr h="677334">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15000"/>
                        </a:lnSpc>
                        <a:spcAft>
                          <a:spcPts val="0"/>
                        </a:spcAft>
                      </a:pPr>
                      <a:r>
                        <a:rPr lang="uz-Cyrl-UZ" sz="1200" b="1">
                          <a:latin typeface="Times New Roman"/>
                          <a:ea typeface="Calibri"/>
                          <a:cs typeface="Times New Roman"/>
                        </a:rPr>
                        <a:t>Bolalarni qabul qilish, </a:t>
                      </a:r>
                      <a:r>
                        <a:rPr lang="en-US" sz="1200" b="1">
                          <a:latin typeface="Times New Roman"/>
                          <a:ea typeface="Calibri"/>
                          <a:cs typeface="Times New Roman"/>
                        </a:rPr>
                        <a:t>erkin o`yin faoliyati, </a:t>
                      </a:r>
                      <a:r>
                        <a:rPr lang="uz-Cyrl-UZ" sz="1200" b="1">
                          <a:latin typeface="Times New Roman"/>
                          <a:ea typeface="Calibri"/>
                          <a:cs typeface="Times New Roman"/>
                        </a:rPr>
                        <a:t>ertalabki </a:t>
                      </a:r>
                      <a:r>
                        <a:rPr lang="et-EE" sz="1200" b="1">
                          <a:latin typeface="Times New Roman"/>
                          <a:ea typeface="Calibri"/>
                          <a:cs typeface="Times New Roman"/>
                        </a:rPr>
                        <a:t>badantarbiya</a:t>
                      </a:r>
                      <a:endParaRPr lang="uz-Cyrl-UZ" sz="1100">
                        <a:latin typeface="Calibri"/>
                        <a:ea typeface="Calibri"/>
                        <a:cs typeface="Times New Roman"/>
                      </a:endParaRPr>
                    </a:p>
                  </a:txBody>
                  <a:tcPr marL="68580" marR="68580" marT="0" marB="0"/>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7:30 – 8:20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 xmlns:a16="http://schemas.microsoft.com/office/drawing/2014/main" val="747561820"/>
                  </a:ext>
                </a:extLst>
              </a:tr>
              <a:tr h="211799">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2.</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15000"/>
                        </a:lnSpc>
                        <a:spcAft>
                          <a:spcPts val="0"/>
                        </a:spcAft>
                      </a:pPr>
                      <a:r>
                        <a:rPr lang="uz-Cyrl-UZ" sz="1200" b="1">
                          <a:latin typeface="Times New Roman"/>
                          <a:ea typeface="Calibri"/>
                          <a:cs typeface="Times New Roman"/>
                        </a:rPr>
                        <a:t>Nonushtaga tayyorgarlik, nonushta</a:t>
                      </a:r>
                      <a:endParaRPr lang="uz-Cyrl-UZ" sz="1100">
                        <a:latin typeface="Calibri"/>
                        <a:ea typeface="Calibri"/>
                        <a:cs typeface="Times New Roman"/>
                      </a:endParaRPr>
                    </a:p>
                  </a:txBody>
                  <a:tcPr marL="68580" marR="68580" marT="0" marB="0"/>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8:20 – 8:45</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25</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 xmlns:a16="http://schemas.microsoft.com/office/drawing/2014/main" val="3394880280"/>
                  </a:ext>
                </a:extLst>
              </a:tr>
              <a:tr h="211799">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3.</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15000"/>
                        </a:lnSpc>
                        <a:spcAft>
                          <a:spcPts val="0"/>
                        </a:spcAft>
                      </a:pPr>
                      <a:r>
                        <a:rPr lang="en-US" sz="1200" b="1">
                          <a:latin typeface="Times New Roman"/>
                          <a:ea typeface="Calibri"/>
                          <a:cs typeface="Times New Roman"/>
                        </a:rPr>
                        <a:t>Ertalabki davra suhbati</a:t>
                      </a:r>
                      <a:endParaRPr lang="uz-Cyrl-UZ" sz="1100">
                        <a:latin typeface="Calibri"/>
                        <a:ea typeface="Calibri"/>
                        <a:cs typeface="Times New Roman"/>
                      </a:endParaRPr>
                    </a:p>
                  </a:txBody>
                  <a:tcPr marL="68580" marR="68580" marT="0" marB="0"/>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8:45 – 9:00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15</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 xmlns:a16="http://schemas.microsoft.com/office/drawing/2014/main" val="2520424297"/>
                  </a:ext>
                </a:extLst>
              </a:tr>
              <a:tr h="1142868">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4.</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15000"/>
                        </a:lnSpc>
                        <a:spcAft>
                          <a:spcPts val="0"/>
                        </a:spcAft>
                      </a:pPr>
                      <a:r>
                        <a:rPr lang="en-US" sz="1200" b="1">
                          <a:latin typeface="Times New Roman"/>
                          <a:ea typeface="Calibri"/>
                          <a:cs typeface="Times New Roman"/>
                        </a:rPr>
                        <a:t>Ta’lim va tarbiya jarayoni (katta va kichik guruhlarda)</a:t>
                      </a:r>
                      <a:endParaRPr lang="uz-Cyrl-UZ" sz="110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9:00 – 9:40 </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40</a:t>
                      </a:r>
                      <a:r>
                        <a:rPr lang="ru-RU" sz="15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uz-Latn-UZ" sz="1500" dirty="0" smtClean="0">
                          <a:effectLst/>
                          <a:latin typeface="Tahoma" panose="020B0604030504040204" pitchFamily="34" charset="0"/>
                          <a:ea typeface="Tahoma" panose="020B0604030504040204" pitchFamily="34" charset="0"/>
                          <a:cs typeface="Tahoma" panose="020B0604030504040204" pitchFamily="34" charset="0"/>
                        </a:rPr>
                        <a:t>Har bir faoliyatning davomiyligi 1</a:t>
                      </a:r>
                      <a:r>
                        <a:rPr lang="ru-RU" sz="1500" dirty="0" smtClean="0">
                          <a:effectLst/>
                          <a:latin typeface="Tahoma" panose="020B0604030504040204" pitchFamily="34" charset="0"/>
                          <a:ea typeface="Tahoma" panose="020B0604030504040204" pitchFamily="34" charset="0"/>
                          <a:cs typeface="Tahoma" panose="020B0604030504040204" pitchFamily="34" charset="0"/>
                        </a:rPr>
                        <a:t>5 </a:t>
                      </a:r>
                      <a:r>
                        <a:rPr lang="uz-Latn-UZ" sz="1500" dirty="0" smtClean="0">
                          <a:effectLst/>
                          <a:latin typeface="Tahoma" panose="020B0604030504040204" pitchFamily="34" charset="0"/>
                          <a:ea typeface="Tahoma" panose="020B0604030504040204" pitchFamily="34" charset="0"/>
                          <a:cs typeface="Tahoma" panose="020B0604030504040204" pitchFamily="34" charset="0"/>
                        </a:rPr>
                        <a:t>dan</a:t>
                      </a:r>
                      <a:r>
                        <a:rPr lang="uz-Latn-UZ" sz="1500" baseline="0" dirty="0" smtClean="0">
                          <a:effectLst/>
                          <a:latin typeface="Tahoma" panose="020B0604030504040204" pitchFamily="34" charset="0"/>
                          <a:ea typeface="Tahoma" panose="020B0604030504040204" pitchFamily="34" charset="0"/>
                          <a:cs typeface="Tahoma" panose="020B0604030504040204" pitchFamily="34" charset="0"/>
                        </a:rPr>
                        <a:t> </a:t>
                      </a:r>
                      <a:r>
                        <a:rPr lang="ru-RU" sz="1500" dirty="0" smtClean="0">
                          <a:effectLst/>
                          <a:latin typeface="Tahoma" panose="020B0604030504040204" pitchFamily="34" charset="0"/>
                          <a:ea typeface="Tahoma" panose="020B0604030504040204" pitchFamily="34" charset="0"/>
                          <a:cs typeface="Tahoma" panose="020B0604030504040204" pitchFamily="34" charset="0"/>
                        </a:rPr>
                        <a:t>20 минут</a:t>
                      </a:r>
                      <a:r>
                        <a:rPr lang="uz-Latn-UZ" sz="1500" dirty="0" smtClean="0">
                          <a:effectLst/>
                          <a:latin typeface="Tahoma" panose="020B0604030504040204" pitchFamily="34" charset="0"/>
                          <a:ea typeface="Tahoma" panose="020B0604030504040204" pitchFamily="34" charset="0"/>
                          <a:cs typeface="Tahoma" panose="020B0604030504040204" pitchFamily="34" charset="0"/>
                        </a:rPr>
                        <a:t>gacha</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extLst>
                  <a:ext uri="{0D108BD9-81ED-4DB2-BD59-A6C34878D82A}">
                    <a16:rowId xmlns="" xmlns:a16="http://schemas.microsoft.com/office/drawing/2014/main" val="1486708602"/>
                  </a:ext>
                </a:extLst>
              </a:tr>
              <a:tr h="444566">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5.</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15000"/>
                        </a:lnSpc>
                        <a:spcAft>
                          <a:spcPts val="0"/>
                        </a:spcAft>
                      </a:pPr>
                      <a:r>
                        <a:rPr lang="en-US" sz="1200" b="1">
                          <a:latin typeface="Times New Roman"/>
                          <a:ea typeface="Calibri"/>
                          <a:cs typeface="Times New Roman"/>
                        </a:rPr>
                        <a:t>H</a:t>
                      </a:r>
                      <a:r>
                        <a:rPr lang="uz-Cyrl-UZ" sz="1200" b="1">
                          <a:latin typeface="Times New Roman"/>
                          <a:ea typeface="Calibri"/>
                          <a:cs typeface="Times New Roman"/>
                        </a:rPr>
                        <a:t>afta mavzusi bo'yicha </a:t>
                      </a:r>
                      <a:r>
                        <a:rPr lang="en-US" sz="1200" b="1">
                          <a:latin typeface="Times New Roman"/>
                          <a:ea typeface="Calibri"/>
                          <a:cs typeface="Times New Roman"/>
                        </a:rPr>
                        <a:t>r</a:t>
                      </a:r>
                      <a:r>
                        <a:rPr lang="uz-Cyrl-UZ" sz="1200" b="1">
                          <a:latin typeface="Times New Roman"/>
                          <a:ea typeface="Calibri"/>
                          <a:cs typeface="Times New Roman"/>
                        </a:rPr>
                        <a:t>ivojlanish markazlarida bolalar tanloviga ko`ra o`yin asosidagi ta'lim </a:t>
                      </a:r>
                      <a:r>
                        <a:rPr lang="en-US" sz="1200" b="1">
                          <a:latin typeface="Times New Roman"/>
                          <a:ea typeface="Calibri"/>
                          <a:cs typeface="Times New Roman"/>
                        </a:rPr>
                        <a:t>va </a:t>
                      </a:r>
                      <a:r>
                        <a:rPr lang="uz-Cyrl-UZ" sz="1200" b="1">
                          <a:latin typeface="Times New Roman"/>
                          <a:ea typeface="Calibri"/>
                          <a:cs typeface="Times New Roman"/>
                        </a:rPr>
                        <a:t>tarbiya jarayoni</a:t>
                      </a:r>
                      <a:endParaRPr lang="uz-Cyrl-UZ" sz="1100">
                        <a:latin typeface="Calibri"/>
                        <a:ea typeface="Calibri"/>
                        <a:cs typeface="Times New Roman"/>
                      </a:endParaRPr>
                    </a:p>
                  </a:txBody>
                  <a:tcPr marL="68580" marR="68580" marT="0" marB="0">
                    <a:solidFill>
                      <a:srgbClr val="92D050"/>
                    </a:solidFill>
                  </a:tcPr>
                </a:tc>
                <a:tc>
                  <a:txBody>
                    <a:bodyPr/>
                    <a:lstStyle/>
                    <a:p>
                      <a:pPr>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9:40 – 10:30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50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extLst>
                  <a:ext uri="{0D108BD9-81ED-4DB2-BD59-A6C34878D82A}">
                    <a16:rowId xmlns="" xmlns:a16="http://schemas.microsoft.com/office/drawing/2014/main" val="784645957"/>
                  </a:ext>
                </a:extLst>
              </a:tr>
              <a:tr h="458706">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6.</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15000"/>
                        </a:lnSpc>
                        <a:spcAft>
                          <a:spcPts val="0"/>
                        </a:spcAft>
                      </a:pPr>
                      <a:r>
                        <a:rPr lang="uz-Cyrl-UZ" sz="1200" b="1">
                          <a:latin typeface="Times New Roman"/>
                          <a:ea typeface="Calibri"/>
                          <a:cs typeface="Times New Roman"/>
                        </a:rPr>
                        <a:t>Birinchi </a:t>
                      </a:r>
                      <a:r>
                        <a:rPr lang="en-US" sz="1200" b="1">
                          <a:latin typeface="Times New Roman"/>
                          <a:ea typeface="Calibri"/>
                          <a:cs typeface="Times New Roman"/>
                        </a:rPr>
                        <a:t>sayr</a:t>
                      </a:r>
                      <a:r>
                        <a:rPr lang="uz-Cyrl-UZ" sz="1200" b="1">
                          <a:latin typeface="Times New Roman"/>
                          <a:ea typeface="Calibri"/>
                          <a:cs typeface="Times New Roman"/>
                        </a:rPr>
                        <a:t> (kuzat</a:t>
                      </a:r>
                      <a:r>
                        <a:rPr lang="en-US" sz="1200" b="1">
                          <a:latin typeface="Times New Roman"/>
                          <a:ea typeface="Calibri"/>
                          <a:cs typeface="Times New Roman"/>
                        </a:rPr>
                        <a:t>ish</a:t>
                      </a:r>
                      <a:r>
                        <a:rPr lang="uz-Cyrl-UZ" sz="1200" b="1">
                          <a:latin typeface="Times New Roman"/>
                          <a:ea typeface="Calibri"/>
                          <a:cs typeface="Times New Roman"/>
                        </a:rPr>
                        <a:t>, mehnat faoliyati, </a:t>
                      </a:r>
                      <a:r>
                        <a:rPr lang="en-US" sz="1200" b="1">
                          <a:latin typeface="Times New Roman"/>
                          <a:ea typeface="Calibri"/>
                          <a:cs typeface="Times New Roman"/>
                        </a:rPr>
                        <a:t>harakatli </a:t>
                      </a:r>
                      <a:r>
                        <a:rPr lang="uz-Cyrl-UZ" sz="1200" b="1">
                          <a:latin typeface="Times New Roman"/>
                          <a:ea typeface="Calibri"/>
                          <a:cs typeface="Times New Roman"/>
                        </a:rPr>
                        <a:t>o'yinlar, mustaqil</a:t>
                      </a:r>
                      <a:r>
                        <a:rPr lang="en-US" sz="1200" b="1">
                          <a:latin typeface="Times New Roman"/>
                          <a:ea typeface="Calibri"/>
                          <a:cs typeface="Times New Roman"/>
                        </a:rPr>
                        <a:t> va</a:t>
                      </a:r>
                      <a:r>
                        <a:rPr lang="uz-Cyrl-UZ" sz="1200" b="1">
                          <a:latin typeface="Times New Roman"/>
                          <a:ea typeface="Calibri"/>
                          <a:cs typeface="Times New Roman"/>
                        </a:rPr>
                        <a:t> individual faoliyat)</a:t>
                      </a:r>
                      <a:endParaRPr lang="uz-Cyrl-UZ" sz="110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10:30 – 11:30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60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extLst>
                  <a:ext uri="{0D108BD9-81ED-4DB2-BD59-A6C34878D82A}">
                    <a16:rowId xmlns="" xmlns:a16="http://schemas.microsoft.com/office/drawing/2014/main" val="1262887960"/>
                  </a:ext>
                </a:extLst>
              </a:tr>
              <a:tr h="910101">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7.</a:t>
                      </a:r>
                    </a:p>
                  </a:txBody>
                  <a:tcPr marL="68580" marR="68580" marT="0" marB="0"/>
                </a:tc>
                <a:tc>
                  <a:txBody>
                    <a:bodyPr/>
                    <a:lstStyle/>
                    <a:p>
                      <a:pPr algn="just">
                        <a:lnSpc>
                          <a:spcPct val="115000"/>
                        </a:lnSpc>
                        <a:spcAft>
                          <a:spcPts val="0"/>
                        </a:spcAft>
                      </a:pPr>
                      <a:r>
                        <a:rPr lang="en-US" sz="1200" b="1">
                          <a:latin typeface="Times New Roman"/>
                          <a:ea typeface="Calibri"/>
                          <a:cs typeface="Times New Roman"/>
                        </a:rPr>
                        <a:t>Sayr</a:t>
                      </a:r>
                      <a:r>
                        <a:rPr lang="uz-Cyrl-UZ" sz="1200" b="1">
                          <a:latin typeface="Times New Roman"/>
                          <a:ea typeface="Calibri"/>
                          <a:cs typeface="Times New Roman"/>
                        </a:rPr>
                        <a:t>dan qaytish</a:t>
                      </a:r>
                      <a:endParaRPr lang="uz-Cyrl-UZ" sz="1100">
                        <a:latin typeface="Calibri"/>
                        <a:ea typeface="Calibri"/>
                        <a:cs typeface="Times New Roman"/>
                      </a:endParaRPr>
                    </a:p>
                    <a:p>
                      <a:pPr algn="just">
                        <a:lnSpc>
                          <a:spcPct val="115000"/>
                        </a:lnSpc>
                        <a:spcAft>
                          <a:spcPts val="0"/>
                        </a:spcAft>
                      </a:pPr>
                      <a:r>
                        <a:rPr lang="uz-Cyrl-UZ" sz="1200" b="1">
                          <a:latin typeface="Times New Roman"/>
                          <a:ea typeface="Calibri"/>
                          <a:cs typeface="Times New Roman"/>
                        </a:rPr>
                        <a:t>(kiyi</a:t>
                      </a:r>
                      <a:r>
                        <a:rPr lang="en-US" sz="1200" b="1">
                          <a:latin typeface="Times New Roman"/>
                          <a:ea typeface="Calibri"/>
                          <a:cs typeface="Times New Roman"/>
                        </a:rPr>
                        <a:t>m almashtirish,</a:t>
                      </a:r>
                      <a:r>
                        <a:rPr lang="uz-Cyrl-UZ" sz="1200" b="1">
                          <a:latin typeface="Times New Roman"/>
                          <a:ea typeface="Calibri"/>
                          <a:cs typeface="Times New Roman"/>
                        </a:rPr>
                        <a:t> gigien</a:t>
                      </a:r>
                      <a:r>
                        <a:rPr lang="en-US" sz="1200" b="1">
                          <a:latin typeface="Times New Roman"/>
                          <a:ea typeface="Calibri"/>
                          <a:cs typeface="Times New Roman"/>
                        </a:rPr>
                        <a:t>ik tadbirlar,</a:t>
                      </a:r>
                      <a:r>
                        <a:rPr lang="uz-Cyrl-UZ" sz="1200" b="1">
                          <a:latin typeface="Times New Roman"/>
                          <a:ea typeface="Calibri"/>
                          <a:cs typeface="Times New Roman"/>
                        </a:rPr>
                        <a:t> individual faoliyat (</a:t>
                      </a:r>
                      <a:r>
                        <a:rPr lang="en-US" sz="1200" b="1">
                          <a:latin typeface="Times New Roman"/>
                          <a:ea typeface="Calibri"/>
                          <a:cs typeface="Times New Roman"/>
                        </a:rPr>
                        <a:t>zarurat bo’lganda</a:t>
                      </a:r>
                      <a:r>
                        <a:rPr lang="uz-Cyrl-UZ" sz="1200" b="1">
                          <a:latin typeface="Times New Roman"/>
                          <a:ea typeface="Calibri"/>
                          <a:cs typeface="Times New Roman"/>
                        </a:rPr>
                        <a:t>, logoped/defektolog, psixolog, musiqa </a:t>
                      </a:r>
                      <a:r>
                        <a:rPr lang="en-US" sz="1200" b="1">
                          <a:latin typeface="Times New Roman"/>
                          <a:ea typeface="Calibri"/>
                          <a:cs typeface="Times New Roman"/>
                        </a:rPr>
                        <a:t>rahbari </a:t>
                      </a:r>
                      <a:r>
                        <a:rPr lang="uz-Cyrl-UZ" sz="1200" b="1">
                          <a:latin typeface="Times New Roman"/>
                          <a:ea typeface="Calibri"/>
                          <a:cs typeface="Times New Roman"/>
                        </a:rPr>
                        <a:t>)</a:t>
                      </a:r>
                      <a:endParaRPr lang="uz-Cyrl-UZ" sz="1100">
                        <a:latin typeface="Calibri"/>
                        <a:ea typeface="Calibri"/>
                        <a:cs typeface="Times New Roman"/>
                      </a:endParaRP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11:30 – 12:00</a:t>
                      </a: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30</a:t>
                      </a:r>
                    </a:p>
                  </a:txBody>
                  <a:tcPr marL="68580" marR="68580" marT="0" marB="0"/>
                </a:tc>
                <a:extLst>
                  <a:ext uri="{0D108BD9-81ED-4DB2-BD59-A6C34878D82A}">
                    <a16:rowId xmlns="" xmlns:a16="http://schemas.microsoft.com/office/drawing/2014/main" val="2927623259"/>
                  </a:ext>
                </a:extLst>
              </a:tr>
              <a:tr h="211799">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9.</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15000"/>
                        </a:lnSpc>
                        <a:spcAft>
                          <a:spcPts val="0"/>
                        </a:spcAft>
                      </a:pPr>
                      <a:r>
                        <a:rPr lang="uz-Cyrl-UZ" sz="1200" b="1">
                          <a:latin typeface="Times New Roman"/>
                          <a:ea typeface="Calibri"/>
                          <a:cs typeface="Times New Roman"/>
                        </a:rPr>
                        <a:t>Tushlikka tayyorgarlik, tushlik  </a:t>
                      </a:r>
                      <a:endParaRPr lang="uz-Cyrl-UZ" sz="1100">
                        <a:latin typeface="Calibri"/>
                        <a:ea typeface="Calibri"/>
                        <a:cs typeface="Times New Roman"/>
                      </a:endParaRPr>
                    </a:p>
                  </a:txBody>
                  <a:tcPr marL="68580" marR="68580" marT="0" marB="0"/>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12:00 – 12:30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30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 xmlns:a16="http://schemas.microsoft.com/office/drawing/2014/main" val="3148243650"/>
                  </a:ext>
                </a:extLst>
              </a:tr>
              <a:tr h="590410">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15000"/>
                        </a:lnSpc>
                        <a:spcAft>
                          <a:spcPts val="0"/>
                        </a:spcAft>
                      </a:pPr>
                      <a:r>
                        <a:rPr lang="en-US" sz="1200" b="1" dirty="0" err="1">
                          <a:latin typeface="Times New Roman"/>
                          <a:ea typeface="Times New Roman"/>
                          <a:cs typeface="Times New Roman"/>
                        </a:rPr>
                        <a:t>Guruh</a:t>
                      </a:r>
                      <a:r>
                        <a:rPr lang="en-US" sz="1200" b="1" dirty="0">
                          <a:latin typeface="Times New Roman"/>
                          <a:ea typeface="Times New Roman"/>
                          <a:cs typeface="Times New Roman"/>
                        </a:rPr>
                        <a:t> </a:t>
                      </a:r>
                      <a:r>
                        <a:rPr lang="en-US" sz="1200" b="1" dirty="0" err="1">
                          <a:latin typeface="Times New Roman"/>
                          <a:ea typeface="Times New Roman"/>
                          <a:cs typeface="Times New Roman"/>
                        </a:rPr>
                        <a:t>xonasida</a:t>
                      </a:r>
                      <a:r>
                        <a:rPr lang="en-US" sz="1200" b="1" dirty="0">
                          <a:latin typeface="Times New Roman"/>
                          <a:ea typeface="Times New Roman"/>
                          <a:cs typeface="Times New Roman"/>
                        </a:rPr>
                        <a:t> </a:t>
                      </a:r>
                      <a:r>
                        <a:rPr lang="en-US" sz="1200" b="1" dirty="0" err="1">
                          <a:latin typeface="Times New Roman"/>
                          <a:ea typeface="Times New Roman"/>
                          <a:cs typeface="Times New Roman"/>
                        </a:rPr>
                        <a:t>erkin</a:t>
                      </a:r>
                      <a:r>
                        <a:rPr lang="en-US" sz="1200" b="1" dirty="0">
                          <a:latin typeface="Times New Roman"/>
                          <a:ea typeface="Times New Roman"/>
                          <a:cs typeface="Times New Roman"/>
                        </a:rPr>
                        <a:t> </a:t>
                      </a:r>
                      <a:r>
                        <a:rPr lang="en-US" sz="1200" b="1" dirty="0" err="1">
                          <a:latin typeface="Times New Roman"/>
                          <a:ea typeface="Times New Roman"/>
                          <a:cs typeface="Times New Roman"/>
                        </a:rPr>
                        <a:t>o'yin</a:t>
                      </a:r>
                      <a:r>
                        <a:rPr lang="en-US" sz="1200" b="1" dirty="0">
                          <a:latin typeface="Times New Roman"/>
                          <a:ea typeface="Times New Roman"/>
                          <a:cs typeface="Times New Roman"/>
                        </a:rPr>
                        <a:t> </a:t>
                      </a:r>
                      <a:r>
                        <a:rPr lang="en-US" sz="1200" b="1" dirty="0" err="1">
                          <a:latin typeface="Times New Roman"/>
                          <a:ea typeface="Times New Roman"/>
                          <a:cs typeface="Times New Roman"/>
                        </a:rPr>
                        <a:t>faoliyati</a:t>
                      </a:r>
                      <a:endParaRPr lang="uz-Cyrl-UZ" sz="1100" dirty="0">
                        <a:latin typeface="Calibri"/>
                        <a:ea typeface="Calibri"/>
                        <a:cs typeface="Times New Roman"/>
                      </a:endParaRPr>
                    </a:p>
                  </a:txBody>
                  <a:tcPr marL="68580" marR="68580" marT="0" marB="0"/>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12:30 – 13:00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30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 xmlns:a16="http://schemas.microsoft.com/office/drawing/2014/main" val="1988343387"/>
                  </a:ext>
                </a:extLst>
              </a:tr>
            </a:tbl>
          </a:graphicData>
        </a:graphic>
      </p:graphicFrame>
      <p:sp>
        <p:nvSpPr>
          <p:cNvPr id="3" name="Номер слайда 2">
            <a:extLst>
              <a:ext uri="{FF2B5EF4-FFF2-40B4-BE49-F238E27FC236}">
                <a16:creationId xmlns="" xmlns:a16="http://schemas.microsoft.com/office/drawing/2014/main" id="{70277091-DF8B-40E0-9B3A-46B4B60DE9DD}"/>
              </a:ext>
            </a:extLst>
          </p:cNvPr>
          <p:cNvSpPr>
            <a:spLocks noGrp="1"/>
          </p:cNvSpPr>
          <p:nvPr>
            <p:ph type="sldNum" sz="quarter" idx="12"/>
          </p:nvPr>
        </p:nvSpPr>
        <p:spPr/>
        <p:txBody>
          <a:bodyPr/>
          <a:lstStyle/>
          <a:p>
            <a:fld id="{D57F1E4F-1CFF-5643-939E-217C01CDF565}" type="slidenum">
              <a:rPr lang="en-US" smtClean="0"/>
              <a:pPr/>
              <a:t>15</a:t>
            </a:fld>
            <a:endParaRPr lang="en-US" dirty="0"/>
          </a:p>
        </p:txBody>
      </p:sp>
      <p:pic>
        <p:nvPicPr>
          <p:cNvPr id="7" name="Рисунок 6">
            <a:extLst>
              <a:ext uri="{FF2B5EF4-FFF2-40B4-BE49-F238E27FC236}">
                <a16:creationId xmlns="" xmlns:a16="http://schemas.microsoft.com/office/drawing/2014/main" id="{0331A491-7389-4CD1-A41C-25FC6A0D8CD4}"/>
              </a:ext>
            </a:extLst>
          </p:cNvPr>
          <p:cNvPicPr>
            <a:picLocks noChangeAspect="1"/>
          </p:cNvPicPr>
          <p:nvPr/>
        </p:nvPicPr>
        <p:blipFill rotWithShape="1">
          <a:blip r:embed="rId3" cstate="print"/>
          <a:srcRect t="7074" b="7813"/>
          <a:stretch/>
        </p:blipFill>
        <p:spPr>
          <a:xfrm>
            <a:off x="182372" y="169725"/>
            <a:ext cx="1199510" cy="599351"/>
          </a:xfrm>
          <a:prstGeom prst="rect">
            <a:avLst/>
          </a:prstGeom>
        </p:spPr>
      </p:pic>
    </p:spTree>
    <p:extLst>
      <p:ext uri="{BB962C8B-B14F-4D97-AF65-F5344CB8AC3E}">
        <p14:creationId xmlns:p14="http://schemas.microsoft.com/office/powerpoint/2010/main" val="14092757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sp>
        <p:nvSpPr>
          <p:cNvPr id="6" name="TextBox 5">
            <a:extLst>
              <a:ext uri="{FF2B5EF4-FFF2-40B4-BE49-F238E27FC236}">
                <a16:creationId xmlns="" xmlns:a16="http://schemas.microsoft.com/office/drawing/2014/main" id="{67CC1315-455A-4883-9944-858E6D7B8835}"/>
              </a:ext>
            </a:extLst>
          </p:cNvPr>
          <p:cNvSpPr txBox="1"/>
          <p:nvPr/>
        </p:nvSpPr>
        <p:spPr>
          <a:xfrm>
            <a:off x="1629530" y="33869"/>
            <a:ext cx="7344349" cy="1384995"/>
          </a:xfrm>
          <a:prstGeom prst="rect">
            <a:avLst/>
          </a:prstGeom>
          <a:noFill/>
        </p:spPr>
        <p:txBody>
          <a:bodyPr wrap="square" rtlCol="0">
            <a:spAutoFit/>
          </a:bodyPr>
          <a:lstStyle/>
          <a:p>
            <a:r>
              <a:rPr lang="et-EE" sz="2000" b="1" dirty="0" smtClean="0"/>
              <a:t>2-ilova. </a:t>
            </a:r>
            <a:endParaRPr lang="uz-Cyrl-UZ" sz="2000" b="1" dirty="0" smtClean="0"/>
          </a:p>
          <a:p>
            <a:r>
              <a:rPr lang="et-EE" sz="2000" b="1" dirty="0" smtClean="0"/>
              <a:t> Bolalar to‘liq kun </a:t>
            </a:r>
            <a:r>
              <a:rPr lang="en-US" sz="2000" b="1" dirty="0" err="1" smtClean="0"/>
              <a:t>davomida</a:t>
            </a:r>
            <a:r>
              <a:rPr lang="en-US" sz="2000" b="1" dirty="0" smtClean="0"/>
              <a:t> </a:t>
            </a:r>
            <a:r>
              <a:rPr lang="et-EE" sz="2000" b="1" dirty="0" smtClean="0"/>
              <a:t>bo‘ladigan guruhning namunaviy kun tartibi</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aphicFrame>
        <p:nvGraphicFramePr>
          <p:cNvPr id="15" name="Таблица 15">
            <a:extLst>
              <a:ext uri="{FF2B5EF4-FFF2-40B4-BE49-F238E27FC236}">
                <a16:creationId xmlns="" xmlns:a16="http://schemas.microsoft.com/office/drawing/2014/main" id="{35941738-BDF2-465E-86FB-7EF1E3717235}"/>
              </a:ext>
            </a:extLst>
          </p:cNvPr>
          <p:cNvGraphicFramePr>
            <a:graphicFrameLocks noGrp="1"/>
          </p:cNvGraphicFramePr>
          <p:nvPr>
            <p:ph sz="half" idx="1"/>
            <p:extLst>
              <p:ext uri="{D42A27DB-BD31-4B8C-83A1-F6EECF244321}">
                <p14:modId xmlns:p14="http://schemas.microsoft.com/office/powerpoint/2010/main" val="4250789964"/>
              </p:ext>
            </p:extLst>
          </p:nvPr>
        </p:nvGraphicFramePr>
        <p:xfrm>
          <a:off x="447674" y="1038255"/>
          <a:ext cx="11428639" cy="5318550"/>
        </p:xfrm>
        <a:graphic>
          <a:graphicData uri="http://schemas.openxmlformats.org/drawingml/2006/table">
            <a:tbl>
              <a:tblPr firstRow="1" bandRow="1">
                <a:tableStyleId>{72833802-FEF1-4C79-8D5D-14CF1EAF98D9}</a:tableStyleId>
              </a:tblPr>
              <a:tblGrid>
                <a:gridCol w="751789">
                  <a:extLst>
                    <a:ext uri="{9D8B030D-6E8A-4147-A177-3AD203B41FA5}">
                      <a16:colId xmlns="" xmlns:a16="http://schemas.microsoft.com/office/drawing/2014/main" val="2637132272"/>
                    </a:ext>
                  </a:extLst>
                </a:gridCol>
                <a:gridCol w="6866851">
                  <a:extLst>
                    <a:ext uri="{9D8B030D-6E8A-4147-A177-3AD203B41FA5}">
                      <a16:colId xmlns="" xmlns:a16="http://schemas.microsoft.com/office/drawing/2014/main" val="3369360693"/>
                    </a:ext>
                  </a:extLst>
                </a:gridCol>
                <a:gridCol w="1850572">
                  <a:extLst>
                    <a:ext uri="{9D8B030D-6E8A-4147-A177-3AD203B41FA5}">
                      <a16:colId xmlns="" xmlns:a16="http://schemas.microsoft.com/office/drawing/2014/main" val="1749929074"/>
                    </a:ext>
                  </a:extLst>
                </a:gridCol>
                <a:gridCol w="1959427">
                  <a:extLst>
                    <a:ext uri="{9D8B030D-6E8A-4147-A177-3AD203B41FA5}">
                      <a16:colId xmlns="" xmlns:a16="http://schemas.microsoft.com/office/drawing/2014/main" val="244613897"/>
                    </a:ext>
                  </a:extLst>
                </a:gridCol>
              </a:tblGrid>
              <a:tr h="719937">
                <a:tc>
                  <a:txBody>
                    <a:bodyPr/>
                    <a:lstStyle/>
                    <a:p>
                      <a:pPr algn="ctr">
                        <a:lnSpc>
                          <a:spcPct val="107000"/>
                        </a:lnSpc>
                        <a:spcAft>
                          <a:spcPts val="800"/>
                        </a:spcAft>
                      </a:pPr>
                      <a:r>
                        <a:rPr lang="ru-RU" sz="1500" b="1" dirty="0">
                          <a:solidFill>
                            <a:schemeClr val="tx1"/>
                          </a:solidFill>
                          <a:effectLst/>
                          <a:latin typeface="Tahoma" panose="020B0604030504040204" pitchFamily="34" charset="0"/>
                          <a:ea typeface="Tahoma" panose="020B0604030504040204" pitchFamily="34" charset="0"/>
                          <a:cs typeface="Tahoma" panose="020B0604030504040204" pitchFamily="34" charset="0"/>
                        </a:rPr>
                        <a:t>№</a:t>
                      </a:r>
                      <a:endParaRPr lang="ru-RU" sz="15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r>
                        <a:rPr lang="uz-Cyrl-UZ" sz="1200" b="1">
                          <a:solidFill>
                            <a:schemeClr val="tx1"/>
                          </a:solidFill>
                          <a:latin typeface="Times New Roman"/>
                          <a:ea typeface="Calibri"/>
                          <a:cs typeface="Times New Roman"/>
                        </a:rPr>
                        <a:t>Kun tartibi</a:t>
                      </a:r>
                      <a:endParaRPr lang="uz-Cyrl-UZ" sz="1100">
                        <a:solidFill>
                          <a:schemeClr val="tx1"/>
                        </a:solidFill>
                        <a:latin typeface="Calibri"/>
                        <a:ea typeface="Calibri"/>
                        <a:cs typeface="Times New Roman"/>
                      </a:endParaRPr>
                    </a:p>
                  </a:txBody>
                  <a:tcPr marL="68580" marR="68580" marT="0" marB="0"/>
                </a:tc>
                <a:tc>
                  <a:txBody>
                    <a:bodyPr/>
                    <a:lstStyle/>
                    <a:p>
                      <a:pPr algn="ctr">
                        <a:lnSpc>
                          <a:spcPct val="115000"/>
                        </a:lnSpc>
                        <a:spcAft>
                          <a:spcPts val="0"/>
                        </a:spcAft>
                      </a:pPr>
                      <a:r>
                        <a:rPr lang="en-US" sz="1200" b="1">
                          <a:solidFill>
                            <a:schemeClr val="tx1"/>
                          </a:solidFill>
                          <a:latin typeface="Times New Roman"/>
                          <a:ea typeface="Calibri"/>
                          <a:cs typeface="Times New Roman"/>
                        </a:rPr>
                        <a:t>V</a:t>
                      </a:r>
                      <a:r>
                        <a:rPr lang="ru-RU" sz="1200" b="1">
                          <a:solidFill>
                            <a:schemeClr val="tx1"/>
                          </a:solidFill>
                          <a:latin typeface="Times New Roman"/>
                          <a:ea typeface="Calibri"/>
                          <a:cs typeface="Times New Roman"/>
                        </a:rPr>
                        <a:t>aqt</a:t>
                      </a:r>
                      <a:r>
                        <a:rPr lang="en-US" sz="1200" b="1">
                          <a:solidFill>
                            <a:schemeClr val="tx1"/>
                          </a:solidFill>
                          <a:latin typeface="Times New Roman"/>
                          <a:ea typeface="Calibri"/>
                          <a:cs typeface="Times New Roman"/>
                        </a:rPr>
                        <a:t>ning t</a:t>
                      </a:r>
                      <a:r>
                        <a:rPr lang="ru-RU" sz="1200" b="1">
                          <a:solidFill>
                            <a:schemeClr val="tx1"/>
                          </a:solidFill>
                          <a:latin typeface="Times New Roman"/>
                          <a:ea typeface="Calibri"/>
                          <a:cs typeface="Times New Roman"/>
                        </a:rPr>
                        <a:t>axminiy taqsimoti</a:t>
                      </a:r>
                      <a:endParaRPr lang="uz-Cyrl-UZ" sz="1100">
                        <a:solidFill>
                          <a:schemeClr val="tx1"/>
                        </a:solidFill>
                        <a:latin typeface="Calibri"/>
                        <a:ea typeface="Calibri"/>
                        <a:cs typeface="Times New Roman"/>
                      </a:endParaRPr>
                    </a:p>
                  </a:txBody>
                  <a:tcPr marL="68580" marR="68580" marT="0" marB="0"/>
                </a:tc>
                <a:tc>
                  <a:txBody>
                    <a:bodyPr/>
                    <a:lstStyle/>
                    <a:p>
                      <a:pPr algn="ctr">
                        <a:lnSpc>
                          <a:spcPct val="115000"/>
                        </a:lnSpc>
                        <a:spcAft>
                          <a:spcPts val="0"/>
                        </a:spcAft>
                      </a:pPr>
                      <a:r>
                        <a:rPr lang="en-US" sz="1200" b="1" dirty="0" err="1">
                          <a:solidFill>
                            <a:schemeClr val="tx1"/>
                          </a:solidFill>
                          <a:latin typeface="Times New Roman"/>
                          <a:ea typeface="Calibri"/>
                          <a:cs typeface="Times New Roman"/>
                        </a:rPr>
                        <a:t>Vaqt</a:t>
                      </a:r>
                      <a:r>
                        <a:rPr lang="en-US" sz="1200" b="1" dirty="0">
                          <a:solidFill>
                            <a:schemeClr val="tx1"/>
                          </a:solidFill>
                          <a:latin typeface="Times New Roman"/>
                          <a:ea typeface="Calibri"/>
                          <a:cs typeface="Times New Roman"/>
                        </a:rPr>
                        <a:t> </a:t>
                      </a:r>
                      <a:r>
                        <a:rPr lang="en-US" sz="1200" b="1" dirty="0" err="1">
                          <a:solidFill>
                            <a:schemeClr val="tx1"/>
                          </a:solidFill>
                          <a:latin typeface="Times New Roman"/>
                          <a:ea typeface="Calibri"/>
                          <a:cs typeface="Times New Roman"/>
                        </a:rPr>
                        <a:t>daqiqada</a:t>
                      </a:r>
                      <a:endParaRPr lang="uz-Cyrl-UZ" sz="1100" dirty="0">
                        <a:solidFill>
                          <a:schemeClr val="tx1"/>
                        </a:solidFill>
                        <a:latin typeface="Calibri"/>
                        <a:ea typeface="Calibri"/>
                        <a:cs typeface="Times New Roman"/>
                      </a:endParaRPr>
                    </a:p>
                  </a:txBody>
                  <a:tcPr marL="68580" marR="68580" marT="0" marB="0"/>
                </a:tc>
                <a:extLst>
                  <a:ext uri="{0D108BD9-81ED-4DB2-BD59-A6C34878D82A}">
                    <a16:rowId xmlns="" xmlns:a16="http://schemas.microsoft.com/office/drawing/2014/main" val="980375753"/>
                  </a:ext>
                </a:extLst>
              </a:tr>
              <a:tr h="694223">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11.</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15000"/>
                        </a:lnSpc>
                        <a:spcAft>
                          <a:spcPts val="0"/>
                        </a:spcAft>
                      </a:pPr>
                      <a:r>
                        <a:rPr lang="uz-Cyrl-UZ" sz="1200" b="1">
                          <a:latin typeface="Times New Roman"/>
                          <a:ea typeface="Calibri"/>
                          <a:cs typeface="Times New Roman"/>
                        </a:rPr>
                        <a:t>Uyquga tayyorgarlik</a:t>
                      </a:r>
                      <a:r>
                        <a:rPr lang="ru-RU" sz="1200" b="1">
                          <a:latin typeface="Times New Roman"/>
                          <a:ea typeface="Calibri"/>
                          <a:cs typeface="Times New Roman"/>
                        </a:rPr>
                        <a:t>, </a:t>
                      </a:r>
                      <a:r>
                        <a:rPr lang="en-US" sz="1200" b="1">
                          <a:latin typeface="Times New Roman"/>
                          <a:ea typeface="Calibri"/>
                          <a:cs typeface="Times New Roman"/>
                        </a:rPr>
                        <a:t>kunduzgi uyqu</a:t>
                      </a:r>
                      <a:endParaRPr lang="uz-Cyrl-UZ" sz="1100">
                        <a:latin typeface="Calibri"/>
                        <a:ea typeface="Calibri"/>
                        <a:cs typeface="Times New Roman"/>
                      </a:endParaRPr>
                    </a:p>
                    <a:p>
                      <a:pPr algn="just">
                        <a:lnSpc>
                          <a:spcPct val="115000"/>
                        </a:lnSpc>
                        <a:spcAft>
                          <a:spcPts val="0"/>
                        </a:spcAft>
                      </a:pPr>
                      <a:r>
                        <a:rPr lang="en-US" sz="1200" b="1">
                          <a:latin typeface="Times New Roman"/>
                          <a:ea typeface="Calibri"/>
                          <a:cs typeface="Times New Roman"/>
                        </a:rPr>
                        <a:t>U</a:t>
                      </a:r>
                      <a:r>
                        <a:rPr lang="uz-Cyrl-UZ" sz="1200" b="1">
                          <a:latin typeface="Times New Roman"/>
                          <a:ea typeface="Calibri"/>
                          <a:cs typeface="Times New Roman"/>
                        </a:rPr>
                        <a:t>yqusiz guruhlarda: bolalarning erkin tinch o'yin faoliyati, bolalar bilan individual ishlash, badiiy adabiyot o'qish</a:t>
                      </a:r>
                      <a:r>
                        <a:rPr lang="ru-RU" sz="1200" b="1">
                          <a:latin typeface="Times New Roman"/>
                          <a:ea typeface="Calibri"/>
                          <a:cs typeface="Times New Roman"/>
                        </a:rPr>
                        <a:t>)</a:t>
                      </a:r>
                      <a:endParaRPr lang="uz-Cyrl-UZ" sz="110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13:00 – 15:00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120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extLst>
                  <a:ext uri="{0D108BD9-81ED-4DB2-BD59-A6C34878D82A}">
                    <a16:rowId xmlns="" xmlns:a16="http://schemas.microsoft.com/office/drawing/2014/main" val="747561820"/>
                  </a:ext>
                </a:extLst>
              </a:tr>
              <a:tr h="217081">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12.</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15000"/>
                        </a:lnSpc>
                        <a:spcAft>
                          <a:spcPts val="0"/>
                        </a:spcAft>
                      </a:pPr>
                      <a:r>
                        <a:rPr lang="uz-Cyrl-UZ" sz="1200" b="1">
                          <a:latin typeface="Times New Roman"/>
                          <a:ea typeface="Calibri"/>
                          <a:cs typeface="Times New Roman"/>
                        </a:rPr>
                        <a:t>Tetiklashtiruvchi </a:t>
                      </a:r>
                      <a:r>
                        <a:rPr lang="et-EE" sz="1200" b="1">
                          <a:latin typeface="Times New Roman"/>
                          <a:ea typeface="Calibri"/>
                          <a:cs typeface="Times New Roman"/>
                        </a:rPr>
                        <a:t>gimnastika, </a:t>
                      </a:r>
                      <a:r>
                        <a:rPr lang="en-US" sz="1200" b="1">
                          <a:latin typeface="Times New Roman"/>
                          <a:ea typeface="Calibri"/>
                          <a:cs typeface="Times New Roman"/>
                        </a:rPr>
                        <a:t>havo va suv </a:t>
                      </a:r>
                      <a:r>
                        <a:rPr lang="uz-Cyrl-UZ" sz="1200" b="1">
                          <a:latin typeface="Times New Roman"/>
                          <a:ea typeface="Calibri"/>
                          <a:cs typeface="Times New Roman"/>
                        </a:rPr>
                        <a:t>muolajalar</a:t>
                      </a:r>
                      <a:r>
                        <a:rPr lang="en-US" sz="1200" b="1">
                          <a:latin typeface="Times New Roman"/>
                          <a:ea typeface="Calibri"/>
                          <a:cs typeface="Times New Roman"/>
                        </a:rPr>
                        <a:t>i</a:t>
                      </a:r>
                      <a:endParaRPr lang="uz-Cyrl-UZ" sz="1100">
                        <a:latin typeface="Calibri"/>
                        <a:ea typeface="Calibri"/>
                        <a:cs typeface="Times New Roman"/>
                      </a:endParaRPr>
                    </a:p>
                  </a:txBody>
                  <a:tcPr marL="68580" marR="68580" marT="0" marB="0"/>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15:00 – 15:10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 xmlns:a16="http://schemas.microsoft.com/office/drawing/2014/main" val="3394880280"/>
                  </a:ext>
                </a:extLst>
              </a:tr>
              <a:tr h="236846">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13.</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15000"/>
                        </a:lnSpc>
                        <a:spcAft>
                          <a:spcPts val="0"/>
                        </a:spcAft>
                      </a:pPr>
                      <a:r>
                        <a:rPr lang="uz-Cyrl-UZ" sz="1200" b="1">
                          <a:latin typeface="Times New Roman"/>
                          <a:ea typeface="Calibri"/>
                          <a:cs typeface="Times New Roman"/>
                        </a:rPr>
                        <a:t>Ikkinchi tushlikka tayyorgarlik, ikkinchi tushlik </a:t>
                      </a:r>
                      <a:endParaRPr lang="uz-Cyrl-UZ" sz="1100">
                        <a:latin typeface="Calibri"/>
                        <a:ea typeface="Calibri"/>
                        <a:cs typeface="Times New Roman"/>
                      </a:endParaRPr>
                    </a:p>
                  </a:txBody>
                  <a:tcPr marL="68580" marR="68580" marT="0" marB="0"/>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15:10 – 15:30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20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 xmlns:a16="http://schemas.microsoft.com/office/drawing/2014/main" val="2520424297"/>
                  </a:ext>
                </a:extLst>
              </a:tr>
              <a:tr h="1171366">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14.</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15000"/>
                        </a:lnSpc>
                        <a:spcAft>
                          <a:spcPts val="0"/>
                        </a:spcAft>
                      </a:pPr>
                      <a:r>
                        <a:rPr lang="en-US" sz="1200" b="1">
                          <a:latin typeface="Times New Roman"/>
                          <a:ea typeface="Calibri"/>
                          <a:cs typeface="Times New Roman"/>
                        </a:rPr>
                        <a:t>Ta’lim va tarbiya jarayoni (katta va kichik guruhlarda)</a:t>
                      </a:r>
                      <a:endParaRPr lang="uz-Cyrl-UZ" sz="110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15:30 – 16:10 </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marL="0" marR="0" indent="0" algn="just" defTabSz="914400" rtl="0" eaLnBrk="1" fontAlgn="auto" latinLnBrk="0" hangingPunct="1">
                        <a:lnSpc>
                          <a:spcPct val="107000"/>
                        </a:lnSpc>
                        <a:spcBef>
                          <a:spcPts val="0"/>
                        </a:spcBef>
                        <a:spcAft>
                          <a:spcPts val="800"/>
                        </a:spcAft>
                        <a:buClrTx/>
                        <a:buSzTx/>
                        <a:buFontTx/>
                        <a:buNone/>
                        <a:tabLst/>
                        <a:defRPr/>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40 </a:t>
                      </a:r>
                      <a:r>
                        <a:rPr lang="uz-Latn-UZ" sz="1500" dirty="0" smtClean="0">
                          <a:effectLst/>
                          <a:latin typeface="Tahoma" panose="020B0604030504040204" pitchFamily="34" charset="0"/>
                          <a:ea typeface="Tahoma" panose="020B0604030504040204" pitchFamily="34" charset="0"/>
                          <a:cs typeface="Tahoma" panose="020B0604030504040204" pitchFamily="34" charset="0"/>
                        </a:rPr>
                        <a:t>Har bir faoliyatning davomiyligi 1</a:t>
                      </a:r>
                      <a:r>
                        <a:rPr lang="ru-RU" sz="1500" dirty="0" smtClean="0">
                          <a:effectLst/>
                          <a:latin typeface="Tahoma" panose="020B0604030504040204" pitchFamily="34" charset="0"/>
                          <a:ea typeface="Tahoma" panose="020B0604030504040204" pitchFamily="34" charset="0"/>
                          <a:cs typeface="Tahoma" panose="020B0604030504040204" pitchFamily="34" charset="0"/>
                        </a:rPr>
                        <a:t>5 </a:t>
                      </a:r>
                      <a:r>
                        <a:rPr lang="uz-Latn-UZ" sz="1500" dirty="0" smtClean="0">
                          <a:effectLst/>
                          <a:latin typeface="Tahoma" panose="020B0604030504040204" pitchFamily="34" charset="0"/>
                          <a:ea typeface="Tahoma" panose="020B0604030504040204" pitchFamily="34" charset="0"/>
                          <a:cs typeface="Tahoma" panose="020B0604030504040204" pitchFamily="34" charset="0"/>
                        </a:rPr>
                        <a:t>dan</a:t>
                      </a:r>
                      <a:r>
                        <a:rPr lang="uz-Latn-UZ" sz="1500" baseline="0" dirty="0" smtClean="0">
                          <a:effectLst/>
                          <a:latin typeface="Tahoma" panose="020B0604030504040204" pitchFamily="34" charset="0"/>
                          <a:ea typeface="Tahoma" panose="020B0604030504040204" pitchFamily="34" charset="0"/>
                          <a:cs typeface="Tahoma" panose="020B0604030504040204" pitchFamily="34" charset="0"/>
                        </a:rPr>
                        <a:t> </a:t>
                      </a:r>
                      <a:r>
                        <a:rPr lang="ru-RU" sz="1500" dirty="0" smtClean="0">
                          <a:effectLst/>
                          <a:latin typeface="Tahoma" panose="020B0604030504040204" pitchFamily="34" charset="0"/>
                          <a:ea typeface="Tahoma" panose="020B0604030504040204" pitchFamily="34" charset="0"/>
                          <a:cs typeface="Tahoma" panose="020B0604030504040204" pitchFamily="34" charset="0"/>
                        </a:rPr>
                        <a:t>20 минут</a:t>
                      </a:r>
                      <a:r>
                        <a:rPr lang="uz-Latn-UZ" sz="1500" dirty="0" smtClean="0">
                          <a:effectLst/>
                          <a:latin typeface="Tahoma" panose="020B0604030504040204" pitchFamily="34" charset="0"/>
                          <a:ea typeface="Tahoma" panose="020B0604030504040204" pitchFamily="34" charset="0"/>
                          <a:cs typeface="Tahoma" panose="020B0604030504040204" pitchFamily="34" charset="0"/>
                        </a:rPr>
                        <a:t>gacha</a:t>
                      </a:r>
                      <a:endParaRPr lang="ru-RU" sz="1500" dirty="0" smtClean="0">
                        <a:effectLst/>
                        <a:latin typeface="Tahoma" panose="020B0604030504040204" pitchFamily="34" charset="0"/>
                        <a:ea typeface="Tahoma" panose="020B0604030504040204" pitchFamily="34" charset="0"/>
                        <a:cs typeface="Tahoma" panose="020B0604030504040204" pitchFamily="34" charset="0"/>
                      </a:endParaRPr>
                    </a:p>
                    <a:p>
                      <a:pPr algn="just">
                        <a:lnSpc>
                          <a:spcPct val="107000"/>
                        </a:lnSpc>
                        <a:spcAft>
                          <a:spcPts val="800"/>
                        </a:spcAft>
                      </a:pP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extLst>
                  <a:ext uri="{0D108BD9-81ED-4DB2-BD59-A6C34878D82A}">
                    <a16:rowId xmlns="" xmlns:a16="http://schemas.microsoft.com/office/drawing/2014/main" val="1486708602"/>
                  </a:ext>
                </a:extLst>
              </a:tr>
              <a:tr h="267475">
                <a:tc>
                  <a:txBody>
                    <a:bodyPr/>
                    <a:lstStyle/>
                    <a:p>
                      <a:pPr>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15. </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15000"/>
                        </a:lnSpc>
                        <a:spcAft>
                          <a:spcPts val="0"/>
                        </a:spcAft>
                      </a:pPr>
                      <a:r>
                        <a:rPr lang="en-US" sz="1200" b="1">
                          <a:latin typeface="Times New Roman"/>
                          <a:ea typeface="Times New Roman"/>
                          <a:cs typeface="Times New Roman"/>
                        </a:rPr>
                        <a:t>Erkin o’yin faoliyati</a:t>
                      </a:r>
                      <a:endParaRPr lang="uz-Cyrl-UZ" sz="1100">
                        <a:latin typeface="Calibri"/>
                        <a:ea typeface="Calibri"/>
                        <a:cs typeface="Times New Roman"/>
                      </a:endParaRPr>
                    </a:p>
                  </a:txBody>
                  <a:tcPr marL="68580" marR="68580" marT="0" marB="0"/>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16:10 – 16:40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40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 xmlns:a16="http://schemas.microsoft.com/office/drawing/2014/main" val="784645957"/>
                  </a:ext>
                </a:extLst>
              </a:tr>
              <a:tr h="542191">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16. </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15000"/>
                        </a:lnSpc>
                        <a:spcAft>
                          <a:spcPts val="0"/>
                        </a:spcAft>
                      </a:pPr>
                      <a:r>
                        <a:rPr lang="uz-Cyrl-UZ" sz="1200" b="1">
                          <a:latin typeface="Times New Roman"/>
                          <a:ea typeface="Calibri"/>
                          <a:cs typeface="Times New Roman"/>
                        </a:rPr>
                        <a:t>Ota-onalarning iltimosiga binoan qo'shimcha ta'lim xizmatlari (to'garaklar) va bolalar bilan individual ishlash</a:t>
                      </a:r>
                      <a:endParaRPr lang="uz-Cyrl-UZ" sz="1100">
                        <a:latin typeface="Calibri"/>
                        <a:ea typeface="Calibri"/>
                        <a:cs typeface="Times New Roman"/>
                      </a:endParaRPr>
                    </a:p>
                  </a:txBody>
                  <a:tcPr marL="68580" marR="68580" marT="0" marB="0"/>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16:10 – 16:40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just">
                        <a:lnSpc>
                          <a:spcPct val="107000"/>
                        </a:lnSpc>
                        <a:spcAft>
                          <a:spcPts val="80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40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 xmlns:a16="http://schemas.microsoft.com/office/drawing/2014/main" val="1262887960"/>
                  </a:ext>
                </a:extLst>
              </a:tr>
              <a:tr h="338444">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17. </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15000"/>
                        </a:lnSpc>
                        <a:spcAft>
                          <a:spcPts val="0"/>
                        </a:spcAft>
                      </a:pPr>
                      <a:r>
                        <a:rPr lang="en-US" sz="1200" b="1">
                          <a:latin typeface="Times New Roman"/>
                          <a:ea typeface="Times New Roman"/>
                          <a:cs typeface="Times New Roman"/>
                        </a:rPr>
                        <a:t>Kechki davra suhbati/kun refleksiyasi</a:t>
                      </a:r>
                      <a:endParaRPr lang="uz-Cyrl-UZ" sz="110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16:40 – 17:00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20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extLst>
                  <a:ext uri="{0D108BD9-81ED-4DB2-BD59-A6C34878D82A}">
                    <a16:rowId xmlns="" xmlns:a16="http://schemas.microsoft.com/office/drawing/2014/main" val="2927623259"/>
                  </a:ext>
                </a:extLst>
              </a:tr>
              <a:tr h="217081">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18. </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15000"/>
                        </a:lnSpc>
                        <a:spcAft>
                          <a:spcPts val="0"/>
                        </a:spcAft>
                      </a:pPr>
                      <a:r>
                        <a:rPr lang="en-US" sz="1200" b="1">
                          <a:latin typeface="Times New Roman"/>
                          <a:ea typeface="Times New Roman"/>
                          <a:cs typeface="Times New Roman"/>
                        </a:rPr>
                        <a:t>Ikkinchi sayr, erkin o’yinlar</a:t>
                      </a:r>
                      <a:endParaRPr lang="uz-Cyrl-UZ" sz="110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17:00 – 17:45</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45</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extLst>
                  <a:ext uri="{0D108BD9-81ED-4DB2-BD59-A6C34878D82A}">
                    <a16:rowId xmlns="" xmlns:a16="http://schemas.microsoft.com/office/drawing/2014/main" val="3148243650"/>
                  </a:ext>
                </a:extLst>
              </a:tr>
              <a:tr h="697864">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19. </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15000"/>
                        </a:lnSpc>
                        <a:spcAft>
                          <a:spcPts val="0"/>
                        </a:spcAft>
                      </a:pPr>
                      <a:r>
                        <a:rPr lang="en-US" sz="1200" b="1" dirty="0">
                          <a:latin typeface="Times New Roman"/>
                          <a:ea typeface="Calibri"/>
                          <a:cs typeface="Times New Roman"/>
                        </a:rPr>
                        <a:t>Ota-</a:t>
                      </a:r>
                      <a:r>
                        <a:rPr lang="en-US" sz="1200" b="1" dirty="0" err="1">
                          <a:latin typeface="Times New Roman"/>
                          <a:ea typeface="Calibri"/>
                          <a:cs typeface="Times New Roman"/>
                        </a:rPr>
                        <a:t>onalar</a:t>
                      </a:r>
                      <a:r>
                        <a:rPr lang="en-US" sz="1200" b="1" dirty="0">
                          <a:latin typeface="Times New Roman"/>
                          <a:ea typeface="Calibri"/>
                          <a:cs typeface="Times New Roman"/>
                        </a:rPr>
                        <a:t> </a:t>
                      </a:r>
                      <a:r>
                        <a:rPr lang="en-US" sz="1200" b="1" dirty="0" err="1">
                          <a:latin typeface="Times New Roman"/>
                          <a:ea typeface="Calibri"/>
                          <a:cs typeface="Times New Roman"/>
                        </a:rPr>
                        <a:t>bilan</a:t>
                      </a:r>
                      <a:r>
                        <a:rPr lang="en-US" sz="1200" b="1" dirty="0">
                          <a:latin typeface="Times New Roman"/>
                          <a:ea typeface="Calibri"/>
                          <a:cs typeface="Times New Roman"/>
                        </a:rPr>
                        <a:t> </a:t>
                      </a:r>
                      <a:r>
                        <a:rPr lang="en-US" sz="1200" b="1" dirty="0" err="1">
                          <a:latin typeface="Times New Roman"/>
                          <a:ea typeface="Calibri"/>
                          <a:cs typeface="Times New Roman"/>
                        </a:rPr>
                        <a:t>ishlash</a:t>
                      </a:r>
                      <a:r>
                        <a:rPr lang="en-US" sz="1200" b="1" dirty="0">
                          <a:latin typeface="Times New Roman"/>
                          <a:ea typeface="Calibri"/>
                          <a:cs typeface="Times New Roman"/>
                        </a:rPr>
                        <a:t> </a:t>
                      </a:r>
                      <a:r>
                        <a:rPr lang="en-US" sz="1200" b="1" dirty="0" err="1">
                          <a:latin typeface="Times New Roman"/>
                          <a:ea typeface="Calibri"/>
                          <a:cs typeface="Times New Roman"/>
                        </a:rPr>
                        <a:t>va</a:t>
                      </a:r>
                      <a:r>
                        <a:rPr lang="en-US" sz="1200" b="1" dirty="0">
                          <a:latin typeface="Times New Roman"/>
                          <a:ea typeface="Calibri"/>
                          <a:cs typeface="Times New Roman"/>
                        </a:rPr>
                        <a:t> </a:t>
                      </a:r>
                      <a:r>
                        <a:rPr lang="uz-Cyrl-UZ" sz="1200" b="1" dirty="0">
                          <a:latin typeface="Times New Roman"/>
                          <a:ea typeface="Calibri"/>
                          <a:cs typeface="Times New Roman"/>
                        </a:rPr>
                        <a:t>bolalarning uyga ketishi</a:t>
                      </a:r>
                      <a:endParaRPr lang="uz-Cyrl-UZ" sz="1100" dirty="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17:30 – 18:00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tc>
                  <a:txBody>
                    <a:bodyPr/>
                    <a:lstStyle/>
                    <a:p>
                      <a:pPr algn="just">
                        <a:lnSpc>
                          <a:spcPct val="107000"/>
                        </a:lnSpc>
                        <a:spcAft>
                          <a:spcPts val="0"/>
                        </a:spcAft>
                      </a:pPr>
                      <a:r>
                        <a:rPr lang="ru-RU" sz="1500" dirty="0">
                          <a:solidFill>
                            <a:srgbClr val="000000"/>
                          </a:solidFill>
                          <a:effectLst/>
                          <a:latin typeface="Tahoma" panose="020B0604030504040204" pitchFamily="34" charset="0"/>
                          <a:ea typeface="Tahoma" panose="020B0604030504040204" pitchFamily="34" charset="0"/>
                          <a:cs typeface="Tahoma" panose="020B0604030504040204" pitchFamily="34" charset="0"/>
                        </a:rPr>
                        <a:t>30</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extLst>
                  <a:ext uri="{0D108BD9-81ED-4DB2-BD59-A6C34878D82A}">
                    <a16:rowId xmlns="" xmlns:a16="http://schemas.microsoft.com/office/drawing/2014/main" val="1988343387"/>
                  </a:ext>
                </a:extLst>
              </a:tr>
            </a:tbl>
          </a:graphicData>
        </a:graphic>
      </p:graphicFrame>
      <p:sp>
        <p:nvSpPr>
          <p:cNvPr id="3" name="Номер слайда 2">
            <a:extLst>
              <a:ext uri="{FF2B5EF4-FFF2-40B4-BE49-F238E27FC236}">
                <a16:creationId xmlns="" xmlns:a16="http://schemas.microsoft.com/office/drawing/2014/main" id="{A1B59BCC-55A7-4B32-9098-7D189E23FEF6}"/>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Tree>
    <p:extLst>
      <p:ext uri="{BB962C8B-B14F-4D97-AF65-F5344CB8AC3E}">
        <p14:creationId xmlns:p14="http://schemas.microsoft.com/office/powerpoint/2010/main" val="27105897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4324350" cy="435292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sp>
        <p:nvSpPr>
          <p:cNvPr id="6" name="TextBox 5">
            <a:extLst>
              <a:ext uri="{FF2B5EF4-FFF2-40B4-BE49-F238E27FC236}">
                <a16:creationId xmlns="" xmlns:a16="http://schemas.microsoft.com/office/drawing/2014/main" id="{67CC1315-455A-4883-9944-858E6D7B8835}"/>
              </a:ext>
            </a:extLst>
          </p:cNvPr>
          <p:cNvSpPr txBox="1"/>
          <p:nvPr/>
        </p:nvSpPr>
        <p:spPr>
          <a:xfrm>
            <a:off x="1381882" y="33868"/>
            <a:ext cx="8070463" cy="1077218"/>
          </a:xfrm>
          <a:prstGeom prst="rect">
            <a:avLst/>
          </a:prstGeom>
          <a:noFill/>
        </p:spPr>
        <p:txBody>
          <a:bodyPr wrap="square" rtlCol="0">
            <a:spAutoFit/>
          </a:bodyPr>
          <a:lstStyle/>
          <a:p>
            <a:pPr>
              <a:defRPr/>
            </a:pPr>
            <a:r>
              <a:rPr lang="et-EE" sz="2000" b="1" dirty="0" smtClean="0"/>
              <a:t>2-ilova.</a:t>
            </a:r>
            <a:r>
              <a:rPr lang="ru-RU" sz="2000" b="1" dirty="0" smtClean="0"/>
              <a:t> </a:t>
            </a:r>
            <a:r>
              <a:rPr lang="ru-RU" sz="2000" b="1" dirty="0" err="1" smtClean="0"/>
              <a:t>Ма</a:t>
            </a:r>
            <a:r>
              <a:rPr lang="en-US" sz="2000" b="1" dirty="0" err="1" smtClean="0"/>
              <a:t>ktabgacha</a:t>
            </a:r>
            <a:r>
              <a:rPr lang="en-US" sz="2000" b="1" dirty="0" smtClean="0"/>
              <a:t> </a:t>
            </a:r>
            <a:r>
              <a:rPr lang="en-US" sz="2000" b="1" dirty="0" err="1" smtClean="0"/>
              <a:t>ta’lim</a:t>
            </a:r>
            <a:r>
              <a:rPr lang="en-US" sz="2000" b="1" dirty="0" smtClean="0"/>
              <a:t> </a:t>
            </a:r>
            <a:r>
              <a:rPr lang="en-US" sz="2000" b="1" dirty="0" err="1" smtClean="0"/>
              <a:t>va</a:t>
            </a:r>
            <a:r>
              <a:rPr lang="en-US" sz="2000" b="1" dirty="0" smtClean="0"/>
              <a:t> </a:t>
            </a:r>
            <a:r>
              <a:rPr lang="en-US" sz="2000" b="1" dirty="0" err="1" smtClean="0"/>
              <a:t>tarbiya</a:t>
            </a:r>
            <a:r>
              <a:rPr lang="en-US" sz="2000" b="1" dirty="0" smtClean="0"/>
              <a:t> </a:t>
            </a:r>
            <a:r>
              <a:rPr lang="en-US" sz="2000" b="1" dirty="0" err="1" smtClean="0"/>
              <a:t>muqobil</a:t>
            </a:r>
            <a:r>
              <a:rPr lang="en-US" sz="2000" b="1" dirty="0" smtClean="0"/>
              <a:t> </a:t>
            </a:r>
            <a:r>
              <a:rPr lang="en-US" sz="2000" b="1" dirty="0" err="1" smtClean="0"/>
              <a:t>shakllarining</a:t>
            </a:r>
            <a:r>
              <a:rPr lang="en-US" sz="2000" b="1" dirty="0" smtClean="0"/>
              <a:t> </a:t>
            </a:r>
            <a:r>
              <a:rPr lang="en-US" sz="2000" b="1" dirty="0" err="1" smtClean="0"/>
              <a:t>namunaviy</a:t>
            </a:r>
            <a:r>
              <a:rPr lang="en-US" sz="2000" b="1" dirty="0" smtClean="0"/>
              <a:t> kun </a:t>
            </a:r>
            <a:r>
              <a:rPr lang="en-US" sz="2000" b="1" dirty="0" err="1" smtClean="0"/>
              <a:t>tartibi</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aphicFrame>
        <p:nvGraphicFramePr>
          <p:cNvPr id="15" name="Таблица 15">
            <a:extLst>
              <a:ext uri="{FF2B5EF4-FFF2-40B4-BE49-F238E27FC236}">
                <a16:creationId xmlns="" xmlns:a16="http://schemas.microsoft.com/office/drawing/2014/main" id="{35941738-BDF2-465E-86FB-7EF1E3717235}"/>
              </a:ext>
            </a:extLst>
          </p:cNvPr>
          <p:cNvGraphicFramePr>
            <a:graphicFrameLocks noGrp="1"/>
          </p:cNvGraphicFramePr>
          <p:nvPr>
            <p:ph sz="half" idx="1"/>
            <p:extLst>
              <p:ext uri="{D42A27DB-BD31-4B8C-83A1-F6EECF244321}">
                <p14:modId xmlns:p14="http://schemas.microsoft.com/office/powerpoint/2010/main" val="1395848249"/>
              </p:ext>
            </p:extLst>
          </p:nvPr>
        </p:nvGraphicFramePr>
        <p:xfrm>
          <a:off x="447674" y="1072055"/>
          <a:ext cx="11428639" cy="5327125"/>
        </p:xfrm>
        <a:graphic>
          <a:graphicData uri="http://schemas.openxmlformats.org/drawingml/2006/table">
            <a:tbl>
              <a:tblPr firstRow="1" bandRow="1">
                <a:tableStyleId>{72833802-FEF1-4C79-8D5D-14CF1EAF98D9}</a:tableStyleId>
              </a:tblPr>
              <a:tblGrid>
                <a:gridCol w="751789">
                  <a:extLst>
                    <a:ext uri="{9D8B030D-6E8A-4147-A177-3AD203B41FA5}">
                      <a16:colId xmlns="" xmlns:a16="http://schemas.microsoft.com/office/drawing/2014/main" val="2637132272"/>
                    </a:ext>
                  </a:extLst>
                </a:gridCol>
                <a:gridCol w="6866851">
                  <a:extLst>
                    <a:ext uri="{9D8B030D-6E8A-4147-A177-3AD203B41FA5}">
                      <a16:colId xmlns="" xmlns:a16="http://schemas.microsoft.com/office/drawing/2014/main" val="3369360693"/>
                    </a:ext>
                  </a:extLst>
                </a:gridCol>
                <a:gridCol w="1850572">
                  <a:extLst>
                    <a:ext uri="{9D8B030D-6E8A-4147-A177-3AD203B41FA5}">
                      <a16:colId xmlns="" xmlns:a16="http://schemas.microsoft.com/office/drawing/2014/main" val="1749929074"/>
                    </a:ext>
                  </a:extLst>
                </a:gridCol>
                <a:gridCol w="1959427">
                  <a:extLst>
                    <a:ext uri="{9D8B030D-6E8A-4147-A177-3AD203B41FA5}">
                      <a16:colId xmlns="" xmlns:a16="http://schemas.microsoft.com/office/drawing/2014/main" val="244613897"/>
                    </a:ext>
                  </a:extLst>
                </a:gridCol>
              </a:tblGrid>
              <a:tr h="700006">
                <a:tc gridSpan="2">
                  <a:txBody>
                    <a:bodyPr/>
                    <a:lstStyle/>
                    <a:p>
                      <a:pPr algn="ctr">
                        <a:lnSpc>
                          <a:spcPct val="107000"/>
                        </a:lnSpc>
                        <a:spcAft>
                          <a:spcPts val="0"/>
                        </a:spcAft>
                      </a:pPr>
                      <a:endParaRPr lang="ru-RU" sz="1500" b="1"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r>
                        <a:rPr lang="ru-RU" sz="1800" b="1" kern="1200" dirty="0" smtClean="0">
                          <a:solidFill>
                            <a:schemeClr val="tx1"/>
                          </a:solidFill>
                          <a:latin typeface="Times New Roman" pitchFamily="18" charset="0"/>
                          <a:ea typeface="+mn-ea"/>
                          <a:cs typeface="Times New Roman" pitchFamily="18" charset="0"/>
                        </a:rPr>
                        <a:t>8:30-12:40 (3,5–4 </a:t>
                      </a:r>
                      <a:r>
                        <a:rPr lang="en-US" sz="1800" b="1" kern="1200" dirty="0" err="1" smtClean="0">
                          <a:solidFill>
                            <a:schemeClr val="tx1"/>
                          </a:solidFill>
                          <a:latin typeface="Times New Roman" pitchFamily="18" charset="0"/>
                          <a:ea typeface="+mn-ea"/>
                          <a:cs typeface="Times New Roman" pitchFamily="18" charset="0"/>
                        </a:rPr>
                        <a:t>soat</a:t>
                      </a:r>
                      <a:r>
                        <a:rPr lang="ru-RU" sz="1800" b="1" kern="1200" dirty="0" smtClean="0">
                          <a:solidFill>
                            <a:schemeClr val="tx1"/>
                          </a:solidFill>
                          <a:latin typeface="Times New Roman" pitchFamily="18" charset="0"/>
                          <a:ea typeface="+mn-ea"/>
                          <a:cs typeface="Times New Roman" pitchFamily="18" charset="0"/>
                        </a:rPr>
                        <a:t>)</a:t>
                      </a:r>
                      <a:endParaRPr lang="uz-Cyrl-UZ" sz="1800" b="1" kern="1200" dirty="0" smtClean="0">
                        <a:solidFill>
                          <a:schemeClr val="tx1"/>
                        </a:solidFill>
                        <a:latin typeface="Times New Roman" pitchFamily="18" charset="0"/>
                        <a:ea typeface="+mn-ea"/>
                        <a:cs typeface="Times New Roman" pitchFamily="18" charset="0"/>
                      </a:endParaRPr>
                    </a:p>
                    <a:p>
                      <a:r>
                        <a:rPr lang="ru-RU" sz="1800" b="1" kern="1200" dirty="0" smtClean="0">
                          <a:solidFill>
                            <a:schemeClr val="tx1"/>
                          </a:solidFill>
                          <a:latin typeface="Times New Roman" pitchFamily="18" charset="0"/>
                          <a:ea typeface="+mn-ea"/>
                          <a:cs typeface="Times New Roman" pitchFamily="18" charset="0"/>
                        </a:rPr>
                        <a:t>1</a:t>
                      </a:r>
                      <a:r>
                        <a:rPr lang="en-US" sz="1800" b="1" kern="1200" dirty="0" smtClean="0">
                          <a:solidFill>
                            <a:schemeClr val="tx1"/>
                          </a:solidFill>
                          <a:latin typeface="Times New Roman" pitchFamily="18" charset="0"/>
                          <a:ea typeface="+mn-ea"/>
                          <a:cs typeface="Times New Roman" pitchFamily="18" charset="0"/>
                        </a:rPr>
                        <a:t>-</a:t>
                      </a:r>
                      <a:r>
                        <a:rPr lang="ru-RU" sz="1800" b="1" kern="1200" dirty="0" err="1" smtClean="0">
                          <a:solidFill>
                            <a:schemeClr val="tx1"/>
                          </a:solidFill>
                          <a:latin typeface="Times New Roman" pitchFamily="18" charset="0"/>
                          <a:ea typeface="+mn-ea"/>
                          <a:cs typeface="Times New Roman" pitchFamily="18" charset="0"/>
                        </a:rPr>
                        <a:t>smena</a:t>
                      </a:r>
                      <a:endParaRPr lang="ru-RU" sz="1500" b="1" dirty="0">
                        <a:solidFill>
                          <a:schemeClr val="tx1"/>
                        </a:solidFill>
                        <a:effectLst/>
                        <a:latin typeface="Times New Roman" pitchFamily="18" charset="0"/>
                        <a:ea typeface="Tahoma" panose="020B0604030504040204" pitchFamily="34" charset="0"/>
                        <a:cs typeface="Times New Roman" pitchFamily="18" charset="0"/>
                      </a:endParaRPr>
                    </a:p>
                  </a:txBody>
                  <a:tcPr marL="68580" marR="68580" marT="0" marB="0"/>
                </a:tc>
                <a:tc hMerge="1">
                  <a:txBody>
                    <a:bodyPr/>
                    <a:lstStyle/>
                    <a:p>
                      <a:pPr algn="ctr">
                        <a:lnSpc>
                          <a:spcPct val="107000"/>
                        </a:lnSpc>
                        <a:spcAft>
                          <a:spcPts val="800"/>
                        </a:spcAft>
                      </a:pPr>
                      <a:r>
                        <a:rPr lang="ru-RU" sz="1500" b="1" dirty="0">
                          <a:solidFill>
                            <a:schemeClr val="tx1"/>
                          </a:solidFill>
                          <a:effectLst/>
                          <a:latin typeface="Tahoma" panose="020B0604030504040204" pitchFamily="34" charset="0"/>
                          <a:ea typeface="Tahoma" panose="020B0604030504040204" pitchFamily="34" charset="0"/>
                          <a:cs typeface="Tahoma" panose="020B0604030504040204" pitchFamily="34" charset="0"/>
                        </a:rPr>
                        <a:t>Режим дня</a:t>
                      </a:r>
                      <a:endParaRPr lang="ru-RU" sz="15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r>
                        <a:rPr lang="en-US" sz="1600" b="1" dirty="0">
                          <a:solidFill>
                            <a:schemeClr val="tx1"/>
                          </a:solidFill>
                          <a:latin typeface="Times New Roman"/>
                          <a:ea typeface="Calibri"/>
                          <a:cs typeface="Times New Roman"/>
                        </a:rPr>
                        <a:t>V</a:t>
                      </a:r>
                      <a:r>
                        <a:rPr lang="ru-RU" sz="1600" b="1" dirty="0" err="1">
                          <a:solidFill>
                            <a:schemeClr val="tx1"/>
                          </a:solidFill>
                          <a:latin typeface="Times New Roman"/>
                          <a:ea typeface="Calibri"/>
                          <a:cs typeface="Times New Roman"/>
                        </a:rPr>
                        <a:t>aqt</a:t>
                      </a:r>
                      <a:r>
                        <a:rPr lang="en-US" sz="1600" b="1" dirty="0" err="1">
                          <a:solidFill>
                            <a:schemeClr val="tx1"/>
                          </a:solidFill>
                          <a:latin typeface="Times New Roman"/>
                          <a:ea typeface="Calibri"/>
                          <a:cs typeface="Times New Roman"/>
                        </a:rPr>
                        <a:t>ning</a:t>
                      </a:r>
                      <a:r>
                        <a:rPr lang="en-US" sz="1600" b="1" dirty="0">
                          <a:solidFill>
                            <a:schemeClr val="tx1"/>
                          </a:solidFill>
                          <a:latin typeface="Times New Roman"/>
                          <a:ea typeface="Calibri"/>
                          <a:cs typeface="Times New Roman"/>
                        </a:rPr>
                        <a:t> t</a:t>
                      </a:r>
                      <a:r>
                        <a:rPr lang="ru-RU" sz="1600" b="1" dirty="0" err="1">
                          <a:solidFill>
                            <a:schemeClr val="tx1"/>
                          </a:solidFill>
                          <a:latin typeface="Times New Roman"/>
                          <a:ea typeface="Calibri"/>
                          <a:cs typeface="Times New Roman"/>
                        </a:rPr>
                        <a:t>axminiy</a:t>
                      </a:r>
                      <a:r>
                        <a:rPr lang="ru-RU" sz="1600" b="1" dirty="0">
                          <a:solidFill>
                            <a:schemeClr val="tx1"/>
                          </a:solidFill>
                          <a:latin typeface="Times New Roman"/>
                          <a:ea typeface="Calibri"/>
                          <a:cs typeface="Times New Roman"/>
                        </a:rPr>
                        <a:t> </a:t>
                      </a:r>
                      <a:r>
                        <a:rPr lang="ru-RU" sz="1600" b="1" dirty="0" err="1">
                          <a:solidFill>
                            <a:schemeClr val="tx1"/>
                          </a:solidFill>
                          <a:latin typeface="Times New Roman"/>
                          <a:ea typeface="Calibri"/>
                          <a:cs typeface="Times New Roman"/>
                        </a:rPr>
                        <a:t>taqsimoti</a:t>
                      </a:r>
                      <a:endParaRPr lang="uz-Cyrl-UZ" sz="1600" dirty="0">
                        <a:solidFill>
                          <a:schemeClr val="tx1"/>
                        </a:solidFill>
                        <a:latin typeface="Calibri"/>
                        <a:ea typeface="Calibri"/>
                        <a:cs typeface="Times New Roman"/>
                      </a:endParaRPr>
                    </a:p>
                  </a:txBody>
                  <a:tcPr marL="68580" marR="68580" marT="0" marB="0"/>
                </a:tc>
                <a:tc>
                  <a:txBody>
                    <a:bodyPr/>
                    <a:lstStyle/>
                    <a:p>
                      <a:pPr algn="ctr">
                        <a:lnSpc>
                          <a:spcPct val="115000"/>
                        </a:lnSpc>
                        <a:spcAft>
                          <a:spcPts val="0"/>
                        </a:spcAft>
                      </a:pPr>
                      <a:r>
                        <a:rPr lang="en-US" sz="1600" b="1" dirty="0" err="1">
                          <a:solidFill>
                            <a:schemeClr val="tx1"/>
                          </a:solidFill>
                          <a:latin typeface="Times New Roman"/>
                          <a:ea typeface="Calibri"/>
                          <a:cs typeface="Times New Roman"/>
                        </a:rPr>
                        <a:t>Vaqt</a:t>
                      </a:r>
                      <a:r>
                        <a:rPr lang="en-US" sz="1600" b="1" dirty="0">
                          <a:solidFill>
                            <a:schemeClr val="tx1"/>
                          </a:solidFill>
                          <a:latin typeface="Times New Roman"/>
                          <a:ea typeface="Calibri"/>
                          <a:cs typeface="Times New Roman"/>
                        </a:rPr>
                        <a:t> </a:t>
                      </a:r>
                      <a:r>
                        <a:rPr lang="en-US" sz="1600" b="1" dirty="0" err="1">
                          <a:solidFill>
                            <a:schemeClr val="tx1"/>
                          </a:solidFill>
                          <a:latin typeface="Times New Roman"/>
                          <a:ea typeface="Calibri"/>
                          <a:cs typeface="Times New Roman"/>
                        </a:rPr>
                        <a:t>daqiqada</a:t>
                      </a:r>
                      <a:endParaRPr lang="uz-Cyrl-UZ" sz="1600" dirty="0">
                        <a:solidFill>
                          <a:schemeClr val="tx1"/>
                        </a:solidFill>
                        <a:latin typeface="Calibri"/>
                        <a:ea typeface="Calibri"/>
                        <a:cs typeface="Times New Roman"/>
                      </a:endParaRPr>
                    </a:p>
                  </a:txBody>
                  <a:tcPr marL="68580" marR="68580" marT="0" marB="0"/>
                </a:tc>
                <a:extLst>
                  <a:ext uri="{0D108BD9-81ED-4DB2-BD59-A6C34878D82A}">
                    <a16:rowId xmlns="" xmlns:a16="http://schemas.microsoft.com/office/drawing/2014/main" val="980375753"/>
                  </a:ext>
                </a:extLst>
              </a:tr>
              <a:tr h="677334">
                <a:tc>
                  <a:txBody>
                    <a:bodyPr/>
                    <a:lstStyle/>
                    <a:p>
                      <a:endParaRPr lang="uz-Cyrl-UZ" dirty="0"/>
                    </a:p>
                  </a:txBody>
                  <a:tcPr marL="68580" marR="68580" marT="0" marB="0"/>
                </a:tc>
                <a:tc>
                  <a:txBody>
                    <a:bodyPr/>
                    <a:lstStyle/>
                    <a:p>
                      <a:pPr algn="just">
                        <a:lnSpc>
                          <a:spcPct val="115000"/>
                        </a:lnSpc>
                        <a:spcAft>
                          <a:spcPts val="0"/>
                        </a:spcAft>
                      </a:pPr>
                      <a:r>
                        <a:rPr lang="en-US" sz="1200" b="1">
                          <a:latin typeface="Times New Roman"/>
                          <a:ea typeface="Calibri"/>
                          <a:cs typeface="Times New Roman"/>
                        </a:rPr>
                        <a:t>Bolalarni qabul qilish, ertalabki ko’rik, </a:t>
                      </a:r>
                      <a:r>
                        <a:rPr lang="uz-Cyrl-UZ" sz="1200" b="1">
                          <a:latin typeface="Times New Roman"/>
                          <a:ea typeface="Calibri"/>
                          <a:cs typeface="Times New Roman"/>
                        </a:rPr>
                        <a:t>ertalabki </a:t>
                      </a:r>
                      <a:r>
                        <a:rPr lang="et-EE" sz="1200" b="1">
                          <a:latin typeface="Times New Roman"/>
                          <a:ea typeface="Calibri"/>
                          <a:cs typeface="Times New Roman"/>
                        </a:rPr>
                        <a:t>badantarbiya</a:t>
                      </a:r>
                      <a:endParaRPr lang="uz-Cyrl-UZ" sz="1100">
                        <a:latin typeface="Calibri"/>
                        <a:ea typeface="Calibri"/>
                        <a:cs typeface="Times New Roman"/>
                      </a:endParaRP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8:00 – 8: 30</a:t>
                      </a: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30</a:t>
                      </a:r>
                    </a:p>
                  </a:txBody>
                  <a:tcPr marL="68580" marR="68580" marT="0" marB="0"/>
                </a:tc>
                <a:extLst>
                  <a:ext uri="{0D108BD9-81ED-4DB2-BD59-A6C34878D82A}">
                    <a16:rowId xmlns="" xmlns:a16="http://schemas.microsoft.com/office/drawing/2014/main" val="747561820"/>
                  </a:ext>
                </a:extLst>
              </a:tr>
              <a:tr h="211799">
                <a:tc>
                  <a:txBody>
                    <a:bodyPr/>
                    <a:lstStyle/>
                    <a:p>
                      <a:endParaRPr lang="uz-Cyrl-UZ"/>
                    </a:p>
                  </a:txBody>
                  <a:tcPr marL="68580" marR="68580" marT="0" marB="0"/>
                </a:tc>
                <a:tc>
                  <a:txBody>
                    <a:bodyPr/>
                    <a:lstStyle/>
                    <a:p>
                      <a:pPr algn="just">
                        <a:lnSpc>
                          <a:spcPct val="115000"/>
                        </a:lnSpc>
                        <a:spcAft>
                          <a:spcPts val="0"/>
                        </a:spcAft>
                      </a:pPr>
                      <a:r>
                        <a:rPr lang="ru-RU" sz="1200" b="1">
                          <a:latin typeface="Times New Roman"/>
                          <a:ea typeface="Calibri"/>
                          <a:cs typeface="Times New Roman"/>
                        </a:rPr>
                        <a:t>Ertalabki davra suhbati</a:t>
                      </a:r>
                      <a:endParaRPr lang="uz-Cyrl-UZ" sz="1100">
                        <a:latin typeface="Calibri"/>
                        <a:ea typeface="Calibri"/>
                        <a:cs typeface="Times New Roman"/>
                      </a:endParaRP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8:30 – 8:50</a:t>
                      </a: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20</a:t>
                      </a:r>
                    </a:p>
                  </a:txBody>
                  <a:tcPr marL="68580" marR="68580" marT="0" marB="0"/>
                </a:tc>
                <a:extLst>
                  <a:ext uri="{0D108BD9-81ED-4DB2-BD59-A6C34878D82A}">
                    <a16:rowId xmlns="" xmlns:a16="http://schemas.microsoft.com/office/drawing/2014/main" val="3394880280"/>
                  </a:ext>
                </a:extLst>
              </a:tr>
              <a:tr h="211799">
                <a:tc>
                  <a:txBody>
                    <a:bodyPr/>
                    <a:lstStyle/>
                    <a:p>
                      <a:endParaRPr lang="uz-Cyrl-UZ"/>
                    </a:p>
                  </a:txBody>
                  <a:tcPr marL="68580" marR="68580" marT="0" marB="0">
                    <a:solidFill>
                      <a:srgbClr val="92D050"/>
                    </a:solidFill>
                  </a:tcPr>
                </a:tc>
                <a:tc>
                  <a:txBody>
                    <a:bodyPr/>
                    <a:lstStyle/>
                    <a:p>
                      <a:pPr algn="just">
                        <a:lnSpc>
                          <a:spcPct val="115000"/>
                        </a:lnSpc>
                        <a:spcAft>
                          <a:spcPts val="0"/>
                        </a:spcAft>
                      </a:pPr>
                      <a:r>
                        <a:rPr lang="en-US" sz="1200" b="1">
                          <a:latin typeface="Times New Roman"/>
                          <a:ea typeface="Calibri"/>
                          <a:cs typeface="Times New Roman"/>
                        </a:rPr>
                        <a:t>Ta’lim va tarbiya jarayoni </a:t>
                      </a:r>
                      <a:br>
                        <a:rPr lang="en-US" sz="1200" b="1">
                          <a:latin typeface="Times New Roman"/>
                          <a:ea typeface="Calibri"/>
                          <a:cs typeface="Times New Roman"/>
                        </a:rPr>
                      </a:br>
                      <a:r>
                        <a:rPr lang="en-US" sz="1200" b="1">
                          <a:latin typeface="Times New Roman"/>
                          <a:ea typeface="Calibri"/>
                          <a:cs typeface="Times New Roman"/>
                        </a:rPr>
                        <a:t>(katta va kichik guruhlarda)</a:t>
                      </a:r>
                      <a:endParaRPr lang="uz-Cyrl-UZ" sz="110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8:50 – 10:30</a:t>
                      </a:r>
                    </a:p>
                  </a:txBody>
                  <a:tcPr marL="68580" marR="68580" marT="0" marB="0">
                    <a:solidFill>
                      <a:srgbClr val="92D050"/>
                    </a:solidFill>
                  </a:tcPr>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100</a:t>
                      </a:r>
                    </a:p>
                    <a:p>
                      <a:pPr algn="just">
                        <a:lnSpc>
                          <a:spcPct val="107000"/>
                        </a:lnSpc>
                        <a:spcAft>
                          <a:spcPts val="0"/>
                        </a:spcAft>
                      </a:pPr>
                      <a:r>
                        <a:rPr lang="uz-Latn-UZ" sz="1500" dirty="0" smtClean="0">
                          <a:effectLst/>
                          <a:latin typeface="Tahoma" panose="020B0604030504040204" pitchFamily="34" charset="0"/>
                          <a:ea typeface="Tahoma" panose="020B0604030504040204" pitchFamily="34" charset="0"/>
                          <a:cs typeface="Tahoma" panose="020B0604030504040204" pitchFamily="34" charset="0"/>
                        </a:rPr>
                        <a:t>Har bir faoliyatning davomiyligi 1</a:t>
                      </a:r>
                      <a:r>
                        <a:rPr lang="ru-RU" sz="1500" dirty="0" smtClean="0">
                          <a:effectLst/>
                          <a:latin typeface="Tahoma" panose="020B0604030504040204" pitchFamily="34" charset="0"/>
                          <a:ea typeface="Tahoma" panose="020B0604030504040204" pitchFamily="34" charset="0"/>
                          <a:cs typeface="Tahoma" panose="020B0604030504040204" pitchFamily="34" charset="0"/>
                        </a:rPr>
                        <a:t>5 </a:t>
                      </a:r>
                      <a:r>
                        <a:rPr lang="uz-Latn-UZ" sz="1500" dirty="0" smtClean="0">
                          <a:effectLst/>
                          <a:latin typeface="Tahoma" panose="020B0604030504040204" pitchFamily="34" charset="0"/>
                          <a:ea typeface="Tahoma" panose="020B0604030504040204" pitchFamily="34" charset="0"/>
                          <a:cs typeface="Tahoma" panose="020B0604030504040204" pitchFamily="34" charset="0"/>
                        </a:rPr>
                        <a:t>dan</a:t>
                      </a:r>
                      <a:r>
                        <a:rPr lang="uz-Latn-UZ" sz="1500" baseline="0" dirty="0" smtClean="0">
                          <a:effectLst/>
                          <a:latin typeface="Tahoma" panose="020B0604030504040204" pitchFamily="34" charset="0"/>
                          <a:ea typeface="Tahoma" panose="020B0604030504040204" pitchFamily="34" charset="0"/>
                          <a:cs typeface="Tahoma" panose="020B0604030504040204" pitchFamily="34" charset="0"/>
                        </a:rPr>
                        <a:t> </a:t>
                      </a:r>
                      <a:r>
                        <a:rPr lang="ru-RU" sz="1500" dirty="0" smtClean="0">
                          <a:effectLst/>
                          <a:latin typeface="Tahoma" panose="020B0604030504040204" pitchFamily="34" charset="0"/>
                          <a:ea typeface="Tahoma" panose="020B0604030504040204" pitchFamily="34" charset="0"/>
                          <a:cs typeface="Tahoma" panose="020B0604030504040204" pitchFamily="34" charset="0"/>
                        </a:rPr>
                        <a:t>20 минут</a:t>
                      </a:r>
                      <a:r>
                        <a:rPr lang="uz-Latn-UZ" sz="1500" dirty="0" smtClean="0">
                          <a:effectLst/>
                          <a:latin typeface="Tahoma" panose="020B0604030504040204" pitchFamily="34" charset="0"/>
                          <a:ea typeface="Tahoma" panose="020B0604030504040204" pitchFamily="34" charset="0"/>
                          <a:cs typeface="Tahoma" panose="020B0604030504040204" pitchFamily="34" charset="0"/>
                        </a:rPr>
                        <a:t>gacha</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extLst>
                  <a:ext uri="{0D108BD9-81ED-4DB2-BD59-A6C34878D82A}">
                    <a16:rowId xmlns="" xmlns:a16="http://schemas.microsoft.com/office/drawing/2014/main" val="2520424297"/>
                  </a:ext>
                </a:extLst>
              </a:tr>
              <a:tr h="505404">
                <a:tc>
                  <a:txBody>
                    <a:bodyPr/>
                    <a:lstStyle/>
                    <a:p>
                      <a:endParaRPr lang="uz-Cyrl-UZ"/>
                    </a:p>
                  </a:txBody>
                  <a:tcPr marL="68580" marR="68580" marT="0" marB="0">
                    <a:solidFill>
                      <a:srgbClr val="92D050"/>
                    </a:solidFill>
                  </a:tcPr>
                </a:tc>
                <a:tc>
                  <a:txBody>
                    <a:bodyPr/>
                    <a:lstStyle/>
                    <a:p>
                      <a:pPr algn="just">
                        <a:lnSpc>
                          <a:spcPct val="115000"/>
                        </a:lnSpc>
                        <a:spcAft>
                          <a:spcPts val="0"/>
                        </a:spcAft>
                      </a:pPr>
                      <a:r>
                        <a:rPr lang="en-US" sz="1200" b="1">
                          <a:latin typeface="Times New Roman"/>
                          <a:ea typeface="Calibri"/>
                          <a:cs typeface="Times New Roman"/>
                        </a:rPr>
                        <a:t>H</a:t>
                      </a:r>
                      <a:r>
                        <a:rPr lang="uz-Cyrl-UZ" sz="1200" b="1">
                          <a:latin typeface="Times New Roman"/>
                          <a:ea typeface="Calibri"/>
                          <a:cs typeface="Times New Roman"/>
                        </a:rPr>
                        <a:t>afta mavzusi bo'yicha </a:t>
                      </a:r>
                      <a:r>
                        <a:rPr lang="en-US" sz="1200" b="1">
                          <a:latin typeface="Times New Roman"/>
                          <a:ea typeface="Calibri"/>
                          <a:cs typeface="Times New Roman"/>
                        </a:rPr>
                        <a:t>r</a:t>
                      </a:r>
                      <a:r>
                        <a:rPr lang="uz-Cyrl-UZ" sz="1200" b="1">
                          <a:latin typeface="Times New Roman"/>
                          <a:ea typeface="Calibri"/>
                          <a:cs typeface="Times New Roman"/>
                        </a:rPr>
                        <a:t>ivojlanish markazlarida bolalar tanloviga ko`ra o`yin asosidagi ta'lim</a:t>
                      </a:r>
                      <a:r>
                        <a:rPr lang="en-US" sz="1200" b="1">
                          <a:latin typeface="Times New Roman"/>
                          <a:ea typeface="Calibri"/>
                          <a:cs typeface="Times New Roman"/>
                        </a:rPr>
                        <a:t> va </a:t>
                      </a:r>
                      <a:r>
                        <a:rPr lang="uz-Cyrl-UZ" sz="1200" b="1">
                          <a:latin typeface="Times New Roman"/>
                          <a:ea typeface="Calibri"/>
                          <a:cs typeface="Times New Roman"/>
                        </a:rPr>
                        <a:t>tarbiya</a:t>
                      </a:r>
                      <a:r>
                        <a:rPr lang="en-US" sz="1200" b="1">
                          <a:latin typeface="Times New Roman"/>
                          <a:ea typeface="Calibri"/>
                          <a:cs typeface="Times New Roman"/>
                        </a:rPr>
                        <a:t> jarayoni</a:t>
                      </a:r>
                      <a:endParaRPr lang="uz-Cyrl-UZ" sz="110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10:30 – 11:10</a:t>
                      </a:r>
                    </a:p>
                  </a:txBody>
                  <a:tcPr marL="68580" marR="68580" marT="0" marB="0">
                    <a:solidFill>
                      <a:srgbClr val="92D050"/>
                    </a:solidFill>
                  </a:tcPr>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40</a:t>
                      </a:r>
                    </a:p>
                  </a:txBody>
                  <a:tcPr marL="68580" marR="68580" marT="0" marB="0">
                    <a:solidFill>
                      <a:srgbClr val="92D050"/>
                    </a:solidFill>
                  </a:tcPr>
                </a:tc>
                <a:extLst>
                  <a:ext uri="{0D108BD9-81ED-4DB2-BD59-A6C34878D82A}">
                    <a16:rowId xmlns="" xmlns:a16="http://schemas.microsoft.com/office/drawing/2014/main" val="1486708602"/>
                  </a:ext>
                </a:extLst>
              </a:tr>
              <a:tr h="261257">
                <a:tc>
                  <a:txBody>
                    <a:bodyPr/>
                    <a:lstStyle/>
                    <a:p>
                      <a:endParaRPr lang="uz-Cyrl-UZ"/>
                    </a:p>
                  </a:txBody>
                  <a:tcPr marL="68580" marR="68580" marT="0" marB="0"/>
                </a:tc>
                <a:tc>
                  <a:txBody>
                    <a:bodyPr/>
                    <a:lstStyle/>
                    <a:p>
                      <a:pPr algn="just">
                        <a:lnSpc>
                          <a:spcPct val="115000"/>
                        </a:lnSpc>
                        <a:spcAft>
                          <a:spcPts val="0"/>
                        </a:spcAft>
                      </a:pPr>
                      <a:r>
                        <a:rPr lang="uz-Cyrl-UZ" sz="1200" b="1">
                          <a:latin typeface="Times New Roman"/>
                          <a:ea typeface="Calibri"/>
                          <a:cs typeface="Times New Roman"/>
                        </a:rPr>
                        <a:t>Nonushta</a:t>
                      </a:r>
                      <a:endParaRPr lang="uz-Cyrl-UZ" sz="1100">
                        <a:latin typeface="Calibri"/>
                        <a:ea typeface="Calibri"/>
                        <a:cs typeface="Times New Roman"/>
                      </a:endParaRP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11:10 – 11:25</a:t>
                      </a: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15</a:t>
                      </a:r>
                    </a:p>
                  </a:txBody>
                  <a:tcPr marL="68580" marR="68580" marT="0" marB="0"/>
                </a:tc>
                <a:extLst>
                  <a:ext uri="{0D108BD9-81ED-4DB2-BD59-A6C34878D82A}">
                    <a16:rowId xmlns="" xmlns:a16="http://schemas.microsoft.com/office/drawing/2014/main" val="784645957"/>
                  </a:ext>
                </a:extLst>
              </a:tr>
              <a:tr h="261257">
                <a:tc>
                  <a:txBody>
                    <a:bodyPr/>
                    <a:lstStyle/>
                    <a:p>
                      <a:endParaRPr lang="uz-Cyrl-UZ"/>
                    </a:p>
                  </a:txBody>
                  <a:tcPr marL="68580" marR="68580" marT="0" marB="0">
                    <a:solidFill>
                      <a:srgbClr val="92D050"/>
                    </a:solidFill>
                  </a:tcPr>
                </a:tc>
                <a:tc>
                  <a:txBody>
                    <a:bodyPr/>
                    <a:lstStyle/>
                    <a:p>
                      <a:pPr>
                        <a:lnSpc>
                          <a:spcPct val="115000"/>
                        </a:lnSpc>
                        <a:spcAft>
                          <a:spcPts val="0"/>
                        </a:spcAft>
                      </a:pPr>
                      <a:r>
                        <a:rPr lang="en-US" sz="1200" b="1">
                          <a:latin typeface="Times New Roman"/>
                          <a:ea typeface="Calibri"/>
                          <a:cs typeface="Times New Roman"/>
                        </a:rPr>
                        <a:t>Kun </a:t>
                      </a:r>
                      <a:r>
                        <a:rPr lang="uz-Cyrl-UZ" sz="1200" b="1">
                          <a:latin typeface="Times New Roman"/>
                          <a:ea typeface="Calibri"/>
                          <a:cs typeface="Times New Roman"/>
                        </a:rPr>
                        <a:t>refleksiyasi</a:t>
                      </a:r>
                      <a:endParaRPr lang="uz-Cyrl-UZ" sz="110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11:25 – 11:40</a:t>
                      </a:r>
                    </a:p>
                  </a:txBody>
                  <a:tcPr marL="68580" marR="68580" marT="0" marB="0">
                    <a:solidFill>
                      <a:srgbClr val="92D050"/>
                    </a:solidFill>
                  </a:tcPr>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15</a:t>
                      </a:r>
                    </a:p>
                  </a:txBody>
                  <a:tcPr marL="68580" marR="68580" marT="0" marB="0">
                    <a:solidFill>
                      <a:srgbClr val="92D050"/>
                    </a:solidFill>
                  </a:tcPr>
                </a:tc>
                <a:extLst>
                  <a:ext uri="{0D108BD9-81ED-4DB2-BD59-A6C34878D82A}">
                    <a16:rowId xmlns="" xmlns:a16="http://schemas.microsoft.com/office/drawing/2014/main" val="1262887960"/>
                  </a:ext>
                </a:extLst>
              </a:tr>
              <a:tr h="555172">
                <a:tc>
                  <a:txBody>
                    <a:bodyPr/>
                    <a:lstStyle/>
                    <a:p>
                      <a:endParaRPr lang="uz-Cyrl-UZ"/>
                    </a:p>
                  </a:txBody>
                  <a:tcPr marL="68580" marR="68580" marT="0" marB="0"/>
                </a:tc>
                <a:tc>
                  <a:txBody>
                    <a:bodyPr/>
                    <a:lstStyle/>
                    <a:p>
                      <a:pPr algn="just">
                        <a:lnSpc>
                          <a:spcPct val="115000"/>
                        </a:lnSpc>
                        <a:spcAft>
                          <a:spcPts val="0"/>
                        </a:spcAft>
                      </a:pPr>
                      <a:r>
                        <a:rPr lang="en-US" sz="1200" b="1">
                          <a:latin typeface="Times New Roman"/>
                          <a:ea typeface="Calibri"/>
                          <a:cs typeface="Times New Roman"/>
                        </a:rPr>
                        <a:t>Sayr</a:t>
                      </a:r>
                      <a:r>
                        <a:rPr lang="uz-Cyrl-UZ" sz="1200" b="1">
                          <a:latin typeface="Times New Roman"/>
                          <a:ea typeface="Calibri"/>
                          <a:cs typeface="Times New Roman"/>
                        </a:rPr>
                        <a:t> (kuzat</a:t>
                      </a:r>
                      <a:r>
                        <a:rPr lang="en-US" sz="1200" b="1">
                          <a:latin typeface="Times New Roman"/>
                          <a:ea typeface="Calibri"/>
                          <a:cs typeface="Times New Roman"/>
                        </a:rPr>
                        <a:t>ish</a:t>
                      </a:r>
                      <a:r>
                        <a:rPr lang="uz-Cyrl-UZ" sz="1200" b="1">
                          <a:latin typeface="Times New Roman"/>
                          <a:ea typeface="Calibri"/>
                          <a:cs typeface="Times New Roman"/>
                        </a:rPr>
                        <a:t>, mehnat faoliyati,  </a:t>
                      </a:r>
                      <a:r>
                        <a:rPr lang="en-US" sz="1200" b="1">
                          <a:latin typeface="Times New Roman"/>
                          <a:ea typeface="Calibri"/>
                          <a:cs typeface="Times New Roman"/>
                        </a:rPr>
                        <a:t>harakatli </a:t>
                      </a:r>
                      <a:r>
                        <a:rPr lang="uz-Cyrl-UZ" sz="1200" b="1">
                          <a:latin typeface="Times New Roman"/>
                          <a:ea typeface="Calibri"/>
                          <a:cs typeface="Times New Roman"/>
                        </a:rPr>
                        <a:t>o'yinlar, mustaqil</a:t>
                      </a:r>
                      <a:r>
                        <a:rPr lang="en-US" sz="1200" b="1">
                          <a:latin typeface="Times New Roman"/>
                          <a:ea typeface="Calibri"/>
                          <a:cs typeface="Times New Roman"/>
                        </a:rPr>
                        <a:t> va </a:t>
                      </a:r>
                      <a:r>
                        <a:rPr lang="uz-Cyrl-UZ" sz="1200" b="1">
                          <a:latin typeface="Times New Roman"/>
                          <a:ea typeface="Calibri"/>
                          <a:cs typeface="Times New Roman"/>
                        </a:rPr>
                        <a:t>individual faoliyat)</a:t>
                      </a:r>
                      <a:endParaRPr lang="uz-Cyrl-UZ" sz="1100">
                        <a:latin typeface="Calibri"/>
                        <a:ea typeface="Calibri"/>
                        <a:cs typeface="Times New Roman"/>
                      </a:endParaRP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11:40 – 12:10</a:t>
                      </a: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30</a:t>
                      </a:r>
                    </a:p>
                  </a:txBody>
                  <a:tcPr marL="68580" marR="68580" marT="0" marB="0"/>
                </a:tc>
                <a:extLst>
                  <a:ext uri="{0D108BD9-81ED-4DB2-BD59-A6C34878D82A}">
                    <a16:rowId xmlns="" xmlns:a16="http://schemas.microsoft.com/office/drawing/2014/main" val="2927623259"/>
                  </a:ext>
                </a:extLst>
              </a:tr>
              <a:tr h="426229">
                <a:tc>
                  <a:txBody>
                    <a:bodyPr/>
                    <a:lstStyle/>
                    <a:p>
                      <a:endParaRPr lang="uz-Cyrl-UZ"/>
                    </a:p>
                  </a:txBody>
                  <a:tcPr marL="68580" marR="68580" marT="0" marB="0">
                    <a:solidFill>
                      <a:srgbClr val="92D050"/>
                    </a:solidFill>
                  </a:tcPr>
                </a:tc>
                <a:tc>
                  <a:txBody>
                    <a:bodyPr/>
                    <a:lstStyle/>
                    <a:p>
                      <a:pPr algn="just">
                        <a:lnSpc>
                          <a:spcPct val="115000"/>
                        </a:lnSpc>
                        <a:spcAft>
                          <a:spcPts val="0"/>
                        </a:spcAft>
                      </a:pPr>
                      <a:r>
                        <a:rPr lang="en-US" sz="1200" b="1">
                          <a:latin typeface="Times New Roman"/>
                          <a:ea typeface="Calibri"/>
                          <a:cs typeface="Times New Roman"/>
                        </a:rPr>
                        <a:t>Ota-onalar bilan ishlash va </a:t>
                      </a:r>
                      <a:r>
                        <a:rPr lang="uz-Cyrl-UZ" sz="1200" b="1">
                          <a:latin typeface="Times New Roman"/>
                          <a:ea typeface="Calibri"/>
                          <a:cs typeface="Times New Roman"/>
                        </a:rPr>
                        <a:t>bolalarning uyga ketishi</a:t>
                      </a:r>
                      <a:endParaRPr lang="uz-Cyrl-UZ" sz="110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12:10 – 12:40</a:t>
                      </a:r>
                    </a:p>
                  </a:txBody>
                  <a:tcPr marL="68580" marR="68580" marT="0" marB="0">
                    <a:solidFill>
                      <a:srgbClr val="92D050"/>
                    </a:solidFill>
                  </a:tcPr>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30</a:t>
                      </a:r>
                    </a:p>
                  </a:txBody>
                  <a:tcPr marL="68580" marR="68580" marT="0" marB="0">
                    <a:solidFill>
                      <a:srgbClr val="92D050"/>
                    </a:solidFill>
                  </a:tcPr>
                </a:tc>
                <a:extLst>
                  <a:ext uri="{0D108BD9-81ED-4DB2-BD59-A6C34878D82A}">
                    <a16:rowId xmlns="" xmlns:a16="http://schemas.microsoft.com/office/drawing/2014/main" val="3148243650"/>
                  </a:ext>
                </a:extLst>
              </a:tr>
              <a:tr h="590410">
                <a:tc>
                  <a:txBody>
                    <a:bodyPr/>
                    <a:lstStyle/>
                    <a:p>
                      <a:endParaRPr lang="uz-Cyrl-UZ"/>
                    </a:p>
                  </a:txBody>
                  <a:tcPr marL="68580" marR="68580" marT="0" marB="0"/>
                </a:tc>
                <a:tc>
                  <a:txBody>
                    <a:bodyPr/>
                    <a:lstStyle/>
                    <a:p>
                      <a:pPr algn="just">
                        <a:lnSpc>
                          <a:spcPct val="115000"/>
                        </a:lnSpc>
                        <a:spcAft>
                          <a:spcPts val="0"/>
                        </a:spcAft>
                      </a:pPr>
                      <a:r>
                        <a:rPr lang="ru-RU" sz="1200" b="1" dirty="0" err="1">
                          <a:latin typeface="Times New Roman"/>
                          <a:ea typeface="Calibri"/>
                          <a:cs typeface="Times New Roman"/>
                        </a:rPr>
                        <a:t>Pedagoglar</a:t>
                      </a:r>
                      <a:r>
                        <a:rPr lang="ru-RU" sz="1200" b="1" dirty="0">
                          <a:latin typeface="Times New Roman"/>
                          <a:ea typeface="Calibri"/>
                          <a:cs typeface="Times New Roman"/>
                        </a:rPr>
                        <a:t> </a:t>
                      </a:r>
                      <a:r>
                        <a:rPr lang="ru-RU" sz="1200" b="1" dirty="0" err="1">
                          <a:latin typeface="Times New Roman"/>
                          <a:ea typeface="Calibri"/>
                          <a:cs typeface="Times New Roman"/>
                        </a:rPr>
                        <a:t>uchun</a:t>
                      </a:r>
                      <a:r>
                        <a:rPr lang="ru-RU" sz="1200" b="1" dirty="0">
                          <a:latin typeface="Times New Roman"/>
                          <a:ea typeface="Calibri"/>
                          <a:cs typeface="Times New Roman"/>
                        </a:rPr>
                        <a:t> </a:t>
                      </a:r>
                      <a:r>
                        <a:rPr lang="ru-RU" sz="1200" b="1" dirty="0" err="1">
                          <a:latin typeface="Times New Roman"/>
                          <a:ea typeface="Calibri"/>
                          <a:cs typeface="Times New Roman"/>
                        </a:rPr>
                        <a:t>tushlik</a:t>
                      </a:r>
                      <a:r>
                        <a:rPr lang="ru-RU" sz="1200" b="1" dirty="0">
                          <a:latin typeface="Times New Roman"/>
                          <a:ea typeface="Calibri"/>
                          <a:cs typeface="Times New Roman"/>
                        </a:rPr>
                        <a:t> </a:t>
                      </a:r>
                      <a:r>
                        <a:rPr lang="ru-RU" sz="1200" b="1" dirty="0" err="1">
                          <a:latin typeface="Times New Roman"/>
                          <a:ea typeface="Calibri"/>
                          <a:cs typeface="Times New Roman"/>
                        </a:rPr>
                        <a:t>tanaffus</a:t>
                      </a:r>
                      <a:r>
                        <a:rPr lang="ru-RU" sz="1200" b="1" dirty="0">
                          <a:latin typeface="Times New Roman"/>
                          <a:ea typeface="Calibri"/>
                          <a:cs typeface="Times New Roman"/>
                        </a:rPr>
                        <a:t> </a:t>
                      </a:r>
                      <a:r>
                        <a:rPr lang="en-US" sz="1200" b="1" dirty="0" err="1">
                          <a:latin typeface="Times New Roman"/>
                          <a:ea typeface="Calibri"/>
                          <a:cs typeface="Times New Roman"/>
                        </a:rPr>
                        <a:t>va</a:t>
                      </a:r>
                      <a:r>
                        <a:rPr lang="ru-RU" sz="1200" b="1" dirty="0">
                          <a:latin typeface="Times New Roman"/>
                          <a:ea typeface="Calibri"/>
                          <a:cs typeface="Times New Roman"/>
                        </a:rPr>
                        <a:t> </a:t>
                      </a:r>
                      <a:r>
                        <a:rPr lang="ru-RU" sz="1200" b="1" dirty="0" err="1">
                          <a:latin typeface="Times New Roman"/>
                          <a:ea typeface="Calibri"/>
                          <a:cs typeface="Times New Roman"/>
                        </a:rPr>
                        <a:t>ikkinchi</a:t>
                      </a:r>
                      <a:r>
                        <a:rPr lang="ru-RU" sz="1200" b="1" dirty="0">
                          <a:latin typeface="Times New Roman"/>
                          <a:ea typeface="Calibri"/>
                          <a:cs typeface="Times New Roman"/>
                        </a:rPr>
                        <a:t> </a:t>
                      </a:r>
                      <a:r>
                        <a:rPr lang="ru-RU" sz="1200" b="1" dirty="0" err="1">
                          <a:latin typeface="Times New Roman"/>
                          <a:ea typeface="Calibri"/>
                          <a:cs typeface="Times New Roman"/>
                        </a:rPr>
                        <a:t>smena</a:t>
                      </a:r>
                      <a:r>
                        <a:rPr lang="ru-RU" sz="1200" b="1" dirty="0">
                          <a:latin typeface="Times New Roman"/>
                          <a:ea typeface="Calibri"/>
                          <a:cs typeface="Times New Roman"/>
                        </a:rPr>
                        <a:t> </a:t>
                      </a:r>
                      <a:r>
                        <a:rPr lang="uz-Cyrl-UZ" sz="1200" b="1" dirty="0">
                          <a:latin typeface="Times New Roman"/>
                          <a:ea typeface="Calibri"/>
                          <a:cs typeface="Times New Roman"/>
                        </a:rPr>
                        <a:t>mashg‘ulotlari</a:t>
                      </a:r>
                      <a:r>
                        <a:rPr lang="ru-RU" sz="1200" b="1" dirty="0" err="1">
                          <a:latin typeface="Times New Roman"/>
                          <a:ea typeface="Calibri"/>
                          <a:cs typeface="Times New Roman"/>
                        </a:rPr>
                        <a:t>ga</a:t>
                      </a:r>
                      <a:r>
                        <a:rPr lang="ru-RU" sz="1200" b="1" dirty="0">
                          <a:latin typeface="Times New Roman"/>
                          <a:ea typeface="Calibri"/>
                          <a:cs typeface="Times New Roman"/>
                        </a:rPr>
                        <a:t> </a:t>
                      </a:r>
                      <a:r>
                        <a:rPr lang="ru-RU" sz="1200" b="1" dirty="0" err="1">
                          <a:latin typeface="Times New Roman"/>
                          <a:ea typeface="Calibri"/>
                          <a:cs typeface="Times New Roman"/>
                        </a:rPr>
                        <a:t>tayyorgarlik</a:t>
                      </a:r>
                      <a:endParaRPr lang="uz-Cyrl-UZ" sz="1100" dirty="0">
                        <a:latin typeface="Calibri"/>
                        <a:ea typeface="Calibri"/>
                        <a:cs typeface="Times New Roman"/>
                      </a:endParaRP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12:40 – 13:40</a:t>
                      </a:r>
                    </a:p>
                  </a:txBody>
                  <a:tcPr marL="68580" marR="68580" marT="0" marB="0"/>
                </a:tc>
                <a:tc>
                  <a:txBody>
                    <a:bodyPr/>
                    <a:lstStyle/>
                    <a:p>
                      <a:pPr algn="just">
                        <a:lnSpc>
                          <a:spcPct val="107000"/>
                        </a:lnSpc>
                        <a:spcAft>
                          <a:spcPts val="0"/>
                        </a:spcAft>
                      </a:pPr>
                      <a:r>
                        <a:rPr lang="ru-RU" sz="1500" dirty="0">
                          <a:effectLst/>
                          <a:latin typeface="Tahoma" panose="020B0604030504040204" pitchFamily="34" charset="0"/>
                          <a:ea typeface="Tahoma" panose="020B0604030504040204" pitchFamily="34" charset="0"/>
                          <a:cs typeface="Tahoma" panose="020B0604030504040204" pitchFamily="34" charset="0"/>
                        </a:rPr>
                        <a:t>60</a:t>
                      </a:r>
                    </a:p>
                  </a:txBody>
                  <a:tcPr marL="68580" marR="68580" marT="0" marB="0"/>
                </a:tc>
                <a:extLst>
                  <a:ext uri="{0D108BD9-81ED-4DB2-BD59-A6C34878D82A}">
                    <a16:rowId xmlns="" xmlns:a16="http://schemas.microsoft.com/office/drawing/2014/main" val="1988343387"/>
                  </a:ext>
                </a:extLst>
              </a:tr>
            </a:tbl>
          </a:graphicData>
        </a:graphic>
      </p:graphicFrame>
      <p:sp>
        <p:nvSpPr>
          <p:cNvPr id="3" name="Номер слайда 2">
            <a:extLst>
              <a:ext uri="{FF2B5EF4-FFF2-40B4-BE49-F238E27FC236}">
                <a16:creationId xmlns="" xmlns:a16="http://schemas.microsoft.com/office/drawing/2014/main" id="{E1605AA2-3197-4F44-929E-AAD444341D00}"/>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Tree>
    <p:extLst>
      <p:ext uri="{BB962C8B-B14F-4D97-AF65-F5344CB8AC3E}">
        <p14:creationId xmlns:p14="http://schemas.microsoft.com/office/powerpoint/2010/main" val="7690077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 xmlns:a16="http://schemas.microsoft.com/office/drawing/2014/main" id="{67CC1315-455A-4883-9944-858E6D7B8835}"/>
              </a:ext>
            </a:extLst>
          </p:cNvPr>
          <p:cNvSpPr txBox="1"/>
          <p:nvPr/>
        </p:nvSpPr>
        <p:spPr>
          <a:xfrm>
            <a:off x="1573619" y="33868"/>
            <a:ext cx="7751134" cy="1007968"/>
          </a:xfrm>
          <a:prstGeom prst="rect">
            <a:avLst/>
          </a:prstGeom>
          <a:noFill/>
        </p:spPr>
        <p:txBody>
          <a:bodyPr wrap="square" rtlCol="0">
            <a:spAutoFit/>
          </a:bodyPr>
          <a:lstStyle/>
          <a:p>
            <a:pPr>
              <a:defRPr/>
            </a:pPr>
            <a:r>
              <a:rPr lang="et-EE" sz="2000" b="1" dirty="0" smtClean="0"/>
              <a:t>2-ilova </a:t>
            </a:r>
            <a:r>
              <a:rPr lang="uz-Latn-UZ" sz="2000" b="1" dirty="0" smtClean="0"/>
              <a:t>. </a:t>
            </a:r>
            <a:r>
              <a:rPr lang="ru-RU" sz="2000" b="1" dirty="0" err="1" smtClean="0"/>
              <a:t>Ма</a:t>
            </a:r>
            <a:r>
              <a:rPr lang="en-US" sz="2000" b="1" dirty="0" err="1" smtClean="0"/>
              <a:t>ktabgacha</a:t>
            </a:r>
            <a:r>
              <a:rPr lang="en-US" sz="2000" b="1" dirty="0" smtClean="0"/>
              <a:t> </a:t>
            </a:r>
            <a:r>
              <a:rPr lang="en-US" sz="2000" b="1" dirty="0" err="1" smtClean="0"/>
              <a:t>ta’lim</a:t>
            </a:r>
            <a:r>
              <a:rPr lang="en-US" sz="2000" b="1" dirty="0" smtClean="0"/>
              <a:t> </a:t>
            </a:r>
            <a:r>
              <a:rPr lang="en-US" sz="2000" b="1" dirty="0" err="1" smtClean="0"/>
              <a:t>va</a:t>
            </a:r>
            <a:r>
              <a:rPr lang="en-US" sz="2000" b="1" dirty="0" smtClean="0"/>
              <a:t> </a:t>
            </a:r>
            <a:r>
              <a:rPr lang="en-US" sz="2000" b="1" dirty="0" err="1" smtClean="0"/>
              <a:t>tarbiya</a:t>
            </a:r>
            <a:r>
              <a:rPr lang="en-US" sz="2000" b="1" dirty="0" smtClean="0"/>
              <a:t> </a:t>
            </a:r>
            <a:r>
              <a:rPr lang="en-US" sz="2000" b="1" dirty="0" err="1" smtClean="0"/>
              <a:t>muqobil</a:t>
            </a:r>
            <a:r>
              <a:rPr lang="en-US" sz="2000" b="1" dirty="0" smtClean="0"/>
              <a:t> </a:t>
            </a:r>
            <a:r>
              <a:rPr lang="en-US" sz="2000" b="1" dirty="0" err="1" smtClean="0"/>
              <a:t>shakllarining</a:t>
            </a:r>
            <a:r>
              <a:rPr lang="en-US" sz="2000" b="1" dirty="0" smtClean="0"/>
              <a:t> </a:t>
            </a:r>
            <a:r>
              <a:rPr lang="en-US" sz="2000" b="1" dirty="0" err="1" smtClean="0"/>
              <a:t>namunaviy</a:t>
            </a:r>
            <a:r>
              <a:rPr lang="en-US" sz="2000" b="1" dirty="0" smtClean="0"/>
              <a:t> kun </a:t>
            </a:r>
            <a:r>
              <a:rPr lang="en-US" sz="2000" b="1" dirty="0" err="1" smtClean="0"/>
              <a:t>tartibi</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95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aphicFrame>
        <p:nvGraphicFramePr>
          <p:cNvPr id="15" name="Таблица 15">
            <a:extLst>
              <a:ext uri="{FF2B5EF4-FFF2-40B4-BE49-F238E27FC236}">
                <a16:creationId xmlns="" xmlns:a16="http://schemas.microsoft.com/office/drawing/2014/main" id="{35941738-BDF2-465E-86FB-7EF1E3717235}"/>
              </a:ext>
            </a:extLst>
          </p:cNvPr>
          <p:cNvGraphicFramePr>
            <a:graphicFrameLocks noGrp="1"/>
          </p:cNvGraphicFramePr>
          <p:nvPr>
            <p:ph sz="half" idx="1"/>
            <p:extLst>
              <p:ext uri="{D42A27DB-BD31-4B8C-83A1-F6EECF244321}">
                <p14:modId xmlns:p14="http://schemas.microsoft.com/office/powerpoint/2010/main" val="926592442"/>
              </p:ext>
            </p:extLst>
          </p:nvPr>
        </p:nvGraphicFramePr>
        <p:xfrm>
          <a:off x="447674" y="1038255"/>
          <a:ext cx="11428639" cy="5340458"/>
        </p:xfrm>
        <a:graphic>
          <a:graphicData uri="http://schemas.openxmlformats.org/drawingml/2006/table">
            <a:tbl>
              <a:tblPr firstRow="1" bandRow="1">
                <a:tableStyleId>{72833802-FEF1-4C79-8D5D-14CF1EAF98D9}</a:tableStyleId>
              </a:tblPr>
              <a:tblGrid>
                <a:gridCol w="751789">
                  <a:extLst>
                    <a:ext uri="{9D8B030D-6E8A-4147-A177-3AD203B41FA5}">
                      <a16:colId xmlns="" xmlns:a16="http://schemas.microsoft.com/office/drawing/2014/main" val="2637132272"/>
                    </a:ext>
                  </a:extLst>
                </a:gridCol>
                <a:gridCol w="6866851">
                  <a:extLst>
                    <a:ext uri="{9D8B030D-6E8A-4147-A177-3AD203B41FA5}">
                      <a16:colId xmlns="" xmlns:a16="http://schemas.microsoft.com/office/drawing/2014/main" val="3369360693"/>
                    </a:ext>
                  </a:extLst>
                </a:gridCol>
                <a:gridCol w="1850572">
                  <a:extLst>
                    <a:ext uri="{9D8B030D-6E8A-4147-A177-3AD203B41FA5}">
                      <a16:colId xmlns="" xmlns:a16="http://schemas.microsoft.com/office/drawing/2014/main" val="1749929074"/>
                    </a:ext>
                  </a:extLst>
                </a:gridCol>
                <a:gridCol w="1959427">
                  <a:extLst>
                    <a:ext uri="{9D8B030D-6E8A-4147-A177-3AD203B41FA5}">
                      <a16:colId xmlns="" xmlns:a16="http://schemas.microsoft.com/office/drawing/2014/main" val="244613897"/>
                    </a:ext>
                  </a:extLst>
                </a:gridCol>
              </a:tblGrid>
              <a:tr h="835429">
                <a:tc gridSpan="2">
                  <a:txBody>
                    <a:bodyPr/>
                    <a:lstStyle/>
                    <a:p>
                      <a:pPr algn="ctr">
                        <a:lnSpc>
                          <a:spcPct val="107000"/>
                        </a:lnSpc>
                        <a:spcAft>
                          <a:spcPts val="0"/>
                        </a:spcAft>
                      </a:pPr>
                      <a:endParaRPr lang="ru-RU" sz="1500" b="1"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algn="ctr">
                        <a:lnSpc>
                          <a:spcPct val="107000"/>
                        </a:lnSpc>
                        <a:spcAft>
                          <a:spcPts val="0"/>
                        </a:spcAft>
                      </a:pPr>
                      <a:r>
                        <a:rPr lang="ru-RU" sz="1500" b="1" dirty="0">
                          <a:solidFill>
                            <a:schemeClr val="tx1"/>
                          </a:solidFill>
                          <a:effectLst/>
                          <a:latin typeface="Tahoma" panose="020B0604030504040204" pitchFamily="34" charset="0"/>
                          <a:ea typeface="Tahoma" panose="020B0604030504040204" pitchFamily="34" charset="0"/>
                          <a:cs typeface="Tahoma" panose="020B0604030504040204" pitchFamily="34" charset="0"/>
                        </a:rPr>
                        <a:t>13:40-18:20 (3,5 – 4 </a:t>
                      </a:r>
                      <a:r>
                        <a:rPr lang="uz-Latn-UZ" sz="15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SOAT</a:t>
                      </a:r>
                      <a:r>
                        <a:rPr lang="ru-RU" sz="15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a:t>
                      </a:r>
                      <a:endParaRPr lang="ru-RU" sz="15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algn="ctr">
                        <a:spcAft>
                          <a:spcPts val="0"/>
                        </a:spcAft>
                      </a:pPr>
                      <a:r>
                        <a:rPr lang="ru-RU" sz="1500" b="1" dirty="0">
                          <a:solidFill>
                            <a:schemeClr val="tx1"/>
                          </a:solidFill>
                          <a:effectLst/>
                          <a:latin typeface="Tahoma" panose="020B0604030504040204" pitchFamily="34" charset="0"/>
                          <a:ea typeface="Tahoma" panose="020B0604030504040204" pitchFamily="34" charset="0"/>
                          <a:cs typeface="Tahoma" panose="020B0604030504040204" pitchFamily="34" charset="0"/>
                        </a:rPr>
                        <a:t>2 </a:t>
                      </a:r>
                      <a:r>
                        <a:rPr lang="uz-Latn-UZ" sz="15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-SMENA</a:t>
                      </a:r>
                      <a:endParaRPr lang="ru-RU" sz="1500" b="1"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hMerge="1">
                  <a:txBody>
                    <a:bodyPr/>
                    <a:lstStyle/>
                    <a:p>
                      <a:pPr algn="ctr">
                        <a:lnSpc>
                          <a:spcPct val="107000"/>
                        </a:lnSpc>
                        <a:spcAft>
                          <a:spcPts val="800"/>
                        </a:spcAft>
                      </a:pPr>
                      <a:r>
                        <a:rPr lang="ru-RU" sz="1500" b="1" dirty="0">
                          <a:solidFill>
                            <a:schemeClr val="tx1"/>
                          </a:solidFill>
                          <a:effectLst/>
                          <a:latin typeface="Tahoma" panose="020B0604030504040204" pitchFamily="34" charset="0"/>
                          <a:ea typeface="Tahoma" panose="020B0604030504040204" pitchFamily="34" charset="0"/>
                          <a:cs typeface="Tahoma" panose="020B0604030504040204" pitchFamily="34" charset="0"/>
                        </a:rPr>
                        <a:t>Режим дня</a:t>
                      </a:r>
                      <a:endParaRPr lang="ru-RU" sz="15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lnSpc>
                          <a:spcPct val="115000"/>
                        </a:lnSpc>
                        <a:spcAft>
                          <a:spcPts val="0"/>
                        </a:spcAft>
                      </a:pPr>
                      <a:r>
                        <a:rPr lang="en-US" sz="1600" b="1" dirty="0">
                          <a:solidFill>
                            <a:schemeClr val="tx1"/>
                          </a:solidFill>
                          <a:latin typeface="Times New Roman"/>
                          <a:ea typeface="Calibri"/>
                          <a:cs typeface="Times New Roman"/>
                        </a:rPr>
                        <a:t>V</a:t>
                      </a:r>
                      <a:r>
                        <a:rPr lang="ru-RU" sz="1600" b="1" dirty="0" err="1">
                          <a:solidFill>
                            <a:schemeClr val="tx1"/>
                          </a:solidFill>
                          <a:latin typeface="Times New Roman"/>
                          <a:ea typeface="Calibri"/>
                          <a:cs typeface="Times New Roman"/>
                        </a:rPr>
                        <a:t>aqt</a:t>
                      </a:r>
                      <a:r>
                        <a:rPr lang="en-US" sz="1600" b="1" dirty="0" err="1">
                          <a:solidFill>
                            <a:schemeClr val="tx1"/>
                          </a:solidFill>
                          <a:latin typeface="Times New Roman"/>
                          <a:ea typeface="Calibri"/>
                          <a:cs typeface="Times New Roman"/>
                        </a:rPr>
                        <a:t>ning</a:t>
                      </a:r>
                      <a:r>
                        <a:rPr lang="en-US" sz="1600" b="1" dirty="0">
                          <a:solidFill>
                            <a:schemeClr val="tx1"/>
                          </a:solidFill>
                          <a:latin typeface="Times New Roman"/>
                          <a:ea typeface="Calibri"/>
                          <a:cs typeface="Times New Roman"/>
                        </a:rPr>
                        <a:t> t</a:t>
                      </a:r>
                      <a:r>
                        <a:rPr lang="ru-RU" sz="1600" b="1" dirty="0" err="1">
                          <a:solidFill>
                            <a:schemeClr val="tx1"/>
                          </a:solidFill>
                          <a:latin typeface="Times New Roman"/>
                          <a:ea typeface="Calibri"/>
                          <a:cs typeface="Times New Roman"/>
                        </a:rPr>
                        <a:t>axminiy</a:t>
                      </a:r>
                      <a:r>
                        <a:rPr lang="ru-RU" sz="1600" b="1" dirty="0">
                          <a:solidFill>
                            <a:schemeClr val="tx1"/>
                          </a:solidFill>
                          <a:latin typeface="Times New Roman"/>
                          <a:ea typeface="Calibri"/>
                          <a:cs typeface="Times New Roman"/>
                        </a:rPr>
                        <a:t> </a:t>
                      </a:r>
                      <a:r>
                        <a:rPr lang="ru-RU" sz="1600" b="1" dirty="0" err="1">
                          <a:solidFill>
                            <a:schemeClr val="tx1"/>
                          </a:solidFill>
                          <a:latin typeface="Times New Roman"/>
                          <a:ea typeface="Calibri"/>
                          <a:cs typeface="Times New Roman"/>
                        </a:rPr>
                        <a:t>taqsimoti</a:t>
                      </a:r>
                      <a:endParaRPr lang="uz-Cyrl-UZ" sz="1600" dirty="0">
                        <a:solidFill>
                          <a:schemeClr val="tx1"/>
                        </a:solidFill>
                        <a:latin typeface="Calibri"/>
                        <a:ea typeface="Calibri"/>
                        <a:cs typeface="Times New Roman"/>
                      </a:endParaRPr>
                    </a:p>
                  </a:txBody>
                  <a:tcPr marL="68580" marR="68580" marT="0" marB="0"/>
                </a:tc>
                <a:tc>
                  <a:txBody>
                    <a:bodyPr/>
                    <a:lstStyle/>
                    <a:p>
                      <a:pPr algn="ctr">
                        <a:lnSpc>
                          <a:spcPct val="115000"/>
                        </a:lnSpc>
                        <a:spcAft>
                          <a:spcPts val="0"/>
                        </a:spcAft>
                      </a:pPr>
                      <a:r>
                        <a:rPr lang="en-US" sz="1600" b="1" dirty="0" err="1">
                          <a:solidFill>
                            <a:schemeClr val="tx1"/>
                          </a:solidFill>
                          <a:latin typeface="Times New Roman"/>
                          <a:ea typeface="Calibri"/>
                          <a:cs typeface="Times New Roman"/>
                        </a:rPr>
                        <a:t>Vaqt</a:t>
                      </a:r>
                      <a:r>
                        <a:rPr lang="en-US" sz="1600" b="1" dirty="0">
                          <a:solidFill>
                            <a:schemeClr val="tx1"/>
                          </a:solidFill>
                          <a:latin typeface="Times New Roman"/>
                          <a:ea typeface="Calibri"/>
                          <a:cs typeface="Times New Roman"/>
                        </a:rPr>
                        <a:t> </a:t>
                      </a:r>
                      <a:r>
                        <a:rPr lang="en-US" sz="1600" b="1" dirty="0" err="1">
                          <a:solidFill>
                            <a:schemeClr val="tx1"/>
                          </a:solidFill>
                          <a:latin typeface="Times New Roman"/>
                          <a:ea typeface="Calibri"/>
                          <a:cs typeface="Times New Roman"/>
                        </a:rPr>
                        <a:t>daqiqada</a:t>
                      </a:r>
                      <a:endParaRPr lang="uz-Cyrl-UZ" sz="1600" dirty="0">
                        <a:solidFill>
                          <a:schemeClr val="tx1"/>
                        </a:solidFill>
                        <a:latin typeface="Calibri"/>
                        <a:ea typeface="Calibri"/>
                        <a:cs typeface="Times New Roman"/>
                      </a:endParaRPr>
                    </a:p>
                  </a:txBody>
                  <a:tcPr marL="68580" marR="68580" marT="0" marB="0"/>
                </a:tc>
                <a:extLst>
                  <a:ext uri="{0D108BD9-81ED-4DB2-BD59-A6C34878D82A}">
                    <a16:rowId xmlns="" xmlns:a16="http://schemas.microsoft.com/office/drawing/2014/main" val="980375753"/>
                  </a:ext>
                </a:extLst>
              </a:tr>
              <a:tr h="771136">
                <a:tc>
                  <a:txBody>
                    <a:bodyPr/>
                    <a:lstStyle/>
                    <a:p>
                      <a:pPr marL="0" lvl="0" indent="0" algn="ctr">
                        <a:lnSpc>
                          <a:spcPct val="115000"/>
                        </a:lnSpc>
                        <a:spcAft>
                          <a:spcPts val="0"/>
                        </a:spcAft>
                        <a:buFont typeface="+mj-lt"/>
                        <a:buNone/>
                      </a:pPr>
                      <a:r>
                        <a:rPr lang="ru-RU" sz="1500" dirty="0">
                          <a:effectLst/>
                          <a:latin typeface="Tahoma" panose="020B0604030504040204" pitchFamily="34" charset="0"/>
                          <a:ea typeface="Tahoma" panose="020B0604030504040204" pitchFamily="34" charset="0"/>
                          <a:cs typeface="Tahoma" panose="020B0604030504040204" pitchFamily="34" charset="0"/>
                        </a:rPr>
                        <a:t>1. </a:t>
                      </a:r>
                    </a:p>
                  </a:txBody>
                  <a:tcPr marL="68580" marR="68580" marT="0" marB="0"/>
                </a:tc>
                <a:tc>
                  <a:txBody>
                    <a:bodyPr/>
                    <a:lstStyle/>
                    <a:p>
                      <a:pPr algn="just">
                        <a:lnSpc>
                          <a:spcPct val="115000"/>
                        </a:lnSpc>
                        <a:spcAft>
                          <a:spcPts val="0"/>
                        </a:spcAft>
                      </a:pPr>
                      <a:r>
                        <a:rPr lang="en-US" sz="1400" b="1" dirty="0" err="1">
                          <a:latin typeface="Times New Roman"/>
                          <a:ea typeface="Calibri"/>
                          <a:cs typeface="Times New Roman"/>
                        </a:rPr>
                        <a:t>Bolalarni</a:t>
                      </a:r>
                      <a:r>
                        <a:rPr lang="en-US" sz="1400" b="1" dirty="0">
                          <a:latin typeface="Times New Roman"/>
                          <a:ea typeface="Calibri"/>
                          <a:cs typeface="Times New Roman"/>
                        </a:rPr>
                        <a:t> </a:t>
                      </a:r>
                      <a:r>
                        <a:rPr lang="en-US" sz="1400" b="1" dirty="0" err="1">
                          <a:latin typeface="Times New Roman"/>
                          <a:ea typeface="Calibri"/>
                          <a:cs typeface="Times New Roman"/>
                        </a:rPr>
                        <a:t>qabul</a:t>
                      </a:r>
                      <a:r>
                        <a:rPr lang="en-US" sz="1400" b="1" dirty="0">
                          <a:latin typeface="Times New Roman"/>
                          <a:ea typeface="Calibri"/>
                          <a:cs typeface="Times New Roman"/>
                        </a:rPr>
                        <a:t> </a:t>
                      </a:r>
                      <a:r>
                        <a:rPr lang="en-US" sz="1400" b="1" dirty="0" err="1">
                          <a:latin typeface="Times New Roman"/>
                          <a:ea typeface="Calibri"/>
                          <a:cs typeface="Times New Roman"/>
                        </a:rPr>
                        <a:t>qilish</a:t>
                      </a:r>
                      <a:r>
                        <a:rPr lang="ru-RU" sz="1400" b="1" dirty="0">
                          <a:latin typeface="Times New Roman"/>
                          <a:ea typeface="Calibri"/>
                          <a:cs typeface="Times New Roman"/>
                        </a:rPr>
                        <a:t>, </a:t>
                      </a:r>
                      <a:r>
                        <a:rPr lang="en-US" sz="1400" b="1" dirty="0" err="1">
                          <a:latin typeface="Times New Roman"/>
                          <a:ea typeface="Calibri"/>
                          <a:cs typeface="Times New Roman"/>
                        </a:rPr>
                        <a:t>ko</a:t>
                      </a:r>
                      <a:r>
                        <a:rPr lang="ru-RU" sz="1400" b="1" dirty="0">
                          <a:latin typeface="Times New Roman"/>
                          <a:ea typeface="Calibri"/>
                          <a:cs typeface="Times New Roman"/>
                        </a:rPr>
                        <a:t>’</a:t>
                      </a:r>
                      <a:r>
                        <a:rPr lang="en-US" sz="1400" b="1" dirty="0" err="1">
                          <a:latin typeface="Times New Roman"/>
                          <a:ea typeface="Calibri"/>
                          <a:cs typeface="Times New Roman"/>
                        </a:rPr>
                        <a:t>rikdan</a:t>
                      </a:r>
                      <a:r>
                        <a:rPr lang="en-US" sz="1400" b="1" dirty="0">
                          <a:latin typeface="Times New Roman"/>
                          <a:ea typeface="Calibri"/>
                          <a:cs typeface="Times New Roman"/>
                        </a:rPr>
                        <a:t> o</a:t>
                      </a:r>
                      <a:r>
                        <a:rPr lang="ru-RU" sz="1400" b="1" dirty="0">
                          <a:latin typeface="Times New Roman"/>
                          <a:ea typeface="Calibri"/>
                          <a:cs typeface="Times New Roman"/>
                        </a:rPr>
                        <a:t>’</a:t>
                      </a:r>
                      <a:r>
                        <a:rPr lang="en-US" sz="1400" b="1" dirty="0" err="1">
                          <a:latin typeface="Times New Roman"/>
                          <a:ea typeface="Calibri"/>
                          <a:cs typeface="Times New Roman"/>
                        </a:rPr>
                        <a:t>tkazish</a:t>
                      </a:r>
                      <a:r>
                        <a:rPr lang="ru-RU" sz="1400" b="1" dirty="0">
                          <a:latin typeface="Times New Roman"/>
                          <a:ea typeface="Calibri"/>
                          <a:cs typeface="Times New Roman"/>
                        </a:rPr>
                        <a:t>, </a:t>
                      </a:r>
                      <a:r>
                        <a:rPr lang="en-US" sz="1400" b="1" dirty="0" err="1">
                          <a:latin typeface="Times New Roman"/>
                          <a:ea typeface="Calibri"/>
                          <a:cs typeface="Times New Roman"/>
                        </a:rPr>
                        <a:t>badantarbiya</a:t>
                      </a:r>
                      <a:r>
                        <a:rPr lang="en-US" sz="1400" b="1" dirty="0">
                          <a:latin typeface="Times New Roman"/>
                          <a:ea typeface="Calibri"/>
                          <a:cs typeface="Times New Roman"/>
                        </a:rPr>
                        <a:t> </a:t>
                      </a:r>
                      <a:r>
                        <a:rPr lang="en-US" sz="1400" b="1" dirty="0" err="1">
                          <a:latin typeface="Times New Roman"/>
                          <a:ea typeface="Calibri"/>
                          <a:cs typeface="Times New Roman"/>
                        </a:rPr>
                        <a:t>mashqlari</a:t>
                      </a:r>
                      <a:endParaRPr lang="uz-Cyrl-UZ" sz="1400" dirty="0">
                        <a:latin typeface="Calibri"/>
                        <a:ea typeface="Calibri"/>
                        <a:cs typeface="Times New Roman"/>
                      </a:endParaRPr>
                    </a:p>
                  </a:txBody>
                  <a:tcPr marL="68580" marR="68580" marT="0" marB="0"/>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13:40 – 14:10</a:t>
                      </a:r>
                    </a:p>
                  </a:txBody>
                  <a:tcPr marL="68580" marR="68580" marT="0" marB="0"/>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30</a:t>
                      </a:r>
                    </a:p>
                  </a:txBody>
                  <a:tcPr marL="68580" marR="68580" marT="0" marB="0"/>
                </a:tc>
                <a:extLst>
                  <a:ext uri="{0D108BD9-81ED-4DB2-BD59-A6C34878D82A}">
                    <a16:rowId xmlns="" xmlns:a16="http://schemas.microsoft.com/office/drawing/2014/main" val="747561820"/>
                  </a:ext>
                </a:extLst>
              </a:tr>
              <a:tr h="299297">
                <a:tc>
                  <a:txBody>
                    <a:bodyPr/>
                    <a:lstStyle/>
                    <a:p>
                      <a:pPr marL="0" lvl="0" indent="0" algn="ctr">
                        <a:lnSpc>
                          <a:spcPct val="115000"/>
                        </a:lnSpc>
                        <a:spcAft>
                          <a:spcPts val="0"/>
                        </a:spcAft>
                        <a:buFont typeface="+mj-lt"/>
                        <a:buNone/>
                      </a:pPr>
                      <a:r>
                        <a:rPr lang="ru-RU" sz="1500" dirty="0">
                          <a:effectLst/>
                          <a:latin typeface="Tahoma" panose="020B0604030504040204" pitchFamily="34" charset="0"/>
                          <a:ea typeface="Tahoma" panose="020B0604030504040204" pitchFamily="34" charset="0"/>
                          <a:cs typeface="Tahoma" panose="020B0604030504040204" pitchFamily="34" charset="0"/>
                        </a:rPr>
                        <a:t>2. </a:t>
                      </a:r>
                    </a:p>
                  </a:txBody>
                  <a:tcPr marL="68580" marR="68580" marT="0" marB="0"/>
                </a:tc>
                <a:tc>
                  <a:txBody>
                    <a:bodyPr/>
                    <a:lstStyle/>
                    <a:p>
                      <a:pPr algn="just">
                        <a:lnSpc>
                          <a:spcPct val="115000"/>
                        </a:lnSpc>
                        <a:spcAft>
                          <a:spcPts val="0"/>
                        </a:spcAft>
                      </a:pPr>
                      <a:r>
                        <a:rPr lang="ru-RU" sz="1400" b="1" dirty="0" err="1">
                          <a:latin typeface="Times New Roman"/>
                          <a:ea typeface="Times New Roman"/>
                          <a:cs typeface="Times New Roman"/>
                        </a:rPr>
                        <a:t>Umumiy</a:t>
                      </a:r>
                      <a:r>
                        <a:rPr lang="ru-RU" sz="1400" b="1" dirty="0">
                          <a:latin typeface="Times New Roman"/>
                          <a:ea typeface="Times New Roman"/>
                          <a:cs typeface="Times New Roman"/>
                        </a:rPr>
                        <a:t> </a:t>
                      </a:r>
                      <a:r>
                        <a:rPr lang="ru-RU" sz="1400" b="1" dirty="0" err="1">
                          <a:latin typeface="Times New Roman"/>
                          <a:ea typeface="Times New Roman"/>
                          <a:cs typeface="Times New Roman"/>
                        </a:rPr>
                        <a:t>davra</a:t>
                      </a:r>
                      <a:r>
                        <a:rPr lang="ru-RU" sz="1400" b="1" dirty="0">
                          <a:latin typeface="Times New Roman"/>
                          <a:ea typeface="Times New Roman"/>
                          <a:cs typeface="Times New Roman"/>
                        </a:rPr>
                        <a:t> </a:t>
                      </a:r>
                      <a:r>
                        <a:rPr lang="en-US" sz="1400" b="1" dirty="0" err="1">
                          <a:latin typeface="Times New Roman"/>
                          <a:ea typeface="Times New Roman"/>
                          <a:cs typeface="Times New Roman"/>
                        </a:rPr>
                        <a:t>suhbati</a:t>
                      </a:r>
                      <a:endParaRPr lang="uz-Cyrl-UZ" sz="1400" dirty="0">
                        <a:latin typeface="Calibri"/>
                        <a:ea typeface="Calibri"/>
                        <a:cs typeface="Times New Roman"/>
                      </a:endParaRPr>
                    </a:p>
                  </a:txBody>
                  <a:tcPr marL="68580" marR="68580" marT="0" marB="0"/>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14:10 – 14:30</a:t>
                      </a:r>
                    </a:p>
                  </a:txBody>
                  <a:tcPr marL="68580" marR="68580" marT="0" marB="0"/>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20</a:t>
                      </a:r>
                    </a:p>
                  </a:txBody>
                  <a:tcPr marL="68580" marR="68580" marT="0" marB="0"/>
                </a:tc>
                <a:extLst>
                  <a:ext uri="{0D108BD9-81ED-4DB2-BD59-A6C34878D82A}">
                    <a16:rowId xmlns="" xmlns:a16="http://schemas.microsoft.com/office/drawing/2014/main" val="3394880280"/>
                  </a:ext>
                </a:extLst>
              </a:tr>
              <a:tr h="949966">
                <a:tc>
                  <a:txBody>
                    <a:bodyPr/>
                    <a:lstStyle/>
                    <a:p>
                      <a:pPr marL="0" lvl="0" indent="0" algn="ctr">
                        <a:lnSpc>
                          <a:spcPct val="115000"/>
                        </a:lnSpc>
                        <a:spcAft>
                          <a:spcPts val="0"/>
                        </a:spcAft>
                        <a:buFont typeface="+mj-lt"/>
                        <a:buNone/>
                      </a:pPr>
                      <a:r>
                        <a:rPr lang="ru-RU" sz="1500" dirty="0">
                          <a:effectLst/>
                          <a:latin typeface="Tahoma" panose="020B0604030504040204" pitchFamily="34" charset="0"/>
                          <a:ea typeface="Tahoma" panose="020B0604030504040204" pitchFamily="34" charset="0"/>
                          <a:cs typeface="Tahoma" panose="020B0604030504040204" pitchFamily="34" charset="0"/>
                        </a:rPr>
                        <a:t>3. </a:t>
                      </a:r>
                    </a:p>
                  </a:txBody>
                  <a:tcPr marL="68580" marR="68580" marT="0" marB="0">
                    <a:solidFill>
                      <a:srgbClr val="92D050"/>
                    </a:solidFill>
                  </a:tcPr>
                </a:tc>
                <a:tc>
                  <a:txBody>
                    <a:bodyPr/>
                    <a:lstStyle/>
                    <a:p>
                      <a:pPr algn="just">
                        <a:lnSpc>
                          <a:spcPct val="115000"/>
                        </a:lnSpc>
                        <a:spcAft>
                          <a:spcPts val="0"/>
                        </a:spcAft>
                      </a:pPr>
                      <a:r>
                        <a:rPr lang="en-US" sz="1400" b="1" dirty="0" err="1">
                          <a:latin typeface="Times New Roman"/>
                          <a:ea typeface="Calibri"/>
                          <a:cs typeface="Times New Roman"/>
                        </a:rPr>
                        <a:t>Ta’lim</a:t>
                      </a:r>
                      <a:r>
                        <a:rPr lang="en-US" sz="1400" b="1" dirty="0">
                          <a:latin typeface="Times New Roman"/>
                          <a:ea typeface="Calibri"/>
                          <a:cs typeface="Times New Roman"/>
                        </a:rPr>
                        <a:t> </a:t>
                      </a:r>
                      <a:r>
                        <a:rPr lang="en-US" sz="1400" b="1" dirty="0" err="1">
                          <a:latin typeface="Times New Roman"/>
                          <a:ea typeface="Calibri"/>
                          <a:cs typeface="Times New Roman"/>
                        </a:rPr>
                        <a:t>va</a:t>
                      </a:r>
                      <a:r>
                        <a:rPr lang="en-US" sz="1400" b="1" dirty="0">
                          <a:latin typeface="Times New Roman"/>
                          <a:ea typeface="Calibri"/>
                          <a:cs typeface="Times New Roman"/>
                        </a:rPr>
                        <a:t> </a:t>
                      </a:r>
                      <a:r>
                        <a:rPr lang="en-US" sz="1400" b="1" dirty="0" err="1">
                          <a:latin typeface="Times New Roman"/>
                          <a:ea typeface="Calibri"/>
                          <a:cs typeface="Times New Roman"/>
                        </a:rPr>
                        <a:t>tarbiya</a:t>
                      </a:r>
                      <a:r>
                        <a:rPr lang="en-US" sz="1400" b="1" dirty="0">
                          <a:latin typeface="Times New Roman"/>
                          <a:ea typeface="Calibri"/>
                          <a:cs typeface="Times New Roman"/>
                        </a:rPr>
                        <a:t> </a:t>
                      </a:r>
                      <a:r>
                        <a:rPr lang="en-US" sz="1400" b="1" dirty="0" err="1">
                          <a:latin typeface="Times New Roman"/>
                          <a:ea typeface="Calibri"/>
                          <a:cs typeface="Times New Roman"/>
                        </a:rPr>
                        <a:t>jarayoni</a:t>
                      </a:r>
                      <a:r>
                        <a:rPr lang="en-US" sz="1400" b="1" dirty="0">
                          <a:latin typeface="Times New Roman"/>
                          <a:ea typeface="Calibri"/>
                          <a:cs typeface="Times New Roman"/>
                        </a:rPr>
                        <a:t> (</a:t>
                      </a:r>
                      <a:r>
                        <a:rPr lang="en-US" sz="1400" b="1" dirty="0" err="1">
                          <a:latin typeface="Times New Roman"/>
                          <a:ea typeface="Calibri"/>
                          <a:cs typeface="Times New Roman"/>
                        </a:rPr>
                        <a:t>katta</a:t>
                      </a:r>
                      <a:r>
                        <a:rPr lang="en-US" sz="1400" b="1" dirty="0">
                          <a:latin typeface="Times New Roman"/>
                          <a:ea typeface="Calibri"/>
                          <a:cs typeface="Times New Roman"/>
                        </a:rPr>
                        <a:t> </a:t>
                      </a:r>
                      <a:r>
                        <a:rPr lang="en-US" sz="1400" b="1" dirty="0" err="1">
                          <a:latin typeface="Times New Roman"/>
                          <a:ea typeface="Calibri"/>
                          <a:cs typeface="Times New Roman"/>
                        </a:rPr>
                        <a:t>va</a:t>
                      </a:r>
                      <a:r>
                        <a:rPr lang="en-US" sz="1400" b="1" dirty="0">
                          <a:latin typeface="Times New Roman"/>
                          <a:ea typeface="Calibri"/>
                          <a:cs typeface="Times New Roman"/>
                        </a:rPr>
                        <a:t> </a:t>
                      </a:r>
                      <a:r>
                        <a:rPr lang="en-US" sz="1400" b="1" dirty="0" err="1">
                          <a:latin typeface="Times New Roman"/>
                          <a:ea typeface="Calibri"/>
                          <a:cs typeface="Times New Roman"/>
                        </a:rPr>
                        <a:t>kichik</a:t>
                      </a:r>
                      <a:r>
                        <a:rPr lang="en-US" sz="1400" b="1" dirty="0">
                          <a:latin typeface="Times New Roman"/>
                          <a:ea typeface="Calibri"/>
                          <a:cs typeface="Times New Roman"/>
                        </a:rPr>
                        <a:t> </a:t>
                      </a:r>
                      <a:r>
                        <a:rPr lang="en-US" sz="1400" b="1" dirty="0" err="1">
                          <a:latin typeface="Times New Roman"/>
                          <a:ea typeface="Calibri"/>
                          <a:cs typeface="Times New Roman"/>
                        </a:rPr>
                        <a:t>guruhlarda</a:t>
                      </a:r>
                      <a:r>
                        <a:rPr lang="en-US" sz="1400" b="1" dirty="0">
                          <a:latin typeface="Times New Roman"/>
                          <a:ea typeface="Calibri"/>
                          <a:cs typeface="Times New Roman"/>
                        </a:rPr>
                        <a:t>)</a:t>
                      </a:r>
                      <a:endParaRPr lang="uz-Cyrl-UZ" sz="1400" dirty="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14:30 – 16:10</a:t>
                      </a:r>
                    </a:p>
                  </a:txBody>
                  <a:tcPr marL="68580" marR="68580" marT="0" marB="0">
                    <a:solidFill>
                      <a:srgbClr val="92D050"/>
                    </a:solidFill>
                  </a:tcPr>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100 </a:t>
                      </a:r>
                      <a:r>
                        <a:rPr lang="uz-Latn-UZ" sz="1500" dirty="0" smtClean="0">
                          <a:effectLst/>
                          <a:latin typeface="Tahoma" panose="020B0604030504040204" pitchFamily="34" charset="0"/>
                          <a:ea typeface="Tahoma" panose="020B0604030504040204" pitchFamily="34" charset="0"/>
                          <a:cs typeface="Tahoma" panose="020B0604030504040204" pitchFamily="34" charset="0"/>
                        </a:rPr>
                        <a:t>Har bir faoliyatning davomiyligi 1</a:t>
                      </a:r>
                      <a:r>
                        <a:rPr lang="ru-RU" sz="1500" dirty="0" smtClean="0">
                          <a:effectLst/>
                          <a:latin typeface="Tahoma" panose="020B0604030504040204" pitchFamily="34" charset="0"/>
                          <a:ea typeface="Tahoma" panose="020B0604030504040204" pitchFamily="34" charset="0"/>
                          <a:cs typeface="Tahoma" panose="020B0604030504040204" pitchFamily="34" charset="0"/>
                        </a:rPr>
                        <a:t>5 </a:t>
                      </a:r>
                      <a:r>
                        <a:rPr lang="uz-Latn-UZ" sz="1500" dirty="0" smtClean="0">
                          <a:effectLst/>
                          <a:latin typeface="Tahoma" panose="020B0604030504040204" pitchFamily="34" charset="0"/>
                          <a:ea typeface="Tahoma" panose="020B0604030504040204" pitchFamily="34" charset="0"/>
                          <a:cs typeface="Tahoma" panose="020B0604030504040204" pitchFamily="34" charset="0"/>
                        </a:rPr>
                        <a:t>dan</a:t>
                      </a:r>
                      <a:r>
                        <a:rPr lang="uz-Latn-UZ" sz="1500" baseline="0" dirty="0" smtClean="0">
                          <a:effectLst/>
                          <a:latin typeface="Tahoma" panose="020B0604030504040204" pitchFamily="34" charset="0"/>
                          <a:ea typeface="Tahoma" panose="020B0604030504040204" pitchFamily="34" charset="0"/>
                          <a:cs typeface="Tahoma" panose="020B0604030504040204" pitchFamily="34" charset="0"/>
                        </a:rPr>
                        <a:t> </a:t>
                      </a:r>
                      <a:r>
                        <a:rPr lang="ru-RU" sz="1500" dirty="0" smtClean="0">
                          <a:effectLst/>
                          <a:latin typeface="Tahoma" panose="020B0604030504040204" pitchFamily="34" charset="0"/>
                          <a:ea typeface="Tahoma" panose="020B0604030504040204" pitchFamily="34" charset="0"/>
                          <a:cs typeface="Tahoma" panose="020B0604030504040204" pitchFamily="34" charset="0"/>
                        </a:rPr>
                        <a:t>20 минут</a:t>
                      </a:r>
                      <a:r>
                        <a:rPr lang="uz-Latn-UZ" sz="1500" dirty="0" smtClean="0">
                          <a:effectLst/>
                          <a:latin typeface="Tahoma" panose="020B0604030504040204" pitchFamily="34" charset="0"/>
                          <a:ea typeface="Tahoma" panose="020B0604030504040204" pitchFamily="34" charset="0"/>
                          <a:cs typeface="Tahoma" panose="020B0604030504040204" pitchFamily="34" charset="0"/>
                        </a:rPr>
                        <a:t>gacha</a:t>
                      </a:r>
                      <a:endParaRPr lang="ru-RU" sz="15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rgbClr val="92D050"/>
                    </a:solidFill>
                  </a:tcPr>
                </a:tc>
                <a:extLst>
                  <a:ext uri="{0D108BD9-81ED-4DB2-BD59-A6C34878D82A}">
                    <a16:rowId xmlns="" xmlns:a16="http://schemas.microsoft.com/office/drawing/2014/main" val="2520424297"/>
                  </a:ext>
                </a:extLst>
              </a:tr>
              <a:tr h="575396">
                <a:tc>
                  <a:txBody>
                    <a:bodyPr/>
                    <a:lstStyle/>
                    <a:p>
                      <a:pPr marL="0" lvl="0" indent="0" algn="ctr">
                        <a:lnSpc>
                          <a:spcPct val="115000"/>
                        </a:lnSpc>
                        <a:spcAft>
                          <a:spcPts val="0"/>
                        </a:spcAft>
                        <a:buFont typeface="+mj-lt"/>
                        <a:buNone/>
                      </a:pPr>
                      <a:r>
                        <a:rPr lang="ru-RU" sz="1500" dirty="0">
                          <a:effectLst/>
                          <a:latin typeface="Tahoma" panose="020B0604030504040204" pitchFamily="34" charset="0"/>
                          <a:ea typeface="Tahoma" panose="020B0604030504040204" pitchFamily="34" charset="0"/>
                          <a:cs typeface="Tahoma" panose="020B0604030504040204" pitchFamily="34" charset="0"/>
                        </a:rPr>
                        <a:t>4. </a:t>
                      </a:r>
                    </a:p>
                  </a:txBody>
                  <a:tcPr marL="68580" marR="68580" marT="0" marB="0">
                    <a:solidFill>
                      <a:srgbClr val="92D050"/>
                    </a:solidFill>
                  </a:tcPr>
                </a:tc>
                <a:tc>
                  <a:txBody>
                    <a:bodyPr/>
                    <a:lstStyle/>
                    <a:p>
                      <a:pPr algn="just">
                        <a:lnSpc>
                          <a:spcPct val="115000"/>
                        </a:lnSpc>
                        <a:spcAft>
                          <a:spcPts val="0"/>
                        </a:spcAft>
                      </a:pPr>
                      <a:r>
                        <a:rPr lang="uz-Cyrl-UZ" sz="1400" b="1" dirty="0">
                          <a:latin typeface="Times New Roman"/>
                          <a:ea typeface="Calibri"/>
                          <a:cs typeface="Times New Roman"/>
                        </a:rPr>
                        <a:t>Rivojlanish markazlarida </a:t>
                      </a:r>
                      <a:r>
                        <a:rPr lang="en-US" sz="1400" b="1" dirty="0">
                          <a:latin typeface="Times New Roman"/>
                          <a:ea typeface="Calibri"/>
                          <a:cs typeface="Times New Roman"/>
                        </a:rPr>
                        <a:t>h</a:t>
                      </a:r>
                      <a:r>
                        <a:rPr lang="uz-Cyrl-UZ" sz="1400" b="1" dirty="0">
                          <a:latin typeface="Times New Roman"/>
                          <a:ea typeface="Calibri"/>
                          <a:cs typeface="Times New Roman"/>
                        </a:rPr>
                        <a:t>afta mavzusi bo'yicha bolalar </a:t>
                      </a:r>
                      <a:endParaRPr lang="uz-Cyrl-UZ" sz="1400" dirty="0">
                        <a:latin typeface="Calibri"/>
                        <a:ea typeface="Calibri"/>
                        <a:cs typeface="Times New Roman"/>
                      </a:endParaRPr>
                    </a:p>
                    <a:p>
                      <a:pPr algn="just">
                        <a:lnSpc>
                          <a:spcPct val="115000"/>
                        </a:lnSpc>
                        <a:spcAft>
                          <a:spcPts val="0"/>
                        </a:spcAft>
                      </a:pPr>
                      <a:r>
                        <a:rPr lang="uz-Cyrl-UZ" sz="1400" b="1" dirty="0">
                          <a:latin typeface="Times New Roman"/>
                          <a:ea typeface="Calibri"/>
                          <a:cs typeface="Times New Roman"/>
                        </a:rPr>
                        <a:t>tanloviga ko`ra </a:t>
                      </a:r>
                      <a:r>
                        <a:rPr lang="en-US" sz="1400" b="1" dirty="0">
                          <a:latin typeface="Times New Roman"/>
                          <a:ea typeface="Calibri"/>
                          <a:cs typeface="Times New Roman"/>
                        </a:rPr>
                        <a:t>o</a:t>
                      </a:r>
                      <a:r>
                        <a:rPr lang="uz-Cyrl-UZ" sz="1400" b="1" dirty="0">
                          <a:latin typeface="Times New Roman"/>
                          <a:ea typeface="Calibri"/>
                          <a:cs typeface="Times New Roman"/>
                        </a:rPr>
                        <a:t>`yin asosidagi ta'lim</a:t>
                      </a:r>
                      <a:r>
                        <a:rPr lang="en-US" sz="1400" b="1" dirty="0">
                          <a:latin typeface="Times New Roman"/>
                          <a:ea typeface="Calibri"/>
                          <a:cs typeface="Times New Roman"/>
                        </a:rPr>
                        <a:t> </a:t>
                      </a:r>
                      <a:r>
                        <a:rPr lang="en-US" sz="1400" b="1" dirty="0" err="1">
                          <a:latin typeface="Times New Roman"/>
                          <a:ea typeface="Calibri"/>
                          <a:cs typeface="Times New Roman"/>
                        </a:rPr>
                        <a:t>va</a:t>
                      </a:r>
                      <a:r>
                        <a:rPr lang="en-US" sz="1400" b="1" dirty="0">
                          <a:latin typeface="Times New Roman"/>
                          <a:ea typeface="Calibri"/>
                          <a:cs typeface="Times New Roman"/>
                        </a:rPr>
                        <a:t> </a:t>
                      </a:r>
                      <a:r>
                        <a:rPr lang="uz-Cyrl-UZ" sz="1400" b="1" dirty="0">
                          <a:latin typeface="Times New Roman"/>
                          <a:ea typeface="Calibri"/>
                          <a:cs typeface="Times New Roman"/>
                        </a:rPr>
                        <a:t>tarbiya jarayoni</a:t>
                      </a:r>
                      <a:endParaRPr lang="uz-Cyrl-UZ" sz="1400" dirty="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16:10 – 16:50 </a:t>
                      </a:r>
                    </a:p>
                  </a:txBody>
                  <a:tcPr marL="68580" marR="68580" marT="0" marB="0">
                    <a:solidFill>
                      <a:srgbClr val="92D050"/>
                    </a:solidFill>
                  </a:tcPr>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40</a:t>
                      </a:r>
                    </a:p>
                  </a:txBody>
                  <a:tcPr marL="68580" marR="68580" marT="0" marB="0">
                    <a:solidFill>
                      <a:srgbClr val="92D050"/>
                    </a:solidFill>
                  </a:tcPr>
                </a:tc>
                <a:extLst>
                  <a:ext uri="{0D108BD9-81ED-4DB2-BD59-A6C34878D82A}">
                    <a16:rowId xmlns="" xmlns:a16="http://schemas.microsoft.com/office/drawing/2014/main" val="1486708602"/>
                  </a:ext>
                </a:extLst>
              </a:tr>
              <a:tr h="299297">
                <a:tc>
                  <a:txBody>
                    <a:bodyPr/>
                    <a:lstStyle/>
                    <a:p>
                      <a:pPr marL="0" lvl="0" indent="0" algn="ctr">
                        <a:lnSpc>
                          <a:spcPct val="115000"/>
                        </a:lnSpc>
                        <a:spcAft>
                          <a:spcPts val="0"/>
                        </a:spcAft>
                        <a:buFont typeface="+mj-lt"/>
                        <a:buNone/>
                      </a:pPr>
                      <a:r>
                        <a:rPr lang="ru-RU" sz="1500" dirty="0">
                          <a:effectLst/>
                          <a:latin typeface="Tahoma" panose="020B0604030504040204" pitchFamily="34" charset="0"/>
                          <a:ea typeface="Tahoma" panose="020B0604030504040204" pitchFamily="34" charset="0"/>
                          <a:cs typeface="Tahoma" panose="020B0604030504040204" pitchFamily="34" charset="0"/>
                        </a:rPr>
                        <a:t>5. </a:t>
                      </a:r>
                    </a:p>
                  </a:txBody>
                  <a:tcPr marL="68580" marR="68580" marT="0" marB="0"/>
                </a:tc>
                <a:tc>
                  <a:txBody>
                    <a:bodyPr/>
                    <a:lstStyle/>
                    <a:p>
                      <a:pPr algn="just">
                        <a:lnSpc>
                          <a:spcPct val="115000"/>
                        </a:lnSpc>
                        <a:spcAft>
                          <a:spcPts val="0"/>
                        </a:spcAft>
                      </a:pPr>
                      <a:r>
                        <a:rPr lang="en-US" sz="1400" b="1" dirty="0" err="1">
                          <a:latin typeface="Times New Roman"/>
                          <a:ea typeface="Calibri"/>
                          <a:cs typeface="Times New Roman"/>
                        </a:rPr>
                        <a:t>Yengil</a:t>
                      </a:r>
                      <a:r>
                        <a:rPr lang="en-US" sz="1400" b="1" dirty="0">
                          <a:latin typeface="Times New Roman"/>
                          <a:ea typeface="Calibri"/>
                          <a:cs typeface="Times New Roman"/>
                        </a:rPr>
                        <a:t> </a:t>
                      </a:r>
                      <a:r>
                        <a:rPr lang="en-US" sz="1400" b="1" dirty="0" err="1">
                          <a:latin typeface="Times New Roman"/>
                          <a:ea typeface="Calibri"/>
                          <a:cs typeface="Times New Roman"/>
                        </a:rPr>
                        <a:t>tamaddi</a:t>
                      </a:r>
                      <a:endParaRPr lang="uz-Cyrl-UZ" sz="1400" dirty="0">
                        <a:latin typeface="Calibri"/>
                        <a:ea typeface="Calibri"/>
                        <a:cs typeface="Times New Roman"/>
                      </a:endParaRPr>
                    </a:p>
                  </a:txBody>
                  <a:tcPr marL="68580" marR="68580" marT="0" marB="0"/>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16:50 – 17:05</a:t>
                      </a:r>
                    </a:p>
                  </a:txBody>
                  <a:tcPr marL="68580" marR="68580" marT="0" marB="0"/>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15</a:t>
                      </a:r>
                    </a:p>
                  </a:txBody>
                  <a:tcPr marL="68580" marR="68580" marT="0" marB="0"/>
                </a:tc>
                <a:extLst>
                  <a:ext uri="{0D108BD9-81ED-4DB2-BD59-A6C34878D82A}">
                    <a16:rowId xmlns="" xmlns:a16="http://schemas.microsoft.com/office/drawing/2014/main" val="784645957"/>
                  </a:ext>
                </a:extLst>
              </a:tr>
              <a:tr h="299297">
                <a:tc>
                  <a:txBody>
                    <a:bodyPr/>
                    <a:lstStyle/>
                    <a:p>
                      <a:pPr marL="0" lvl="0" indent="0" algn="ctr">
                        <a:lnSpc>
                          <a:spcPct val="115000"/>
                        </a:lnSpc>
                        <a:spcAft>
                          <a:spcPts val="0"/>
                        </a:spcAft>
                        <a:buFont typeface="+mj-lt"/>
                        <a:buNone/>
                      </a:pPr>
                      <a:r>
                        <a:rPr lang="ru-RU" sz="1500" dirty="0">
                          <a:effectLst/>
                          <a:latin typeface="Tahoma" panose="020B0604030504040204" pitchFamily="34" charset="0"/>
                          <a:ea typeface="Tahoma" panose="020B0604030504040204" pitchFamily="34" charset="0"/>
                          <a:cs typeface="Tahoma" panose="020B0604030504040204" pitchFamily="34" charset="0"/>
                        </a:rPr>
                        <a:t>6. </a:t>
                      </a:r>
                    </a:p>
                  </a:txBody>
                  <a:tcPr marL="68580" marR="68580" marT="0" marB="0"/>
                </a:tc>
                <a:tc>
                  <a:txBody>
                    <a:bodyPr/>
                    <a:lstStyle/>
                    <a:p>
                      <a:pPr algn="just">
                        <a:lnSpc>
                          <a:spcPct val="115000"/>
                        </a:lnSpc>
                        <a:spcAft>
                          <a:spcPts val="0"/>
                        </a:spcAft>
                      </a:pPr>
                      <a:r>
                        <a:rPr lang="en-US" sz="1400" b="1" dirty="0">
                          <a:latin typeface="Times New Roman"/>
                          <a:ea typeface="Calibri"/>
                          <a:cs typeface="Times New Roman"/>
                        </a:rPr>
                        <a:t>Kun </a:t>
                      </a:r>
                      <a:r>
                        <a:rPr lang="en-US" sz="1400" b="1" dirty="0" err="1">
                          <a:latin typeface="Times New Roman"/>
                          <a:ea typeface="Calibri"/>
                          <a:cs typeface="Times New Roman"/>
                        </a:rPr>
                        <a:t>refleksiyasi</a:t>
                      </a:r>
                      <a:endParaRPr lang="uz-Cyrl-UZ" sz="1400" dirty="0">
                        <a:latin typeface="Calibri"/>
                        <a:ea typeface="Calibri"/>
                        <a:cs typeface="Times New Roman"/>
                      </a:endParaRPr>
                    </a:p>
                  </a:txBody>
                  <a:tcPr marL="68580" marR="68580" marT="0" marB="0"/>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17:05 – 17:20</a:t>
                      </a:r>
                    </a:p>
                  </a:txBody>
                  <a:tcPr marL="68580" marR="68580" marT="0" marB="0"/>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15</a:t>
                      </a:r>
                    </a:p>
                  </a:txBody>
                  <a:tcPr marL="68580" marR="68580" marT="0" marB="0"/>
                </a:tc>
                <a:extLst>
                  <a:ext uri="{0D108BD9-81ED-4DB2-BD59-A6C34878D82A}">
                    <a16:rowId xmlns="" xmlns:a16="http://schemas.microsoft.com/office/drawing/2014/main" val="1262887960"/>
                  </a:ext>
                </a:extLst>
              </a:tr>
              <a:tr h="632057">
                <a:tc>
                  <a:txBody>
                    <a:bodyPr/>
                    <a:lstStyle/>
                    <a:p>
                      <a:pPr marL="0" lvl="0" indent="0" algn="ctr">
                        <a:lnSpc>
                          <a:spcPct val="115000"/>
                        </a:lnSpc>
                        <a:spcAft>
                          <a:spcPts val="0"/>
                        </a:spcAft>
                        <a:buFont typeface="+mj-lt"/>
                        <a:buNone/>
                      </a:pPr>
                      <a:r>
                        <a:rPr lang="ru-RU" sz="1500" dirty="0">
                          <a:effectLst/>
                          <a:latin typeface="Tahoma" panose="020B0604030504040204" pitchFamily="34" charset="0"/>
                          <a:ea typeface="Tahoma" panose="020B0604030504040204" pitchFamily="34" charset="0"/>
                          <a:cs typeface="Tahoma" panose="020B0604030504040204" pitchFamily="34" charset="0"/>
                        </a:rPr>
                        <a:t>7. </a:t>
                      </a:r>
                    </a:p>
                  </a:txBody>
                  <a:tcPr marL="68580" marR="68580" marT="0" marB="0"/>
                </a:tc>
                <a:tc>
                  <a:txBody>
                    <a:bodyPr/>
                    <a:lstStyle/>
                    <a:p>
                      <a:pPr algn="just">
                        <a:lnSpc>
                          <a:spcPct val="115000"/>
                        </a:lnSpc>
                        <a:spcAft>
                          <a:spcPts val="0"/>
                        </a:spcAft>
                      </a:pPr>
                      <a:r>
                        <a:rPr lang="en-US" sz="1400" b="1" dirty="0" err="1">
                          <a:latin typeface="Times New Roman"/>
                          <a:ea typeface="Calibri"/>
                          <a:cs typeface="Times New Roman"/>
                        </a:rPr>
                        <a:t>Sayr</a:t>
                      </a:r>
                      <a:r>
                        <a:rPr lang="uz-Cyrl-UZ" sz="1400" b="1" dirty="0">
                          <a:latin typeface="Times New Roman"/>
                          <a:ea typeface="Calibri"/>
                          <a:cs typeface="Times New Roman"/>
                        </a:rPr>
                        <a:t> (kuzat</a:t>
                      </a:r>
                      <a:r>
                        <a:rPr lang="en-US" sz="1400" b="1" dirty="0" err="1">
                          <a:latin typeface="Times New Roman"/>
                          <a:ea typeface="Calibri"/>
                          <a:cs typeface="Times New Roman"/>
                        </a:rPr>
                        <a:t>ish</a:t>
                      </a:r>
                      <a:r>
                        <a:rPr lang="uz-Cyrl-UZ" sz="1400" b="1" dirty="0">
                          <a:latin typeface="Times New Roman"/>
                          <a:ea typeface="Calibri"/>
                          <a:cs typeface="Times New Roman"/>
                        </a:rPr>
                        <a:t>, mehnat faoliyati,  </a:t>
                      </a:r>
                      <a:r>
                        <a:rPr lang="en-US" sz="1400" b="1" dirty="0" err="1">
                          <a:latin typeface="Times New Roman"/>
                          <a:ea typeface="Calibri"/>
                          <a:cs typeface="Times New Roman"/>
                        </a:rPr>
                        <a:t>harakatli</a:t>
                      </a:r>
                      <a:r>
                        <a:rPr lang="en-US" sz="1400" b="1" dirty="0">
                          <a:latin typeface="Times New Roman"/>
                          <a:ea typeface="Calibri"/>
                          <a:cs typeface="Times New Roman"/>
                        </a:rPr>
                        <a:t> </a:t>
                      </a:r>
                      <a:r>
                        <a:rPr lang="uz-Cyrl-UZ" sz="1400" b="1" dirty="0">
                          <a:latin typeface="Times New Roman"/>
                          <a:ea typeface="Calibri"/>
                          <a:cs typeface="Times New Roman"/>
                        </a:rPr>
                        <a:t>o'yinlar, mustaqil</a:t>
                      </a:r>
                      <a:r>
                        <a:rPr lang="en-US" sz="1400" b="1" dirty="0">
                          <a:latin typeface="Times New Roman"/>
                          <a:ea typeface="Calibri"/>
                          <a:cs typeface="Times New Roman"/>
                        </a:rPr>
                        <a:t> </a:t>
                      </a:r>
                      <a:r>
                        <a:rPr lang="en-US" sz="1400" b="1" dirty="0" err="1">
                          <a:latin typeface="Times New Roman"/>
                          <a:ea typeface="Calibri"/>
                          <a:cs typeface="Times New Roman"/>
                        </a:rPr>
                        <a:t>va</a:t>
                      </a:r>
                      <a:r>
                        <a:rPr lang="uz-Cyrl-UZ" sz="1400" b="1" dirty="0">
                          <a:latin typeface="Times New Roman"/>
                          <a:ea typeface="Calibri"/>
                          <a:cs typeface="Times New Roman"/>
                        </a:rPr>
                        <a:t> individual faoliyat)</a:t>
                      </a:r>
                      <a:endParaRPr lang="uz-Cyrl-UZ" sz="1400" dirty="0">
                        <a:latin typeface="Calibri"/>
                        <a:ea typeface="Calibri"/>
                        <a:cs typeface="Times New Roman"/>
                      </a:endParaRPr>
                    </a:p>
                  </a:txBody>
                  <a:tcPr marL="68580" marR="68580" marT="0" marB="0"/>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17:20 – 17:50</a:t>
                      </a:r>
                    </a:p>
                  </a:txBody>
                  <a:tcPr marL="68580" marR="68580" marT="0" marB="0"/>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30</a:t>
                      </a:r>
                    </a:p>
                  </a:txBody>
                  <a:tcPr marL="68580" marR="68580" marT="0" marB="0"/>
                </a:tc>
                <a:extLst>
                  <a:ext uri="{0D108BD9-81ED-4DB2-BD59-A6C34878D82A}">
                    <a16:rowId xmlns="" xmlns:a16="http://schemas.microsoft.com/office/drawing/2014/main" val="2927623259"/>
                  </a:ext>
                </a:extLst>
              </a:tr>
              <a:tr h="672175">
                <a:tc>
                  <a:txBody>
                    <a:bodyPr/>
                    <a:lstStyle/>
                    <a:p>
                      <a:pPr marL="0" lvl="0" indent="0" algn="ctr">
                        <a:lnSpc>
                          <a:spcPct val="115000"/>
                        </a:lnSpc>
                        <a:spcAft>
                          <a:spcPts val="0"/>
                        </a:spcAft>
                        <a:buFont typeface="+mj-lt"/>
                        <a:buNone/>
                      </a:pPr>
                      <a:r>
                        <a:rPr lang="ru-RU" sz="1500" dirty="0">
                          <a:effectLst/>
                          <a:latin typeface="Tahoma" panose="020B0604030504040204" pitchFamily="34" charset="0"/>
                          <a:ea typeface="Tahoma" panose="020B0604030504040204" pitchFamily="34" charset="0"/>
                          <a:cs typeface="Tahoma" panose="020B0604030504040204" pitchFamily="34" charset="0"/>
                        </a:rPr>
                        <a:t>8. </a:t>
                      </a:r>
                    </a:p>
                  </a:txBody>
                  <a:tcPr marL="68580" marR="68580" marT="0" marB="0">
                    <a:solidFill>
                      <a:srgbClr val="92D050"/>
                    </a:solidFill>
                  </a:tcPr>
                </a:tc>
                <a:tc>
                  <a:txBody>
                    <a:bodyPr/>
                    <a:lstStyle/>
                    <a:p>
                      <a:pPr algn="just">
                        <a:lnSpc>
                          <a:spcPct val="115000"/>
                        </a:lnSpc>
                        <a:spcAft>
                          <a:spcPts val="0"/>
                        </a:spcAft>
                      </a:pPr>
                      <a:r>
                        <a:rPr lang="en-US" sz="1400" b="1" dirty="0">
                          <a:latin typeface="Times New Roman"/>
                          <a:ea typeface="Calibri"/>
                          <a:cs typeface="Times New Roman"/>
                        </a:rPr>
                        <a:t>Ota-</a:t>
                      </a:r>
                      <a:r>
                        <a:rPr lang="en-US" sz="1400" b="1" dirty="0" err="1">
                          <a:latin typeface="Times New Roman"/>
                          <a:ea typeface="Calibri"/>
                          <a:cs typeface="Times New Roman"/>
                        </a:rPr>
                        <a:t>onalar</a:t>
                      </a:r>
                      <a:r>
                        <a:rPr lang="en-US" sz="1400" b="1" dirty="0">
                          <a:latin typeface="Times New Roman"/>
                          <a:ea typeface="Calibri"/>
                          <a:cs typeface="Times New Roman"/>
                        </a:rPr>
                        <a:t> </a:t>
                      </a:r>
                      <a:r>
                        <a:rPr lang="en-US" sz="1400" b="1" dirty="0" err="1">
                          <a:latin typeface="Times New Roman"/>
                          <a:ea typeface="Calibri"/>
                          <a:cs typeface="Times New Roman"/>
                        </a:rPr>
                        <a:t>bilan</a:t>
                      </a:r>
                      <a:r>
                        <a:rPr lang="en-US" sz="1400" b="1" dirty="0">
                          <a:latin typeface="Times New Roman"/>
                          <a:ea typeface="Calibri"/>
                          <a:cs typeface="Times New Roman"/>
                        </a:rPr>
                        <a:t> </a:t>
                      </a:r>
                      <a:r>
                        <a:rPr lang="en-US" sz="1400" b="1" dirty="0" err="1">
                          <a:latin typeface="Times New Roman"/>
                          <a:ea typeface="Calibri"/>
                          <a:cs typeface="Times New Roman"/>
                        </a:rPr>
                        <a:t>ishlash</a:t>
                      </a:r>
                      <a:r>
                        <a:rPr lang="en-US" sz="1400" b="1" dirty="0">
                          <a:latin typeface="Times New Roman"/>
                          <a:ea typeface="Calibri"/>
                          <a:cs typeface="Times New Roman"/>
                        </a:rPr>
                        <a:t> </a:t>
                      </a:r>
                      <a:r>
                        <a:rPr lang="en-US" sz="1400" b="1" dirty="0" err="1">
                          <a:latin typeface="Times New Roman"/>
                          <a:ea typeface="Calibri"/>
                          <a:cs typeface="Times New Roman"/>
                        </a:rPr>
                        <a:t>va</a:t>
                      </a:r>
                      <a:r>
                        <a:rPr lang="en-US" sz="1400" b="1" dirty="0">
                          <a:latin typeface="Times New Roman"/>
                          <a:ea typeface="Calibri"/>
                          <a:cs typeface="Times New Roman"/>
                        </a:rPr>
                        <a:t> </a:t>
                      </a:r>
                      <a:r>
                        <a:rPr lang="uz-Cyrl-UZ" sz="1400" b="1" dirty="0">
                          <a:latin typeface="Times New Roman"/>
                          <a:ea typeface="Calibri"/>
                          <a:cs typeface="Times New Roman"/>
                        </a:rPr>
                        <a:t>bolalarning uyga ketishi</a:t>
                      </a:r>
                      <a:endParaRPr lang="uz-Cyrl-UZ" sz="1400" dirty="0">
                        <a:latin typeface="Calibri"/>
                        <a:ea typeface="Calibri"/>
                        <a:cs typeface="Times New Roman"/>
                      </a:endParaRPr>
                    </a:p>
                  </a:txBody>
                  <a:tcPr marL="68580" marR="68580" marT="0" marB="0">
                    <a:solidFill>
                      <a:srgbClr val="92D050"/>
                    </a:solidFill>
                  </a:tcPr>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17:50 – 18:20</a:t>
                      </a:r>
                    </a:p>
                  </a:txBody>
                  <a:tcPr marL="68580" marR="68580" marT="0" marB="0">
                    <a:solidFill>
                      <a:srgbClr val="92D050"/>
                    </a:solidFill>
                  </a:tcPr>
                </a:tc>
                <a:tc>
                  <a:txBody>
                    <a:bodyPr/>
                    <a:lstStyle/>
                    <a:p>
                      <a:pPr algn="just">
                        <a:lnSpc>
                          <a:spcPct val="107000"/>
                        </a:lnSpc>
                        <a:spcAft>
                          <a:spcPts val="800"/>
                        </a:spcAft>
                      </a:pPr>
                      <a:r>
                        <a:rPr lang="ru-RU" sz="1500" dirty="0">
                          <a:effectLst/>
                          <a:latin typeface="Tahoma" panose="020B0604030504040204" pitchFamily="34" charset="0"/>
                          <a:ea typeface="Tahoma" panose="020B0604030504040204" pitchFamily="34" charset="0"/>
                          <a:cs typeface="Tahoma" panose="020B0604030504040204" pitchFamily="34" charset="0"/>
                        </a:rPr>
                        <a:t>30</a:t>
                      </a:r>
                    </a:p>
                  </a:txBody>
                  <a:tcPr marL="68580" marR="68580" marT="0" marB="0">
                    <a:solidFill>
                      <a:srgbClr val="92D050"/>
                    </a:solidFill>
                  </a:tcPr>
                </a:tc>
                <a:extLst>
                  <a:ext uri="{0D108BD9-81ED-4DB2-BD59-A6C34878D82A}">
                    <a16:rowId xmlns="" xmlns:a16="http://schemas.microsoft.com/office/drawing/2014/main" val="1988343387"/>
                  </a:ext>
                </a:extLst>
              </a:tr>
            </a:tbl>
          </a:graphicData>
        </a:graphic>
      </p:graphicFrame>
      <p:sp>
        <p:nvSpPr>
          <p:cNvPr id="4" name="Номер слайда 3">
            <a:extLst>
              <a:ext uri="{FF2B5EF4-FFF2-40B4-BE49-F238E27FC236}">
                <a16:creationId xmlns="" xmlns:a16="http://schemas.microsoft.com/office/drawing/2014/main" id="{DEAEDF7F-AA23-4F1D-A988-55A200473E53}"/>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Tree>
    <p:extLst>
      <p:ext uri="{BB962C8B-B14F-4D97-AF65-F5344CB8AC3E}">
        <p14:creationId xmlns:p14="http://schemas.microsoft.com/office/powerpoint/2010/main" val="17934379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5" name="TextBox 4"/>
          <p:cNvSpPr txBox="1"/>
          <p:nvPr/>
        </p:nvSpPr>
        <p:spPr>
          <a:xfrm>
            <a:off x="1814462" y="201011"/>
            <a:ext cx="6630158" cy="707886"/>
          </a:xfrm>
          <a:prstGeom prst="rect">
            <a:avLst/>
          </a:prstGeom>
          <a:noFill/>
        </p:spPr>
        <p:txBody>
          <a:bodyPr wrap="square" rtlCol="0">
            <a:spAutoFit/>
          </a:bodyPr>
          <a:lstStyle/>
          <a:p>
            <a:pPr>
              <a:defRPr/>
            </a:pPr>
            <a:r>
              <a:rPr lang="et-EE" sz="2000" b="1" dirty="0" smtClean="0"/>
              <a:t>3-ilova. Namunaviy o‘quv reja</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 name="Прямоугольник: один скругленный угол 5">
            <a:extLst>
              <a:ext uri="{FF2B5EF4-FFF2-40B4-BE49-F238E27FC236}">
                <a16:creationId xmlns="" xmlns:a16="http://schemas.microsoft.com/office/drawing/2014/main" id="{A0490E82-97DF-448B-B2CA-B33AB34D19AF}"/>
              </a:ext>
            </a:extLst>
          </p:cNvPr>
          <p:cNvSpPr/>
          <p:nvPr/>
        </p:nvSpPr>
        <p:spPr>
          <a:xfrm>
            <a:off x="233802" y="1145732"/>
            <a:ext cx="5738374" cy="487616"/>
          </a:xfrm>
          <a:prstGeom prst="round1Rect">
            <a:avLst/>
          </a:prstGeom>
          <a:solidFill>
            <a:schemeClr val="bg1"/>
          </a:solidFill>
          <a:ln>
            <a:solidFill>
              <a:srgbClr val="4BB8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uz-Latn-UZ"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Birinchi nashr</a:t>
            </a:r>
            <a:endParaRPr lang="ru-RU"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0" name="Прямоугольник: один скругленный угол 9">
            <a:extLst>
              <a:ext uri="{FF2B5EF4-FFF2-40B4-BE49-F238E27FC236}">
                <a16:creationId xmlns="" xmlns:a16="http://schemas.microsoft.com/office/drawing/2014/main" id="{DD322DD4-658A-47FB-B02E-A056FF3AFE00}"/>
              </a:ext>
            </a:extLst>
          </p:cNvPr>
          <p:cNvSpPr/>
          <p:nvPr/>
        </p:nvSpPr>
        <p:spPr>
          <a:xfrm>
            <a:off x="6610349" y="1162050"/>
            <a:ext cx="5176399" cy="471297"/>
          </a:xfrm>
          <a:prstGeom prst="round1Rect">
            <a:avLst/>
          </a:prstGeom>
          <a:solidFill>
            <a:schemeClr val="bg1"/>
          </a:solidFill>
          <a:ln>
            <a:solidFill>
              <a:srgbClr val="4BB8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uz-Latn-UZ" sz="2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Ikkinchi nashr</a:t>
            </a:r>
            <a:endParaRPr lang="ru-RU" sz="2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4" name="Прямоугольник: один скругленный угол 13">
            <a:extLst>
              <a:ext uri="{FF2B5EF4-FFF2-40B4-BE49-F238E27FC236}">
                <a16:creationId xmlns="" xmlns:a16="http://schemas.microsoft.com/office/drawing/2014/main" id="{02886B3B-3723-459B-8029-3142CEF131BF}"/>
              </a:ext>
            </a:extLst>
          </p:cNvPr>
          <p:cNvSpPr/>
          <p:nvPr/>
        </p:nvSpPr>
        <p:spPr>
          <a:xfrm>
            <a:off x="6241215" y="2354963"/>
            <a:ext cx="5543178" cy="4331587"/>
          </a:xfrm>
          <a:prstGeom prst="round1Rect">
            <a:avLst/>
          </a:prstGeom>
          <a:solidFill>
            <a:schemeClr val="bg1"/>
          </a:solidFill>
          <a:ln>
            <a:solidFill>
              <a:srgbClr val="4BB8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US" smtClean="0">
                <a:solidFill>
                  <a:schemeClr val="tx1"/>
                </a:solidFill>
              </a:rPr>
              <a:t>Atrof</a:t>
            </a:r>
            <a:r>
              <a:rPr lang="ru-RU" dirty="0" smtClean="0">
                <a:solidFill>
                  <a:schemeClr val="tx1"/>
                </a:solidFill>
              </a:rPr>
              <a:t>-</a:t>
            </a:r>
            <a:r>
              <a:rPr lang="en-US" dirty="0" err="1" smtClean="0">
                <a:solidFill>
                  <a:schemeClr val="tx1"/>
                </a:solidFill>
              </a:rPr>
              <a:t>muhit</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tabiat</a:t>
            </a:r>
            <a:r>
              <a:rPr lang="en-US" dirty="0" smtClean="0">
                <a:solidFill>
                  <a:schemeClr val="tx1"/>
                </a:solidFill>
              </a:rPr>
              <a:t> </a:t>
            </a:r>
            <a:r>
              <a:rPr lang="en-US" dirty="0" err="1" smtClean="0">
                <a:solidFill>
                  <a:schemeClr val="tx1"/>
                </a:solidFill>
              </a:rPr>
              <a:t>bilan</a:t>
            </a:r>
            <a:r>
              <a:rPr lang="en-US" dirty="0" smtClean="0">
                <a:solidFill>
                  <a:schemeClr val="tx1"/>
                </a:solidFill>
              </a:rPr>
              <a:t> </a:t>
            </a:r>
            <a:r>
              <a:rPr lang="en-US" dirty="0" err="1" smtClean="0">
                <a:solidFill>
                  <a:schemeClr val="tx1"/>
                </a:solidFill>
              </a:rPr>
              <a:t>tanishish</a:t>
            </a:r>
            <a:r>
              <a:rPr lang="en-US" dirty="0" smtClean="0">
                <a:solidFill>
                  <a:schemeClr val="tx1"/>
                </a:solidFill>
              </a:rPr>
              <a:t> </a:t>
            </a:r>
            <a:r>
              <a:rPr lang="en-US" dirty="0" err="1" smtClean="0">
                <a:solidFill>
                  <a:schemeClr val="tx1"/>
                </a:solidFill>
              </a:rPr>
              <a:t>boshlang</a:t>
            </a:r>
            <a:r>
              <a:rPr lang="ru-RU" dirty="0" smtClean="0">
                <a:solidFill>
                  <a:schemeClr val="tx1"/>
                </a:solidFill>
              </a:rPr>
              <a:t>'</a:t>
            </a:r>
            <a:r>
              <a:rPr lang="en-US" dirty="0" err="1" smtClean="0">
                <a:solidFill>
                  <a:schemeClr val="tx1"/>
                </a:solidFill>
              </a:rPr>
              <a:t>ich</a:t>
            </a:r>
            <a:r>
              <a:rPr lang="en-US" dirty="0" smtClean="0">
                <a:solidFill>
                  <a:schemeClr val="tx1"/>
                </a:solidFill>
              </a:rPr>
              <a:t> </a:t>
            </a:r>
            <a:r>
              <a:rPr lang="en-US" dirty="0" err="1" smtClean="0">
                <a:solidFill>
                  <a:schemeClr val="tx1"/>
                </a:solidFill>
              </a:rPr>
              <a:t>ta</a:t>
            </a:r>
            <a:r>
              <a:rPr lang="ru-RU" dirty="0" smtClean="0">
                <a:solidFill>
                  <a:schemeClr val="tx1"/>
                </a:solidFill>
              </a:rPr>
              <a:t>'</a:t>
            </a:r>
            <a:r>
              <a:rPr lang="en-US" dirty="0" smtClean="0">
                <a:solidFill>
                  <a:schemeClr val="tx1"/>
                </a:solidFill>
              </a:rPr>
              <a:t>limning </a:t>
            </a:r>
            <a:r>
              <a:rPr lang="en-US" dirty="0" err="1" smtClean="0">
                <a:solidFill>
                  <a:schemeClr val="tx1"/>
                </a:solidFill>
              </a:rPr>
              <a:t>uzluksizligini</a:t>
            </a:r>
            <a:r>
              <a:rPr lang="en-US" dirty="0" smtClean="0">
                <a:solidFill>
                  <a:schemeClr val="tx1"/>
                </a:solidFill>
              </a:rPr>
              <a:t> </a:t>
            </a:r>
            <a:r>
              <a:rPr lang="en-US" dirty="0" err="1" smtClean="0">
                <a:solidFill>
                  <a:schemeClr val="tx1"/>
                </a:solidFill>
              </a:rPr>
              <a:t>ta</a:t>
            </a:r>
            <a:r>
              <a:rPr lang="ru-RU" dirty="0" smtClean="0">
                <a:solidFill>
                  <a:schemeClr val="tx1"/>
                </a:solidFill>
              </a:rPr>
              <a:t>'</a:t>
            </a:r>
            <a:r>
              <a:rPr lang="en-US" dirty="0" err="1" smtClean="0">
                <a:solidFill>
                  <a:schemeClr val="tx1"/>
                </a:solidFill>
              </a:rPr>
              <a:t>minlash</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xalqaro</a:t>
            </a:r>
            <a:r>
              <a:rPr lang="en-US" dirty="0" smtClean="0">
                <a:solidFill>
                  <a:schemeClr val="tx1"/>
                </a:solidFill>
              </a:rPr>
              <a:t> </a:t>
            </a:r>
            <a:r>
              <a:rPr lang="en-US" dirty="0" err="1" smtClean="0">
                <a:solidFill>
                  <a:schemeClr val="tx1"/>
                </a:solidFill>
              </a:rPr>
              <a:t>tajribani</a:t>
            </a:r>
            <a:r>
              <a:rPr lang="en-US" dirty="0" smtClean="0">
                <a:solidFill>
                  <a:schemeClr val="tx1"/>
                </a:solidFill>
              </a:rPr>
              <a:t> </a:t>
            </a:r>
            <a:r>
              <a:rPr lang="en-US" dirty="0" err="1" smtClean="0">
                <a:solidFill>
                  <a:schemeClr val="tx1"/>
                </a:solidFill>
              </a:rPr>
              <a:t>hisobga</a:t>
            </a:r>
            <a:r>
              <a:rPr lang="en-US" dirty="0" smtClean="0">
                <a:solidFill>
                  <a:schemeClr val="tx1"/>
                </a:solidFill>
              </a:rPr>
              <a:t> </a:t>
            </a:r>
            <a:r>
              <a:rPr lang="en-US" dirty="0" err="1" smtClean="0">
                <a:solidFill>
                  <a:schemeClr val="tx1"/>
                </a:solidFill>
              </a:rPr>
              <a:t>olgan</a:t>
            </a:r>
            <a:r>
              <a:rPr lang="en-US" dirty="0" smtClean="0">
                <a:solidFill>
                  <a:schemeClr val="tx1"/>
                </a:solidFill>
              </a:rPr>
              <a:t> </a:t>
            </a:r>
            <a:r>
              <a:rPr lang="en-US" dirty="0" err="1" smtClean="0">
                <a:solidFill>
                  <a:schemeClr val="tx1"/>
                </a:solidFill>
              </a:rPr>
              <a:t>holda</a:t>
            </a:r>
            <a:r>
              <a:rPr lang="en-US" dirty="0" smtClean="0">
                <a:solidFill>
                  <a:schemeClr val="tx1"/>
                </a:solidFill>
              </a:rPr>
              <a:t> </a:t>
            </a:r>
            <a:r>
              <a:rPr lang="en-US" dirty="0" err="1" smtClean="0">
                <a:solidFill>
                  <a:schemeClr val="tx1"/>
                </a:solidFill>
              </a:rPr>
              <a:t>tabiatshunoslik</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ekologiya</a:t>
            </a:r>
            <a:r>
              <a:rPr lang="en-US" dirty="0" smtClean="0">
                <a:solidFill>
                  <a:schemeClr val="tx1"/>
                </a:solidFill>
              </a:rPr>
              <a:t> </a:t>
            </a:r>
            <a:r>
              <a:rPr lang="en-US" dirty="0" err="1" smtClean="0">
                <a:solidFill>
                  <a:schemeClr val="tx1"/>
                </a:solidFill>
              </a:rPr>
              <a:t>asoslari</a:t>
            </a:r>
            <a:r>
              <a:rPr lang="en-US" dirty="0" smtClean="0">
                <a:solidFill>
                  <a:schemeClr val="tx1"/>
                </a:solidFill>
              </a:rPr>
              <a:t> </a:t>
            </a:r>
            <a:r>
              <a:rPr lang="en-US" dirty="0" err="1" smtClean="0">
                <a:solidFill>
                  <a:schemeClr val="tx1"/>
                </a:solidFill>
              </a:rPr>
              <a:t>bilan</a:t>
            </a:r>
            <a:r>
              <a:rPr lang="en-US" dirty="0" smtClean="0">
                <a:solidFill>
                  <a:schemeClr val="tx1"/>
                </a:solidFill>
              </a:rPr>
              <a:t> </a:t>
            </a:r>
            <a:r>
              <a:rPr lang="en-US" dirty="0" err="1" smtClean="0">
                <a:solidFill>
                  <a:schemeClr val="tx1"/>
                </a:solidFill>
              </a:rPr>
              <a:t>almashtirildi</a:t>
            </a:r>
            <a:r>
              <a:rPr lang="ru-RU" dirty="0" smtClean="0">
                <a:solidFill>
                  <a:schemeClr val="tx1"/>
                </a:solidFill>
              </a:rPr>
              <a:t>,</a:t>
            </a:r>
            <a:r>
              <a:rPr lang="en-US" dirty="0" err="1" smtClean="0">
                <a:solidFill>
                  <a:schemeClr val="tx1"/>
                </a:solidFill>
              </a:rPr>
              <a:t>chunki</a:t>
            </a:r>
            <a:r>
              <a:rPr lang="en-US" dirty="0" smtClean="0">
                <a:solidFill>
                  <a:schemeClr val="tx1"/>
                </a:solidFill>
              </a:rPr>
              <a:t> </a:t>
            </a:r>
            <a:r>
              <a:rPr lang="en-US" dirty="0" err="1" smtClean="0">
                <a:solidFill>
                  <a:schemeClr val="tx1"/>
                </a:solidFill>
              </a:rPr>
              <a:t>tabiatshunoslik</a:t>
            </a:r>
            <a:r>
              <a:rPr lang="en-US" dirty="0" smtClean="0">
                <a:solidFill>
                  <a:schemeClr val="tx1"/>
                </a:solidFill>
              </a:rPr>
              <a:t> </a:t>
            </a:r>
            <a:r>
              <a:rPr lang="en-US" dirty="0" err="1" smtClean="0">
                <a:solidFill>
                  <a:schemeClr val="tx1"/>
                </a:solidFill>
              </a:rPr>
              <a:t>tabiat</a:t>
            </a:r>
            <a:r>
              <a:rPr lang="en-US" dirty="0" smtClean="0">
                <a:solidFill>
                  <a:schemeClr val="tx1"/>
                </a:solidFill>
              </a:rPr>
              <a:t> ob</a:t>
            </a:r>
            <a:r>
              <a:rPr lang="ru-RU" dirty="0" smtClean="0">
                <a:solidFill>
                  <a:schemeClr val="tx1"/>
                </a:solidFill>
              </a:rPr>
              <a:t>'</a:t>
            </a:r>
            <a:r>
              <a:rPr lang="en-US" dirty="0" err="1" smtClean="0">
                <a:solidFill>
                  <a:schemeClr val="tx1"/>
                </a:solidFill>
              </a:rPr>
              <a:t>ektlari</a:t>
            </a:r>
            <a:r>
              <a:rPr lang="ru-RU" dirty="0" smtClean="0">
                <a:solidFill>
                  <a:schemeClr val="tx1"/>
                </a:solidFill>
              </a:rPr>
              <a:t>, </a:t>
            </a:r>
            <a:r>
              <a:rPr lang="en-US" dirty="0" err="1" smtClean="0">
                <a:solidFill>
                  <a:schemeClr val="tx1"/>
                </a:solidFill>
              </a:rPr>
              <a:t>hodisalari</a:t>
            </a:r>
            <a:r>
              <a:rPr lang="en-US" dirty="0" smtClean="0">
                <a:solidFill>
                  <a:schemeClr val="tx1"/>
                </a:solidFill>
              </a:rPr>
              <a:t> </a:t>
            </a:r>
            <a:r>
              <a:rPr lang="en-US" dirty="0" err="1" smtClean="0">
                <a:solidFill>
                  <a:schemeClr val="tx1"/>
                </a:solidFill>
              </a:rPr>
              <a:t>va</a:t>
            </a:r>
            <a:r>
              <a:rPr lang="en-US" dirty="0" smtClean="0">
                <a:solidFill>
                  <a:schemeClr val="tx1"/>
                </a:solidFill>
              </a:rPr>
              <a:t> </a:t>
            </a:r>
            <a:r>
              <a:rPr lang="en-US" dirty="0" err="1" smtClean="0">
                <a:solidFill>
                  <a:schemeClr val="tx1"/>
                </a:solidFill>
              </a:rPr>
              <a:t>jarayonlari</a:t>
            </a:r>
            <a:r>
              <a:rPr lang="en-US" dirty="0" smtClean="0">
                <a:solidFill>
                  <a:schemeClr val="tx1"/>
                </a:solidFill>
              </a:rPr>
              <a:t> </a:t>
            </a:r>
            <a:r>
              <a:rPr lang="en-US" dirty="0" err="1" smtClean="0">
                <a:solidFill>
                  <a:schemeClr val="tx1"/>
                </a:solidFill>
              </a:rPr>
              <a:t>haqidagi</a:t>
            </a:r>
            <a:r>
              <a:rPr lang="en-US" dirty="0" smtClean="0">
                <a:solidFill>
                  <a:schemeClr val="tx1"/>
                </a:solidFill>
              </a:rPr>
              <a:t> </a:t>
            </a:r>
            <a:r>
              <a:rPr lang="en-US" dirty="0" err="1" smtClean="0">
                <a:solidFill>
                  <a:schemeClr val="tx1"/>
                </a:solidFill>
              </a:rPr>
              <a:t>bilimlarning</a:t>
            </a:r>
            <a:r>
              <a:rPr lang="en-US" dirty="0" smtClean="0">
                <a:solidFill>
                  <a:schemeClr val="tx1"/>
                </a:solidFill>
              </a:rPr>
              <a:t> </a:t>
            </a:r>
            <a:r>
              <a:rPr lang="en-US" dirty="0" err="1" smtClean="0">
                <a:solidFill>
                  <a:schemeClr val="tx1"/>
                </a:solidFill>
              </a:rPr>
              <a:t>umumiyligini</a:t>
            </a:r>
            <a:r>
              <a:rPr lang="en-US" dirty="0" smtClean="0">
                <a:solidFill>
                  <a:schemeClr val="tx1"/>
                </a:solidFill>
              </a:rPr>
              <a:t> </a:t>
            </a:r>
            <a:r>
              <a:rPr lang="en-US" dirty="0" err="1" smtClean="0">
                <a:solidFill>
                  <a:schemeClr val="tx1"/>
                </a:solidFill>
              </a:rPr>
              <a:t>belgilaydi</a:t>
            </a:r>
            <a:r>
              <a:rPr lang="ru-RU" dirty="0" smtClean="0">
                <a:solidFill>
                  <a:schemeClr val="tx1"/>
                </a:solidFill>
              </a:rPr>
              <a:t>.</a:t>
            </a:r>
            <a:endParaRPr lang="uz-Cyrl-UZ" dirty="0" smtClean="0">
              <a:solidFill>
                <a:schemeClr val="tx1"/>
              </a:solidFill>
            </a:endParaRPr>
          </a:p>
          <a:p>
            <a:pPr marL="0" marR="0" lvl="0" indent="0" algn="just" defTabSz="914400" rtl="0" eaLnBrk="1" fontAlgn="base" latinLnBrk="0" hangingPunct="1">
              <a:lnSpc>
                <a:spcPct val="100000"/>
              </a:lnSpc>
              <a:spcBef>
                <a:spcPct val="0"/>
              </a:spcBef>
              <a:spcAft>
                <a:spcPct val="0"/>
              </a:spcAft>
              <a:buClrTx/>
              <a:buSzTx/>
              <a:buFontTx/>
              <a:buNone/>
              <a:tabLst/>
              <a:defRPr/>
            </a:pPr>
            <a:endParaRPr lang="ru-RU"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lang="uz-Latn-UZ" dirty="0" smtClean="0">
                <a:solidFill>
                  <a:srgbClr val="000000"/>
                </a:solidFill>
                <a:latin typeface="Tahoma" panose="020B0604030504040204" pitchFamily="34" charset="0"/>
                <a:ea typeface="Tahoma" panose="020B0604030504040204" pitchFamily="34" charset="0"/>
                <a:cs typeface="Tahoma" panose="020B0604030504040204" pitchFamily="34" charset="0"/>
              </a:rPr>
              <a:t>rasm</a:t>
            </a:r>
            <a:r>
              <a:rPr lang="ru-RU"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ru-RU"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uz-Latn-UZ" dirty="0" smtClean="0">
                <a:solidFill>
                  <a:srgbClr val="000000"/>
                </a:solidFill>
                <a:latin typeface="Tahoma" panose="020B0604030504040204" pitchFamily="34" charset="0"/>
                <a:ea typeface="Tahoma" panose="020B0604030504040204" pitchFamily="34" charset="0"/>
                <a:cs typeface="Tahoma" panose="020B0604030504040204" pitchFamily="34" charset="0"/>
              </a:rPr>
              <a:t>haftada </a:t>
            </a:r>
            <a:r>
              <a:rPr lang="ru-RU" dirty="0" smtClean="0">
                <a:solidFill>
                  <a:srgbClr val="C00000"/>
                </a:solidFill>
                <a:latin typeface="Tahoma" panose="020B0604030504040204" pitchFamily="34" charset="0"/>
                <a:ea typeface="Tahoma" panose="020B0604030504040204" pitchFamily="34" charset="0"/>
                <a:cs typeface="Tahoma" panose="020B0604030504040204" pitchFamily="34" charset="0"/>
              </a:rPr>
              <a:t>1</a:t>
            </a:r>
            <a:r>
              <a:rPr lang="uz-Latn-UZ" dirty="0" smtClean="0">
                <a:solidFill>
                  <a:srgbClr val="C00000"/>
                </a:solidFill>
                <a:latin typeface="Tahoma" panose="020B0604030504040204" pitchFamily="34" charset="0"/>
                <a:ea typeface="Tahoma" panose="020B0604030504040204" pitchFamily="34" charset="0"/>
                <a:cs typeface="Tahoma" panose="020B0604030504040204" pitchFamily="34" charset="0"/>
              </a:rPr>
              <a:t> ta mashg’ulot</a:t>
            </a:r>
          </a:p>
          <a:p>
            <a:pPr marL="0" marR="0" lvl="0" indent="0" algn="just" defTabSz="914400" rtl="0" eaLnBrk="1" fontAlgn="base" latinLnBrk="0" hangingPunct="1">
              <a:lnSpc>
                <a:spcPct val="100000"/>
              </a:lnSpc>
              <a:spcBef>
                <a:spcPct val="0"/>
              </a:spcBef>
              <a:spcAft>
                <a:spcPct val="0"/>
              </a:spcAft>
              <a:buClrTx/>
              <a:buSzTx/>
              <a:buFontTx/>
              <a:buNone/>
              <a:tabLst/>
              <a:defRPr/>
            </a:pPr>
            <a:endParaRPr lang="ru-RU" sz="1950"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lvl="0" algn="just">
              <a:defRPr/>
            </a:pPr>
            <a:r>
              <a:rPr lang="ru-RU" sz="1950" dirty="0">
                <a:solidFill>
                  <a:srgbClr val="000000"/>
                </a:solidFill>
                <a:latin typeface="Tahoma" panose="020B0604030504040204" pitchFamily="34" charset="0"/>
                <a:ea typeface="Tahoma" panose="020B0604030504040204" pitchFamily="34" charset="0"/>
                <a:cs typeface="Tahoma" panose="020B0604030504040204" pitchFamily="34" charset="0"/>
              </a:rPr>
              <a:t>Хореография – </a:t>
            </a:r>
            <a:r>
              <a:rPr lang="uz-Latn-UZ"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haftada </a:t>
            </a:r>
            <a:r>
              <a:rPr lang="uz-Latn-UZ" sz="2000" b="1" dirty="0" smtClean="0">
                <a:solidFill>
                  <a:srgbClr val="FF0000"/>
                </a:solidFill>
                <a:latin typeface="Tahoma" panose="020B0604030504040204" pitchFamily="34" charset="0"/>
                <a:ea typeface="Tahoma" panose="020B0604030504040204" pitchFamily="34" charset="0"/>
                <a:cs typeface="Tahoma" panose="020B0604030504040204" pitchFamily="34" charset="0"/>
              </a:rPr>
              <a:t>2 ta</a:t>
            </a:r>
            <a:r>
              <a:rPr lang="uz-Latn-UZ"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mashg’ulot</a:t>
            </a:r>
            <a:endParaRPr lang="ru-RU" sz="1950"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lang="uz-Latn-UZ" sz="1950" dirty="0" smtClean="0">
                <a:solidFill>
                  <a:srgbClr val="000000"/>
                </a:solidFill>
                <a:latin typeface="Tahoma" panose="020B0604030504040204" pitchFamily="34" charset="0"/>
                <a:ea typeface="Tahoma" panose="020B0604030504040204" pitchFamily="34" charset="0"/>
                <a:cs typeface="Tahoma" panose="020B0604030504040204" pitchFamily="34" charset="0"/>
              </a:rPr>
              <a:t>Chet tili</a:t>
            </a:r>
            <a:endParaRPr lang="ru-RU" sz="1950"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lvl="0" algn="just">
              <a:defRPr/>
            </a:pPr>
            <a:r>
              <a:rPr lang="et-EE" sz="1600" dirty="0" smtClean="0">
                <a:solidFill>
                  <a:schemeClr val="tx1"/>
                </a:solidFill>
              </a:rPr>
              <a:t>Mintaqaning tabiiy-geografik va madaniy-tarixiy o'ziga xosligini hisobga olgan holda, o'quv rejasini 20% gacha MTT komponenti bilan  shakllantirish tavsiya etilad</a:t>
            </a:r>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12" name="Рисунок 11">
            <a:extLst>
              <a:ext uri="{FF2B5EF4-FFF2-40B4-BE49-F238E27FC236}">
                <a16:creationId xmlns="" xmlns:a16="http://schemas.microsoft.com/office/drawing/2014/main" id="{C6EEF3B2-04C5-4F3D-806E-D716482C8EFD}"/>
              </a:ext>
            </a:extLst>
          </p:cNvPr>
          <p:cNvPicPr>
            <a:picLocks noChangeAspect="1"/>
          </p:cNvPicPr>
          <p:nvPr/>
        </p:nvPicPr>
        <p:blipFill>
          <a:blip r:embed="rId3" cstate="print"/>
          <a:stretch>
            <a:fillRect/>
          </a:stretch>
        </p:blipFill>
        <p:spPr>
          <a:xfrm>
            <a:off x="6717435" y="1758507"/>
            <a:ext cx="1294306" cy="471297"/>
          </a:xfrm>
          <a:prstGeom prst="rect">
            <a:avLst/>
          </a:prstGeom>
        </p:spPr>
      </p:pic>
      <p:pic>
        <p:nvPicPr>
          <p:cNvPr id="15" name="Рисунок 14">
            <a:extLst>
              <a:ext uri="{FF2B5EF4-FFF2-40B4-BE49-F238E27FC236}">
                <a16:creationId xmlns="" xmlns:a16="http://schemas.microsoft.com/office/drawing/2014/main" id="{4E8D71E7-270E-42A4-B34F-642865C6058A}"/>
              </a:ext>
            </a:extLst>
          </p:cNvPr>
          <p:cNvPicPr>
            <a:picLocks noChangeAspect="1"/>
          </p:cNvPicPr>
          <p:nvPr/>
        </p:nvPicPr>
        <p:blipFill>
          <a:blip r:embed="rId4" cstate="print"/>
          <a:stretch>
            <a:fillRect/>
          </a:stretch>
        </p:blipFill>
        <p:spPr>
          <a:xfrm>
            <a:off x="248916" y="2177959"/>
            <a:ext cx="1249788" cy="1213209"/>
          </a:xfrm>
          <a:prstGeom prst="rect">
            <a:avLst/>
          </a:prstGeom>
        </p:spPr>
      </p:pic>
      <p:cxnSp>
        <p:nvCxnSpPr>
          <p:cNvPr id="17" name="Прямая со стрелкой 16">
            <a:extLst>
              <a:ext uri="{FF2B5EF4-FFF2-40B4-BE49-F238E27FC236}">
                <a16:creationId xmlns="" xmlns:a16="http://schemas.microsoft.com/office/drawing/2014/main" id="{854EAFF3-E3B3-4597-9B3C-5DF03C566BBE}"/>
              </a:ext>
            </a:extLst>
          </p:cNvPr>
          <p:cNvCxnSpPr>
            <a:cxnSpLocks/>
          </p:cNvCxnSpPr>
          <p:nvPr/>
        </p:nvCxnSpPr>
        <p:spPr>
          <a:xfrm>
            <a:off x="6105517" y="2177959"/>
            <a:ext cx="2355" cy="392130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1" name="Прямоугольник: один скругленный угол 10">
            <a:extLst>
              <a:ext uri="{FF2B5EF4-FFF2-40B4-BE49-F238E27FC236}">
                <a16:creationId xmlns="" xmlns:a16="http://schemas.microsoft.com/office/drawing/2014/main" id="{16CABD71-3B0A-4D22-B5DB-31D1D23BC57A}"/>
              </a:ext>
            </a:extLst>
          </p:cNvPr>
          <p:cNvSpPr/>
          <p:nvPr/>
        </p:nvSpPr>
        <p:spPr>
          <a:xfrm>
            <a:off x="1450428" y="2349062"/>
            <a:ext cx="4500358" cy="3918388"/>
          </a:xfrm>
          <a:prstGeom prst="round1Rect">
            <a:avLst/>
          </a:prstGeom>
          <a:solidFill>
            <a:schemeClr val="bg1"/>
          </a:solidFill>
          <a:ln>
            <a:solidFill>
              <a:srgbClr val="4BB8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2400" b="1" dirty="0" err="1" smtClean="0">
                <a:solidFill>
                  <a:srgbClr val="0070C0"/>
                </a:solidFill>
              </a:rPr>
              <a:t>Atrof</a:t>
            </a:r>
            <a:r>
              <a:rPr lang="ru-RU" sz="2400" b="1" dirty="0" smtClean="0">
                <a:solidFill>
                  <a:srgbClr val="0070C0"/>
                </a:solidFill>
              </a:rPr>
              <a:t>-</a:t>
            </a:r>
            <a:r>
              <a:rPr lang="en-US" sz="2400" b="1" dirty="0" err="1" smtClean="0">
                <a:solidFill>
                  <a:srgbClr val="0070C0"/>
                </a:solidFill>
              </a:rPr>
              <a:t>muhit</a:t>
            </a:r>
            <a:r>
              <a:rPr lang="en-US" sz="2400" b="1" dirty="0" smtClean="0">
                <a:solidFill>
                  <a:srgbClr val="0070C0"/>
                </a:solidFill>
              </a:rPr>
              <a:t> </a:t>
            </a:r>
            <a:r>
              <a:rPr kumimoji="0" lang="uz-Latn-UZ" sz="2400" b="1" i="0" u="none" strike="noStrike" kern="1200" cap="none" spc="0" normalizeH="0" baseline="0" noProof="0" dirty="0" smtClean="0">
                <a:ln>
                  <a:noFill/>
                </a:ln>
                <a:solidFill>
                  <a:srgbClr val="0070C0"/>
                </a:solidFill>
                <a:effectLst/>
                <a:uLnTx/>
                <a:uFillTx/>
                <a:latin typeface="Tahoma" panose="020B0604030504040204" pitchFamily="34" charset="0"/>
                <a:ea typeface="Tahoma" panose="020B0604030504040204" pitchFamily="34" charset="0"/>
                <a:cs typeface="Tahoma" panose="020B0604030504040204" pitchFamily="34" charset="0"/>
              </a:rPr>
              <a:t> va tabiat</a:t>
            </a:r>
            <a:r>
              <a:rPr kumimoji="0" lang="uz-Latn-UZ" sz="2400" b="1" i="0" u="none" strike="noStrike" kern="1200" cap="none" spc="0" normalizeH="0" noProof="0" dirty="0" smtClean="0">
                <a:ln>
                  <a:noFill/>
                </a:ln>
                <a:solidFill>
                  <a:srgbClr val="0070C0"/>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uz-Latn-UZ" sz="2400" b="1" i="0" u="none" strike="noStrike" kern="1200" cap="none" spc="0" normalizeH="0" baseline="0" noProof="0" dirty="0" smtClean="0">
                <a:ln>
                  <a:noFill/>
                </a:ln>
                <a:solidFill>
                  <a:srgbClr val="0070C0"/>
                </a:solidFill>
                <a:effectLst/>
                <a:uLnTx/>
                <a:uFillTx/>
                <a:latin typeface="Tahoma" panose="020B0604030504040204" pitchFamily="34" charset="0"/>
                <a:ea typeface="Tahoma" panose="020B0604030504040204" pitchFamily="34" charset="0"/>
                <a:cs typeface="Tahoma" panose="020B0604030504040204" pitchFamily="34" charset="0"/>
              </a:rPr>
              <a:t> bilan tanishtirish</a:t>
            </a:r>
            <a:endParaRPr kumimoji="0" lang="ru-RU" sz="2400" b="1" i="0" u="none" strike="noStrike" kern="1200" cap="none" spc="0" normalizeH="0" baseline="0" noProof="0" dirty="0">
              <a:ln>
                <a:noFill/>
              </a:ln>
              <a:solidFill>
                <a:srgbClr val="0070C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uz-Latn-UZ" sz="2400" b="1" i="0" u="none" strike="noStrike" kern="1200" cap="none" spc="0" normalizeH="0" baseline="0" noProof="0" dirty="0" smtClean="0">
              <a:ln>
                <a:noFill/>
              </a:ln>
              <a:solidFill>
                <a:srgbClr val="36A463"/>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ru-RU" sz="2400" b="1" i="0" u="none" strike="noStrike" kern="1200" cap="none" spc="0" normalizeH="0" baseline="0" noProof="0" dirty="0">
              <a:ln>
                <a:noFill/>
              </a:ln>
              <a:solidFill>
                <a:srgbClr val="36A463"/>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lang="uz-Latn-UZ" sz="24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Tasviriy san’at</a:t>
            </a:r>
            <a:r>
              <a:rPr lang="ru-RU" sz="24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uz-Latn-UZ" sz="24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haftada 2 ta mashg’ulot</a:t>
            </a:r>
          </a:p>
          <a:p>
            <a:pPr marL="0" marR="0" lvl="0" indent="0" algn="just" defTabSz="914400" rtl="0" eaLnBrk="1" fontAlgn="base" latinLnBrk="0" hangingPunct="1">
              <a:lnSpc>
                <a:spcPct val="100000"/>
              </a:lnSpc>
              <a:spcBef>
                <a:spcPct val="0"/>
              </a:spcBef>
              <a:spcAft>
                <a:spcPct val="0"/>
              </a:spcAft>
              <a:buClrTx/>
              <a:buSzTx/>
              <a:buFontTx/>
              <a:buNone/>
              <a:tabLst/>
              <a:defRPr/>
            </a:pPr>
            <a:endParaRPr lang="ru-RU" sz="2400" b="1" dirty="0">
              <a:solidFill>
                <a:srgbClr val="0070C0"/>
              </a:solidFill>
              <a:latin typeface="Tahoma" panose="020B0604030504040204" pitchFamily="34" charset="0"/>
              <a:ea typeface="Tahoma" panose="020B0604030504040204" pitchFamily="34" charset="0"/>
              <a:cs typeface="Tahoma" panose="020B060403050404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ru-RU" sz="2400" b="1" i="0" u="none" strike="noStrike" kern="1200" cap="none" spc="0" normalizeH="0" baseline="0" noProof="0" dirty="0" err="1">
                <a:ln>
                  <a:noFill/>
                </a:ln>
                <a:solidFill>
                  <a:srgbClr val="0070C0"/>
                </a:solidFill>
                <a:effectLst/>
                <a:uLnTx/>
                <a:uFillTx/>
                <a:latin typeface="Tahoma" panose="020B0604030504040204" pitchFamily="34" charset="0"/>
                <a:ea typeface="Tahoma" panose="020B0604030504040204" pitchFamily="34" charset="0"/>
                <a:cs typeface="Tahoma" panose="020B0604030504040204" pitchFamily="34" charset="0"/>
              </a:rPr>
              <a:t>Хореографи</a:t>
            </a:r>
            <a:r>
              <a:rPr lang="ru-RU" sz="2400" b="1" dirty="0">
                <a:solidFill>
                  <a:srgbClr val="0070C0"/>
                </a:solidFill>
                <a:latin typeface="Tahoma" panose="020B0604030504040204" pitchFamily="34" charset="0"/>
                <a:ea typeface="Tahoma" panose="020B0604030504040204" pitchFamily="34" charset="0"/>
                <a:cs typeface="Tahoma" panose="020B0604030504040204" pitchFamily="34" charset="0"/>
              </a:rPr>
              <a:t>я </a:t>
            </a:r>
            <a:r>
              <a:rPr lang="ru-RU" sz="24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a:t>
            </a:r>
            <a:r>
              <a:rPr lang="uz-Latn-UZ" sz="24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yo’q edi</a:t>
            </a:r>
          </a:p>
          <a:p>
            <a:pPr marL="0" marR="0" lvl="0" indent="0" algn="just" defTabSz="914400" rtl="0" eaLnBrk="1" fontAlgn="base" latinLnBrk="0" hangingPunct="1">
              <a:lnSpc>
                <a:spcPct val="100000"/>
              </a:lnSpc>
              <a:spcBef>
                <a:spcPct val="0"/>
              </a:spcBef>
              <a:spcAft>
                <a:spcPct val="0"/>
              </a:spcAft>
              <a:buClrTx/>
              <a:buSzTx/>
              <a:buFontTx/>
              <a:buNone/>
              <a:tabLst/>
              <a:defRPr/>
            </a:pPr>
            <a:endParaRPr lang="uz-Latn-UZ" sz="2400" b="1" dirty="0" smtClean="0">
              <a:solidFill>
                <a:srgbClr val="0070C0"/>
              </a:solidFill>
              <a:latin typeface="Tahoma" panose="020B0604030504040204" pitchFamily="34" charset="0"/>
              <a:ea typeface="Tahoma" panose="020B0604030504040204" pitchFamily="34" charset="0"/>
              <a:cs typeface="Tahoma" panose="020B060403050404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lang="uz-Latn-UZ" sz="24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Ikkinchi til</a:t>
            </a:r>
            <a:endParaRPr kumimoji="0" lang="ru-RU" sz="2400" b="1" i="0" u="none" strike="noStrike" kern="1200" cap="none" spc="0" normalizeH="0" baseline="0" noProof="0" dirty="0">
              <a:ln>
                <a:noFill/>
              </a:ln>
              <a:solidFill>
                <a:srgbClr val="0070C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3" name="Прямоугольник: один скругленный угол 12">
            <a:extLst>
              <a:ext uri="{FF2B5EF4-FFF2-40B4-BE49-F238E27FC236}">
                <a16:creationId xmlns="" xmlns:a16="http://schemas.microsoft.com/office/drawing/2014/main" id="{1A67244A-A114-41B1-AF19-238EF5C66534}"/>
              </a:ext>
            </a:extLst>
          </p:cNvPr>
          <p:cNvSpPr/>
          <p:nvPr/>
        </p:nvSpPr>
        <p:spPr>
          <a:xfrm>
            <a:off x="8643257" y="1698635"/>
            <a:ext cx="3143491" cy="591040"/>
          </a:xfrm>
          <a:prstGeom prst="round1Rect">
            <a:avLst/>
          </a:prstGeom>
          <a:solidFill>
            <a:schemeClr val="bg1"/>
          </a:solidFill>
          <a:ln>
            <a:solidFill>
              <a:srgbClr val="4BB8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t-EE" dirty="0" smtClean="0">
                <a:solidFill>
                  <a:srgbClr val="0070C0"/>
                </a:solidFill>
              </a:rPr>
              <a:t>Har bir </a:t>
            </a:r>
            <a:r>
              <a:rPr lang="uz-Latn-UZ" dirty="0" smtClean="0">
                <a:solidFill>
                  <a:srgbClr val="0070C0"/>
                </a:solidFill>
                <a:latin typeface="Tahoma" panose="020B0604030504040204" pitchFamily="34" charset="0"/>
                <a:ea typeface="Tahoma" panose="020B0604030504040204" pitchFamily="34" charset="0"/>
                <a:cs typeface="Tahoma" panose="020B0604030504040204" pitchFamily="34" charset="0"/>
              </a:rPr>
              <a:t>yosh guruhlar uchun</a:t>
            </a:r>
            <a:endPar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3" name="Номер слайда 2">
            <a:extLst>
              <a:ext uri="{FF2B5EF4-FFF2-40B4-BE49-F238E27FC236}">
                <a16:creationId xmlns="" xmlns:a16="http://schemas.microsoft.com/office/drawing/2014/main" id="{306B0989-7CC1-4FC5-BBF1-57AE94DABDEC}"/>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Tree>
    <p:extLst>
      <p:ext uri="{BB962C8B-B14F-4D97-AF65-F5344CB8AC3E}">
        <p14:creationId xmlns:p14="http://schemas.microsoft.com/office/powerpoint/2010/main" val="20560110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5" name="TextBox 4"/>
          <p:cNvSpPr txBox="1"/>
          <p:nvPr/>
        </p:nvSpPr>
        <p:spPr>
          <a:xfrm>
            <a:off x="1713953" y="190877"/>
            <a:ext cx="8477251" cy="707886"/>
          </a:xfrm>
          <a:prstGeom prst="rect">
            <a:avLst/>
          </a:prstGeom>
          <a:noFill/>
        </p:spPr>
        <p:txBody>
          <a:bodyPr wrap="square" rtlCol="0">
            <a:spAutoFit/>
          </a:bodyPr>
          <a:lstStyle/>
          <a:p>
            <a:pPr>
              <a:defRPr/>
            </a:pPr>
            <a:r>
              <a:rPr lang="et-EE" sz="2000" b="1" dirty="0" smtClean="0"/>
              <a:t>4-ilova. Namunaviy yillik mavzuli reja </a:t>
            </a:r>
            <a:endParaRPr lang="uz-Cyrl-UZ" sz="2000" b="1" dirty="0" smtClean="0"/>
          </a:p>
          <a:p>
            <a:pPr marL="0" marR="0" lvl="0" indent="0" algn="l" defTabSz="914400" rtl="0" eaLnBrk="1" fontAlgn="base" latinLnBrk="0" hangingPunct="1">
              <a:lnSpc>
                <a:spcPct val="100000"/>
              </a:lnSpc>
              <a:spcBef>
                <a:spcPct val="0"/>
              </a:spcBef>
              <a:spcAft>
                <a:spcPct val="0"/>
              </a:spcAft>
              <a:buClrTx/>
              <a:buSzTx/>
              <a:buFontTx/>
              <a:buNone/>
              <a:tabLst/>
              <a:defRPr/>
            </a:pPr>
            <a:r>
              <a:rPr lang="ru-RU" sz="2000" b="1" dirty="0" err="1" smtClean="0">
                <a:solidFill>
                  <a:srgbClr val="FFFFFF"/>
                </a:solidFill>
                <a:latin typeface="Arial" panose="020B0604020202020204" pitchFamily="34" charset="0"/>
                <a:cs typeface="Arial" panose="020B0604020202020204" pitchFamily="34" charset="0"/>
              </a:rPr>
              <a:t>н</a:t>
            </a:r>
            <a:endParaRPr kumimoji="0" lang="ru-RU" sz="2000" b="1"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cxnSp>
        <p:nvCxnSpPr>
          <p:cNvPr id="17" name="Прямая со стрелкой 16">
            <a:extLst>
              <a:ext uri="{FF2B5EF4-FFF2-40B4-BE49-F238E27FC236}">
                <a16:creationId xmlns="" xmlns:a16="http://schemas.microsoft.com/office/drawing/2014/main" id="{854EAFF3-E3B3-4597-9B3C-5DF03C566BBE}"/>
              </a:ext>
            </a:extLst>
          </p:cNvPr>
          <p:cNvCxnSpPr>
            <a:cxnSpLocks/>
          </p:cNvCxnSpPr>
          <p:nvPr/>
        </p:nvCxnSpPr>
        <p:spPr>
          <a:xfrm>
            <a:off x="6096000" y="1278012"/>
            <a:ext cx="0" cy="517207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2" name="Рисунок 1">
            <a:extLst>
              <a:ext uri="{FF2B5EF4-FFF2-40B4-BE49-F238E27FC236}">
                <a16:creationId xmlns="" xmlns:a16="http://schemas.microsoft.com/office/drawing/2014/main" id="{F193BBC0-4F30-4483-8D87-2236BF606804}"/>
              </a:ext>
            </a:extLst>
          </p:cNvPr>
          <p:cNvPicPr>
            <a:picLocks noChangeAspect="1"/>
          </p:cNvPicPr>
          <p:nvPr/>
        </p:nvPicPr>
        <p:blipFill rotWithShape="1">
          <a:blip r:embed="rId3" cstate="print"/>
          <a:srcRect l="8311" t="26615" r="68626" b="43096"/>
          <a:stretch/>
        </p:blipFill>
        <p:spPr>
          <a:xfrm>
            <a:off x="2162177" y="912021"/>
            <a:ext cx="1371598" cy="940805"/>
          </a:xfrm>
          <a:prstGeom prst="round2DiagRect">
            <a:avLst/>
          </a:prstGeom>
        </p:spPr>
      </p:pic>
      <p:pic>
        <p:nvPicPr>
          <p:cNvPr id="3" name="Рисунок 2">
            <a:extLst>
              <a:ext uri="{FF2B5EF4-FFF2-40B4-BE49-F238E27FC236}">
                <a16:creationId xmlns="" xmlns:a16="http://schemas.microsoft.com/office/drawing/2014/main" id="{837A0413-8DED-44F9-A3DA-791693AC0A83}"/>
              </a:ext>
            </a:extLst>
          </p:cNvPr>
          <p:cNvPicPr>
            <a:picLocks noChangeAspect="1"/>
          </p:cNvPicPr>
          <p:nvPr/>
        </p:nvPicPr>
        <p:blipFill rotWithShape="1">
          <a:blip r:embed="rId3" cstate="print"/>
          <a:srcRect l="30468" t="30624" r="50000" b="42873"/>
          <a:stretch/>
        </p:blipFill>
        <p:spPr>
          <a:xfrm>
            <a:off x="8549317" y="932546"/>
            <a:ext cx="1208415" cy="920280"/>
          </a:xfrm>
          <a:prstGeom prst="round2DiagRect">
            <a:avLst/>
          </a:prstGeom>
        </p:spPr>
      </p:pic>
      <p:graphicFrame>
        <p:nvGraphicFramePr>
          <p:cNvPr id="4" name="Таблица 6">
            <a:extLst>
              <a:ext uri="{FF2B5EF4-FFF2-40B4-BE49-F238E27FC236}">
                <a16:creationId xmlns="" xmlns:a16="http://schemas.microsoft.com/office/drawing/2014/main" id="{2DAFB77B-9A3B-4ABE-B5A8-8B170279FF24}"/>
              </a:ext>
            </a:extLst>
          </p:cNvPr>
          <p:cNvGraphicFramePr>
            <a:graphicFrameLocks noGrp="1"/>
          </p:cNvGraphicFramePr>
          <p:nvPr>
            <p:extLst>
              <p:ext uri="{D42A27DB-BD31-4B8C-83A1-F6EECF244321}">
                <p14:modId xmlns:p14="http://schemas.microsoft.com/office/powerpoint/2010/main" val="3032577521"/>
              </p:ext>
            </p:extLst>
          </p:nvPr>
        </p:nvGraphicFramePr>
        <p:xfrm>
          <a:off x="236482" y="1743019"/>
          <a:ext cx="5716095" cy="4988570"/>
        </p:xfrm>
        <a:graphic>
          <a:graphicData uri="http://schemas.openxmlformats.org/drawingml/2006/table">
            <a:tbl>
              <a:tblPr firstRow="1" bandRow="1">
                <a:tableStyleId>{21E4AEA4-8DFA-4A89-87EB-49C32662AFE0}</a:tableStyleId>
              </a:tblPr>
              <a:tblGrid>
                <a:gridCol w="961696">
                  <a:extLst>
                    <a:ext uri="{9D8B030D-6E8A-4147-A177-3AD203B41FA5}">
                      <a16:colId xmlns="" xmlns:a16="http://schemas.microsoft.com/office/drawing/2014/main" val="2514293506"/>
                    </a:ext>
                  </a:extLst>
                </a:gridCol>
                <a:gridCol w="2144111">
                  <a:extLst>
                    <a:ext uri="{9D8B030D-6E8A-4147-A177-3AD203B41FA5}">
                      <a16:colId xmlns="" xmlns:a16="http://schemas.microsoft.com/office/drawing/2014/main" val="1757085290"/>
                    </a:ext>
                  </a:extLst>
                </a:gridCol>
                <a:gridCol w="739900"/>
                <a:gridCol w="1870388">
                  <a:extLst>
                    <a:ext uri="{9D8B030D-6E8A-4147-A177-3AD203B41FA5}">
                      <a16:colId xmlns="" xmlns:a16="http://schemas.microsoft.com/office/drawing/2014/main" val="2945807648"/>
                    </a:ext>
                  </a:extLst>
                </a:gridCol>
              </a:tblGrid>
              <a:tr h="358130">
                <a:tc>
                  <a:txBody>
                    <a:bodyPr/>
                    <a:lstStyle/>
                    <a:p>
                      <a:pPr>
                        <a:lnSpc>
                          <a:spcPct val="115000"/>
                        </a:lnSpc>
                        <a:spcAft>
                          <a:spcPts val="0"/>
                        </a:spcAft>
                      </a:pPr>
                      <a:r>
                        <a:rPr lang="ru-RU" sz="1100" b="1" dirty="0" err="1">
                          <a:solidFill>
                            <a:schemeClr val="tx1"/>
                          </a:solidFill>
                          <a:latin typeface="Times New Roman"/>
                          <a:ea typeface="Times New Roman"/>
                          <a:cs typeface="Times New Roman"/>
                        </a:rPr>
                        <a:t>Oylar</a:t>
                      </a:r>
                      <a:r>
                        <a:rPr lang="ru-RU" sz="1100" b="1" dirty="0">
                          <a:solidFill>
                            <a:schemeClr val="tx1"/>
                          </a:solidFill>
                          <a:latin typeface="Times New Roman"/>
                          <a:ea typeface="Times New Roman"/>
                          <a:cs typeface="Times New Roman"/>
                        </a:rPr>
                        <a:t> </a:t>
                      </a:r>
                      <a:endParaRPr lang="uz-Cyrl-UZ" sz="1100" dirty="0">
                        <a:solidFill>
                          <a:schemeClr val="tx1"/>
                        </a:solidFill>
                        <a:latin typeface="Calibri"/>
                        <a:ea typeface="Calibri"/>
                        <a:cs typeface="Times New Roman"/>
                      </a:endParaRPr>
                    </a:p>
                  </a:txBody>
                  <a:tcPr marL="68580" marR="68580" marT="0" marB="0">
                    <a:solidFill>
                      <a:schemeClr val="tx2">
                        <a:lumMod val="20000"/>
                        <a:lumOff val="80000"/>
                      </a:schemeClr>
                    </a:solidFill>
                  </a:tcPr>
                </a:tc>
                <a:tc>
                  <a:txBody>
                    <a:bodyPr/>
                    <a:lstStyle/>
                    <a:p>
                      <a:pPr>
                        <a:lnSpc>
                          <a:spcPct val="115000"/>
                        </a:lnSpc>
                        <a:spcAft>
                          <a:spcPts val="0"/>
                        </a:spcAft>
                      </a:pPr>
                      <a:r>
                        <a:rPr lang="ru-RU" sz="1100" b="1" dirty="0" err="1">
                          <a:solidFill>
                            <a:schemeClr val="tx1"/>
                          </a:solidFill>
                          <a:latin typeface="Times New Roman"/>
                          <a:ea typeface="Times New Roman"/>
                          <a:cs typeface="Times New Roman"/>
                        </a:rPr>
                        <a:t>Oy</a:t>
                      </a:r>
                      <a:r>
                        <a:rPr lang="ru-RU" sz="1100" b="1" dirty="0">
                          <a:solidFill>
                            <a:schemeClr val="tx1"/>
                          </a:solidFill>
                          <a:latin typeface="Times New Roman"/>
                          <a:ea typeface="Times New Roman"/>
                          <a:cs typeface="Times New Roman"/>
                        </a:rPr>
                        <a:t> </a:t>
                      </a:r>
                      <a:r>
                        <a:rPr lang="ru-RU" sz="1100" b="1" dirty="0" err="1">
                          <a:solidFill>
                            <a:schemeClr val="tx1"/>
                          </a:solidFill>
                          <a:latin typeface="Times New Roman"/>
                          <a:ea typeface="Times New Roman"/>
                          <a:cs typeface="Times New Roman"/>
                        </a:rPr>
                        <a:t>mavzusi</a:t>
                      </a:r>
                      <a:endParaRPr lang="uz-Cyrl-UZ" sz="1100" dirty="0">
                        <a:solidFill>
                          <a:schemeClr val="tx1"/>
                        </a:solidFill>
                        <a:latin typeface="Calibri"/>
                        <a:ea typeface="Calibri"/>
                        <a:cs typeface="Times New Roman"/>
                      </a:endParaRPr>
                    </a:p>
                  </a:txBody>
                  <a:tcPr marL="68580" marR="68580" marT="0" marB="0">
                    <a:solidFill>
                      <a:schemeClr val="tx2">
                        <a:lumMod val="20000"/>
                        <a:lumOff val="80000"/>
                      </a:schemeClr>
                    </a:solidFill>
                  </a:tcPr>
                </a:tc>
                <a:tc>
                  <a:txBody>
                    <a:bodyPr/>
                    <a:lstStyle/>
                    <a:p>
                      <a:pPr>
                        <a:lnSpc>
                          <a:spcPct val="115000"/>
                        </a:lnSpc>
                        <a:spcAft>
                          <a:spcPts val="0"/>
                        </a:spcAft>
                      </a:pPr>
                      <a:endParaRPr lang="uz-Cyrl-UZ" sz="1100" dirty="0">
                        <a:solidFill>
                          <a:schemeClr val="tx1"/>
                        </a:solidFill>
                        <a:latin typeface="Calibri"/>
                        <a:ea typeface="Calibri"/>
                        <a:cs typeface="Times New Roman"/>
                      </a:endParaRPr>
                    </a:p>
                  </a:txBody>
                  <a:tcPr marL="68580" marR="68580" marT="0" marB="0">
                    <a:solidFill>
                      <a:schemeClr val="tx2">
                        <a:lumMod val="20000"/>
                        <a:lumOff val="80000"/>
                      </a:schemeClr>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ru-RU" sz="1100" b="1" dirty="0" err="1" smtClean="0">
                          <a:solidFill>
                            <a:schemeClr val="tx1"/>
                          </a:solidFill>
                          <a:latin typeface="Times New Roman"/>
                          <a:ea typeface="Times New Roman"/>
                          <a:cs typeface="Times New Roman"/>
                        </a:rPr>
                        <a:t>Oy</a:t>
                      </a:r>
                      <a:r>
                        <a:rPr lang="ru-RU" sz="1100" b="1" dirty="0" smtClean="0">
                          <a:solidFill>
                            <a:schemeClr val="tx1"/>
                          </a:solidFill>
                          <a:latin typeface="Times New Roman"/>
                          <a:ea typeface="Times New Roman"/>
                          <a:cs typeface="Times New Roman"/>
                        </a:rPr>
                        <a:t> </a:t>
                      </a:r>
                      <a:r>
                        <a:rPr lang="ru-RU" sz="1100" b="1" dirty="0" err="1" smtClean="0">
                          <a:solidFill>
                            <a:schemeClr val="tx1"/>
                          </a:solidFill>
                          <a:latin typeface="Times New Roman"/>
                          <a:ea typeface="Times New Roman"/>
                          <a:cs typeface="Times New Roman"/>
                        </a:rPr>
                        <a:t>haftalari</a:t>
                      </a:r>
                      <a:endParaRPr lang="uz-Cyrl-UZ" sz="1100" dirty="0" smtClean="0">
                        <a:solidFill>
                          <a:schemeClr val="tx1"/>
                        </a:solidFill>
                        <a:latin typeface="Calibri"/>
                        <a:ea typeface="Calibri"/>
                        <a:cs typeface="Times New Roman"/>
                      </a:endParaRPr>
                    </a:p>
                    <a:p>
                      <a:pPr>
                        <a:lnSpc>
                          <a:spcPct val="115000"/>
                        </a:lnSpc>
                        <a:spcAft>
                          <a:spcPts val="0"/>
                        </a:spcAft>
                      </a:pPr>
                      <a:endParaRPr lang="uz-Cyrl-UZ" sz="1100" dirty="0">
                        <a:solidFill>
                          <a:schemeClr val="tx1"/>
                        </a:solidFill>
                        <a:latin typeface="Calibri"/>
                        <a:ea typeface="Calibri"/>
                        <a:cs typeface="Times New Roman"/>
                      </a:endParaRPr>
                    </a:p>
                  </a:txBody>
                  <a:tcPr marL="68580" marR="68580" marT="0" marB="0">
                    <a:solidFill>
                      <a:schemeClr val="tx2">
                        <a:lumMod val="20000"/>
                        <a:lumOff val="80000"/>
                      </a:schemeClr>
                    </a:solidFill>
                  </a:tcPr>
                </a:tc>
                <a:extLst>
                  <a:ext uri="{0D108BD9-81ED-4DB2-BD59-A6C34878D82A}">
                    <a16:rowId xmlns="" xmlns:a16="http://schemas.microsoft.com/office/drawing/2014/main" val="948860323"/>
                  </a:ext>
                </a:extLst>
              </a:tr>
              <a:tr h="329446">
                <a:tc>
                  <a:txBody>
                    <a:bodyPr/>
                    <a:lstStyle/>
                    <a:p>
                      <a:r>
                        <a:rPr lang="ru-RU" sz="16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Октябр</a:t>
                      </a:r>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tc>
                  <a:txBody>
                    <a:bodyPr/>
                    <a:lstStyle/>
                    <a:p>
                      <a:pPr>
                        <a:lnSpc>
                          <a:spcPct val="115000"/>
                        </a:lnSpc>
                        <a:spcAft>
                          <a:spcPts val="0"/>
                        </a:spcAft>
                      </a:pPr>
                      <a:r>
                        <a:rPr lang="ru-RU" sz="1100" dirty="0" err="1">
                          <a:latin typeface="Times New Roman"/>
                          <a:ea typeface="Times New Roman"/>
                          <a:cs typeface="Times New Roman"/>
                        </a:rPr>
                        <a:t>Kuz</a:t>
                      </a:r>
                      <a:r>
                        <a:rPr lang="ru-RU" sz="1100" dirty="0">
                          <a:latin typeface="Times New Roman"/>
                          <a:ea typeface="Times New Roman"/>
                          <a:cs typeface="Times New Roman"/>
                        </a:rPr>
                        <a:t> </a:t>
                      </a:r>
                      <a:r>
                        <a:rPr lang="ru-RU" sz="1100" dirty="0" err="1">
                          <a:latin typeface="Times New Roman"/>
                          <a:ea typeface="Times New Roman"/>
                          <a:cs typeface="Times New Roman"/>
                        </a:rPr>
                        <a:t>bo‘yoqlari</a:t>
                      </a:r>
                      <a:r>
                        <a:rPr lang="ru-RU" sz="1100" dirty="0">
                          <a:latin typeface="Times New Roman"/>
                          <a:ea typeface="Times New Roman"/>
                          <a:cs typeface="Times New Roman"/>
                        </a:rPr>
                        <a:t> </a:t>
                      </a:r>
                      <a:endParaRPr lang="uz-Cyrl-UZ" sz="1100" dirty="0">
                        <a:latin typeface="Calibri"/>
                        <a:ea typeface="Calibri"/>
                        <a:cs typeface="Times New Roman"/>
                      </a:endParaRPr>
                    </a:p>
                  </a:txBody>
                  <a:tcPr marL="68580" marR="68580" marT="0" marB="0">
                    <a:solidFill>
                      <a:schemeClr val="bg1"/>
                    </a:solidFill>
                  </a:tcPr>
                </a:tc>
                <a:tc>
                  <a:txBody>
                    <a:bodyPr/>
                    <a:lstStyle/>
                    <a:p>
                      <a:pPr algn="just">
                        <a:lnSpc>
                          <a:spcPct val="115000"/>
                        </a:lnSpc>
                        <a:spcAft>
                          <a:spcPts val="0"/>
                        </a:spcAft>
                      </a:pPr>
                      <a:r>
                        <a:rPr lang="uz-Latn-UZ" sz="1100" dirty="0" smtClean="0">
                          <a:solidFill>
                            <a:srgbClr val="FF0000"/>
                          </a:solidFill>
                          <a:latin typeface="Times New Roman"/>
                          <a:ea typeface="Times New Roman"/>
                          <a:cs typeface="Times New Roman"/>
                        </a:rPr>
                        <a:t>4</a:t>
                      </a:r>
                      <a:r>
                        <a:rPr lang="ru-RU" sz="1100" dirty="0" smtClean="0">
                          <a:solidFill>
                            <a:srgbClr val="FF0000"/>
                          </a:solidFill>
                          <a:latin typeface="Times New Roman"/>
                          <a:ea typeface="Times New Roman"/>
                          <a:cs typeface="Times New Roman"/>
                        </a:rPr>
                        <a:t>-</a:t>
                      </a:r>
                      <a:r>
                        <a:rPr lang="ru-RU" sz="1100" dirty="0" err="1" smtClean="0">
                          <a:solidFill>
                            <a:srgbClr val="FF0000"/>
                          </a:solidFill>
                          <a:latin typeface="Times New Roman"/>
                          <a:ea typeface="Times New Roman"/>
                          <a:cs typeface="Times New Roman"/>
                        </a:rPr>
                        <a:t>hafta</a:t>
                      </a:r>
                      <a:endParaRPr lang="uz-Cyrl-UZ" sz="1100" dirty="0">
                        <a:solidFill>
                          <a:srgbClr val="FF0000"/>
                        </a:solidFill>
                        <a:latin typeface="Calibri"/>
                        <a:ea typeface="Calibri"/>
                        <a:cs typeface="Times New Roman"/>
                      </a:endParaRPr>
                    </a:p>
                  </a:txBody>
                  <a:tcPr marL="68580" marR="68580" marT="0" marB="0">
                    <a:solidFill>
                      <a:schemeClr val="bg1"/>
                    </a:solidFill>
                  </a:tcPr>
                </a:tc>
                <a:tc>
                  <a:txBody>
                    <a:bodyPr/>
                    <a:lstStyle/>
                    <a:p>
                      <a:pPr algn="just">
                        <a:lnSpc>
                          <a:spcPct val="115000"/>
                        </a:lnSpc>
                        <a:spcAft>
                          <a:spcPts val="0"/>
                        </a:spcAft>
                      </a:pPr>
                      <a:r>
                        <a:rPr lang="uz-Latn-UZ" sz="1100" dirty="0" smtClean="0">
                          <a:solidFill>
                            <a:srgbClr val="FF0000"/>
                          </a:solidFill>
                          <a:latin typeface="Times New Roman"/>
                          <a:ea typeface="Calibri"/>
                          <a:cs typeface="Times New Roman"/>
                        </a:rPr>
                        <a:t>“O”zbekistonning  oq oltini”</a:t>
                      </a:r>
                      <a:endParaRPr lang="uz-Cyrl-UZ" sz="1100" dirty="0">
                        <a:solidFill>
                          <a:srgbClr val="FF0000"/>
                        </a:solidFill>
                        <a:latin typeface="Calibri"/>
                        <a:ea typeface="Calibri"/>
                        <a:cs typeface="Times New Roman"/>
                      </a:endParaRPr>
                    </a:p>
                  </a:txBody>
                  <a:tcPr marL="68580" marR="68580" marT="0" marB="0">
                    <a:solidFill>
                      <a:schemeClr val="bg1"/>
                    </a:solidFill>
                  </a:tcPr>
                </a:tc>
                <a:extLst>
                  <a:ext uri="{0D108BD9-81ED-4DB2-BD59-A6C34878D82A}">
                    <a16:rowId xmlns="" xmlns:a16="http://schemas.microsoft.com/office/drawing/2014/main" val="2230365782"/>
                  </a:ext>
                </a:extLst>
              </a:tr>
              <a:tr h="1020797">
                <a:tc>
                  <a:txBody>
                    <a:bodyPr/>
                    <a:lstStyle/>
                    <a:p>
                      <a:r>
                        <a:rPr lang="ru-RU" sz="1600" dirty="0">
                          <a:solidFill>
                            <a:schemeClr val="tx1"/>
                          </a:solidFill>
                          <a:latin typeface="Tahoma" panose="020B0604030504040204" pitchFamily="34" charset="0"/>
                          <a:ea typeface="Tahoma" panose="020B0604030504040204" pitchFamily="34" charset="0"/>
                          <a:cs typeface="Tahoma" panose="020B0604030504040204" pitchFamily="34" charset="0"/>
                        </a:rPr>
                        <a:t>Ноябрь</a:t>
                      </a:r>
                    </a:p>
                  </a:txBody>
                  <a:tcPr>
                    <a:solidFill>
                      <a:schemeClr val="bg1">
                        <a:lumMod val="85000"/>
                      </a:schemeClr>
                    </a:solidFill>
                  </a:tcPr>
                </a:tc>
                <a:tc>
                  <a:txBody>
                    <a:bodyPr/>
                    <a:lstStyle/>
                    <a:p>
                      <a:r>
                        <a:rPr lang="en-US" sz="1600" kern="1200" dirty="0" smtClean="0">
                          <a:solidFill>
                            <a:schemeClr val="dk1"/>
                          </a:solidFill>
                          <a:latin typeface="+mn-lt"/>
                          <a:ea typeface="+mn-ea"/>
                          <a:cs typeface="+mn-cs"/>
                        </a:rPr>
                        <a:t>Transport, </a:t>
                      </a:r>
                      <a:r>
                        <a:rPr lang="en-US" sz="1600" kern="1200" dirty="0" err="1" smtClean="0">
                          <a:solidFill>
                            <a:schemeClr val="dk1"/>
                          </a:solidFill>
                          <a:latin typeface="+mn-lt"/>
                          <a:ea typeface="+mn-ea"/>
                          <a:cs typeface="+mn-cs"/>
                        </a:rPr>
                        <a:t>yo`l</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harakati</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qoidalari</a:t>
                      </a:r>
                      <a:r>
                        <a:rPr lang="en-US" sz="1600" kern="1200" dirty="0" smtClean="0">
                          <a:solidFill>
                            <a:schemeClr val="dk1"/>
                          </a:solidFill>
                          <a:latin typeface="+mn-lt"/>
                          <a:ea typeface="+mn-ea"/>
                          <a:cs typeface="+mn-cs"/>
                        </a:rPr>
                        <a:t>.</a:t>
                      </a:r>
                      <a:endParaRPr lang="uz-Cyrl-UZ" sz="1600" kern="1200" dirty="0" smtClean="0">
                        <a:solidFill>
                          <a:schemeClr val="dk1"/>
                        </a:solidFill>
                        <a:latin typeface="+mn-lt"/>
                        <a:ea typeface="+mn-ea"/>
                        <a:cs typeface="+mn-cs"/>
                      </a:endParaRPr>
                    </a:p>
                    <a:p>
                      <a:r>
                        <a:rPr lang="et-EE" sz="1600" kern="1200" dirty="0" smtClean="0">
                          <a:solidFill>
                            <a:schemeClr val="dk1"/>
                          </a:solidFill>
                          <a:latin typeface="+mn-lt"/>
                          <a:ea typeface="+mn-ea"/>
                          <a:cs typeface="+mn-cs"/>
                        </a:rPr>
                        <a:t>Hayot xavfsizligi asoslari</a:t>
                      </a:r>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tc>
                  <a:txBody>
                    <a:bodyPr/>
                    <a:lstStyle/>
                    <a:p>
                      <a:pPr algn="just">
                        <a:lnSpc>
                          <a:spcPct val="115000"/>
                        </a:lnSpc>
                        <a:spcAft>
                          <a:spcPts val="0"/>
                        </a:spcAft>
                      </a:pPr>
                      <a:r>
                        <a:rPr lang="uz-Latn-UZ" sz="1600" dirty="0" smtClean="0">
                          <a:solidFill>
                            <a:srgbClr val="FF0000"/>
                          </a:solidFill>
                          <a:latin typeface="Times New Roman"/>
                          <a:ea typeface="Times New Roman"/>
                          <a:cs typeface="Times New Roman"/>
                        </a:rPr>
                        <a:t>2</a:t>
                      </a:r>
                      <a:r>
                        <a:rPr lang="ru-RU" sz="1600" dirty="0" smtClean="0">
                          <a:solidFill>
                            <a:srgbClr val="FF0000"/>
                          </a:solidFill>
                          <a:latin typeface="Times New Roman"/>
                          <a:ea typeface="Times New Roman"/>
                          <a:cs typeface="Times New Roman"/>
                        </a:rPr>
                        <a:t>-</a:t>
                      </a:r>
                      <a:r>
                        <a:rPr lang="ru-RU" sz="1600" dirty="0" err="1" smtClean="0">
                          <a:solidFill>
                            <a:srgbClr val="FF0000"/>
                          </a:solidFill>
                          <a:latin typeface="Times New Roman"/>
                          <a:ea typeface="Times New Roman"/>
                          <a:cs typeface="Times New Roman"/>
                        </a:rPr>
                        <a:t>hafta</a:t>
                      </a:r>
                      <a:endParaRPr lang="uz-Cyrl-UZ" sz="1600" dirty="0">
                        <a:solidFill>
                          <a:srgbClr val="FF0000"/>
                        </a:solidFill>
                        <a:latin typeface="Calibri"/>
                        <a:ea typeface="Calibri"/>
                        <a:cs typeface="Times New Roman"/>
                      </a:endParaRPr>
                    </a:p>
                  </a:txBody>
                  <a:tcPr>
                    <a:solidFill>
                      <a:schemeClr val="bg1">
                        <a:lumMod val="85000"/>
                      </a:schemeClr>
                    </a:solidFill>
                  </a:tcPr>
                </a:tc>
                <a:tc>
                  <a:txBody>
                    <a:bodyPr/>
                    <a:lstStyle/>
                    <a:p>
                      <a:r>
                        <a:rPr lang="ru-RU"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r>
                        <a:rPr lang="uz-Latn-UZ"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Rangli svetofor</a:t>
                      </a:r>
                      <a:r>
                        <a:rPr lang="ru-RU"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endParaRPr lang="ru-RU" sz="1600" dirty="0">
                        <a:solidFill>
                          <a:srgbClr val="C00000"/>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extLst>
                  <a:ext uri="{0D108BD9-81ED-4DB2-BD59-A6C34878D82A}">
                    <a16:rowId xmlns="" xmlns:a16="http://schemas.microsoft.com/office/drawing/2014/main" val="3398518354"/>
                  </a:ext>
                </a:extLst>
              </a:tr>
              <a:tr h="787472">
                <a:tc>
                  <a:txBody>
                    <a:bodyPr/>
                    <a:lstStyle/>
                    <a:p>
                      <a:r>
                        <a:rPr lang="ru-RU" sz="1600" dirty="0">
                          <a:latin typeface="Tahoma" panose="020B0604030504040204" pitchFamily="34" charset="0"/>
                          <a:ea typeface="Tahoma" panose="020B0604030504040204" pitchFamily="34" charset="0"/>
                          <a:cs typeface="Tahoma" panose="020B0604030504040204" pitchFamily="34" charset="0"/>
                        </a:rPr>
                        <a:t>Март</a:t>
                      </a:r>
                    </a:p>
                  </a:txBody>
                  <a:tcPr>
                    <a:solidFill>
                      <a:schemeClr val="bg1"/>
                    </a:solidFill>
                  </a:tcPr>
                </a:tc>
                <a:tc>
                  <a:txBody>
                    <a:bodyPr/>
                    <a:lstStyle/>
                    <a:p>
                      <a:r>
                        <a:rPr lang="ru-RU" sz="1600" dirty="0" smtClean="0">
                          <a:latin typeface="Tahoma" panose="020B0604030504040204" pitchFamily="34" charset="0"/>
                          <a:ea typeface="Tahoma" panose="020B0604030504040204" pitchFamily="34" charset="0"/>
                          <a:cs typeface="Tahoma" panose="020B0604030504040204" pitchFamily="34" charset="0"/>
                        </a:rPr>
                        <a:t>«</a:t>
                      </a:r>
                      <a:r>
                        <a:rPr lang="et-EE" sz="1800" kern="1200" dirty="0" smtClean="0">
                          <a:solidFill>
                            <a:schemeClr val="dk1"/>
                          </a:solidFill>
                          <a:latin typeface="+mn-lt"/>
                          <a:ea typeface="+mn-ea"/>
                          <a:cs typeface="+mn-cs"/>
                        </a:rPr>
                        <a:t>Go‘zal bahor</a:t>
                      </a:r>
                      <a:r>
                        <a:rPr lang="ru-RU" sz="1600" dirty="0" smtClean="0">
                          <a:latin typeface="Tahoma" panose="020B0604030504040204" pitchFamily="34" charset="0"/>
                          <a:ea typeface="Tahoma" panose="020B0604030504040204" pitchFamily="34" charset="0"/>
                          <a:cs typeface="Tahoma" panose="020B0604030504040204" pitchFamily="34" charset="0"/>
                        </a:rPr>
                        <a:t>»</a:t>
                      </a:r>
                      <a:endParaRPr lang="ru-RU" sz="1600" dirty="0">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Latn-UZ" sz="1600" dirty="0" smtClean="0">
                          <a:solidFill>
                            <a:srgbClr val="FF0000"/>
                          </a:solidFill>
                          <a:latin typeface="Times New Roman"/>
                          <a:ea typeface="Times New Roman"/>
                          <a:cs typeface="Times New Roman"/>
                        </a:rPr>
                        <a:t>1</a:t>
                      </a:r>
                      <a:r>
                        <a:rPr lang="ru-RU" sz="1600" dirty="0" smtClean="0">
                          <a:solidFill>
                            <a:srgbClr val="FF0000"/>
                          </a:solidFill>
                          <a:latin typeface="Times New Roman"/>
                          <a:ea typeface="Times New Roman"/>
                          <a:cs typeface="Times New Roman"/>
                        </a:rPr>
                        <a:t>-</a:t>
                      </a:r>
                      <a:r>
                        <a:rPr lang="ru-RU" sz="1600" dirty="0" err="1" smtClean="0">
                          <a:solidFill>
                            <a:srgbClr val="FF0000"/>
                          </a:solidFill>
                          <a:latin typeface="Times New Roman"/>
                          <a:ea typeface="Times New Roman"/>
                          <a:cs typeface="Times New Roman"/>
                        </a:rPr>
                        <a:t>hafta</a:t>
                      </a:r>
                      <a:endParaRPr lang="uz-Cyrl-UZ" sz="1600" dirty="0" smtClean="0">
                        <a:solidFill>
                          <a:srgbClr val="FF0000"/>
                        </a:solidFill>
                        <a:latin typeface="Calibri"/>
                        <a:ea typeface="Calibri"/>
                        <a:cs typeface="Times New Roman"/>
                      </a:endParaRPr>
                    </a:p>
                    <a:p>
                      <a:endParaRPr lang="ru-RU" sz="1600" dirty="0">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tc>
                  <a:txBody>
                    <a:bodyPr/>
                    <a:lstStyle/>
                    <a:p>
                      <a:r>
                        <a:rPr lang="ru-RU" sz="1600" dirty="0" smtClean="0">
                          <a:latin typeface="Tahoma" panose="020B0604030504040204" pitchFamily="34" charset="0"/>
                          <a:ea typeface="Tahoma" panose="020B0604030504040204" pitchFamily="34" charset="0"/>
                          <a:cs typeface="Tahoma" panose="020B0604030504040204" pitchFamily="34" charset="0"/>
                        </a:rPr>
                        <a:t>1-</a:t>
                      </a:r>
                      <a:r>
                        <a:rPr lang="uz-Latn-UZ" sz="1600" dirty="0" smtClean="0">
                          <a:latin typeface="Tahoma" panose="020B0604030504040204" pitchFamily="34" charset="0"/>
                          <a:ea typeface="Tahoma" panose="020B0604030504040204" pitchFamily="34" charset="0"/>
                          <a:cs typeface="Tahoma" panose="020B0604030504040204" pitchFamily="34" charset="0"/>
                        </a:rPr>
                        <a:t>hafta</a:t>
                      </a:r>
                      <a:endParaRPr lang="ru-RU" sz="1600" dirty="0">
                        <a:latin typeface="Tahoma" panose="020B0604030504040204" pitchFamily="34" charset="0"/>
                        <a:ea typeface="Tahoma" panose="020B0604030504040204" pitchFamily="34" charset="0"/>
                        <a:cs typeface="Tahoma" panose="020B0604030504040204" pitchFamily="34" charset="0"/>
                      </a:endParaRPr>
                    </a:p>
                    <a:p>
                      <a:r>
                        <a:rPr lang="ru-RU"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r>
                        <a:rPr lang="uz-Latn-UZ"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Onamning</a:t>
                      </a:r>
                      <a:r>
                        <a:rPr lang="uz-Latn-UZ" sz="1600" baseline="0" dirty="0" smtClean="0">
                          <a:solidFill>
                            <a:srgbClr val="C00000"/>
                          </a:solidFill>
                          <a:latin typeface="Tahoma" panose="020B0604030504040204" pitchFamily="34" charset="0"/>
                          <a:ea typeface="Tahoma" panose="020B0604030504040204" pitchFamily="34" charset="0"/>
                          <a:cs typeface="Tahoma" panose="020B0604030504040204" pitchFamily="34" charset="0"/>
                        </a:rPr>
                        <a:t> kuni</a:t>
                      </a:r>
                      <a:r>
                        <a:rPr lang="ru-RU"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endParaRPr lang="ru-RU" sz="1600" dirty="0">
                        <a:solidFill>
                          <a:srgbClr val="C00000"/>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 xmlns:a16="http://schemas.microsoft.com/office/drawing/2014/main" val="1051875693"/>
                  </a:ext>
                </a:extLst>
              </a:tr>
              <a:tr h="1020797">
                <a:tc>
                  <a:txBody>
                    <a:bodyPr/>
                    <a:lstStyle/>
                    <a:p>
                      <a:r>
                        <a:rPr lang="ru-RU" sz="1600" dirty="0">
                          <a:solidFill>
                            <a:schemeClr val="tx1"/>
                          </a:solidFill>
                          <a:latin typeface="Tahoma" panose="020B0604030504040204" pitchFamily="34" charset="0"/>
                          <a:ea typeface="Tahoma" panose="020B0604030504040204" pitchFamily="34" charset="0"/>
                          <a:cs typeface="Tahoma" panose="020B0604030504040204" pitchFamily="34" charset="0"/>
                        </a:rPr>
                        <a:t>Апрель</a:t>
                      </a:r>
                    </a:p>
                  </a:txBody>
                  <a:tcPr>
                    <a:solidFill>
                      <a:schemeClr val="bg1">
                        <a:lumMod val="85000"/>
                      </a:schemeClr>
                    </a:solidFill>
                  </a:tcPr>
                </a:tc>
                <a:tc>
                  <a:txBody>
                    <a:bodyPr/>
                    <a:lstStyle/>
                    <a:p>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t-EE" sz="1800" kern="1200" dirty="0" smtClean="0">
                          <a:solidFill>
                            <a:schemeClr val="dk1"/>
                          </a:solidFill>
                          <a:latin typeface="+mn-lt"/>
                          <a:ea typeface="+mn-ea"/>
                          <a:cs typeface="+mn-cs"/>
                        </a:rPr>
                        <a:t>Yer sayyorasi –umumiy uyimiz</a:t>
                      </a:r>
                      <a:r>
                        <a:rPr lang="uz-Latn-UZ" sz="1800" kern="1200" dirty="0" smtClean="0">
                          <a:solidFill>
                            <a:schemeClr val="dk1"/>
                          </a:solidFill>
                          <a:latin typeface="+mn-lt"/>
                          <a:ea typeface="+mn-ea"/>
                          <a:cs typeface="+mn-cs"/>
                        </a:rPr>
                        <a:t>”</a:t>
                      </a:r>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tc>
                  <a:txBody>
                    <a:bodyPr/>
                    <a:lstStyle/>
                    <a:p>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tc>
                  <a:txBody>
                    <a:bodyPr/>
                    <a:lstStyle/>
                    <a:p>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4-</a:t>
                      </a:r>
                      <a:r>
                        <a:rPr lang="uz-Latn-UZ"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hafta</a:t>
                      </a:r>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ru-RU"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r>
                        <a:rPr lang="uz-Latn-UZ"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O’yinchoqlar va g’amho’r munosabat</a:t>
                      </a:r>
                      <a:r>
                        <a:rPr lang="ru-RU"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endParaRPr lang="ru-RU" sz="1600" dirty="0">
                        <a:solidFill>
                          <a:srgbClr val="C00000"/>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extLst>
                  <a:ext uri="{0D108BD9-81ED-4DB2-BD59-A6C34878D82A}">
                    <a16:rowId xmlns="" xmlns:a16="http://schemas.microsoft.com/office/drawing/2014/main" val="656801937"/>
                  </a:ext>
                </a:extLst>
              </a:tr>
              <a:tr h="874969">
                <a:tc>
                  <a:txBody>
                    <a:bodyPr/>
                    <a:lstStyle/>
                    <a:p>
                      <a:r>
                        <a:rPr lang="ru-RU" sz="1600" dirty="0">
                          <a:solidFill>
                            <a:schemeClr val="tx1"/>
                          </a:solidFill>
                          <a:latin typeface="Tahoma" panose="020B0604030504040204" pitchFamily="34" charset="0"/>
                          <a:ea typeface="Tahoma" panose="020B0604030504040204" pitchFamily="34" charset="0"/>
                          <a:cs typeface="Tahoma" panose="020B0604030504040204" pitchFamily="34" charset="0"/>
                        </a:rPr>
                        <a:t>Май</a:t>
                      </a:r>
                    </a:p>
                  </a:txBody>
                  <a:tcPr>
                    <a:solidFill>
                      <a:schemeClr val="bg1"/>
                    </a:solidFill>
                  </a:tcPr>
                </a:tc>
                <a:tc>
                  <a:txBody>
                    <a:bodyPr/>
                    <a:lstStyle/>
                    <a:p>
                      <a:r>
                        <a:rPr lang="et-EE" sz="1800" kern="1200" dirty="0" smtClean="0">
                          <a:solidFill>
                            <a:schemeClr val="dk1"/>
                          </a:solidFill>
                          <a:latin typeface="+mn-lt"/>
                          <a:ea typeface="+mn-ea"/>
                          <a:cs typeface="+mn-cs"/>
                        </a:rPr>
                        <a:t>Asbob va </a:t>
                      </a:r>
                      <a:r>
                        <a:rPr lang="en-US" sz="1800" kern="1200" dirty="0" err="1" smtClean="0">
                          <a:solidFill>
                            <a:schemeClr val="dk1"/>
                          </a:solidFill>
                          <a:latin typeface="+mn-lt"/>
                          <a:ea typeface="+mn-ea"/>
                          <a:cs typeface="+mn-cs"/>
                        </a:rPr>
                        <a:t>uskunalar</a:t>
                      </a:r>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tc>
                  <a:txBody>
                    <a:bodyPr/>
                    <a:lstStyle/>
                    <a:p>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tc>
                  <a:txBody>
                    <a:bodyPr/>
                    <a:lstStyle/>
                    <a:p>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uz-Latn-UZ"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hafta</a:t>
                      </a:r>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t-EE" sz="1800" kern="1200" dirty="0" smtClean="0">
                          <a:solidFill>
                            <a:schemeClr val="dk1"/>
                          </a:solidFill>
                          <a:latin typeface="+mn-lt"/>
                          <a:ea typeface="+mn-ea"/>
                          <a:cs typeface="+mn-cs"/>
                        </a:rPr>
                        <a:t>Men va mening uyim</a:t>
                      </a:r>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ru-RU"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r>
                        <a:rPr lang="en-US" sz="1800" kern="1200" dirty="0" err="1" smtClean="0">
                          <a:solidFill>
                            <a:schemeClr val="dk1"/>
                          </a:solidFill>
                          <a:latin typeface="+mn-lt"/>
                          <a:ea typeface="+mn-ea"/>
                          <a:cs typeface="+mn-cs"/>
                        </a:rPr>
                        <a:t>Xotira</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kuni</a:t>
                      </a:r>
                      <a:r>
                        <a:rPr lang="ru-RU"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endParaRPr lang="ru-RU" sz="1600" dirty="0">
                        <a:solidFill>
                          <a:srgbClr val="C00000"/>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 xmlns:a16="http://schemas.microsoft.com/office/drawing/2014/main" val="1488734907"/>
                  </a:ext>
                </a:extLst>
              </a:tr>
              <a:tr h="408061">
                <a:tc>
                  <a:txBody>
                    <a:bodyPr/>
                    <a:lstStyle/>
                    <a:p>
                      <a:endParaRPr lang="ru-RU"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tc>
                  <a:txBody>
                    <a:bodyPr/>
                    <a:lstStyle/>
                    <a:p>
                      <a:endParaRPr lang="ru-RU"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tc>
                  <a:txBody>
                    <a:bodyPr/>
                    <a:lstStyle/>
                    <a:p>
                      <a:endParaRPr lang="ru-RU"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tc>
                  <a:txBody>
                    <a:bodyPr/>
                    <a:lstStyle/>
                    <a:p>
                      <a:endParaRPr lang="ru-RU"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extLst>
                  <a:ext uri="{0D108BD9-81ED-4DB2-BD59-A6C34878D82A}">
                    <a16:rowId xmlns="" xmlns:a16="http://schemas.microsoft.com/office/drawing/2014/main" val="3413215688"/>
                  </a:ext>
                </a:extLst>
              </a:tr>
            </a:tbl>
          </a:graphicData>
        </a:graphic>
      </p:graphicFrame>
      <p:graphicFrame>
        <p:nvGraphicFramePr>
          <p:cNvPr id="27" name="Таблица 6">
            <a:extLst>
              <a:ext uri="{FF2B5EF4-FFF2-40B4-BE49-F238E27FC236}">
                <a16:creationId xmlns="" xmlns:a16="http://schemas.microsoft.com/office/drawing/2014/main" id="{DF91C2A9-667F-4CE7-BF0E-57F559B082A7}"/>
              </a:ext>
            </a:extLst>
          </p:cNvPr>
          <p:cNvGraphicFramePr>
            <a:graphicFrameLocks noGrp="1"/>
          </p:cNvGraphicFramePr>
          <p:nvPr>
            <p:extLst>
              <p:ext uri="{D42A27DB-BD31-4B8C-83A1-F6EECF244321}">
                <p14:modId xmlns:p14="http://schemas.microsoft.com/office/powerpoint/2010/main" val="1055279365"/>
              </p:ext>
            </p:extLst>
          </p:nvPr>
        </p:nvGraphicFramePr>
        <p:xfrm>
          <a:off x="6258910" y="1743019"/>
          <a:ext cx="5723540" cy="5040751"/>
        </p:xfrm>
        <a:graphic>
          <a:graphicData uri="http://schemas.openxmlformats.org/drawingml/2006/table">
            <a:tbl>
              <a:tblPr firstRow="1" bandRow="1">
                <a:tableStyleId>{21E4AEA4-8DFA-4A89-87EB-49C32662AFE0}</a:tableStyleId>
              </a:tblPr>
              <a:tblGrid>
                <a:gridCol w="977462">
                  <a:extLst>
                    <a:ext uri="{9D8B030D-6E8A-4147-A177-3AD203B41FA5}">
                      <a16:colId xmlns="" xmlns:a16="http://schemas.microsoft.com/office/drawing/2014/main" val="2514293506"/>
                    </a:ext>
                  </a:extLst>
                </a:gridCol>
                <a:gridCol w="2002221">
                  <a:extLst>
                    <a:ext uri="{9D8B030D-6E8A-4147-A177-3AD203B41FA5}">
                      <a16:colId xmlns="" xmlns:a16="http://schemas.microsoft.com/office/drawing/2014/main" val="1757085290"/>
                    </a:ext>
                  </a:extLst>
                </a:gridCol>
                <a:gridCol w="2743857">
                  <a:extLst>
                    <a:ext uri="{9D8B030D-6E8A-4147-A177-3AD203B41FA5}">
                      <a16:colId xmlns="" xmlns:a16="http://schemas.microsoft.com/office/drawing/2014/main" val="2945807648"/>
                    </a:ext>
                  </a:extLst>
                </a:gridCol>
              </a:tblGrid>
              <a:tr h="330663">
                <a:tc>
                  <a:txBody>
                    <a:bodyPr/>
                    <a:lstStyle/>
                    <a:p>
                      <a:pPr>
                        <a:lnSpc>
                          <a:spcPct val="115000"/>
                        </a:lnSpc>
                        <a:spcAft>
                          <a:spcPts val="0"/>
                        </a:spcAft>
                      </a:pPr>
                      <a:r>
                        <a:rPr lang="ru-RU" sz="1200" b="1" dirty="0" err="1">
                          <a:solidFill>
                            <a:schemeClr val="tx1"/>
                          </a:solidFill>
                          <a:latin typeface="Times New Roman"/>
                          <a:ea typeface="Times New Roman"/>
                          <a:cs typeface="Times New Roman"/>
                        </a:rPr>
                        <a:t>Oylar</a:t>
                      </a:r>
                      <a:r>
                        <a:rPr lang="ru-RU" sz="1200" b="1" dirty="0">
                          <a:solidFill>
                            <a:schemeClr val="tx1"/>
                          </a:solidFill>
                          <a:latin typeface="Times New Roman"/>
                          <a:ea typeface="Times New Roman"/>
                          <a:cs typeface="Times New Roman"/>
                        </a:rPr>
                        <a:t> </a:t>
                      </a:r>
                      <a:endParaRPr lang="uz-Cyrl-UZ" sz="1200" dirty="0">
                        <a:solidFill>
                          <a:schemeClr val="tx1"/>
                        </a:solidFill>
                        <a:latin typeface="Calibri"/>
                        <a:ea typeface="Calibri"/>
                        <a:cs typeface="Times New Roman"/>
                      </a:endParaRPr>
                    </a:p>
                  </a:txBody>
                  <a:tcPr marL="68580" marR="68580" marT="0" marB="0">
                    <a:solidFill>
                      <a:schemeClr val="tx2">
                        <a:lumMod val="20000"/>
                        <a:lumOff val="80000"/>
                      </a:schemeClr>
                    </a:solidFill>
                  </a:tcPr>
                </a:tc>
                <a:tc>
                  <a:txBody>
                    <a:bodyPr/>
                    <a:lstStyle/>
                    <a:p>
                      <a:pPr>
                        <a:lnSpc>
                          <a:spcPct val="115000"/>
                        </a:lnSpc>
                        <a:spcAft>
                          <a:spcPts val="0"/>
                        </a:spcAft>
                      </a:pPr>
                      <a:r>
                        <a:rPr lang="ru-RU" sz="1200" b="1" dirty="0" err="1">
                          <a:solidFill>
                            <a:schemeClr val="tx1"/>
                          </a:solidFill>
                          <a:latin typeface="Times New Roman"/>
                          <a:ea typeface="Times New Roman"/>
                          <a:cs typeface="Times New Roman"/>
                        </a:rPr>
                        <a:t>Oy</a:t>
                      </a:r>
                      <a:r>
                        <a:rPr lang="ru-RU" sz="1200" b="1" dirty="0">
                          <a:solidFill>
                            <a:schemeClr val="tx1"/>
                          </a:solidFill>
                          <a:latin typeface="Times New Roman"/>
                          <a:ea typeface="Times New Roman"/>
                          <a:cs typeface="Times New Roman"/>
                        </a:rPr>
                        <a:t> </a:t>
                      </a:r>
                      <a:r>
                        <a:rPr lang="ru-RU" sz="1200" b="1" dirty="0" err="1">
                          <a:solidFill>
                            <a:schemeClr val="tx1"/>
                          </a:solidFill>
                          <a:latin typeface="Times New Roman"/>
                          <a:ea typeface="Times New Roman"/>
                          <a:cs typeface="Times New Roman"/>
                        </a:rPr>
                        <a:t>mavzusi</a:t>
                      </a:r>
                      <a:endParaRPr lang="uz-Cyrl-UZ" sz="1200" dirty="0">
                        <a:solidFill>
                          <a:schemeClr val="tx1"/>
                        </a:solidFill>
                        <a:latin typeface="Calibri"/>
                        <a:ea typeface="Calibri"/>
                        <a:cs typeface="Times New Roman"/>
                      </a:endParaRPr>
                    </a:p>
                  </a:txBody>
                  <a:tcPr marL="68580" marR="68580" marT="0" marB="0">
                    <a:solidFill>
                      <a:schemeClr val="tx2">
                        <a:lumMod val="20000"/>
                        <a:lumOff val="80000"/>
                      </a:schemeClr>
                    </a:solidFill>
                  </a:tcPr>
                </a:tc>
                <a:tc>
                  <a:txBody>
                    <a:bodyPr/>
                    <a:lstStyle/>
                    <a:p>
                      <a:pPr>
                        <a:lnSpc>
                          <a:spcPct val="115000"/>
                        </a:lnSpc>
                        <a:spcAft>
                          <a:spcPts val="0"/>
                        </a:spcAft>
                      </a:pPr>
                      <a:r>
                        <a:rPr lang="ru-RU" sz="1200" b="1" dirty="0" err="1">
                          <a:solidFill>
                            <a:schemeClr val="tx1"/>
                          </a:solidFill>
                          <a:latin typeface="Times New Roman"/>
                          <a:ea typeface="Times New Roman"/>
                          <a:cs typeface="Times New Roman"/>
                        </a:rPr>
                        <a:t>Oy</a:t>
                      </a:r>
                      <a:r>
                        <a:rPr lang="ru-RU" sz="1200" b="1" dirty="0">
                          <a:solidFill>
                            <a:schemeClr val="tx1"/>
                          </a:solidFill>
                          <a:latin typeface="Times New Roman"/>
                          <a:ea typeface="Times New Roman"/>
                          <a:cs typeface="Times New Roman"/>
                        </a:rPr>
                        <a:t> </a:t>
                      </a:r>
                      <a:r>
                        <a:rPr lang="ru-RU" sz="1200" b="1" dirty="0" err="1">
                          <a:solidFill>
                            <a:schemeClr val="tx1"/>
                          </a:solidFill>
                          <a:latin typeface="Times New Roman"/>
                          <a:ea typeface="Times New Roman"/>
                          <a:cs typeface="Times New Roman"/>
                        </a:rPr>
                        <a:t>haftalari</a:t>
                      </a:r>
                      <a:endParaRPr lang="uz-Cyrl-UZ" sz="1200" dirty="0">
                        <a:solidFill>
                          <a:schemeClr val="tx1"/>
                        </a:solidFill>
                        <a:latin typeface="Calibri"/>
                        <a:ea typeface="Calibri"/>
                        <a:cs typeface="Times New Roman"/>
                      </a:endParaRPr>
                    </a:p>
                  </a:txBody>
                  <a:tcPr marL="68580" marR="68580" marT="0" marB="0">
                    <a:solidFill>
                      <a:schemeClr val="tx2">
                        <a:lumMod val="20000"/>
                        <a:lumOff val="80000"/>
                      </a:schemeClr>
                    </a:solidFill>
                  </a:tcPr>
                </a:tc>
                <a:extLst>
                  <a:ext uri="{0D108BD9-81ED-4DB2-BD59-A6C34878D82A}">
                    <a16:rowId xmlns="" xmlns:a16="http://schemas.microsoft.com/office/drawing/2014/main" val="948860323"/>
                  </a:ext>
                </a:extLst>
              </a:tr>
              <a:tr h="632574">
                <a:tc>
                  <a:txBody>
                    <a:bodyPr/>
                    <a:lstStyle/>
                    <a:p>
                      <a:r>
                        <a:rPr lang="ru-RU" sz="1600" dirty="0">
                          <a:solidFill>
                            <a:schemeClr val="tx1"/>
                          </a:solidFill>
                          <a:latin typeface="Tahoma" panose="020B0604030504040204" pitchFamily="34" charset="0"/>
                          <a:ea typeface="Tahoma" panose="020B0604030504040204" pitchFamily="34" charset="0"/>
                          <a:cs typeface="Tahoma" panose="020B0604030504040204" pitchFamily="34" charset="0"/>
                        </a:rPr>
                        <a:t>Октябрь</a:t>
                      </a:r>
                    </a:p>
                  </a:txBody>
                  <a:tcPr>
                    <a:solidFill>
                      <a:schemeClr val="bg1"/>
                    </a:solidFill>
                  </a:tcPr>
                </a:tc>
                <a:tc>
                  <a:txBody>
                    <a:bodyPr/>
                    <a:lstStyle/>
                    <a:p>
                      <a:pPr>
                        <a:lnSpc>
                          <a:spcPct val="115000"/>
                        </a:lnSpc>
                        <a:spcAft>
                          <a:spcPts val="0"/>
                        </a:spcAft>
                      </a:pPr>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ru-RU" sz="1600" dirty="0" err="1" smtClean="0">
                          <a:latin typeface="Times New Roman"/>
                          <a:ea typeface="Times New Roman"/>
                          <a:cs typeface="Times New Roman"/>
                        </a:rPr>
                        <a:t>Kuz</a:t>
                      </a:r>
                      <a:r>
                        <a:rPr lang="ru-RU" sz="1600" dirty="0" smtClean="0">
                          <a:latin typeface="Times New Roman"/>
                          <a:ea typeface="Times New Roman"/>
                          <a:cs typeface="Times New Roman"/>
                        </a:rPr>
                        <a:t> </a:t>
                      </a:r>
                      <a:r>
                        <a:rPr lang="ru-RU" sz="1600" dirty="0" err="1" smtClean="0">
                          <a:latin typeface="Times New Roman"/>
                          <a:ea typeface="Times New Roman"/>
                          <a:cs typeface="Times New Roman"/>
                        </a:rPr>
                        <a:t>bo‘yoqlari</a:t>
                      </a:r>
                      <a:r>
                        <a:rPr lang="ru-RU" sz="1600" dirty="0" smtClean="0">
                          <a:latin typeface="Times New Roman"/>
                          <a:ea typeface="Times New Roman"/>
                          <a:cs typeface="Times New Roman"/>
                        </a:rPr>
                        <a:t> </a:t>
                      </a:r>
                      <a:endParaRPr lang="uz-Cyrl-UZ" sz="1600" dirty="0">
                        <a:latin typeface="Calibri"/>
                        <a:ea typeface="Calibri"/>
                        <a:cs typeface="Times New Roman"/>
                      </a:endParaRPr>
                    </a:p>
                  </a:txBody>
                  <a:tcPr>
                    <a:solidFill>
                      <a:schemeClr val="bg1"/>
                    </a:solidFill>
                  </a:tcPr>
                </a:tc>
                <a:tc>
                  <a:txBody>
                    <a:bodyPr/>
                    <a:lstStyle/>
                    <a:p>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4-</a:t>
                      </a:r>
                      <a:r>
                        <a:rPr lang="uz-Latn-UZ"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hafta</a:t>
                      </a:r>
                      <a:r>
                        <a:rPr lang="uz-Latn-UZ" sz="1600" baseline="0" dirty="0" smtClean="0">
                          <a:solidFill>
                            <a:srgbClr val="FF0000"/>
                          </a:solidFill>
                          <a:latin typeface="Tahoma" panose="020B0604030504040204" pitchFamily="34" charset="0"/>
                          <a:ea typeface="Tahoma" panose="020B0604030504040204" pitchFamily="34" charset="0"/>
                          <a:cs typeface="Tahoma" panose="020B0604030504040204" pitchFamily="34" charset="0"/>
                        </a:rPr>
                        <a:t> </a:t>
                      </a:r>
                      <a:r>
                        <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 «</a:t>
                      </a:r>
                      <a:r>
                        <a:rPr lang="en-US" sz="1600" kern="1200" dirty="0" err="1" smtClean="0">
                          <a:solidFill>
                            <a:srgbClr val="FF0000"/>
                          </a:solidFill>
                          <a:latin typeface="+mn-lt"/>
                          <a:ea typeface="+mn-ea"/>
                          <a:cs typeface="+mn-cs"/>
                        </a:rPr>
                        <a:t>O‘zbekiston-ning</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tabiiy</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boyliklari</a:t>
                      </a:r>
                      <a:r>
                        <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a:t>
                      </a:r>
                      <a:endParaRPr lang="ru-RU" sz="1600" dirty="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 xmlns:a16="http://schemas.microsoft.com/office/drawing/2014/main" val="1126216393"/>
                  </a:ext>
                </a:extLst>
              </a:tr>
              <a:tr h="1048992">
                <a:tc>
                  <a:txBody>
                    <a:bodyPr/>
                    <a:lstStyle/>
                    <a:p>
                      <a:r>
                        <a:rPr lang="ru-RU" sz="1600" dirty="0">
                          <a:solidFill>
                            <a:schemeClr val="tx1"/>
                          </a:solidFill>
                          <a:latin typeface="Tahoma" panose="020B0604030504040204" pitchFamily="34" charset="0"/>
                          <a:ea typeface="Tahoma" panose="020B0604030504040204" pitchFamily="34" charset="0"/>
                          <a:cs typeface="Tahoma" panose="020B0604030504040204" pitchFamily="34" charset="0"/>
                        </a:rPr>
                        <a:t>Ноябрь</a:t>
                      </a:r>
                    </a:p>
                  </a:txBody>
                  <a:tcPr>
                    <a:solidFill>
                      <a:schemeClr val="bg1">
                        <a:lumMod val="85000"/>
                      </a:schemeClr>
                    </a:solidFill>
                  </a:tcPr>
                </a:tc>
                <a:tc>
                  <a:txBody>
                    <a:bodyPr/>
                    <a:lstStyle/>
                    <a:p>
                      <a:r>
                        <a:rPr lang="en-US" sz="1600" kern="1200" dirty="0" smtClean="0">
                          <a:solidFill>
                            <a:schemeClr val="dk1"/>
                          </a:solidFill>
                          <a:latin typeface="+mn-lt"/>
                          <a:ea typeface="+mn-ea"/>
                          <a:cs typeface="+mn-cs"/>
                        </a:rPr>
                        <a:t>Transport, </a:t>
                      </a:r>
                      <a:r>
                        <a:rPr lang="en-US" sz="1600" kern="1200" dirty="0" err="1" smtClean="0">
                          <a:solidFill>
                            <a:schemeClr val="dk1"/>
                          </a:solidFill>
                          <a:latin typeface="+mn-lt"/>
                          <a:ea typeface="+mn-ea"/>
                          <a:cs typeface="+mn-cs"/>
                        </a:rPr>
                        <a:t>yo`l</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harakati</a:t>
                      </a:r>
                      <a:r>
                        <a:rPr lang="en-US" sz="1600" kern="1200" dirty="0" smtClean="0">
                          <a:solidFill>
                            <a:schemeClr val="dk1"/>
                          </a:solidFill>
                          <a:latin typeface="+mn-lt"/>
                          <a:ea typeface="+mn-ea"/>
                          <a:cs typeface="+mn-cs"/>
                        </a:rPr>
                        <a:t> </a:t>
                      </a:r>
                      <a:r>
                        <a:rPr lang="en-US" sz="1600" kern="1200" dirty="0" err="1" smtClean="0">
                          <a:solidFill>
                            <a:schemeClr val="dk1"/>
                          </a:solidFill>
                          <a:latin typeface="+mn-lt"/>
                          <a:ea typeface="+mn-ea"/>
                          <a:cs typeface="+mn-cs"/>
                        </a:rPr>
                        <a:t>qoidalari</a:t>
                      </a:r>
                      <a:r>
                        <a:rPr lang="en-US" sz="1600" kern="1200" dirty="0" smtClean="0">
                          <a:solidFill>
                            <a:schemeClr val="dk1"/>
                          </a:solidFill>
                          <a:latin typeface="+mn-lt"/>
                          <a:ea typeface="+mn-ea"/>
                          <a:cs typeface="+mn-cs"/>
                        </a:rPr>
                        <a:t>.</a:t>
                      </a:r>
                      <a:endParaRPr lang="uz-Cyrl-UZ" sz="1600" kern="1200" dirty="0" smtClean="0">
                        <a:solidFill>
                          <a:schemeClr val="dk1"/>
                        </a:solidFill>
                        <a:latin typeface="+mn-lt"/>
                        <a:ea typeface="+mn-ea"/>
                        <a:cs typeface="+mn-cs"/>
                      </a:endParaRPr>
                    </a:p>
                    <a:p>
                      <a:r>
                        <a:rPr lang="et-EE" sz="1600" kern="1200" dirty="0" smtClean="0">
                          <a:solidFill>
                            <a:schemeClr val="dk1"/>
                          </a:solidFill>
                          <a:latin typeface="+mn-lt"/>
                          <a:ea typeface="+mn-ea"/>
                          <a:cs typeface="+mn-cs"/>
                        </a:rPr>
                        <a:t>Hayot xavfsizligi asoslari</a:t>
                      </a:r>
                      <a:endParaRPr lang="ru-RU" sz="14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tc>
                  <a:txBody>
                    <a:bodyPr/>
                    <a:lstStyle/>
                    <a:p>
                      <a:r>
                        <a:rPr lang="uz-Latn-UZ"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uz-Latn-UZ"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hafta</a:t>
                      </a:r>
                      <a:r>
                        <a:rPr lang="uz-Latn-UZ" sz="160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ru-RU" sz="1600" dirty="0" smtClean="0">
                          <a:solidFill>
                            <a:srgbClr val="C00000"/>
                          </a:solidFill>
                          <a:latin typeface="Tahoma" panose="020B0604030504040204" pitchFamily="34" charset="0"/>
                          <a:ea typeface="Tahoma" panose="020B0604030504040204" pitchFamily="34" charset="0"/>
                          <a:cs typeface="Tahoma" panose="020B0604030504040204" pitchFamily="34" charset="0"/>
                        </a:rPr>
                        <a:t>«</a:t>
                      </a:r>
                      <a:r>
                        <a:rPr lang="ru-RU" sz="1600" dirty="0">
                          <a:solidFill>
                            <a:srgbClr val="C00000"/>
                          </a:solidFill>
                          <a:latin typeface="Tahoma" panose="020B0604030504040204" pitchFamily="34" charset="0"/>
                          <a:ea typeface="Tahoma" panose="020B0604030504040204" pitchFamily="34" charset="0"/>
                          <a:cs typeface="Tahoma" panose="020B0604030504040204" pitchFamily="34" charset="0"/>
                        </a:rPr>
                        <a:t>Светофор»</a:t>
                      </a:r>
                    </a:p>
                  </a:txBody>
                  <a:tcPr>
                    <a:solidFill>
                      <a:schemeClr val="bg1">
                        <a:lumMod val="85000"/>
                      </a:schemeClr>
                    </a:solidFill>
                  </a:tcPr>
                </a:tc>
                <a:extLst>
                  <a:ext uri="{0D108BD9-81ED-4DB2-BD59-A6C34878D82A}">
                    <a16:rowId xmlns="" xmlns:a16="http://schemas.microsoft.com/office/drawing/2014/main" val="3398518354"/>
                  </a:ext>
                </a:extLst>
              </a:tr>
              <a:tr h="530930">
                <a:tc>
                  <a:txBody>
                    <a:bodyPr/>
                    <a:lstStyle/>
                    <a:p>
                      <a:r>
                        <a:rPr lang="ru-RU" sz="1600" dirty="0">
                          <a:latin typeface="Tahoma" panose="020B0604030504040204" pitchFamily="34" charset="0"/>
                          <a:ea typeface="Tahoma" panose="020B0604030504040204" pitchFamily="34" charset="0"/>
                          <a:cs typeface="Tahoma" panose="020B0604030504040204" pitchFamily="34" charset="0"/>
                        </a:rPr>
                        <a:t>Март</a:t>
                      </a:r>
                    </a:p>
                  </a:txBody>
                  <a:tcPr>
                    <a:solidFill>
                      <a:schemeClr val="bg1"/>
                    </a:solidFill>
                  </a:tcPr>
                </a:tc>
                <a:tc>
                  <a:txBody>
                    <a:bodyPr/>
                    <a:lstStyle/>
                    <a:p>
                      <a:r>
                        <a:rPr lang="ru-RU" sz="1400" dirty="0" smtClean="0">
                          <a:latin typeface="Tahoma" panose="020B0604030504040204" pitchFamily="34" charset="0"/>
                          <a:ea typeface="Tahoma" panose="020B0604030504040204" pitchFamily="34" charset="0"/>
                          <a:cs typeface="Tahoma" panose="020B0604030504040204" pitchFamily="34" charset="0"/>
                        </a:rPr>
                        <a:t>«</a:t>
                      </a:r>
                      <a:r>
                        <a:rPr lang="et-EE" sz="1600" kern="1200" dirty="0" smtClean="0">
                          <a:solidFill>
                            <a:schemeClr val="dk1"/>
                          </a:solidFill>
                          <a:latin typeface="+mn-lt"/>
                          <a:ea typeface="+mn-ea"/>
                          <a:cs typeface="+mn-cs"/>
                        </a:rPr>
                        <a:t>Go‘zal bahor</a:t>
                      </a:r>
                      <a:r>
                        <a:rPr lang="ru-RU" sz="1400" dirty="0" smtClean="0">
                          <a:latin typeface="Tahoma" panose="020B0604030504040204" pitchFamily="34" charset="0"/>
                          <a:ea typeface="Tahoma" panose="020B0604030504040204" pitchFamily="34" charset="0"/>
                          <a:cs typeface="Tahoma" panose="020B0604030504040204" pitchFamily="34" charset="0"/>
                        </a:rPr>
                        <a:t>»</a:t>
                      </a:r>
                      <a:endParaRPr lang="ru-RU" sz="1400" dirty="0">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Latn-UZ" sz="1600" dirty="0" smtClean="0">
                          <a:solidFill>
                            <a:srgbClr val="FF0000"/>
                          </a:solidFill>
                          <a:latin typeface="Times New Roman"/>
                          <a:ea typeface="Times New Roman"/>
                          <a:cs typeface="Times New Roman"/>
                        </a:rPr>
                        <a:t>1</a:t>
                      </a:r>
                      <a:r>
                        <a:rPr lang="ru-RU" sz="1600" dirty="0" smtClean="0">
                          <a:solidFill>
                            <a:srgbClr val="FF0000"/>
                          </a:solidFill>
                          <a:latin typeface="Times New Roman"/>
                          <a:ea typeface="Times New Roman"/>
                          <a:cs typeface="Times New Roman"/>
                        </a:rPr>
                        <a:t>-</a:t>
                      </a:r>
                      <a:r>
                        <a:rPr lang="ru-RU" sz="1600" dirty="0" err="1" smtClean="0">
                          <a:solidFill>
                            <a:srgbClr val="FF0000"/>
                          </a:solidFill>
                          <a:latin typeface="Times New Roman"/>
                          <a:ea typeface="Times New Roman"/>
                          <a:cs typeface="Times New Roman"/>
                        </a:rPr>
                        <a:t>hafta</a:t>
                      </a:r>
                      <a:endParaRPr lang="uz-Cyrl-UZ" sz="1600" dirty="0" smtClean="0">
                        <a:solidFill>
                          <a:srgbClr val="FF0000"/>
                        </a:solidFill>
                        <a:latin typeface="Calibri"/>
                        <a:ea typeface="Calibri"/>
                        <a:cs typeface="Times New Roman"/>
                      </a:endParaRPr>
                    </a:p>
                    <a:p>
                      <a:r>
                        <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a:t>
                      </a:r>
                      <a:r>
                        <a:rPr lang="et-EE" sz="1600" kern="1200" dirty="0" smtClean="0">
                          <a:solidFill>
                            <a:srgbClr val="FF0000"/>
                          </a:solidFill>
                          <a:latin typeface="+mn-lt"/>
                          <a:ea typeface="+mn-ea"/>
                          <a:cs typeface="+mn-cs"/>
                        </a:rPr>
                        <a:t>Xotin-qizlar kuni</a:t>
                      </a:r>
                      <a:r>
                        <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a:t>
                      </a:r>
                      <a:endParaRPr lang="ru-RU" sz="1600" dirty="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 xmlns:a16="http://schemas.microsoft.com/office/drawing/2014/main" val="1051875693"/>
                  </a:ext>
                </a:extLst>
              </a:tr>
              <a:tr h="663754">
                <a:tc>
                  <a:txBody>
                    <a:bodyPr/>
                    <a:lstStyle/>
                    <a:p>
                      <a:r>
                        <a:rPr lang="ru-RU" sz="1600" dirty="0">
                          <a:solidFill>
                            <a:schemeClr val="tx1"/>
                          </a:solidFill>
                          <a:latin typeface="Tahoma" panose="020B0604030504040204" pitchFamily="34" charset="0"/>
                          <a:ea typeface="Tahoma" panose="020B0604030504040204" pitchFamily="34" charset="0"/>
                          <a:cs typeface="Tahoma" panose="020B0604030504040204" pitchFamily="34" charset="0"/>
                        </a:rPr>
                        <a:t>Апрель</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4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t-EE" sz="1600" kern="1200" dirty="0" smtClean="0">
                          <a:solidFill>
                            <a:schemeClr val="dk1"/>
                          </a:solidFill>
                          <a:latin typeface="+mn-lt"/>
                          <a:ea typeface="+mn-ea"/>
                          <a:cs typeface="+mn-cs"/>
                        </a:rPr>
                        <a:t>Yer sayyorasi –umumiy uyimiz</a:t>
                      </a:r>
                      <a:r>
                        <a:rPr lang="uz-Latn-UZ" sz="1600" kern="1200" dirty="0" smtClean="0">
                          <a:solidFill>
                            <a:schemeClr val="dk1"/>
                          </a:solidFill>
                          <a:latin typeface="+mn-lt"/>
                          <a:ea typeface="+mn-ea"/>
                          <a:cs typeface="+mn-cs"/>
                        </a:rPr>
                        <a:t>”</a:t>
                      </a:r>
                      <a:endParaRPr lang="ru-RU" sz="14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tc>
                  <a:txBody>
                    <a:bodyPr/>
                    <a:lstStyle/>
                    <a:p>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4-</a:t>
                      </a:r>
                      <a:r>
                        <a:rPr lang="uz-Latn-UZ"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hafta</a:t>
                      </a:r>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a:t>
                      </a:r>
                      <a:r>
                        <a:rPr lang="en-US" sz="1600" kern="1200" dirty="0" err="1" smtClean="0">
                          <a:solidFill>
                            <a:srgbClr val="FF0000"/>
                          </a:solidFill>
                          <a:latin typeface="+mn-lt"/>
                          <a:ea typeface="+mn-ea"/>
                          <a:cs typeface="+mn-cs"/>
                        </a:rPr>
                        <a:t>Tabiatni</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asrab-avaylaylik</a:t>
                      </a:r>
                      <a:r>
                        <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a:t>
                      </a:r>
                      <a:endParaRPr lang="ru-RU" sz="1600" dirty="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extLst>
                  <a:ext uri="{0D108BD9-81ED-4DB2-BD59-A6C34878D82A}">
                    <a16:rowId xmlns="" xmlns:a16="http://schemas.microsoft.com/office/drawing/2014/main" val="656801937"/>
                  </a:ext>
                </a:extLst>
              </a:tr>
              <a:tr h="805255">
                <a:tc>
                  <a:txBody>
                    <a:bodyPr/>
                    <a:lstStyle/>
                    <a:p>
                      <a:r>
                        <a:rPr lang="ru-RU" sz="1600" dirty="0">
                          <a:solidFill>
                            <a:schemeClr val="tx1"/>
                          </a:solidFill>
                          <a:latin typeface="Tahoma" panose="020B0604030504040204" pitchFamily="34" charset="0"/>
                          <a:ea typeface="Tahoma" panose="020B0604030504040204" pitchFamily="34" charset="0"/>
                          <a:cs typeface="Tahoma" panose="020B0604030504040204" pitchFamily="34" charset="0"/>
                        </a:rPr>
                        <a:t>Май</a:t>
                      </a:r>
                    </a:p>
                  </a:txBody>
                  <a:tcPr>
                    <a:solidFill>
                      <a:schemeClr val="bg1"/>
                    </a:solidFill>
                  </a:tcPr>
                </a:tc>
                <a:tc>
                  <a:txBody>
                    <a:bodyPr/>
                    <a:lstStyle/>
                    <a:p>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t-EE" sz="1600" kern="1200" dirty="0" smtClean="0">
                          <a:solidFill>
                            <a:schemeClr val="dk1"/>
                          </a:solidFill>
                          <a:latin typeface="+mn-lt"/>
                          <a:ea typeface="+mn-ea"/>
                          <a:cs typeface="+mn-cs"/>
                        </a:rPr>
                        <a:t>Asbob va </a:t>
                      </a:r>
                      <a:r>
                        <a:rPr lang="en-US" sz="1600" kern="1200" dirty="0" err="1" smtClean="0">
                          <a:solidFill>
                            <a:schemeClr val="dk1"/>
                          </a:solidFill>
                          <a:latin typeface="+mn-lt"/>
                          <a:ea typeface="+mn-ea"/>
                          <a:cs typeface="+mn-cs"/>
                        </a:rPr>
                        <a:t>uskunalar</a:t>
                      </a:r>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tc>
                  <a:txBody>
                    <a:bodyPr/>
                    <a:lstStyle/>
                    <a:p>
                      <a:r>
                        <a:rPr lang="ru-RU" sz="1600" dirty="0">
                          <a:solidFill>
                            <a:schemeClr val="tx1"/>
                          </a:solidFill>
                          <a:latin typeface="Tahoma" panose="020B0604030504040204" pitchFamily="34" charset="0"/>
                          <a:ea typeface="Tahoma" panose="020B0604030504040204" pitchFamily="34" charset="0"/>
                          <a:cs typeface="Tahoma" panose="020B0604030504040204" pitchFamily="34" charset="0"/>
                        </a:rPr>
                        <a:t>1-ая неделя </a:t>
                      </a:r>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t-EE" sz="1600" kern="1200" dirty="0" smtClean="0">
                          <a:solidFill>
                            <a:schemeClr val="dk1"/>
                          </a:solidFill>
                          <a:latin typeface="+mn-lt"/>
                          <a:ea typeface="+mn-ea"/>
                          <a:cs typeface="+mn-cs"/>
                        </a:rPr>
                        <a:t>Men va mening uyim</a:t>
                      </a:r>
                      <a:r>
                        <a:rPr lang="ru-RU" sz="16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a:t>
                      </a:r>
                      <a:r>
                        <a:rPr lang="en-US" sz="1600" kern="1200" dirty="0" err="1" smtClean="0">
                          <a:solidFill>
                            <a:srgbClr val="FF0000"/>
                          </a:solidFill>
                          <a:latin typeface="+mn-lt"/>
                          <a:ea typeface="+mn-ea"/>
                          <a:cs typeface="+mn-cs"/>
                        </a:rPr>
                        <a:t>Xotira</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va</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qadrlash</a:t>
                      </a:r>
                      <a:r>
                        <a:rPr lang="en-US" sz="1600" kern="1200" dirty="0" smtClean="0">
                          <a:solidFill>
                            <a:srgbClr val="FF0000"/>
                          </a:solidFill>
                          <a:latin typeface="+mn-lt"/>
                          <a:ea typeface="+mn-ea"/>
                          <a:cs typeface="+mn-cs"/>
                        </a:rPr>
                        <a:t> </a:t>
                      </a:r>
                      <a:r>
                        <a:rPr lang="en-US" sz="1600" kern="1200" dirty="0" err="1" smtClean="0">
                          <a:solidFill>
                            <a:srgbClr val="FF0000"/>
                          </a:solidFill>
                          <a:latin typeface="+mn-lt"/>
                          <a:ea typeface="+mn-ea"/>
                          <a:cs typeface="+mn-cs"/>
                        </a:rPr>
                        <a:t>kuni</a:t>
                      </a:r>
                      <a:r>
                        <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a:t>
                      </a:r>
                      <a:endParaRPr lang="ru-RU" sz="1600" dirty="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 xmlns:a16="http://schemas.microsoft.com/office/drawing/2014/main" val="1488734907"/>
                  </a:ext>
                </a:extLst>
              </a:tr>
              <a:tr h="924552">
                <a:tc>
                  <a:txBody>
                    <a:bodyPr/>
                    <a:lstStyle/>
                    <a:p>
                      <a:pPr>
                        <a:lnSpc>
                          <a:spcPct val="115000"/>
                        </a:lnSpc>
                        <a:spcAft>
                          <a:spcPts val="0"/>
                        </a:spcAft>
                      </a:pPr>
                      <a:r>
                        <a:rPr lang="ru-RU" sz="1600" b="0" dirty="0">
                          <a:solidFill>
                            <a:schemeClr val="tx1"/>
                          </a:solidFill>
                          <a:latin typeface="Tahoma" panose="020B0604030504040204" pitchFamily="34" charset="0"/>
                          <a:ea typeface="Tahoma" panose="020B0604030504040204" pitchFamily="34" charset="0"/>
                          <a:cs typeface="Tahoma" panose="020B0604030504040204" pitchFamily="34" charset="0"/>
                        </a:rPr>
                        <a:t>Июнь-август</a:t>
                      </a:r>
                    </a:p>
                  </a:txBody>
                  <a:tcPr>
                    <a:solidFill>
                      <a:schemeClr val="bg1">
                        <a:lumMod val="85000"/>
                      </a:schemeClr>
                    </a:solidFill>
                  </a:tcPr>
                </a:tc>
                <a:tc gridSpan="2">
                  <a:txBody>
                    <a:bodyPr/>
                    <a:lstStyle/>
                    <a:p>
                      <a:r>
                        <a:rPr lang="en-US" sz="1400" kern="1200" dirty="0" err="1" smtClean="0">
                          <a:solidFill>
                            <a:srgbClr val="FF0000"/>
                          </a:solidFill>
                          <a:latin typeface="+mn-lt"/>
                          <a:ea typeface="+mn-ea"/>
                          <a:cs typeface="+mn-cs"/>
                        </a:rPr>
                        <a:t>Yozgi</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sog</a:t>
                      </a:r>
                      <a:r>
                        <a:rPr lang="et-EE" sz="1400" kern="1200" dirty="0" smtClean="0">
                          <a:solidFill>
                            <a:srgbClr val="FF0000"/>
                          </a:solidFill>
                          <a:latin typeface="+mn-lt"/>
                          <a:ea typeface="+mn-ea"/>
                          <a:cs typeface="+mn-cs"/>
                        </a:rPr>
                        <a:t>`</a:t>
                      </a:r>
                      <a:r>
                        <a:rPr lang="en-US" sz="1400" kern="1200" dirty="0" err="1" smtClean="0">
                          <a:solidFill>
                            <a:srgbClr val="FF0000"/>
                          </a:solidFill>
                          <a:latin typeface="+mn-lt"/>
                          <a:ea typeface="+mn-ea"/>
                          <a:cs typeface="+mn-cs"/>
                        </a:rPr>
                        <a:t>lomlashtirish</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davri</a:t>
                      </a:r>
                      <a:endParaRPr lang="uz-Cyrl-UZ" sz="1400" dirty="0" smtClean="0">
                        <a:solidFill>
                          <a:srgbClr val="FF0000"/>
                        </a:solidFill>
                      </a:endParaRPr>
                    </a:p>
                    <a:p>
                      <a:r>
                        <a:rPr lang="en-US" sz="1400" kern="1200" dirty="0" err="1" smtClean="0">
                          <a:solidFill>
                            <a:srgbClr val="FF0000"/>
                          </a:solidFill>
                          <a:latin typeface="+mn-lt"/>
                          <a:ea typeface="+mn-ea"/>
                          <a:cs typeface="+mn-cs"/>
                        </a:rPr>
                        <a:t>Tabiiy</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omillar</a:t>
                      </a:r>
                      <a:r>
                        <a:rPr lang="et-EE" sz="1400" kern="1200" dirty="0" smtClean="0">
                          <a:solidFill>
                            <a:srgbClr val="FF0000"/>
                          </a:solidFill>
                          <a:latin typeface="+mn-lt"/>
                          <a:ea typeface="+mn-ea"/>
                          <a:cs typeface="+mn-cs"/>
                        </a:rPr>
                        <a:t> - </a:t>
                      </a:r>
                      <a:r>
                        <a:rPr lang="en-US" sz="1400" kern="1200" dirty="0" err="1" smtClean="0">
                          <a:solidFill>
                            <a:srgbClr val="FF0000"/>
                          </a:solidFill>
                          <a:latin typeface="+mn-lt"/>
                          <a:ea typeface="+mn-ea"/>
                          <a:cs typeface="+mn-cs"/>
                        </a:rPr>
                        <a:t>quyosh</a:t>
                      </a:r>
                      <a:r>
                        <a:rPr lang="et-EE"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havo</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va</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suv</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yordamida</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turli</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xil</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muolajalar</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amalga</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oshiriladi</a:t>
                      </a:r>
                      <a:r>
                        <a:rPr lang="et-EE" sz="1400" kern="1200" dirty="0" smtClean="0">
                          <a:solidFill>
                            <a:srgbClr val="FF0000"/>
                          </a:solidFill>
                          <a:latin typeface="+mn-lt"/>
                          <a:ea typeface="+mn-ea"/>
                          <a:cs typeface="+mn-cs"/>
                        </a:rPr>
                        <a:t>. </a:t>
                      </a:r>
                      <a:endParaRPr lang="uz-Cyrl-UZ" sz="1400" dirty="0" smtClean="0">
                        <a:solidFill>
                          <a:srgbClr val="FF0000"/>
                        </a:solidFill>
                      </a:endParaRPr>
                    </a:p>
                    <a:p>
                      <a:r>
                        <a:rPr lang="en-US" sz="1400" kern="1200" dirty="0" err="1" smtClean="0">
                          <a:solidFill>
                            <a:srgbClr val="FF0000"/>
                          </a:solidFill>
                          <a:latin typeface="+mn-lt"/>
                          <a:ea typeface="+mn-ea"/>
                          <a:cs typeface="+mn-cs"/>
                        </a:rPr>
                        <a:t>Turli</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ko'ngilochar</a:t>
                      </a:r>
                      <a:r>
                        <a:rPr lang="en-US" sz="1400" kern="1200" dirty="0" smtClean="0">
                          <a:solidFill>
                            <a:srgbClr val="FF0000"/>
                          </a:solidFill>
                          <a:latin typeface="+mn-lt"/>
                          <a:ea typeface="+mn-ea"/>
                          <a:cs typeface="+mn-cs"/>
                        </a:rPr>
                        <a:t>, sport </a:t>
                      </a:r>
                      <a:r>
                        <a:rPr lang="en-US" sz="1400" kern="1200" dirty="0" err="1" smtClean="0">
                          <a:solidFill>
                            <a:srgbClr val="FF0000"/>
                          </a:solidFill>
                          <a:latin typeface="+mn-lt"/>
                          <a:ea typeface="+mn-ea"/>
                          <a:cs typeface="+mn-cs"/>
                        </a:rPr>
                        <a:t>o'yinlari</a:t>
                      </a:r>
                      <a:r>
                        <a:rPr lang="en-US" sz="1400" kern="1200" dirty="0" smtClean="0">
                          <a:solidFill>
                            <a:srgbClr val="FF0000"/>
                          </a:solidFill>
                          <a:latin typeface="+mn-lt"/>
                          <a:ea typeface="+mn-ea"/>
                          <a:cs typeface="+mn-cs"/>
                        </a:rPr>
                        <a:t> </a:t>
                      </a:r>
                      <a:r>
                        <a:rPr lang="en-US" sz="1400" kern="1200" dirty="0" err="1" smtClean="0">
                          <a:solidFill>
                            <a:srgbClr val="FF0000"/>
                          </a:solidFill>
                          <a:latin typeface="+mn-lt"/>
                          <a:ea typeface="+mn-ea"/>
                          <a:cs typeface="+mn-cs"/>
                        </a:rPr>
                        <a:t>o'tkaziladi</a:t>
                      </a:r>
                      <a:endParaRPr lang="ru-RU" sz="1400" dirty="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lumMod val="85000"/>
                      </a:schemeClr>
                    </a:solidFill>
                  </a:tcPr>
                </a:tc>
                <a:tc hMerge="1">
                  <a:txBody>
                    <a:bodyPr/>
                    <a:lstStyle/>
                    <a:p>
                      <a:endParaRPr lang="ru-RU" dirty="0">
                        <a:solidFill>
                          <a:srgbClr val="C00000"/>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 xmlns:a16="http://schemas.microsoft.com/office/drawing/2014/main" val="1199220660"/>
                  </a:ext>
                </a:extLst>
              </a:tr>
            </a:tbl>
          </a:graphicData>
        </a:graphic>
      </p:graphicFrame>
      <p:sp>
        <p:nvSpPr>
          <p:cNvPr id="32" name="Номер слайда 31">
            <a:extLst>
              <a:ext uri="{FF2B5EF4-FFF2-40B4-BE49-F238E27FC236}">
                <a16:creationId xmlns="" xmlns:a16="http://schemas.microsoft.com/office/drawing/2014/main" id="{B6425EC0-5B01-43F3-8CC3-6D7CCF44B643}"/>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Tree>
    <p:extLst>
      <p:ext uri="{BB962C8B-B14F-4D97-AF65-F5344CB8AC3E}">
        <p14:creationId xmlns:p14="http://schemas.microsoft.com/office/powerpoint/2010/main" val="11961714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1971675" cy="250507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graphicFrame>
        <p:nvGraphicFramePr>
          <p:cNvPr id="11" name="Таблица 11">
            <a:extLst>
              <a:ext uri="{FF2B5EF4-FFF2-40B4-BE49-F238E27FC236}">
                <a16:creationId xmlns="" xmlns:a16="http://schemas.microsoft.com/office/drawing/2014/main" id="{520C887E-35C8-4577-A631-3D769B297373}"/>
              </a:ext>
            </a:extLst>
          </p:cNvPr>
          <p:cNvGraphicFramePr>
            <a:graphicFrameLocks noGrp="1"/>
          </p:cNvGraphicFramePr>
          <p:nvPr>
            <p:extLst>
              <p:ext uri="{D42A27DB-BD31-4B8C-83A1-F6EECF244321}">
                <p14:modId xmlns:p14="http://schemas.microsoft.com/office/powerpoint/2010/main" val="871714963"/>
              </p:ext>
            </p:extLst>
          </p:nvPr>
        </p:nvGraphicFramePr>
        <p:xfrm>
          <a:off x="1200150" y="971552"/>
          <a:ext cx="10887075" cy="5659906"/>
        </p:xfrm>
        <a:graphic>
          <a:graphicData uri="http://schemas.openxmlformats.org/drawingml/2006/table">
            <a:tbl>
              <a:tblPr firstRow="1" bandRow="1">
                <a:tableStyleId>{85BE263C-DBD7-4A20-BB59-AAB30ACAA65A}</a:tableStyleId>
              </a:tblPr>
              <a:tblGrid>
                <a:gridCol w="10887075">
                  <a:extLst>
                    <a:ext uri="{9D8B030D-6E8A-4147-A177-3AD203B41FA5}">
                      <a16:colId xmlns="" xmlns:a16="http://schemas.microsoft.com/office/drawing/2014/main" val="1493655316"/>
                    </a:ext>
                  </a:extLst>
                </a:gridCol>
              </a:tblGrid>
              <a:tr h="38428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Latn-UZ"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qo’shimcha va o’zgarishlar kiritilgan</a:t>
                      </a:r>
                      <a:endPar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841254258"/>
                  </a:ext>
                </a:extLst>
              </a:tr>
              <a:tr h="319246">
                <a:tc>
                  <a:txBody>
                    <a:bodyPr/>
                    <a:lstStyle/>
                    <a:p>
                      <a:pPr algn="ctr"/>
                      <a:r>
                        <a:rPr kumimoji="0" lang="uz-Latn-UZ" sz="1600" b="1"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Ikkinchi nashr</a:t>
                      </a:r>
                      <a:endParaRPr kumimoji="0" lang="ru-RU" sz="16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3283047611"/>
                  </a:ext>
                </a:extLst>
              </a:tr>
              <a:tr h="327047">
                <a:tc>
                  <a:txBody>
                    <a:bodyPr/>
                    <a:lstStyle/>
                    <a:p>
                      <a:pPr marL="0" marR="0" lvl="0" indent="0" algn="ctr" defTabSz="914400" rtl="0" eaLnBrk="1" fontAlgn="auto" latinLnBrk="0" hangingPunct="1">
                        <a:lnSpc>
                          <a:spcPct val="115000"/>
                        </a:lnSpc>
                        <a:spcBef>
                          <a:spcPts val="2400"/>
                        </a:spcBef>
                        <a:spcAft>
                          <a:spcPts val="1000"/>
                        </a:spcAft>
                        <a:buClrTx/>
                        <a:buSzTx/>
                        <a:buFontTx/>
                        <a:buNone/>
                        <a:tabLst/>
                        <a:defRPr/>
                      </a:pPr>
                      <a:r>
                        <a:rPr lang="et-EE" sz="1600" b="1" dirty="0" smtClean="0"/>
                        <a:t>5-ilova. Namunaviy haftalik reja</a:t>
                      </a:r>
                      <a:endParaRPr lang="uz-Latn-UZ" sz="1600" b="1" dirty="0" smtClean="0"/>
                    </a:p>
                  </a:txBody>
                  <a:tcPr/>
                </a:tc>
                <a:extLst>
                  <a:ext uri="{0D108BD9-81ED-4DB2-BD59-A6C34878D82A}">
                    <a16:rowId xmlns="" xmlns:a16="http://schemas.microsoft.com/office/drawing/2014/main" val="1213563721"/>
                  </a:ext>
                </a:extLst>
              </a:tr>
              <a:tr h="2170299">
                <a:tc>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uz-Latn-UZ"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Bu ilovaga qo’shimcha va o’zgarishlar kiritilgan</a:t>
                      </a:r>
                      <a:endPar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0" indent="0">
                        <a:spcAft>
                          <a:spcPts val="0"/>
                        </a:spcAft>
                        <a:buFont typeface="Wingdings" panose="05000000000000000000" pitchFamily="2" charset="2"/>
                        <a:buNone/>
                      </a:pPr>
                      <a:r>
                        <a:rPr kumimoji="0" lang="ru-RU"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 </a:t>
                      </a:r>
                      <a:endPar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p>
                      <a:pPr marL="0" indent="0">
                        <a:spcAft>
                          <a:spcPts val="0"/>
                        </a:spcAft>
                        <a:buFont typeface="Wingdings" panose="05000000000000000000" pitchFamily="2" charset="2"/>
                        <a:buNone/>
                      </a:pPr>
                      <a:r>
                        <a:rPr kumimoji="0" lang="ru-RU"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pedagoglarga haftalik rejaning  takomillashtirilgan  </a:t>
                      </a:r>
                      <a:r>
                        <a:rPr kumimoji="0" lang="uz-Latn-UZ" sz="1600" b="0" i="0" u="none" strike="noStrike" kern="1200" cap="none" spc="0" normalizeH="0" baseline="0" noProof="0" dirty="0" smtClean="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tuzilmasi</a:t>
                      </a: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 tavsiya e’tilgan.</a:t>
                      </a:r>
                      <a:endParaRPr kumimoji="0" lang="ru-RU" sz="16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p>
                      <a:pPr marL="342900" indent="-342900">
                        <a:spcAft>
                          <a:spcPts val="0"/>
                        </a:spcAft>
                        <a:buFont typeface="Wingdings" panose="05000000000000000000" pitchFamily="2" charset="2"/>
                        <a:buChar char="§"/>
                      </a:pP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pedagog uchun haftaning umumiy </a:t>
                      </a:r>
                      <a:r>
                        <a:rPr kumimoji="0" lang="uz-Latn-UZ" sz="1600" b="0" i="0" u="none" strike="noStrike" kern="1200" cap="none" spc="0" normalizeH="0" baseline="0" noProof="0" dirty="0" smtClean="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maqsadlar </a:t>
                      </a: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 kiritilgan</a:t>
                      </a:r>
                      <a:endParaRPr kumimoji="0" lang="ru-RU" sz="16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p>
                      <a:pPr marL="342900" indent="-342900">
                        <a:spcAft>
                          <a:spcPts val="0"/>
                        </a:spcAft>
                        <a:buFont typeface="Wingdings" panose="05000000000000000000" pitchFamily="2" charset="2"/>
                        <a:buChar char="§"/>
                      </a:pP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pedagoglarga </a:t>
                      </a:r>
                      <a:r>
                        <a:rPr kumimoji="0" lang="uz-Latn-UZ" sz="1600" b="0" i="0" u="none" strike="noStrike" kern="1200" cap="none" spc="0" normalizeH="0" baseline="0" noProof="0" dirty="0" smtClean="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rivojlanish sohalaridagi </a:t>
                      </a: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maqsadlar konkretlashtirilgan va tavsiya e’tilgan</a:t>
                      </a:r>
                      <a:endParaRPr kumimoji="0" lang="ru-RU" sz="16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a:p>
                      <a:pPr marL="342900" marR="0" indent="-342900" algn="just" defTabSz="914400" rtl="0" eaLnBrk="1" fontAlgn="auto" latinLnBrk="0" hangingPunct="1">
                        <a:lnSpc>
                          <a:spcPct val="115000"/>
                        </a:lnSpc>
                        <a:spcBef>
                          <a:spcPts val="0"/>
                        </a:spcBef>
                        <a:spcAft>
                          <a:spcPts val="0"/>
                        </a:spcAft>
                        <a:buClrTx/>
                        <a:buSzTx/>
                        <a:buFont typeface="Wingdings" panose="05000000000000000000" pitchFamily="2" charset="2"/>
                        <a:buChar char="§"/>
                        <a:tabLst/>
                        <a:defRPr/>
                      </a:pPr>
                      <a:r>
                        <a:rPr lang="uz-Latn-UZ" sz="1600" dirty="0" smtClean="0">
                          <a:solidFill>
                            <a:srgbClr val="FF0000"/>
                          </a:solidFill>
                          <a:latin typeface="Tahoma" panose="020B0604030504040204" pitchFamily="34" charset="0"/>
                          <a:ea typeface="Tahoma" panose="020B0604030504040204" pitchFamily="34" charset="0"/>
                          <a:cs typeface="Tahoma" panose="020B0604030504040204" pitchFamily="34" charset="0"/>
                        </a:rPr>
                        <a:t>Markazkardagi O’yin-ta’limiy faoliyatga qo’shimcha va o’zgarishlar kiritilgan</a:t>
                      </a:r>
                      <a:endParaRPr lang="ru-RU" sz="1600" dirty="0" smtClean="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342900" indent="-342900" algn="just">
                        <a:lnSpc>
                          <a:spcPct val="115000"/>
                        </a:lnSpc>
                        <a:spcAft>
                          <a:spcPts val="0"/>
                        </a:spcAft>
                        <a:buFont typeface="Wingdings" panose="05000000000000000000" pitchFamily="2" charset="2"/>
                        <a:buChar char="§"/>
                      </a:pP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Pedagoglarga  ertalabki doiradadagi tahminiy  savollarni bolalar bilan  muhokama qilish tavsiya e’tilgan</a:t>
                      </a:r>
                      <a:endParaRPr lang="ru-RU" sz="1600"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Pedagoglarga  </a:t>
                      </a:r>
                      <a:r>
                        <a:rPr kumimoji="0" lang="uz-Latn-UZ" sz="1600" b="0" i="0" u="none" strike="noStrike" kern="1200" cap="none" spc="0" normalizeH="0" baseline="0" noProof="0" dirty="0" smtClean="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kechki doiradada </a:t>
                      </a: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o’tgan kunni </a:t>
                      </a:r>
                      <a:r>
                        <a:rPr kumimoji="0" lang="uz-Latn-UZ" sz="1600" b="0" i="0" u="none" strike="noStrike" kern="1200" cap="none" spc="0" normalizeH="0" baseline="0" noProof="0" dirty="0" smtClean="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natijasin</a:t>
                      </a:r>
                      <a:r>
                        <a:rPr kumimoji="0" lang="uz-Latn-UZ" sz="1600" b="0" i="0" u="none" strike="noStrike" kern="1200" cap="none" spc="0" normalizeH="0" baseline="0" noProof="0" dirty="0" smtClean="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rPr>
                        <a:t>i  bolalar bilan  muhokama  qilish tavsiya e’tilgan</a:t>
                      </a:r>
                      <a:endParaRPr lang="ru-RU" sz="1600" dirty="0" smtClean="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1413482713"/>
                  </a:ext>
                </a:extLst>
              </a:tr>
              <a:tr h="394471">
                <a:tc>
                  <a:txBody>
                    <a:bodyPr/>
                    <a:lstStyle/>
                    <a:p>
                      <a:pPr marL="0" marR="0" indent="449580" algn="ctr" defTabSz="914400" rtl="0" eaLnBrk="1" fontAlgn="auto" latinLnBrk="0" hangingPunct="1">
                        <a:lnSpc>
                          <a:spcPct val="115000"/>
                        </a:lnSpc>
                        <a:spcBef>
                          <a:spcPts val="0"/>
                        </a:spcBef>
                        <a:spcAft>
                          <a:spcPts val="1000"/>
                        </a:spcAft>
                        <a:buClrTx/>
                        <a:buSzTx/>
                        <a:buFontTx/>
                        <a:buNone/>
                        <a:tabLst/>
                        <a:defRPr/>
                      </a:pPr>
                      <a:r>
                        <a:rPr lang="et-EE" sz="1600" b="1" dirty="0" smtClean="0"/>
                        <a:t>6-ilova. MTTda o’tkazilishi belgilab qo’yilgan bayram tadbirlari ro’yxati</a:t>
                      </a:r>
                      <a:r>
                        <a:rPr lang="uz-Latn-UZ" sz="1600" b="1" dirty="0" smtClean="0"/>
                        <a:t>-,irinchi nashrda </a:t>
                      </a:r>
                      <a:r>
                        <a:rPr lang="uz-Latn-UZ" sz="1600" b="1" dirty="0" smtClean="0">
                          <a:solidFill>
                            <a:srgbClr val="FF0000"/>
                          </a:solidFill>
                        </a:rPr>
                        <a:t>berilmagan edi</a:t>
                      </a:r>
                      <a:endParaRPr lang="ru-RU" sz="1600" b="1" dirty="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 xmlns:a16="http://schemas.microsoft.com/office/drawing/2014/main" val="2240755610"/>
                  </a:ext>
                </a:extLst>
              </a:tr>
              <a:tr h="291101">
                <a:tc>
                  <a:txBody>
                    <a:bodyPr/>
                    <a:lstStyle/>
                    <a:p>
                      <a:pPr algn="just">
                        <a:lnSpc>
                          <a:spcPct val="115000"/>
                        </a:lnSpc>
                        <a:spcAft>
                          <a:spcPts val="0"/>
                        </a:spcAft>
                      </a:pPr>
                      <a:r>
                        <a:rPr lang="en-US" sz="1200" b="1" dirty="0">
                          <a:latin typeface="Times New Roman"/>
                          <a:ea typeface="Calibri"/>
                          <a:cs typeface="Times New Roman"/>
                        </a:rPr>
                        <a:t>«</a:t>
                      </a:r>
                      <a:r>
                        <a:rPr lang="uz-Cyrl-UZ" sz="1200" b="1" dirty="0">
                          <a:latin typeface="Times New Roman"/>
                          <a:ea typeface="Calibri"/>
                          <a:cs typeface="Times New Roman"/>
                        </a:rPr>
                        <a:t>O‘zbekiston Respublikasining Mustaqillik kuni</a:t>
                      </a:r>
                      <a:r>
                        <a:rPr lang="en-US" sz="1200" b="1" dirty="0">
                          <a:latin typeface="Times New Roman"/>
                          <a:ea typeface="Calibri"/>
                          <a:cs typeface="Times New Roman"/>
                        </a:rPr>
                        <a:t>»</a:t>
                      </a:r>
                      <a:endParaRPr lang="uz-Cyrl-UZ" sz="1100" dirty="0">
                        <a:latin typeface="Calibri"/>
                        <a:ea typeface="Calibri"/>
                        <a:cs typeface="Times New Roman"/>
                      </a:endParaRPr>
                    </a:p>
                  </a:txBody>
                  <a:tcPr marL="68580" marR="68580" marT="0" marB="0"/>
                </a:tc>
                <a:extLst>
                  <a:ext uri="{0D108BD9-81ED-4DB2-BD59-A6C34878D82A}">
                    <a16:rowId xmlns="" xmlns:a16="http://schemas.microsoft.com/office/drawing/2014/main" val="2639625342"/>
                  </a:ext>
                </a:extLst>
              </a:tr>
              <a:tr h="268014">
                <a:tc>
                  <a:txBody>
                    <a:bodyPr/>
                    <a:lstStyle/>
                    <a:p>
                      <a:pPr algn="just">
                        <a:lnSpc>
                          <a:spcPct val="115000"/>
                        </a:lnSpc>
                        <a:spcAft>
                          <a:spcPts val="0"/>
                        </a:spcAft>
                      </a:pPr>
                      <a:r>
                        <a:rPr lang="en-US" sz="1200" b="1">
                          <a:latin typeface="Times New Roman"/>
                          <a:ea typeface="Calibri"/>
                          <a:cs typeface="Times New Roman"/>
                        </a:rPr>
                        <a:t>«Ustoz va murabbiylar kuni» </a:t>
                      </a:r>
                      <a:endParaRPr lang="uz-Cyrl-UZ" sz="1100">
                        <a:latin typeface="Calibri"/>
                        <a:ea typeface="Calibri"/>
                        <a:cs typeface="Times New Roman"/>
                      </a:endParaRPr>
                    </a:p>
                  </a:txBody>
                  <a:tcPr marL="68580" marR="68580" marT="0" marB="0"/>
                </a:tc>
              </a:tr>
              <a:tr h="299545">
                <a:tc>
                  <a:txBody>
                    <a:bodyPr/>
                    <a:lstStyle/>
                    <a:p>
                      <a:pPr algn="just">
                        <a:lnSpc>
                          <a:spcPct val="115000"/>
                        </a:lnSpc>
                        <a:spcAft>
                          <a:spcPts val="0"/>
                        </a:spcAft>
                      </a:pPr>
                      <a:r>
                        <a:rPr lang="en-US" sz="1200" b="1">
                          <a:latin typeface="Times New Roman"/>
                          <a:ea typeface="Calibri"/>
                          <a:cs typeface="Times New Roman"/>
                        </a:rPr>
                        <a:t>«O‘zbekiston Respublikasi Konstitutsiyasi kuni»</a:t>
                      </a:r>
                      <a:endParaRPr lang="uz-Cyrl-UZ" sz="1100">
                        <a:latin typeface="Calibri"/>
                        <a:ea typeface="Calibri"/>
                        <a:cs typeface="Times New Roman"/>
                      </a:endParaRPr>
                    </a:p>
                  </a:txBody>
                  <a:tcPr marL="68580" marR="68580" marT="0" marB="0"/>
                </a:tc>
              </a:tr>
              <a:tr h="299545">
                <a:tc>
                  <a:txBody>
                    <a:bodyPr/>
                    <a:lstStyle/>
                    <a:p>
                      <a:pPr algn="just">
                        <a:lnSpc>
                          <a:spcPct val="115000"/>
                        </a:lnSpc>
                        <a:spcAft>
                          <a:spcPts val="0"/>
                        </a:spcAft>
                      </a:pPr>
                      <a:r>
                        <a:rPr lang="et-EE" sz="1200" b="1">
                          <a:latin typeface="Times New Roman"/>
                          <a:ea typeface="Calibri"/>
                          <a:cs typeface="Times New Roman"/>
                        </a:rPr>
                        <a:t>«Yangi yil bayrami»</a:t>
                      </a:r>
                      <a:endParaRPr lang="uz-Cyrl-UZ" sz="1100">
                        <a:latin typeface="Calibri"/>
                        <a:ea typeface="Calibri"/>
                        <a:cs typeface="Times New Roman"/>
                      </a:endParaRPr>
                    </a:p>
                  </a:txBody>
                  <a:tcPr marL="68580" marR="68580" marT="0" marB="0"/>
                </a:tc>
              </a:tr>
              <a:tr h="331076">
                <a:tc>
                  <a:txBody>
                    <a:bodyPr/>
                    <a:lstStyle/>
                    <a:p>
                      <a:pPr algn="just">
                        <a:lnSpc>
                          <a:spcPct val="115000"/>
                        </a:lnSpc>
                        <a:spcAft>
                          <a:spcPts val="0"/>
                        </a:spcAft>
                      </a:pPr>
                      <a:r>
                        <a:rPr lang="en-US" sz="1200" b="1">
                          <a:latin typeface="Times New Roman"/>
                          <a:ea typeface="Calibri"/>
                          <a:cs typeface="Times New Roman"/>
                        </a:rPr>
                        <a:t>«8-mart: Xalqaro xotin-qizlar kuni»</a:t>
                      </a:r>
                      <a:endParaRPr lang="uz-Cyrl-UZ" sz="1100">
                        <a:latin typeface="Calibri"/>
                        <a:ea typeface="Calibri"/>
                        <a:cs typeface="Times New Roman"/>
                      </a:endParaRPr>
                    </a:p>
                  </a:txBody>
                  <a:tcPr marL="68580" marR="68580" marT="0" marB="0"/>
                </a:tc>
              </a:tr>
              <a:tr h="252248">
                <a:tc>
                  <a:txBody>
                    <a:bodyPr/>
                    <a:lstStyle/>
                    <a:p>
                      <a:pPr algn="just">
                        <a:lnSpc>
                          <a:spcPct val="115000"/>
                        </a:lnSpc>
                        <a:spcAft>
                          <a:spcPts val="0"/>
                        </a:spcAft>
                      </a:pPr>
                      <a:r>
                        <a:rPr lang="et-EE" sz="1200" b="1">
                          <a:latin typeface="Times New Roman"/>
                          <a:ea typeface="Calibri"/>
                          <a:cs typeface="Times New Roman"/>
                        </a:rPr>
                        <a:t>«Navro‘z»</a:t>
                      </a:r>
                      <a:endParaRPr lang="uz-Cyrl-UZ" sz="1100">
                        <a:latin typeface="Calibri"/>
                        <a:ea typeface="Calibri"/>
                        <a:cs typeface="Times New Roman"/>
                      </a:endParaRPr>
                    </a:p>
                  </a:txBody>
                  <a:tcPr marL="68580" marR="68580" marT="0" marB="0"/>
                </a:tc>
              </a:tr>
              <a:tr h="283779">
                <a:tc>
                  <a:txBody>
                    <a:bodyPr/>
                    <a:lstStyle/>
                    <a:p>
                      <a:pPr algn="just">
                        <a:lnSpc>
                          <a:spcPct val="115000"/>
                        </a:lnSpc>
                        <a:spcAft>
                          <a:spcPts val="0"/>
                        </a:spcAft>
                      </a:pPr>
                      <a:r>
                        <a:rPr lang="et-EE" sz="1200" b="1" dirty="0">
                          <a:latin typeface="Times New Roman"/>
                          <a:ea typeface="Calibri"/>
                          <a:cs typeface="Times New Roman"/>
                        </a:rPr>
                        <a:t>«Xotira va qadrlash kuni»</a:t>
                      </a:r>
                      <a:endParaRPr lang="uz-Cyrl-UZ" sz="1100" dirty="0">
                        <a:latin typeface="Calibri"/>
                        <a:ea typeface="Calibri"/>
                        <a:cs typeface="Times New Roman"/>
                      </a:endParaRPr>
                    </a:p>
                  </a:txBody>
                  <a:tcPr marL="68580" marR="68580" marT="0" marB="0"/>
                </a:tc>
              </a:tr>
            </a:tbl>
          </a:graphicData>
        </a:graphic>
      </p:graphicFrame>
      <p:sp>
        <p:nvSpPr>
          <p:cNvPr id="6" name="TextBox 5">
            <a:extLst>
              <a:ext uri="{FF2B5EF4-FFF2-40B4-BE49-F238E27FC236}">
                <a16:creationId xmlns="" xmlns:a16="http://schemas.microsoft.com/office/drawing/2014/main" id="{67CC1315-455A-4883-9944-858E6D7B8835}"/>
              </a:ext>
            </a:extLst>
          </p:cNvPr>
          <p:cNvSpPr txBox="1"/>
          <p:nvPr/>
        </p:nvSpPr>
        <p:spPr>
          <a:xfrm>
            <a:off x="1807535" y="33868"/>
            <a:ext cx="7293935" cy="1531188"/>
          </a:xfrm>
          <a:prstGeom prst="rect">
            <a:avLst/>
          </a:prstGeom>
          <a:noFill/>
        </p:spPr>
        <p:txBody>
          <a:bodyPr wrap="square" rtlCol="0">
            <a:spAutoFit/>
          </a:bodyPr>
          <a:lstStyle/>
          <a:p>
            <a:pPr lvl="0">
              <a:defRPr/>
            </a:pPr>
            <a:r>
              <a:rPr lang="et-EE" b="1" dirty="0" smtClean="0"/>
              <a:t>5-ilova. Namunaviy haftalik reja</a:t>
            </a:r>
            <a:endParaRPr lang="uz-Latn-UZ" b="1" dirty="0" smtClean="0"/>
          </a:p>
          <a:p>
            <a:pPr>
              <a:defRPr/>
            </a:pPr>
            <a:r>
              <a:rPr lang="et-EE" b="1" dirty="0" smtClean="0"/>
              <a:t>6-ilova. MTTda o’tkazilishi belgilab qo’yilgan bayram tadbirlari ro’yxati</a:t>
            </a:r>
            <a:endParaRPr lang="uz-Cyrl-UZ" b="1" dirty="0" smtClean="0"/>
          </a:p>
          <a:p>
            <a:pPr lvl="0">
              <a:defRPr/>
            </a:pPr>
            <a:r>
              <a:rPr lang="et-EE" sz="2000" dirty="0" smtClean="0"/>
              <a:t> </a:t>
            </a:r>
            <a:endParaRPr lang="uz-Latn-UZ" sz="2000" dirty="0" smtClean="0"/>
          </a:p>
          <a:p>
            <a:pPr lvl="0">
              <a:defRPr/>
            </a:pPr>
            <a:endParaRPr kumimoji="0" lang="ru-RU" sz="195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3" name="Рисунок 2">
            <a:extLst>
              <a:ext uri="{FF2B5EF4-FFF2-40B4-BE49-F238E27FC236}">
                <a16:creationId xmlns="" xmlns:a16="http://schemas.microsoft.com/office/drawing/2014/main" id="{370FC81F-9FD6-48B5-A020-61168A2DEA6D}"/>
              </a:ext>
            </a:extLst>
          </p:cNvPr>
          <p:cNvPicPr>
            <a:picLocks noChangeAspect="1"/>
          </p:cNvPicPr>
          <p:nvPr/>
        </p:nvPicPr>
        <p:blipFill rotWithShape="1">
          <a:blip r:embed="rId3" cstate="print"/>
          <a:srcRect l="67976" t="47778" r="4340" b="30833"/>
          <a:stretch/>
        </p:blipFill>
        <p:spPr>
          <a:xfrm>
            <a:off x="104775" y="2238375"/>
            <a:ext cx="1190626" cy="1190625"/>
          </a:xfrm>
          <a:prstGeom prst="ellipse">
            <a:avLst/>
          </a:prstGeom>
        </p:spPr>
      </p:pic>
      <p:pic>
        <p:nvPicPr>
          <p:cNvPr id="5" name="Рисунок 4">
            <a:extLst>
              <a:ext uri="{FF2B5EF4-FFF2-40B4-BE49-F238E27FC236}">
                <a16:creationId xmlns="" xmlns:a16="http://schemas.microsoft.com/office/drawing/2014/main" id="{785E2CDD-0AD8-4D3C-9603-1EFF53F0C290}"/>
              </a:ext>
            </a:extLst>
          </p:cNvPr>
          <p:cNvPicPr>
            <a:picLocks noChangeAspect="1"/>
          </p:cNvPicPr>
          <p:nvPr/>
        </p:nvPicPr>
        <p:blipFill>
          <a:blip r:embed="rId4" cstate="print"/>
          <a:stretch>
            <a:fillRect/>
          </a:stretch>
        </p:blipFill>
        <p:spPr>
          <a:xfrm>
            <a:off x="104775" y="5029199"/>
            <a:ext cx="1190626" cy="1085851"/>
          </a:xfrm>
          <a:prstGeom prst="rect">
            <a:avLst/>
          </a:prstGeom>
        </p:spPr>
      </p:pic>
      <p:sp>
        <p:nvSpPr>
          <p:cNvPr id="19" name="Номер слайда 18">
            <a:extLst>
              <a:ext uri="{FF2B5EF4-FFF2-40B4-BE49-F238E27FC236}">
                <a16:creationId xmlns="" xmlns:a16="http://schemas.microsoft.com/office/drawing/2014/main" id="{C4729ACA-711F-4224-977B-BD7B3AF8DDA5}"/>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Tree>
    <p:extLst>
      <p:ext uri="{BB962C8B-B14F-4D97-AF65-F5344CB8AC3E}">
        <p14:creationId xmlns:p14="http://schemas.microsoft.com/office/powerpoint/2010/main" val="24143563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41" name="Заголовок 26">
            <a:extLst>
              <a:ext uri="{FF2B5EF4-FFF2-40B4-BE49-F238E27FC236}">
                <a16:creationId xmlns="" xmlns:a16="http://schemas.microsoft.com/office/drawing/2014/main" id="{97F44CFB-03F6-4E09-BA64-423D18D123A7}"/>
              </a:ext>
            </a:extLst>
          </p:cNvPr>
          <p:cNvSpPr txBox="1">
            <a:spLocks/>
          </p:cNvSpPr>
          <p:nvPr/>
        </p:nvSpPr>
        <p:spPr>
          <a:xfrm>
            <a:off x="1520456" y="104770"/>
            <a:ext cx="7648910" cy="749872"/>
          </a:xfrm>
          <a:prstGeom prst="rect">
            <a:avLst/>
          </a:prstGeom>
        </p:spPr>
        <p:txBody>
          <a:bodyPr vert="horz" lIns="91440" tIns="45720" rIns="91440" bIns="45720" rtlCol="0" anchor="ctr">
            <a:normAutofit fontScale="4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defRPr/>
            </a:pPr>
            <a:r>
              <a:rPr lang="et-EE" b="1" dirty="0" smtClean="0"/>
              <a:t>7-ilova. Rivojlanish xaritasi </a:t>
            </a:r>
            <a:endParaRPr lang="uz-Cyrl-UZ" b="1" dirty="0" smtClean="0"/>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ru-RU" sz="4400" b="1"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endParaRPr>
          </a:p>
          <a:p>
            <a:pPr lvl="0" fontAlgn="auto">
              <a:spcAft>
                <a:spcPts val="0"/>
              </a:spcAft>
              <a:defRPr/>
            </a:pPr>
            <a:r>
              <a:rPr lang="en-US" dirty="0" err="1" smtClean="0"/>
              <a:t>Bolalarning</a:t>
            </a:r>
            <a:r>
              <a:rPr lang="en-US" dirty="0" smtClean="0"/>
              <a:t> </a:t>
            </a:r>
            <a:r>
              <a:rPr lang="en-US" dirty="0" err="1" smtClean="0"/>
              <a:t>rivojlanish</a:t>
            </a:r>
            <a:r>
              <a:rPr lang="en-US" dirty="0" smtClean="0"/>
              <a:t> </a:t>
            </a:r>
            <a:r>
              <a:rPr lang="en-US" dirty="0" err="1" smtClean="0"/>
              <a:t>xaritasi</a:t>
            </a:r>
            <a:r>
              <a:rPr lang="uz-Latn-UZ" dirty="0" smtClean="0"/>
              <a:t>ga qisman o’zgartirish kiritilgan</a:t>
            </a:r>
            <a:endParaRPr kumimoji="0" lang="ru-RU" sz="4400" b="1"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endParaRPr>
          </a:p>
        </p:txBody>
      </p:sp>
      <p:sp>
        <p:nvSpPr>
          <p:cNvPr id="25" name="Прямоугольник: скругленные углы 24">
            <a:extLst>
              <a:ext uri="{FF2B5EF4-FFF2-40B4-BE49-F238E27FC236}">
                <a16:creationId xmlns="" xmlns:a16="http://schemas.microsoft.com/office/drawing/2014/main" id="{A6DCFDE7-E292-434F-93BD-CBDCC7550B89}"/>
              </a:ext>
            </a:extLst>
          </p:cNvPr>
          <p:cNvSpPr/>
          <p:nvPr/>
        </p:nvSpPr>
        <p:spPr>
          <a:xfrm>
            <a:off x="457200" y="955804"/>
            <a:ext cx="5337885" cy="445180"/>
          </a:xfrm>
          <a:prstGeom prst="roundRect">
            <a:avLst/>
          </a:prstGeom>
          <a:solidFill>
            <a:schemeClr val="bg1"/>
          </a:solidFill>
          <a:ln>
            <a:solidFill>
              <a:srgbClr val="378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Latn-UZ" sz="1600" dirty="0" smtClean="0">
                <a:solidFill>
                  <a:schemeClr val="tx1"/>
                </a:solidFill>
              </a:rPr>
              <a:t>                          6-7 yoshli b</a:t>
            </a:r>
            <a:r>
              <a:rPr lang="en-US" sz="1600" dirty="0" err="1" smtClean="0">
                <a:solidFill>
                  <a:schemeClr val="tx1"/>
                </a:solidFill>
              </a:rPr>
              <a:t>ola</a:t>
            </a:r>
            <a:r>
              <a:rPr lang="uz-Latn-UZ" sz="1600" dirty="0" smtClean="0">
                <a:solidFill>
                  <a:schemeClr val="tx1"/>
                </a:solidFill>
              </a:rPr>
              <a:t>n</a:t>
            </a:r>
            <a:r>
              <a:rPr lang="en-US" sz="1600" dirty="0" err="1" smtClean="0">
                <a:solidFill>
                  <a:schemeClr val="tx1"/>
                </a:solidFill>
              </a:rPr>
              <a:t>ing</a:t>
            </a:r>
            <a:r>
              <a:rPr lang="en-US" sz="1600" dirty="0" smtClean="0">
                <a:solidFill>
                  <a:schemeClr val="tx1"/>
                </a:solidFill>
              </a:rPr>
              <a:t> </a:t>
            </a:r>
            <a:r>
              <a:rPr lang="en-US" sz="1600" dirty="0" err="1" smtClean="0">
                <a:solidFill>
                  <a:schemeClr val="tx1"/>
                </a:solidFill>
              </a:rPr>
              <a:t>rivojlanish</a:t>
            </a:r>
            <a:r>
              <a:rPr lang="en-US" sz="1600" dirty="0" smtClean="0">
                <a:solidFill>
                  <a:schemeClr val="tx1"/>
                </a:solidFill>
              </a:rPr>
              <a:t> </a:t>
            </a:r>
            <a:r>
              <a:rPr lang="en-US" sz="1600" dirty="0" err="1" smtClean="0">
                <a:solidFill>
                  <a:schemeClr val="tx1"/>
                </a:solidFill>
              </a:rPr>
              <a:t>xaritasi</a:t>
            </a:r>
            <a:r>
              <a:rPr lang="en-US" sz="1600" dirty="0" smtClean="0">
                <a:solidFill>
                  <a:schemeClr val="tx1"/>
                </a:solidFill>
              </a:rPr>
              <a:t> </a:t>
            </a:r>
            <a:endParaRPr lang="ru-RU" sz="16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8" name="Номер слайда 17">
            <a:extLst>
              <a:ext uri="{FF2B5EF4-FFF2-40B4-BE49-F238E27FC236}">
                <a16:creationId xmlns="" xmlns:a16="http://schemas.microsoft.com/office/drawing/2014/main" id="{C1B53F4D-F8E8-4B9B-A590-C4E192F23200}"/>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4097" name="Rectangle 1"/>
          <p:cNvSpPr>
            <a:spLocks noChangeArrowheads="1"/>
          </p:cNvSpPr>
          <p:nvPr/>
        </p:nvSpPr>
        <p:spPr bwMode="auto">
          <a:xfrm>
            <a:off x="1351753" y="-3217044"/>
            <a:ext cx="5033282" cy="80945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b="1" dirty="0" smtClean="0">
              <a:latin typeface="Calibri" pitchFamily="34"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Bolaning rivojlanish</a:t>
            </a: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en-US" sz="16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darajasi</a:t>
            </a:r>
            <a:r>
              <a:rPr kumimoji="0" lang="uz-Cyrl-UZ"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quyidagi tushuntirishla</a:t>
            </a: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r</a:t>
            </a:r>
            <a:r>
              <a:rPr kumimoji="0" lang="uz-Cyrl-UZ"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yordamida </a:t>
            </a:r>
            <a:r>
              <a:rPr kumimoji="0" lang="en-US" sz="16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belgilanadi</a:t>
            </a:r>
            <a:r>
              <a:rPr kumimoji="0" lang="uz-Cyrl-UZ"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t>
            </a:r>
            <a:endParaRPr kumimoji="0" lang="uz-Cyrl-UZ"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K </a:t>
            </a:r>
            <a:r>
              <a:rPr kumimoji="0" lang="uz-Cyrl-UZ" sz="16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uz-Cyrl-UZ"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kuzatilmaydi yoki kamdan-kam kuzatiladi</a:t>
            </a:r>
            <a:r>
              <a:rPr kumimoji="0" lang="uz-Cyrl-UZ" sz="16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 (bola asosiy ko'nikmalarni namoyon qiladi / xatti-harakatlari kam yoki umuman namoyon qilmaydi).</a:t>
            </a:r>
            <a:endParaRPr kumimoji="0" lang="uz-Cyrl-UZ"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B - ba'zida kuzatiladi</a:t>
            </a:r>
            <a:r>
              <a:rPr kumimoji="0" lang="uz-Cyrl-UZ" sz="16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(bola asosiy ko'nikmalarni namoyon qiladi / xatti-harakatlari tasodifiy yoki ma’lum vaziyatlarda).</a:t>
            </a:r>
            <a:endParaRPr kumimoji="0" lang="uz-Cyrl-UZ"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T - tez-tez kuzatiladi</a:t>
            </a:r>
            <a:r>
              <a:rPr kumimoji="0" lang="uz-Cyrl-UZ" sz="16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(bola asosiy ko`nikma / xatti-harakatni vaziyatga qarab namoyish etadi).</a:t>
            </a:r>
            <a:endParaRPr kumimoji="0" lang="uz-Cyrl-UZ"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 - doimiy ravishda kuzatiladi</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(bola asosiy ko'nikmalarni namoyon qiladi / xatti-harakatlari talab darajasida, mustaqil tarzda takrorlaydi).</a:t>
            </a:r>
            <a:endParaRPr kumimoji="0" lang="uz-Cyrl-UZ"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4098" name="Rectangle 2"/>
          <p:cNvSpPr>
            <a:spLocks noChangeArrowheads="1"/>
          </p:cNvSpPr>
          <p:nvPr/>
        </p:nvSpPr>
        <p:spPr bwMode="auto">
          <a:xfrm>
            <a:off x="6526924" y="1580270"/>
            <a:ext cx="5665076" cy="33547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altLang="ko-K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Pedagog (tarbiyachi) bola yutuqlari xaritasini to‘ldiradi va erishilgan natijani tegishli belgi (</a:t>
            </a:r>
            <a:r>
              <a:rPr kumimoji="0" lang="uz-Cyrl-UZ" altLang="ko-KR" sz="2000" b="0" i="0" u="none" strike="noStrike" cap="none" normalizeH="0" baseline="0" dirty="0" smtClean="0">
                <a:ln>
                  <a:noFill/>
                </a:ln>
                <a:solidFill>
                  <a:schemeClr val="tx1"/>
                </a:solidFill>
                <a:effectLst/>
                <a:latin typeface="Times New Roman" pitchFamily="18" charset="0"/>
                <a:ea typeface="MS Gothic" pitchFamily="49" charset="-128"/>
                <a:cs typeface="Times New Roman" pitchFamily="18" charset="0"/>
              </a:rPr>
              <a:t>✔</a:t>
            </a:r>
            <a:r>
              <a:rPr kumimoji="0" lang="uz-Cyrl-UZ" altLang="ko-K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bilan belgilaydi. Kuzatish rivojlanishning barcha sohalari bo‘yicha olib boriladi. Agar u yoki bu rivojlanish sohasidagi indikator (kutilayotgan natijalar) «ishlamasa», pedagog (tarbiyachi) “Pedagog izohi” ustunida eslatma yozishi lozim.</a:t>
            </a:r>
            <a:endParaRPr kumimoji="0" lang="uz-Latn-UZ" altLang="ko-K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altLang="ko-KR" dirty="0" smtClean="0">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altLang="ko-KR"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altLang="ko-KR" dirty="0" smtClean="0">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Cyrl-UZ" altLang="ko-KR"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9626140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3" name="Заголовок 2">
            <a:extLst>
              <a:ext uri="{FF2B5EF4-FFF2-40B4-BE49-F238E27FC236}">
                <a16:creationId xmlns="" xmlns:a16="http://schemas.microsoft.com/office/drawing/2014/main" id="{F9E2B838-3420-426C-990E-A3EABD37BCE1}"/>
              </a:ext>
            </a:extLst>
          </p:cNvPr>
          <p:cNvSpPr>
            <a:spLocks noGrp="1"/>
          </p:cNvSpPr>
          <p:nvPr>
            <p:ph type="title"/>
          </p:nvPr>
        </p:nvSpPr>
        <p:spPr>
          <a:xfrm>
            <a:off x="1573619" y="109229"/>
            <a:ext cx="7560856" cy="777875"/>
          </a:xfrm>
        </p:spPr>
        <p:txBody>
          <a:bodyPr>
            <a:normAutofit/>
          </a:bodyPr>
          <a:lstStyle/>
          <a:p>
            <a:r>
              <a:rPr lang="et-EE" sz="2400" b="1" dirty="0" smtClean="0">
                <a:latin typeface="Times New Roman" pitchFamily="18" charset="0"/>
                <a:cs typeface="Times New Roman" pitchFamily="18" charset="0"/>
              </a:rPr>
              <a:t>8-ilova. 6-7 yoshdagi bolaning maktabga tayyorlik xaritasi</a:t>
            </a:r>
            <a:endParaRPr lang="ru-RU" sz="2400" dirty="0">
              <a:solidFill>
                <a:schemeClr val="bg1"/>
              </a:solidFill>
              <a:latin typeface="Times New Roman" pitchFamily="18" charset="0"/>
              <a:cs typeface="Times New Roman" pitchFamily="18" charset="0"/>
            </a:endParaRPr>
          </a:p>
        </p:txBody>
      </p:sp>
      <p:sp>
        <p:nvSpPr>
          <p:cNvPr id="2" name="Номер слайда 1">
            <a:extLst>
              <a:ext uri="{FF2B5EF4-FFF2-40B4-BE49-F238E27FC236}">
                <a16:creationId xmlns="" xmlns:a16="http://schemas.microsoft.com/office/drawing/2014/main" id="{A88288F8-2E54-4261-830B-CF8C2DF6BF42}"/>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EADE780-A077-4E03-B9F6-C5AE103EE99D}" type="slidenum">
              <a:rPr kumimoji="0" lang="ru-RU" sz="1200" b="0" i="0" u="none" strike="noStrike" kern="1200" cap="none" spc="0" normalizeH="0" baseline="0" noProof="0" smtClean="0">
                <a:ln>
                  <a:noFill/>
                </a:ln>
                <a:solidFill>
                  <a:prstClr val="black">
                    <a:tint val="75000"/>
                  </a:prstClr>
                </a:solidFill>
                <a:effectLst/>
                <a:uLnTx/>
                <a:uFillTx/>
                <a:latin typeface="Arial"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ru-RU" sz="1200" b="0" i="0" u="none" strike="noStrike" kern="1200" cap="none" spc="0" normalizeH="0" baseline="0" noProof="0" dirty="0">
              <a:ln>
                <a:noFill/>
              </a:ln>
              <a:solidFill>
                <a:prstClr val="black">
                  <a:tint val="75000"/>
                </a:prstClr>
              </a:solidFill>
              <a:effectLst/>
              <a:uLnTx/>
              <a:uFillTx/>
              <a:latin typeface="Arial" charset="0"/>
              <a:ea typeface="+mn-ea"/>
              <a:cs typeface="Arial" charset="0"/>
            </a:endParaRPr>
          </a:p>
        </p:txBody>
      </p:sp>
      <p:pic>
        <p:nvPicPr>
          <p:cNvPr id="24" name="Рисунок 23">
            <a:extLst>
              <a:ext uri="{FF2B5EF4-FFF2-40B4-BE49-F238E27FC236}">
                <a16:creationId xmlns="" xmlns:a16="http://schemas.microsoft.com/office/drawing/2014/main" id="{95C56CAE-CE8D-4643-8B87-A7052BED9D69}"/>
              </a:ext>
            </a:extLst>
          </p:cNvPr>
          <p:cNvPicPr>
            <a:picLocks noChangeAspect="1"/>
          </p:cNvPicPr>
          <p:nvPr/>
        </p:nvPicPr>
        <p:blipFill rotWithShape="1">
          <a:blip r:embed="rId3" cstate="print"/>
          <a:srcRect t="7074" b="7813"/>
          <a:stretch/>
        </p:blipFill>
        <p:spPr>
          <a:xfrm>
            <a:off x="182372" y="169725"/>
            <a:ext cx="1199510" cy="599351"/>
          </a:xfrm>
          <a:prstGeom prst="rect">
            <a:avLst/>
          </a:prstGeom>
        </p:spPr>
      </p:pic>
      <p:sp>
        <p:nvSpPr>
          <p:cNvPr id="3073" name="Rectangle 1"/>
          <p:cNvSpPr>
            <a:spLocks noChangeArrowheads="1"/>
          </p:cNvSpPr>
          <p:nvPr/>
        </p:nvSpPr>
        <p:spPr bwMode="auto">
          <a:xfrm>
            <a:off x="520262" y="982796"/>
            <a:ext cx="4445878"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Maktabgacha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ta'lim</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tashkiloti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boshlang'ich</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ta'lim</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uzluksizligini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ta'minlash</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maqsadida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maktabgacha</a:t>
            </a:r>
            <a:r>
              <a:rPr kumimoji="0" lang="en-US"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ta'lim</a:t>
            </a:r>
            <a:r>
              <a:rPr kumimoji="0" lang="en-US"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tashkilotidan</a:t>
            </a:r>
            <a:r>
              <a:rPr kumimoji="0" lang="en-US"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chiqishda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6-7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yoshli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bolaning</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maktabga</a:t>
            </a:r>
            <a:r>
              <a:rPr kumimoji="0" lang="en-US"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tayyorligi</a:t>
            </a:r>
            <a:r>
              <a:rPr kumimoji="0" lang="en-US"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xaritasi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to'ldiriladi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faqat</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maktabgacha</a:t>
            </a:r>
            <a:r>
              <a:rPr kumimoji="0" lang="en-US"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ta'lim</a:t>
            </a:r>
            <a:r>
              <a:rPr kumimoji="0" lang="en-US"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tashkiloti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bitiruvchilari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uchun</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Maktabga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tayyorlik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bolada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tayanch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kompetensiyalar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rivojlanish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sohalarining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kompetensiyalarini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shakllanganligi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tushuniladi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Ushbu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xarita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MTTning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bitiruvchisi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to'ldiriladi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Unda</a:t>
            </a:r>
            <a:r>
              <a:rPr lang="en-US" dirty="0" smtClean="0">
                <a:latin typeface="Times New Roman" pitchFamily="18" charset="0"/>
                <a:cs typeface="Times New Roman" pitchFamily="18" charset="0"/>
              </a:rPr>
              <a:t> bola </a:t>
            </a:r>
            <a:r>
              <a:rPr lang="en-US" dirty="0" err="1" smtClean="0">
                <a:latin typeface="Times New Roman" pitchFamily="18" charset="0"/>
                <a:cs typeface="Times New Roman" pitchFamily="18" charset="0"/>
              </a:rPr>
              <a:t>rivojlanishining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beshta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yo'nalishi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bo'yicha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erishgan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natijalari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ko’rsatiladi</a:t>
            </a:r>
            <a:r>
              <a:rPr lang="en-US" dirty="0" smtClean="0">
                <a:latin typeface="Times New Roman" pitchFamily="18" charset="0"/>
                <a:cs typeface="Times New Roman" pitchFamily="18" charset="0"/>
              </a:rPr>
              <a:t>.</a:t>
            </a:r>
            <a:endParaRPr lang="uz-Cyrl-UZ" dirty="0" smtClean="0">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dirty="0" smtClean="0">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dirty="0" smtClean="0">
              <a:latin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uz-Latn-UZ" sz="1200" b="0" i="0" u="none" strike="noStrike" cap="none" normalizeH="0" baseline="0" dirty="0" smtClean="0">
              <a:ln>
                <a:noFill/>
              </a:ln>
              <a:solidFill>
                <a:schemeClr val="tx1"/>
              </a:solidFill>
              <a:effectLst/>
              <a:latin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uz-Latn-UZ" sz="1200" dirty="0" smtClean="0">
              <a:latin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4" name="Rectangle 2"/>
          <p:cNvSpPr>
            <a:spLocks noChangeArrowheads="1"/>
          </p:cNvSpPr>
          <p:nvPr/>
        </p:nvSpPr>
        <p:spPr bwMode="auto">
          <a:xfrm>
            <a:off x="5565228" y="984112"/>
            <a:ext cx="5707118"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Bolaning</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maktabga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tayyorligi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xaritasi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ota-onalarning</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iltimosiga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binoan</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1-sinf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o'qituvchisiga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taqdim</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etilishi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mumkin</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bu</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tavsiya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tarzida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bo’lib</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bolani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maktabgacha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ta'limdan</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boshlang'ich</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ta'lim</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bosqichiga</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o’tishi</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shuningdek</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bolaning</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1-sinfda</a:t>
            </a:r>
            <a:r>
              <a:rPr kumimoji="0" lang="en-US" altLang="ko-KR"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hlinkClick r:id=""/>
              </a:rPr>
              <a:t>[</a:t>
            </a:r>
            <a:r>
              <a:rPr kumimoji="0" lang="en-US" altLang="ko-KR" b="0" i="0" u="none" strike="noStrike" cap="none" normalizeH="0" baseline="30000" dirty="0" smtClean="0" bmk="">
                <a:ln>
                  <a:noFill/>
                </a:ln>
                <a:solidFill>
                  <a:schemeClr val="tx1"/>
                </a:solidFill>
                <a:effectLst/>
                <a:latin typeface="Times New Roman" pitchFamily="18" charset="0"/>
                <a:ea typeface="Times New Roman" pitchFamily="18" charset="0"/>
                <a:cs typeface="Times New Roman" pitchFamily="18" charset="0"/>
                <a:hlinkClick r:id=""/>
              </a:rPr>
              <a:t>1]</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rivojlanishiga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shaxsga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yo’naltirilgan</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yondashuvda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o'qituvchi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uchun</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qo'llanma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bo'lib</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xizmat</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qiladi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uz-Cyrl-UZ" altLang="ko-KR"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Ushbu</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bolaning</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maktabga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tayyorlik</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xaritasi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quyidagilarga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imkon</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beradi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maktabgacha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ta'lim</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tashkilotida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ta'lim</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jarayonining</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muvaffaqiyati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samaradorligini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aniqlaydi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boshlang'ich</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sinf</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o'qituvchisini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bolaning</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boshlang'ich</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maktabda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muvaffaqiyatli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moslashishi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yanada</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samarali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rejalashtirish</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uchun</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xabardor</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altLang="ko-KR"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qiladi</a:t>
            </a:r>
            <a:r>
              <a:rPr kumimoji="0" lang="en-US" altLang="ko-K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uz-Cyrl-UZ" altLang="ko-KR"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ko-KR" sz="1800" b="0" i="0" u="none" strike="noStrike" cap="none" normalizeH="0" baseline="0" dirty="0" smtClean="0">
                <a:ln>
                  <a:noFill/>
                </a:ln>
                <a:solidFill>
                  <a:schemeClr val="tx1"/>
                </a:solidFill>
                <a:effectLst/>
                <a:latin typeface="Arial" pitchFamily="34" charset="0"/>
                <a:cs typeface="Arial" pitchFamily="34" charset="0"/>
              </a:rPr>
              <a:t/>
            </a:r>
            <a:br>
              <a:rPr kumimoji="0" lang="uz-Cyrl-UZ" altLang="ko-KR" sz="1800" b="0" i="0" u="none" strike="noStrike" cap="none" normalizeH="0" baseline="0" dirty="0" smtClean="0">
                <a:ln>
                  <a:noFill/>
                </a:ln>
                <a:solidFill>
                  <a:schemeClr val="tx1"/>
                </a:solidFill>
                <a:effectLst/>
                <a:latin typeface="Arial" pitchFamily="34" charset="0"/>
                <a:cs typeface="Arial" pitchFamily="34" charset="0"/>
              </a:rPr>
            </a:br>
            <a:endParaRPr kumimoji="0" lang="uz-Cyrl-UZ" altLang="ko-K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5" name="Rectangle 3"/>
          <p:cNvSpPr>
            <a:spLocks noChangeArrowheads="1"/>
          </p:cNvSpPr>
          <p:nvPr/>
        </p:nvSpPr>
        <p:spPr bwMode="auto">
          <a:xfrm>
            <a:off x="0" y="457200"/>
            <a:ext cx="4022725" cy="9525"/>
          </a:xfrm>
          <a:prstGeom prst="rect">
            <a:avLst/>
          </a:prstGeom>
          <a:solidFill>
            <a:srgbClr val="000000"/>
          </a:solidFill>
          <a:ln w="9525">
            <a:solidFill>
              <a:schemeClr val="tx1"/>
            </a:solidFill>
            <a:prstDash val="solid"/>
            <a:miter lim="800000"/>
            <a:headEnd/>
            <a:tailEnd/>
          </a:ln>
          <a:effectLst/>
        </p:spPr>
        <p:txBody>
          <a:bodyPr vert="horz" wrap="none" lIns="91440" tIns="45720" rIns="91440" bIns="45720" numCol="1" anchor="ctr" anchorCtr="0" compatLnSpc="1">
            <a:prstTxWarp prst="textNoShape">
              <a:avLst/>
            </a:prstTxWarp>
            <a:spAutoFit/>
          </a:bodyPr>
          <a:lstStyle/>
          <a:p>
            <a:endParaRPr lang="uz-Cyrl-UZ"/>
          </a:p>
        </p:txBody>
      </p:sp>
    </p:spTree>
    <p:extLst>
      <p:ext uri="{BB962C8B-B14F-4D97-AF65-F5344CB8AC3E}">
        <p14:creationId xmlns:p14="http://schemas.microsoft.com/office/powerpoint/2010/main" val="27448587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8" name="Объект 8">
            <a:extLst>
              <a:ext uri="{FF2B5EF4-FFF2-40B4-BE49-F238E27FC236}">
                <a16:creationId xmlns="" xmlns:a16="http://schemas.microsoft.com/office/drawing/2014/main" id="{C78A9217-5D66-4DEB-A11E-3EDD941BC5B2}"/>
              </a:ext>
            </a:extLst>
          </p:cNvPr>
          <p:cNvSpPr txBox="1">
            <a:spLocks/>
          </p:cNvSpPr>
          <p:nvPr/>
        </p:nvSpPr>
        <p:spPr>
          <a:xfrm>
            <a:off x="200025" y="2038350"/>
            <a:ext cx="1971675" cy="2505075"/>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lumMod val="85000"/>
                  <a:lumOff val="15000"/>
                </a:srgbClr>
              </a:solidFill>
              <a:effectLst/>
              <a:uLnTx/>
              <a:uFillTx/>
              <a:latin typeface="Tahoma" panose="020B0604030504040204" pitchFamily="34" charset="0"/>
              <a:ea typeface="Tahoma" panose="020B0604030504040204" pitchFamily="34" charset="0"/>
              <a:cs typeface="Tahoma" panose="020B0604030504040204" pitchFamily="34" charset="0"/>
            </a:endParaRPr>
          </a:p>
          <a:p>
            <a:pPr marL="228600" marR="0" lvl="0" indent="0" algn="just" defTabSz="914400" rtl="0" eaLnBrk="1" fontAlgn="auto" latinLnBrk="0" hangingPunct="1">
              <a:lnSpc>
                <a:spcPct val="115000"/>
              </a:lnSpc>
              <a:spcBef>
                <a:spcPts val="1000"/>
              </a:spcBef>
              <a:spcAft>
                <a:spcPts val="800"/>
              </a:spcAft>
              <a:buClr>
                <a:srgbClr val="9BAFB5"/>
              </a:buClr>
              <a:buSzTx/>
              <a:buFont typeface="Arial" panose="020B0604020202020204" pitchFamily="34" charset="0"/>
              <a:buNone/>
              <a:tabLst/>
              <a:defRPr/>
            </a:pPr>
            <a:endParaRPr kumimoji="0" lang="ru-RU" sz="20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1000"/>
              </a:spcBef>
              <a:spcAft>
                <a:spcPts val="0"/>
              </a:spcAft>
              <a:buClr>
                <a:srgbClr val="9BAFB5"/>
              </a:buClr>
              <a:buSzTx/>
              <a:buFont typeface="Arial" panose="020B0604020202020204" pitchFamily="34" charset="0"/>
              <a:buNone/>
              <a:tabLst/>
              <a:defRPr/>
            </a:pPr>
            <a:endParaRPr kumimoji="0" lang="ru-RU" sz="1800" b="0" i="0" u="none" strike="noStrike" kern="1200" cap="none" spc="0" normalizeH="0" baseline="0" noProof="0" dirty="0">
              <a:ln>
                <a:noFill/>
              </a:ln>
              <a:solidFill>
                <a:srgbClr val="000000">
                  <a:lumMod val="85000"/>
                  <a:lumOff val="15000"/>
                </a:srgbClr>
              </a:solidFill>
              <a:effectLst/>
              <a:uLnTx/>
              <a:uFillTx/>
              <a:latin typeface="Corbel" panose="020B0503020204020204" pitchFamily="34" charset="0"/>
              <a:ea typeface="+mn-ea"/>
              <a:cs typeface="+mn-cs"/>
            </a:endParaRPr>
          </a:p>
        </p:txBody>
      </p:sp>
      <p:sp>
        <p:nvSpPr>
          <p:cNvPr id="7" name="TextBox 6">
            <a:extLst>
              <a:ext uri="{FF2B5EF4-FFF2-40B4-BE49-F238E27FC236}">
                <a16:creationId xmlns="" xmlns:a16="http://schemas.microsoft.com/office/drawing/2014/main" id="{781D8F69-3C16-4D55-B97E-46F242F23B0C}"/>
              </a:ext>
            </a:extLst>
          </p:cNvPr>
          <p:cNvSpPr txBox="1"/>
          <p:nvPr/>
        </p:nvSpPr>
        <p:spPr>
          <a:xfrm>
            <a:off x="1573619" y="96148"/>
            <a:ext cx="7746421" cy="830997"/>
          </a:xfrm>
          <a:prstGeom prst="rect">
            <a:avLst/>
          </a:prstGeom>
          <a:noFill/>
        </p:spPr>
        <p:txBody>
          <a:bodyPr wrap="square" rtlCol="0">
            <a:spAutoFit/>
          </a:bodyPr>
          <a:lstStyle/>
          <a:p>
            <a:pPr>
              <a:defRPr/>
            </a:pPr>
            <a:r>
              <a:rPr lang="et-EE" sz="1600" b="1" dirty="0" smtClean="0"/>
              <a:t>9-ilova. Guruhlarda rivojlanish markazlarining taxminiy joylashuvi</a:t>
            </a:r>
            <a:endParaRPr lang="uz-Cyrl-UZ" sz="1600" b="1" dirty="0" smtClean="0"/>
          </a:p>
          <a:p>
            <a:pPr>
              <a:defRPr/>
            </a:pPr>
            <a:r>
              <a:rPr lang="et-EE" sz="1600" b="1" dirty="0" smtClean="0"/>
              <a:t>10-ilova. Guruhlardagi rivojlanish markazlari va rivojlantiruvchi muhit uchun materiallarning namunaviy ro'yxati</a:t>
            </a:r>
            <a:endParaRPr kumimoji="0" lang="ru-RU" sz="17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 name="Прямоугольник: один скругленный угол 8">
            <a:extLst>
              <a:ext uri="{FF2B5EF4-FFF2-40B4-BE49-F238E27FC236}">
                <a16:creationId xmlns="" xmlns:a16="http://schemas.microsoft.com/office/drawing/2014/main" id="{75967A45-2337-423E-835A-0A7F3DA843DA}"/>
              </a:ext>
            </a:extLst>
          </p:cNvPr>
          <p:cNvSpPr/>
          <p:nvPr/>
        </p:nvSpPr>
        <p:spPr>
          <a:xfrm>
            <a:off x="416626" y="1513490"/>
            <a:ext cx="5677019" cy="611530"/>
          </a:xfrm>
          <a:prstGeom prst="round1Rect">
            <a:avLst/>
          </a:prstGeom>
          <a:solidFill>
            <a:schemeClr val="bg1"/>
          </a:solidFill>
          <a:ln>
            <a:solidFill>
              <a:srgbClr val="4BB8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t-EE" sz="1600" b="1" dirty="0" smtClean="0">
                <a:solidFill>
                  <a:schemeClr val="tx1"/>
                </a:solidFill>
              </a:rPr>
              <a:t>9-ilova. Guruhlarda rivojlanish markazlarining </a:t>
            </a:r>
            <a:r>
              <a:rPr lang="et-EE" sz="1600" b="1" dirty="0" smtClean="0">
                <a:solidFill>
                  <a:schemeClr val="tx1"/>
                </a:solidFill>
                <a:latin typeface="Times New Roman" pitchFamily="18" charset="0"/>
                <a:cs typeface="Times New Roman" pitchFamily="18" charset="0"/>
              </a:rPr>
              <a:t>taxminiy joylashuvi</a:t>
            </a:r>
            <a:endParaRPr lang="uz-Cyrl-UZ" sz="1600" b="1" dirty="0" smtClean="0">
              <a:solidFill>
                <a:schemeClr val="tx1"/>
              </a:solidFill>
              <a:latin typeface="Times New Roman" pitchFamily="18" charset="0"/>
              <a:cs typeface="Times New Roman" pitchFamily="18" charset="0"/>
            </a:endParaRPr>
          </a:p>
        </p:txBody>
      </p:sp>
      <p:sp>
        <p:nvSpPr>
          <p:cNvPr id="12" name="Прямоугольник: один скругленный угол 11">
            <a:extLst>
              <a:ext uri="{FF2B5EF4-FFF2-40B4-BE49-F238E27FC236}">
                <a16:creationId xmlns="" xmlns:a16="http://schemas.microsoft.com/office/drawing/2014/main" id="{8D303AF8-E12A-4B34-9806-8FD0874F69F4}"/>
              </a:ext>
            </a:extLst>
          </p:cNvPr>
          <p:cNvSpPr/>
          <p:nvPr/>
        </p:nvSpPr>
        <p:spPr>
          <a:xfrm>
            <a:off x="613030" y="989295"/>
            <a:ext cx="11578970" cy="387438"/>
          </a:xfrm>
          <a:prstGeom prst="round1Rect">
            <a:avLst/>
          </a:prstGeom>
          <a:solidFill>
            <a:schemeClr val="bg1"/>
          </a:solidFill>
          <a:ln>
            <a:solidFill>
              <a:srgbClr val="4BB8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Latn-UZ" sz="1800" b="0" i="0" u="none" strike="noStrike" kern="1200" cap="none" spc="0" normalizeH="0" baseline="0" noProof="0" dirty="0" smtClean="0">
                <a:ln>
                  <a:noFill/>
                </a:ln>
                <a:solidFill>
                  <a:srgbClr val="C00000"/>
                </a:solidFill>
                <a:effectLst/>
                <a:uLnTx/>
                <a:uFillTx/>
                <a:latin typeface="Tahoma" panose="020B0604030504040204" pitchFamily="34" charset="0"/>
                <a:ea typeface="Tahoma" panose="020B0604030504040204" pitchFamily="34" charset="0"/>
                <a:cs typeface="Tahoma" panose="020B0604030504040204" pitchFamily="34" charset="0"/>
              </a:rPr>
              <a:t>Qo’shimcha ilovalar kiritilgan</a:t>
            </a:r>
            <a:endParaRPr kumimoji="0" lang="ru-RU"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3" name="Прямоугольник: один скругленный угол 12">
            <a:extLst>
              <a:ext uri="{FF2B5EF4-FFF2-40B4-BE49-F238E27FC236}">
                <a16:creationId xmlns="" xmlns:a16="http://schemas.microsoft.com/office/drawing/2014/main" id="{7B10D4BF-3D6E-4CA6-995A-E51CD8FD4049}"/>
              </a:ext>
            </a:extLst>
          </p:cNvPr>
          <p:cNvSpPr/>
          <p:nvPr/>
        </p:nvSpPr>
        <p:spPr>
          <a:xfrm>
            <a:off x="6469380" y="1229710"/>
            <a:ext cx="5425215" cy="1198180"/>
          </a:xfrm>
          <a:prstGeom prst="round1Rect">
            <a:avLst/>
          </a:prstGeom>
          <a:solidFill>
            <a:schemeClr val="bg1"/>
          </a:solidFill>
          <a:ln>
            <a:solidFill>
              <a:srgbClr val="4BB8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t-EE" sz="1600" b="1" dirty="0" smtClean="0">
                <a:solidFill>
                  <a:schemeClr val="tx1"/>
                </a:solidFill>
              </a:rPr>
              <a:t>10-ilova. Guruhlardagi rivojlanish markazlari va rivojlantiruvchi muhit uchun materiallarning namunaviy ro'yxati</a:t>
            </a:r>
            <a:endParaRPr lang="ru-RU" sz="1600" b="1" dirty="0" smtClean="0">
              <a:solidFill>
                <a:schemeClr val="tx1"/>
              </a:solidFill>
              <a:latin typeface="Arial" panose="020B0604020202020204" pitchFamily="34" charset="0"/>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ru-RU" sz="1600" b="0"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p:txBody>
      </p:sp>
      <p:cxnSp>
        <p:nvCxnSpPr>
          <p:cNvPr id="14" name="Прямая со стрелкой 13">
            <a:extLst>
              <a:ext uri="{FF2B5EF4-FFF2-40B4-BE49-F238E27FC236}">
                <a16:creationId xmlns="" xmlns:a16="http://schemas.microsoft.com/office/drawing/2014/main" id="{41179929-E813-4220-AEFA-D59DBD693877}"/>
              </a:ext>
            </a:extLst>
          </p:cNvPr>
          <p:cNvCxnSpPr>
            <a:cxnSpLocks/>
          </p:cNvCxnSpPr>
          <p:nvPr/>
        </p:nvCxnSpPr>
        <p:spPr>
          <a:xfrm>
            <a:off x="6239423" y="2177959"/>
            <a:ext cx="2355" cy="392130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8" name="Номер слайда 17">
            <a:extLst>
              <a:ext uri="{FF2B5EF4-FFF2-40B4-BE49-F238E27FC236}">
                <a16:creationId xmlns="" xmlns:a16="http://schemas.microsoft.com/office/drawing/2014/main" id="{4775D457-379D-4153-A0EE-93649BF80361}"/>
              </a:ext>
            </a:extLst>
          </p:cNvPr>
          <p:cNvSpPr>
            <a:spLocks noGrp="1"/>
          </p:cNvSpPr>
          <p:nvPr>
            <p:ph type="sldNum" sz="quarter" idx="12"/>
          </p:nvPr>
        </p:nvSpPr>
        <p:spPr/>
        <p:txBody>
          <a:bodyPr/>
          <a:lstStyle/>
          <a:p>
            <a:fld id="{D57F1E4F-1CFF-5643-939E-217C01CDF565}" type="slidenum">
              <a:rPr lang="en-US" smtClean="0"/>
              <a:pPr/>
              <a:t>24</a:t>
            </a:fld>
            <a:endParaRPr lang="en-US" dirty="0"/>
          </a:p>
        </p:txBody>
      </p:sp>
      <p:graphicFrame>
        <p:nvGraphicFramePr>
          <p:cNvPr id="15" name="Таблица 14"/>
          <p:cNvGraphicFramePr>
            <a:graphicFrameLocks noGrp="1"/>
          </p:cNvGraphicFramePr>
          <p:nvPr/>
        </p:nvGraphicFramePr>
        <p:xfrm>
          <a:off x="662152" y="2396359"/>
          <a:ext cx="4650827" cy="4286565"/>
        </p:xfrm>
        <a:graphic>
          <a:graphicData uri="http://schemas.openxmlformats.org/drawingml/2006/table">
            <a:tbl>
              <a:tblPr/>
              <a:tblGrid>
                <a:gridCol w="4650827"/>
              </a:tblGrid>
              <a:tr h="709448">
                <a:tc>
                  <a:txBody>
                    <a:bodyPr/>
                    <a:lstStyle/>
                    <a:p>
                      <a:pPr>
                        <a:lnSpc>
                          <a:spcPct val="115000"/>
                        </a:lnSpc>
                        <a:spcAft>
                          <a:spcPts val="0"/>
                        </a:spcAft>
                      </a:pPr>
                      <a:r>
                        <a:rPr lang="et-EE" sz="1800" b="1" dirty="0">
                          <a:solidFill>
                            <a:schemeClr val="tx1"/>
                          </a:solidFill>
                          <a:latin typeface="Times New Roman"/>
                          <a:ea typeface="Calibri"/>
                          <a:cs typeface="Times New Roman"/>
                        </a:rPr>
                        <a:t>Qurish, konstruksiyalash va matematika</a:t>
                      </a:r>
                      <a:endParaRPr lang="uz-Cyrl-UZ" sz="1800" dirty="0">
                        <a:solidFill>
                          <a:schemeClr val="tx1"/>
                        </a:solidFill>
                        <a:latin typeface="Calibri"/>
                        <a:ea typeface="Calibri"/>
                        <a:cs typeface="Times New Roman"/>
                      </a:endParaRPr>
                    </a:p>
                  </a:txBody>
                  <a:tcPr marL="68580" marR="68580"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C000"/>
                    </a:solidFill>
                  </a:tcPr>
                </a:tc>
              </a:tr>
              <a:tr h="793531">
                <a:tc>
                  <a:txBody>
                    <a:bodyPr/>
                    <a:lstStyle/>
                    <a:p>
                      <a:pPr>
                        <a:lnSpc>
                          <a:spcPct val="115000"/>
                        </a:lnSpc>
                        <a:spcAft>
                          <a:spcPts val="0"/>
                        </a:spcAft>
                      </a:pPr>
                      <a:r>
                        <a:rPr lang="en-US" sz="1800" b="1" dirty="0" err="1">
                          <a:solidFill>
                            <a:schemeClr val="tx1"/>
                          </a:solidFill>
                          <a:latin typeface="Times New Roman"/>
                          <a:ea typeface="Calibri"/>
                          <a:cs typeface="Times New Roman"/>
                        </a:rPr>
                        <a:t>Syujetli-rolli</a:t>
                      </a:r>
                      <a:r>
                        <a:rPr lang="en-US" sz="1800" b="1" dirty="0">
                          <a:solidFill>
                            <a:schemeClr val="tx1"/>
                          </a:solidFill>
                          <a:latin typeface="Times New Roman"/>
                          <a:ea typeface="Calibri"/>
                          <a:cs typeface="Times New Roman"/>
                        </a:rPr>
                        <a:t> </a:t>
                      </a:r>
                      <a:r>
                        <a:rPr lang="en-US" sz="1800" b="1" dirty="0" err="1">
                          <a:solidFill>
                            <a:schemeClr val="tx1"/>
                          </a:solidFill>
                          <a:latin typeface="Times New Roman"/>
                          <a:ea typeface="Calibri"/>
                          <a:cs typeface="Times New Roman"/>
                        </a:rPr>
                        <a:t>o‘yinlar</a:t>
                      </a:r>
                      <a:r>
                        <a:rPr lang="en-US" sz="1800" b="1" dirty="0">
                          <a:solidFill>
                            <a:schemeClr val="tx1"/>
                          </a:solidFill>
                          <a:latin typeface="Times New Roman"/>
                          <a:ea typeface="Calibri"/>
                          <a:cs typeface="Times New Roman"/>
                        </a:rPr>
                        <a:t> </a:t>
                      </a:r>
                      <a:r>
                        <a:rPr lang="en-US" sz="1800" b="1" dirty="0" err="1">
                          <a:solidFill>
                            <a:schemeClr val="tx1"/>
                          </a:solidFill>
                          <a:latin typeface="Times New Roman"/>
                          <a:ea typeface="Calibri"/>
                          <a:cs typeface="Times New Roman"/>
                        </a:rPr>
                        <a:t>va</a:t>
                      </a:r>
                      <a:r>
                        <a:rPr lang="en-US" sz="1800" b="1" dirty="0">
                          <a:solidFill>
                            <a:schemeClr val="tx1"/>
                          </a:solidFill>
                          <a:latin typeface="Times New Roman"/>
                          <a:ea typeface="Calibri"/>
                          <a:cs typeface="Times New Roman"/>
                        </a:rPr>
                        <a:t> </a:t>
                      </a:r>
                      <a:r>
                        <a:rPr lang="en-US" sz="1800" b="1" dirty="0" err="1">
                          <a:solidFill>
                            <a:schemeClr val="tx1"/>
                          </a:solidFill>
                          <a:latin typeface="Times New Roman"/>
                          <a:ea typeface="Calibri"/>
                          <a:cs typeface="Times New Roman"/>
                        </a:rPr>
                        <a:t>sahnalashtirish</a:t>
                      </a:r>
                      <a:endParaRPr lang="uz-Cyrl-UZ" sz="1800" dirty="0">
                        <a:solidFill>
                          <a:schemeClr val="tx1"/>
                        </a:solidFill>
                        <a:latin typeface="Calibri"/>
                        <a:ea typeface="Calibri"/>
                        <a:cs typeface="Times New Roman"/>
                      </a:endParaRPr>
                    </a:p>
                  </a:txBody>
                  <a:tcPr marL="68580" marR="68580" marT="0" marB="0">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rgbClr val="FFF2CC"/>
                    </a:solidFill>
                  </a:tcPr>
                </a:tc>
              </a:tr>
              <a:tr h="455449">
                <a:tc>
                  <a:txBody>
                    <a:bodyPr/>
                    <a:lstStyle/>
                    <a:p>
                      <a:pPr>
                        <a:lnSpc>
                          <a:spcPct val="115000"/>
                        </a:lnSpc>
                        <a:spcAft>
                          <a:spcPts val="0"/>
                        </a:spcAft>
                      </a:pPr>
                      <a:r>
                        <a:rPr lang="et-EE" sz="1800" b="1" dirty="0">
                          <a:solidFill>
                            <a:schemeClr val="tx1"/>
                          </a:solidFill>
                          <a:latin typeface="Times New Roman"/>
                          <a:ea typeface="Calibri"/>
                          <a:cs typeface="Times New Roman"/>
                        </a:rPr>
                        <a:t>Til va </a:t>
                      </a:r>
                      <a:r>
                        <a:rPr lang="et-EE" sz="1800" b="1" dirty="0" smtClean="0">
                          <a:solidFill>
                            <a:schemeClr val="tx1"/>
                          </a:solidFill>
                          <a:latin typeface="Times New Roman"/>
                          <a:ea typeface="Calibri"/>
                          <a:cs typeface="Times New Roman"/>
                        </a:rPr>
                        <a:t>nutq</a:t>
                      </a:r>
                      <a:endParaRPr lang="uz-Latn-UZ" sz="1800" b="1" dirty="0" smtClean="0">
                        <a:solidFill>
                          <a:schemeClr val="tx1"/>
                        </a:solidFill>
                        <a:latin typeface="Times New Roman"/>
                        <a:ea typeface="Calibri"/>
                        <a:cs typeface="Times New Roman"/>
                      </a:endParaRPr>
                    </a:p>
                    <a:p>
                      <a:pPr>
                        <a:lnSpc>
                          <a:spcPct val="115000"/>
                        </a:lnSpc>
                        <a:spcAft>
                          <a:spcPts val="0"/>
                        </a:spcAft>
                      </a:pPr>
                      <a:endParaRPr lang="uz-Latn-UZ" sz="1800" b="1" dirty="0" smtClean="0">
                        <a:solidFill>
                          <a:schemeClr val="tx1"/>
                        </a:solidFill>
                        <a:latin typeface="Times New Roman"/>
                        <a:ea typeface="Calibri"/>
                        <a:cs typeface="Times New Roman"/>
                      </a:endParaRPr>
                    </a:p>
                    <a:p>
                      <a:pPr>
                        <a:lnSpc>
                          <a:spcPct val="115000"/>
                        </a:lnSpc>
                        <a:spcAft>
                          <a:spcPts val="0"/>
                        </a:spcAft>
                      </a:pPr>
                      <a:endParaRPr lang="uz-Cyrl-UZ" sz="1800" dirty="0">
                        <a:solidFill>
                          <a:schemeClr val="tx1"/>
                        </a:solidFill>
                        <a:latin typeface="Calibri"/>
                        <a:ea typeface="Calibri"/>
                        <a:cs typeface="Times New Roman"/>
                      </a:endParaRPr>
                    </a:p>
                  </a:txBody>
                  <a:tcPr marL="68580" marR="68580" marT="0" marB="0">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tcPr>
                </a:tc>
              </a:tr>
              <a:tr h="455449">
                <a:tc>
                  <a:txBody>
                    <a:bodyPr/>
                    <a:lstStyle/>
                    <a:p>
                      <a:pPr>
                        <a:lnSpc>
                          <a:spcPct val="115000"/>
                        </a:lnSpc>
                        <a:spcAft>
                          <a:spcPts val="0"/>
                        </a:spcAft>
                      </a:pPr>
                      <a:r>
                        <a:rPr lang="et-EE" sz="1800" b="1" dirty="0">
                          <a:solidFill>
                            <a:schemeClr val="tx1"/>
                          </a:solidFill>
                          <a:latin typeface="Times New Roman"/>
                          <a:ea typeface="Calibri"/>
                          <a:cs typeface="Times New Roman"/>
                        </a:rPr>
                        <a:t>Fan va tabiat </a:t>
                      </a:r>
                      <a:endParaRPr lang="uz-Latn-UZ" sz="1800" b="1" dirty="0" smtClean="0">
                        <a:solidFill>
                          <a:schemeClr val="tx1"/>
                        </a:solidFill>
                        <a:latin typeface="Times New Roman"/>
                        <a:ea typeface="Calibri"/>
                        <a:cs typeface="Times New Roman"/>
                      </a:endParaRPr>
                    </a:p>
                    <a:p>
                      <a:pPr>
                        <a:lnSpc>
                          <a:spcPct val="115000"/>
                        </a:lnSpc>
                        <a:spcAft>
                          <a:spcPts val="0"/>
                        </a:spcAft>
                      </a:pPr>
                      <a:endParaRPr lang="uz-Latn-UZ" sz="1800" b="1" dirty="0" smtClean="0">
                        <a:solidFill>
                          <a:schemeClr val="tx1"/>
                        </a:solidFill>
                        <a:latin typeface="Times New Roman"/>
                        <a:ea typeface="Calibri"/>
                        <a:cs typeface="Times New Roman"/>
                      </a:endParaRPr>
                    </a:p>
                    <a:p>
                      <a:pPr>
                        <a:lnSpc>
                          <a:spcPct val="115000"/>
                        </a:lnSpc>
                        <a:spcAft>
                          <a:spcPts val="0"/>
                        </a:spcAft>
                      </a:pPr>
                      <a:endParaRPr lang="uz-Cyrl-UZ" sz="1800" dirty="0">
                        <a:solidFill>
                          <a:schemeClr val="tx1"/>
                        </a:solidFill>
                        <a:latin typeface="Calibri"/>
                        <a:ea typeface="Calibri"/>
                        <a:cs typeface="Times New Roman"/>
                      </a:endParaRPr>
                    </a:p>
                  </a:txBody>
                  <a:tcPr marL="68580" marR="68580" marT="0" marB="0">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rgbClr val="FFF2CC"/>
                    </a:solidFill>
                  </a:tcPr>
                </a:tc>
              </a:tr>
              <a:tr h="455449">
                <a:tc>
                  <a:txBody>
                    <a:bodyPr/>
                    <a:lstStyle/>
                    <a:p>
                      <a:pPr>
                        <a:lnSpc>
                          <a:spcPct val="115000"/>
                        </a:lnSpc>
                        <a:spcAft>
                          <a:spcPts val="0"/>
                        </a:spcAft>
                      </a:pPr>
                      <a:r>
                        <a:rPr lang="et-EE" sz="1800" b="1" dirty="0" smtClean="0">
                          <a:solidFill>
                            <a:schemeClr val="tx1"/>
                          </a:solidFill>
                          <a:latin typeface="Times New Roman"/>
                          <a:ea typeface="Calibri"/>
                          <a:cs typeface="Times New Roman"/>
                        </a:rPr>
                        <a:t>San’at</a:t>
                      </a:r>
                      <a:endParaRPr lang="uz-Latn-UZ" sz="1800" b="1" dirty="0" smtClean="0">
                        <a:solidFill>
                          <a:schemeClr val="tx1"/>
                        </a:solidFill>
                        <a:latin typeface="Times New Roman"/>
                        <a:ea typeface="Calibri"/>
                        <a:cs typeface="Times New Roman"/>
                      </a:endParaRPr>
                    </a:p>
                    <a:p>
                      <a:pPr>
                        <a:lnSpc>
                          <a:spcPct val="115000"/>
                        </a:lnSpc>
                        <a:spcAft>
                          <a:spcPts val="0"/>
                        </a:spcAft>
                      </a:pPr>
                      <a:endParaRPr lang="uz-Latn-UZ" sz="1800" b="1" dirty="0" smtClean="0">
                        <a:solidFill>
                          <a:schemeClr val="tx1"/>
                        </a:solidFill>
                        <a:latin typeface="Times New Roman"/>
                        <a:ea typeface="Calibri"/>
                        <a:cs typeface="Times New Roman"/>
                      </a:endParaRPr>
                    </a:p>
                    <a:p>
                      <a:pPr>
                        <a:lnSpc>
                          <a:spcPct val="115000"/>
                        </a:lnSpc>
                        <a:spcAft>
                          <a:spcPts val="0"/>
                        </a:spcAft>
                      </a:pPr>
                      <a:endParaRPr lang="uz-Cyrl-UZ" sz="1800" dirty="0">
                        <a:solidFill>
                          <a:schemeClr val="tx1"/>
                        </a:solidFill>
                        <a:latin typeface="Calibri"/>
                        <a:ea typeface="Calibri"/>
                        <a:cs typeface="Times New Roman"/>
                      </a:endParaRPr>
                    </a:p>
                  </a:txBody>
                  <a:tcPr marL="68580" marR="68580" marT="0" marB="0">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tcPr>
                </a:tc>
              </a:tr>
            </a:tbl>
          </a:graphicData>
        </a:graphic>
      </p:graphicFrame>
      <p:sp>
        <p:nvSpPr>
          <p:cNvPr id="20" name="Прямоугольник 19"/>
          <p:cNvSpPr/>
          <p:nvPr/>
        </p:nvSpPr>
        <p:spPr>
          <a:xfrm>
            <a:off x="6337738" y="2680138"/>
            <a:ext cx="5360276" cy="3416320"/>
          </a:xfrm>
          <a:prstGeom prst="rect">
            <a:avLst/>
          </a:prstGeom>
        </p:spPr>
        <p:txBody>
          <a:bodyPr wrap="square">
            <a:spAutoFit/>
          </a:bodyPr>
          <a:lstStyle/>
          <a:p>
            <a:r>
              <a:rPr lang="et-EE" dirty="0" smtClean="0"/>
              <a:t>Ushbu jadvalda bolalarning yoshi bo'yicha taqsimlanmagan, MTT guruhlaridagi rivojlanish markazlari va tashkil etilgan joy uchun uskunalar va materiallarning namunaviy ro'yxati keltirilgan. Mazkur jadvalda keltirilgan ma'lumotlar MTT jihozlashda uning real imkoniyatlaridan kelib chiqqan holda MTT pedagoglarining aniq tushunishlariga, shuningdek, ularni ta'lim va tarbiya  jarayonida bolalar bilan birgalikdagi faoliyat bilan to'ldirishga xizmat qiladi. Shu bilan birga, barcha materiallar bolalarning yosh imkoniyatlariga mos kelishi kerak </a:t>
            </a:r>
            <a:endParaRPr lang="uz-Cyrl-UZ" dirty="0"/>
          </a:p>
        </p:txBody>
      </p:sp>
    </p:spTree>
    <p:extLst>
      <p:ext uri="{BB962C8B-B14F-4D97-AF65-F5344CB8AC3E}">
        <p14:creationId xmlns:p14="http://schemas.microsoft.com/office/powerpoint/2010/main" val="30611501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8e6a1e257e54216faa6a757a571a1341218922"/>
</p:tagLst>
</file>

<file path=ppt/theme/_rels/theme4.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1_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 xmlns:thm15="http://schemas.microsoft.com/office/thememl/2012/main" name="Parcel" id="{8BEC4385-4EB9-4D53-BFB5-0EA123736B6D}" vid="{4DB32801-28C0-48B0-8C1D-A9A58613615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5.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9965</TotalTime>
  <Words>3008</Words>
  <Application>Microsoft Office PowerPoint</Application>
  <PresentationFormat>Произвольный</PresentationFormat>
  <Paragraphs>541</Paragraphs>
  <Slides>24</Slides>
  <Notes>1</Notes>
  <HiddenSlides>0</HiddenSlides>
  <MMClips>0</MMClips>
  <ScaleCrop>false</ScaleCrop>
  <HeadingPairs>
    <vt:vector size="4" baseType="variant">
      <vt:variant>
        <vt:lpstr>Тема</vt:lpstr>
      </vt:variant>
      <vt:variant>
        <vt:i4>4</vt:i4>
      </vt:variant>
      <vt:variant>
        <vt:lpstr>Заголовки слайдов</vt:lpstr>
      </vt:variant>
      <vt:variant>
        <vt:i4>24</vt:i4>
      </vt:variant>
    </vt:vector>
  </HeadingPairs>
  <TitlesOfParts>
    <vt:vector size="28" baseType="lpstr">
      <vt:lpstr>1_Parcel</vt:lpstr>
      <vt:lpstr>Тема Office</vt:lpstr>
      <vt:lpstr>Office Theme</vt:lpstr>
      <vt:lpstr>Волна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8-ilova. 6-7 yoshdagi bolaning maktabga tayyorlik xaritasi</vt:lpstr>
      <vt:lpstr>Презентация PowerPoint</vt:lpstr>
    </vt:vector>
  </TitlesOfParts>
  <Company>DNS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Олег Грибан</dc:creator>
  <cp:lastModifiedBy>XTreme.ws</cp:lastModifiedBy>
  <cp:revision>625</cp:revision>
  <cp:lastPrinted>2001-12-31T22:25:26Z</cp:lastPrinted>
  <dcterms:created xsi:type="dcterms:W3CDTF">2013-04-07T07:07:54Z</dcterms:created>
  <dcterms:modified xsi:type="dcterms:W3CDTF">2001-12-31T22:26:53Z</dcterms:modified>
</cp:coreProperties>
</file>