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2">
  <p:sldMasterIdLst>
    <p:sldMasterId id="2147483824" r:id="rId1"/>
    <p:sldMasterId id="2147483837" r:id="rId2"/>
  </p:sldMasterIdLst>
  <p:notesMasterIdLst>
    <p:notesMasterId r:id="rId30"/>
  </p:notesMasterIdLst>
  <p:sldIdLst>
    <p:sldId id="403" r:id="rId3"/>
    <p:sldId id="461" r:id="rId4"/>
    <p:sldId id="532" r:id="rId5"/>
    <p:sldId id="487" r:id="rId6"/>
    <p:sldId id="555" r:id="rId7"/>
    <p:sldId id="561" r:id="rId8"/>
    <p:sldId id="492" r:id="rId9"/>
    <p:sldId id="557" r:id="rId10"/>
    <p:sldId id="562" r:id="rId11"/>
    <p:sldId id="491" r:id="rId12"/>
    <p:sldId id="559" r:id="rId13"/>
    <p:sldId id="490" r:id="rId14"/>
    <p:sldId id="560" r:id="rId15"/>
    <p:sldId id="526" r:id="rId16"/>
    <p:sldId id="528" r:id="rId17"/>
    <p:sldId id="529" r:id="rId18"/>
    <p:sldId id="530" r:id="rId19"/>
    <p:sldId id="525" r:id="rId20"/>
    <p:sldId id="534" r:id="rId21"/>
    <p:sldId id="536" r:id="rId22"/>
    <p:sldId id="538" r:id="rId23"/>
    <p:sldId id="540" r:id="rId24"/>
    <p:sldId id="549" r:id="rId25"/>
    <p:sldId id="551" r:id="rId26"/>
    <p:sldId id="542" r:id="rId27"/>
    <p:sldId id="546" r:id="rId28"/>
    <p:sldId id="553" r:id="rId29"/>
  </p:sldIdLst>
  <p:sldSz cx="12192000" cy="6858000"/>
  <p:notesSz cx="6735763" cy="9866313"/>
  <p:custDataLst>
    <p:tags r:id="rId31"/>
  </p:custDataLst>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rina Vladimirovna" initials="IV" lastIdx="1" clrIdx="0">
    <p:extLst>
      <p:ext uri="{19B8F6BF-5375-455C-9EA6-DF929625EA0E}">
        <p15:presenceInfo xmlns:p15="http://schemas.microsoft.com/office/powerpoint/2012/main" userId="Irina Vladimirov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BAE2"/>
    <a:srgbClr val="36A463"/>
    <a:srgbClr val="4BB8AE"/>
    <a:srgbClr val="378D85"/>
    <a:srgbClr val="A5DBD6"/>
    <a:srgbClr val="FFCD2D"/>
    <a:srgbClr val="DEEBF6"/>
    <a:srgbClr val="324D1F"/>
    <a:srgbClr val="B47708"/>
    <a:srgbClr val="F6AE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660B408-B3CF-4A94-85FC-2B1E0A45F4A2}" styleName="Темный стиль 2 — акцент 1/акцент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54" autoAdjust="0"/>
    <p:restoredTop sz="93842" autoAdjust="0"/>
  </p:normalViewPr>
  <p:slideViewPr>
    <p:cSldViewPr snapToGrid="0">
      <p:cViewPr varScale="1">
        <p:scale>
          <a:sx n="93" d="100"/>
          <a:sy n="93" d="100"/>
        </p:scale>
        <p:origin x="84" y="3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6DC4E2-F53C-4797-9351-2214152C474E}" type="doc">
      <dgm:prSet loTypeId="urn:microsoft.com/office/officeart/2005/8/layout/matrix1" loCatId="matrix" qsTypeId="urn:microsoft.com/office/officeart/2005/8/quickstyle/simple3" qsCatId="simple" csTypeId="urn:microsoft.com/office/officeart/2005/8/colors/accent1_2" csCatId="accent1" phldr="1"/>
      <dgm:spPr/>
      <dgm:t>
        <a:bodyPr/>
        <a:lstStyle/>
        <a:p>
          <a:endParaRPr lang="ru-RU"/>
        </a:p>
      </dgm:t>
    </dgm:pt>
    <dgm:pt modelId="{23465C92-91BC-42CB-B328-4D69398D6356}">
      <dgm:prSet phldrT="[Текст]" phldr="1"/>
      <dgm:spPr>
        <a:blipFill rotWithShape="0">
          <a:blip xmlns:r="http://schemas.openxmlformats.org/officeDocument/2006/relationships" r:embed="rId1"/>
          <a:stretch>
            <a:fillRect/>
          </a:stretch>
        </a:blipFill>
      </dgm:spPr>
      <dgm:t>
        <a:bodyPr/>
        <a:lstStyle/>
        <a:p>
          <a:endParaRPr lang="ru-RU" dirty="0"/>
        </a:p>
      </dgm:t>
    </dgm:pt>
    <dgm:pt modelId="{703F4609-D983-4105-A092-F263E775AA63}" type="parTrans" cxnId="{3F09B44E-25CD-4707-B576-3EEFE37803DF}">
      <dgm:prSet/>
      <dgm:spPr/>
      <dgm:t>
        <a:bodyPr/>
        <a:lstStyle/>
        <a:p>
          <a:endParaRPr lang="ru-RU"/>
        </a:p>
      </dgm:t>
    </dgm:pt>
    <dgm:pt modelId="{399C4D96-90AE-4DEC-9F7C-DF3443434187}" type="sibTrans" cxnId="{3F09B44E-25CD-4707-B576-3EEFE37803DF}">
      <dgm:prSet/>
      <dgm:spPr/>
      <dgm:t>
        <a:bodyPr/>
        <a:lstStyle/>
        <a:p>
          <a:endParaRPr lang="ru-RU"/>
        </a:p>
      </dgm:t>
    </dgm:pt>
    <dgm:pt modelId="{39E765EB-0CB9-4203-B883-7A70300410FE}">
      <dgm:prSet phldrT="[Текст]"/>
      <dgm:spPr>
        <a:solidFill>
          <a:srgbClr val="92D050"/>
        </a:solidFill>
      </dgm:spPr>
      <dgm:t>
        <a:bodyPr/>
        <a:lstStyle/>
        <a:p>
          <a:r>
            <a:rPr lang="en-US" b="1" dirty="0" err="1" smtClean="0">
              <a:latin typeface="Times New Roman" pitchFamily="18" charset="0"/>
              <a:cs typeface="Times New Roman" pitchFamily="18" charset="0"/>
            </a:rPr>
            <a:t>Kommunikativ</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kompetensiya</a:t>
          </a:r>
          <a:r>
            <a:rPr lang="en-US" dirty="0" smtClean="0">
              <a:latin typeface="Times New Roman" pitchFamily="18" charset="0"/>
              <a:cs typeface="Times New Roman" pitchFamily="18" charset="0"/>
            </a:rPr>
            <a:t> – </a:t>
          </a:r>
          <a:r>
            <a:rPr lang="uz-Cyrl-UZ" dirty="0" smtClean="0">
              <a:latin typeface="Times New Roman" pitchFamily="18" charset="0"/>
              <a:cs typeface="Times New Roman" pitchFamily="18" charset="0"/>
            </a:rPr>
            <a:t>muloqot vositalaridan turli vaziyatlarda foydalana bilish ko‘nikmasi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10599FFE-90FB-48DB-95FF-6699602E03B5}" type="parTrans" cxnId="{26C3403C-E567-4448-A11F-85B7224040F7}">
      <dgm:prSet/>
      <dgm:spPr/>
      <dgm:t>
        <a:bodyPr/>
        <a:lstStyle/>
        <a:p>
          <a:endParaRPr lang="ru-RU"/>
        </a:p>
      </dgm:t>
    </dgm:pt>
    <dgm:pt modelId="{032901C6-6651-4C00-BD9F-A0F43E74437E}" type="sibTrans" cxnId="{26C3403C-E567-4448-A11F-85B7224040F7}">
      <dgm:prSet/>
      <dgm:spPr/>
      <dgm:t>
        <a:bodyPr/>
        <a:lstStyle/>
        <a:p>
          <a:endParaRPr lang="ru-RU"/>
        </a:p>
      </dgm:t>
    </dgm:pt>
    <dgm:pt modelId="{3EC5F66A-9054-444F-9CE9-658ADBFDDBA7}">
      <dgm:prSet phldrT="[Текст]"/>
      <dgm:spPr>
        <a:solidFill>
          <a:srgbClr val="66CCFF"/>
        </a:solidFill>
      </dgm:spPr>
      <dgm:t>
        <a:bodyPr/>
        <a:lstStyle/>
        <a:p>
          <a:r>
            <a:rPr lang="uz-Cyrl-UZ" b="1" dirty="0" smtClean="0">
              <a:latin typeface="Times New Roman" pitchFamily="18" charset="0"/>
              <a:cs typeface="Times New Roman" pitchFamily="18" charset="0"/>
            </a:rPr>
            <a:t>Ijtimoiy kompetensiya – hayotiy vaziyatlarda kattalar va tengdoshlar bilan muloqotda axloq qoidalari va me’yorlariga rioya qilgan holda o‘zini tutish mahorati.</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dgm:t>
    </dgm:pt>
    <dgm:pt modelId="{AB22A711-C85C-433D-B7F1-7FCAF8FA56F7}" type="parTrans" cxnId="{95E25C71-5818-46DB-9940-D88504EF2254}">
      <dgm:prSet/>
      <dgm:spPr/>
      <dgm:t>
        <a:bodyPr/>
        <a:lstStyle/>
        <a:p>
          <a:endParaRPr lang="ru-RU"/>
        </a:p>
      </dgm:t>
    </dgm:pt>
    <dgm:pt modelId="{FA92E990-736D-4CFD-B4D4-0B48FFE62CB1}" type="sibTrans" cxnId="{95E25C71-5818-46DB-9940-D88504EF2254}">
      <dgm:prSet/>
      <dgm:spPr/>
      <dgm:t>
        <a:bodyPr/>
        <a:lstStyle/>
        <a:p>
          <a:endParaRPr lang="ru-RU"/>
        </a:p>
      </dgm:t>
    </dgm:pt>
    <dgm:pt modelId="{9CEE2463-DBDB-40E0-A4A6-19771D093E71}">
      <dgm:prSet phldrT="[Текст]"/>
      <dgm:spPr/>
      <dgm:t>
        <a:bodyPr/>
        <a:lstStyle/>
        <a:p>
          <a:endParaRPr lang="ru-RU" b="1" dirty="0" smtClean="0"/>
        </a:p>
        <a:p>
          <a:r>
            <a:rPr lang="uz-Cyrl-UZ" b="1" dirty="0" smtClean="0">
              <a:latin typeface="Times New Roman" pitchFamily="18" charset="0"/>
              <a:cs typeface="Times New Roman" pitchFamily="18" charset="0"/>
            </a:rPr>
            <a:t>Bilish kompetensiyasi – atrofdagi olamni ongli ravishda idrok qilish va olingan bilim, ko‘nikma, malaka va qadriyatlardan o‘quv va amaliy vazifalarni hal qilish uchun foydalanish</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dgm:t>
    </dgm:pt>
    <dgm:pt modelId="{262A5344-3029-4BB2-9761-B3A502A05A33}" type="parTrans" cxnId="{CC70020B-F0F1-46C5-81FF-08F444807C98}">
      <dgm:prSet/>
      <dgm:spPr/>
      <dgm:t>
        <a:bodyPr/>
        <a:lstStyle/>
        <a:p>
          <a:endParaRPr lang="ru-RU"/>
        </a:p>
      </dgm:t>
    </dgm:pt>
    <dgm:pt modelId="{0C3BFC3C-76AB-4EEF-8F15-FFF80C9F4EE7}" type="sibTrans" cxnId="{CC70020B-F0F1-46C5-81FF-08F444807C98}">
      <dgm:prSet/>
      <dgm:spPr/>
      <dgm:t>
        <a:bodyPr/>
        <a:lstStyle/>
        <a:p>
          <a:endParaRPr lang="ru-RU"/>
        </a:p>
      </dgm:t>
    </dgm:pt>
    <dgm:pt modelId="{21517DE1-814B-4F21-B5F4-664D41AD602C}">
      <dgm:prSet phldrT="[Текст]" phldr="1"/>
      <dgm:spPr/>
      <dgm:t>
        <a:bodyPr/>
        <a:lstStyle/>
        <a:p>
          <a:endParaRPr lang="ru-RU"/>
        </a:p>
      </dgm:t>
    </dgm:pt>
    <dgm:pt modelId="{BF0456CA-F2F4-4CE4-8B38-43EAB0A365D7}" type="parTrans" cxnId="{39D18055-F7CF-42DC-9668-047B635E765F}">
      <dgm:prSet/>
      <dgm:spPr/>
      <dgm:t>
        <a:bodyPr/>
        <a:lstStyle/>
        <a:p>
          <a:endParaRPr lang="ru-RU"/>
        </a:p>
      </dgm:t>
    </dgm:pt>
    <dgm:pt modelId="{F76830E6-14CF-46A3-ACE0-B11CF42DEDD0}" type="sibTrans" cxnId="{39D18055-F7CF-42DC-9668-047B635E765F}">
      <dgm:prSet/>
      <dgm:spPr/>
      <dgm:t>
        <a:bodyPr/>
        <a:lstStyle/>
        <a:p>
          <a:endParaRPr lang="ru-RU"/>
        </a:p>
      </dgm:t>
    </dgm:pt>
    <dgm:pt modelId="{F594A98A-0755-4963-A228-56F7C1E193A0}">
      <dgm:prSet/>
      <dgm:spPr>
        <a:solidFill>
          <a:schemeClr val="accent5">
            <a:lumMod val="40000"/>
            <a:lumOff val="60000"/>
          </a:schemeClr>
        </a:solidFill>
      </dgm:spPr>
      <dgm:t>
        <a:bodyPr/>
        <a:lstStyle/>
        <a:p>
          <a:r>
            <a:rPr lang="uz-Cyrl-UZ" b="1" dirty="0" smtClean="0">
              <a:latin typeface="Times New Roman" pitchFamily="18" charset="0"/>
              <a:cs typeface="Times New Roman" pitchFamily="18" charset="0"/>
            </a:rPr>
            <a:t>Shaxsiy </a:t>
          </a:r>
          <a:r>
            <a:rPr lang="ru-RU" b="1" dirty="0" smtClean="0">
              <a:latin typeface="Times New Roman" pitchFamily="18" charset="0"/>
              <a:cs typeface="Times New Roman" pitchFamily="18" charset="0"/>
            </a:rPr>
            <a:t>("</a:t>
          </a:r>
          <a:r>
            <a:rPr lang="ru-RU" b="1" dirty="0" err="1" smtClean="0">
              <a:latin typeface="Times New Roman" pitchFamily="18" charset="0"/>
              <a:cs typeface="Times New Roman" pitchFamily="18" charset="0"/>
            </a:rPr>
            <a:t>Men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kontseptsiyasini</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qurish</a:t>
          </a:r>
          <a:r>
            <a:rPr lang="ru-RU" b="1"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a:t>
          </a:r>
          <a:r>
            <a:rPr lang="uz-Latn-UZ" b="1" dirty="0" smtClean="0">
              <a:latin typeface="Times New Roman" pitchFamily="18" charset="0"/>
              <a:cs typeface="Times New Roman" pitchFamily="18" charset="0"/>
            </a:rPr>
            <a:t>“men” konsepsiyasining shakllanishi bolaning o‘z-o‘ziga g‘amxo‘rlik qilish uchun mas</a:t>
          </a:r>
          <a:r>
            <a:rPr lang="uz-Cyrl-UZ" b="1" dirty="0" smtClean="0">
              <a:latin typeface="Times New Roman" pitchFamily="18" charset="0"/>
              <a:cs typeface="Times New Roman" pitchFamily="18" charset="0"/>
            </a:rPr>
            <a:t>’</a:t>
          </a:r>
          <a:r>
            <a:rPr lang="uz-Latn-UZ" b="1" dirty="0" smtClean="0">
              <a:latin typeface="Times New Roman" pitchFamily="18" charset="0"/>
              <a:cs typeface="Times New Roman" pitchFamily="18" charset="0"/>
            </a:rPr>
            <a:t>uliyatni o‘z zimmasiga olish qobiliyati hamda kundalik hayotini boshqarish va barqaror sog‘lom turmush tarzini amalda qo‘llash mahoratidir. </a:t>
          </a:r>
          <a:endParaRPr lang="ru-RU" dirty="0">
            <a:latin typeface="Times New Roman" pitchFamily="18" charset="0"/>
            <a:cs typeface="Times New Roman" pitchFamily="18" charset="0"/>
          </a:endParaRPr>
        </a:p>
      </dgm:t>
    </dgm:pt>
    <dgm:pt modelId="{CAE4B04D-BD53-466B-A6FB-36F6C151D684}" type="parTrans" cxnId="{583C68D4-D983-4BD9-B01E-2ABE31FE2A51}">
      <dgm:prSet/>
      <dgm:spPr/>
      <dgm:t>
        <a:bodyPr/>
        <a:lstStyle/>
        <a:p>
          <a:endParaRPr lang="ru-RU"/>
        </a:p>
      </dgm:t>
    </dgm:pt>
    <dgm:pt modelId="{5A6629DD-C8F2-4FCA-A369-0273B50E6F2C}" type="sibTrans" cxnId="{583C68D4-D983-4BD9-B01E-2ABE31FE2A51}">
      <dgm:prSet/>
      <dgm:spPr/>
      <dgm:t>
        <a:bodyPr/>
        <a:lstStyle/>
        <a:p>
          <a:endParaRPr lang="ru-RU"/>
        </a:p>
      </dgm:t>
    </dgm:pt>
    <dgm:pt modelId="{B431A0CA-6465-4BE6-9A2F-ECC59EC45954}">
      <dgm:prSet phldrT="[Текст]" phldr="1"/>
      <dgm:spPr/>
      <dgm:t>
        <a:bodyPr/>
        <a:lstStyle/>
        <a:p>
          <a:endParaRPr lang="ru-RU" dirty="0"/>
        </a:p>
      </dgm:t>
    </dgm:pt>
    <dgm:pt modelId="{882B1C36-76E4-466F-A4CA-BA71BED8553A}" type="parTrans" cxnId="{6AC4359C-E49B-4897-B723-02F82B181492}">
      <dgm:prSet/>
      <dgm:spPr/>
      <dgm:t>
        <a:bodyPr/>
        <a:lstStyle/>
        <a:p>
          <a:endParaRPr lang="ru-RU"/>
        </a:p>
      </dgm:t>
    </dgm:pt>
    <dgm:pt modelId="{61610A8B-8D35-4654-8B36-B77761A8D856}" type="sibTrans" cxnId="{6AC4359C-E49B-4897-B723-02F82B181492}">
      <dgm:prSet/>
      <dgm:spPr/>
      <dgm:t>
        <a:bodyPr/>
        <a:lstStyle/>
        <a:p>
          <a:endParaRPr lang="ru-RU"/>
        </a:p>
      </dgm:t>
    </dgm:pt>
    <dgm:pt modelId="{9D0F7C4E-683B-422B-B844-38CE8F66EC30}" type="pres">
      <dgm:prSet presAssocID="{C56DC4E2-F53C-4797-9351-2214152C474E}" presName="diagram" presStyleCnt="0">
        <dgm:presLayoutVars>
          <dgm:chMax val="1"/>
          <dgm:dir/>
          <dgm:animLvl val="ctr"/>
          <dgm:resizeHandles val="exact"/>
        </dgm:presLayoutVars>
      </dgm:prSet>
      <dgm:spPr/>
      <dgm:t>
        <a:bodyPr/>
        <a:lstStyle/>
        <a:p>
          <a:endParaRPr lang="ru-RU"/>
        </a:p>
      </dgm:t>
    </dgm:pt>
    <dgm:pt modelId="{E9BBB367-6FA6-4131-8E1D-76004EF10148}" type="pres">
      <dgm:prSet presAssocID="{C56DC4E2-F53C-4797-9351-2214152C474E}" presName="matrix" presStyleCnt="0"/>
      <dgm:spPr/>
    </dgm:pt>
    <dgm:pt modelId="{47F8464C-1B65-4EF2-BFBB-67DC9AF41186}" type="pres">
      <dgm:prSet presAssocID="{C56DC4E2-F53C-4797-9351-2214152C474E}" presName="tile1" presStyleLbl="node1" presStyleIdx="0" presStyleCnt="4" custLinFactNeighborX="580" custLinFactNeighborY="-1409"/>
      <dgm:spPr/>
      <dgm:t>
        <a:bodyPr/>
        <a:lstStyle/>
        <a:p>
          <a:endParaRPr lang="ru-RU"/>
        </a:p>
      </dgm:t>
    </dgm:pt>
    <dgm:pt modelId="{0F1A4C7F-DD36-4C67-B60B-656D8F6D0AF9}" type="pres">
      <dgm:prSet presAssocID="{C56DC4E2-F53C-4797-9351-2214152C474E}" presName="tile1text" presStyleLbl="node1" presStyleIdx="0" presStyleCnt="4">
        <dgm:presLayoutVars>
          <dgm:chMax val="0"/>
          <dgm:chPref val="0"/>
          <dgm:bulletEnabled val="1"/>
        </dgm:presLayoutVars>
      </dgm:prSet>
      <dgm:spPr/>
      <dgm:t>
        <a:bodyPr/>
        <a:lstStyle/>
        <a:p>
          <a:endParaRPr lang="ru-RU"/>
        </a:p>
      </dgm:t>
    </dgm:pt>
    <dgm:pt modelId="{333747FF-B785-4127-9B4D-CBE2D0BB85D3}" type="pres">
      <dgm:prSet presAssocID="{C56DC4E2-F53C-4797-9351-2214152C474E}" presName="tile2" presStyleLbl="node1" presStyleIdx="1" presStyleCnt="4" custLinFactNeighborX="580" custLinFactNeighborY="-578"/>
      <dgm:spPr/>
      <dgm:t>
        <a:bodyPr/>
        <a:lstStyle/>
        <a:p>
          <a:endParaRPr lang="ru-RU"/>
        </a:p>
      </dgm:t>
    </dgm:pt>
    <dgm:pt modelId="{D5133AC6-8F88-402F-A481-690168B9983D}" type="pres">
      <dgm:prSet presAssocID="{C56DC4E2-F53C-4797-9351-2214152C474E}" presName="tile2text" presStyleLbl="node1" presStyleIdx="1" presStyleCnt="4">
        <dgm:presLayoutVars>
          <dgm:chMax val="0"/>
          <dgm:chPref val="0"/>
          <dgm:bulletEnabled val="1"/>
        </dgm:presLayoutVars>
      </dgm:prSet>
      <dgm:spPr/>
      <dgm:t>
        <a:bodyPr/>
        <a:lstStyle/>
        <a:p>
          <a:endParaRPr lang="ru-RU"/>
        </a:p>
      </dgm:t>
    </dgm:pt>
    <dgm:pt modelId="{EF4B1DCF-BF76-4365-9C3F-6EF338F9ED26}" type="pres">
      <dgm:prSet presAssocID="{C56DC4E2-F53C-4797-9351-2214152C474E}" presName="tile3" presStyleLbl="node1" presStyleIdx="2" presStyleCnt="4"/>
      <dgm:spPr/>
      <dgm:t>
        <a:bodyPr/>
        <a:lstStyle/>
        <a:p>
          <a:endParaRPr lang="ru-RU"/>
        </a:p>
      </dgm:t>
    </dgm:pt>
    <dgm:pt modelId="{9D1732C9-9AD5-496A-AE9C-FDC0110B2797}" type="pres">
      <dgm:prSet presAssocID="{C56DC4E2-F53C-4797-9351-2214152C474E}" presName="tile3text" presStyleLbl="node1" presStyleIdx="2" presStyleCnt="4">
        <dgm:presLayoutVars>
          <dgm:chMax val="0"/>
          <dgm:chPref val="0"/>
          <dgm:bulletEnabled val="1"/>
        </dgm:presLayoutVars>
      </dgm:prSet>
      <dgm:spPr/>
      <dgm:t>
        <a:bodyPr/>
        <a:lstStyle/>
        <a:p>
          <a:endParaRPr lang="ru-RU"/>
        </a:p>
      </dgm:t>
    </dgm:pt>
    <dgm:pt modelId="{59E8D478-94C9-4749-979D-4279724974FF}" type="pres">
      <dgm:prSet presAssocID="{C56DC4E2-F53C-4797-9351-2214152C474E}" presName="tile4" presStyleLbl="node1" presStyleIdx="3" presStyleCnt="4" custScaleY="101165" custLinFactNeighborX="866" custLinFactNeighborY="-2708"/>
      <dgm:spPr/>
      <dgm:t>
        <a:bodyPr/>
        <a:lstStyle/>
        <a:p>
          <a:endParaRPr lang="ru-RU"/>
        </a:p>
      </dgm:t>
    </dgm:pt>
    <dgm:pt modelId="{76EC862F-7B01-44FE-93E4-6C0E33E52D09}" type="pres">
      <dgm:prSet presAssocID="{C56DC4E2-F53C-4797-9351-2214152C474E}" presName="tile4text" presStyleLbl="node1" presStyleIdx="3" presStyleCnt="4">
        <dgm:presLayoutVars>
          <dgm:chMax val="0"/>
          <dgm:chPref val="0"/>
          <dgm:bulletEnabled val="1"/>
        </dgm:presLayoutVars>
      </dgm:prSet>
      <dgm:spPr/>
      <dgm:t>
        <a:bodyPr/>
        <a:lstStyle/>
        <a:p>
          <a:endParaRPr lang="ru-RU"/>
        </a:p>
      </dgm:t>
    </dgm:pt>
    <dgm:pt modelId="{88646CF4-CB78-461A-B626-212E1931B5C4}" type="pres">
      <dgm:prSet presAssocID="{C56DC4E2-F53C-4797-9351-2214152C474E}" presName="centerTile" presStyleLbl="fgShp" presStyleIdx="0" presStyleCnt="1" custScaleY="146107">
        <dgm:presLayoutVars>
          <dgm:chMax val="0"/>
          <dgm:chPref val="0"/>
        </dgm:presLayoutVars>
      </dgm:prSet>
      <dgm:spPr/>
      <dgm:t>
        <a:bodyPr/>
        <a:lstStyle/>
        <a:p>
          <a:endParaRPr lang="ru-RU"/>
        </a:p>
      </dgm:t>
    </dgm:pt>
  </dgm:ptLst>
  <dgm:cxnLst>
    <dgm:cxn modelId="{06CDE6AE-3A2B-4496-8FD9-B35D376A3820}" type="presOf" srcId="{39E765EB-0CB9-4203-B883-7A70300410FE}" destId="{47F8464C-1B65-4EF2-BFBB-67DC9AF41186}" srcOrd="0" destOrd="0" presId="urn:microsoft.com/office/officeart/2005/8/layout/matrix1"/>
    <dgm:cxn modelId="{CC70020B-F0F1-46C5-81FF-08F444807C98}" srcId="{23465C92-91BC-42CB-B328-4D69398D6356}" destId="{9CEE2463-DBDB-40E0-A4A6-19771D093E71}" srcOrd="3" destOrd="0" parTransId="{262A5344-3029-4BB2-9761-B3A502A05A33}" sibTransId="{0C3BFC3C-76AB-4EEF-8F15-FFF80C9F4EE7}"/>
    <dgm:cxn modelId="{8F10C4CD-77CA-48C4-996C-936867C3D095}" type="presOf" srcId="{3EC5F66A-9054-444F-9CE9-658ADBFDDBA7}" destId="{9D1732C9-9AD5-496A-AE9C-FDC0110B2797}" srcOrd="1" destOrd="0" presId="urn:microsoft.com/office/officeart/2005/8/layout/matrix1"/>
    <dgm:cxn modelId="{3F09B44E-25CD-4707-B576-3EEFE37803DF}" srcId="{C56DC4E2-F53C-4797-9351-2214152C474E}" destId="{23465C92-91BC-42CB-B328-4D69398D6356}" srcOrd="0" destOrd="0" parTransId="{703F4609-D983-4105-A092-F263E775AA63}" sibTransId="{399C4D96-90AE-4DEC-9F7C-DF3443434187}"/>
    <dgm:cxn modelId="{56CB83DB-769A-4B32-8413-D03BDF1BCB45}" type="presOf" srcId="{F594A98A-0755-4963-A228-56F7C1E193A0}" destId="{333747FF-B785-4127-9B4D-CBE2D0BB85D3}" srcOrd="0" destOrd="0" presId="urn:microsoft.com/office/officeart/2005/8/layout/matrix1"/>
    <dgm:cxn modelId="{39D18055-F7CF-42DC-9668-047B635E765F}" srcId="{23465C92-91BC-42CB-B328-4D69398D6356}" destId="{21517DE1-814B-4F21-B5F4-664D41AD602C}" srcOrd="4" destOrd="0" parTransId="{BF0456CA-F2F4-4CE4-8B38-43EAB0A365D7}" sibTransId="{F76830E6-14CF-46A3-ACE0-B11CF42DEDD0}"/>
    <dgm:cxn modelId="{F501CB08-54F8-443D-845C-C7228261EE5C}" type="presOf" srcId="{F594A98A-0755-4963-A228-56F7C1E193A0}" destId="{D5133AC6-8F88-402F-A481-690168B9983D}" srcOrd="1" destOrd="0" presId="urn:microsoft.com/office/officeart/2005/8/layout/matrix1"/>
    <dgm:cxn modelId="{95E25C71-5818-46DB-9940-D88504EF2254}" srcId="{23465C92-91BC-42CB-B328-4D69398D6356}" destId="{3EC5F66A-9054-444F-9CE9-658ADBFDDBA7}" srcOrd="2" destOrd="0" parTransId="{AB22A711-C85C-433D-B7F1-7FCAF8FA56F7}" sibTransId="{FA92E990-736D-4CFD-B4D4-0B48FFE62CB1}"/>
    <dgm:cxn modelId="{60D560F9-19DE-415F-8736-14A8BEB89944}" type="presOf" srcId="{9CEE2463-DBDB-40E0-A4A6-19771D093E71}" destId="{59E8D478-94C9-4749-979D-4279724974FF}" srcOrd="0" destOrd="0" presId="urn:microsoft.com/office/officeart/2005/8/layout/matrix1"/>
    <dgm:cxn modelId="{6AC4359C-E49B-4897-B723-02F82B181492}" srcId="{C56DC4E2-F53C-4797-9351-2214152C474E}" destId="{B431A0CA-6465-4BE6-9A2F-ECC59EC45954}" srcOrd="1" destOrd="0" parTransId="{882B1C36-76E4-466F-A4CA-BA71BED8553A}" sibTransId="{61610A8B-8D35-4654-8B36-B77761A8D856}"/>
    <dgm:cxn modelId="{AA62F7D3-6FB3-4321-A9C5-962BF4CF95E9}" type="presOf" srcId="{39E765EB-0CB9-4203-B883-7A70300410FE}" destId="{0F1A4C7F-DD36-4C67-B60B-656D8F6D0AF9}" srcOrd="1" destOrd="0" presId="urn:microsoft.com/office/officeart/2005/8/layout/matrix1"/>
    <dgm:cxn modelId="{26C3403C-E567-4448-A11F-85B7224040F7}" srcId="{23465C92-91BC-42CB-B328-4D69398D6356}" destId="{39E765EB-0CB9-4203-B883-7A70300410FE}" srcOrd="0" destOrd="0" parTransId="{10599FFE-90FB-48DB-95FF-6699602E03B5}" sibTransId="{032901C6-6651-4C00-BD9F-A0F43E74437E}"/>
    <dgm:cxn modelId="{583C68D4-D983-4BD9-B01E-2ABE31FE2A51}" srcId="{23465C92-91BC-42CB-B328-4D69398D6356}" destId="{F594A98A-0755-4963-A228-56F7C1E193A0}" srcOrd="1" destOrd="0" parTransId="{CAE4B04D-BD53-466B-A6FB-36F6C151D684}" sibTransId="{5A6629DD-C8F2-4FCA-A369-0273B50E6F2C}"/>
    <dgm:cxn modelId="{B3B0FFA5-7612-4032-B09A-443BC08BB487}" type="presOf" srcId="{C56DC4E2-F53C-4797-9351-2214152C474E}" destId="{9D0F7C4E-683B-422B-B844-38CE8F66EC30}" srcOrd="0" destOrd="0" presId="urn:microsoft.com/office/officeart/2005/8/layout/matrix1"/>
    <dgm:cxn modelId="{1134A612-E315-4A35-8EA5-780020112ABB}" type="presOf" srcId="{3EC5F66A-9054-444F-9CE9-658ADBFDDBA7}" destId="{EF4B1DCF-BF76-4365-9C3F-6EF338F9ED26}" srcOrd="0" destOrd="0" presId="urn:microsoft.com/office/officeart/2005/8/layout/matrix1"/>
    <dgm:cxn modelId="{89705F0A-D2E3-4111-8F14-799BCDA0D4AB}" type="presOf" srcId="{9CEE2463-DBDB-40E0-A4A6-19771D093E71}" destId="{76EC862F-7B01-44FE-93E4-6C0E33E52D09}" srcOrd="1" destOrd="0" presId="urn:microsoft.com/office/officeart/2005/8/layout/matrix1"/>
    <dgm:cxn modelId="{35E9985A-FB66-4C38-A325-396D3D2AB2EB}" type="presOf" srcId="{23465C92-91BC-42CB-B328-4D69398D6356}" destId="{88646CF4-CB78-461A-B626-212E1931B5C4}" srcOrd="0" destOrd="0" presId="urn:microsoft.com/office/officeart/2005/8/layout/matrix1"/>
    <dgm:cxn modelId="{6284492B-3BB7-481E-9441-172058D770FF}" type="presParOf" srcId="{9D0F7C4E-683B-422B-B844-38CE8F66EC30}" destId="{E9BBB367-6FA6-4131-8E1D-76004EF10148}" srcOrd="0" destOrd="0" presId="urn:microsoft.com/office/officeart/2005/8/layout/matrix1"/>
    <dgm:cxn modelId="{972D08E1-2556-4ADD-94C7-1E1FD2759460}" type="presParOf" srcId="{E9BBB367-6FA6-4131-8E1D-76004EF10148}" destId="{47F8464C-1B65-4EF2-BFBB-67DC9AF41186}" srcOrd="0" destOrd="0" presId="urn:microsoft.com/office/officeart/2005/8/layout/matrix1"/>
    <dgm:cxn modelId="{CABA4FBE-144E-4551-A0BA-8BDF3D632261}" type="presParOf" srcId="{E9BBB367-6FA6-4131-8E1D-76004EF10148}" destId="{0F1A4C7F-DD36-4C67-B60B-656D8F6D0AF9}" srcOrd="1" destOrd="0" presId="urn:microsoft.com/office/officeart/2005/8/layout/matrix1"/>
    <dgm:cxn modelId="{1416B7B5-B2D4-4B4C-8FC8-879AC5BA9811}" type="presParOf" srcId="{E9BBB367-6FA6-4131-8E1D-76004EF10148}" destId="{333747FF-B785-4127-9B4D-CBE2D0BB85D3}" srcOrd="2" destOrd="0" presId="urn:microsoft.com/office/officeart/2005/8/layout/matrix1"/>
    <dgm:cxn modelId="{0FBD1840-9311-4801-B8B3-E731BD580536}" type="presParOf" srcId="{E9BBB367-6FA6-4131-8E1D-76004EF10148}" destId="{D5133AC6-8F88-402F-A481-690168B9983D}" srcOrd="3" destOrd="0" presId="urn:microsoft.com/office/officeart/2005/8/layout/matrix1"/>
    <dgm:cxn modelId="{5A04460D-02A9-4776-A043-7EE4A1D089C7}" type="presParOf" srcId="{E9BBB367-6FA6-4131-8E1D-76004EF10148}" destId="{EF4B1DCF-BF76-4365-9C3F-6EF338F9ED26}" srcOrd="4" destOrd="0" presId="urn:microsoft.com/office/officeart/2005/8/layout/matrix1"/>
    <dgm:cxn modelId="{0D187388-A1FB-4DB5-BB15-16C6C0314107}" type="presParOf" srcId="{E9BBB367-6FA6-4131-8E1D-76004EF10148}" destId="{9D1732C9-9AD5-496A-AE9C-FDC0110B2797}" srcOrd="5" destOrd="0" presId="urn:microsoft.com/office/officeart/2005/8/layout/matrix1"/>
    <dgm:cxn modelId="{D523570C-0DEA-4C7A-9D71-F9B6E3A58429}" type="presParOf" srcId="{E9BBB367-6FA6-4131-8E1D-76004EF10148}" destId="{59E8D478-94C9-4749-979D-4279724974FF}" srcOrd="6" destOrd="0" presId="urn:microsoft.com/office/officeart/2005/8/layout/matrix1"/>
    <dgm:cxn modelId="{3433F39B-39F4-4E8D-BEA9-A38EB1ACA4D7}" type="presParOf" srcId="{E9BBB367-6FA6-4131-8E1D-76004EF10148}" destId="{76EC862F-7B01-44FE-93E4-6C0E33E52D09}" srcOrd="7" destOrd="0" presId="urn:microsoft.com/office/officeart/2005/8/layout/matrix1"/>
    <dgm:cxn modelId="{DCE3CE93-7DBF-4E1E-9927-C84F25646D6B}" type="presParOf" srcId="{9D0F7C4E-683B-422B-B844-38CE8F66EC30}" destId="{88646CF4-CB78-461A-B626-212E1931B5C4}"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5029"/>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dirty="0"/>
          </a:p>
        </p:txBody>
      </p:sp>
      <p:sp>
        <p:nvSpPr>
          <p:cNvPr id="3" name="Дата 2"/>
          <p:cNvSpPr>
            <a:spLocks noGrp="1"/>
          </p:cNvSpPr>
          <p:nvPr>
            <p:ph type="dt" idx="1"/>
          </p:nvPr>
        </p:nvSpPr>
        <p:spPr>
          <a:xfrm>
            <a:off x="3815373" y="0"/>
            <a:ext cx="2918831" cy="495029"/>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32C3FEC-72FD-42A4-AD32-E296212D98BF}" type="datetimeFigureOut">
              <a:rPr lang="ru-RU"/>
              <a:pPr>
                <a:defRPr/>
              </a:pPr>
              <a:t>07.09.2026</a:t>
            </a:fld>
            <a:endParaRPr lang="ru-RU" dirty="0"/>
          </a:p>
        </p:txBody>
      </p:sp>
      <p:sp>
        <p:nvSpPr>
          <p:cNvPr id="4" name="Образ слайда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dirty="0"/>
          </a:p>
        </p:txBody>
      </p:sp>
      <p:sp>
        <p:nvSpPr>
          <p:cNvPr id="7" name="Номер слайда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0040BAD-AAD9-48DD-B37A-711E8B1C8178}" type="slidenum">
              <a:rPr lang="ru-RU"/>
              <a:pPr>
                <a:defRPr/>
              </a:pPr>
              <a:t>‹#›</a:t>
            </a:fld>
            <a:endParaRPr lang="ru-RU" dirty="0"/>
          </a:p>
        </p:txBody>
      </p:sp>
    </p:spTree>
    <p:extLst>
      <p:ext uri="{BB962C8B-B14F-4D97-AF65-F5344CB8AC3E}">
        <p14:creationId xmlns:p14="http://schemas.microsoft.com/office/powerpoint/2010/main" val="56612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700082-AAD6-EA46-87B7-44D1BB06EA0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098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2AB2A3-762C-5941-AC0D-5C7AA091DC3E}"/>
              </a:ext>
            </a:extLst>
          </p:cNvPr>
          <p:cNvSpPr>
            <a:spLocks noGrp="1"/>
          </p:cNvSpPr>
          <p:nvPr>
            <p:ph type="ctrTitle"/>
          </p:nvPr>
        </p:nvSpPr>
        <p:spPr>
          <a:xfrm>
            <a:off x="1524000" y="1168710"/>
            <a:ext cx="9144000" cy="280893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9F2EF12-6410-5F40-AF2E-7B524F1159E5}"/>
              </a:ext>
            </a:extLst>
          </p:cNvPr>
          <p:cNvSpPr>
            <a:spLocks noGrp="1"/>
          </p:cNvSpPr>
          <p:nvPr>
            <p:ph type="subTitle" idx="1"/>
          </p:nvPr>
        </p:nvSpPr>
        <p:spPr>
          <a:xfrm>
            <a:off x="1524000" y="4102108"/>
            <a:ext cx="9144000" cy="197865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Slide Number Placeholder 5">
            <a:extLst>
              <a:ext uri="{FF2B5EF4-FFF2-40B4-BE49-F238E27FC236}">
                <a16:creationId xmlns:a16="http://schemas.microsoft.com/office/drawing/2014/main" xmlns="" id="{B4A429B2-FD43-2043-B6FB-B57B5DE5AA79}"/>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a16="http://schemas.microsoft.com/office/drawing/2014/main" xmlns="" id="{DD3B2D3B-A1D4-D04D-B1C1-4A4B275BDD4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F456FA5F-7BED-4801-9340-F69B673A78BB}" type="datetime1">
              <a:rPr lang="en-US" smtClean="0"/>
              <a:pPr/>
              <a:t>9/7/2026</a:t>
            </a:fld>
            <a:endParaRPr lang="en-PH" dirty="0"/>
          </a:p>
        </p:txBody>
      </p:sp>
    </p:spTree>
    <p:extLst>
      <p:ext uri="{BB962C8B-B14F-4D97-AF65-F5344CB8AC3E}">
        <p14:creationId xmlns:p14="http://schemas.microsoft.com/office/powerpoint/2010/main" val="2952660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AED142D-7F37-2E45-9FB1-416C9FECF1E3}"/>
              </a:ext>
            </a:extLst>
          </p:cNvPr>
          <p:cNvSpPr>
            <a:spLocks noGrp="1"/>
          </p:cNvSpPr>
          <p:nvPr>
            <p:ph idx="1"/>
          </p:nvPr>
        </p:nvSpPr>
        <p:spPr>
          <a:xfrm>
            <a:off x="838200" y="2240281"/>
            <a:ext cx="10515600" cy="39366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xmlns="" id="{088887E6-AC29-374D-92AB-DCA60A46FEDC}"/>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10" name="Title 9">
            <a:extLst>
              <a:ext uri="{FF2B5EF4-FFF2-40B4-BE49-F238E27FC236}">
                <a16:creationId xmlns:a16="http://schemas.microsoft.com/office/drawing/2014/main" xmlns="" id="{67A5D5B9-E968-084F-B455-0D9A181D58F5}"/>
              </a:ext>
            </a:extLst>
          </p:cNvPr>
          <p:cNvSpPr>
            <a:spLocks noGrp="1"/>
          </p:cNvSpPr>
          <p:nvPr>
            <p:ph type="title"/>
          </p:nvPr>
        </p:nvSpPr>
        <p:spPr>
          <a:xfrm>
            <a:off x="838200" y="1045843"/>
            <a:ext cx="10515600" cy="1006474"/>
          </a:xfrm>
          <a:prstGeom prst="rect">
            <a:avLst/>
          </a:prstGeom>
        </p:spPr>
        <p:txBody>
          <a:bodyPr/>
          <a:lstStyle/>
          <a:p>
            <a:r>
              <a:rPr lang="en-US"/>
              <a:t>Click to edit Master title style</a:t>
            </a:r>
          </a:p>
        </p:txBody>
      </p:sp>
      <p:sp>
        <p:nvSpPr>
          <p:cNvPr id="8" name="Date Placeholder 3">
            <a:extLst>
              <a:ext uri="{FF2B5EF4-FFF2-40B4-BE49-F238E27FC236}">
                <a16:creationId xmlns:a16="http://schemas.microsoft.com/office/drawing/2014/main" xmlns="" id="{CA2AE6B2-611C-E14D-95BF-B6A8DFB31A78}"/>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4C9C6228-7566-43FC-AEC2-77708A418457}" type="datetime1">
              <a:rPr lang="en-US" smtClean="0"/>
              <a:pPr/>
              <a:t>9/7/2026</a:t>
            </a:fld>
            <a:endParaRPr lang="en-PH" dirty="0"/>
          </a:p>
        </p:txBody>
      </p:sp>
    </p:spTree>
    <p:extLst>
      <p:ext uri="{BB962C8B-B14F-4D97-AF65-F5344CB8AC3E}">
        <p14:creationId xmlns:p14="http://schemas.microsoft.com/office/powerpoint/2010/main" val="929176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B7066B-9257-F945-A016-D0768D25FADB}"/>
              </a:ext>
            </a:extLst>
          </p:cNvPr>
          <p:cNvSpPr>
            <a:spLocks noGrp="1"/>
          </p:cNvSpPr>
          <p:nvPr>
            <p:ph type="title"/>
          </p:nvPr>
        </p:nvSpPr>
        <p:spPr>
          <a:xfrm>
            <a:off x="831850" y="103536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2BBDEB30-E8DC-3B47-AA49-694584CCC49A}"/>
              </a:ext>
            </a:extLst>
          </p:cNvPr>
          <p:cNvSpPr>
            <a:spLocks noGrp="1"/>
          </p:cNvSpPr>
          <p:nvPr>
            <p:ph type="body" idx="1"/>
          </p:nvPr>
        </p:nvSpPr>
        <p:spPr>
          <a:xfrm>
            <a:off x="831850" y="3897745"/>
            <a:ext cx="10515600" cy="219190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Slide Number Placeholder 5">
            <a:extLst>
              <a:ext uri="{FF2B5EF4-FFF2-40B4-BE49-F238E27FC236}">
                <a16:creationId xmlns:a16="http://schemas.microsoft.com/office/drawing/2014/main" xmlns="" id="{30CEB643-6CEB-8443-869F-6C6E9D00E113}"/>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a16="http://schemas.microsoft.com/office/drawing/2014/main" xmlns="" id="{52522F3C-071F-3348-9130-9F517C6B5B9F}"/>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165FB6F1-D313-48F6-8EFD-E293677179BC}" type="datetime1">
              <a:rPr lang="en-US" smtClean="0"/>
              <a:pPr/>
              <a:t>9/7/2026</a:t>
            </a:fld>
            <a:endParaRPr lang="en-PH" dirty="0"/>
          </a:p>
        </p:txBody>
      </p:sp>
    </p:spTree>
    <p:extLst>
      <p:ext uri="{BB962C8B-B14F-4D97-AF65-F5344CB8AC3E}">
        <p14:creationId xmlns:p14="http://schemas.microsoft.com/office/powerpoint/2010/main" val="1973706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32A202-117D-E146-83CA-F36135E8EE93}"/>
              </a:ext>
            </a:extLst>
          </p:cNvPr>
          <p:cNvSpPr>
            <a:spLocks noGrp="1"/>
          </p:cNvSpPr>
          <p:nvPr>
            <p:ph type="title"/>
          </p:nvPr>
        </p:nvSpPr>
        <p:spPr>
          <a:xfrm>
            <a:off x="838200" y="1114427"/>
            <a:ext cx="10515600" cy="1006474"/>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908C2EA-B2D5-6947-809F-590339EDE2BD}"/>
              </a:ext>
            </a:extLst>
          </p:cNvPr>
          <p:cNvSpPr>
            <a:spLocks noGrp="1"/>
          </p:cNvSpPr>
          <p:nvPr>
            <p:ph sz="half" idx="1"/>
          </p:nvPr>
        </p:nvSpPr>
        <p:spPr>
          <a:xfrm>
            <a:off x="838200" y="2214563"/>
            <a:ext cx="5181600" cy="3962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7D705025-762F-0848-AC7A-3B26868E6674}"/>
              </a:ext>
            </a:extLst>
          </p:cNvPr>
          <p:cNvSpPr>
            <a:spLocks noGrp="1"/>
          </p:cNvSpPr>
          <p:nvPr>
            <p:ph sz="half" idx="2"/>
          </p:nvPr>
        </p:nvSpPr>
        <p:spPr>
          <a:xfrm>
            <a:off x="6172200" y="2214563"/>
            <a:ext cx="5181600" cy="3962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xmlns="" id="{4F572805-C3A1-E54A-BF81-01616BA21E2F}"/>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a16="http://schemas.microsoft.com/office/drawing/2014/main" xmlns="" id="{180B17AB-2AA4-7442-BD90-A09F60FE6270}"/>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0F85538D-D638-4831-8210-0C23106240E1}" type="datetime1">
              <a:rPr lang="en-US" smtClean="0"/>
              <a:pPr/>
              <a:t>9/7/2026</a:t>
            </a:fld>
            <a:endParaRPr lang="en-PH" dirty="0"/>
          </a:p>
        </p:txBody>
      </p:sp>
    </p:spTree>
    <p:extLst>
      <p:ext uri="{BB962C8B-B14F-4D97-AF65-F5344CB8AC3E}">
        <p14:creationId xmlns:p14="http://schemas.microsoft.com/office/powerpoint/2010/main" val="989720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85DBFA-68EB-974B-A227-040254C2C213}"/>
              </a:ext>
            </a:extLst>
          </p:cNvPr>
          <p:cNvSpPr>
            <a:spLocks noGrp="1"/>
          </p:cNvSpPr>
          <p:nvPr>
            <p:ph type="title"/>
          </p:nvPr>
        </p:nvSpPr>
        <p:spPr>
          <a:xfrm>
            <a:off x="839788" y="1155708"/>
            <a:ext cx="10515600" cy="823912"/>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A568243-3C5B-1744-8B1F-FE8330D48BAF}"/>
              </a:ext>
            </a:extLst>
          </p:cNvPr>
          <p:cNvSpPr>
            <a:spLocks noGrp="1"/>
          </p:cNvSpPr>
          <p:nvPr>
            <p:ph type="body" idx="1"/>
          </p:nvPr>
        </p:nvSpPr>
        <p:spPr>
          <a:xfrm>
            <a:off x="839788" y="2081217"/>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8B3D57FB-E171-5F4B-A7AA-892631A10290}"/>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2785110A-D365-4C47-82C1-18529CAB88B4}"/>
              </a:ext>
            </a:extLst>
          </p:cNvPr>
          <p:cNvSpPr>
            <a:spLocks noGrp="1"/>
          </p:cNvSpPr>
          <p:nvPr>
            <p:ph type="body" sz="quarter" idx="3"/>
          </p:nvPr>
        </p:nvSpPr>
        <p:spPr>
          <a:xfrm>
            <a:off x="6172200" y="2081217"/>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xmlns="" id="{677DDA4E-D6D4-FC43-84F4-5EA01D66AFFC}"/>
              </a:ext>
            </a:extLst>
          </p:cNvPr>
          <p:cNvSpPr>
            <a:spLocks noGrp="1"/>
          </p:cNvSpPr>
          <p:nvPr>
            <p:ph sz="quarter" idx="4"/>
          </p:nvPr>
        </p:nvSpPr>
        <p:spPr>
          <a:xfrm>
            <a:off x="6172200" y="3006725"/>
            <a:ext cx="5183188"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xmlns="" id="{3F6FAD2A-E37C-7049-91D9-AEC0B04AF2CD}"/>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10" name="Date Placeholder 3">
            <a:extLst>
              <a:ext uri="{FF2B5EF4-FFF2-40B4-BE49-F238E27FC236}">
                <a16:creationId xmlns:a16="http://schemas.microsoft.com/office/drawing/2014/main" xmlns="" id="{FF1F0EFB-8282-534D-86E7-2195EF9CB268}"/>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EF663CCD-BEC8-40D3-A646-78022C9B2D48}" type="datetime1">
              <a:rPr lang="en-US" smtClean="0"/>
              <a:pPr/>
              <a:t>9/7/2026</a:t>
            </a:fld>
            <a:endParaRPr lang="en-PH" dirty="0"/>
          </a:p>
        </p:txBody>
      </p:sp>
    </p:spTree>
    <p:extLst>
      <p:ext uri="{BB962C8B-B14F-4D97-AF65-F5344CB8AC3E}">
        <p14:creationId xmlns:p14="http://schemas.microsoft.com/office/powerpoint/2010/main" val="3973160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F8B90-7F48-4442-B36F-62206874DC37}"/>
              </a:ext>
            </a:extLst>
          </p:cNvPr>
          <p:cNvSpPr>
            <a:spLocks noGrp="1"/>
          </p:cNvSpPr>
          <p:nvPr>
            <p:ph type="title"/>
          </p:nvPr>
        </p:nvSpPr>
        <p:spPr>
          <a:xfrm>
            <a:off x="838200" y="1314450"/>
            <a:ext cx="10515600" cy="1006474"/>
          </a:xfrm>
          <a:prstGeom prst="rect">
            <a:avLst/>
          </a:prstGeom>
        </p:spPr>
        <p:txBody>
          <a:bodyPr/>
          <a:lstStyle/>
          <a:p>
            <a:r>
              <a:rPr lang="en-US"/>
              <a:t>Click to edit Master title style</a:t>
            </a:r>
          </a:p>
        </p:txBody>
      </p:sp>
      <p:sp>
        <p:nvSpPr>
          <p:cNvPr id="5" name="Slide Number Placeholder 4">
            <a:extLst>
              <a:ext uri="{FF2B5EF4-FFF2-40B4-BE49-F238E27FC236}">
                <a16:creationId xmlns:a16="http://schemas.microsoft.com/office/drawing/2014/main" xmlns="" id="{3741D428-8F13-4648-BFC8-EC5AA2833D02}"/>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6" name="Date Placeholder 3">
            <a:extLst>
              <a:ext uri="{FF2B5EF4-FFF2-40B4-BE49-F238E27FC236}">
                <a16:creationId xmlns:a16="http://schemas.microsoft.com/office/drawing/2014/main" xmlns="" id="{5EDDA3DA-C709-2F46-A2B7-8181FC419211}"/>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7F057982-496F-45FD-B1A1-CB53089BA639}" type="datetime1">
              <a:rPr lang="en-US" smtClean="0"/>
              <a:pPr/>
              <a:t>9/7/2026</a:t>
            </a:fld>
            <a:endParaRPr lang="en-PH" dirty="0"/>
          </a:p>
        </p:txBody>
      </p:sp>
    </p:spTree>
    <p:extLst>
      <p:ext uri="{BB962C8B-B14F-4D97-AF65-F5344CB8AC3E}">
        <p14:creationId xmlns:p14="http://schemas.microsoft.com/office/powerpoint/2010/main" val="3666945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FCBDC934-A8CE-CE46-85CB-840BA87D55E6}"/>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5" name="Date Placeholder 3">
            <a:extLst>
              <a:ext uri="{FF2B5EF4-FFF2-40B4-BE49-F238E27FC236}">
                <a16:creationId xmlns:a16="http://schemas.microsoft.com/office/drawing/2014/main" xmlns="" id="{3EB892D2-B459-284B-85B1-5635EC40FF0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A41494A8-F44F-4423-BFA4-49EA1933FC11}" type="datetime1">
              <a:rPr lang="en-US" smtClean="0"/>
              <a:pPr/>
              <a:t>9/7/2026</a:t>
            </a:fld>
            <a:endParaRPr lang="en-PH" dirty="0"/>
          </a:p>
        </p:txBody>
      </p:sp>
    </p:spTree>
    <p:extLst>
      <p:ext uri="{BB962C8B-B14F-4D97-AF65-F5344CB8AC3E}">
        <p14:creationId xmlns:p14="http://schemas.microsoft.com/office/powerpoint/2010/main" val="1487195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B18111-29FD-4E48-B9F9-7E10D22ED4B8}"/>
              </a:ext>
            </a:extLst>
          </p:cNvPr>
          <p:cNvSpPr>
            <a:spLocks noGrp="1"/>
          </p:cNvSpPr>
          <p:nvPr>
            <p:ph type="title"/>
          </p:nvPr>
        </p:nvSpPr>
        <p:spPr>
          <a:xfrm>
            <a:off x="839788" y="1143000"/>
            <a:ext cx="3932237" cy="9144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BD5A90B9-292B-2A48-8755-D4FEE65779C4}"/>
              </a:ext>
            </a:extLst>
          </p:cNvPr>
          <p:cNvSpPr>
            <a:spLocks noGrp="1"/>
          </p:cNvSpPr>
          <p:nvPr>
            <p:ph idx="1"/>
          </p:nvPr>
        </p:nvSpPr>
        <p:spPr>
          <a:xfrm>
            <a:off x="5183188" y="1143001"/>
            <a:ext cx="6172200" cy="47180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xmlns="" id="{46662438-05ED-2343-AF5E-1B34EFBC83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xmlns="" id="{FCA89CF7-9005-B144-8588-999155E34A0C}"/>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a16="http://schemas.microsoft.com/office/drawing/2014/main" xmlns="" id="{7A5F4C1E-1154-E848-98CA-25F80C22A4F7}"/>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7C9DE4E2-63C6-4F4B-A6CF-16BD78D5308B}" type="datetime1">
              <a:rPr lang="en-US" smtClean="0"/>
              <a:pPr/>
              <a:t>9/7/2026</a:t>
            </a:fld>
            <a:endParaRPr lang="en-PH" dirty="0"/>
          </a:p>
        </p:txBody>
      </p:sp>
    </p:spTree>
    <p:extLst>
      <p:ext uri="{BB962C8B-B14F-4D97-AF65-F5344CB8AC3E}">
        <p14:creationId xmlns:p14="http://schemas.microsoft.com/office/powerpoint/2010/main" val="3059722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AE117F-AC69-084D-AAD0-79C19B9A8115}"/>
              </a:ext>
            </a:extLst>
          </p:cNvPr>
          <p:cNvSpPr>
            <a:spLocks noGrp="1"/>
          </p:cNvSpPr>
          <p:nvPr>
            <p:ph type="title"/>
          </p:nvPr>
        </p:nvSpPr>
        <p:spPr>
          <a:xfrm>
            <a:off x="836612" y="1171575"/>
            <a:ext cx="3932237" cy="1600200"/>
          </a:xfrm>
          <a:prstGeom prst="rect">
            <a:avLst/>
          </a:prstGeo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xmlns="" id="{6D74C2D1-E499-674E-BD3F-1D372C37A829}"/>
              </a:ext>
            </a:extLst>
          </p:cNvPr>
          <p:cNvSpPr>
            <a:spLocks noGrp="1"/>
          </p:cNvSpPr>
          <p:nvPr>
            <p:ph type="pic" idx="1"/>
          </p:nvPr>
        </p:nvSpPr>
        <p:spPr>
          <a:xfrm>
            <a:off x="5183188" y="1171575"/>
            <a:ext cx="6172200" cy="48863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AE4D8147-AA32-ED4E-8490-383333B791D7}"/>
              </a:ext>
            </a:extLst>
          </p:cNvPr>
          <p:cNvSpPr>
            <a:spLocks noGrp="1"/>
          </p:cNvSpPr>
          <p:nvPr>
            <p:ph type="body" sz="half" idx="2"/>
          </p:nvPr>
        </p:nvSpPr>
        <p:spPr>
          <a:xfrm>
            <a:off x="836612" y="2770188"/>
            <a:ext cx="3932237" cy="32877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xmlns="" id="{CE3E9949-C420-7C44-B387-772BBD922EE4}"/>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a16="http://schemas.microsoft.com/office/drawing/2014/main" xmlns="" id="{F71419A1-096B-9945-AD2E-093147CD25F7}"/>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DF550800-E2D6-44A0-9307-23D98D50757D}" type="datetime1">
              <a:rPr lang="en-US" smtClean="0"/>
              <a:pPr/>
              <a:t>9/7/2026</a:t>
            </a:fld>
            <a:endParaRPr lang="en-PH" dirty="0"/>
          </a:p>
        </p:txBody>
      </p:sp>
    </p:spTree>
    <p:extLst>
      <p:ext uri="{BB962C8B-B14F-4D97-AF65-F5344CB8AC3E}">
        <p14:creationId xmlns:p14="http://schemas.microsoft.com/office/powerpoint/2010/main" val="2265853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18E603-8A1B-B148-920B-ECAFD108E8F0}"/>
              </a:ext>
            </a:extLst>
          </p:cNvPr>
          <p:cNvSpPr>
            <a:spLocks noGrp="1"/>
          </p:cNvSpPr>
          <p:nvPr>
            <p:ph type="title"/>
          </p:nvPr>
        </p:nvSpPr>
        <p:spPr>
          <a:xfrm>
            <a:off x="838200" y="1343025"/>
            <a:ext cx="10515600" cy="1006474"/>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DDCCBB9-3975-BD47-891C-3A1F5148C332}"/>
              </a:ext>
            </a:extLst>
          </p:cNvPr>
          <p:cNvSpPr>
            <a:spLocks noGrp="1"/>
          </p:cNvSpPr>
          <p:nvPr>
            <p:ph type="body" orient="vert" idx="1"/>
          </p:nvPr>
        </p:nvSpPr>
        <p:spPr>
          <a:xfrm>
            <a:off x="838200" y="2349499"/>
            <a:ext cx="10515600" cy="38274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xmlns="" id="{E14E6E05-BC54-7B42-822E-D1BFDBAB04FB}"/>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a16="http://schemas.microsoft.com/office/drawing/2014/main" xmlns="" id="{6B96833F-BC79-5546-85D2-98883E2FD20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D7B8E787-5991-4C28-A981-580DA6B37248}" type="datetime1">
              <a:rPr lang="en-US" smtClean="0"/>
              <a:pPr/>
              <a:t>9/7/2026</a:t>
            </a:fld>
            <a:endParaRPr lang="en-PH" dirty="0"/>
          </a:p>
        </p:txBody>
      </p:sp>
    </p:spTree>
    <p:extLst>
      <p:ext uri="{BB962C8B-B14F-4D97-AF65-F5344CB8AC3E}">
        <p14:creationId xmlns:p14="http://schemas.microsoft.com/office/powerpoint/2010/main" val="356137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03B6A2C-B0DA-1A44-8848-1A74EDCE6C53}"/>
              </a:ext>
            </a:extLst>
          </p:cNvPr>
          <p:cNvSpPr>
            <a:spLocks noGrp="1"/>
          </p:cNvSpPr>
          <p:nvPr>
            <p:ph type="title" orient="vert"/>
          </p:nvPr>
        </p:nvSpPr>
        <p:spPr>
          <a:xfrm>
            <a:off x="8724900" y="1285875"/>
            <a:ext cx="2628900" cy="4891088"/>
          </a:xfrm>
          <a:prstGeom prst="rect">
            <a:avLst/>
          </a:prstGeo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xmlns="" id="{70A8DA99-8933-F141-B791-AA5F0197D408}"/>
              </a:ext>
            </a:extLst>
          </p:cNvPr>
          <p:cNvSpPr>
            <a:spLocks noGrp="1"/>
          </p:cNvSpPr>
          <p:nvPr>
            <p:ph type="body" orient="vert" idx="1"/>
          </p:nvPr>
        </p:nvSpPr>
        <p:spPr>
          <a:xfrm>
            <a:off x="838200" y="1285875"/>
            <a:ext cx="7734300" cy="4891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xmlns="" id="{B15284E5-0A71-3246-9E69-123FA8A7C1F5}"/>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a16="http://schemas.microsoft.com/office/drawing/2014/main" xmlns="" id="{098C4033-2EBA-6541-B498-1EF6A3563BA5}"/>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EC6FB632-42AD-47BF-B797-1F55FE70A545}" type="datetime1">
              <a:rPr lang="en-US" smtClean="0"/>
              <a:pPr/>
              <a:t>9/7/2026</a:t>
            </a:fld>
            <a:endParaRPr lang="en-PH" dirty="0"/>
          </a:p>
        </p:txBody>
      </p:sp>
    </p:spTree>
    <p:extLst>
      <p:ext uri="{BB962C8B-B14F-4D97-AF65-F5344CB8AC3E}">
        <p14:creationId xmlns:p14="http://schemas.microsoft.com/office/powerpoint/2010/main" val="20477527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Заголовок и объект">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31F919D-1603-4E3D-95FD-FB1F4E05547B}"/>
              </a:ext>
            </a:extLst>
          </p:cNvPr>
          <p:cNvSpPr>
            <a:spLocks noGrp="1"/>
          </p:cNvSpPr>
          <p:nvPr>
            <p:ph type="title"/>
          </p:nvPr>
        </p:nvSpPr>
        <p:spPr/>
        <p:txBody>
          <a:bodyPr/>
          <a:lstStyle>
            <a:lvl1pPr>
              <a:defRPr b="1"/>
            </a:lvl1pPr>
          </a:lstStyle>
          <a:p>
            <a:r>
              <a:rPr lang="ru-RU" dirty="0"/>
              <a:t>Образец заголовка</a:t>
            </a:r>
          </a:p>
        </p:txBody>
      </p:sp>
      <p:sp>
        <p:nvSpPr>
          <p:cNvPr id="5" name="Нижний колонтитул 4">
            <a:extLst>
              <a:ext uri="{FF2B5EF4-FFF2-40B4-BE49-F238E27FC236}">
                <a16:creationId xmlns:a16="http://schemas.microsoft.com/office/drawing/2014/main" xmlns="" id="{1BC8CEC0-0D0B-453B-8963-A2AED8FB3E64}"/>
              </a:ext>
            </a:extLst>
          </p:cNvPr>
          <p:cNvSpPr>
            <a:spLocks noGrp="1"/>
          </p:cNvSpPr>
          <p:nvPr>
            <p:ph type="ftr" sz="quarter" idx="11"/>
          </p:nvPr>
        </p:nvSpPr>
        <p:spPr>
          <a:xfrm>
            <a:off x="2271000" y="6356350"/>
            <a:ext cx="7650000" cy="365126"/>
          </a:xfrm>
        </p:spPr>
        <p:txBody>
          <a:bodyPr/>
          <a:lstStyle/>
          <a:p>
            <a:endParaRPr lang="ru-RU" dirty="0"/>
          </a:p>
        </p:txBody>
      </p:sp>
    </p:spTree>
    <p:extLst>
      <p:ext uri="{BB962C8B-B14F-4D97-AF65-F5344CB8AC3E}">
        <p14:creationId xmlns:p14="http://schemas.microsoft.com/office/powerpoint/2010/main" val="2144960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12192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12192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965060" y="5052546"/>
            <a:ext cx="7516013"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EC3505B-A589-4D9B-AFFD-6DFD65C799A3}" type="datetime1">
              <a:rPr lang="en-US" smtClean="0"/>
              <a:pPr/>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 name="Title 1"/>
          <p:cNvSpPr>
            <a:spLocks noGrp="1"/>
          </p:cNvSpPr>
          <p:nvPr>
            <p:ph type="ctrTitle"/>
          </p:nvPr>
        </p:nvSpPr>
        <p:spPr>
          <a:xfrm>
            <a:off x="1090109" y="3132290"/>
            <a:ext cx="9567135"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9EA3B5F-99DD-420F-BED4-9B31010D3085}" type="datetime1">
              <a:rPr lang="en-US" smtClean="0"/>
              <a:pPr/>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524000" y="731520"/>
            <a:ext cx="85344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710927" y="2172648"/>
            <a:ext cx="7955555"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696584" y="4607511"/>
            <a:ext cx="7960659"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409A829-2767-4481-A6B5-758687287181}" type="datetime1">
              <a:rPr lang="en-US" smtClean="0"/>
              <a:pPr/>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EF792FA-8185-4F46-A7A4-D68E7F462E85}" type="datetime1">
              <a:rPr lang="en-US" smtClean="0"/>
              <a:pPr/>
              <a:t>9/7/2026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523999" y="731519"/>
            <a:ext cx="4462272"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6193536" y="731520"/>
            <a:ext cx="4462272"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541929" y="1400327"/>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96403"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6193367" y="1399032"/>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5400181-E8FC-4362-8E2E-15503853FB25}" type="datetime1">
              <a:rPr lang="en-US" smtClean="0"/>
              <a:pPr/>
              <a:t>9/7/2026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70C7D4A-C880-4832-80C3-8FC196AEA05F}" type="datetime1">
              <a:rPr lang="en-US" smtClean="0"/>
              <a:pPr/>
              <a:t>9/7/2026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1538-D5EB-443E-B240-A5E99B6AD362}" type="datetime1">
              <a:rPr lang="en-US" smtClean="0"/>
              <a:pPr/>
              <a:t>9/7/2026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8794" y="2209801"/>
            <a:ext cx="4848113"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6124688" y="731520"/>
            <a:ext cx="5356113"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434354" y="3497802"/>
            <a:ext cx="4518213"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C1245F1-453B-4B80-9EF0-20092590C67D}" type="datetime1">
              <a:rPr lang="en-US" smtClean="0"/>
              <a:pPr/>
              <a:t>9/7/2026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966900" y="1143000"/>
            <a:ext cx="54864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70516" y="1010486"/>
            <a:ext cx="4925485"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11A0B16-F7D1-4D50-923A-0708186195EB}" type="datetime1">
              <a:rPr lang="en-US" smtClean="0"/>
              <a:pPr/>
              <a:t>9/7/2026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2" name="Title 1"/>
          <p:cNvSpPr>
            <a:spLocks noGrp="1"/>
          </p:cNvSpPr>
          <p:nvPr>
            <p:ph type="title"/>
          </p:nvPr>
        </p:nvSpPr>
        <p:spPr>
          <a:xfrm>
            <a:off x="969691" y="4464421"/>
            <a:ext cx="8511384"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2540000" y="731519"/>
            <a:ext cx="85344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AAF33D1-5EAF-46D2-96E9-B26B195E3F17}" type="datetime1">
              <a:rPr lang="en-US" smtClean="0"/>
              <a:pPr/>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8344" y="376518"/>
            <a:ext cx="27432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4432151" y="731520"/>
            <a:ext cx="6439049"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3A46771-E47E-4E38-8F5C-C8530AE66E07}" type="datetime1">
              <a:rPr lang="en-US" smtClean="0"/>
              <a:pPr/>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BBA17F41-6380-F94B-90EA-C41112E9FAE5}"/>
              </a:ext>
            </a:extLst>
          </p:cNvPr>
          <p:cNvSpPr>
            <a:spLocks noGrp="1"/>
          </p:cNvSpPr>
          <p:nvPr>
            <p:ph type="body" idx="1"/>
          </p:nvPr>
        </p:nvSpPr>
        <p:spPr>
          <a:xfrm>
            <a:off x="838200" y="2521527"/>
            <a:ext cx="10515600" cy="365543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xmlns="" id="{505D7681-4A9E-A846-ADB5-82D3B2798FB8}"/>
              </a:ext>
            </a:extLst>
          </p:cNvPr>
          <p:cNvSpPr>
            <a:spLocks noGrp="1"/>
          </p:cNvSpPr>
          <p:nvPr>
            <p:ph type="sldNum" sz="quarter" idx="4"/>
          </p:nvPr>
        </p:nvSpPr>
        <p:spPr>
          <a:xfrm>
            <a:off x="10416452" y="6477434"/>
            <a:ext cx="1476374" cy="365125"/>
          </a:xfrm>
          <a:prstGeom prst="rect">
            <a:avLst/>
          </a:prstGeom>
        </p:spPr>
        <p:txBody>
          <a:bodyPr vert="horz" lIns="91440" tIns="45720" rIns="91440" bIns="45720" rtlCol="0" anchor="ctr"/>
          <a:lstStyle>
            <a:lvl1pPr algn="r">
              <a:defRPr sz="1200" b="1">
                <a:solidFill>
                  <a:schemeClr val="bg1"/>
                </a:solidFill>
              </a:defRPr>
            </a:lvl1pPr>
          </a:lstStyle>
          <a:p>
            <a:r>
              <a:rPr lang="en-US" dirty="0"/>
              <a:t>PAGE </a:t>
            </a:r>
            <a:fld id="{D1C12C14-E2D0-6049-8A0E-12C35F69C323}" type="slidenum">
              <a:rPr lang="en-US" smtClean="0"/>
              <a:pPr/>
              <a:t>‹#›</a:t>
            </a:fld>
            <a:endParaRPr lang="en-US" dirty="0"/>
          </a:p>
        </p:txBody>
      </p:sp>
      <p:sp>
        <p:nvSpPr>
          <p:cNvPr id="7" name="Title Placeholder 6">
            <a:extLst>
              <a:ext uri="{FF2B5EF4-FFF2-40B4-BE49-F238E27FC236}">
                <a16:creationId xmlns:a16="http://schemas.microsoft.com/office/drawing/2014/main" xmlns="" id="{7F71326A-6F95-694A-8419-4C1BD7C8B234}"/>
              </a:ext>
            </a:extLst>
          </p:cNvPr>
          <p:cNvSpPr>
            <a:spLocks noGrp="1"/>
          </p:cNvSpPr>
          <p:nvPr>
            <p:ph type="title"/>
          </p:nvPr>
        </p:nvSpPr>
        <p:spPr>
          <a:xfrm>
            <a:off x="838200" y="1049047"/>
            <a:ext cx="10515600" cy="1277934"/>
          </a:xfrm>
          <a:prstGeom prst="rect">
            <a:avLst/>
          </a:prstGeom>
        </p:spPr>
        <p:txBody>
          <a:bodyPr vert="horz" lIns="91440" tIns="45720" rIns="91440" bIns="45720" rtlCol="0" anchor="ctr">
            <a:normAutofit/>
          </a:bodyPr>
          <a:lstStyle/>
          <a:p>
            <a:r>
              <a:rPr lang="en-US" dirty="0"/>
              <a:t>Click to edit Master title style</a:t>
            </a:r>
          </a:p>
        </p:txBody>
      </p:sp>
      <p:sp>
        <p:nvSpPr>
          <p:cNvPr id="9" name="Date Placeholder 3">
            <a:extLst>
              <a:ext uri="{FF2B5EF4-FFF2-40B4-BE49-F238E27FC236}">
                <a16:creationId xmlns:a16="http://schemas.microsoft.com/office/drawing/2014/main" xmlns="" id="{45A59A78-51F3-4B47-AC3C-1B25E6F0DD18}"/>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C64E9090-CF8A-4AFB-80DA-2BE2727DE3DA}" type="datetime1">
              <a:rPr lang="en-US" smtClean="0"/>
              <a:pPr/>
              <a:t>9/7/2026</a:t>
            </a:fld>
            <a:endParaRPr lang="en-PH" dirty="0"/>
          </a:p>
        </p:txBody>
      </p:sp>
    </p:spTree>
    <p:extLst>
      <p:ext uri="{BB962C8B-B14F-4D97-AF65-F5344CB8AC3E}">
        <p14:creationId xmlns:p14="http://schemas.microsoft.com/office/powerpoint/2010/main" val="3790993734"/>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12192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2391053" y="4372168"/>
            <a:ext cx="8683348"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524000" y="732260"/>
            <a:ext cx="85344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00" y="6172201"/>
            <a:ext cx="33528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7F7DCBEF-14BB-4315-A788-DE9692F4145E}" type="datetime1">
              <a:rPr lang="en-US" smtClean="0"/>
              <a:pPr/>
              <a:t>9/7/2026</a:t>
            </a:fld>
            <a:endParaRPr lang="en-US" dirty="0"/>
          </a:p>
        </p:txBody>
      </p:sp>
      <p:sp>
        <p:nvSpPr>
          <p:cNvPr id="5" name="Footer Placeholder 4"/>
          <p:cNvSpPr>
            <a:spLocks noGrp="1"/>
          </p:cNvSpPr>
          <p:nvPr>
            <p:ph type="ftr" sz="quarter" idx="3"/>
          </p:nvPr>
        </p:nvSpPr>
        <p:spPr>
          <a:xfrm>
            <a:off x="609600" y="6172201"/>
            <a:ext cx="44704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5080000" y="6172201"/>
            <a:ext cx="24384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57F1E4F-1CFF-5643-939E-217C01CDF56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p:timing>
    <p:tnLst>
      <p:par>
        <p:cTn id="1" dur="indefinite" restart="never" nodeType="tmRoot"/>
      </p:par>
    </p:tnLst>
  </p:timing>
  <p:hf hdr="0" ft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tiff"/><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png"/><Relationship Id="rId1" Type="http://schemas.openxmlformats.org/officeDocument/2006/relationships/slideLayout" Target="../slideLayouts/slideLayout16.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16.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6" name="Picture 2" descr="Узбекистан орнамент: стоковые фото, изображения | Скачать Узбекистан  орнамент картинки на Depositphotos">
            <a:extLst>
              <a:ext uri="{FF2B5EF4-FFF2-40B4-BE49-F238E27FC236}">
                <a16:creationId xmlns:a16="http://schemas.microsoft.com/office/drawing/2014/main" xmlns="" id="{85847D5E-328B-4112-A083-5DEE2B61C3D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7832" b="5415"/>
          <a:stretch/>
        </p:blipFill>
        <p:spPr bwMode="auto">
          <a:xfrm>
            <a:off x="87030" y="942481"/>
            <a:ext cx="1844013" cy="580938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8" name="Content Placeholder 1">
            <a:extLst>
              <a:ext uri="{FF2B5EF4-FFF2-40B4-BE49-F238E27FC236}">
                <a16:creationId xmlns:a16="http://schemas.microsoft.com/office/drawing/2014/main" xmlns="" id="{F39F910D-F5B5-4925-B539-3B2775DBC213}"/>
              </a:ext>
            </a:extLst>
          </p:cNvPr>
          <p:cNvSpPr txBox="1">
            <a:spLocks/>
          </p:cNvSpPr>
          <p:nvPr/>
        </p:nvSpPr>
        <p:spPr>
          <a:xfrm>
            <a:off x="1975103" y="5839656"/>
            <a:ext cx="9559672" cy="79674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ru-RU" sz="1800" b="0" i="0" u="none" strike="noStrike" kern="1200" cap="none" spc="0" normalizeH="0" baseline="0" noProof="0" dirty="0">
                <a:ln>
                  <a:noFill/>
                </a:ln>
                <a:solidFill>
                  <a:prstClr val="white"/>
                </a:solidFill>
                <a:effectLst/>
                <a:uLnTx/>
                <a:uFillTx/>
                <a:latin typeface="Calibri"/>
                <a:ea typeface="+mn-ea"/>
                <a:cs typeface="+mn-cs"/>
              </a:rPr>
              <a:t>Министерство дошкольного образования</a:t>
            </a: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ru-RU" sz="1800" b="0" i="0" u="none" strike="noStrike" kern="1200" cap="none" spc="0" normalizeH="0" baseline="0" noProof="0" dirty="0">
                <a:ln>
                  <a:noFill/>
                </a:ln>
                <a:solidFill>
                  <a:prstClr val="white"/>
                </a:solidFill>
                <a:effectLst/>
                <a:uLnTx/>
                <a:uFillTx/>
                <a:latin typeface="Calibri"/>
                <a:ea typeface="+mn-ea"/>
                <a:cs typeface="+mn-cs"/>
              </a:rPr>
              <a:t>Республики Узбекистан </a:t>
            </a:r>
            <a:r>
              <a:rPr kumimoji="0" lang="en-US" sz="1800" b="0" i="0" u="none" strike="noStrike" kern="1200" cap="none" spc="0" normalizeH="0" baseline="0" noProof="0" dirty="0">
                <a:ln>
                  <a:noFill/>
                </a:ln>
                <a:solidFill>
                  <a:prstClr val="white"/>
                </a:solidFill>
                <a:effectLst/>
                <a:uLnTx/>
                <a:uFillTx/>
                <a:latin typeface="Calibri"/>
                <a:ea typeface="+mn-ea"/>
                <a:cs typeface="+mn-cs"/>
              </a:rPr>
              <a:t>				</a:t>
            </a:r>
            <a:r>
              <a:rPr kumimoji="0" lang="ru-RU" sz="1800" b="0" i="0" u="none" strike="noStrike" kern="1200" cap="none" spc="0" normalizeH="0" baseline="0" noProof="0" dirty="0">
                <a:ln>
                  <a:noFill/>
                </a:ln>
                <a:solidFill>
                  <a:prstClr val="white"/>
                </a:solidFill>
                <a:effectLst/>
                <a:uLnTx/>
                <a:uFillTx/>
                <a:latin typeface="Calibri"/>
                <a:ea typeface="+mn-ea"/>
                <a:cs typeface="+mn-cs"/>
              </a:rPr>
              <a:t>                                                  15 декабря 2021 года</a:t>
            </a: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ru-RU" sz="1800" b="0" i="0" u="none" strike="noStrike" kern="1200" cap="none" spc="0" normalizeH="0" baseline="0" noProof="0" dirty="0">
                <a:ln>
                  <a:noFill/>
                </a:ln>
                <a:solidFill>
                  <a:prstClr val="white"/>
                </a:solidFill>
                <a:effectLst/>
                <a:uLnTx/>
                <a:uFillTx/>
                <a:latin typeface="Calibri"/>
                <a:ea typeface="+mn-ea"/>
                <a:cs typeface="+mn-cs"/>
              </a:rPr>
              <a:t>                                                                                                                                                                                                       г. Ташкент</a:t>
            </a:r>
          </a:p>
        </p:txBody>
      </p:sp>
      <p:pic>
        <p:nvPicPr>
          <p:cNvPr id="9" name="Рисунок 8">
            <a:extLst>
              <a:ext uri="{FF2B5EF4-FFF2-40B4-BE49-F238E27FC236}">
                <a16:creationId xmlns:a16="http://schemas.microsoft.com/office/drawing/2014/main" xmlns="" id="{30A5CD2F-18A0-4FE5-A301-1CFF7C306FF5}"/>
              </a:ext>
            </a:extLst>
          </p:cNvPr>
          <p:cNvPicPr>
            <a:picLocks noChangeAspect="1"/>
          </p:cNvPicPr>
          <p:nvPr/>
        </p:nvPicPr>
        <p:blipFill rotWithShape="1">
          <a:blip r:embed="rId5" cstate="print"/>
          <a:srcRect t="53636" r="8676" b="8173"/>
          <a:stretch/>
        </p:blipFill>
        <p:spPr>
          <a:xfrm>
            <a:off x="1974014" y="942481"/>
            <a:ext cx="10217986" cy="5691352"/>
          </a:xfrm>
          <a:prstGeom prst="rect">
            <a:avLst/>
          </a:prstGeom>
        </p:spPr>
      </p:pic>
      <p:sp>
        <p:nvSpPr>
          <p:cNvPr id="10" name="Title 6">
            <a:extLst>
              <a:ext uri="{FF2B5EF4-FFF2-40B4-BE49-F238E27FC236}">
                <a16:creationId xmlns:a16="http://schemas.microsoft.com/office/drawing/2014/main" xmlns="" id="{BD52F927-CC8C-4DB8-AC74-C9DB658919E4}"/>
              </a:ext>
            </a:extLst>
          </p:cNvPr>
          <p:cNvSpPr>
            <a:spLocks noGrp="1"/>
          </p:cNvSpPr>
          <p:nvPr>
            <p:ph type="title"/>
          </p:nvPr>
        </p:nvSpPr>
        <p:spPr>
          <a:xfrm>
            <a:off x="1975104" y="930166"/>
            <a:ext cx="10022456" cy="5927834"/>
          </a:xfrm>
        </p:spPr>
        <p:txBody>
          <a:bodyPr>
            <a:normAutofit fontScale="90000"/>
          </a:bodyPr>
          <a:lstStyle/>
          <a:p>
            <a:pPr algn="ct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a:latin typeface="Times New Roman" panose="02020603050405020304" pitchFamily="18" charset="0"/>
                <a:cs typeface="Times New Roman" panose="02020603050405020304" pitchFamily="18" charset="0"/>
              </a:rPr>
              <a:t/>
            </a:r>
            <a:br>
              <a:rPr lang="uz-Cyrl-UZ" sz="1600" dirty="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dirty="0"/>
              <a:t>M</a:t>
            </a:r>
            <a:r>
              <a:rPr lang="et-EE" dirty="0"/>
              <a:t>aktabgacha yoshdagi bolalarga ta’lim berishda kompetensiyaviy yondashuv</a:t>
            </a:r>
            <a:r>
              <a:rPr lang="ru-RU" dirty="0"/>
              <a:t/>
            </a:r>
            <a:br>
              <a:rPr lang="ru-RU" dirty="0"/>
            </a:br>
            <a:r>
              <a:rPr lang="en-US" dirty="0"/>
              <a:t> </a:t>
            </a:r>
            <a:r>
              <a:rPr lang="ru-RU" dirty="0"/>
              <a:t/>
            </a:r>
            <a:br>
              <a:rPr lang="ru-RU" dirty="0"/>
            </a:br>
            <a:r>
              <a:rPr lang="ru-RU" dirty="0"/>
              <a:t/>
            </a:r>
            <a:br>
              <a:rPr lang="ru-RU" dirty="0"/>
            </a:br>
            <a:r>
              <a:rPr lang="uz-Cyrl-UZ" sz="1600" dirty="0" smtClean="0">
                <a:latin typeface="Times New Roman" panose="02020603050405020304" pitchFamily="18" charset="0"/>
                <a:cs typeface="Times New Roman" panose="02020603050405020304" pitchFamily="18" charset="0"/>
              </a:rPr>
              <a:t/>
            </a:r>
            <a:br>
              <a:rPr lang="uz-Cyrl-UZ" sz="1600" dirty="0" smtClean="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t>
            </a:r>
            <a:br>
              <a:rPr lang="uz-Cyrl-UZ" sz="1600" dirty="0" smtClean="0">
                <a:latin typeface="Times New Roman" panose="02020603050405020304" pitchFamily="18" charset="0"/>
                <a:cs typeface="Times New Roman" panose="02020603050405020304" pitchFamily="18" charset="0"/>
              </a:rPr>
            </a:br>
            <a:r>
              <a:rPr lang="uz-Cyrl-UZ" sz="1600" dirty="0" smtClean="0">
                <a:latin typeface="Times New Roman" panose="02020603050405020304" pitchFamily="18" charset="0"/>
                <a:cs typeface="Times New Roman" panose="02020603050405020304" pitchFamily="18" charset="0"/>
              </a:rPr>
              <a:t>                                                                                                                               </a:t>
            </a:r>
            <a:r>
              <a:rPr lang="en-US" sz="1800" dirty="0">
                <a:latin typeface="Times New Roman" pitchFamily="18" charset="0"/>
                <a:cs typeface="Times New Roman" pitchFamily="18" charset="0"/>
              </a:rPr>
              <a:t/>
            </a:r>
            <a:br>
              <a:rPr lang="en-US" sz="1800" dirty="0">
                <a:latin typeface="Times New Roman" pitchFamily="18" charset="0"/>
                <a:cs typeface="Times New Roman" pitchFamily="18" charset="0"/>
              </a:rPr>
            </a:br>
            <a:r>
              <a:rPr lang="ru-RU" sz="2000" dirty="0"/>
              <a:t/>
            </a:r>
            <a:br>
              <a:rPr lang="ru-RU" sz="2000" dirty="0"/>
            </a:br>
            <a:r>
              <a:rPr lang="uz-Cyrl-UZ" sz="4000" dirty="0" smtClean="0"/>
              <a:t/>
            </a:r>
            <a:br>
              <a:rPr lang="uz-Cyrl-UZ" sz="4000" dirty="0" smtClean="0"/>
            </a:br>
            <a:endParaRPr lang="en-US" sz="4000" dirty="0">
              <a:solidFill>
                <a:srgbClr val="002060"/>
              </a:solidFill>
            </a:endParaRPr>
          </a:p>
        </p:txBody>
      </p:sp>
      <p:sp>
        <p:nvSpPr>
          <p:cNvPr id="2" name="Прямоугольник 1"/>
          <p:cNvSpPr/>
          <p:nvPr/>
        </p:nvSpPr>
        <p:spPr>
          <a:xfrm>
            <a:off x="2686049" y="1047750"/>
            <a:ext cx="8982075" cy="369332"/>
          </a:xfrm>
          <a:prstGeom prst="rect">
            <a:avLst/>
          </a:prstGeom>
        </p:spPr>
        <p:txBody>
          <a:bodyPr wrap="square">
            <a:spAutoFit/>
          </a:bodyPr>
          <a:lstStyle/>
          <a:p>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31933030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706732445"/>
              </p:ext>
            </p:extLst>
          </p:nvPr>
        </p:nvGraphicFramePr>
        <p:xfrm>
          <a:off x="1938197" y="933451"/>
          <a:ext cx="10053779" cy="5695949"/>
        </p:xfrm>
        <a:graphic>
          <a:graphicData uri="http://schemas.openxmlformats.org/drawingml/2006/table">
            <a:tbl>
              <a:tblPr firstRow="1" bandRow="1">
                <a:tableStyleId>{85BE263C-DBD7-4A20-BB59-AAB30ACAA65A}</a:tableStyleId>
              </a:tblPr>
              <a:tblGrid>
                <a:gridCol w="2614753">
                  <a:extLst>
                    <a:ext uri="{9D8B030D-6E8A-4147-A177-3AD203B41FA5}">
                      <a16:colId xmlns:a16="http://schemas.microsoft.com/office/drawing/2014/main" xmlns="" val="1493655316"/>
                    </a:ext>
                  </a:extLst>
                </a:gridCol>
                <a:gridCol w="152400">
                  <a:extLst>
                    <a:ext uri="{9D8B030D-6E8A-4147-A177-3AD203B41FA5}">
                      <a16:colId xmlns:a16="http://schemas.microsoft.com/office/drawing/2014/main" xmlns="" val="3157860582"/>
                    </a:ext>
                  </a:extLst>
                </a:gridCol>
                <a:gridCol w="7286626">
                  <a:extLst>
                    <a:ext uri="{9D8B030D-6E8A-4147-A177-3AD203B41FA5}">
                      <a16:colId xmlns:a16="http://schemas.microsoft.com/office/drawing/2014/main" xmlns="" val="3991011697"/>
                    </a:ext>
                  </a:extLst>
                </a:gridCol>
              </a:tblGrid>
              <a:tr h="329407">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4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ru-RU"/>
                    </a:p>
                  </a:txBody>
                  <a:tcPr/>
                </a:tc>
                <a:tc hMerge="1">
                  <a:txBody>
                    <a:bodyPr/>
                    <a:lstStyle/>
                    <a:p>
                      <a:pPr algn="ctr"/>
                      <a:endParaRPr lang="ru-RU" sz="15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xmlns="" val="1841254258"/>
                  </a:ext>
                </a:extLst>
              </a:tr>
              <a:tr h="345093">
                <a:tc>
                  <a:txBody>
                    <a:bodyPr/>
                    <a:lstStyle/>
                    <a:p>
                      <a:pPr algn="ct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Birinchi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algn="ctr"/>
                      <a:r>
                        <a:rPr lang="uz-Latn-UZ"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9580" algn="just">
                        <a:lnSpc>
                          <a:spcPct val="115000"/>
                        </a:lnSpc>
                        <a:spcAft>
                          <a:spcPts val="1000"/>
                        </a:spcAft>
                      </a:pPr>
                      <a:r>
                        <a:rPr lang="ru-RU" sz="1400" dirty="0">
                          <a:solidFill>
                            <a:schemeClr val="tx1"/>
                          </a:solidFill>
                          <a:effectLst/>
                          <a:latin typeface="Tahoma" panose="020B0604030504040204" pitchFamily="34" charset="0"/>
                          <a:ea typeface="Tahoma" panose="020B0604030504040204" pitchFamily="34" charset="0"/>
                          <a:cs typeface="Tahoma" panose="020B0604030504040204" pitchFamily="34" charset="0"/>
                        </a:rPr>
                        <a:t>Второе издание</a:t>
                      </a:r>
                    </a:p>
                  </a:txBody>
                  <a:tcPr/>
                </a:tc>
                <a:extLst>
                  <a:ext uri="{0D108BD9-81ED-4DB2-BD59-A6C34878D82A}">
                    <a16:rowId xmlns:a16="http://schemas.microsoft.com/office/drawing/2014/main" xmlns="" val="3283047611"/>
                  </a:ext>
                </a:extLst>
              </a:tr>
              <a:tr h="2951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Kompetensiya</a:t>
                      </a:r>
                      <a:r>
                        <a:rPr lang="et-EE" sz="1400" kern="1200" dirty="0" smtClean="0">
                          <a:solidFill>
                            <a:schemeClr val="dk1"/>
                          </a:solidFill>
                          <a:latin typeface="+mn-lt"/>
                          <a:ea typeface="+mn-ea"/>
                          <a:cs typeface="+mn-cs"/>
                        </a:rPr>
                        <a:t> –</a:t>
                      </a:r>
                      <a:endParaRPr lang="uz-Latn-UZ" sz="14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Kompetentli bola </a:t>
                      </a:r>
                      <a:endParaRPr lang="uz-Latn-UZ" sz="1400" b="1"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Maktabgacha yoshdagi bolalarga ta’lim berishda kompetentsiyaviy yondashuv</a:t>
                      </a:r>
                      <a:endParaRPr kumimoji="0" lang="ru-RU" sz="14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400" kern="1200" dirty="0" smtClean="0">
                          <a:solidFill>
                            <a:schemeClr val="dk1"/>
                          </a:solidFill>
                          <a:latin typeface="+mn-lt"/>
                          <a:ea typeface="+mn-ea"/>
                          <a:cs typeface="+mn-cs"/>
                        </a:rPr>
                        <a:t>-</a:t>
                      </a:r>
                      <a:r>
                        <a:rPr lang="et-EE" sz="1400" kern="1200" dirty="0" smtClean="0">
                          <a:solidFill>
                            <a:schemeClr val="dk1"/>
                          </a:solidFill>
                          <a:latin typeface="+mn-lt"/>
                          <a:ea typeface="+mn-ea"/>
                          <a:cs typeface="+mn-cs"/>
                        </a:rPr>
                        <a:t>bolaning bilim, ko‘nikma, malaka va qadriyatlari majmui</a:t>
                      </a:r>
                      <a:r>
                        <a:rPr lang="en-US" sz="1400" kern="1200" dirty="0" smtClean="0">
                          <a:solidFill>
                            <a:schemeClr val="dk1"/>
                          </a:solidFill>
                          <a:latin typeface="+mn-lt"/>
                          <a:ea typeface="+mn-ea"/>
                          <a:cs typeface="+mn-cs"/>
                        </a:rPr>
                        <a:t>dir</a:t>
                      </a:r>
                      <a:r>
                        <a:rPr lang="et-EE" sz="1400" kern="1200" dirty="0" smtClean="0">
                          <a:solidFill>
                            <a:schemeClr val="dk1"/>
                          </a:solidFill>
                          <a:latin typeface="+mn-lt"/>
                          <a:ea typeface="+mn-ea"/>
                          <a:cs typeface="+mn-cs"/>
                        </a:rPr>
                        <a:t>.</a:t>
                      </a:r>
                      <a:endParaRPr lang="uz-Cyrl-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r>
                        <a:rPr lang="et-EE" sz="1400" kern="1200" dirty="0" smtClean="0">
                          <a:solidFill>
                            <a:schemeClr val="dk1"/>
                          </a:solidFill>
                          <a:latin typeface="+mn-lt"/>
                          <a:ea typeface="+mn-ea"/>
                          <a:cs typeface="+mn-cs"/>
                        </a:rPr>
                        <a:t>o'z bilim, ko'nikma va malakalarini muayyan vaziyatda safarbar qilishi va qo'llashi, o'z maqsadiga erishishi va rivojlanishning har bir bosqichida yoshiga mos keladigan vazifalarni hal qilishi mumkin.</a:t>
                      </a:r>
                      <a:r>
                        <a:rPr lang="et-EE" sz="1400" b="1" kern="1200" dirty="0" smtClean="0">
                          <a:solidFill>
                            <a:schemeClr val="dk1"/>
                          </a:solidFill>
                          <a:latin typeface="+mn-lt"/>
                          <a:ea typeface="+mn-ea"/>
                          <a:cs typeface="+mn-cs"/>
                        </a:rPr>
                        <a:t> </a:t>
                      </a:r>
                      <a:endParaRPr lang="uz-Latn-UZ" sz="1400" b="1" kern="1200" dirty="0" smtClean="0">
                        <a:solidFill>
                          <a:schemeClr val="dk1"/>
                        </a:solidFill>
                        <a:latin typeface="+mn-lt"/>
                        <a:ea typeface="+mn-ea"/>
                        <a:cs typeface="+mn-cs"/>
                      </a:endParaRPr>
                    </a:p>
                    <a:p>
                      <a:pPr>
                        <a:buFontTx/>
                        <a:buChar char="-"/>
                      </a:pPr>
                      <a:endParaRPr lang="uz-Latn-UZ" sz="1400" b="0" kern="1200" dirty="0" smtClean="0">
                        <a:solidFill>
                          <a:schemeClr val="dk1"/>
                        </a:solidFill>
                        <a:latin typeface="+mn-lt"/>
                        <a:ea typeface="+mn-ea"/>
                        <a:cs typeface="+mn-cs"/>
                      </a:endParaRPr>
                    </a:p>
                    <a:p>
                      <a:pPr>
                        <a:buFontTx/>
                        <a:buChar char="-"/>
                      </a:pPr>
                      <a:r>
                        <a:rPr lang="uz-Latn-UZ" sz="14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t-EE" sz="1400" kern="1200" dirty="0" smtClean="0">
                          <a:solidFill>
                            <a:schemeClr val="dk1"/>
                          </a:solidFill>
                          <a:latin typeface="+mn-lt"/>
                          <a:ea typeface="+mn-ea"/>
                          <a:cs typeface="+mn-cs"/>
                        </a:rPr>
                        <a:t>bolalarning bilish bilan bog'liq bo`lgan ehtiyojlari, muammolar va imkoniyatlarga samarali javob berish qobiliyatini shakllantirish, axloqiy me'yorlar va qadriyatlarni rivojlantirish, boshqa insonlar bilan muloqot qilish, shaxsiyat („Men" konsepsiyasi) ni shakllantirishni o'z ichiga oladi </a:t>
                      </a:r>
                      <a:r>
                        <a:rPr lang="ru-RU" sz="1400" b="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ru-RU" sz="14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8310">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Компетенция</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 это совокупность знаний, умений, навыков и ценностных установок ребенка.  </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indent="448310">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Компетентный ребёнок</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может мобилизовать и применять свои знания, умения и навыки в конкретной ситуации, достигать своих целей и решать соответствующие возрасту задачи на каждом этапе развития.  </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indent="448310" algn="just">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Компетентностный подход в образовании детей дошкольного возра</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ста предполагает формирование у него способности эффективно реагировать на запросы, вызовы и возможности, связанные с познанием, освоением нравственных норм и ценностей, общением с другими людьми, формированием личности (построением концепции «Я»).</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4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xmlns="" val="1413482713"/>
                  </a:ext>
                </a:extLst>
              </a:tr>
              <a:tr h="39496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3.1. </a:t>
                      </a:r>
                      <a:r>
                        <a:rPr lang="et-EE" sz="1800" b="1" kern="1200" dirty="0" smtClean="0">
                          <a:solidFill>
                            <a:schemeClr val="dk1"/>
                          </a:solidFill>
                          <a:latin typeface="+mn-lt"/>
                          <a:ea typeface="+mn-ea"/>
                          <a:cs typeface="+mn-cs"/>
                        </a:rPr>
                        <a:t>Maktabgacha yoshdagi (6-7 yosh) bolaning tayanch kompetensiyalari</a:t>
                      </a:r>
                      <a:endParaRPr lang="uz-Cyrl-UZ" sz="1800" b="1" kern="1200" dirty="0" smtClean="0">
                        <a:solidFill>
                          <a:schemeClr val="dk1"/>
                        </a:solidFill>
                        <a:latin typeface="+mn-lt"/>
                        <a:ea typeface="+mn-ea"/>
                        <a:cs typeface="+mn-cs"/>
                      </a:endParaRPr>
                    </a:p>
                  </a:txBody>
                  <a:tcPr/>
                </a:tc>
                <a:tc hMerge="1">
                  <a:txBody>
                    <a:bodyPr/>
                    <a:lstStyle/>
                    <a:p>
                      <a:endParaRPr lang="ru-RU"/>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4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xmlns="" val="720049588"/>
                  </a:ext>
                </a:extLst>
              </a:tr>
              <a:tr h="1675356">
                <a:tc gridSpan="2">
                  <a:txBody>
                    <a:bodyPr/>
                    <a:lstStyle/>
                    <a:p>
                      <a:pPr lvl="0"/>
                      <a:r>
                        <a:rPr lang="et-EE" sz="1800" kern="1200" dirty="0" smtClean="0">
                          <a:solidFill>
                            <a:schemeClr val="dk1"/>
                          </a:solidFill>
                          <a:latin typeface="+mn-lt"/>
                          <a:ea typeface="+mn-ea"/>
                          <a:cs typeface="+mn-cs"/>
                        </a:rPr>
                        <a:t>Kommunikativ</a:t>
                      </a:r>
                      <a:endParaRPr lang="uz-Cyrl-UZ" sz="1800" kern="1200" dirty="0" smtClean="0">
                        <a:solidFill>
                          <a:schemeClr val="dk1"/>
                        </a:solidFill>
                        <a:latin typeface="+mn-lt"/>
                        <a:ea typeface="+mn-ea"/>
                        <a:cs typeface="+mn-cs"/>
                      </a:endParaRPr>
                    </a:p>
                    <a:p>
                      <a:pPr lvl="0"/>
                      <a:r>
                        <a:rPr lang="et-EE" sz="1800" kern="1200" dirty="0" smtClean="0">
                          <a:solidFill>
                            <a:schemeClr val="dk1"/>
                          </a:solidFill>
                          <a:latin typeface="+mn-lt"/>
                          <a:ea typeface="+mn-ea"/>
                          <a:cs typeface="+mn-cs"/>
                        </a:rPr>
                        <a:t>Ijtimoiy  </a:t>
                      </a:r>
                      <a:endParaRPr lang="uz-Latn-UZ" sz="1800" kern="1200" dirty="0" smtClean="0">
                        <a:solidFill>
                          <a:schemeClr val="dk1"/>
                        </a:solidFill>
                        <a:latin typeface="+mn-lt"/>
                        <a:ea typeface="+mn-ea"/>
                        <a:cs typeface="+mn-cs"/>
                      </a:endParaRPr>
                    </a:p>
                    <a:p>
                      <a:pPr lvl="0"/>
                      <a:r>
                        <a:rPr lang="uz-Latn-UZ" sz="1800" kern="1200" dirty="0" smtClean="0">
                          <a:solidFill>
                            <a:srgbClr val="FF0000"/>
                          </a:solidFill>
                          <a:latin typeface="+mn-lt"/>
                          <a:ea typeface="+mn-ea"/>
                          <a:cs typeface="+mn-cs"/>
                        </a:rPr>
                        <a:t>O’yin</a:t>
                      </a:r>
                      <a:endParaRPr lang="uz-Cyrl-UZ" sz="1800" kern="1200" dirty="0" smtClean="0">
                        <a:solidFill>
                          <a:srgbClr val="FF0000"/>
                        </a:solidFill>
                        <a:latin typeface="+mn-lt"/>
                        <a:ea typeface="+mn-ea"/>
                        <a:cs typeface="+mn-cs"/>
                      </a:endParaRPr>
                    </a:p>
                    <a:p>
                      <a:pPr lvl="0"/>
                      <a:r>
                        <a:rPr lang="en-US" sz="1800" kern="1200" dirty="0" err="1" smtClean="0">
                          <a:solidFill>
                            <a:schemeClr val="dk1"/>
                          </a:solidFill>
                          <a:latin typeface="+mn-lt"/>
                          <a:ea typeface="+mn-ea"/>
                          <a:cs typeface="+mn-cs"/>
                        </a:rPr>
                        <a:t>Bilish</a:t>
                      </a:r>
                      <a:endParaRPr lang="uz-Cyrl-UZ" sz="1800" kern="1200" dirty="0" smtClean="0">
                        <a:solidFill>
                          <a:schemeClr val="dk1"/>
                        </a:solidFill>
                        <a:latin typeface="+mn-lt"/>
                        <a:ea typeface="+mn-ea"/>
                        <a:cs typeface="+mn-cs"/>
                      </a:endParaRPr>
                    </a:p>
                    <a:p>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kumimoji="0" lang="ru-RU" sz="14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lvl="0"/>
                      <a:r>
                        <a:rPr lang="et-EE" sz="1800" kern="1200" dirty="0" smtClean="0">
                          <a:solidFill>
                            <a:schemeClr val="dk1"/>
                          </a:solidFill>
                          <a:latin typeface="+mn-lt"/>
                          <a:ea typeface="+mn-ea"/>
                          <a:cs typeface="+mn-cs"/>
                        </a:rPr>
                        <a:t>Kommunikativ</a:t>
                      </a:r>
                      <a:endParaRPr lang="uz-Cyrl-UZ" sz="1800" kern="1200" dirty="0" smtClean="0">
                        <a:solidFill>
                          <a:schemeClr val="dk1"/>
                        </a:solidFill>
                        <a:latin typeface="+mn-lt"/>
                        <a:ea typeface="+mn-ea"/>
                        <a:cs typeface="+mn-cs"/>
                      </a:endParaRPr>
                    </a:p>
                    <a:p>
                      <a:pPr lvl="0"/>
                      <a:r>
                        <a:rPr lang="et-EE" sz="1800" kern="1200" dirty="0" smtClean="0">
                          <a:solidFill>
                            <a:schemeClr val="dk1"/>
                          </a:solidFill>
                          <a:latin typeface="+mn-lt"/>
                          <a:ea typeface="+mn-ea"/>
                          <a:cs typeface="+mn-cs"/>
                        </a:rPr>
                        <a:t>Ijtimoiy  </a:t>
                      </a:r>
                      <a:endParaRPr lang="uz-Cyrl-UZ" sz="1800" kern="1200" dirty="0" smtClean="0">
                        <a:solidFill>
                          <a:schemeClr val="dk1"/>
                        </a:solidFill>
                        <a:latin typeface="+mn-lt"/>
                        <a:ea typeface="+mn-ea"/>
                        <a:cs typeface="+mn-cs"/>
                      </a:endParaRPr>
                    </a:p>
                    <a:p>
                      <a:pPr lvl="0"/>
                      <a:r>
                        <a:rPr lang="uz-Cyrl-UZ" sz="1800" kern="1200" dirty="0" smtClean="0">
                          <a:solidFill>
                            <a:srgbClr val="FF0000"/>
                          </a:solidFill>
                          <a:latin typeface="+mn-lt"/>
                          <a:ea typeface="+mn-ea"/>
                          <a:cs typeface="+mn-cs"/>
                        </a:rPr>
                        <a:t>Shaxsiy </a:t>
                      </a:r>
                      <a:r>
                        <a:rPr lang="et-EE" sz="1800" b="1" kern="1200" dirty="0" smtClean="0">
                          <a:solidFill>
                            <a:srgbClr val="FF0000"/>
                          </a:solidFill>
                          <a:latin typeface="+mn-lt"/>
                          <a:ea typeface="+mn-ea"/>
                          <a:cs typeface="+mn-cs"/>
                        </a:rPr>
                        <a:t>(</a:t>
                      </a:r>
                      <a:r>
                        <a:rPr lang="et-EE" sz="1800" kern="1200" dirty="0" smtClean="0">
                          <a:solidFill>
                            <a:srgbClr val="FF0000"/>
                          </a:solidFill>
                          <a:latin typeface="+mn-lt"/>
                          <a:ea typeface="+mn-ea"/>
                          <a:cs typeface="+mn-cs"/>
                        </a:rPr>
                        <a:t>"Men" kontseptsiyasini qurish</a:t>
                      </a:r>
                      <a:r>
                        <a:rPr lang="et-EE" sz="1800" b="1" kern="1200" dirty="0" smtClean="0">
                          <a:solidFill>
                            <a:srgbClr val="FF0000"/>
                          </a:solidFill>
                          <a:latin typeface="+mn-lt"/>
                          <a:ea typeface="+mn-ea"/>
                          <a:cs typeface="+mn-cs"/>
                        </a:rPr>
                        <a:t>)</a:t>
                      </a:r>
                      <a:endParaRPr lang="uz-Cyrl-UZ" sz="1800" kern="1200" dirty="0" smtClean="0">
                        <a:solidFill>
                          <a:srgbClr val="FF0000"/>
                        </a:solidFill>
                        <a:latin typeface="+mn-lt"/>
                        <a:ea typeface="+mn-ea"/>
                        <a:cs typeface="+mn-cs"/>
                      </a:endParaRPr>
                    </a:p>
                    <a:p>
                      <a:pPr lvl="0"/>
                      <a:r>
                        <a:rPr lang="en-US" sz="1800" kern="1200" dirty="0" err="1" smtClean="0">
                          <a:solidFill>
                            <a:schemeClr val="dk1"/>
                          </a:solidFill>
                          <a:latin typeface="+mn-lt"/>
                          <a:ea typeface="+mn-ea"/>
                          <a:cs typeface="+mn-cs"/>
                        </a:rPr>
                        <a:t>Bilish</a:t>
                      </a:r>
                      <a:endParaRPr lang="uz-Cyrl-UZ" sz="1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6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xmlns="" val="1995604392"/>
                  </a:ext>
                </a:extLst>
              </a:tr>
            </a:tbl>
          </a:graphicData>
        </a:graphic>
      </p:graphicFrame>
      <p:sp>
        <p:nvSpPr>
          <p:cNvPr id="6" name="TextBox 5">
            <a:extLst>
              <a:ext uri="{FF2B5EF4-FFF2-40B4-BE49-F238E27FC236}">
                <a16:creationId xmlns:a16="http://schemas.microsoft.com/office/drawing/2014/main" xmlns="" id="{67CC1315-455A-4883-9944-858E6D7B8835}"/>
              </a:ext>
            </a:extLst>
          </p:cNvPr>
          <p:cNvSpPr txBox="1"/>
          <p:nvPr/>
        </p:nvSpPr>
        <p:spPr>
          <a:xfrm>
            <a:off x="759279" y="268014"/>
            <a:ext cx="10801350" cy="1015663"/>
          </a:xfrm>
          <a:prstGeom prst="rect">
            <a:avLst/>
          </a:prstGeom>
          <a:noFill/>
        </p:spPr>
        <p:txBody>
          <a:bodyPr wrap="square" rtlCol="0">
            <a:spAutoFit/>
          </a:bodyPr>
          <a:lstStyle/>
          <a:p>
            <a:pPr algn="ctr">
              <a:defRPr/>
            </a:pPr>
            <a:r>
              <a:rPr lang="et-EE" b="1" dirty="0" smtClean="0">
                <a:latin typeface="Times New Roman" pitchFamily="18" charset="0"/>
                <a:cs typeface="Times New Roman" pitchFamily="18" charset="0"/>
              </a:rPr>
              <a:t>3-BOB. MAKTABGACHA YOSHDAGI BOLALARGA TA’LIM BERISHDA KOMPETENSIYAVIY YONDASHUV</a:t>
            </a:r>
            <a:endParaRPr lang="uz-Cyrl-UZ" b="1" dirty="0" smtClean="0">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3" name="Рисунок 2">
            <a:extLst>
              <a:ext uri="{FF2B5EF4-FFF2-40B4-BE49-F238E27FC236}">
                <a16:creationId xmlns:a16="http://schemas.microsoft.com/office/drawing/2014/main" xmlns="" id="{7A7F9BB8-06DB-4D03-91D3-6DBDC183D2ED}"/>
              </a:ext>
            </a:extLst>
          </p:cNvPr>
          <p:cNvPicPr>
            <a:picLocks noChangeAspect="1"/>
          </p:cNvPicPr>
          <p:nvPr/>
        </p:nvPicPr>
        <p:blipFill>
          <a:blip r:embed="rId2" cstate="print"/>
          <a:stretch>
            <a:fillRect/>
          </a:stretch>
        </p:blipFill>
        <p:spPr>
          <a:xfrm>
            <a:off x="218138" y="1270464"/>
            <a:ext cx="1629712" cy="931976"/>
          </a:xfrm>
          <a:prstGeom prst="rect">
            <a:avLst/>
          </a:prstGeom>
        </p:spPr>
      </p:pic>
      <p:pic>
        <p:nvPicPr>
          <p:cNvPr id="9" name="Рисунок 8">
            <a:extLst>
              <a:ext uri="{FF2B5EF4-FFF2-40B4-BE49-F238E27FC236}">
                <a16:creationId xmlns:a16="http://schemas.microsoft.com/office/drawing/2014/main" xmlns="" id="{AA7AE485-DD80-490D-AA66-FC36135A8158}"/>
              </a:ext>
            </a:extLst>
          </p:cNvPr>
          <p:cNvPicPr>
            <a:picLocks noChangeAspect="1"/>
          </p:cNvPicPr>
          <p:nvPr/>
        </p:nvPicPr>
        <p:blipFill>
          <a:blip r:embed="rId3" cstate="print"/>
          <a:stretch>
            <a:fillRect/>
          </a:stretch>
        </p:blipFill>
        <p:spPr>
          <a:xfrm>
            <a:off x="270838" y="2450902"/>
            <a:ext cx="1415087" cy="1450662"/>
          </a:xfrm>
          <a:prstGeom prst="rect">
            <a:avLst/>
          </a:prstGeom>
        </p:spPr>
      </p:pic>
      <p:pic>
        <p:nvPicPr>
          <p:cNvPr id="10" name="Рисунок 9">
            <a:extLst>
              <a:ext uri="{FF2B5EF4-FFF2-40B4-BE49-F238E27FC236}">
                <a16:creationId xmlns:a16="http://schemas.microsoft.com/office/drawing/2014/main" xmlns="" id="{57F6CB58-A565-4A5B-849D-6C4513E86E89}"/>
              </a:ext>
            </a:extLst>
          </p:cNvPr>
          <p:cNvPicPr>
            <a:picLocks noChangeAspect="1"/>
          </p:cNvPicPr>
          <p:nvPr/>
        </p:nvPicPr>
        <p:blipFill>
          <a:blip r:embed="rId4" cstate="print"/>
          <a:stretch>
            <a:fillRect/>
          </a:stretch>
        </p:blipFill>
        <p:spPr>
          <a:xfrm>
            <a:off x="90669" y="3973140"/>
            <a:ext cx="1701493" cy="795435"/>
          </a:xfrm>
          <a:prstGeom prst="rect">
            <a:avLst/>
          </a:prstGeom>
        </p:spPr>
      </p:pic>
      <p:pic>
        <p:nvPicPr>
          <p:cNvPr id="12" name="Рисунок 11">
            <a:extLst>
              <a:ext uri="{FF2B5EF4-FFF2-40B4-BE49-F238E27FC236}">
                <a16:creationId xmlns:a16="http://schemas.microsoft.com/office/drawing/2014/main" xmlns="" id="{FAC7B365-C14D-4B45-8C47-8268BA7C1DB7}"/>
              </a:ext>
            </a:extLst>
          </p:cNvPr>
          <p:cNvPicPr>
            <a:picLocks noChangeAspect="1"/>
          </p:cNvPicPr>
          <p:nvPr/>
        </p:nvPicPr>
        <p:blipFill>
          <a:blip r:embed="rId5" cstate="print"/>
          <a:stretch>
            <a:fillRect/>
          </a:stretch>
        </p:blipFill>
        <p:spPr>
          <a:xfrm>
            <a:off x="218138" y="5135368"/>
            <a:ext cx="1555458" cy="904336"/>
          </a:xfrm>
          <a:prstGeom prst="rect">
            <a:avLst/>
          </a:prstGeom>
        </p:spPr>
      </p:pic>
      <p:sp>
        <p:nvSpPr>
          <p:cNvPr id="4" name="Номер слайда 3">
            <a:extLst>
              <a:ext uri="{FF2B5EF4-FFF2-40B4-BE49-F238E27FC236}">
                <a16:creationId xmlns:a16="http://schemas.microsoft.com/office/drawing/2014/main" xmlns="" id="{B22AB954-FB33-4F80-9478-1DB103C55ACA}"/>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31433444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4700" y="698500"/>
            <a:ext cx="11023600" cy="117929"/>
          </a:xfrm>
          <a:solidFill>
            <a:schemeClr val="accent2">
              <a:lumMod val="40000"/>
              <a:lumOff val="60000"/>
            </a:schemeClr>
          </a:solidFill>
        </p:spPr>
        <p:txBody>
          <a:bodyPr>
            <a:normAutofit fontScale="90000"/>
          </a:bodyPr>
          <a:lstStyle/>
          <a:p>
            <a:pPr algn="ctr"/>
            <a:endParaRPr lang="ru-RU" sz="1700" dirty="0">
              <a:latin typeface="Times New Roman" pitchFamily="18" charset="0"/>
              <a:cs typeface="Times New Roman" pitchFamily="18" charset="0"/>
            </a:endParaRPr>
          </a:p>
        </p:txBody>
      </p:sp>
      <p:graphicFrame>
        <p:nvGraphicFramePr>
          <p:cNvPr id="5" name="Объект 4"/>
          <p:cNvGraphicFramePr>
            <a:graphicFrameLocks noGrp="1"/>
          </p:cNvGraphicFramePr>
          <p:nvPr>
            <p:ph idx="4294967295"/>
            <p:extLst>
              <p:ext uri="{D42A27DB-BD31-4B8C-83A1-F6EECF244321}">
                <p14:modId xmlns:p14="http://schemas.microsoft.com/office/powerpoint/2010/main" val="4213579013"/>
              </p:ext>
            </p:extLst>
          </p:nvPr>
        </p:nvGraphicFramePr>
        <p:xfrm>
          <a:off x="714438" y="947057"/>
          <a:ext cx="11261661" cy="56457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3966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208237027"/>
              </p:ext>
            </p:extLst>
          </p:nvPr>
        </p:nvGraphicFramePr>
        <p:xfrm>
          <a:off x="276225" y="933451"/>
          <a:ext cx="11639550" cy="5476874"/>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dk1"/>
                          </a:solidFill>
                          <a:latin typeface="+mn-lt"/>
                          <a:ea typeface="+mn-ea"/>
                          <a:cs typeface="+mn-cs"/>
                        </a:rPr>
                        <a:t>3.1. </a:t>
                      </a:r>
                      <a:r>
                        <a:rPr lang="et-EE" sz="1400" b="1" kern="1200" dirty="0" smtClean="0">
                          <a:solidFill>
                            <a:schemeClr val="dk1"/>
                          </a:solidFill>
                          <a:latin typeface="+mn-lt"/>
                          <a:ea typeface="+mn-ea"/>
                          <a:cs typeface="+mn-cs"/>
                        </a:rPr>
                        <a:t>Maktabgacha yoshdagi (6-7 yosh) bolaning tayanch kompetensiyalari</a:t>
                      </a:r>
                      <a:endParaRPr lang="uz-Cyrl-UZ" sz="14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5945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t-EE" sz="2800" b="1" kern="1200" dirty="0" smtClean="0">
                          <a:solidFill>
                            <a:schemeClr val="dk1"/>
                          </a:solidFill>
                          <a:latin typeface="Times New Roman" pitchFamily="18" charset="0"/>
                          <a:ea typeface="+mn-ea"/>
                          <a:cs typeface="Times New Roman" pitchFamily="18" charset="0"/>
                        </a:rPr>
                        <a:t>Kommunikativ</a:t>
                      </a:r>
                      <a:r>
                        <a:rPr lang="en-US" sz="2800" b="1" kern="1200" dirty="0" smtClean="0">
                          <a:solidFill>
                            <a:schemeClr val="dk1"/>
                          </a:solidFill>
                          <a:latin typeface="Times New Roman" pitchFamily="18" charset="0"/>
                          <a:ea typeface="+mn-ea"/>
                          <a:cs typeface="Times New Roman" pitchFamily="18" charset="0"/>
                        </a:rPr>
                        <a:t> </a:t>
                      </a:r>
                      <a:r>
                        <a:rPr lang="et-EE" sz="2800" b="1" kern="1200" dirty="0" smtClean="0">
                          <a:solidFill>
                            <a:schemeClr val="dk1"/>
                          </a:solidFill>
                          <a:latin typeface="Times New Roman" pitchFamily="18" charset="0"/>
                          <a:ea typeface="+mn-ea"/>
                          <a:cs typeface="Times New Roman" pitchFamily="18" charset="0"/>
                        </a:rPr>
                        <a:t>kompetensiya</a:t>
                      </a: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algn="just"/>
                      <a:r>
                        <a:rPr lang="en-US" sz="1800" kern="1200" dirty="0" smtClean="0">
                          <a:solidFill>
                            <a:schemeClr val="dk1"/>
                          </a:solidFill>
                          <a:effectLst/>
                          <a:latin typeface="+mn-lt"/>
                          <a:ea typeface="+mn-ea"/>
                          <a:cs typeface="+mn-cs"/>
                        </a:rPr>
                        <a:t>A</a:t>
                      </a:r>
                      <a:r>
                        <a:rPr lang="et-EE" sz="2400" kern="1200" dirty="0" smtClean="0">
                          <a:solidFill>
                            <a:schemeClr val="dk1"/>
                          </a:solidFill>
                          <a:effectLst/>
                          <a:latin typeface="Times New Roman" pitchFamily="18" charset="0"/>
                          <a:ea typeface="+mn-ea"/>
                          <a:cs typeface="Times New Roman" pitchFamily="18" charset="0"/>
                        </a:rPr>
                        <a:t>trofdagi odamlar bilan o'zaro munosabatlarning konstruktiv usullari va vositalariga ega bo'lishni taqozo qiladi; </a:t>
                      </a:r>
                      <a:r>
                        <a:rPr lang="et-EE" sz="2400" b="1" kern="1200" dirty="0" smtClean="0">
                          <a:solidFill>
                            <a:schemeClr val="dk1"/>
                          </a:solidFill>
                          <a:effectLst/>
                          <a:latin typeface="Times New Roman" pitchFamily="18" charset="0"/>
                          <a:ea typeface="+mn-ea"/>
                          <a:cs typeface="Times New Roman" pitchFamily="18" charset="0"/>
                        </a:rPr>
                        <a:t>muloqot qilish </a:t>
                      </a:r>
                      <a:r>
                        <a:rPr lang="et-EE" sz="2400" kern="1200" dirty="0" smtClean="0">
                          <a:solidFill>
                            <a:schemeClr val="dk1"/>
                          </a:solidFill>
                          <a:effectLst/>
                          <a:latin typeface="Times New Roman" pitchFamily="18" charset="0"/>
                          <a:ea typeface="+mn-ea"/>
                          <a:cs typeface="Times New Roman" pitchFamily="18" charset="0"/>
                        </a:rPr>
                        <a:t>va yuzaga kelgan o'yin, bilish, maishiy va ijodiy vazifalarni muvaffaqiyatli </a:t>
                      </a:r>
                      <a:r>
                        <a:rPr lang="et-EE" sz="2400" b="1" kern="1200" dirty="0" smtClean="0">
                          <a:solidFill>
                            <a:schemeClr val="dk1"/>
                          </a:solidFill>
                          <a:effectLst/>
                          <a:latin typeface="Times New Roman" pitchFamily="18" charset="0"/>
                          <a:ea typeface="+mn-ea"/>
                          <a:cs typeface="Times New Roman" pitchFamily="18" charset="0"/>
                        </a:rPr>
                        <a:t>hal qilish qobiliyati</a:t>
                      </a:r>
                      <a:r>
                        <a:rPr lang="et-EE" sz="2400" kern="1200" dirty="0" smtClean="0">
                          <a:solidFill>
                            <a:schemeClr val="dk1"/>
                          </a:solidFill>
                          <a:effectLst/>
                          <a:latin typeface="Times New Roman" pitchFamily="18" charset="0"/>
                          <a:ea typeface="+mn-ea"/>
                          <a:cs typeface="Times New Roman" pitchFamily="18" charset="0"/>
                        </a:rPr>
                        <a:t>. </a:t>
                      </a:r>
                      <a:endParaRPr lang="ru-RU" sz="2400" kern="1200" dirty="0" smtClean="0">
                        <a:solidFill>
                          <a:schemeClr val="dk1"/>
                        </a:solidFill>
                        <a:effectLst/>
                        <a:latin typeface="Times New Roman" pitchFamily="18" charset="0"/>
                        <a:ea typeface="+mn-ea"/>
                        <a:cs typeface="Times New Roman" pitchFamily="18" charset="0"/>
                      </a:endParaRPr>
                    </a:p>
                    <a:p>
                      <a:pPr algn="just"/>
                      <a:r>
                        <a:rPr lang="et-EE" sz="2400" kern="1200" dirty="0" smtClean="0">
                          <a:solidFill>
                            <a:schemeClr val="dk1"/>
                          </a:solidFill>
                          <a:effectLst/>
                          <a:latin typeface="Times New Roman" pitchFamily="18" charset="0"/>
                          <a:ea typeface="+mn-ea"/>
                          <a:cs typeface="Times New Roman" pitchFamily="18" charset="0"/>
                        </a:rPr>
                        <a:t>Bu kompetensiyaga </a:t>
                      </a:r>
                      <a:r>
                        <a:rPr lang="et-EE" sz="2400" b="1" kern="1200" dirty="0" smtClean="0">
                          <a:solidFill>
                            <a:schemeClr val="dk1"/>
                          </a:solidFill>
                          <a:effectLst/>
                          <a:latin typeface="Times New Roman" pitchFamily="18" charset="0"/>
                          <a:ea typeface="+mn-ea"/>
                          <a:cs typeface="Times New Roman" pitchFamily="18" charset="0"/>
                        </a:rPr>
                        <a:t>nutqni rivojlanish ham kira</a:t>
                      </a:r>
                      <a:r>
                        <a:rPr lang="et-EE" sz="2400" kern="1200" dirty="0" smtClean="0">
                          <a:solidFill>
                            <a:schemeClr val="dk1"/>
                          </a:solidFill>
                          <a:effectLst/>
                          <a:latin typeface="Times New Roman" pitchFamily="18" charset="0"/>
                          <a:ea typeface="+mn-ea"/>
                          <a:cs typeface="Times New Roman" pitchFamily="18" charset="0"/>
                        </a:rPr>
                        <a:t>di. </a:t>
                      </a:r>
                      <a:r>
                        <a:rPr lang="et-EE" sz="2400" b="1" kern="1200" dirty="0" smtClean="0">
                          <a:solidFill>
                            <a:schemeClr val="dk1"/>
                          </a:solidFill>
                          <a:effectLst/>
                          <a:latin typeface="Times New Roman" pitchFamily="18" charset="0"/>
                          <a:ea typeface="+mn-ea"/>
                          <a:cs typeface="Times New Roman" pitchFamily="18" charset="0"/>
                        </a:rPr>
                        <a:t>Nutq bolaning kognitiv va ijtimoiy rivojlanishi hamda dunyoni bilishi uchun zarur vositadir</a:t>
                      </a:r>
                      <a:r>
                        <a:rPr lang="et-EE" sz="2400" kern="1200" dirty="0" smtClean="0">
                          <a:solidFill>
                            <a:schemeClr val="dk1"/>
                          </a:solidFill>
                          <a:effectLst/>
                          <a:latin typeface="Times New Roman" pitchFamily="18" charset="0"/>
                          <a:ea typeface="+mn-ea"/>
                          <a:cs typeface="Times New Roman" pitchFamily="18" charset="0"/>
                        </a:rPr>
                        <a:t>. Mazmunga boy va rag'batlantiruvchi ta’lim muhitida bolalar og'zaki muloqot ko'nikmalarini rivojlantiradilar, bu ularga o'zlariga ishonishga, boshqalar bilan munosabatlarni o'rnatishga, dunyo haqidagi tushunchalarini shakllantirishga, mashg’ulotlarda ishtirok etishga va loyiha ishlarini jamoa bo'lib bajarishga yordam beradi. Bolalar kattalar va boshqa bolalar tomonidan tushunilishlari uchun o'zlarini namoyon etishlari mumkin. Ular aytilganlarni tushunish uchun </a:t>
                      </a:r>
                      <a:r>
                        <a:rPr lang="et-EE" sz="2400" b="1" kern="1200" dirty="0" smtClean="0">
                          <a:solidFill>
                            <a:schemeClr val="dk1"/>
                          </a:solidFill>
                          <a:effectLst/>
                          <a:latin typeface="Times New Roman" pitchFamily="18" charset="0"/>
                          <a:ea typeface="+mn-ea"/>
                          <a:cs typeface="Times New Roman" pitchFamily="18" charset="0"/>
                        </a:rPr>
                        <a:t>tinglaydilar va kuzatadilar; savollar va ko'rsatmalarni eshitadilar va </a:t>
                      </a:r>
                      <a:r>
                        <a:rPr lang="en-US" sz="2400" b="1" kern="1200" dirty="0" err="1" smtClean="0">
                          <a:solidFill>
                            <a:schemeClr val="dk1"/>
                          </a:solidFill>
                          <a:effectLst/>
                          <a:latin typeface="Times New Roman" pitchFamily="18" charset="0"/>
                          <a:ea typeface="+mn-ea"/>
                          <a:cs typeface="Times New Roman" pitchFamily="18" charset="0"/>
                        </a:rPr>
                        <a:t>shunga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mos</a:t>
                      </a:r>
                      <a:r>
                        <a:rPr lang="et-EE" sz="2400" b="1" kern="1200" dirty="0" smtClean="0">
                          <a:solidFill>
                            <a:schemeClr val="dk1"/>
                          </a:solidFill>
                          <a:effectLst/>
                          <a:latin typeface="Times New Roman" pitchFamily="18" charset="0"/>
                          <a:ea typeface="+mn-ea"/>
                          <a:cs typeface="Times New Roman" pitchFamily="18" charset="0"/>
                        </a:rPr>
                        <a:t> javob berishadi. </a:t>
                      </a:r>
                      <a:endParaRPr kumimoji="0" lang="ru-RU" sz="2400" b="1" i="0" u="none" strike="noStrike" kern="1200" cap="none" spc="0" normalizeH="0" baseline="0" noProof="0" dirty="0">
                        <a:ln>
                          <a:noFill/>
                        </a:ln>
                        <a:solidFill>
                          <a:srgbClr val="C00000"/>
                        </a:solidFill>
                        <a:effectLst/>
                        <a:uLnTx/>
                        <a:uFillTx/>
                        <a:latin typeface="Times New Roman" pitchFamily="18" charset="0"/>
                        <a:ea typeface="Tahoma" panose="020B0604030504040204" pitchFamily="34" charset="0"/>
                        <a:cs typeface="Times New Roman" pitchFamily="18" charset="0"/>
                      </a:endParaRPr>
                    </a:p>
                  </a:txBody>
                  <a:tcPr/>
                </a:tc>
                <a:extLst>
                  <a:ext uri="{0D108BD9-81ED-4DB2-BD59-A6C34878D82A}">
                    <a16:rowId xmlns:a16="http://schemas.microsoft.com/office/drawing/2014/main" xmlns="" val="1995604392"/>
                  </a:ext>
                </a:extLst>
              </a:tr>
            </a:tbl>
          </a:graphicData>
        </a:graphic>
      </p:graphicFrame>
      <p:sp>
        <p:nvSpPr>
          <p:cNvPr id="6" name="TextBox 5">
            <a:extLst>
              <a:ext uri="{FF2B5EF4-FFF2-40B4-BE49-F238E27FC236}">
                <a16:creationId xmlns:a16="http://schemas.microsoft.com/office/drawing/2014/main" xmlns="" id="{67CC1315-455A-4883-9944-858E6D7B8835}"/>
              </a:ext>
            </a:extLst>
          </p:cNvPr>
          <p:cNvSpPr txBox="1"/>
          <p:nvPr/>
        </p:nvSpPr>
        <p:spPr>
          <a:xfrm>
            <a:off x="200025" y="268014"/>
            <a:ext cx="11344275" cy="1384995"/>
          </a:xfrm>
          <a:prstGeom prst="rect">
            <a:avLst/>
          </a:prstGeom>
          <a:noFill/>
        </p:spPr>
        <p:txBody>
          <a:bodyPr wrap="square" rtlCol="0">
            <a:spAutoFit/>
          </a:bodyPr>
          <a:lstStyle/>
          <a:p>
            <a:pPr algn="ctr">
              <a:defRPr/>
            </a:pPr>
            <a:r>
              <a:rPr lang="et-EE" sz="2000" b="1" dirty="0" smtClean="0"/>
              <a:t>3-BOB. MAKTABGACHA YOSHDAGI BOLALARGA TA’LIM BERISHDA KOMPETENSIYAVIY YONDASHUV</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94273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ru-RU" b="1" dirty="0" err="1">
                <a:latin typeface="Times New Roman" pitchFamily="18" charset="0"/>
                <a:cs typeface="Times New Roman" pitchFamily="18" charset="0"/>
              </a:rPr>
              <a:t>Коммуникатив</a:t>
            </a:r>
            <a:r>
              <a:rPr lang="ru-RU" b="1" dirty="0">
                <a:latin typeface="Times New Roman" pitchFamily="18" charset="0"/>
                <a:cs typeface="Times New Roman" pitchFamily="18" charset="0"/>
              </a:rPr>
              <a:t> компетенция</a:t>
            </a:r>
            <a:endParaRPr lang="ru-RU" dirty="0"/>
          </a:p>
        </p:txBody>
      </p:sp>
      <p:pic>
        <p:nvPicPr>
          <p:cNvPr id="1027" name="Picture 3" descr="D:\МАЙ2019\МОИ кафедрага\ВАЗИРЛИКГА МЕТОДИК ҚЎЛЛАНМА\НУТҚ МОИ\нутқ кўргазмалар\мазмунли расм яхши  одатлар\2.tif"/>
          <p:cNvPicPr>
            <a:picLocks noGrp="1" noChangeAspect="1" noChangeArrowheads="1"/>
          </p:cNvPicPr>
          <p:nvPr>
            <p:ph sz="half" idx="4294967295"/>
          </p:nvPr>
        </p:nvPicPr>
        <p:blipFill>
          <a:blip r:embed="rId2" cstate="print">
            <a:extLst>
              <a:ext uri="{28A0092B-C50C-407E-A947-70E740481C1C}">
                <a14:useLocalDpi xmlns:a14="http://schemas.microsoft.com/office/drawing/2010/main" val="0"/>
              </a:ext>
            </a:extLst>
          </a:blip>
          <a:srcRect/>
          <a:stretch>
            <a:fillRect/>
          </a:stretch>
        </p:blipFill>
        <p:spPr bwMode="auto">
          <a:xfrm>
            <a:off x="6197600" y="2234412"/>
            <a:ext cx="5384800" cy="380681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Documents and Settings\User\Рабочий стол\слайды\+\2014-05-15 10.37.02.jpg"/>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bwMode="auto">
          <a:xfrm>
            <a:off x="609600" y="2118519"/>
            <a:ext cx="53848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5728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D57F1E4F-1CFF-5643-939E-217C01CDF565}" type="slidenum">
              <a:rPr lang="en-US" smtClean="0"/>
              <a:pPr/>
              <a:t>6</a:t>
            </a:fld>
            <a:endParaRPr lang="en-US" dirty="0"/>
          </a:p>
        </p:txBody>
      </p:sp>
      <p:pic>
        <p:nvPicPr>
          <p:cNvPr id="6" name="Содержимое 5" descr="D:\Documents and Settings\User\Рабочий стол\Новая папка\DSC_6623.jpg"/>
          <p:cNvPicPr>
            <a:picLocks noGrp="1"/>
          </p:cNvPicPr>
          <p:nvPr>
            <p:ph sz="quarter" idx="13"/>
          </p:nvPr>
        </p:nvPicPr>
        <p:blipFill>
          <a:blip r:embed="rId2" cstate="print"/>
          <a:srcRect/>
          <a:stretch>
            <a:fillRect/>
          </a:stretch>
        </p:blipFill>
        <p:spPr bwMode="auto">
          <a:xfrm>
            <a:off x="366996" y="274639"/>
            <a:ext cx="3118869" cy="3475037"/>
          </a:xfrm>
          <a:prstGeom prst="rect">
            <a:avLst/>
          </a:prstGeo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2" descr="D:\Documents and Settings\User\Рабочий стол\Новая папка\DSC_6683.jpg"/>
          <p:cNvPicPr>
            <a:picLocks noChangeAspect="1" noChangeArrowheads="1"/>
          </p:cNvPicPr>
          <p:nvPr/>
        </p:nvPicPr>
        <p:blipFill>
          <a:blip r:embed="rId3" cstate="print"/>
          <a:srcRect/>
          <a:stretch>
            <a:fillRect/>
          </a:stretch>
        </p:blipFill>
        <p:spPr bwMode="auto">
          <a:xfrm>
            <a:off x="7529597" y="326572"/>
            <a:ext cx="2432901" cy="35236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2" descr="D:\Documents and Settings\User\Рабочий стол\Новая папка\DSC_6709.jpg"/>
          <p:cNvPicPr>
            <a:picLocks noGrp="1" noChangeAspect="1" noChangeArrowheads="1"/>
          </p:cNvPicPr>
          <p:nvPr>
            <p:ph sz="quarter" idx="14"/>
          </p:nvPr>
        </p:nvPicPr>
        <p:blipFill>
          <a:blip r:embed="rId4" cstate="print"/>
          <a:srcRect/>
          <a:stretch>
            <a:fillRect/>
          </a:stretch>
        </p:blipFill>
        <p:spPr bwMode="auto">
          <a:xfrm>
            <a:off x="6231420" y="4098187"/>
            <a:ext cx="3854450" cy="25622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2" descr="F:\Фото 106-МТМ\DSC_6621.jpg"/>
          <p:cNvPicPr>
            <a:picLocks noChangeAspect="1" noChangeArrowheads="1"/>
          </p:cNvPicPr>
          <p:nvPr/>
        </p:nvPicPr>
        <p:blipFill>
          <a:blip r:embed="rId5" cstate="print"/>
          <a:srcRect/>
          <a:stretch>
            <a:fillRect/>
          </a:stretch>
        </p:blipFill>
        <p:spPr bwMode="auto">
          <a:xfrm>
            <a:off x="1289957" y="4152904"/>
            <a:ext cx="3688836" cy="24528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38547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1102235567"/>
              </p:ext>
            </p:extLst>
          </p:nvPr>
        </p:nvGraphicFramePr>
        <p:xfrm>
          <a:off x="276225" y="933451"/>
          <a:ext cx="11639550" cy="5476874"/>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dk1"/>
                          </a:solidFill>
                          <a:latin typeface="+mn-lt"/>
                          <a:ea typeface="+mn-ea"/>
                          <a:cs typeface="+mn-cs"/>
                        </a:rPr>
                        <a:t>3.1. </a:t>
                      </a:r>
                      <a:r>
                        <a:rPr lang="et-EE" sz="1400" b="1" kern="1200" dirty="0" smtClean="0">
                          <a:solidFill>
                            <a:schemeClr val="dk1"/>
                          </a:solidFill>
                          <a:latin typeface="+mn-lt"/>
                          <a:ea typeface="+mn-ea"/>
                          <a:cs typeface="+mn-cs"/>
                        </a:rPr>
                        <a:t>Maktabgacha yoshdagi (6-7 yosh) bolaning tayanch kompetensiyalari</a:t>
                      </a:r>
                      <a:endParaRPr lang="uz-Cyrl-UZ" sz="14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5945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kern="1200" dirty="0" err="1" smtClean="0">
                          <a:solidFill>
                            <a:schemeClr val="dk1"/>
                          </a:solidFill>
                          <a:latin typeface="Times New Roman" pitchFamily="18" charset="0"/>
                          <a:ea typeface="+mn-ea"/>
                          <a:cs typeface="Times New Roman" pitchFamily="18" charset="0"/>
                        </a:rPr>
                        <a:t>Ijtimoiy</a:t>
                      </a:r>
                      <a:r>
                        <a:rPr lang="en-US" sz="2800" b="1" kern="1200" dirty="0" smtClean="0">
                          <a:solidFill>
                            <a:schemeClr val="dk1"/>
                          </a:solidFill>
                          <a:latin typeface="Times New Roman" pitchFamily="18" charset="0"/>
                          <a:ea typeface="+mn-ea"/>
                          <a:cs typeface="Times New Roman" pitchFamily="18" charset="0"/>
                        </a:rPr>
                        <a:t> </a:t>
                      </a:r>
                      <a:r>
                        <a:rPr lang="et-EE" sz="2800" b="1" kern="1200" dirty="0" smtClean="0">
                          <a:solidFill>
                            <a:schemeClr val="dk1"/>
                          </a:solidFill>
                          <a:latin typeface="Times New Roman" pitchFamily="18" charset="0"/>
                          <a:ea typeface="+mn-ea"/>
                          <a:cs typeface="Times New Roman" pitchFamily="18" charset="0"/>
                        </a:rPr>
                        <a:t>kompetensiya</a:t>
                      </a: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t-EE" sz="2400" b="1" kern="1200" dirty="0" smtClean="0">
                          <a:solidFill>
                            <a:schemeClr val="dk1"/>
                          </a:solidFill>
                          <a:effectLst/>
                          <a:latin typeface="Times New Roman" pitchFamily="18" charset="0"/>
                          <a:ea typeface="+mn-ea"/>
                          <a:cs typeface="Times New Roman" pitchFamily="18" charset="0"/>
                        </a:rPr>
                        <a:t>Ijtimoiy kompetentsiya - </a:t>
                      </a:r>
                      <a:r>
                        <a:rPr lang="et-EE" sz="2400" kern="1200" dirty="0" smtClean="0">
                          <a:solidFill>
                            <a:schemeClr val="dk1"/>
                          </a:solidFill>
                          <a:effectLst/>
                          <a:latin typeface="Times New Roman" pitchFamily="18" charset="0"/>
                          <a:ea typeface="+mn-ea"/>
                          <a:cs typeface="Times New Roman" pitchFamily="18" charset="0"/>
                        </a:rPr>
                        <a:t>bu bolaning belgilangan tartib va </a:t>
                      </a:r>
                      <a:r>
                        <a:rPr lang="et-EE" sz="2400" b="1" kern="1200" dirty="0" smtClean="0">
                          <a:solidFill>
                            <a:schemeClr val="dk1"/>
                          </a:solidFill>
                          <a:effectLst/>
                          <a:latin typeface="Times New Roman" pitchFamily="18" charset="0"/>
                          <a:ea typeface="+mn-ea"/>
                          <a:cs typeface="Times New Roman" pitchFamily="18" charset="0"/>
                        </a:rPr>
                        <a:t>odob-ahloq qoidalariga rioya qilgan holda tengdoshlari va kattalar bilan birgalikda ishlash qobiliyati</a:t>
                      </a:r>
                      <a:r>
                        <a:rPr lang="et-EE" sz="2400" kern="1200" dirty="0" smtClean="0">
                          <a:solidFill>
                            <a:schemeClr val="dk1"/>
                          </a:solidFill>
                          <a:effectLst/>
                          <a:latin typeface="Times New Roman" pitchFamily="18" charset="0"/>
                          <a:ea typeface="+mn-ea"/>
                          <a:cs typeface="Times New Roman" pitchFamily="18" charset="0"/>
                        </a:rPr>
                        <a:t>. Bolalar boshqalarni </a:t>
                      </a:r>
                      <a:r>
                        <a:rPr lang="et-EE" sz="2400" b="1" kern="1200" dirty="0" smtClean="0">
                          <a:solidFill>
                            <a:schemeClr val="dk1"/>
                          </a:solidFill>
                          <a:effectLst/>
                          <a:latin typeface="Times New Roman" pitchFamily="18" charset="0"/>
                          <a:ea typeface="+mn-ea"/>
                          <a:cs typeface="Times New Roman" pitchFamily="18" charset="0"/>
                        </a:rPr>
                        <a:t>hurmat qilishni </a:t>
                      </a:r>
                      <a:r>
                        <a:rPr lang="et-EE" sz="2400" kern="1200" dirty="0" smtClean="0">
                          <a:solidFill>
                            <a:schemeClr val="dk1"/>
                          </a:solidFill>
                          <a:effectLst/>
                          <a:latin typeface="Times New Roman" pitchFamily="18" charset="0"/>
                          <a:ea typeface="+mn-ea"/>
                          <a:cs typeface="Times New Roman" pitchFamily="18" charset="0"/>
                        </a:rPr>
                        <a:t>va ularning aytganlarini hisobga olishni o`rganadilar. Guruhlarda samarali ishlash uchun zarur bo'lgan xulq-atvor qoidalariga amal qiladilarr. Muammoli vaziyatlarda ular yoshi va individual rivojlanish xususiyatlariga mos ravishda ularni hal qilish harakatlarini amalga oshiradilar. Ular tobora ko'proq o'zlarini guruhning bir qismi sifatida ko’radilar va o'z huquq hamda majburiyatlari borligini tushunadilar.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individual </a:t>
                      </a:r>
                      <a:r>
                        <a:rPr lang="en-US" sz="2400" kern="1200" dirty="0" err="1" smtClean="0">
                          <a:solidFill>
                            <a:schemeClr val="dk1"/>
                          </a:solidFill>
                          <a:effectLst/>
                          <a:latin typeface="Times New Roman" pitchFamily="18" charset="0"/>
                          <a:ea typeface="+mn-ea"/>
                          <a:cs typeface="Times New Roman" pitchFamily="18" charset="0"/>
                        </a:rPr>
                        <a:t>farqlarga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ochiq</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Bolalar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boshqalar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uyg'unlikda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yashashlari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mumkin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turli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insonlar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muloqot</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qilishadi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atrofdagilarning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madaniy</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jihatdan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xilma-xilligini</a:t>
                      </a:r>
                      <a:r>
                        <a:rPr lang="en-US" sz="2400" kern="1200" dirty="0" smtClean="0">
                          <a:solidFill>
                            <a:schemeClr val="dk1"/>
                          </a:solidFill>
                          <a:effectLst/>
                          <a:latin typeface="Times New Roman" pitchFamily="18" charset="0"/>
                          <a:ea typeface="+mn-ea"/>
                          <a:cs typeface="Times New Roman" pitchFamily="18" charset="0"/>
                        </a:rPr>
                        <a:t> tan </a:t>
                      </a:r>
                      <a:r>
                        <a:rPr lang="en-US" sz="2400" kern="1200" dirty="0" err="1" smtClean="0">
                          <a:solidFill>
                            <a:schemeClr val="dk1"/>
                          </a:solidFill>
                          <a:effectLst/>
                          <a:latin typeface="Times New Roman" pitchFamily="18" charset="0"/>
                          <a:ea typeface="+mn-ea"/>
                          <a:cs typeface="Times New Roman" pitchFamily="18" charset="0"/>
                        </a:rPr>
                        <a:t>oladilar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ularga</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yordam</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beradilar</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va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qo'llab-quvvatlay</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oladilar</a:t>
                      </a:r>
                      <a:r>
                        <a:rPr lang="en-US" sz="2400" kern="1200" dirty="0" smtClean="0">
                          <a:solidFill>
                            <a:schemeClr val="dk1"/>
                          </a:solidFill>
                          <a:effectLst/>
                          <a:latin typeface="Times New Roman" pitchFamily="18" charset="0"/>
                          <a:ea typeface="+mn-ea"/>
                          <a:cs typeface="Times New Roman" pitchFamily="18" charset="0"/>
                        </a:rPr>
                        <a:t>.</a:t>
                      </a:r>
                      <a:endParaRPr lang="ru-RU" sz="2400" kern="1200" dirty="0" smtClean="0">
                        <a:solidFill>
                          <a:schemeClr val="dk1"/>
                        </a:solidFill>
                        <a:effectLst/>
                        <a:latin typeface="Times New Roman" pitchFamily="18" charset="0"/>
                        <a:ea typeface="+mn-ea"/>
                        <a:cs typeface="Times New Roman" pitchFamily="18" charset="0"/>
                      </a:endParaRPr>
                    </a:p>
                    <a:p>
                      <a:pPr algn="just"/>
                      <a:endParaRPr kumimoji="0" lang="ru-RU" sz="2400" b="0" i="0" u="none" strike="noStrike" kern="1200" cap="none" spc="0" normalizeH="0" baseline="0" noProof="0" dirty="0">
                        <a:ln>
                          <a:noFill/>
                        </a:ln>
                        <a:solidFill>
                          <a:srgbClr val="C00000"/>
                        </a:solidFill>
                        <a:effectLst/>
                        <a:uLnTx/>
                        <a:uFillTx/>
                        <a:latin typeface="Times New Roman" pitchFamily="18" charset="0"/>
                        <a:ea typeface="Tahoma" panose="020B0604030504040204" pitchFamily="34" charset="0"/>
                        <a:cs typeface="Times New Roman" pitchFamily="18" charset="0"/>
                      </a:endParaRPr>
                    </a:p>
                  </a:txBody>
                  <a:tcPr/>
                </a:tc>
                <a:extLst>
                  <a:ext uri="{0D108BD9-81ED-4DB2-BD59-A6C34878D82A}">
                    <a16:rowId xmlns:a16="http://schemas.microsoft.com/office/drawing/2014/main" xmlns="" val="1995604392"/>
                  </a:ext>
                </a:extLst>
              </a:tr>
            </a:tbl>
          </a:graphicData>
        </a:graphic>
      </p:graphicFrame>
      <p:sp>
        <p:nvSpPr>
          <p:cNvPr id="6" name="TextBox 5">
            <a:extLst>
              <a:ext uri="{FF2B5EF4-FFF2-40B4-BE49-F238E27FC236}">
                <a16:creationId xmlns:a16="http://schemas.microsoft.com/office/drawing/2014/main" xmlns="" id="{67CC1315-455A-4883-9944-858E6D7B8835}"/>
              </a:ext>
            </a:extLst>
          </p:cNvPr>
          <p:cNvSpPr txBox="1"/>
          <p:nvPr/>
        </p:nvSpPr>
        <p:spPr>
          <a:xfrm>
            <a:off x="200025" y="268014"/>
            <a:ext cx="11344275" cy="1384995"/>
          </a:xfrm>
          <a:prstGeom prst="rect">
            <a:avLst/>
          </a:prstGeom>
          <a:noFill/>
        </p:spPr>
        <p:txBody>
          <a:bodyPr wrap="square" rtlCol="0">
            <a:spAutoFit/>
          </a:bodyPr>
          <a:lstStyle/>
          <a:p>
            <a:pPr algn="ctr">
              <a:defRPr/>
            </a:pPr>
            <a:r>
              <a:rPr lang="et-EE" sz="2000" b="1" dirty="0" smtClean="0"/>
              <a:t>3-BOB. MAKTABGACHA YOSHDAGI BOLALARGA TA’LIM BERISHDA KOMPETENSIYAVIY YONDASHUV</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07909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uz-Cyrl-UZ" b="1" dirty="0">
                <a:latin typeface="Times New Roman" pitchFamily="18" charset="0"/>
                <a:cs typeface="Times New Roman" pitchFamily="18" charset="0"/>
              </a:rPr>
              <a:t>Ижтимоий компетенция</a:t>
            </a:r>
            <a:endParaRPr lang="ru-RU" dirty="0"/>
          </a:p>
        </p:txBody>
      </p:sp>
      <p:pic>
        <p:nvPicPr>
          <p:cNvPr id="7" name="Picture 1" descr="C:\Documents and Settings\Пользователь\Мои документы\Тошкент ноябр семинар\зулфия\жума расм\онага ёрдам.jpg"/>
          <p:cNvPicPr>
            <a:picLocks noGrp="1" noChangeAspect="1" noChangeArrowheads="1"/>
          </p:cNvPicPr>
          <p:nvPr>
            <p:ph sz="half" idx="4294967295"/>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920875"/>
            <a:ext cx="5130800" cy="443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E:\док\2005-01 (янв)\сканирование0007.jpg"/>
          <p:cNvPicPr>
            <a:picLocks noGrp="1" noChangeAspect="1" noChangeArrowheads="1"/>
          </p:cNvPicPr>
          <p:nvPr>
            <p:ph sz="half"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6223000" y="2204503"/>
            <a:ext cx="5384800" cy="3866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9617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D57F1E4F-1CFF-5643-939E-217C01CDF565}" type="slidenum">
              <a:rPr lang="en-US" smtClean="0"/>
              <a:pPr/>
              <a:t>9</a:t>
            </a:fld>
            <a:endParaRPr lang="en-US" dirty="0"/>
          </a:p>
        </p:txBody>
      </p:sp>
      <p:sp>
        <p:nvSpPr>
          <p:cNvPr id="4" name="Объект 3"/>
          <p:cNvSpPr>
            <a:spLocks noGrp="1"/>
          </p:cNvSpPr>
          <p:nvPr>
            <p:ph sz="quarter" idx="13"/>
          </p:nvPr>
        </p:nvSpPr>
        <p:spPr/>
        <p:txBody>
          <a:bodyPr/>
          <a:lstStyle/>
          <a:p>
            <a:endParaRPr lang="ru-RU"/>
          </a:p>
        </p:txBody>
      </p:sp>
      <p:pic>
        <p:nvPicPr>
          <p:cNvPr id="6" name="Picture 2" descr="D:\Documents and Settings\User\Рабочий стол\Изображение 005.png"/>
          <p:cNvPicPr>
            <a:picLocks noChangeAspect="1" noChangeArrowheads="1"/>
          </p:cNvPicPr>
          <p:nvPr/>
        </p:nvPicPr>
        <p:blipFill>
          <a:blip r:embed="rId2" cstate="print"/>
          <a:srcRect/>
          <a:stretch>
            <a:fillRect/>
          </a:stretch>
        </p:blipFill>
        <p:spPr bwMode="auto">
          <a:xfrm>
            <a:off x="389265" y="432707"/>
            <a:ext cx="3823506" cy="45066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3" descr="D:\Documents and Settings\User\Рабочий стол\Новая папка\DSC_6690.jpg"/>
          <p:cNvPicPr>
            <a:picLocks noGrp="1" noChangeAspect="1" noChangeArrowheads="1"/>
          </p:cNvPicPr>
          <p:nvPr>
            <p:ph sz="quarter" idx="14"/>
          </p:nvPr>
        </p:nvPicPr>
        <p:blipFill>
          <a:blip r:embed="rId3" cstate="print"/>
          <a:srcRect/>
          <a:stretch>
            <a:fillRect/>
          </a:stretch>
        </p:blipFill>
        <p:spPr bwMode="auto">
          <a:xfrm>
            <a:off x="6192838" y="869829"/>
            <a:ext cx="4462462" cy="31990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58001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537719161"/>
              </p:ext>
            </p:extLst>
          </p:nvPr>
        </p:nvGraphicFramePr>
        <p:xfrm>
          <a:off x="276225" y="933451"/>
          <a:ext cx="11639550" cy="526552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dk1"/>
                          </a:solidFill>
                          <a:latin typeface="+mn-lt"/>
                          <a:ea typeface="+mn-ea"/>
                          <a:cs typeface="+mn-cs"/>
                        </a:rPr>
                        <a:t>3.1. </a:t>
                      </a:r>
                      <a:r>
                        <a:rPr lang="et-EE" sz="1400" b="1" kern="1200" dirty="0" smtClean="0">
                          <a:solidFill>
                            <a:schemeClr val="dk1"/>
                          </a:solidFill>
                          <a:latin typeface="+mn-lt"/>
                          <a:ea typeface="+mn-ea"/>
                          <a:cs typeface="+mn-cs"/>
                        </a:rPr>
                        <a:t>Maktabgacha yoshdagi (6-7 yosh) bolaning tayanch kompetensiyalari</a:t>
                      </a:r>
                      <a:endParaRPr lang="uz-Cyrl-UZ" sz="14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594580">
                <a:tc>
                  <a:txBody>
                    <a:bodyPr/>
                    <a:lstStyle/>
                    <a:p>
                      <a:pPr algn="ctr"/>
                      <a:r>
                        <a:rPr lang="en-US" sz="2400" b="1" kern="1200" dirty="0" err="1" smtClean="0">
                          <a:solidFill>
                            <a:schemeClr val="dk1"/>
                          </a:solidFill>
                          <a:effectLst/>
                          <a:latin typeface="Times New Roman" pitchFamily="18" charset="0"/>
                          <a:ea typeface="+mn-ea"/>
                          <a:cs typeface="Times New Roman" pitchFamily="18" charset="0"/>
                        </a:rPr>
                        <a:t>Shaxsiy</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kompetentsiya</a:t>
                      </a:r>
                      <a:r>
                        <a:rPr lang="en-US" sz="2400" b="1" kern="1200" dirty="0" smtClean="0">
                          <a:solidFill>
                            <a:schemeClr val="dk1"/>
                          </a:solidFill>
                          <a:effectLst/>
                          <a:latin typeface="Times New Roman" pitchFamily="18" charset="0"/>
                          <a:ea typeface="+mn-ea"/>
                          <a:cs typeface="Times New Roman" pitchFamily="18" charset="0"/>
                        </a:rPr>
                        <a:t> (</a:t>
                      </a:r>
                      <a:r>
                        <a:rPr lang="et-EE" sz="2400" kern="1200" dirty="0" smtClean="0">
                          <a:solidFill>
                            <a:schemeClr val="dk1"/>
                          </a:solidFill>
                          <a:effectLst/>
                          <a:latin typeface="Times New Roman" pitchFamily="18" charset="0"/>
                          <a:ea typeface="+mn-ea"/>
                          <a:cs typeface="Times New Roman" pitchFamily="18" charset="0"/>
                        </a:rPr>
                        <a:t>"Men" konsepsiyasini yaratish</a:t>
                      </a:r>
                      <a:r>
                        <a:rPr lang="en-US" sz="2400" b="1" kern="1200" dirty="0" smtClean="0">
                          <a:solidFill>
                            <a:schemeClr val="dk1"/>
                          </a:solidFill>
                          <a:effectLst/>
                          <a:latin typeface="Times New Roman" pitchFamily="18" charset="0"/>
                          <a:ea typeface="+mn-ea"/>
                          <a:cs typeface="Times New Roman" pitchFamily="18" charset="0"/>
                        </a:rPr>
                        <a:t>). </a:t>
                      </a:r>
                      <a:endParaRPr lang="ru-RU" sz="24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algn="just"/>
                      <a:r>
                        <a:rPr lang="en-US" sz="2400" kern="1200" dirty="0" err="1" smtClean="0">
                          <a:solidFill>
                            <a:schemeClr val="dk1"/>
                          </a:solidFill>
                          <a:effectLst/>
                          <a:latin typeface="Times New Roman" pitchFamily="18" charset="0"/>
                          <a:ea typeface="+mn-ea"/>
                          <a:cs typeface="Times New Roman" pitchFamily="18" charset="0"/>
                        </a:rPr>
                        <a:t>Shaxsiy</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kompetentsiyani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rivojlantirish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orqali</a:t>
                      </a:r>
                      <a:r>
                        <a:rPr lang="en-US" sz="2400" kern="1200" dirty="0" smtClean="0">
                          <a:solidFill>
                            <a:schemeClr val="dk1"/>
                          </a:solidFill>
                          <a:effectLst/>
                          <a:latin typeface="Times New Roman" pitchFamily="18" charset="0"/>
                          <a:ea typeface="+mn-ea"/>
                          <a:cs typeface="Times New Roman" pitchFamily="18" charset="0"/>
                        </a:rPr>
                        <a:t> bola </a:t>
                      </a:r>
                      <a:r>
                        <a:rPr lang="en-US" sz="2400" kern="1200" dirty="0" err="1" smtClean="0">
                          <a:solidFill>
                            <a:schemeClr val="dk1"/>
                          </a:solidFill>
                          <a:effectLst/>
                          <a:latin typeface="Times New Roman" pitchFamily="18" charset="0"/>
                          <a:ea typeface="+mn-ea"/>
                          <a:cs typeface="Times New Roman" pitchFamily="18" charset="0"/>
                        </a:rPr>
                        <a:t>maktabgacha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yoshda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shakllanadigan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butun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hayoti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davomida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takomillashib</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boradigan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qator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xususiyatlarni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namoyish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etadi</a:t>
                      </a:r>
                      <a:r>
                        <a:rPr lang="en-US" sz="2400" kern="1200" dirty="0" smtClean="0">
                          <a:solidFill>
                            <a:schemeClr val="dk1"/>
                          </a:solidFill>
                          <a:effectLst/>
                          <a:latin typeface="Times New Roman" pitchFamily="18" charset="0"/>
                          <a:ea typeface="+mn-ea"/>
                          <a:cs typeface="Times New Roman" pitchFamily="18" charset="0"/>
                        </a:rPr>
                        <a:t>. Bu </a:t>
                      </a:r>
                      <a:r>
                        <a:rPr lang="en-US" sz="2400" kern="1200" dirty="0" err="1" smtClean="0">
                          <a:solidFill>
                            <a:schemeClr val="dk1"/>
                          </a:solidFill>
                          <a:effectLst/>
                          <a:latin typeface="Times New Roman" pitchFamily="18" charset="0"/>
                          <a:ea typeface="+mn-ea"/>
                          <a:cs typeface="Times New Roman" pitchFamily="18" charset="0"/>
                        </a:rPr>
                        <a:t>kompetensiya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bolaning</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o'z-o'ziga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g'amxo'rlik</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qilish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uchun</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mas'uliyatni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zimmasiga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olish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qobiliyatini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hamda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kundalik</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hayotini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boshqarish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barqaror</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sog'lom</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turmush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tarzini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amalda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qo'llash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mahoratini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ichiga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oladi</a:t>
                      </a:r>
                      <a:r>
                        <a:rPr lang="en-US" sz="2400" b="1" kern="1200" dirty="0" smtClean="0">
                          <a:solidFill>
                            <a:schemeClr val="dk1"/>
                          </a:solidFill>
                          <a:effectLst/>
                          <a:latin typeface="Times New Roman" pitchFamily="18" charset="0"/>
                          <a:ea typeface="+mn-ea"/>
                          <a:cs typeface="Times New Roman" pitchFamily="18" charset="0"/>
                        </a:rPr>
                        <a:t>.</a:t>
                      </a:r>
                      <a:r>
                        <a:rPr lang="en-US" sz="2400" kern="1200" dirty="0" smtClean="0">
                          <a:solidFill>
                            <a:schemeClr val="dk1"/>
                          </a:solidFill>
                          <a:effectLst/>
                          <a:latin typeface="Times New Roman" pitchFamily="18" charset="0"/>
                          <a:ea typeface="+mn-ea"/>
                          <a:cs typeface="Times New Roman" pitchFamily="18" charset="0"/>
                        </a:rPr>
                        <a:t> </a:t>
                      </a:r>
                      <a:endParaRPr lang="ru-RU" sz="2400" kern="1200" dirty="0" smtClean="0">
                        <a:solidFill>
                          <a:schemeClr val="dk1"/>
                        </a:solidFill>
                        <a:effectLst/>
                        <a:latin typeface="Times New Roman" pitchFamily="18" charset="0"/>
                        <a:ea typeface="+mn-ea"/>
                        <a:cs typeface="Times New Roman" pitchFamily="18" charset="0"/>
                      </a:endParaRPr>
                    </a:p>
                    <a:p>
                      <a:pPr algn="just"/>
                      <a:r>
                        <a:rPr lang="en-US" sz="2400" kern="1200" dirty="0" err="1" smtClean="0">
                          <a:solidFill>
                            <a:schemeClr val="dk1"/>
                          </a:solidFill>
                          <a:effectLst/>
                          <a:latin typeface="Times New Roman" pitchFamily="18" charset="0"/>
                          <a:ea typeface="+mn-ea"/>
                          <a:cs typeface="Times New Roman" pitchFamily="18" charset="0"/>
                        </a:rPr>
                        <a:t>Bolalar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hayotdagi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o`rnini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biladilar</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o'zlarinin</a:t>
                      </a:r>
                      <a:r>
                        <a:rPr lang="en-US" sz="2400" kern="1200" dirty="0" err="1" smtClean="0">
                          <a:solidFill>
                            <a:schemeClr val="dk1"/>
                          </a:solidFill>
                          <a:effectLst/>
                          <a:latin typeface="Times New Roman" pitchFamily="18" charset="0"/>
                          <a:ea typeface="+mn-ea"/>
                          <a:cs typeface="Times New Roman" pitchFamily="18" charset="0"/>
                        </a:rPr>
                        <a:t>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shuningdek</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boshqalarning</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farovonligi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haqida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g'amxo'rlik</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qilishga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o'rganadilar</a:t>
                      </a:r>
                      <a:r>
                        <a:rPr lang="en-US" sz="2400" b="1" kern="1200" dirty="0" smtClean="0">
                          <a:solidFill>
                            <a:schemeClr val="dk1"/>
                          </a:solidFill>
                          <a:effectLst/>
                          <a:latin typeface="Times New Roman" pitchFamily="18" charset="0"/>
                          <a:ea typeface="+mn-ea"/>
                          <a:cs typeface="Times New Roman" pitchFamily="18" charset="0"/>
                        </a:rPr>
                        <a:t>. Bola </a:t>
                      </a:r>
                      <a:r>
                        <a:rPr lang="en-US" sz="2400" b="1" kern="1200" dirty="0" err="1" smtClean="0">
                          <a:solidFill>
                            <a:schemeClr val="dk1"/>
                          </a:solidFill>
                          <a:effectLst/>
                          <a:latin typeface="Times New Roman" pitchFamily="18" charset="0"/>
                          <a:ea typeface="+mn-ea"/>
                          <a:cs typeface="Times New Roman" pitchFamily="18" charset="0"/>
                        </a:rPr>
                        <a:t>mustaqil</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va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o'ziga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ishonadi</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O'zining</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kuchli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va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zaif</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tomonlarini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biladi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ularni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bartaraf</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etish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ustida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ishlay</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boshlaydi</a:t>
                      </a:r>
                      <a:r>
                        <a:rPr lang="en-US" sz="2400" kern="1200" dirty="0" smtClean="0">
                          <a:solidFill>
                            <a:schemeClr val="dk1"/>
                          </a:solidFill>
                          <a:effectLst/>
                          <a:latin typeface="Times New Roman" pitchFamily="18" charset="0"/>
                          <a:ea typeface="+mn-ea"/>
                          <a:cs typeface="Times New Roman" pitchFamily="18" charset="0"/>
                        </a:rPr>
                        <a:t>. U </a:t>
                      </a:r>
                      <a:r>
                        <a:rPr lang="en-US" sz="2400" kern="1200" dirty="0" err="1" smtClean="0">
                          <a:solidFill>
                            <a:schemeClr val="dk1"/>
                          </a:solidFill>
                          <a:effectLst/>
                          <a:latin typeface="Times New Roman" pitchFamily="18" charset="0"/>
                          <a:ea typeface="+mn-ea"/>
                          <a:cs typeface="Times New Roman" pitchFamily="18" charset="0"/>
                        </a:rPr>
                        <a:t>o`zining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boshqalardan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farqli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tomonlarini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tushunadi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g'oyalarini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ilgari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suradi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targ'ib</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qila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oladi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uchun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qaror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qabul</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qilishni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o'rganadi</a:t>
                      </a:r>
                      <a:r>
                        <a:rPr lang="en-US" sz="2400" kern="1200" dirty="0" smtClean="0">
                          <a:solidFill>
                            <a:schemeClr val="dk1"/>
                          </a:solidFill>
                          <a:effectLst/>
                          <a:latin typeface="Times New Roman" pitchFamily="18" charset="0"/>
                          <a:ea typeface="+mn-ea"/>
                          <a:cs typeface="Times New Roman" pitchFamily="18" charset="0"/>
                        </a:rPr>
                        <a:t>.</a:t>
                      </a:r>
                      <a:endParaRPr kumimoji="0" lang="ru-RU" sz="2400" b="0" i="0" u="none" strike="noStrike" kern="1200" cap="none" spc="0" normalizeH="0" baseline="0" noProof="0" dirty="0">
                        <a:ln>
                          <a:noFill/>
                        </a:ln>
                        <a:solidFill>
                          <a:srgbClr val="C00000"/>
                        </a:solidFill>
                        <a:effectLst/>
                        <a:uLnTx/>
                        <a:uFillTx/>
                        <a:latin typeface="Times New Roman" pitchFamily="18" charset="0"/>
                        <a:ea typeface="Tahoma" panose="020B0604030504040204" pitchFamily="34" charset="0"/>
                        <a:cs typeface="Times New Roman" pitchFamily="18" charset="0"/>
                      </a:endParaRPr>
                    </a:p>
                  </a:txBody>
                  <a:tcPr/>
                </a:tc>
                <a:extLst>
                  <a:ext uri="{0D108BD9-81ED-4DB2-BD59-A6C34878D82A}">
                    <a16:rowId xmlns:a16="http://schemas.microsoft.com/office/drawing/2014/main" xmlns="" val="1995604392"/>
                  </a:ext>
                </a:extLst>
              </a:tr>
            </a:tbl>
          </a:graphicData>
        </a:graphic>
      </p:graphicFrame>
      <p:sp>
        <p:nvSpPr>
          <p:cNvPr id="6" name="TextBox 5">
            <a:extLst>
              <a:ext uri="{FF2B5EF4-FFF2-40B4-BE49-F238E27FC236}">
                <a16:creationId xmlns:a16="http://schemas.microsoft.com/office/drawing/2014/main" xmlns="" id="{67CC1315-455A-4883-9944-858E6D7B8835}"/>
              </a:ext>
            </a:extLst>
          </p:cNvPr>
          <p:cNvSpPr txBox="1"/>
          <p:nvPr/>
        </p:nvSpPr>
        <p:spPr>
          <a:xfrm>
            <a:off x="200025" y="268014"/>
            <a:ext cx="11344275" cy="1384995"/>
          </a:xfrm>
          <a:prstGeom prst="rect">
            <a:avLst/>
          </a:prstGeom>
          <a:noFill/>
        </p:spPr>
        <p:txBody>
          <a:bodyPr wrap="square" rtlCol="0">
            <a:spAutoFit/>
          </a:bodyPr>
          <a:lstStyle/>
          <a:p>
            <a:pPr algn="ctr">
              <a:defRPr/>
            </a:pPr>
            <a:r>
              <a:rPr lang="et-EE" sz="2000" b="1" dirty="0" smtClean="0"/>
              <a:t>3-BOB. MAKTABGACHA YOSHDAGI BOLALARGA TA’LIM BERISHDA KOMPETENSIYAVIY YONDASHUV</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07909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D57F1E4F-1CFF-5643-939E-217C01CDF565}" type="slidenum">
              <a:rPr lang="en-US" smtClean="0"/>
              <a:pPr/>
              <a:t>11</a:t>
            </a:fld>
            <a:endParaRPr lang="en-US" dirty="0"/>
          </a:p>
        </p:txBody>
      </p:sp>
      <p:sp>
        <p:nvSpPr>
          <p:cNvPr id="3" name="Заголовок 2"/>
          <p:cNvSpPr>
            <a:spLocks noGrp="1"/>
          </p:cNvSpPr>
          <p:nvPr>
            <p:ph type="title"/>
          </p:nvPr>
        </p:nvSpPr>
        <p:spPr/>
        <p:txBody>
          <a:bodyPr/>
          <a:lstStyle/>
          <a:p>
            <a:endParaRPr lang="ru-RU" dirty="0"/>
          </a:p>
        </p:txBody>
      </p:sp>
      <p:pic>
        <p:nvPicPr>
          <p:cNvPr id="6" name="Объект 5"/>
          <p:cNvPicPr>
            <a:picLocks noGrp="1"/>
          </p:cNvPicPr>
          <p:nvPr>
            <p:ph sz="quarter" idx="13"/>
          </p:nvPr>
        </p:nvPicPr>
        <p:blipFill>
          <a:blip r:embed="rId2"/>
          <a:srcRect/>
          <a:stretch>
            <a:fillRect/>
          </a:stretch>
        </p:blipFill>
        <p:spPr bwMode="auto">
          <a:xfrm>
            <a:off x="171734" y="78695"/>
            <a:ext cx="3884953" cy="3475037"/>
          </a:xfrm>
          <a:prstGeom prst="rect">
            <a:avLst/>
          </a:prstGeom>
          <a:noFill/>
          <a:ln w="9525">
            <a:noFill/>
            <a:round/>
            <a:headEnd/>
            <a:tailEnd/>
          </a:ln>
        </p:spPr>
      </p:pic>
      <p:pic>
        <p:nvPicPr>
          <p:cNvPr id="7" name="Объект 6"/>
          <p:cNvPicPr>
            <a:picLocks noGrp="1"/>
          </p:cNvPicPr>
          <p:nvPr>
            <p:ph sz="quarter" idx="14"/>
          </p:nvPr>
        </p:nvPicPr>
        <p:blipFill>
          <a:blip r:embed="rId3"/>
          <a:srcRect/>
          <a:stretch>
            <a:fillRect/>
          </a:stretch>
        </p:blipFill>
        <p:spPr bwMode="auto">
          <a:xfrm>
            <a:off x="4511508" y="95024"/>
            <a:ext cx="3498050" cy="3475037"/>
          </a:xfrm>
          <a:prstGeom prst="rect">
            <a:avLst/>
          </a:prstGeom>
          <a:noFill/>
          <a:ln w="9525">
            <a:noFill/>
            <a:miter lim="800000"/>
            <a:headEnd/>
            <a:tailEnd/>
          </a:ln>
        </p:spPr>
      </p:pic>
      <p:pic>
        <p:nvPicPr>
          <p:cNvPr id="8" name="Рисунок 7"/>
          <p:cNvPicPr/>
          <p:nvPr/>
        </p:nvPicPr>
        <p:blipFill>
          <a:blip r:embed="rId4"/>
          <a:srcRect/>
          <a:stretch>
            <a:fillRect/>
          </a:stretch>
        </p:blipFill>
        <p:spPr bwMode="auto">
          <a:xfrm rot="16200000">
            <a:off x="8311265" y="61934"/>
            <a:ext cx="3358197" cy="3686175"/>
          </a:xfrm>
          <a:prstGeom prst="rect">
            <a:avLst/>
          </a:prstGeom>
          <a:noFill/>
          <a:ln w="9525">
            <a:noFill/>
            <a:miter lim="800000"/>
            <a:headEnd/>
            <a:tailEnd/>
          </a:ln>
        </p:spPr>
      </p:pic>
      <p:pic>
        <p:nvPicPr>
          <p:cNvPr id="10" name="Picture 2"/>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9576" y="3970881"/>
            <a:ext cx="1885950" cy="2132330"/>
          </a:xfrm>
          <a:prstGeom prst="rect">
            <a:avLst/>
          </a:prstGeom>
          <a:noFill/>
          <a:ln>
            <a:noFill/>
          </a:ln>
        </p:spPr>
      </p:pic>
      <p:pic>
        <p:nvPicPr>
          <p:cNvPr id="11" name="Рисунок 10"/>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3526562" y="3358514"/>
            <a:ext cx="2379345" cy="3742055"/>
          </a:xfrm>
          <a:prstGeom prst="rect">
            <a:avLst/>
          </a:prstGeom>
          <a:ln>
            <a:noFill/>
          </a:ln>
          <a:effectLst>
            <a:softEdge rad="112500"/>
          </a:effectLst>
        </p:spPr>
      </p:pic>
      <p:pic>
        <p:nvPicPr>
          <p:cNvPr id="12" name="Рисунок 11"/>
          <p:cNvPicPr/>
          <p:nvPr/>
        </p:nvPicPr>
        <p:blipFill>
          <a:blip r:embed="rId7"/>
          <a:srcRect/>
          <a:stretch>
            <a:fillRect/>
          </a:stretch>
        </p:blipFill>
        <p:spPr bwMode="auto">
          <a:xfrm>
            <a:off x="6970938" y="4112486"/>
            <a:ext cx="2352675" cy="1990725"/>
          </a:xfrm>
          <a:prstGeom prst="rect">
            <a:avLst/>
          </a:prstGeom>
          <a:noFill/>
          <a:ln w="9525">
            <a:noFill/>
            <a:miter lim="800000"/>
            <a:headEnd/>
            <a:tailEnd/>
          </a:ln>
        </p:spPr>
      </p:pic>
    </p:spTree>
    <p:extLst>
      <p:ext uri="{BB962C8B-B14F-4D97-AF65-F5344CB8AC3E}">
        <p14:creationId xmlns:p14="http://schemas.microsoft.com/office/powerpoint/2010/main" val="2483530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3324779588"/>
              </p:ext>
            </p:extLst>
          </p:nvPr>
        </p:nvGraphicFramePr>
        <p:xfrm>
          <a:off x="276225" y="933451"/>
          <a:ext cx="11639550" cy="5476874"/>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dk1"/>
                          </a:solidFill>
                          <a:latin typeface="+mn-lt"/>
                          <a:ea typeface="+mn-ea"/>
                          <a:cs typeface="+mn-cs"/>
                        </a:rPr>
                        <a:t>3.1. </a:t>
                      </a:r>
                      <a:r>
                        <a:rPr lang="et-EE" sz="1400" b="1" kern="1200" dirty="0" smtClean="0">
                          <a:solidFill>
                            <a:schemeClr val="dk1"/>
                          </a:solidFill>
                          <a:latin typeface="+mn-lt"/>
                          <a:ea typeface="+mn-ea"/>
                          <a:cs typeface="+mn-cs"/>
                        </a:rPr>
                        <a:t>Maktabgacha yoshdagi (6-7 yosh) bolaning tayanch kompetensiyalari</a:t>
                      </a:r>
                      <a:endParaRPr lang="uz-Cyrl-UZ" sz="14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5945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kern="1200" dirty="0" err="1" smtClean="0">
                          <a:solidFill>
                            <a:schemeClr val="dk1"/>
                          </a:solidFill>
                          <a:latin typeface="Times New Roman" pitchFamily="18" charset="0"/>
                          <a:ea typeface="+mn-ea"/>
                          <a:cs typeface="Times New Roman" pitchFamily="18" charset="0"/>
                        </a:rPr>
                        <a:t>Bilish</a:t>
                      </a:r>
                      <a:r>
                        <a:rPr lang="en-US" sz="2800" b="1" kern="1200" dirty="0" smtClean="0">
                          <a:solidFill>
                            <a:schemeClr val="dk1"/>
                          </a:solidFill>
                          <a:latin typeface="Times New Roman" pitchFamily="18" charset="0"/>
                          <a:ea typeface="+mn-ea"/>
                          <a:cs typeface="Times New Roman" pitchFamily="18" charset="0"/>
                        </a:rPr>
                        <a:t> </a:t>
                      </a:r>
                      <a:r>
                        <a:rPr lang="et-EE" sz="2800" b="1" kern="1200" dirty="0" smtClean="0">
                          <a:solidFill>
                            <a:schemeClr val="dk1"/>
                          </a:solidFill>
                          <a:latin typeface="Times New Roman" pitchFamily="18" charset="0"/>
                          <a:ea typeface="+mn-ea"/>
                          <a:cs typeface="Times New Roman" pitchFamily="18" charset="0"/>
                        </a:rPr>
                        <a:t>kompetensiya</a:t>
                      </a:r>
                      <a:r>
                        <a:rPr lang="en-US" sz="2800" b="1" kern="1200" dirty="0" err="1" smtClean="0">
                          <a:solidFill>
                            <a:schemeClr val="dk1"/>
                          </a:solidFill>
                          <a:latin typeface="Times New Roman" pitchFamily="18" charset="0"/>
                          <a:ea typeface="+mn-ea"/>
                          <a:cs typeface="Times New Roman" pitchFamily="18" charset="0"/>
                        </a:rPr>
                        <a:t>si</a:t>
                      </a: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algn="just"/>
                      <a:r>
                        <a:rPr lang="en-US" sz="2400" b="1" kern="1200" dirty="0" err="1" smtClean="0">
                          <a:solidFill>
                            <a:schemeClr val="dk1"/>
                          </a:solidFill>
                          <a:effectLst/>
                          <a:latin typeface="Times New Roman" pitchFamily="18" charset="0"/>
                          <a:ea typeface="+mn-ea"/>
                          <a:cs typeface="Times New Roman" pitchFamily="18" charset="0"/>
                        </a:rPr>
                        <a:t>Bilish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kompetensiyasi</a:t>
                      </a:r>
                      <a:r>
                        <a:rPr lang="en-US" sz="2400" b="1"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bilim</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olish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o`qish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o'rganish</a:t>
                      </a:r>
                      <a:r>
                        <a:rPr lang="en-US" sz="2400"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mustaqil</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ravishda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izlanish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tahlil</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qilish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va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atrof-olamni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tushunish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uchun</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kerakli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ma'lumotlarni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tanlash</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qobiliyatini</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o'z</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ichiga</a:t>
                      </a:r>
                      <a:r>
                        <a:rPr lang="en-US" sz="2400" b="1" kern="1200" dirty="0" smtClean="0">
                          <a:solidFill>
                            <a:schemeClr val="dk1"/>
                          </a:solidFill>
                          <a:effectLst/>
                          <a:latin typeface="Times New Roman" pitchFamily="18" charset="0"/>
                          <a:ea typeface="+mn-ea"/>
                          <a:cs typeface="Times New Roman" pitchFamily="18" charset="0"/>
                        </a:rPr>
                        <a:t> </a:t>
                      </a:r>
                      <a:r>
                        <a:rPr lang="en-US" sz="2400" b="1" kern="1200" dirty="0" err="1" smtClean="0">
                          <a:solidFill>
                            <a:schemeClr val="dk1"/>
                          </a:solidFill>
                          <a:effectLst/>
                          <a:latin typeface="Times New Roman" pitchFamily="18" charset="0"/>
                          <a:ea typeface="+mn-ea"/>
                          <a:cs typeface="Times New Roman" pitchFamily="18" charset="0"/>
                        </a:rPr>
                        <a:t>oladi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Harakat</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o'zaro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munosabatlar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orqali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bolalar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bilim</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olish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o'rganish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strategiyalarini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ishlab</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chiqadilar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atrof-olamdagi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yangi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ob’yektlarni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o'rganadilar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kashf</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etadilar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Boshqalar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o'yin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o`zaro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muloqot</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jarayonida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kuzatadilar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tajriba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o'tkazadilar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muammolarni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tushunish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hal</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qilish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uchun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yangi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imkoniyatlar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topadilar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Ular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o'zlarining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kashfiyotlari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bilan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o'rtoqlashadilar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asta-sekin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mustaqil</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o’z-o’zini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boshqaradigan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tahlil</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qila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oladigan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ijodkor</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shaxsga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aylanadilar</a:t>
                      </a:r>
                      <a:r>
                        <a:rPr lang="en-US" sz="2400" kern="1200" dirty="0" smtClean="0">
                          <a:solidFill>
                            <a:schemeClr val="dk1"/>
                          </a:solidFill>
                          <a:effectLst/>
                          <a:latin typeface="Times New Roman" pitchFamily="18" charset="0"/>
                          <a:ea typeface="+mn-ea"/>
                          <a:cs typeface="Times New Roman" pitchFamily="18" charset="0"/>
                        </a:rPr>
                        <a:t>.</a:t>
                      </a:r>
                      <a:endParaRPr lang="ru-RU" sz="2400" kern="1200" dirty="0" smtClean="0">
                        <a:solidFill>
                          <a:schemeClr val="dk1"/>
                        </a:solidFill>
                        <a:effectLst/>
                        <a:latin typeface="Times New Roman" pitchFamily="18" charset="0"/>
                        <a:ea typeface="+mn-ea"/>
                        <a:cs typeface="Times New Roman" pitchFamily="18" charset="0"/>
                      </a:endParaRPr>
                    </a:p>
                    <a:p>
                      <a:pPr algn="just"/>
                      <a:r>
                        <a:rPr lang="et-EE" sz="2400" kern="1200" dirty="0" smtClean="0">
                          <a:solidFill>
                            <a:schemeClr val="dk1"/>
                          </a:solidFill>
                          <a:effectLst/>
                          <a:latin typeface="Times New Roman" pitchFamily="18" charset="0"/>
                          <a:ea typeface="+mn-ea"/>
                          <a:cs typeface="Times New Roman" pitchFamily="18" charset="0"/>
                        </a:rPr>
                        <a:t>Bolalar muammoni hal qilishga e'tibor qaratishlari, muammolarni hal qilish strategiyalarini ishlab chiqishlari va atrofdagi dunyoni tushunish va tushuntirish uchun maqsadlar qo'yishda kognitiv qobiliyatlarini ishga solishlari mumkin. </a:t>
                      </a:r>
                      <a:endParaRPr kumimoji="0" lang="ru-RU" sz="2400" b="0" i="0" u="none" strike="noStrike" kern="1200" cap="none" spc="0" normalizeH="0" baseline="0" noProof="0" dirty="0">
                        <a:ln>
                          <a:noFill/>
                        </a:ln>
                        <a:solidFill>
                          <a:srgbClr val="C00000"/>
                        </a:solidFill>
                        <a:effectLst/>
                        <a:uLnTx/>
                        <a:uFillTx/>
                        <a:latin typeface="Times New Roman" pitchFamily="18" charset="0"/>
                        <a:ea typeface="Tahoma" panose="020B0604030504040204" pitchFamily="34" charset="0"/>
                        <a:cs typeface="Times New Roman" pitchFamily="18" charset="0"/>
                      </a:endParaRPr>
                    </a:p>
                  </a:txBody>
                  <a:tcPr/>
                </a:tc>
                <a:extLst>
                  <a:ext uri="{0D108BD9-81ED-4DB2-BD59-A6C34878D82A}">
                    <a16:rowId xmlns:a16="http://schemas.microsoft.com/office/drawing/2014/main" xmlns="" val="1995604392"/>
                  </a:ext>
                </a:extLst>
              </a:tr>
            </a:tbl>
          </a:graphicData>
        </a:graphic>
      </p:graphicFrame>
      <p:sp>
        <p:nvSpPr>
          <p:cNvPr id="6" name="TextBox 5">
            <a:extLst>
              <a:ext uri="{FF2B5EF4-FFF2-40B4-BE49-F238E27FC236}">
                <a16:creationId xmlns:a16="http://schemas.microsoft.com/office/drawing/2014/main" xmlns="" id="{67CC1315-455A-4883-9944-858E6D7B8835}"/>
              </a:ext>
            </a:extLst>
          </p:cNvPr>
          <p:cNvSpPr txBox="1"/>
          <p:nvPr/>
        </p:nvSpPr>
        <p:spPr>
          <a:xfrm>
            <a:off x="200025" y="268014"/>
            <a:ext cx="11344275" cy="1384995"/>
          </a:xfrm>
          <a:prstGeom prst="rect">
            <a:avLst/>
          </a:prstGeom>
          <a:noFill/>
        </p:spPr>
        <p:txBody>
          <a:bodyPr wrap="square" rtlCol="0">
            <a:spAutoFit/>
          </a:bodyPr>
          <a:lstStyle/>
          <a:p>
            <a:pPr algn="ctr">
              <a:defRPr/>
            </a:pPr>
            <a:r>
              <a:rPr lang="et-EE" sz="2000" b="1" dirty="0" smtClean="0"/>
              <a:t>3-BOB. MAKTABGACHA YOSHDAGI BOLALARGA TA’LIM BERISHDA KOMPETENSIYAVIY YONDASHUV</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07909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uz-Cyrl-UZ" b="1" dirty="0">
                <a:latin typeface="Times New Roman" pitchFamily="18" charset="0"/>
                <a:cs typeface="Times New Roman" pitchFamily="18" charset="0"/>
              </a:rPr>
              <a:t>Билиш компетенцияси</a:t>
            </a:r>
            <a:endParaRPr lang="ru-RU" dirty="0"/>
          </a:p>
        </p:txBody>
      </p:sp>
      <p:pic>
        <p:nvPicPr>
          <p:cNvPr id="2050" name="Picture 2" descr="D:\Д диск\Компьтер Д Диск\RS\2019йил учун\керак\тажриба синовлар учун\Opyityi-s-vodoy-5-e1512389362368 (1).jpg"/>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bwMode="auto">
          <a:xfrm>
            <a:off x="609600" y="1955800"/>
            <a:ext cx="5384800" cy="42013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Богча 366\Desktop\246919229_243895.jpg"/>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bwMode="auto">
          <a:xfrm>
            <a:off x="6197600" y="2118519"/>
            <a:ext cx="53848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0332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660315836"/>
              </p:ext>
            </p:extLst>
          </p:nvPr>
        </p:nvGraphicFramePr>
        <p:xfrm>
          <a:off x="276225" y="342900"/>
          <a:ext cx="11639550" cy="673986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3600" b="1" kern="1200" dirty="0" smtClean="0">
                          <a:solidFill>
                            <a:schemeClr val="dk1"/>
                          </a:solidFill>
                          <a:effectLst/>
                          <a:latin typeface="Times New Roman" pitchFamily="18" charset="0"/>
                          <a:ea typeface="+mn-ea"/>
                          <a:cs typeface="Times New Roman" pitchFamily="18" charset="0"/>
                        </a:rPr>
                        <a:t>III. </a:t>
                      </a:r>
                      <a:r>
                        <a:rPr lang="uz-Cyrl-UZ" sz="3200" b="1" kern="1200" dirty="0" smtClean="0">
                          <a:solidFill>
                            <a:schemeClr val="tx1"/>
                          </a:solidFill>
                          <a:effectLst/>
                          <a:latin typeface="Times New Roman" pitchFamily="18" charset="0"/>
                          <a:ea typeface="+mn-ea"/>
                          <a:cs typeface="Times New Roman" pitchFamily="18" charset="0"/>
                        </a:rPr>
                        <a:t>Guruh uchun umumiy 1-topshiriq</a:t>
                      </a:r>
                      <a:r>
                        <a:rPr lang="uz-Latn-UZ" sz="3200" b="1" kern="1200" dirty="0" smtClean="0">
                          <a:solidFill>
                            <a:schemeClr val="tx1"/>
                          </a:solidFill>
                          <a:effectLst/>
                          <a:latin typeface="Times New Roman" pitchFamily="18" charset="0"/>
                          <a:ea typeface="+mn-ea"/>
                          <a:cs typeface="Times New Roman" pitchFamily="18" charset="0"/>
                        </a:rPr>
                        <a:t>: </a:t>
                      </a:r>
                      <a:r>
                        <a:rPr lang="uz-Cyrl-UZ" sz="3200" b="1" kern="1200" dirty="0" smtClean="0">
                          <a:solidFill>
                            <a:schemeClr val="tx1"/>
                          </a:solidFill>
                          <a:effectLst/>
                          <a:latin typeface="Times New Roman" pitchFamily="18" charset="0"/>
                          <a:ea typeface="+mn-ea"/>
                          <a:cs typeface="Times New Roman" pitchFamily="18" charset="0"/>
                        </a:rPr>
                        <a:t>aqliy hujum</a:t>
                      </a:r>
                      <a:endParaRPr lang="ru-RU" sz="3200" b="1" kern="1200" dirty="0" smtClean="0">
                        <a:solidFill>
                          <a:schemeClr val="tx1"/>
                        </a:solidFill>
                        <a:effectLst/>
                        <a:latin typeface="Times New Roman" pitchFamily="18" charset="0"/>
                        <a:ea typeface="+mn-ea"/>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ru-RU" sz="3600" kern="1200" dirty="0" smtClean="0">
                        <a:solidFill>
                          <a:schemeClr val="dk1"/>
                        </a:solidFill>
                        <a:effectLst/>
                        <a:latin typeface="Times New Roman" pitchFamily="18" charset="0"/>
                        <a:ea typeface="+mn-ea"/>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uz-Cyrl-UZ" sz="36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pPr algn="just"/>
                      <a:r>
                        <a:rPr lang="uz-Cyrl-UZ" sz="3600" kern="1200" dirty="0" smtClean="0">
                          <a:solidFill>
                            <a:schemeClr val="dk1"/>
                          </a:solidFill>
                          <a:effectLst/>
                          <a:latin typeface="Times New Roman" pitchFamily="18" charset="0"/>
                          <a:ea typeface="+mn-ea"/>
                          <a:cs typeface="Times New Roman" pitchFamily="18" charset="0"/>
                        </a:rPr>
                        <a:t>-</a:t>
                      </a:r>
                      <a:r>
                        <a:rPr lang="uz-Cyrl-UZ" sz="4000" b="0" kern="1200" dirty="0" smtClean="0">
                          <a:solidFill>
                            <a:schemeClr val="dk1"/>
                          </a:solidFill>
                          <a:effectLst/>
                          <a:latin typeface="Times New Roman" pitchFamily="18" charset="0"/>
                          <a:ea typeface="+mn-ea"/>
                          <a:cs typeface="Times New Roman" pitchFamily="18" charset="0"/>
                        </a:rPr>
                        <a:t>Kompetensiyalarning tarkibiy elementlari?</a:t>
                      </a:r>
                      <a:endParaRPr lang="ru-RU" sz="4000" b="0" kern="1200" dirty="0" smtClean="0">
                        <a:solidFill>
                          <a:schemeClr val="dk1"/>
                        </a:solidFill>
                        <a:effectLst/>
                        <a:latin typeface="Times New Roman" pitchFamily="18" charset="0"/>
                        <a:ea typeface="+mn-ea"/>
                        <a:cs typeface="Times New Roman" pitchFamily="18" charset="0"/>
                      </a:endParaRPr>
                    </a:p>
                    <a:p>
                      <a:pPr algn="just"/>
                      <a:r>
                        <a:rPr lang="uz-Cyrl-UZ" sz="4000" b="0" kern="1200" dirty="0" smtClean="0">
                          <a:solidFill>
                            <a:schemeClr val="dk1"/>
                          </a:solidFill>
                          <a:effectLst/>
                          <a:latin typeface="Times New Roman" pitchFamily="18" charset="0"/>
                          <a:ea typeface="+mn-ea"/>
                          <a:cs typeface="Times New Roman" pitchFamily="18" charset="0"/>
                        </a:rPr>
                        <a:t>-Kompetentli bola iborasini qanday tushunasiz?</a:t>
                      </a:r>
                      <a:endParaRPr lang="ru-RU" sz="4000" b="0" kern="1200" dirty="0" smtClean="0">
                        <a:solidFill>
                          <a:schemeClr val="dk1"/>
                        </a:solidFill>
                        <a:effectLst/>
                        <a:latin typeface="Times New Roman" pitchFamily="18" charset="0"/>
                        <a:ea typeface="+mn-ea"/>
                        <a:cs typeface="Times New Roman" pitchFamily="18" charset="0"/>
                      </a:endParaRPr>
                    </a:p>
                    <a:p>
                      <a:pPr algn="just"/>
                      <a:r>
                        <a:rPr lang="uz-Cyrl-UZ" sz="4000" b="0" kern="1200" dirty="0" smtClean="0">
                          <a:solidFill>
                            <a:schemeClr val="dk1"/>
                          </a:solidFill>
                          <a:effectLst/>
                          <a:latin typeface="Times New Roman" pitchFamily="18" charset="0"/>
                          <a:ea typeface="+mn-ea"/>
                          <a:cs typeface="Times New Roman" pitchFamily="18" charset="0"/>
                        </a:rPr>
                        <a:t>-Pedagoglar maktabgacha yoshdagi (6-7 yosh) bolaning tayanch kompetensiyalari haqida nimalarni bilishlari kerak?</a:t>
                      </a:r>
                      <a:endParaRPr lang="ru-RU" sz="4000" b="0" kern="1200" dirty="0" smtClean="0">
                        <a:solidFill>
                          <a:schemeClr val="dk1"/>
                        </a:solidFill>
                        <a:effectLst/>
                        <a:latin typeface="Times New Roman" pitchFamily="18" charset="0"/>
                        <a:ea typeface="+mn-ea"/>
                        <a:cs typeface="Times New Roman" pitchFamily="18" charset="0"/>
                      </a:endParaRPr>
                    </a:p>
                    <a:p>
                      <a:pPr algn="just"/>
                      <a:r>
                        <a:rPr lang="en-US" sz="4000" b="0" kern="1200" dirty="0" smtClean="0">
                          <a:solidFill>
                            <a:schemeClr val="dk1"/>
                          </a:solidFill>
                          <a:effectLst/>
                          <a:latin typeface="Times New Roman" pitchFamily="18" charset="0"/>
                          <a:ea typeface="+mn-ea"/>
                          <a:cs typeface="Times New Roman" pitchFamily="18" charset="0"/>
                        </a:rPr>
                        <a:t> </a:t>
                      </a:r>
                      <a:endParaRPr lang="ru-RU" sz="4000" b="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spTree>
    <p:extLst>
      <p:ext uri="{BB962C8B-B14F-4D97-AF65-F5344CB8AC3E}">
        <p14:creationId xmlns:p14="http://schemas.microsoft.com/office/powerpoint/2010/main" val="1197801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3742259241"/>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3200" b="1" kern="1200" dirty="0" smtClean="0">
                          <a:solidFill>
                            <a:schemeClr val="tx1"/>
                          </a:solidFill>
                          <a:effectLst/>
                          <a:latin typeface="Times New Roman" pitchFamily="18" charset="0"/>
                          <a:ea typeface="+mn-ea"/>
                          <a:cs typeface="Times New Roman" pitchFamily="18" charset="0"/>
                        </a:rPr>
                        <a:t>IV.Kichik guruhda ishlash uchun topshiriqlar. Topshiriqni bajarish </a:t>
                      </a:r>
                      <a:endParaRPr lang="ru-RU" sz="3200" b="1" kern="1200" dirty="0">
                        <a:solidFill>
                          <a:schemeClr val="tx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r>
                        <a:rPr lang="uz-Cyrl-UZ" sz="2400" b="1" kern="1200" dirty="0" smtClean="0">
                          <a:solidFill>
                            <a:schemeClr val="dk1"/>
                          </a:solidFill>
                          <a:effectLst/>
                          <a:latin typeface="Times New Roman" pitchFamily="18" charset="0"/>
                          <a:ea typeface="+mn-ea"/>
                          <a:cs typeface="Times New Roman" pitchFamily="18" charset="0"/>
                        </a:rPr>
                        <a:t>1-guruhga topshiriq:  </a:t>
                      </a:r>
                      <a:r>
                        <a:rPr lang="uz-Cyrl-UZ" sz="2400" kern="1200" dirty="0" smtClean="0">
                          <a:solidFill>
                            <a:schemeClr val="dk1"/>
                          </a:solidFill>
                          <a:effectLst/>
                          <a:latin typeface="Times New Roman" pitchFamily="18" charset="0"/>
                          <a:ea typeface="+mn-ea"/>
                          <a:cs typeface="Times New Roman" pitchFamily="18" charset="0"/>
                        </a:rPr>
                        <a:t>Kommunikativ kompetensiyani rivojlantirish uchun bola bilan olib boriladigan pedagogik jarayonlar mazmuni. </a:t>
                      </a:r>
                      <a:endParaRPr lang="ru-RU" sz="2400" kern="1200" dirty="0" smtClean="0">
                        <a:solidFill>
                          <a:schemeClr val="dk1"/>
                        </a:solidFill>
                        <a:effectLst/>
                        <a:latin typeface="Times New Roman" pitchFamily="18" charset="0"/>
                        <a:ea typeface="+mn-ea"/>
                        <a:cs typeface="Times New Roman" pitchFamily="18" charset="0"/>
                      </a:endParaRPr>
                    </a:p>
                    <a:p>
                      <a:r>
                        <a:rPr lang="uz-Cyrl-UZ" sz="2400" kern="1200" dirty="0" smtClean="0">
                          <a:solidFill>
                            <a:schemeClr val="dk1"/>
                          </a:solidFill>
                          <a:effectLst/>
                          <a:latin typeface="Times New Roman" pitchFamily="18" charset="0"/>
                          <a:ea typeface="+mn-ea"/>
                          <a:cs typeface="Times New Roman" pitchFamily="18" charset="0"/>
                        </a:rPr>
                        <a:t> </a:t>
                      </a:r>
                      <a:r>
                        <a:rPr lang="uz-Cyrl-UZ" sz="2400" b="1" kern="1200" dirty="0" smtClean="0">
                          <a:solidFill>
                            <a:schemeClr val="dk1"/>
                          </a:solidFill>
                          <a:effectLst/>
                          <a:latin typeface="Times New Roman" pitchFamily="18" charset="0"/>
                          <a:ea typeface="+mn-ea"/>
                          <a:cs typeface="Times New Roman" pitchFamily="18" charset="0"/>
                        </a:rPr>
                        <a:t>2-guruhga topshiriq:  </a:t>
                      </a:r>
                      <a:r>
                        <a:rPr lang="uz-Cyrl-UZ" sz="2400" kern="1200" dirty="0" smtClean="0">
                          <a:solidFill>
                            <a:schemeClr val="dk1"/>
                          </a:solidFill>
                          <a:effectLst/>
                          <a:latin typeface="Times New Roman" pitchFamily="18" charset="0"/>
                          <a:ea typeface="+mn-ea"/>
                          <a:cs typeface="Times New Roman" pitchFamily="18" charset="0"/>
                        </a:rPr>
                        <a:t>Ijtimoiy kompetensiyani rivojlantirish uchun  bola bilan olib boriladigan pedagogik jarayonlar mazmuni.</a:t>
                      </a:r>
                      <a:endParaRPr lang="ru-RU" sz="2400" kern="1200" dirty="0" smtClean="0">
                        <a:solidFill>
                          <a:schemeClr val="dk1"/>
                        </a:solidFill>
                        <a:effectLst/>
                        <a:latin typeface="Times New Roman" pitchFamily="18" charset="0"/>
                        <a:ea typeface="+mn-ea"/>
                        <a:cs typeface="Times New Roman" pitchFamily="18" charset="0"/>
                      </a:endParaRPr>
                    </a:p>
                    <a:p>
                      <a:r>
                        <a:rPr lang="uz-Cyrl-UZ" sz="2400" b="1" kern="1200" dirty="0" smtClean="0">
                          <a:solidFill>
                            <a:schemeClr val="dk1"/>
                          </a:solidFill>
                          <a:effectLst/>
                          <a:latin typeface="Times New Roman" pitchFamily="18" charset="0"/>
                          <a:ea typeface="+mn-ea"/>
                          <a:cs typeface="Times New Roman" pitchFamily="18" charset="0"/>
                        </a:rPr>
                        <a:t>3-guruhga topshiriq:</a:t>
                      </a:r>
                      <a:r>
                        <a:rPr lang="uz-Cyrl-UZ" sz="2400" kern="1200" dirty="0" smtClean="0">
                          <a:solidFill>
                            <a:schemeClr val="dk1"/>
                          </a:solidFill>
                          <a:effectLst/>
                          <a:latin typeface="Times New Roman" pitchFamily="18" charset="0"/>
                          <a:ea typeface="+mn-ea"/>
                          <a:cs typeface="Times New Roman" pitchFamily="18" charset="0"/>
                        </a:rPr>
                        <a:t>Shaxsiy kompetentsiyani ("Men" konsepsiyasini yaratish) rivojlantirish uchun bola bilan olib boriladigan pedagogik jarayonlar mazmuni.</a:t>
                      </a:r>
                      <a:endParaRPr lang="ru-RU" sz="2400" kern="1200" dirty="0" smtClean="0">
                        <a:solidFill>
                          <a:schemeClr val="dk1"/>
                        </a:solidFill>
                        <a:effectLst/>
                        <a:latin typeface="Times New Roman" pitchFamily="18" charset="0"/>
                        <a:ea typeface="+mn-ea"/>
                        <a:cs typeface="Times New Roman" pitchFamily="18" charset="0"/>
                      </a:endParaRPr>
                    </a:p>
                    <a:p>
                      <a:r>
                        <a:rPr lang="uz-Cyrl-UZ" sz="2400" b="1" kern="1200" dirty="0" smtClean="0">
                          <a:solidFill>
                            <a:schemeClr val="dk1"/>
                          </a:solidFill>
                          <a:effectLst/>
                          <a:latin typeface="Times New Roman" pitchFamily="18" charset="0"/>
                          <a:ea typeface="+mn-ea"/>
                          <a:cs typeface="Times New Roman" pitchFamily="18" charset="0"/>
                        </a:rPr>
                        <a:t>4-guruhga topshiriq:  </a:t>
                      </a:r>
                      <a:r>
                        <a:rPr lang="uz-Cyrl-UZ" sz="2400" kern="1200" dirty="0" smtClean="0">
                          <a:solidFill>
                            <a:schemeClr val="dk1"/>
                          </a:solidFill>
                          <a:effectLst/>
                          <a:latin typeface="Times New Roman" pitchFamily="18" charset="0"/>
                          <a:ea typeface="+mn-ea"/>
                          <a:cs typeface="Times New Roman" pitchFamily="18" charset="0"/>
                        </a:rPr>
                        <a:t>Bilish kompetensiyani rivojlantirish uchun bola bilan olib boriladigan pedagogik jarayonlar mazmuni.</a:t>
                      </a:r>
                      <a:endParaRPr lang="ru-RU" sz="2400" kern="1200" dirty="0" smtClean="0">
                        <a:solidFill>
                          <a:schemeClr val="dk1"/>
                        </a:solidFill>
                        <a:effectLst/>
                        <a:latin typeface="Times New Roman" pitchFamily="18" charset="0"/>
                        <a:ea typeface="+mn-ea"/>
                        <a:cs typeface="Times New Roman" pitchFamily="18" charset="0"/>
                      </a:endParaRPr>
                    </a:p>
                    <a:p>
                      <a:r>
                        <a:rPr lang="uz-Cyrl-UZ" sz="2400" kern="1200" dirty="0" smtClean="0">
                          <a:solidFill>
                            <a:schemeClr val="dk1"/>
                          </a:solidFill>
                          <a:effectLst/>
                          <a:latin typeface="Times New Roman" pitchFamily="18" charset="0"/>
                          <a:ea typeface="+mn-ea"/>
                          <a:cs typeface="Times New Roman" pitchFamily="18" charset="0"/>
                        </a:rPr>
                        <a:t> </a:t>
                      </a:r>
                      <a:endParaRPr lang="ru-RU" sz="24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pic>
        <p:nvPicPr>
          <p:cNvPr id="6" name="Рисунок 5"/>
          <p:cNvPicPr/>
          <p:nvPr/>
        </p:nvPicPr>
        <p:blipFill rotWithShape="1">
          <a:blip r:embed="rId2"/>
          <a:srcRect t="20078" b="97"/>
          <a:stretch/>
        </p:blipFill>
        <p:spPr bwMode="auto">
          <a:xfrm>
            <a:off x="5212897" y="5274128"/>
            <a:ext cx="3048000" cy="142875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065313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1245147719"/>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4400" b="1" kern="1200" dirty="0" smtClean="0">
                          <a:solidFill>
                            <a:schemeClr val="dk1"/>
                          </a:solidFill>
                          <a:effectLst/>
                          <a:latin typeface="Times New Roman" pitchFamily="18" charset="0"/>
                          <a:ea typeface="+mn-ea"/>
                          <a:cs typeface="Times New Roman" pitchFamily="18" charset="0"/>
                        </a:rPr>
                        <a:t>V.</a:t>
                      </a:r>
                      <a:r>
                        <a:rPr lang="en-US" sz="4400" b="1" kern="1200" dirty="0" smtClean="0">
                          <a:solidFill>
                            <a:schemeClr val="dk1"/>
                          </a:solidFill>
                          <a:effectLst/>
                          <a:latin typeface="Times New Roman" pitchFamily="18" charset="0"/>
                          <a:ea typeface="+mn-ea"/>
                          <a:cs typeface="Times New Roman" pitchFamily="18" charset="0"/>
                        </a:rPr>
                        <a:t>GURUHLAR</a:t>
                      </a:r>
                      <a:r>
                        <a:rPr lang="en-US" sz="4400" b="1" kern="1200" baseline="0" dirty="0" smtClean="0">
                          <a:solidFill>
                            <a:schemeClr val="dk1"/>
                          </a:solidFill>
                          <a:effectLst/>
                          <a:latin typeface="Times New Roman" pitchFamily="18" charset="0"/>
                          <a:ea typeface="+mn-ea"/>
                          <a:cs typeface="Times New Roman" pitchFamily="18" charset="0"/>
                        </a:rPr>
                        <a:t> TAQDIMOTI</a:t>
                      </a:r>
                      <a:r>
                        <a:rPr lang="uz-Cyrl-UZ" sz="4400" b="1" kern="1200" dirty="0" smtClean="0">
                          <a:solidFill>
                            <a:schemeClr val="dk1"/>
                          </a:solidFill>
                          <a:effectLst/>
                          <a:latin typeface="Times New Roman" pitchFamily="18" charset="0"/>
                          <a:ea typeface="+mn-ea"/>
                          <a:cs typeface="Times New Roman" pitchFamily="18" charset="0"/>
                        </a:rPr>
                        <a:t> </a:t>
                      </a:r>
                      <a:endParaRPr lang="ru-RU" sz="44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endParaRPr lang="ru-RU" sz="1800" kern="1200" dirty="0">
                        <a:solidFill>
                          <a:schemeClr val="dk1"/>
                        </a:solidFill>
                        <a:effectLst/>
                        <a:latin typeface="+mn-lt"/>
                        <a:ea typeface="+mn-ea"/>
                        <a:cs typeface="+mn-cs"/>
                      </a:endParaRPr>
                    </a:p>
                  </a:txBody>
                  <a:tcPr/>
                </a:tc>
                <a:extLst>
                  <a:ext uri="{0D108BD9-81ED-4DB2-BD59-A6C34878D82A}">
                    <a16:rowId xmlns:a16="http://schemas.microsoft.com/office/drawing/2014/main" xmlns="" val="1995604392"/>
                  </a:ext>
                </a:extLst>
              </a:tr>
            </a:tbl>
          </a:graphicData>
        </a:graphic>
      </p:graphicFrame>
      <p:pic>
        <p:nvPicPr>
          <p:cNvPr id="4" name="Picture 2"/>
          <p:cNvPicPr/>
          <p:nvPr/>
        </p:nvPicPr>
        <p:blipFill rotWithShape="1">
          <a:blip r:embed="rId2"/>
          <a:srcRect t="21121"/>
          <a:stretch>
            <a:fillRect/>
          </a:stretch>
        </p:blipFill>
        <p:spPr bwMode="auto">
          <a:xfrm>
            <a:off x="3445329" y="2401887"/>
            <a:ext cx="4767942" cy="2815092"/>
          </a:xfrm>
          <a:prstGeom prst="rect">
            <a:avLst/>
          </a:prstGeom>
          <a:noFill/>
          <a:ln>
            <a:noFill/>
          </a:ln>
          <a:effectLst/>
        </p:spPr>
      </p:pic>
    </p:spTree>
    <p:extLst>
      <p:ext uri="{BB962C8B-B14F-4D97-AF65-F5344CB8AC3E}">
        <p14:creationId xmlns:p14="http://schemas.microsoft.com/office/powerpoint/2010/main" val="18065313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4245916198"/>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3200" b="1" kern="1200" dirty="0" smtClean="0">
                          <a:solidFill>
                            <a:schemeClr val="tx1"/>
                          </a:solidFill>
                          <a:effectLst/>
                          <a:latin typeface="Times New Roman" pitchFamily="18" charset="0"/>
                          <a:ea typeface="+mn-ea"/>
                          <a:cs typeface="Times New Roman" pitchFamily="18" charset="0"/>
                        </a:rPr>
                        <a:t>Enerjayzer mashqi </a:t>
                      </a:r>
                      <a:r>
                        <a:rPr lang="en-US" sz="3200" b="1" kern="1200" dirty="0" smtClean="0">
                          <a:solidFill>
                            <a:schemeClr val="tx1"/>
                          </a:solidFill>
                          <a:effectLst/>
                          <a:latin typeface="Times New Roman" pitchFamily="18" charset="0"/>
                          <a:ea typeface="+mn-ea"/>
                          <a:cs typeface="Times New Roman" pitchFamily="18" charset="0"/>
                        </a:rPr>
                        <a:t>«Men  </a:t>
                      </a:r>
                      <a:r>
                        <a:rPr lang="en-US" sz="3200" b="1" kern="1200" dirty="0" err="1" smtClean="0">
                          <a:solidFill>
                            <a:schemeClr val="tx1"/>
                          </a:solidFill>
                          <a:effectLst/>
                          <a:latin typeface="Times New Roman" pitchFamily="18" charset="0"/>
                          <a:ea typeface="+mn-ea"/>
                          <a:cs typeface="Times New Roman" pitchFamily="18" charset="0"/>
                        </a:rPr>
                        <a:t>iltimos</a:t>
                      </a:r>
                      <a:r>
                        <a:rPr lang="en-US" sz="3200" b="1" kern="1200" dirty="0" smtClean="0">
                          <a:solidFill>
                            <a:schemeClr val="tx1"/>
                          </a:solidFill>
                          <a:effectLst/>
                          <a:latin typeface="Times New Roman" pitchFamily="18" charset="0"/>
                          <a:ea typeface="+mn-ea"/>
                          <a:cs typeface="Times New Roman" pitchFamily="18" charset="0"/>
                        </a:rPr>
                        <a:t> </a:t>
                      </a:r>
                      <a:r>
                        <a:rPr lang="uz-Cyrl-UZ" sz="3200" b="1" kern="1200" dirty="0" smtClean="0">
                          <a:solidFill>
                            <a:schemeClr val="tx1"/>
                          </a:solidFill>
                          <a:effectLst/>
                          <a:latin typeface="Times New Roman" pitchFamily="18" charset="0"/>
                          <a:ea typeface="+mn-ea"/>
                          <a:cs typeface="Times New Roman" pitchFamily="18" charset="0"/>
                        </a:rPr>
                        <a:t>q</a:t>
                      </a:r>
                      <a:r>
                        <a:rPr lang="en-US" sz="3200" b="1" kern="1200" dirty="0" err="1" smtClean="0">
                          <a:solidFill>
                            <a:schemeClr val="tx1"/>
                          </a:solidFill>
                          <a:effectLst/>
                          <a:latin typeface="Times New Roman" pitchFamily="18" charset="0"/>
                          <a:ea typeface="+mn-ea"/>
                          <a:cs typeface="Times New Roman" pitchFamily="18" charset="0"/>
                        </a:rPr>
                        <a:t>ilaman</a:t>
                      </a:r>
                      <a:r>
                        <a:rPr lang="en-US" sz="3200" b="1" kern="1200" dirty="0" smtClean="0">
                          <a:solidFill>
                            <a:schemeClr val="tx1"/>
                          </a:solidFill>
                          <a:effectLst/>
                          <a:latin typeface="Times New Roman" pitchFamily="18" charset="0"/>
                          <a:ea typeface="+mn-ea"/>
                          <a:cs typeface="Times New Roman" pitchFamily="18" charset="0"/>
                        </a:rPr>
                        <a:t> (</a:t>
                      </a:r>
                      <a:r>
                        <a:rPr lang="en-US" sz="3200" b="1" kern="1200" dirty="0" err="1" smtClean="0">
                          <a:solidFill>
                            <a:schemeClr val="tx1"/>
                          </a:solidFill>
                          <a:effectLst/>
                          <a:latin typeface="Times New Roman" pitchFamily="18" charset="0"/>
                          <a:ea typeface="+mn-ea"/>
                          <a:cs typeface="Times New Roman" pitchFamily="18" charset="0"/>
                        </a:rPr>
                        <a:t>surayman</a:t>
                      </a:r>
                      <a:r>
                        <a:rPr lang="en-US" sz="3200" b="1" kern="1200" dirty="0" smtClean="0">
                          <a:solidFill>
                            <a:schemeClr val="tx1"/>
                          </a:solidFill>
                          <a:effectLst/>
                          <a:latin typeface="Times New Roman" pitchFamily="18" charset="0"/>
                          <a:ea typeface="+mn-ea"/>
                          <a:cs typeface="Times New Roman" pitchFamily="18" charset="0"/>
                        </a:rPr>
                        <a:t>)…..»   mash</a:t>
                      </a:r>
                      <a:r>
                        <a:rPr lang="uz-Cyrl-UZ" sz="3200" b="1" kern="1200" dirty="0" smtClean="0">
                          <a:solidFill>
                            <a:schemeClr val="tx1"/>
                          </a:solidFill>
                          <a:effectLst/>
                          <a:latin typeface="Times New Roman" pitchFamily="18" charset="0"/>
                          <a:ea typeface="+mn-ea"/>
                          <a:cs typeface="Times New Roman" pitchFamily="18" charset="0"/>
                        </a:rPr>
                        <a:t>q</a:t>
                      </a:r>
                      <a:r>
                        <a:rPr lang="en-US" sz="3200" b="1" kern="1200" dirty="0" smtClean="0">
                          <a:solidFill>
                            <a:schemeClr val="tx1"/>
                          </a:solidFill>
                          <a:effectLst/>
                          <a:latin typeface="Times New Roman" pitchFamily="18" charset="0"/>
                          <a:ea typeface="+mn-ea"/>
                          <a:cs typeface="Times New Roman" pitchFamily="18" charset="0"/>
                        </a:rPr>
                        <a:t>i</a:t>
                      </a:r>
                      <a:endParaRPr lang="ru-RU" sz="3200" b="1" kern="1200" dirty="0">
                        <a:solidFill>
                          <a:schemeClr val="tx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pPr algn="just"/>
                      <a:r>
                        <a:rPr lang="uz-Cyrl-UZ" sz="2800" b="1" kern="1200" dirty="0" smtClean="0">
                          <a:solidFill>
                            <a:schemeClr val="dk1"/>
                          </a:solidFill>
                          <a:effectLst/>
                          <a:latin typeface="Times New Roman" pitchFamily="18" charset="0"/>
                          <a:ea typeface="+mn-ea"/>
                          <a:cs typeface="Times New Roman" pitchFamily="18" charset="0"/>
                        </a:rPr>
                        <a:t>Ma</a:t>
                      </a:r>
                      <a:r>
                        <a:rPr lang="en-US" sz="2800" b="1" kern="1200" dirty="0" smtClean="0">
                          <a:solidFill>
                            <a:schemeClr val="dk1"/>
                          </a:solidFill>
                          <a:effectLst/>
                          <a:latin typeface="Times New Roman" pitchFamily="18" charset="0"/>
                          <a:ea typeface="+mn-ea"/>
                          <a:cs typeface="Times New Roman" pitchFamily="18" charset="0"/>
                        </a:rPr>
                        <a:t>q</a:t>
                      </a:r>
                      <a:r>
                        <a:rPr lang="uz-Cyrl-UZ" sz="2800" b="1" kern="1200" dirty="0" smtClean="0">
                          <a:solidFill>
                            <a:schemeClr val="dk1"/>
                          </a:solidFill>
                          <a:effectLst/>
                          <a:latin typeface="Times New Roman" pitchFamily="18" charset="0"/>
                          <a:ea typeface="+mn-ea"/>
                          <a:cs typeface="Times New Roman" pitchFamily="18" charset="0"/>
                        </a:rPr>
                        <a:t>sad</a:t>
                      </a:r>
                      <a:r>
                        <a:rPr lang="uz-Cyrl-UZ" sz="2800" kern="1200" dirty="0" smtClean="0">
                          <a:solidFill>
                            <a:schemeClr val="dk1"/>
                          </a:solidFill>
                          <a:effectLst/>
                          <a:latin typeface="Times New Roman" pitchFamily="18" charset="0"/>
                          <a:ea typeface="+mn-ea"/>
                          <a:cs typeface="Times New Roman" pitchFamily="18" charset="0"/>
                        </a:rPr>
                        <a:t>: Trening katnashchilarining diqqatini jamlash va guruhda ijobiy tayyorgarlik muhitini yaratish.</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Trener qo‘yilgan savollarga muvofiq,  turli harakatlar bajarishni taklif etadi:</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 Qishda tug‘ilganlarni o‘rinlaridan turishlarini  iltimos qilaman;</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-Oilada birinchi farzand bo‘lganlarni qarsak chalishlarini   so‘rayman;</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 Yaxshi kayfiyatda bo‘lganlarni o‘z atroflarida aylanishlarini so‘rayman;</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 O‘zini sardor deb hisoblaganlarni oyog‘i bilan yer tepinishini so‘rayman;</a:t>
                      </a:r>
                      <a:endParaRPr lang="ru-RU" sz="2800" kern="1200" dirty="0" smtClean="0">
                        <a:solidFill>
                          <a:schemeClr val="dk1"/>
                        </a:solidFill>
                        <a:effectLst/>
                        <a:latin typeface="Times New Roman" pitchFamily="18" charset="0"/>
                        <a:ea typeface="+mn-ea"/>
                        <a:cs typeface="Times New Roman" pitchFamily="18" charset="0"/>
                      </a:endParaRPr>
                    </a:p>
                    <a:p>
                      <a:pPr algn="just"/>
                      <a:r>
                        <a:rPr lang="uz-Cyrl-UZ" sz="2800" kern="1200" dirty="0" smtClean="0">
                          <a:solidFill>
                            <a:schemeClr val="dk1"/>
                          </a:solidFill>
                          <a:effectLst/>
                          <a:latin typeface="Times New Roman" pitchFamily="18" charset="0"/>
                          <a:ea typeface="+mn-ea"/>
                          <a:cs typeface="Times New Roman" pitchFamily="18" charset="0"/>
                        </a:rPr>
                        <a:t>- Bilim olishni  sevganlar, qo‘lini ko‘tarishini so‘rayman.</a:t>
                      </a:r>
                      <a:endParaRPr lang="ru-RU" sz="2800" kern="1200" dirty="0" smtClean="0">
                        <a:solidFill>
                          <a:schemeClr val="dk1"/>
                        </a:solidFill>
                        <a:effectLst/>
                        <a:latin typeface="Times New Roman" pitchFamily="18" charset="0"/>
                        <a:ea typeface="+mn-ea"/>
                        <a:cs typeface="Times New Roman" pitchFamily="18" charset="0"/>
                      </a:endParaRPr>
                    </a:p>
                    <a:p>
                      <a:pPr algn="just"/>
                      <a:endParaRPr lang="ru-RU" sz="28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spTree>
    <p:extLst>
      <p:ext uri="{BB962C8B-B14F-4D97-AF65-F5344CB8AC3E}">
        <p14:creationId xmlns:p14="http://schemas.microsoft.com/office/powerpoint/2010/main" val="18065313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3537200794"/>
              </p:ext>
            </p:extLst>
          </p:nvPr>
        </p:nvGraphicFramePr>
        <p:xfrm>
          <a:off x="276225" y="933451"/>
          <a:ext cx="11639550" cy="5644294"/>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algn="ctr"/>
                      <a:r>
                        <a:rPr lang="uz-Cyrl-UZ" sz="2400" b="1" kern="1200" dirty="0" smtClean="0">
                          <a:solidFill>
                            <a:schemeClr val="tx1"/>
                          </a:solidFill>
                          <a:effectLst/>
                          <a:latin typeface="Times New Roman" pitchFamily="18" charset="0"/>
                          <a:ea typeface="+mn-ea"/>
                          <a:cs typeface="Times New Roman" pitchFamily="18" charset="0"/>
                        </a:rPr>
                        <a:t>Bo</a:t>
                      </a:r>
                      <a:r>
                        <a:rPr lang="uz-Latn-UZ" sz="2400" b="1" kern="1200" dirty="0" smtClean="0">
                          <a:solidFill>
                            <a:schemeClr val="tx1"/>
                          </a:solidFill>
                          <a:effectLst/>
                          <a:latin typeface="Times New Roman" pitchFamily="18" charset="0"/>
                          <a:ea typeface="+mn-ea"/>
                          <a:cs typeface="Times New Roman" pitchFamily="18" charset="0"/>
                        </a:rPr>
                        <a:t>laning rivojlanish sohalari kompetentsiyalari</a:t>
                      </a:r>
                      <a:endParaRPr lang="ru-RU" sz="2400" b="1" kern="1200" dirty="0">
                        <a:solidFill>
                          <a:schemeClr val="tx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594580">
                <a:tc>
                  <a:txBody>
                    <a:bodyPr/>
                    <a:lstStyle/>
                    <a:p>
                      <a:r>
                        <a:rPr lang="en-US" sz="2800" b="1" kern="1200" dirty="0" err="1" smtClean="0">
                          <a:solidFill>
                            <a:schemeClr val="dk1"/>
                          </a:solidFill>
                          <a:effectLst/>
                          <a:latin typeface="Times New Roman" pitchFamily="18" charset="0"/>
                          <a:ea typeface="+mn-ea"/>
                          <a:cs typeface="Times New Roman" pitchFamily="18" charset="0"/>
                        </a:rPr>
                        <a:t>Bolaning</a:t>
                      </a:r>
                      <a:r>
                        <a:rPr lang="en-US" sz="2800" b="1" kern="1200" dirty="0" smtClean="0">
                          <a:solidFill>
                            <a:schemeClr val="dk1"/>
                          </a:solidFill>
                          <a:effectLst/>
                          <a:latin typeface="Times New Roman" pitchFamily="18" charset="0"/>
                          <a:ea typeface="+mn-ea"/>
                          <a:cs typeface="Times New Roman" pitchFamily="18" charset="0"/>
                        </a:rPr>
                        <a:t> </a:t>
                      </a:r>
                      <a:r>
                        <a:rPr lang="en-US" sz="2800" b="1" kern="1200" dirty="0" err="1" smtClean="0">
                          <a:solidFill>
                            <a:schemeClr val="dk1"/>
                          </a:solidFill>
                          <a:effectLst/>
                          <a:latin typeface="Times New Roman" pitchFamily="18" charset="0"/>
                          <a:ea typeface="+mn-ea"/>
                          <a:cs typeface="Times New Roman" pitchFamily="18" charset="0"/>
                        </a:rPr>
                        <a:t>kompetensiyalari</a:t>
                      </a:r>
                      <a:r>
                        <a:rPr lang="en-US" sz="2800" b="1" kern="1200" dirty="0" smtClean="0">
                          <a:solidFill>
                            <a:schemeClr val="dk1"/>
                          </a:solidFill>
                          <a:effectLst/>
                          <a:latin typeface="Times New Roman" pitchFamily="18" charset="0"/>
                          <a:ea typeface="+mn-ea"/>
                          <a:cs typeface="Times New Roman" pitchFamily="18" charset="0"/>
                        </a:rPr>
                        <a:t> </a:t>
                      </a:r>
                      <a:r>
                        <a:rPr lang="en-US" sz="2800" b="1" kern="1200" dirty="0" err="1" smtClean="0">
                          <a:solidFill>
                            <a:schemeClr val="dk1"/>
                          </a:solidFill>
                          <a:effectLst/>
                          <a:latin typeface="Times New Roman" pitchFamily="18" charset="0"/>
                          <a:ea typeface="+mn-ea"/>
                          <a:cs typeface="Times New Roman" pitchFamily="18" charset="0"/>
                        </a:rPr>
                        <a:t>rivojlanishning</a:t>
                      </a:r>
                      <a:r>
                        <a:rPr lang="en-US" sz="2800" b="1" kern="1200" dirty="0" smtClean="0">
                          <a:solidFill>
                            <a:schemeClr val="dk1"/>
                          </a:solidFill>
                          <a:effectLst/>
                          <a:latin typeface="Times New Roman" pitchFamily="18" charset="0"/>
                          <a:ea typeface="+mn-ea"/>
                          <a:cs typeface="Times New Roman" pitchFamily="18" charset="0"/>
                        </a:rPr>
                        <a:t> </a:t>
                      </a:r>
                      <a:r>
                        <a:rPr lang="en-US" sz="2800" b="1" kern="1200" dirty="0" err="1" smtClean="0">
                          <a:solidFill>
                            <a:schemeClr val="dk1"/>
                          </a:solidFill>
                          <a:effectLst/>
                          <a:latin typeface="Times New Roman" pitchFamily="18" charset="0"/>
                          <a:ea typeface="+mn-ea"/>
                          <a:cs typeface="Times New Roman" pitchFamily="18" charset="0"/>
                        </a:rPr>
                        <a:t>quyidagi</a:t>
                      </a:r>
                      <a:r>
                        <a:rPr lang="en-US" sz="2800" b="1" kern="1200" dirty="0" smtClean="0">
                          <a:solidFill>
                            <a:schemeClr val="dk1"/>
                          </a:solidFill>
                          <a:effectLst/>
                          <a:latin typeface="Times New Roman" pitchFamily="18" charset="0"/>
                          <a:ea typeface="+mn-ea"/>
                          <a:cs typeface="Times New Roman" pitchFamily="18" charset="0"/>
                        </a:rPr>
                        <a:t> </a:t>
                      </a:r>
                      <a:r>
                        <a:rPr lang="en-US" sz="2800" b="1" kern="1200" dirty="0" err="1" smtClean="0">
                          <a:solidFill>
                            <a:schemeClr val="dk1"/>
                          </a:solidFill>
                          <a:effectLst/>
                          <a:latin typeface="Times New Roman" pitchFamily="18" charset="0"/>
                          <a:ea typeface="+mn-ea"/>
                          <a:cs typeface="Times New Roman" pitchFamily="18" charset="0"/>
                        </a:rPr>
                        <a:t>sohalarida</a:t>
                      </a:r>
                      <a:r>
                        <a:rPr lang="en-US" sz="2800" b="1" kern="1200" dirty="0" smtClean="0">
                          <a:solidFill>
                            <a:schemeClr val="dk1"/>
                          </a:solidFill>
                          <a:effectLst/>
                          <a:latin typeface="Times New Roman" pitchFamily="18" charset="0"/>
                          <a:ea typeface="+mn-ea"/>
                          <a:cs typeface="Times New Roman" pitchFamily="18" charset="0"/>
                        </a:rPr>
                        <a:t> </a:t>
                      </a:r>
                      <a:r>
                        <a:rPr lang="en-US" sz="2800" b="1" kern="1200" dirty="0" err="1" smtClean="0">
                          <a:solidFill>
                            <a:schemeClr val="dk1"/>
                          </a:solidFill>
                          <a:effectLst/>
                          <a:latin typeface="Times New Roman" pitchFamily="18" charset="0"/>
                          <a:ea typeface="+mn-ea"/>
                          <a:cs typeface="Times New Roman" pitchFamily="18" charset="0"/>
                        </a:rPr>
                        <a:t>belgilanadi</a:t>
                      </a:r>
                      <a:r>
                        <a:rPr lang="en-US" sz="2800" b="1" kern="1200" dirty="0" smtClean="0">
                          <a:solidFill>
                            <a:schemeClr val="dk1"/>
                          </a:solidFill>
                          <a:effectLst/>
                          <a:latin typeface="Times New Roman" pitchFamily="18" charset="0"/>
                          <a:ea typeface="+mn-ea"/>
                          <a:cs typeface="Times New Roman" pitchFamily="18" charset="0"/>
                        </a:rPr>
                        <a:t>:</a:t>
                      </a:r>
                      <a:endParaRPr lang="ru-RU" sz="2800" b="1"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lvl="0"/>
                      <a:r>
                        <a:rPr lang="et-EE" sz="3600" kern="1200" dirty="0" smtClean="0">
                          <a:solidFill>
                            <a:schemeClr val="dk1"/>
                          </a:solidFill>
                          <a:effectLst/>
                          <a:latin typeface="Times New Roman" pitchFamily="18" charset="0"/>
                          <a:ea typeface="+mn-ea"/>
                          <a:cs typeface="Times New Roman" pitchFamily="18" charset="0"/>
                        </a:rPr>
                        <a:t>jismoniy rivojlanish va so</a:t>
                      </a:r>
                      <a:r>
                        <a:rPr lang="uz-Cyrl-UZ" sz="3600" kern="1200" dirty="0" smtClean="0">
                          <a:solidFill>
                            <a:schemeClr val="dk1"/>
                          </a:solidFill>
                          <a:effectLst/>
                          <a:latin typeface="Times New Roman" pitchFamily="18" charset="0"/>
                          <a:ea typeface="+mn-ea"/>
                          <a:cs typeface="Times New Roman" pitchFamily="18" charset="0"/>
                        </a:rPr>
                        <a:t>g‘</a:t>
                      </a:r>
                      <a:r>
                        <a:rPr lang="et-EE" sz="3600" kern="1200" dirty="0" smtClean="0">
                          <a:solidFill>
                            <a:schemeClr val="dk1"/>
                          </a:solidFill>
                          <a:effectLst/>
                          <a:latin typeface="Times New Roman" pitchFamily="18" charset="0"/>
                          <a:ea typeface="+mn-ea"/>
                          <a:cs typeface="Times New Roman" pitchFamily="18" charset="0"/>
                        </a:rPr>
                        <a:t>lom turmush tarzining shakllanishi;</a:t>
                      </a:r>
                      <a:endParaRPr lang="ru-RU" sz="3600" kern="1200" dirty="0" smtClean="0">
                        <a:solidFill>
                          <a:schemeClr val="dk1"/>
                        </a:solidFill>
                        <a:effectLst/>
                        <a:latin typeface="Times New Roman" pitchFamily="18" charset="0"/>
                        <a:ea typeface="+mn-ea"/>
                        <a:cs typeface="Times New Roman" pitchFamily="18" charset="0"/>
                      </a:endParaRPr>
                    </a:p>
                    <a:p>
                      <a:pPr lvl="0"/>
                      <a:r>
                        <a:rPr lang="et-EE" sz="3600" kern="1200" dirty="0" smtClean="0">
                          <a:solidFill>
                            <a:schemeClr val="dk1"/>
                          </a:solidFill>
                          <a:effectLst/>
                          <a:latin typeface="Times New Roman" pitchFamily="18" charset="0"/>
                          <a:ea typeface="+mn-ea"/>
                          <a:cs typeface="Times New Roman" pitchFamily="18" charset="0"/>
                        </a:rPr>
                        <a:t>ijtimoiy-hissiy rivojlanish;</a:t>
                      </a:r>
                      <a:endParaRPr lang="ru-RU" sz="3600" kern="1200" dirty="0" smtClean="0">
                        <a:solidFill>
                          <a:schemeClr val="dk1"/>
                        </a:solidFill>
                        <a:effectLst/>
                        <a:latin typeface="Times New Roman" pitchFamily="18" charset="0"/>
                        <a:ea typeface="+mn-ea"/>
                        <a:cs typeface="Times New Roman" pitchFamily="18" charset="0"/>
                      </a:endParaRPr>
                    </a:p>
                    <a:p>
                      <a:pPr lvl="0"/>
                      <a:r>
                        <a:rPr lang="et-EE" sz="3600" kern="1200" dirty="0" smtClean="0">
                          <a:solidFill>
                            <a:schemeClr val="dk1"/>
                          </a:solidFill>
                          <a:effectLst/>
                          <a:latin typeface="Times New Roman" pitchFamily="18" charset="0"/>
                          <a:ea typeface="+mn-ea"/>
                          <a:cs typeface="Times New Roman" pitchFamily="18" charset="0"/>
                        </a:rPr>
                        <a:t>nutq, muloqot, </a:t>
                      </a:r>
                      <a:r>
                        <a:rPr lang="uz-Cyrl-UZ" sz="3600" kern="1200" dirty="0" smtClean="0">
                          <a:solidFill>
                            <a:schemeClr val="dk1"/>
                          </a:solidFill>
                          <a:effectLst/>
                          <a:latin typeface="Times New Roman" pitchFamily="18" charset="0"/>
                          <a:ea typeface="+mn-ea"/>
                          <a:cs typeface="Times New Roman" pitchFamily="18" charset="0"/>
                        </a:rPr>
                        <a:t>o‘</a:t>
                      </a:r>
                      <a:r>
                        <a:rPr lang="et-EE" sz="3600" kern="1200" dirty="0" smtClean="0">
                          <a:solidFill>
                            <a:schemeClr val="dk1"/>
                          </a:solidFill>
                          <a:effectLst/>
                          <a:latin typeface="Times New Roman" pitchFamily="18" charset="0"/>
                          <a:ea typeface="+mn-ea"/>
                          <a:cs typeface="Times New Roman" pitchFamily="18" charset="0"/>
                        </a:rPr>
                        <a:t>qish va yozish malakalari;</a:t>
                      </a:r>
                      <a:endParaRPr lang="ru-RU" sz="3600" kern="1200" dirty="0" smtClean="0">
                        <a:solidFill>
                          <a:schemeClr val="dk1"/>
                        </a:solidFill>
                        <a:effectLst/>
                        <a:latin typeface="Times New Roman" pitchFamily="18" charset="0"/>
                        <a:ea typeface="+mn-ea"/>
                        <a:cs typeface="Times New Roman" pitchFamily="18" charset="0"/>
                      </a:endParaRPr>
                    </a:p>
                    <a:p>
                      <a:pPr lvl="0"/>
                      <a:r>
                        <a:rPr lang="et-EE" sz="3600" kern="1200" dirty="0" smtClean="0">
                          <a:solidFill>
                            <a:schemeClr val="dk1"/>
                          </a:solidFill>
                          <a:effectLst/>
                          <a:latin typeface="Times New Roman" pitchFamily="18" charset="0"/>
                          <a:ea typeface="+mn-ea"/>
                          <a:cs typeface="Times New Roman" pitchFamily="18" charset="0"/>
                        </a:rPr>
                        <a:t>bilish jarayonining rivojlanishi;</a:t>
                      </a:r>
                      <a:endParaRPr lang="ru-RU" sz="3600" kern="1200" dirty="0" smtClean="0">
                        <a:solidFill>
                          <a:schemeClr val="dk1"/>
                        </a:solidFill>
                        <a:effectLst/>
                        <a:latin typeface="Times New Roman" pitchFamily="18" charset="0"/>
                        <a:ea typeface="+mn-ea"/>
                        <a:cs typeface="Times New Roman" pitchFamily="18" charset="0"/>
                      </a:endParaRPr>
                    </a:p>
                    <a:p>
                      <a:pPr lvl="0"/>
                      <a:r>
                        <a:rPr lang="et-EE" sz="3600" kern="1200" dirty="0" smtClean="0">
                          <a:solidFill>
                            <a:schemeClr val="dk1"/>
                          </a:solidFill>
                          <a:effectLst/>
                          <a:latin typeface="Times New Roman" pitchFamily="18" charset="0"/>
                          <a:ea typeface="+mn-ea"/>
                          <a:cs typeface="Times New Roman" pitchFamily="18" charset="0"/>
                        </a:rPr>
                        <a:t>ijodiy rivojlanish.</a:t>
                      </a:r>
                      <a:endParaRPr lang="ru-RU" sz="3600" kern="1200" dirty="0" smtClean="0">
                        <a:solidFill>
                          <a:schemeClr val="dk1"/>
                        </a:solidFill>
                        <a:effectLst/>
                        <a:latin typeface="Times New Roman" pitchFamily="18" charset="0"/>
                        <a:ea typeface="+mn-ea"/>
                        <a:cs typeface="Times New Roman" pitchFamily="18" charset="0"/>
                      </a:endParaRPr>
                    </a:p>
                    <a:p>
                      <a:endParaRPr lang="ru-RU" sz="36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spTree>
    <p:extLst>
      <p:ext uri="{BB962C8B-B14F-4D97-AF65-F5344CB8AC3E}">
        <p14:creationId xmlns:p14="http://schemas.microsoft.com/office/powerpoint/2010/main" val="11978015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1179148529"/>
              </p:ext>
            </p:extLst>
          </p:nvPr>
        </p:nvGraphicFramePr>
        <p:xfrm>
          <a:off x="276225" y="933451"/>
          <a:ext cx="11639550" cy="526552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7674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uz-Cyrl-UZ" sz="1400" b="1" kern="1200" dirty="0" smtClean="0">
                        <a:solidFill>
                          <a:schemeClr val="dk1"/>
                        </a:solidFill>
                        <a:latin typeface="+mn-lt"/>
                        <a:ea typeface="+mn-ea"/>
                        <a:cs typeface="+mn-cs"/>
                      </a:endParaRPr>
                    </a:p>
                  </a:txBody>
                  <a:tcPr/>
                </a:tc>
                <a:extLst>
                  <a:ext uri="{0D108BD9-81ED-4DB2-BD59-A6C34878D82A}">
                    <a16:rowId xmlns:a16="http://schemas.microsoft.com/office/drawing/2014/main" xmlns="" val="1841254258"/>
                  </a:ext>
                </a:extLst>
              </a:tr>
              <a:tr h="5945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3903453">
                <a:tc>
                  <a:txBody>
                    <a:bodyPr/>
                    <a:lstStyle/>
                    <a:p>
                      <a:pPr algn="ctr"/>
                      <a:endParaRPr lang="en-US" sz="3600" b="1" kern="1200" dirty="0" smtClean="0">
                        <a:solidFill>
                          <a:schemeClr val="dk1"/>
                        </a:solidFill>
                        <a:effectLst/>
                        <a:latin typeface="Times New Roman" pitchFamily="18" charset="0"/>
                        <a:ea typeface="+mn-ea"/>
                        <a:cs typeface="Times New Roman" pitchFamily="18" charset="0"/>
                      </a:endParaRPr>
                    </a:p>
                    <a:p>
                      <a:pPr algn="ctr"/>
                      <a:r>
                        <a:rPr lang="uz-Cyrl-UZ" sz="3600" b="1" kern="1200" dirty="0" smtClean="0">
                          <a:solidFill>
                            <a:schemeClr val="dk1"/>
                          </a:solidFill>
                          <a:effectLst/>
                          <a:latin typeface="Times New Roman" pitchFamily="18" charset="0"/>
                          <a:ea typeface="+mn-ea"/>
                          <a:cs typeface="Times New Roman" pitchFamily="18" charset="0"/>
                        </a:rPr>
                        <a:t>Haftalik mavzuli reja  asosida tashkil etilayotgan  ta’lim-tarbiyaviy faoliyatga rivojlanish  sohalarini o‘zaro bog‘lanishini nazarda tutib  mashg‘ulot ishlanmaga maqsadni belgilash.</a:t>
                      </a:r>
                      <a:endParaRPr lang="ru-RU" sz="3600" kern="1200" dirty="0" smtClean="0">
                        <a:solidFill>
                          <a:schemeClr val="dk1"/>
                        </a:solidFill>
                        <a:effectLst/>
                        <a:latin typeface="Times New Roman" pitchFamily="18" charset="0"/>
                        <a:ea typeface="+mn-ea"/>
                        <a:cs typeface="Times New Roman" pitchFamily="18" charset="0"/>
                      </a:endParaRPr>
                    </a:p>
                    <a:p>
                      <a:pPr algn="ctr"/>
                      <a:r>
                        <a:rPr lang="ru-RU" sz="3600" kern="1200" dirty="0" smtClean="0">
                          <a:solidFill>
                            <a:schemeClr val="dk1"/>
                          </a:solidFill>
                          <a:effectLst/>
                          <a:latin typeface="Times New Roman" pitchFamily="18" charset="0"/>
                          <a:ea typeface="+mn-ea"/>
                          <a:cs typeface="Times New Roman" pitchFamily="18" charset="0"/>
                        </a:rPr>
                        <a:t> </a:t>
                      </a:r>
                      <a:endParaRPr lang="ru-RU" sz="36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spTree>
    <p:extLst>
      <p:ext uri="{BB962C8B-B14F-4D97-AF65-F5344CB8AC3E}">
        <p14:creationId xmlns:p14="http://schemas.microsoft.com/office/powerpoint/2010/main" val="16478143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 xmlns:a16="http://schemas.microsoft.com/office/drawing/2014/main" id="{A736BFB4-E239-4E83-BF36-13BFF626F5FF}"/>
              </a:ext>
            </a:extLst>
          </p:cNvPr>
          <p:cNvSpPr>
            <a:spLocks noGrp="1"/>
          </p:cNvSpPr>
          <p:nvPr>
            <p:ph type="sldNum" sz="quarter" idx="12"/>
          </p:nvPr>
        </p:nvSpPr>
        <p:spPr/>
        <p:txBody>
          <a:bodyPr/>
          <a:lstStyle/>
          <a:p>
            <a:fld id="{A27C3238-88FA-41AE-9A83-549895D208CE}" type="slidenum">
              <a:rPr lang="ru-RU" smtClean="0"/>
              <a:pPr/>
              <a:t>20</a:t>
            </a:fld>
            <a:endParaRPr lang="ru-RU" dirty="0"/>
          </a:p>
        </p:txBody>
      </p:sp>
      <p:sp>
        <p:nvSpPr>
          <p:cNvPr id="4" name="Заголовок 3"/>
          <p:cNvSpPr>
            <a:spLocks noGrp="1"/>
          </p:cNvSpPr>
          <p:nvPr>
            <p:ph type="title"/>
          </p:nvPr>
        </p:nvSpPr>
        <p:spPr/>
        <p:txBody>
          <a:bodyPr/>
          <a:lstStyle/>
          <a:p>
            <a:endParaRPr lang="ru-RU"/>
          </a:p>
        </p:txBody>
      </p:sp>
      <p:sp>
        <p:nvSpPr>
          <p:cNvPr id="3" name="Объект 2">
            <a:extLst>
              <a:ext uri="{FF2B5EF4-FFF2-40B4-BE49-F238E27FC236}">
                <a16:creationId xmlns="" xmlns:a16="http://schemas.microsoft.com/office/drawing/2014/main" id="{5F82BAB7-4782-459E-BA91-3DCA0F0BF29E}"/>
              </a:ext>
            </a:extLst>
          </p:cNvPr>
          <p:cNvSpPr>
            <a:spLocks noGrp="1"/>
          </p:cNvSpPr>
          <p:nvPr>
            <p:ph sz="quarter" idx="13"/>
          </p:nvPr>
        </p:nvSpPr>
        <p:spPr>
          <a:xfrm>
            <a:off x="1524000" y="204108"/>
            <a:ext cx="8534400" cy="669472"/>
          </a:xfrm>
          <a:prstGeom prst="rect">
            <a:avLst/>
          </a:prstGeom>
        </p:spPr>
        <p:txBody>
          <a:bodyPr>
            <a:normAutofit/>
          </a:bodyPr>
          <a:lstStyle/>
          <a:p>
            <a:pPr algn="ctr"/>
            <a:endParaRPr lang="en-US" sz="2400" i="1" dirty="0">
              <a:latin typeface="Times New Roman" pitchFamily="18" charset="0"/>
              <a:cs typeface="Times New Roman" pitchFamily="18" charset="0"/>
            </a:endParaRPr>
          </a:p>
          <a:p>
            <a:pPr marL="0" indent="0" algn="ctr">
              <a:buNone/>
            </a:pPr>
            <a:endParaRPr lang="ru-RU" sz="2400" dirty="0"/>
          </a:p>
        </p:txBody>
      </p:sp>
      <p:graphicFrame>
        <p:nvGraphicFramePr>
          <p:cNvPr id="2" name="Таблица 1">
            <a:extLst>
              <a:ext uri="{FF2B5EF4-FFF2-40B4-BE49-F238E27FC236}">
                <a16:creationId xmlns="" xmlns:a16="http://schemas.microsoft.com/office/drawing/2014/main" id="{27924993-63D6-4809-AF7F-2E4094BCBA75}"/>
              </a:ext>
            </a:extLst>
          </p:cNvPr>
          <p:cNvGraphicFramePr>
            <a:graphicFrameLocks noGrp="1"/>
          </p:cNvGraphicFramePr>
          <p:nvPr>
            <p:extLst>
              <p:ext uri="{D42A27DB-BD31-4B8C-83A1-F6EECF244321}">
                <p14:modId xmlns:p14="http://schemas.microsoft.com/office/powerpoint/2010/main" val="1107544406"/>
              </p:ext>
            </p:extLst>
          </p:nvPr>
        </p:nvGraphicFramePr>
        <p:xfrm>
          <a:off x="911424" y="987878"/>
          <a:ext cx="10369153" cy="5609473"/>
        </p:xfrm>
        <a:graphic>
          <a:graphicData uri="http://schemas.openxmlformats.org/drawingml/2006/table">
            <a:tbl>
              <a:tblPr firstRow="1" firstCol="1" bandRow="1" bandCol="1">
                <a:tableStyleId>{5C22544A-7EE6-4342-B048-85BDC9FD1C3A}</a:tableStyleId>
              </a:tblPr>
              <a:tblGrid>
                <a:gridCol w="1118579">
                  <a:extLst>
                    <a:ext uri="{9D8B030D-6E8A-4147-A177-3AD203B41FA5}">
                      <a16:colId xmlns="" xmlns:a16="http://schemas.microsoft.com/office/drawing/2014/main" val="3775711049"/>
                    </a:ext>
                  </a:extLst>
                </a:gridCol>
                <a:gridCol w="1281688">
                  <a:extLst>
                    <a:ext uri="{9D8B030D-6E8A-4147-A177-3AD203B41FA5}">
                      <a16:colId xmlns="" xmlns:a16="http://schemas.microsoft.com/office/drawing/2014/main" val="3063287003"/>
                    </a:ext>
                  </a:extLst>
                </a:gridCol>
                <a:gridCol w="1005900">
                  <a:extLst>
                    <a:ext uri="{9D8B030D-6E8A-4147-A177-3AD203B41FA5}">
                      <a16:colId xmlns="" xmlns:a16="http://schemas.microsoft.com/office/drawing/2014/main" val="389729484"/>
                    </a:ext>
                  </a:extLst>
                </a:gridCol>
                <a:gridCol w="1464497">
                  <a:extLst>
                    <a:ext uri="{9D8B030D-6E8A-4147-A177-3AD203B41FA5}">
                      <a16:colId xmlns="" xmlns:a16="http://schemas.microsoft.com/office/drawing/2014/main" val="645952132"/>
                    </a:ext>
                  </a:extLst>
                </a:gridCol>
                <a:gridCol w="1833045">
                  <a:extLst>
                    <a:ext uri="{9D8B030D-6E8A-4147-A177-3AD203B41FA5}">
                      <a16:colId xmlns="" xmlns:a16="http://schemas.microsoft.com/office/drawing/2014/main" val="3152213371"/>
                    </a:ext>
                  </a:extLst>
                </a:gridCol>
                <a:gridCol w="1833045">
                  <a:extLst>
                    <a:ext uri="{9D8B030D-6E8A-4147-A177-3AD203B41FA5}">
                      <a16:colId xmlns="" xmlns:a16="http://schemas.microsoft.com/office/drawing/2014/main" val="3305987925"/>
                    </a:ext>
                  </a:extLst>
                </a:gridCol>
                <a:gridCol w="1832399">
                  <a:extLst>
                    <a:ext uri="{9D8B030D-6E8A-4147-A177-3AD203B41FA5}">
                      <a16:colId xmlns="" xmlns:a16="http://schemas.microsoft.com/office/drawing/2014/main" val="1298620929"/>
                    </a:ext>
                  </a:extLst>
                </a:gridCol>
              </a:tblGrid>
              <a:tr h="398473">
                <a:tc rowSpan="3">
                  <a:txBody>
                    <a:bodyPr/>
                    <a:lstStyle/>
                    <a:p>
                      <a:pPr algn="ctr">
                        <a:lnSpc>
                          <a:spcPct val="115000"/>
                        </a:lnSpc>
                        <a:spcAft>
                          <a:spcPts val="0"/>
                        </a:spcAft>
                      </a:pPr>
                      <a:r>
                        <a:rPr lang="ru-RU" sz="1400" b="1">
                          <a:solidFill>
                            <a:schemeClr val="tx1"/>
                          </a:solidFill>
                          <a:effectLst/>
                          <a:latin typeface="Times New Roman"/>
                          <a:ea typeface="Calibri"/>
                          <a:cs typeface="Times New Roman"/>
                        </a:rPr>
                        <a:t>О</a:t>
                      </a:r>
                      <a:r>
                        <a:rPr lang="en-US" sz="1400" b="1">
                          <a:solidFill>
                            <a:schemeClr val="tx1"/>
                          </a:solidFill>
                          <a:effectLst/>
                          <a:latin typeface="Times New Roman"/>
                          <a:ea typeface="Calibri"/>
                          <a:cs typeface="Times New Roman"/>
                        </a:rPr>
                        <a:t>ylar</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3">
                  <a:txBody>
                    <a:bodyPr/>
                    <a:lstStyle/>
                    <a:p>
                      <a:pPr algn="ctr">
                        <a:lnSpc>
                          <a:spcPct val="115000"/>
                        </a:lnSpc>
                        <a:spcAft>
                          <a:spcPts val="0"/>
                        </a:spcAft>
                      </a:pPr>
                      <a:r>
                        <a:rPr lang="ru-RU" sz="1400" b="1">
                          <a:solidFill>
                            <a:schemeClr val="tx1"/>
                          </a:solidFill>
                          <a:effectLst/>
                          <a:latin typeface="Times New Roman"/>
                          <a:ea typeface="Calibri"/>
                          <a:cs typeface="Times New Roman"/>
                        </a:rPr>
                        <a:t>Oy mavzusi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3">
                  <a:txBody>
                    <a:bodyPr/>
                    <a:lstStyle/>
                    <a:p>
                      <a:pPr algn="ctr">
                        <a:lnSpc>
                          <a:spcPct val="115000"/>
                        </a:lnSpc>
                        <a:spcAft>
                          <a:spcPts val="0"/>
                        </a:spcAft>
                      </a:pPr>
                      <a:r>
                        <a:rPr lang="ru-RU" sz="1400" b="1">
                          <a:solidFill>
                            <a:schemeClr val="tx1"/>
                          </a:solidFill>
                          <a:effectLst/>
                          <a:latin typeface="Times New Roman"/>
                          <a:ea typeface="Calibri"/>
                          <a:cs typeface="Times New Roman"/>
                        </a:rPr>
                        <a:t>Oy haftalari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4">
                  <a:txBody>
                    <a:bodyPr/>
                    <a:lstStyle/>
                    <a:p>
                      <a:pPr algn="ctr">
                        <a:lnSpc>
                          <a:spcPct val="115000"/>
                        </a:lnSpc>
                        <a:spcAft>
                          <a:spcPts val="0"/>
                        </a:spcAft>
                      </a:pPr>
                      <a:r>
                        <a:rPr lang="ru-RU" sz="1400" b="1">
                          <a:solidFill>
                            <a:schemeClr val="tx1"/>
                          </a:solidFill>
                          <a:effectLst/>
                          <a:latin typeface="Times New Roman"/>
                          <a:ea typeface="Calibri"/>
                          <a:cs typeface="Times New Roman"/>
                        </a:rPr>
                        <a:t>Hаftа mаvzulаri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430081060"/>
                  </a:ext>
                </a:extLst>
              </a:tr>
              <a:tr h="439295">
                <a:tc vMerge="1">
                  <a:txBody>
                    <a:bodyPr/>
                    <a:lstStyle/>
                    <a:p>
                      <a:endParaRPr lang="ru-RU"/>
                    </a:p>
                  </a:txBody>
                  <a:tcPr/>
                </a:tc>
                <a:tc vMerge="1">
                  <a:txBody>
                    <a:bodyPr/>
                    <a:lstStyle/>
                    <a:p>
                      <a:endParaRPr lang="ru-RU"/>
                    </a:p>
                  </a:txBody>
                  <a:tcPr/>
                </a:tc>
                <a:tc vMerge="1">
                  <a:txBody>
                    <a:bodyPr/>
                    <a:lstStyle/>
                    <a:p>
                      <a:endParaRPr lang="ru-RU"/>
                    </a:p>
                  </a:txBody>
                  <a:tcPr/>
                </a:tc>
                <a:tc gridSpan="4">
                  <a:txBody>
                    <a:bodyPr/>
                    <a:lstStyle/>
                    <a:p>
                      <a:pPr algn="ctr">
                        <a:lnSpc>
                          <a:spcPct val="115000"/>
                        </a:lnSpc>
                        <a:spcAft>
                          <a:spcPts val="0"/>
                        </a:spcAft>
                      </a:pPr>
                      <a:r>
                        <a:rPr lang="en-US" sz="1400" b="1">
                          <a:solidFill>
                            <a:schemeClr val="tx1"/>
                          </a:solidFill>
                          <a:effectLst/>
                          <a:latin typeface="Times New Roman"/>
                          <a:ea typeface="Calibri"/>
                          <a:cs typeface="Times New Roman"/>
                        </a:rPr>
                        <a:t>Yo</a:t>
                      </a:r>
                      <a:r>
                        <a:rPr lang="ru-RU" sz="1400" b="1">
                          <a:solidFill>
                            <a:schemeClr val="tx1"/>
                          </a:solidFill>
                          <a:effectLst/>
                          <a:latin typeface="Times New Roman"/>
                          <a:ea typeface="Calibri"/>
                          <a:cs typeface="Times New Roman"/>
                        </a:rPr>
                        <a:t>sh guruhlаri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740953941"/>
                  </a:ext>
                </a:extLst>
              </a:tr>
              <a:tr h="70431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b="1">
                          <a:solidFill>
                            <a:schemeClr val="tx1"/>
                          </a:solidFill>
                          <a:effectLst/>
                          <a:latin typeface="Times New Roman"/>
                          <a:ea typeface="Calibri"/>
                          <a:cs typeface="Times New Roman"/>
                        </a:rPr>
                        <a:t>Kichik guruh</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15000"/>
                        </a:lnSpc>
                        <a:spcAft>
                          <a:spcPts val="0"/>
                        </a:spcAft>
                      </a:pPr>
                      <a:r>
                        <a:rPr lang="ru-RU" sz="1400" b="1" dirty="0" err="1">
                          <a:solidFill>
                            <a:schemeClr val="tx1"/>
                          </a:solidFill>
                          <a:effectLst/>
                          <a:latin typeface="Times New Roman"/>
                          <a:ea typeface="Calibri"/>
                          <a:cs typeface="Times New Roman"/>
                        </a:rPr>
                        <a:t>O‘rtа</a:t>
                      </a:r>
                      <a:r>
                        <a:rPr lang="ru-RU" sz="1400" b="1" dirty="0">
                          <a:solidFill>
                            <a:schemeClr val="tx1"/>
                          </a:solidFill>
                          <a:effectLst/>
                          <a:latin typeface="Times New Roman"/>
                          <a:ea typeface="Calibri"/>
                          <a:cs typeface="Times New Roman"/>
                        </a:rPr>
                        <a:t> </a:t>
                      </a:r>
                      <a:r>
                        <a:rPr lang="ru-RU" sz="1400" b="1" dirty="0" err="1">
                          <a:solidFill>
                            <a:schemeClr val="tx1"/>
                          </a:solidFill>
                          <a:effectLst/>
                          <a:latin typeface="Times New Roman"/>
                          <a:ea typeface="Calibri"/>
                          <a:cs typeface="Times New Roman"/>
                        </a:rPr>
                        <a:t>guruh</a:t>
                      </a:r>
                      <a:endParaRPr lang="ru-RU"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15000"/>
                        </a:lnSpc>
                        <a:spcAft>
                          <a:spcPts val="0"/>
                        </a:spcAft>
                      </a:pPr>
                      <a:r>
                        <a:rPr lang="ru-RU" sz="1400" b="1">
                          <a:solidFill>
                            <a:schemeClr val="tx1"/>
                          </a:solidFill>
                          <a:effectLst/>
                          <a:latin typeface="Times New Roman"/>
                          <a:ea typeface="Calibri"/>
                          <a:cs typeface="Times New Roman"/>
                        </a:rPr>
                        <a:t>Kаttа guruh</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15000"/>
                        </a:lnSpc>
                        <a:spcAft>
                          <a:spcPts val="0"/>
                        </a:spcAft>
                      </a:pPr>
                      <a:r>
                        <a:rPr lang="ru-RU" sz="1400" b="1" dirty="0" err="1">
                          <a:solidFill>
                            <a:schemeClr val="tx1"/>
                          </a:solidFill>
                          <a:effectLst/>
                          <a:latin typeface="Times New Roman"/>
                          <a:ea typeface="Calibri"/>
                          <a:cs typeface="Times New Roman"/>
                        </a:rPr>
                        <a:t>Tаyyorlov</a:t>
                      </a:r>
                      <a:r>
                        <a:rPr lang="ru-RU" sz="1400" b="1" dirty="0">
                          <a:solidFill>
                            <a:schemeClr val="tx1"/>
                          </a:solidFill>
                          <a:effectLst/>
                          <a:latin typeface="Times New Roman"/>
                          <a:ea typeface="Calibri"/>
                          <a:cs typeface="Times New Roman"/>
                        </a:rPr>
                        <a:t>  </a:t>
                      </a:r>
                      <a:r>
                        <a:rPr lang="ru-RU" sz="1400" b="1" dirty="0" err="1">
                          <a:solidFill>
                            <a:schemeClr val="tx1"/>
                          </a:solidFill>
                          <a:effectLst/>
                          <a:latin typeface="Times New Roman"/>
                          <a:ea typeface="Calibri"/>
                          <a:cs typeface="Times New Roman"/>
                        </a:rPr>
                        <a:t>guruhi</a:t>
                      </a:r>
                      <a:endParaRPr lang="ru-RU"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890665454"/>
                  </a:ext>
                </a:extLst>
              </a:tr>
              <a:tr h="1363380">
                <a:tc rowSpan="4">
                  <a:txBody>
                    <a:bodyPr/>
                    <a:lstStyle/>
                    <a:p>
                      <a:pPr algn="l">
                        <a:lnSpc>
                          <a:spcPct val="115000"/>
                        </a:lnSpc>
                        <a:spcAft>
                          <a:spcPts val="0"/>
                        </a:spcAft>
                      </a:pPr>
                      <a:r>
                        <a:rPr lang="ru-RU" sz="1400">
                          <a:solidFill>
                            <a:schemeClr val="tx1"/>
                          </a:solidFill>
                          <a:effectLst/>
                          <a:latin typeface="Times New Roman"/>
                          <a:ea typeface="Calibri"/>
                          <a:cs typeface="Times New Roman"/>
                        </a:rPr>
                        <a:t>Sentyabr</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4">
                  <a:txBody>
                    <a:bodyPr/>
                    <a:lstStyle/>
                    <a:p>
                      <a:pPr algn="l">
                        <a:lnSpc>
                          <a:spcPct val="115000"/>
                        </a:lnSpc>
                        <a:spcAft>
                          <a:spcPts val="0"/>
                        </a:spcAft>
                      </a:pPr>
                      <a:r>
                        <a:rPr lang="ru-RU" sz="1400">
                          <a:solidFill>
                            <a:schemeClr val="tx1"/>
                          </a:solidFill>
                          <a:effectLst/>
                          <a:latin typeface="Times New Roman"/>
                          <a:ea typeface="Calibri"/>
                          <a:cs typeface="Times New Roman"/>
                        </a:rPr>
                        <a:t>O‘zbekiston – mening Vatanim </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15000"/>
                        </a:lnSpc>
                        <a:spcAft>
                          <a:spcPts val="0"/>
                        </a:spcAft>
                      </a:pPr>
                      <a:r>
                        <a:rPr lang="ru-RU" sz="1400">
                          <a:solidFill>
                            <a:schemeClr val="tx1"/>
                          </a:solidFill>
                          <a:effectLst/>
                          <a:latin typeface="Times New Roman"/>
                          <a:ea typeface="Calibri"/>
                          <a:cs typeface="Times New Roman"/>
                        </a:rPr>
                        <a:t>1-hafta</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a:solidFill>
                            <a:schemeClr val="tx1"/>
                          </a:solidFill>
                          <a:effectLst/>
                          <a:latin typeface="Times New Roman"/>
                          <a:ea typeface="Calibri"/>
                          <a:cs typeface="Times New Roman"/>
                        </a:rPr>
                        <a:t>Men va bolalar bog‘chasi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a:solidFill>
                            <a:schemeClr val="tx1"/>
                          </a:solidFill>
                          <a:effectLst/>
                          <a:latin typeface="Times New Roman"/>
                          <a:ea typeface="Calibri"/>
                          <a:cs typeface="Times New Roman"/>
                        </a:rPr>
                        <a:t>Men va bolalar bog‘chasi</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uz-Cyrl-UZ" sz="1400">
                          <a:solidFill>
                            <a:schemeClr val="tx1"/>
                          </a:solidFill>
                          <a:effectLst/>
                          <a:latin typeface="Times New Roman"/>
                          <a:ea typeface="Calibri"/>
                          <a:cs typeface="Times New Roman"/>
                        </a:rPr>
                        <a:t>O‘zbekiston – mening Vatanim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uz-Cyrl-UZ" sz="1400">
                          <a:solidFill>
                            <a:schemeClr val="tx1"/>
                          </a:solidFill>
                          <a:effectLst/>
                          <a:latin typeface="Times New Roman"/>
                          <a:ea typeface="Calibri"/>
                          <a:cs typeface="Times New Roman"/>
                        </a:rPr>
                        <a:t>O‘zbekiston – mening Vatanim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3618253800"/>
                  </a:ext>
                </a:extLst>
              </a:tr>
              <a:tr h="901338">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a:solidFill>
                            <a:schemeClr val="tx1"/>
                          </a:solidFill>
                          <a:effectLst/>
                          <a:latin typeface="Times New Roman"/>
                          <a:ea typeface="Calibri"/>
                          <a:cs typeface="Times New Roman"/>
                        </a:rPr>
                        <a:t>2- hafta</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Mening shahrim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Mening shahrim – mening  mahallam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Mening shahrim – mening  mahallam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Mening shahrim – mening  mahallam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652808740"/>
                  </a:ext>
                </a:extLst>
              </a:tr>
              <a:tr h="901338">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a:solidFill>
                            <a:schemeClr val="tx1"/>
                          </a:solidFill>
                          <a:effectLst/>
                          <a:latin typeface="Times New Roman"/>
                          <a:ea typeface="Calibri"/>
                          <a:cs typeface="Times New Roman"/>
                        </a:rPr>
                        <a:t>3- hafta</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 va mening oilam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 va mening oilam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 va mening oilam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ru-RU" sz="1400">
                          <a:solidFill>
                            <a:schemeClr val="tx1"/>
                          </a:solidFill>
                          <a:effectLst/>
                          <a:latin typeface="Times New Roman"/>
                          <a:ea typeface="Calibri"/>
                          <a:cs typeface="Times New Roman"/>
                        </a:rPr>
                        <a:t>Men va mening oilam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371716319"/>
                  </a:ext>
                </a:extLst>
              </a:tr>
              <a:tr h="901338">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a:solidFill>
                            <a:schemeClr val="tx1"/>
                          </a:solidFill>
                          <a:effectLst/>
                          <a:latin typeface="Times New Roman"/>
                          <a:ea typeface="Calibri"/>
                          <a:cs typeface="Times New Roman"/>
                        </a:rPr>
                        <a:t>4- hafta</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a:solidFill>
                            <a:schemeClr val="tx1"/>
                          </a:solidFill>
                          <a:effectLst/>
                          <a:latin typeface="Times New Roman"/>
                          <a:ea typeface="Calibri"/>
                          <a:cs typeface="Times New Roman"/>
                        </a:rPr>
                        <a:t>Men va mening do‘stlarim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a:solidFill>
                            <a:schemeClr val="tx1"/>
                          </a:solidFill>
                          <a:effectLst/>
                          <a:latin typeface="Times New Roman"/>
                          <a:ea typeface="Calibri"/>
                          <a:cs typeface="Times New Roman"/>
                        </a:rPr>
                        <a:t>Men va mening do‘stlarim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a:solidFill>
                            <a:schemeClr val="tx1"/>
                          </a:solidFill>
                          <a:effectLst/>
                          <a:latin typeface="Times New Roman"/>
                          <a:ea typeface="Calibri"/>
                          <a:cs typeface="Times New Roman"/>
                        </a:rPr>
                        <a:t>Men va mening do‘stlarim</a:t>
                      </a:r>
                      <a:endParaRPr lang="ru-RU"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lnSpc>
                          <a:spcPct val="115000"/>
                        </a:lnSpc>
                        <a:spcAft>
                          <a:spcPts val="0"/>
                        </a:spcAft>
                      </a:pPr>
                      <a:r>
                        <a:rPr lang="en-US" sz="1400" dirty="0">
                          <a:solidFill>
                            <a:schemeClr val="tx1"/>
                          </a:solidFill>
                          <a:effectLst/>
                          <a:latin typeface="Times New Roman"/>
                          <a:ea typeface="Calibri"/>
                          <a:cs typeface="Times New Roman"/>
                        </a:rPr>
                        <a:t>Men </a:t>
                      </a:r>
                      <a:r>
                        <a:rPr lang="en-US" sz="1400" dirty="0" err="1">
                          <a:solidFill>
                            <a:schemeClr val="tx1"/>
                          </a:solidFill>
                          <a:effectLst/>
                          <a:latin typeface="Times New Roman"/>
                          <a:ea typeface="Calibri"/>
                          <a:cs typeface="Times New Roman"/>
                        </a:rPr>
                        <a:t>va</a:t>
                      </a:r>
                      <a:r>
                        <a:rPr lang="en-US" sz="1400" dirty="0">
                          <a:solidFill>
                            <a:schemeClr val="tx1"/>
                          </a:solidFill>
                          <a:effectLst/>
                          <a:latin typeface="Times New Roman"/>
                          <a:ea typeface="Calibri"/>
                          <a:cs typeface="Times New Roman"/>
                        </a:rPr>
                        <a:t> </a:t>
                      </a:r>
                      <a:r>
                        <a:rPr lang="en-US" sz="1400" dirty="0" err="1">
                          <a:solidFill>
                            <a:schemeClr val="tx1"/>
                          </a:solidFill>
                          <a:effectLst/>
                          <a:latin typeface="Times New Roman"/>
                          <a:ea typeface="Calibri"/>
                          <a:cs typeface="Times New Roman"/>
                        </a:rPr>
                        <a:t>mening</a:t>
                      </a:r>
                      <a:r>
                        <a:rPr lang="en-US" sz="1400" dirty="0">
                          <a:solidFill>
                            <a:schemeClr val="tx1"/>
                          </a:solidFill>
                          <a:effectLst/>
                          <a:latin typeface="Times New Roman"/>
                          <a:ea typeface="Calibri"/>
                          <a:cs typeface="Times New Roman"/>
                        </a:rPr>
                        <a:t> </a:t>
                      </a:r>
                      <a:r>
                        <a:rPr lang="en-US" sz="1400" dirty="0" err="1">
                          <a:solidFill>
                            <a:schemeClr val="tx1"/>
                          </a:solidFill>
                          <a:effectLst/>
                          <a:latin typeface="Times New Roman"/>
                          <a:ea typeface="Calibri"/>
                          <a:cs typeface="Times New Roman"/>
                        </a:rPr>
                        <a:t>do‘stlarim</a:t>
                      </a:r>
                      <a:endParaRPr lang="ru-RU"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231695779"/>
                  </a:ext>
                </a:extLst>
              </a:tr>
            </a:tbl>
          </a:graphicData>
        </a:graphic>
      </p:graphicFrame>
      <p:sp>
        <p:nvSpPr>
          <p:cNvPr id="6" name="Прямоугольник 5"/>
          <p:cNvSpPr/>
          <p:nvPr/>
        </p:nvSpPr>
        <p:spPr>
          <a:xfrm>
            <a:off x="130629" y="171452"/>
            <a:ext cx="11846378" cy="769441"/>
          </a:xfrm>
          <a:prstGeom prst="rect">
            <a:avLst/>
          </a:prstGeom>
        </p:spPr>
        <p:txBody>
          <a:bodyPr wrap="square">
            <a:spAutoFit/>
          </a:bodyPr>
          <a:lstStyle/>
          <a:p>
            <a:pPr algn="ctr"/>
            <a:r>
              <a:rPr lang="uz-Cyrl-UZ" sz="2000" b="1" dirty="0">
                <a:latin typeface="Times New Roman" pitchFamily="18" charset="0"/>
                <a:cs typeface="Times New Roman" pitchFamily="18" charset="0"/>
              </a:rPr>
              <a:t>Hafta mavzusi bolalar uchun juda qiziqarli, qaysidir ma’noda bolalarga tanish bo‘lishi kerak</a:t>
            </a:r>
            <a:endParaRPr lang="ru-RU" sz="2000" dirty="0">
              <a:latin typeface="Times New Roman" pitchFamily="18" charset="0"/>
              <a:cs typeface="Times New Roman" pitchFamily="18" charset="0"/>
            </a:endParaRPr>
          </a:p>
          <a:p>
            <a:pPr algn="ctr"/>
            <a:r>
              <a:rPr lang="uz-Cyrl-UZ" sz="2400" b="1" dirty="0" smtClean="0">
                <a:latin typeface="Times New Roman" pitchFamily="18" charset="0"/>
                <a:cs typeface="Times New Roman" pitchFamily="18" charset="0"/>
              </a:rPr>
              <a:t>. </a:t>
            </a:r>
            <a:endParaRPr lang="ru-RU"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715671377"/>
      </p:ext>
    </p:extLst>
  </p:cSld>
  <p:clrMapOvr>
    <a:masterClrMapping/>
  </p:clrMapOvr>
  <p:transition>
    <p:wheel spokes="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 xmlns:a16="http://schemas.microsoft.com/office/drawing/2014/main" id="{A736BFB4-E239-4E83-BF36-13BFF626F5FF}"/>
              </a:ext>
            </a:extLst>
          </p:cNvPr>
          <p:cNvSpPr>
            <a:spLocks noGrp="1"/>
          </p:cNvSpPr>
          <p:nvPr>
            <p:ph type="sldNum" sz="quarter" idx="12"/>
          </p:nvPr>
        </p:nvSpPr>
        <p:spPr/>
        <p:txBody>
          <a:bodyPr/>
          <a:lstStyle/>
          <a:p>
            <a:fld id="{A27C3238-88FA-41AE-9A83-549895D208CE}" type="slidenum">
              <a:rPr lang="ru-RU" smtClean="0"/>
              <a:pPr/>
              <a:t>21</a:t>
            </a:fld>
            <a:endParaRPr lang="ru-RU" dirty="0"/>
          </a:p>
        </p:txBody>
      </p:sp>
      <p:sp>
        <p:nvSpPr>
          <p:cNvPr id="4" name="Заголовок 3"/>
          <p:cNvSpPr>
            <a:spLocks noGrp="1"/>
          </p:cNvSpPr>
          <p:nvPr>
            <p:ph type="title"/>
          </p:nvPr>
        </p:nvSpPr>
        <p:spPr/>
        <p:txBody>
          <a:bodyPr/>
          <a:lstStyle/>
          <a:p>
            <a:endParaRPr lang="ru-RU"/>
          </a:p>
        </p:txBody>
      </p:sp>
      <p:sp>
        <p:nvSpPr>
          <p:cNvPr id="3" name="Объект 2">
            <a:extLst>
              <a:ext uri="{FF2B5EF4-FFF2-40B4-BE49-F238E27FC236}">
                <a16:creationId xmlns="" xmlns:a16="http://schemas.microsoft.com/office/drawing/2014/main" id="{5F82BAB7-4782-459E-BA91-3DCA0F0BF29E}"/>
              </a:ext>
            </a:extLst>
          </p:cNvPr>
          <p:cNvSpPr>
            <a:spLocks noGrp="1"/>
          </p:cNvSpPr>
          <p:nvPr>
            <p:ph sz="quarter" idx="13"/>
          </p:nvPr>
        </p:nvSpPr>
        <p:spPr>
          <a:xfrm>
            <a:off x="1524000" y="204108"/>
            <a:ext cx="8534400" cy="669472"/>
          </a:xfrm>
          <a:prstGeom prst="rect">
            <a:avLst/>
          </a:prstGeom>
        </p:spPr>
        <p:txBody>
          <a:bodyPr>
            <a:normAutofit/>
          </a:bodyPr>
          <a:lstStyle/>
          <a:p>
            <a:pPr algn="ctr"/>
            <a:endParaRPr lang="en-US" sz="2400" i="1" dirty="0">
              <a:latin typeface="Times New Roman" pitchFamily="18" charset="0"/>
              <a:cs typeface="Times New Roman" pitchFamily="18" charset="0"/>
            </a:endParaRPr>
          </a:p>
          <a:p>
            <a:pPr marL="0" indent="0" algn="ctr">
              <a:buNone/>
            </a:pPr>
            <a:endParaRPr lang="ru-RU" sz="2400" dirty="0"/>
          </a:p>
        </p:txBody>
      </p:sp>
      <p:sp>
        <p:nvSpPr>
          <p:cNvPr id="6" name="Прямоугольник 5"/>
          <p:cNvSpPr/>
          <p:nvPr/>
        </p:nvSpPr>
        <p:spPr>
          <a:xfrm>
            <a:off x="636815" y="171451"/>
            <a:ext cx="10327822" cy="830997"/>
          </a:xfrm>
          <a:prstGeom prst="rect">
            <a:avLst/>
          </a:prstGeom>
        </p:spPr>
        <p:txBody>
          <a:bodyPr wrap="square">
            <a:spAutoFit/>
          </a:bodyPr>
          <a:lstStyle/>
          <a:p>
            <a:pPr algn="ctr"/>
            <a:r>
              <a:rPr lang="en-US" sz="2400" dirty="0" smtClean="0">
                <a:latin typeface="Times New Roman" pitchFamily="18" charset="0"/>
                <a:cs typeface="Times New Roman" pitchFamily="18" charset="0"/>
              </a:rPr>
              <a:t>Se</a:t>
            </a:r>
            <a:r>
              <a:rPr lang="uz-Cyrl-UZ" sz="2400" dirty="0" smtClean="0">
                <a:latin typeface="Times New Roman" pitchFamily="18" charset="0"/>
                <a:cs typeface="Times New Roman" pitchFamily="18" charset="0"/>
              </a:rPr>
              <a:t>ntyabr oyi 1-hafta</a:t>
            </a:r>
            <a:r>
              <a:rPr lang="en-US" sz="2400" dirty="0" smtClean="0">
                <a:latin typeface="Times New Roman" pitchFamily="18" charset="0"/>
                <a:cs typeface="Times New Roman" pitchFamily="18" charset="0"/>
              </a:rPr>
              <a:t>.</a:t>
            </a:r>
            <a:r>
              <a:rPr lang="uz-Cyrl-UZ"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Mening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qadrdon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O‘zbekistonim</a:t>
            </a:r>
            <a:r>
              <a:rPr lang="uz-Cyrl-UZ" sz="2400" dirty="0" smtClean="0">
                <a:latin typeface="Times New Roman" pitchFamily="18" charset="0"/>
                <a:cs typeface="Times New Roman" pitchFamily="18" charset="0"/>
              </a:rPr>
              <a:t>” mavzu</a:t>
            </a:r>
            <a:r>
              <a:rPr lang="en-US" sz="2400" dirty="0" err="1" smtClean="0">
                <a:latin typeface="Times New Roman" pitchFamily="18" charset="0"/>
                <a:cs typeface="Times New Roman" pitchFamily="18" charset="0"/>
              </a:rPr>
              <a:t>si</a:t>
            </a:r>
            <a:r>
              <a:rPr lang="uz-Cyrl-UZ" sz="2400" dirty="0" smtClean="0">
                <a:latin typeface="Times New Roman" pitchFamily="18" charset="0"/>
                <a:cs typeface="Times New Roman" pitchFamily="18" charset="0"/>
              </a:rPr>
              <a:t> </a:t>
            </a:r>
            <a:r>
              <a:rPr lang="uz-Cyrl-UZ" sz="2400" dirty="0">
                <a:latin typeface="Times New Roman" pitchFamily="18" charset="0"/>
                <a:cs typeface="Times New Roman" pitchFamily="18" charset="0"/>
              </a:rPr>
              <a:t>asosida Davlat talablarining 5 ta sohasi bo‘yicha maqsadlarni </a:t>
            </a:r>
            <a:r>
              <a:rPr lang="uz-Cyrl-UZ" sz="2400" dirty="0" smtClean="0">
                <a:latin typeface="Times New Roman" pitchFamily="18" charset="0"/>
                <a:cs typeface="Times New Roman" pitchFamily="18" charset="0"/>
              </a:rPr>
              <a:t>belgilash</a:t>
            </a:r>
            <a:r>
              <a:rPr lang="uz-Cyrl-UZ" sz="2400" dirty="0" smtClean="0"/>
              <a:t>.</a:t>
            </a:r>
            <a:endParaRPr lang="ru-RU" sz="2400" dirty="0"/>
          </a:p>
        </p:txBody>
      </p:sp>
      <p:graphicFrame>
        <p:nvGraphicFramePr>
          <p:cNvPr id="7" name="Таблица 6"/>
          <p:cNvGraphicFramePr>
            <a:graphicFrameLocks noGrp="1"/>
          </p:cNvGraphicFramePr>
          <p:nvPr>
            <p:extLst>
              <p:ext uri="{D42A27DB-BD31-4B8C-83A1-F6EECF244321}">
                <p14:modId xmlns:p14="http://schemas.microsoft.com/office/powerpoint/2010/main" val="1730136556"/>
              </p:ext>
            </p:extLst>
          </p:nvPr>
        </p:nvGraphicFramePr>
        <p:xfrm>
          <a:off x="1151164" y="1410749"/>
          <a:ext cx="10123717" cy="5331464"/>
        </p:xfrm>
        <a:graphic>
          <a:graphicData uri="http://schemas.openxmlformats.org/drawingml/2006/table">
            <a:tbl>
              <a:tblPr firstRow="1" firstCol="1" bandRow="1">
                <a:tableStyleId>{5C22544A-7EE6-4342-B048-85BDC9FD1C3A}</a:tableStyleId>
              </a:tblPr>
              <a:tblGrid>
                <a:gridCol w="1277092"/>
                <a:gridCol w="2215885"/>
                <a:gridCol w="6630740"/>
              </a:tblGrid>
              <a:tr h="367873">
                <a:tc rowSpan="5">
                  <a:txBody>
                    <a:bodyPr/>
                    <a:lstStyle/>
                    <a:p>
                      <a:pPr algn="ctr">
                        <a:lnSpc>
                          <a:spcPct val="107000"/>
                        </a:lnSpc>
                        <a:spcAft>
                          <a:spcPts val="0"/>
                        </a:spcAft>
                        <a:tabLst>
                          <a:tab pos="630555" algn="l"/>
                        </a:tabLst>
                      </a:pPr>
                      <a:r>
                        <a:rPr lang="uz-Cyrl-UZ" sz="1200" dirty="0">
                          <a:solidFill>
                            <a:schemeClr val="tx1"/>
                          </a:solidFill>
                          <a:effectLst/>
                        </a:rPr>
                        <a:t> </a:t>
                      </a:r>
                      <a:endParaRPr lang="ru-RU" sz="1200" dirty="0">
                        <a:solidFill>
                          <a:schemeClr val="tx1"/>
                        </a:solidFill>
                        <a:effectLst/>
                      </a:endParaRPr>
                    </a:p>
                    <a:p>
                      <a:pPr algn="ctr">
                        <a:lnSpc>
                          <a:spcPct val="107000"/>
                        </a:lnSpc>
                        <a:spcAft>
                          <a:spcPts val="0"/>
                        </a:spcAft>
                        <a:tabLst>
                          <a:tab pos="630555" algn="l"/>
                        </a:tabLst>
                      </a:pPr>
                      <a:r>
                        <a:rPr lang="uz-Cyrl-UZ" sz="1200" dirty="0">
                          <a:solidFill>
                            <a:schemeClr val="tx1"/>
                          </a:solidFill>
                          <a:effectLst/>
                        </a:rPr>
                        <a:t> </a:t>
                      </a:r>
                      <a:endParaRPr lang="ru-RU" sz="1200" dirty="0">
                        <a:solidFill>
                          <a:schemeClr val="tx1"/>
                        </a:solidFill>
                        <a:effectLst/>
                      </a:endParaRPr>
                    </a:p>
                    <a:p>
                      <a:pPr algn="ctr">
                        <a:lnSpc>
                          <a:spcPct val="107000"/>
                        </a:lnSpc>
                        <a:spcAft>
                          <a:spcPts val="0"/>
                        </a:spcAft>
                        <a:tabLst>
                          <a:tab pos="630555" algn="l"/>
                        </a:tabLst>
                      </a:pPr>
                      <a:r>
                        <a:rPr lang="uz-Cyrl-UZ" sz="1200" dirty="0">
                          <a:solidFill>
                            <a:schemeClr val="tx1"/>
                          </a:solidFill>
                          <a:effectLst/>
                        </a:rPr>
                        <a:t> </a:t>
                      </a:r>
                      <a:endParaRPr lang="ru-RU" sz="1200" dirty="0">
                        <a:solidFill>
                          <a:schemeClr val="tx1"/>
                        </a:solidFill>
                        <a:effectLst/>
                      </a:endParaRPr>
                    </a:p>
                    <a:p>
                      <a:pPr algn="ctr">
                        <a:lnSpc>
                          <a:spcPct val="107000"/>
                        </a:lnSpc>
                        <a:spcAft>
                          <a:spcPts val="0"/>
                        </a:spcAft>
                        <a:tabLst>
                          <a:tab pos="630555" algn="l"/>
                        </a:tabLst>
                      </a:pPr>
                      <a:r>
                        <a:rPr lang="uz-Cyrl-UZ" sz="1600" dirty="0">
                          <a:solidFill>
                            <a:schemeClr val="tx1"/>
                          </a:solidFill>
                          <a:effectLst/>
                          <a:latin typeface="Times New Roman" pitchFamily="18" charset="0"/>
                          <a:cs typeface="Times New Roman" pitchFamily="18" charset="0"/>
                        </a:rPr>
                        <a:t>Rivojlanish sohalariga oid maqsadla</a:t>
                      </a:r>
                      <a:r>
                        <a:rPr lang="uz-Cyrl-UZ" sz="1200" dirty="0">
                          <a:solidFill>
                            <a:schemeClr val="tx1"/>
                          </a:solidFill>
                          <a:effectLst/>
                        </a:rPr>
                        <a:t>r</a:t>
                      </a:r>
                      <a:endParaRPr lang="ru-RU" sz="1200" dirty="0">
                        <a:solidFill>
                          <a:schemeClr val="tx1"/>
                        </a:solidFill>
                        <a:effectLst/>
                        <a:latin typeface="Calibri"/>
                        <a:ea typeface="Calibri"/>
                        <a:cs typeface="Times New Roman"/>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0"/>
                        </a:spcAft>
                      </a:pPr>
                      <a:r>
                        <a:rPr lang="uz-Latn-UZ" sz="1600" b="0" dirty="0">
                          <a:solidFill>
                            <a:schemeClr val="tx1"/>
                          </a:solidFill>
                          <a:effectLst/>
                          <a:latin typeface="Times New Roman" pitchFamily="18" charset="0"/>
                          <a:cs typeface="Times New Roman" pitchFamily="18" charset="0"/>
                        </a:rPr>
                        <a:t>Jismoniy rivojlanish va sog‘lom turmush tarzining shakllanishi</a:t>
                      </a:r>
                      <a:endParaRPr lang="ru-RU" sz="1600" b="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07000"/>
                        </a:lnSpc>
                        <a:spcAft>
                          <a:spcPts val="0"/>
                        </a:spcAft>
                      </a:pPr>
                      <a:r>
                        <a:rPr lang="uz-Latn-UZ" sz="1600" b="0" dirty="0">
                          <a:solidFill>
                            <a:schemeClr val="tx1"/>
                          </a:solidFill>
                          <a:effectLst/>
                          <a:latin typeface="Times New Roman" pitchFamily="18" charset="0"/>
                          <a:cs typeface="Times New Roman" pitchFamily="18" charset="0"/>
                        </a:rPr>
                        <a:t>Bola</a:t>
                      </a:r>
                      <a:r>
                        <a:rPr lang="uz-Cyrl-UZ" sz="1600" b="0" dirty="0">
                          <a:solidFill>
                            <a:schemeClr val="tx1"/>
                          </a:solidFill>
                          <a:effectLst/>
                          <a:latin typeface="Times New Roman" pitchFamily="18" charset="0"/>
                          <a:cs typeface="Times New Roman" pitchFamily="18" charset="0"/>
                        </a:rPr>
                        <a:t>lar </a:t>
                      </a:r>
                      <a:r>
                        <a:rPr lang="uz-Latn-UZ" sz="1600" b="0" dirty="0">
                          <a:solidFill>
                            <a:schemeClr val="tx1"/>
                          </a:solidFill>
                          <a:effectLst/>
                          <a:latin typeface="Times New Roman" pitchFamily="18" charset="0"/>
                          <a:cs typeface="Times New Roman" pitchFamily="18" charset="0"/>
                        </a:rPr>
                        <a:t>bir, ikki, to‘rtta bo‘lib saflanadi</a:t>
                      </a:r>
                      <a:r>
                        <a:rPr lang="uz-Cyrl-UZ" sz="1600" b="0" dirty="0">
                          <a:solidFill>
                            <a:schemeClr val="tx1"/>
                          </a:solidFill>
                          <a:effectLst/>
                          <a:latin typeface="Times New Roman" pitchFamily="18" charset="0"/>
                          <a:cs typeface="Times New Roman" pitchFamily="18" charset="0"/>
                        </a:rPr>
                        <a:t>. </a:t>
                      </a:r>
                      <a:r>
                        <a:rPr lang="uz-Latn-UZ" sz="1600" b="0" dirty="0">
                          <a:solidFill>
                            <a:schemeClr val="tx1"/>
                          </a:solidFill>
                          <a:effectLst/>
                          <a:latin typeface="Times New Roman" pitchFamily="18" charset="0"/>
                          <a:cs typeface="Times New Roman" pitchFamily="18" charset="0"/>
                        </a:rPr>
                        <a:t>pastdan, boshi uzra koptokni irg‘itadi;koptokni yer bo‘ylab ilonizi qilib irg‘itadi; halqalarni halqa ustuniga otib tushiradi</a:t>
                      </a:r>
                      <a:r>
                        <a:rPr lang="uz-Cyrl-UZ" sz="1600" b="0" dirty="0">
                          <a:solidFill>
                            <a:schemeClr val="tx1"/>
                          </a:solidFill>
                          <a:effectLst/>
                          <a:latin typeface="Times New Roman" pitchFamily="18" charset="0"/>
                          <a:cs typeface="Times New Roman" pitchFamily="18" charset="0"/>
                        </a:rPr>
                        <a:t>; pazllar yig‘adi</a:t>
                      </a:r>
                      <a:r>
                        <a:rPr lang="uz-Latn-UZ" sz="1600" b="0" dirty="0">
                          <a:solidFill>
                            <a:schemeClr val="tx1"/>
                          </a:solidFill>
                          <a:effectLst/>
                          <a:latin typeface="Times New Roman" pitchFamily="18" charset="0"/>
                          <a:cs typeface="Times New Roman" pitchFamily="18" charset="0"/>
                        </a:rPr>
                        <a:t>.</a:t>
                      </a:r>
                      <a:endParaRPr lang="ru-RU" sz="1600" b="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1049699">
                <a:tc vMerge="1">
                  <a:txBody>
                    <a:bodyPr/>
                    <a:lstStyle/>
                    <a:p>
                      <a:endParaRPr lang="ru-RU"/>
                    </a:p>
                  </a:txBody>
                  <a:tcPr/>
                </a:tc>
                <a:tc>
                  <a:txBody>
                    <a:bodyPr/>
                    <a:lstStyle/>
                    <a:p>
                      <a:pPr algn="ctr">
                        <a:lnSpc>
                          <a:spcPct val="107000"/>
                        </a:lnSpc>
                        <a:spcAft>
                          <a:spcPts val="0"/>
                        </a:spcAft>
                      </a:pPr>
                      <a:r>
                        <a:rPr lang="ru-RU" sz="1600" dirty="0" err="1">
                          <a:solidFill>
                            <a:schemeClr val="tx1"/>
                          </a:solidFill>
                          <a:effectLst/>
                          <a:latin typeface="Times New Roman" pitchFamily="18" charset="0"/>
                          <a:cs typeface="Times New Roman" pitchFamily="18" charset="0"/>
                        </a:rPr>
                        <a:t>Ijtimoiy-hissiy</a:t>
                      </a:r>
                      <a:r>
                        <a:rPr lang="ru-RU" sz="1600" dirty="0">
                          <a:solidFill>
                            <a:schemeClr val="tx1"/>
                          </a:solidFill>
                          <a:effectLst/>
                          <a:latin typeface="Times New Roman" pitchFamily="18" charset="0"/>
                          <a:cs typeface="Times New Roman" pitchFamily="18" charset="0"/>
                        </a:rPr>
                        <a:t> </a:t>
                      </a:r>
                      <a:r>
                        <a:rPr lang="ru-RU" sz="1600" dirty="0" err="1">
                          <a:solidFill>
                            <a:schemeClr val="tx1"/>
                          </a:solidFill>
                          <a:effectLst/>
                          <a:latin typeface="Times New Roman" pitchFamily="18" charset="0"/>
                          <a:cs typeface="Times New Roman" pitchFamily="18" charset="0"/>
                        </a:rPr>
                        <a:t>rivojlanish</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07000"/>
                        </a:lnSpc>
                        <a:spcAft>
                          <a:spcPts val="0"/>
                        </a:spcAft>
                      </a:pPr>
                      <a:r>
                        <a:rPr lang="uz-Cyrl-UZ" sz="1600" dirty="0">
                          <a:solidFill>
                            <a:schemeClr val="tx1"/>
                          </a:solidFill>
                          <a:effectLst/>
                          <a:latin typeface="Times New Roman" pitchFamily="18" charset="0"/>
                          <a:cs typeface="Times New Roman" pitchFamily="18" charset="0"/>
                        </a:rPr>
                        <a:t>O‘</a:t>
                      </a:r>
                      <a:r>
                        <a:rPr lang="uz-Latn-UZ" sz="1600" dirty="0">
                          <a:solidFill>
                            <a:schemeClr val="tx1"/>
                          </a:solidFill>
                          <a:effectLst/>
                          <a:latin typeface="Times New Roman" pitchFamily="18" charset="0"/>
                          <a:cs typeface="Times New Roman" pitchFamily="18" charset="0"/>
                        </a:rPr>
                        <a:t>zining millati, tili va </a:t>
                      </a:r>
                      <a:r>
                        <a:rPr lang="uz-Cyrl-UZ" sz="1600" dirty="0">
                          <a:solidFill>
                            <a:schemeClr val="tx1"/>
                          </a:solidFill>
                          <a:effectLst/>
                          <a:latin typeface="Times New Roman" pitchFamily="18" charset="0"/>
                          <a:cs typeface="Times New Roman" pitchFamily="18" charset="0"/>
                        </a:rPr>
                        <a:t>urf-odatlari, bayramini biladi. O‘</a:t>
                      </a:r>
                      <a:r>
                        <a:rPr lang="uz-Latn-UZ" sz="1600" dirty="0">
                          <a:solidFill>
                            <a:schemeClr val="tx1"/>
                          </a:solidFill>
                          <a:effectLst/>
                          <a:latin typeface="Times New Roman" pitchFamily="18" charset="0"/>
                          <a:cs typeface="Times New Roman" pitchFamily="18" charset="0"/>
                        </a:rPr>
                        <a:t>z hissiyotlari</a:t>
                      </a:r>
                      <a:r>
                        <a:rPr lang="uz-Cyrl-UZ" sz="1600" dirty="0">
                          <a:solidFill>
                            <a:schemeClr val="tx1"/>
                          </a:solidFill>
                          <a:effectLst/>
                          <a:latin typeface="Times New Roman" pitchFamily="18" charset="0"/>
                          <a:cs typeface="Times New Roman" pitchFamily="18" charset="0"/>
                        </a:rPr>
                        <a:t>ga   </a:t>
                      </a:r>
                      <a:r>
                        <a:rPr lang="uz-Latn-UZ" sz="1600" dirty="0">
                          <a:solidFill>
                            <a:schemeClr val="tx1"/>
                          </a:solidFill>
                          <a:effectLst/>
                          <a:latin typeface="Times New Roman" pitchFamily="18" charset="0"/>
                          <a:cs typeface="Times New Roman" pitchFamily="18" charset="0"/>
                        </a:rPr>
                        <a:t>emotsional munosabat bildiradi</a:t>
                      </a:r>
                      <a:r>
                        <a:rPr lang="uz-Cyrl-UZ" sz="1600" dirty="0">
                          <a:solidFill>
                            <a:schemeClr val="tx1"/>
                          </a:solidFill>
                          <a:effectLst/>
                          <a:latin typeface="Times New Roman" pitchFamily="18" charset="0"/>
                          <a:cs typeface="Times New Roman" pitchFamily="18" charset="0"/>
                        </a:rPr>
                        <a:t>. K</a:t>
                      </a:r>
                      <a:r>
                        <a:rPr lang="uz-Latn-UZ" sz="1600" dirty="0">
                          <a:solidFill>
                            <a:schemeClr val="tx1"/>
                          </a:solidFill>
                          <a:effectLst/>
                          <a:latin typeface="Times New Roman" pitchFamily="18" charset="0"/>
                          <a:cs typeface="Times New Roman" pitchFamily="18" charset="0"/>
                        </a:rPr>
                        <a:t>attalar va tengdoshlar bilan muloqotda bo‘ladi</a:t>
                      </a:r>
                      <a:r>
                        <a:rPr lang="uz-Cyrl-UZ" sz="1600" dirty="0">
                          <a:solidFill>
                            <a:schemeClr val="tx1"/>
                          </a:solidFill>
                          <a:effectLst/>
                          <a:latin typeface="Times New Roman" pitchFamily="18" charset="0"/>
                          <a:cs typeface="Times New Roman" pitchFamily="18" charset="0"/>
                        </a:rPr>
                        <a:t>.</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1224649">
                <a:tc vMerge="1">
                  <a:txBody>
                    <a:bodyPr/>
                    <a:lstStyle/>
                    <a:p>
                      <a:endParaRPr lang="ru-RU"/>
                    </a:p>
                  </a:txBody>
                  <a:tcPr/>
                </a:tc>
                <a:tc>
                  <a:txBody>
                    <a:bodyPr/>
                    <a:lstStyle/>
                    <a:p>
                      <a:pPr algn="ctr">
                        <a:lnSpc>
                          <a:spcPct val="107000"/>
                        </a:lnSpc>
                        <a:spcAft>
                          <a:spcPts val="0"/>
                        </a:spcAft>
                      </a:pPr>
                      <a:r>
                        <a:rPr lang="uz-Latn-UZ" sz="1600">
                          <a:solidFill>
                            <a:schemeClr val="tx1"/>
                          </a:solidFill>
                          <a:effectLst/>
                          <a:latin typeface="Times New Roman" pitchFamily="18" charset="0"/>
                          <a:cs typeface="Times New Roman" pitchFamily="18" charset="0"/>
                        </a:rPr>
                        <a:t>Nutq, muloqot, o‘qish va yozish  malakalari</a:t>
                      </a:r>
                      <a:endParaRPr lang="ru-RU" sz="160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07000"/>
                        </a:lnSpc>
                        <a:spcAft>
                          <a:spcPts val="0"/>
                        </a:spcAft>
                      </a:pPr>
                      <a:r>
                        <a:rPr lang="uz-Cyrl-UZ" sz="1600" dirty="0">
                          <a:solidFill>
                            <a:schemeClr val="tx1"/>
                          </a:solidFill>
                          <a:effectLst/>
                          <a:latin typeface="Times New Roman" pitchFamily="18" charset="0"/>
                          <a:cs typeface="Times New Roman" pitchFamily="18" charset="0"/>
                        </a:rPr>
                        <a:t>K</a:t>
                      </a:r>
                      <a:r>
                        <a:rPr lang="uz-Latn-UZ" sz="1600" dirty="0">
                          <a:solidFill>
                            <a:schemeClr val="tx1"/>
                          </a:solidFill>
                          <a:effectLst/>
                          <a:latin typeface="Times New Roman" pitchFamily="18" charset="0"/>
                          <a:cs typeface="Times New Roman" pitchFamily="18" charset="0"/>
                        </a:rPr>
                        <a:t>uzatayotgan hodisa va voqealarni tushuntirib beradi</a:t>
                      </a:r>
                      <a:r>
                        <a:rPr lang="uz-Cyrl-UZ" sz="1600" dirty="0">
                          <a:solidFill>
                            <a:schemeClr val="tx1"/>
                          </a:solidFill>
                          <a:effectLst/>
                          <a:latin typeface="Times New Roman" pitchFamily="18" charset="0"/>
                          <a:cs typeface="Times New Roman" pitchFamily="18" charset="0"/>
                        </a:rPr>
                        <a:t>.  Surat bo‘yicha guruh muhokamasida muloqotga kirishadi, mustaqil mazmunli hikoya tuzadi.Tovushlarni to‘g‘ri talaffuz qiladi.</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1399600">
                <a:tc vMerge="1">
                  <a:txBody>
                    <a:bodyPr/>
                    <a:lstStyle/>
                    <a:p>
                      <a:endParaRPr lang="ru-RU"/>
                    </a:p>
                  </a:txBody>
                  <a:tcPr/>
                </a:tc>
                <a:tc>
                  <a:txBody>
                    <a:bodyPr/>
                    <a:lstStyle/>
                    <a:p>
                      <a:pPr algn="ctr">
                        <a:lnSpc>
                          <a:spcPct val="107000"/>
                        </a:lnSpc>
                        <a:spcAft>
                          <a:spcPts val="0"/>
                        </a:spcAft>
                      </a:pPr>
                      <a:r>
                        <a:rPr lang="ru-RU" sz="1600">
                          <a:solidFill>
                            <a:schemeClr val="tx1"/>
                          </a:solidFill>
                          <a:effectLst/>
                          <a:latin typeface="Times New Roman" pitchFamily="18" charset="0"/>
                          <a:cs typeface="Times New Roman" pitchFamily="18" charset="0"/>
                        </a:rPr>
                        <a:t>Bilish jarayonining rivojlanishi</a:t>
                      </a:r>
                      <a:endParaRPr lang="ru-RU" sz="160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07000"/>
                        </a:lnSpc>
                        <a:spcAft>
                          <a:spcPts val="0"/>
                        </a:spcAft>
                      </a:pPr>
                      <a:r>
                        <a:rPr lang="uz-Cyrl-UZ" sz="1600" dirty="0">
                          <a:solidFill>
                            <a:schemeClr val="tx1"/>
                          </a:solidFill>
                          <a:effectLst/>
                          <a:latin typeface="Times New Roman" pitchFamily="18" charset="0"/>
                          <a:cs typeface="Times New Roman" pitchFamily="18" charset="0"/>
                        </a:rPr>
                        <a:t>Y</a:t>
                      </a:r>
                      <a:r>
                        <a:rPr lang="uz-Latn-UZ" sz="1600" dirty="0">
                          <a:solidFill>
                            <a:schemeClr val="tx1"/>
                          </a:solidFill>
                          <a:effectLst/>
                          <a:latin typeface="Times New Roman" pitchFamily="18" charset="0"/>
                          <a:cs typeface="Times New Roman" pitchFamily="18" charset="0"/>
                        </a:rPr>
                        <a:t>il fasllari nomini biladi</a:t>
                      </a:r>
                      <a:r>
                        <a:rPr lang="uz-Cyrl-UZ" sz="1600" dirty="0">
                          <a:solidFill>
                            <a:schemeClr val="tx1"/>
                          </a:solidFill>
                          <a:effectLst/>
                          <a:latin typeface="Times New Roman" pitchFamily="18" charset="0"/>
                          <a:cs typeface="Times New Roman" pitchFamily="18" charset="0"/>
                        </a:rPr>
                        <a:t>. </a:t>
                      </a:r>
                      <a:r>
                        <a:rPr lang="uz-Latn-UZ" sz="1600" dirty="0">
                          <a:solidFill>
                            <a:schemeClr val="tx1"/>
                          </a:solidFill>
                          <a:effectLst/>
                          <a:latin typeface="Times New Roman" pitchFamily="18" charset="0"/>
                          <a:cs typeface="Times New Roman" pitchFamily="18" charset="0"/>
                        </a:rPr>
                        <a:t>Davlat ramzlari biladi. </a:t>
                      </a:r>
                      <a:endParaRPr lang="ru-RU" sz="1600" dirty="0">
                        <a:solidFill>
                          <a:schemeClr val="tx1"/>
                        </a:solidFill>
                        <a:effectLst/>
                        <a:latin typeface="Times New Roman" pitchFamily="18" charset="0"/>
                        <a:cs typeface="Times New Roman" pitchFamily="18" charset="0"/>
                      </a:endParaRPr>
                    </a:p>
                    <a:p>
                      <a:pPr algn="just">
                        <a:lnSpc>
                          <a:spcPct val="107000"/>
                        </a:lnSpc>
                        <a:spcAft>
                          <a:spcPts val="0"/>
                        </a:spcAft>
                      </a:pPr>
                      <a:r>
                        <a:rPr lang="uz-Latn-UZ" sz="1600" dirty="0">
                          <a:solidFill>
                            <a:schemeClr val="tx1"/>
                          </a:solidFill>
                          <a:effectLst/>
                          <a:latin typeface="Times New Roman" pitchFamily="18" charset="0"/>
                          <a:cs typeface="Times New Roman" pitchFamily="18" charset="0"/>
                        </a:rPr>
                        <a:t>10 gacha qo‘shish va ayirishli sodda matematik vazifalarni yechadi,  geometrik shakllar va figuralarni biladi; qurilmani mustaqil o‘lchaydi (balandligi, uzunligi, kengligi bo‘yicha).</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874751">
                <a:tc vMerge="1">
                  <a:txBody>
                    <a:bodyPr/>
                    <a:lstStyle/>
                    <a:p>
                      <a:endParaRPr lang="ru-RU"/>
                    </a:p>
                  </a:txBody>
                  <a:tcPr/>
                </a:tc>
                <a:tc>
                  <a:txBody>
                    <a:bodyPr/>
                    <a:lstStyle/>
                    <a:p>
                      <a:pPr algn="ctr">
                        <a:lnSpc>
                          <a:spcPct val="107000"/>
                        </a:lnSpc>
                        <a:spcAft>
                          <a:spcPts val="0"/>
                        </a:spcAft>
                      </a:pPr>
                      <a:r>
                        <a:rPr lang="uz-Latn-UZ" sz="1600" dirty="0">
                          <a:solidFill>
                            <a:schemeClr val="tx1"/>
                          </a:solidFill>
                          <a:effectLst/>
                          <a:latin typeface="Times New Roman" pitchFamily="18" charset="0"/>
                          <a:cs typeface="Times New Roman" pitchFamily="18" charset="0"/>
                        </a:rPr>
                        <a:t>Ijodiy rivojlanish</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07000"/>
                        </a:lnSpc>
                        <a:spcAft>
                          <a:spcPts val="0"/>
                        </a:spcAft>
                      </a:pPr>
                      <a:r>
                        <a:rPr lang="uz-Latn-UZ" sz="1600" dirty="0">
                          <a:solidFill>
                            <a:schemeClr val="tx1"/>
                          </a:solidFill>
                          <a:effectLst/>
                          <a:latin typeface="Times New Roman" pitchFamily="18" charset="0"/>
                          <a:cs typeface="Times New Roman" pitchFamily="18" charset="0"/>
                        </a:rPr>
                        <a:t>Predmetlar chizadi va ularni dekorativ naqshlar bilan yasatadi, qog‘ozdan va tabiat materiallardan applikatsiyalar yaratadi. </a:t>
                      </a:r>
                      <a:endParaRPr lang="ru-RU" sz="1600" dirty="0">
                        <a:solidFill>
                          <a:schemeClr val="tx1"/>
                        </a:solidFill>
                        <a:effectLst/>
                        <a:latin typeface="Times New Roman" pitchFamily="18" charset="0"/>
                        <a:ea typeface="Calibri"/>
                        <a:cs typeface="Times New Roman" pitchFamily="18" charset="0"/>
                      </a:endParaRPr>
                    </a:p>
                  </a:txBody>
                  <a:tcPr marL="32624" marR="326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bl>
          </a:graphicData>
        </a:graphic>
      </p:graphicFrame>
    </p:spTree>
    <p:extLst>
      <p:ext uri="{BB962C8B-B14F-4D97-AF65-F5344CB8AC3E}">
        <p14:creationId xmlns:p14="http://schemas.microsoft.com/office/powerpoint/2010/main" val="2284682701"/>
      </p:ext>
    </p:extLst>
  </p:cSld>
  <p:clrMapOvr>
    <a:masterClrMapping/>
  </p:clrMapOvr>
  <p:transition>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72"/>
          <p:cNvPicPr>
            <a:picLocks noGrp="1" noChangeAspect="1" noChangeArrowheads="1"/>
          </p:cNvPicPr>
          <p:nvPr>
            <p:ph type="title" idx="4294967295"/>
          </p:nvPr>
        </p:nvPicPr>
        <p:blipFill>
          <a:blip r:embed="rId2">
            <a:extLst>
              <a:ext uri="{28A0092B-C50C-407E-A947-70E740481C1C}">
                <a14:useLocalDpi xmlns:a14="http://schemas.microsoft.com/office/drawing/2010/main" val="0"/>
              </a:ext>
            </a:extLst>
          </a:blip>
          <a:srcRect/>
          <a:stretch>
            <a:fillRect/>
          </a:stretch>
        </p:blipFill>
        <p:spPr>
          <a:xfrm>
            <a:off x="406400" y="19051"/>
            <a:ext cx="11582400" cy="1279525"/>
          </a:xfrm>
        </p:spPr>
      </p:pic>
      <p:sp>
        <p:nvSpPr>
          <p:cNvPr id="34819" name="Rectangle 897"/>
          <p:cNvSpPr>
            <a:spLocks noGrp="1" noChangeArrowheads="1"/>
          </p:cNvSpPr>
          <p:nvPr>
            <p:ph sz="half" idx="4294967295"/>
          </p:nvPr>
        </p:nvSpPr>
        <p:spPr>
          <a:xfrm>
            <a:off x="406401" y="765176"/>
            <a:ext cx="11258551" cy="5559425"/>
          </a:xfrm>
        </p:spPr>
        <p:txBody>
          <a:bodyPr/>
          <a:lstStyle/>
          <a:p>
            <a:pPr algn="ctr" eaLnBrk="1" hangingPunct="1"/>
            <a:r>
              <a:rPr lang="en-US" altLang="en-US" sz="1800" b="1" dirty="0" err="1" smtClean="0">
                <a:solidFill>
                  <a:srgbClr val="FF0000"/>
                </a:solidFill>
                <a:latin typeface="Times New Roman" pitchFamily="18" charset="0"/>
                <a:cs typeface="Times New Roman" pitchFamily="18" charset="0"/>
              </a:rPr>
              <a:t>Nutq</a:t>
            </a:r>
            <a:r>
              <a:rPr lang="en-US" altLang="en-US" sz="1800" b="1" dirty="0" smtClean="0">
                <a:solidFill>
                  <a:srgbClr val="FF0000"/>
                </a:solidFill>
                <a:latin typeface="Times New Roman" pitchFamily="18" charset="0"/>
                <a:cs typeface="Times New Roman" pitchFamily="18" charset="0"/>
              </a:rPr>
              <a:t> </a:t>
            </a:r>
            <a:r>
              <a:rPr lang="en-US" altLang="en-US" sz="1800" b="1" dirty="0" err="1" smtClean="0">
                <a:solidFill>
                  <a:srgbClr val="FF0000"/>
                </a:solidFill>
                <a:latin typeface="Times New Roman" pitchFamily="18" charset="0"/>
                <a:cs typeface="Times New Roman" pitchFamily="18" charset="0"/>
              </a:rPr>
              <a:t>va</a:t>
            </a:r>
            <a:r>
              <a:rPr lang="en-US" altLang="en-US" sz="1800" b="1" dirty="0" smtClean="0">
                <a:solidFill>
                  <a:srgbClr val="FF0000"/>
                </a:solidFill>
                <a:latin typeface="Times New Roman" pitchFamily="18" charset="0"/>
                <a:cs typeface="Times New Roman" pitchFamily="18" charset="0"/>
              </a:rPr>
              <a:t> </a:t>
            </a:r>
            <a:r>
              <a:rPr lang="en-US" altLang="en-US" sz="1800" b="1" dirty="0" err="1" smtClean="0">
                <a:solidFill>
                  <a:srgbClr val="FF0000"/>
                </a:solidFill>
                <a:latin typeface="Times New Roman" pitchFamily="18" charset="0"/>
                <a:cs typeface="Times New Roman" pitchFamily="18" charset="0"/>
              </a:rPr>
              <a:t>til</a:t>
            </a:r>
            <a:r>
              <a:rPr lang="en-US" altLang="en-US" sz="1800" b="1" dirty="0" smtClean="0">
                <a:latin typeface="Times New Roman" pitchFamily="18" charset="0"/>
                <a:cs typeface="Times New Roman" pitchFamily="18" charset="0"/>
              </a:rPr>
              <a:t>:</a:t>
            </a:r>
            <a:endParaRPr lang="en-US" altLang="en-US" dirty="0" smtClean="0"/>
          </a:p>
          <a:p>
            <a:pPr algn="just" eaLnBrk="1" hangingPunct="1"/>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Bolalarga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Vatanni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qalbdan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chuqur</a:t>
            </a:r>
            <a:r>
              <a:rPr lang="en-US" altLang="en-US" sz="1800" dirty="0" smtClean="0">
                <a:latin typeface="Times New Roman" pitchFamily="18" charset="0"/>
                <a:cs typeface="Times New Roman" pitchFamily="18" charset="0"/>
              </a:rPr>
              <a:t> his </a:t>
            </a:r>
            <a:r>
              <a:rPr lang="en-US" altLang="en-US" sz="1800" dirty="0" err="1" smtClean="0">
                <a:latin typeface="Times New Roman" pitchFamily="18" charset="0"/>
                <a:cs typeface="Times New Roman" pitchFamily="18" charset="0"/>
              </a:rPr>
              <a:t>qilishlari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uchun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Vatan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nima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Nima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uchun</a:t>
            </a:r>
            <a:r>
              <a:rPr lang="en-US" altLang="en-US" sz="1800" dirty="0" smtClean="0">
                <a:latin typeface="Times New Roman" pitchFamily="18" charset="0"/>
                <a:cs typeface="Times New Roman" pitchFamily="18" charset="0"/>
              </a:rPr>
              <a:t> biz </a:t>
            </a:r>
            <a:r>
              <a:rPr lang="en-US" altLang="en-US" sz="1800" dirty="0" err="1" smtClean="0">
                <a:latin typeface="Times New Roman" pitchFamily="18" charset="0"/>
                <a:cs typeface="Times New Roman" pitchFamily="18" charset="0"/>
              </a:rPr>
              <a:t>uni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sevamiz</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kabi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savollar</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berish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bilan</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muloqatga</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kirishishlariga</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imkoniyat</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berish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Bolalarni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surat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bo‘yicha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mazmunli</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hikoya</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tuzishga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suhbat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paytida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faol</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ishtirok</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etishga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undash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Surat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bo‘yicha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guruh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muhokamasida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muloqotga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kirishish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mustaqil</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mazmunli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hikoya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tuzishga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o‘rgatish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Mustaqillik</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bayrami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Mustaqillik</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maydoni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kabi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mavzularida</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lug‘atni</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faollashtirish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Bolalar</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surat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asosida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voqyealarni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so‘zlab</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berayotganlarida</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ovoz</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ohangining</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xilma-xil</a:t>
            </a:r>
            <a:r>
              <a:rPr lang="en-US" altLang="en-US" sz="1800" b="1" dirty="0" smtClean="0">
                <a:latin typeface="Times New Roman" pitchFamily="18" charset="0"/>
                <a:cs typeface="Times New Roman" pitchFamily="18" charset="0"/>
              </a:rPr>
              <a:t> </a:t>
            </a:r>
            <a:r>
              <a:rPr lang="en-US" altLang="en-US" sz="1800" dirty="0" smtClean="0">
                <a:latin typeface="Times New Roman" pitchFamily="18" charset="0"/>
                <a:cs typeface="Times New Roman" pitchFamily="18" charset="0"/>
              </a:rPr>
              <a:t>(</a:t>
            </a:r>
            <a:r>
              <a:rPr lang="en-US" altLang="en-US" sz="1800" dirty="0" err="1" smtClean="0">
                <a:latin typeface="Times New Roman" pitchFamily="18" charset="0"/>
                <a:cs typeface="Times New Roman" pitchFamily="18" charset="0"/>
              </a:rPr>
              <a:t>so‘roq</a:t>
            </a:r>
            <a:r>
              <a:rPr lang="en-US" altLang="en-US" sz="1800" dirty="0" smtClean="0">
                <a:latin typeface="Times New Roman" pitchFamily="18" charset="0"/>
                <a:cs typeface="Times New Roman" pitchFamily="18" charset="0"/>
              </a:rPr>
              <a:t>, his-</a:t>
            </a:r>
            <a:r>
              <a:rPr lang="en-US" altLang="en-US" sz="1800" dirty="0" err="1" smtClean="0">
                <a:latin typeface="Times New Roman" pitchFamily="18" charset="0"/>
                <a:cs typeface="Times New Roman" pitchFamily="18" charset="0"/>
              </a:rPr>
              <a:t>hayajon</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turini</a:t>
            </a:r>
            <a:r>
              <a:rPr lang="en-US" altLang="en-US" sz="1800"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qo‘llay</a:t>
            </a:r>
            <a:r>
              <a:rPr lang="en-US" altLang="en-US" sz="1800" b="1" dirty="0" smtClean="0">
                <a:latin typeface="Times New Roman" pitchFamily="18" charset="0"/>
                <a:cs typeface="Times New Roman" pitchFamily="18" charset="0"/>
              </a:rPr>
              <a:t> </a:t>
            </a:r>
            <a:r>
              <a:rPr lang="en-US" altLang="en-US" sz="1800" b="1" dirty="0" err="1" smtClean="0">
                <a:latin typeface="Times New Roman" pitchFamily="18" charset="0"/>
                <a:cs typeface="Times New Roman" pitchFamily="18" charset="0"/>
              </a:rPr>
              <a:t>bilish</a:t>
            </a:r>
            <a:r>
              <a:rPr lang="en-US" altLang="en-US" sz="1800" b="1"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ko‘nikmalarini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shakllantirish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Nutqning</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ifodaliligini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tarbiyalash</a:t>
            </a:r>
            <a:r>
              <a:rPr lang="en-US" altLang="en-US" sz="1800" dirty="0" smtClean="0">
                <a:latin typeface="Times New Roman" pitchFamily="18" charset="0"/>
                <a:cs typeface="Times New Roman" pitchFamily="18" charset="0"/>
              </a:rPr>
              <a:t>.</a:t>
            </a:r>
            <a:endParaRPr lang="en-US" altLang="en-US" dirty="0" smtClean="0"/>
          </a:p>
          <a:p>
            <a:pPr algn="ctr" eaLnBrk="1" hangingPunct="1"/>
            <a:r>
              <a:rPr lang="en-US" altLang="en-US" sz="1800" b="1" dirty="0" smtClean="0">
                <a:solidFill>
                  <a:srgbClr val="FF0000"/>
                </a:solidFill>
                <a:latin typeface="Times New Roman" pitchFamily="18" charset="0"/>
                <a:cs typeface="Times New Roman" pitchFamily="18" charset="0"/>
              </a:rPr>
              <a:t>“Men” </a:t>
            </a:r>
            <a:r>
              <a:rPr lang="en-US" altLang="en-US" sz="1800" b="1" dirty="0" err="1" smtClean="0">
                <a:solidFill>
                  <a:srgbClr val="FF0000"/>
                </a:solidFill>
                <a:latin typeface="Times New Roman" pitchFamily="18" charset="0"/>
                <a:cs typeface="Times New Roman" pitchFamily="18" charset="0"/>
              </a:rPr>
              <a:t>konsepsiyasi</a:t>
            </a:r>
            <a:r>
              <a:rPr lang="en-US" altLang="en-US" sz="1800" b="1" dirty="0" smtClean="0">
                <a:solidFill>
                  <a:srgbClr val="FF0000"/>
                </a:solidFill>
                <a:latin typeface="Times New Roman" pitchFamily="18" charset="0"/>
                <a:cs typeface="Times New Roman" pitchFamily="18" charset="0"/>
              </a:rPr>
              <a:t>:</a:t>
            </a:r>
            <a:endParaRPr lang="en-US" altLang="en-US" dirty="0" smtClean="0">
              <a:solidFill>
                <a:srgbClr val="FF0000"/>
              </a:solidFill>
            </a:endParaRPr>
          </a:p>
          <a:p>
            <a:pPr algn="just" eaLnBrk="1" hangingPunct="1"/>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Vatan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haqida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suhbat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davomida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bolalarning</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o‘z</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millati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tilini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bilishlarini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rag‘batlantirish</a:t>
            </a:r>
            <a:r>
              <a:rPr lang="en-US" altLang="en-US" sz="1800" dirty="0" smtClean="0">
                <a:latin typeface="Times New Roman" pitchFamily="18" charset="0"/>
                <a:cs typeface="Times New Roman" pitchFamily="18" charset="0"/>
              </a:rPr>
              <a:t>. </a:t>
            </a:r>
            <a:endParaRPr lang="en-US" altLang="en-US" dirty="0" smtClean="0"/>
          </a:p>
          <a:p>
            <a:pPr algn="ctr" eaLnBrk="1" hangingPunct="1"/>
            <a:r>
              <a:rPr lang="en-US" altLang="en-US" sz="1800" b="1" dirty="0" err="1" smtClean="0">
                <a:solidFill>
                  <a:srgbClr val="FF0000"/>
                </a:solidFill>
                <a:latin typeface="Times New Roman" pitchFamily="18" charset="0"/>
                <a:cs typeface="Times New Roman" pitchFamily="18" charset="0"/>
              </a:rPr>
              <a:t>Intellektual-bilish</a:t>
            </a:r>
            <a:r>
              <a:rPr lang="en-US" altLang="en-US" sz="1800" b="1" dirty="0" smtClean="0">
                <a:solidFill>
                  <a:srgbClr val="FF0000"/>
                </a:solidFill>
                <a:latin typeface="Times New Roman" pitchFamily="18" charset="0"/>
                <a:cs typeface="Times New Roman" pitchFamily="18" charset="0"/>
              </a:rPr>
              <a:t> </a:t>
            </a:r>
            <a:r>
              <a:rPr lang="en-US" altLang="en-US" sz="1800" b="1" dirty="0" err="1" smtClean="0">
                <a:solidFill>
                  <a:srgbClr val="FF0000"/>
                </a:solidFill>
                <a:latin typeface="Times New Roman" pitchFamily="18" charset="0"/>
                <a:cs typeface="Times New Roman" pitchFamily="18" charset="0"/>
              </a:rPr>
              <a:t>malakalari</a:t>
            </a:r>
            <a:r>
              <a:rPr lang="en-US" altLang="en-US" sz="1800" b="1" dirty="0" smtClean="0">
                <a:solidFill>
                  <a:srgbClr val="FF0000"/>
                </a:solidFill>
                <a:latin typeface="Times New Roman" pitchFamily="18" charset="0"/>
                <a:cs typeface="Times New Roman" pitchFamily="18" charset="0"/>
              </a:rPr>
              <a:t>:</a:t>
            </a:r>
            <a:endParaRPr lang="en-US" altLang="en-US" dirty="0" smtClean="0">
              <a:solidFill>
                <a:srgbClr val="FF0000"/>
              </a:solidFill>
            </a:endParaRPr>
          </a:p>
          <a:p>
            <a:pPr algn="just" eaLnBrk="1" hangingPunct="1"/>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O‘z</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mamlakati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uning</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ramzlari</a:t>
            </a:r>
            <a:r>
              <a:rPr lang="en-US" altLang="en-US" sz="1800" dirty="0" smtClean="0">
                <a:latin typeface="Times New Roman" pitchFamily="18" charset="0"/>
                <a:cs typeface="Times New Roman" pitchFamily="18" charset="0"/>
              </a:rPr>
              <a:t> - </a:t>
            </a:r>
            <a:r>
              <a:rPr lang="en-US" altLang="en-US" sz="1800" dirty="0" err="1" smtClean="0">
                <a:latin typeface="Times New Roman" pitchFamily="18" charset="0"/>
                <a:cs typeface="Times New Roman" pitchFamily="18" charset="0"/>
              </a:rPr>
              <a:t>gerb</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bayroq</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va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madhiyasi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O‘zbekistonda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davlat</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tili</a:t>
            </a:r>
            <a:r>
              <a:rPr lang="en-US" altLang="en-US" sz="1800" dirty="0" smtClean="0">
                <a:latin typeface="Times New Roman" pitchFamily="18" charset="0"/>
                <a:cs typeface="Times New Roman" pitchFamily="18" charset="0"/>
              </a:rPr>
              <a:t> – </a:t>
            </a:r>
            <a:r>
              <a:rPr lang="en-US" altLang="en-US" sz="1800" dirty="0" err="1" smtClean="0">
                <a:latin typeface="Times New Roman" pitchFamily="18" charset="0"/>
                <a:cs typeface="Times New Roman" pitchFamily="18" charset="0"/>
              </a:rPr>
              <a:t>o‘zbek</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tili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ekanligi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haqidagi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bilimlarini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mustahkamlash</a:t>
            </a:r>
            <a:r>
              <a:rPr lang="en-US" altLang="en-US" sz="1800" dirty="0" smtClean="0">
                <a:latin typeface="Times New Roman" pitchFamily="18" charset="0"/>
                <a:cs typeface="Times New Roman" pitchFamily="18" charset="0"/>
              </a:rPr>
              <a:t>.</a:t>
            </a:r>
            <a:endParaRPr lang="en-US" altLang="en-US" dirty="0" smtClean="0"/>
          </a:p>
          <a:p>
            <a:pPr algn="ctr" eaLnBrk="1" hangingPunct="1"/>
            <a:r>
              <a:rPr lang="en-US" altLang="ru-RU" sz="1800" b="1" dirty="0" err="1" smtClean="0">
                <a:solidFill>
                  <a:srgbClr val="FF0000"/>
                </a:solidFill>
                <a:latin typeface="Times New Roman" pitchFamily="18" charset="0"/>
                <a:cs typeface="Times New Roman" pitchFamily="18" charset="0"/>
              </a:rPr>
              <a:t>Mayda</a:t>
            </a:r>
            <a:r>
              <a:rPr lang="en-US" altLang="ru-RU" sz="1800" b="1" dirty="0" smtClean="0">
                <a:solidFill>
                  <a:srgbClr val="FF0000"/>
                </a:solidFill>
                <a:latin typeface="Times New Roman" pitchFamily="18" charset="0"/>
                <a:cs typeface="Times New Roman" pitchFamily="18" charset="0"/>
              </a:rPr>
              <a:t> </a:t>
            </a:r>
            <a:r>
              <a:rPr lang="en-US" altLang="ru-RU" sz="1800" b="1" dirty="0" err="1" smtClean="0">
                <a:solidFill>
                  <a:srgbClr val="FF0000"/>
                </a:solidFill>
                <a:latin typeface="Times New Roman" pitchFamily="18" charset="0"/>
                <a:cs typeface="Times New Roman" pitchFamily="18" charset="0"/>
              </a:rPr>
              <a:t>motorika</a:t>
            </a:r>
            <a:endParaRPr lang="en-US" altLang="en-US" b="1" dirty="0" smtClean="0">
              <a:solidFill>
                <a:srgbClr val="FF0000"/>
              </a:solidFill>
            </a:endParaRPr>
          </a:p>
          <a:p>
            <a:pPr algn="ctr" eaLnBrk="1" hangingPunct="1"/>
            <a:r>
              <a:rPr lang="en-US" altLang="en-US" sz="1800" dirty="0" smtClean="0">
                <a:latin typeface="Times New Roman" pitchFamily="18" charset="0"/>
                <a:cs typeface="Times New Roman" pitchFamily="18" charset="0"/>
              </a:rPr>
              <a:t>“</a:t>
            </a:r>
            <a:r>
              <a:rPr lang="en-US" altLang="en-US" sz="1800" dirty="0" err="1" smtClean="0">
                <a:latin typeface="Times New Roman" pitchFamily="18" charset="0"/>
                <a:cs typeface="Times New Roman" pitchFamily="18" charset="0"/>
              </a:rPr>
              <a:t>O‘zbekiston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gerbi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O‘zbekiston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bayrog`i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mavzusida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pazl</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o`yinlarini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taklif</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etish</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bilan</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bolalarni</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mayda</a:t>
            </a:r>
            <a:r>
              <a:rPr lang="en-US" altLang="en-US" sz="1800" dirty="0" smtClean="0">
                <a:latin typeface="Times New Roman" pitchFamily="18" charset="0"/>
                <a:cs typeface="Times New Roman" pitchFamily="18" charset="0"/>
              </a:rPr>
              <a:t> </a:t>
            </a:r>
            <a:r>
              <a:rPr lang="en-US" altLang="en-US" sz="1800" dirty="0" err="1" smtClean="0">
                <a:latin typeface="Times New Roman" pitchFamily="18" charset="0"/>
                <a:cs typeface="Times New Roman" pitchFamily="18" charset="0"/>
              </a:rPr>
              <a:t>m</a:t>
            </a:r>
            <a:r>
              <a:rPr lang="en-US" altLang="ru-RU" sz="1800" dirty="0" err="1" smtClean="0">
                <a:solidFill>
                  <a:srgbClr val="000000"/>
                </a:solidFill>
                <a:latin typeface="Times New Roman" pitchFamily="18" charset="0"/>
                <a:cs typeface="Times New Roman" pitchFamily="18" charset="0"/>
              </a:rPr>
              <a:t>otorikasini</a:t>
            </a:r>
            <a:r>
              <a:rPr lang="en-US" altLang="ru-RU" sz="1800" dirty="0" smtClean="0">
                <a:solidFill>
                  <a:srgbClr val="000000"/>
                </a:solidFill>
                <a:latin typeface="Times New Roman" pitchFamily="18" charset="0"/>
                <a:cs typeface="Times New Roman" pitchFamily="18" charset="0"/>
              </a:rPr>
              <a:t> </a:t>
            </a:r>
            <a:r>
              <a:rPr lang="en-US" altLang="ru-RU" sz="1800" dirty="0" err="1" smtClean="0">
                <a:solidFill>
                  <a:srgbClr val="000000"/>
                </a:solidFill>
                <a:latin typeface="Times New Roman" pitchFamily="18" charset="0"/>
                <a:cs typeface="Times New Roman" pitchFamily="18" charset="0"/>
              </a:rPr>
              <a:t>rivojlantirish</a:t>
            </a:r>
            <a:r>
              <a:rPr lang="en-US" altLang="ru-RU" sz="1800" dirty="0" smtClean="0">
                <a:solidFill>
                  <a:srgbClr val="000000"/>
                </a:solidFill>
                <a:latin typeface="Times New Roman" pitchFamily="18" charset="0"/>
                <a:cs typeface="Times New Roman" pitchFamily="18" charset="0"/>
              </a:rPr>
              <a:t>.</a:t>
            </a:r>
            <a:endParaRPr lang="en-US" altLang="en-US" dirty="0" smtClean="0"/>
          </a:p>
          <a:p>
            <a:pPr algn="ctr" eaLnBrk="1" hangingPunct="1"/>
            <a:r>
              <a:rPr lang="en-US" altLang="en-US" sz="1800" dirty="0" smtClean="0">
                <a:latin typeface="Times New Roman" pitchFamily="18" charset="0"/>
                <a:cs typeface="Times New Roman" pitchFamily="18" charset="0"/>
              </a:rPr>
              <a:t> </a:t>
            </a:r>
            <a:endParaRPr lang="en-US" altLang="en-US" dirty="0" smtClean="0"/>
          </a:p>
        </p:txBody>
      </p:sp>
    </p:spTree>
    <p:extLst>
      <p:ext uri="{BB962C8B-B14F-4D97-AF65-F5344CB8AC3E}">
        <p14:creationId xmlns:p14="http://schemas.microsoft.com/office/powerpoint/2010/main" val="22367845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4"/>
          <p:cNvPicPr>
            <a:picLocks noGrp="1" noChangeAspect="1" noChangeArrowheads="1"/>
          </p:cNvPicPr>
          <p:nvPr>
            <p:ph type="title" idx="4294967295"/>
          </p:nvPr>
        </p:nvPicPr>
        <p:blipFill>
          <a:blip r:embed="rId2">
            <a:extLst>
              <a:ext uri="{28A0092B-C50C-407E-A947-70E740481C1C}">
                <a14:useLocalDpi xmlns:a14="http://schemas.microsoft.com/office/drawing/2010/main" val="0"/>
              </a:ext>
            </a:extLst>
          </a:blip>
          <a:srcRect/>
          <a:stretch>
            <a:fillRect/>
          </a:stretch>
        </p:blipFill>
        <p:spPr>
          <a:xfrm>
            <a:off x="406400" y="261939"/>
            <a:ext cx="11582400" cy="1036637"/>
          </a:xfrm>
        </p:spPr>
      </p:pic>
      <p:sp>
        <p:nvSpPr>
          <p:cNvPr id="35843" name="Rectangle 899"/>
          <p:cNvSpPr>
            <a:spLocks noGrp="1" noChangeArrowheads="1"/>
          </p:cNvSpPr>
          <p:nvPr>
            <p:ph sz="half" idx="4294967295"/>
          </p:nvPr>
        </p:nvSpPr>
        <p:spPr>
          <a:xfrm>
            <a:off x="406400" y="1600200"/>
            <a:ext cx="11353800" cy="4724400"/>
          </a:xfrm>
        </p:spPr>
        <p:txBody>
          <a:bodyPr/>
          <a:lstStyle/>
          <a:p>
            <a:pPr algn="just" eaLnBrk="1" hangingPunct="1"/>
            <a:r>
              <a:rPr lang="en-US" altLang="en-US" sz="1600" b="1" u="sng" dirty="0" smtClean="0">
                <a:solidFill>
                  <a:srgbClr val="000000"/>
                </a:solidFill>
                <a:latin typeface="Times New Roman" pitchFamily="18" charset="0"/>
                <a:cs typeface="Times New Roman" pitchFamily="18" charset="0"/>
              </a:rPr>
              <a:t>Fan  </a:t>
            </a:r>
            <a:r>
              <a:rPr lang="en-US" altLang="en-US" sz="1600" b="1" u="sng" dirty="0" err="1" smtClean="0">
                <a:solidFill>
                  <a:srgbClr val="000000"/>
                </a:solidFill>
                <a:latin typeface="Times New Roman" pitchFamily="18" charset="0"/>
                <a:cs typeface="Times New Roman" pitchFamily="18" charset="0"/>
              </a:rPr>
              <a:t>va</a:t>
            </a:r>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000000"/>
                </a:solidFill>
                <a:latin typeface="Times New Roman" pitchFamily="18" charset="0"/>
                <a:cs typeface="Times New Roman" pitchFamily="18" charset="0"/>
              </a:rPr>
              <a:t>tabiat</a:t>
            </a:r>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000000"/>
                </a:solidFill>
                <a:latin typeface="Times New Roman" pitchFamily="18" charset="0"/>
                <a:cs typeface="Times New Roman" pitchFamily="18" charset="0"/>
              </a:rPr>
              <a:t>markazi</a:t>
            </a:r>
            <a:r>
              <a:rPr lang="en-US" altLang="en-US" sz="1600" b="1" u="sng" dirty="0" smtClean="0">
                <a:solidFill>
                  <a:srgbClr val="000000"/>
                </a:solidFill>
                <a:latin typeface="Times New Roman" pitchFamily="18" charset="0"/>
                <a:cs typeface="Times New Roman" pitchFamily="18" charset="0"/>
              </a:rPr>
              <a:t>.</a:t>
            </a:r>
            <a:endParaRPr lang="en-US" altLang="en-US" dirty="0" smtClean="0"/>
          </a:p>
          <a:p>
            <a:pPr algn="just" eaLnBrk="1" hangingPunct="1"/>
            <a:r>
              <a:rPr lang="en-US" altLang="en-US" sz="1600" b="1" u="sng" dirty="0" err="1" smtClean="0">
                <a:solidFill>
                  <a:srgbClr val="000000"/>
                </a:solidFill>
                <a:latin typeface="Times New Roman" pitchFamily="18" charset="0"/>
                <a:cs typeface="Times New Roman" pitchFamily="18" charset="0"/>
              </a:rPr>
              <a:t>Mavzu</a:t>
            </a:r>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000000"/>
                </a:solidFill>
                <a:latin typeface="Times New Roman" pitchFamily="18" charset="0"/>
                <a:cs typeface="Times New Roman" pitchFamily="18" charset="0"/>
              </a:rPr>
              <a:t>Toshning</a:t>
            </a:r>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000000"/>
                </a:solidFill>
                <a:latin typeface="Times New Roman" pitchFamily="18" charset="0"/>
                <a:cs typeface="Times New Roman" pitchFamily="18" charset="0"/>
              </a:rPr>
              <a:t>xususiyati</a:t>
            </a:r>
            <a:r>
              <a:rPr lang="en-US" altLang="en-US" sz="1600" b="1" u="sng" dirty="0" smtClean="0">
                <a:solidFill>
                  <a:srgbClr val="000000"/>
                </a:solidFill>
                <a:latin typeface="Times New Roman" pitchFamily="18" charset="0"/>
                <a:cs typeface="Times New Roman" pitchFamily="18" charset="0"/>
              </a:rPr>
              <a:t>.</a:t>
            </a:r>
            <a:endParaRPr lang="en-US" altLang="en-US" dirty="0" smtClean="0"/>
          </a:p>
          <a:p>
            <a:pPr algn="just" eaLnBrk="1" hangingPunct="1"/>
            <a:r>
              <a:rPr lang="en-US" altLang="en-US" sz="1600" b="1" u="sng" dirty="0" err="1" smtClean="0">
                <a:solidFill>
                  <a:srgbClr val="000000"/>
                </a:solidFill>
                <a:latin typeface="Times New Roman" pitchFamily="18" charset="0"/>
                <a:cs typeface="Times New Roman" pitchFamily="18" charset="0"/>
              </a:rPr>
              <a:t>Maqsadi</a:t>
            </a:r>
            <a:r>
              <a:rPr lang="en-US" altLang="en-US" sz="1600" b="1" u="sng" dirty="0" smtClean="0">
                <a:solidFill>
                  <a:srgbClr val="000000"/>
                </a:solidFill>
                <a:latin typeface="Times New Roman" pitchFamily="18" charset="0"/>
                <a:cs typeface="Times New Roman" pitchFamily="18" charset="0"/>
              </a:rPr>
              <a:t>:</a:t>
            </a:r>
            <a:r>
              <a:rPr lang="en-US" altLang="en-US" sz="1600" u="sng" dirty="0" smtClean="0">
                <a:solidFill>
                  <a:srgbClr val="000000"/>
                </a:solidFill>
                <a:latin typeface="Times New Roman" pitchFamily="18" charset="0"/>
                <a:cs typeface="Times New Roman" pitchFamily="18" charset="0"/>
              </a:rPr>
              <a:t>  </a:t>
            </a:r>
            <a:endParaRPr lang="en-US" altLang="en-US" dirty="0" smtClean="0"/>
          </a:p>
          <a:p>
            <a:pPr algn="just" eaLnBrk="1" hangingPunct="1"/>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Iitellektual-bilish</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malakalari</a:t>
            </a:r>
            <a:endParaRPr lang="en-US" altLang="en-US" dirty="0" smtClean="0">
              <a:solidFill>
                <a:srgbClr val="FF0000"/>
              </a:solidFill>
            </a:endParaRPr>
          </a:p>
          <a:p>
            <a:pPr algn="just" eaLnBrk="1" hangingPunct="1"/>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Bolalarga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jonli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va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jonsiz</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tabiatni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farqlash</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toshlarning</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xususiyati</a:t>
            </a:r>
            <a:r>
              <a:rPr lang="en-US" altLang="en-US" sz="1600" u="sng" dirty="0" smtClean="0">
                <a:solidFill>
                  <a:srgbClr val="000000"/>
                </a:solidFill>
                <a:latin typeface="Times New Roman" pitchFamily="18" charset="0"/>
                <a:cs typeface="Times New Roman" pitchFamily="18" charset="0"/>
              </a:rPr>
              <a:t>: tosh- </a:t>
            </a:r>
            <a:r>
              <a:rPr lang="en-US" altLang="en-US" sz="1600" u="sng" dirty="0" err="1" smtClean="0">
                <a:solidFill>
                  <a:srgbClr val="000000"/>
                </a:solidFill>
                <a:latin typeface="Times New Roman" pitchFamily="18" charset="0"/>
                <a:cs typeface="Times New Roman" pitchFamily="18" charset="0"/>
              </a:rPr>
              <a:t>qattiq</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katta-kichikligi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rangi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hajmi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silliq</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g‘adir-budurligi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ularning</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tabiatda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va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inson</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hayotidagi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afzalliklari</a:t>
            </a:r>
            <a:r>
              <a:rPr lang="en-US" altLang="en-US" sz="1600"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odamlar</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tomonidan</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uylar</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ko‘priklar</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uchun</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ishlatiladigan</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eng</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qadimiy</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materiallardan</a:t>
            </a:r>
            <a:r>
              <a:rPr lang="en-US" altLang="en-US" sz="1600" i="1" u="sng" dirty="0" smtClean="0">
                <a:solidFill>
                  <a:srgbClr val="000000"/>
                </a:solidFill>
                <a:latin typeface="Times New Roman" pitchFamily="18" charset="0"/>
                <a:cs typeface="Times New Roman" pitchFamily="18" charset="0"/>
              </a:rPr>
              <a:t> </a:t>
            </a:r>
            <a:r>
              <a:rPr lang="en-US" altLang="en-US" sz="1600" i="1" u="sng" dirty="0" err="1" smtClean="0">
                <a:solidFill>
                  <a:srgbClr val="000000"/>
                </a:solidFill>
                <a:latin typeface="Times New Roman" pitchFamily="18" charset="0"/>
                <a:cs typeface="Times New Roman" pitchFamily="18" charset="0"/>
              </a:rPr>
              <a:t>biri</a:t>
            </a:r>
            <a:r>
              <a:rPr lang="en-US" altLang="en-US" sz="1600" i="1"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tabiiy</a:t>
            </a:r>
            <a:r>
              <a:rPr lang="en-US" altLang="en-US" sz="1600" u="sng" dirty="0" smtClean="0">
                <a:solidFill>
                  <a:srgbClr val="000000"/>
                </a:solidFill>
                <a:latin typeface="Times New Roman" pitchFamily="18" charset="0"/>
                <a:cs typeface="Times New Roman" pitchFamily="18" charset="0"/>
              </a:rPr>
              <a:t> tosh  </a:t>
            </a:r>
            <a:r>
              <a:rPr lang="en-US" altLang="en-US" sz="1600" u="sng" dirty="0" err="1" smtClean="0">
                <a:solidFill>
                  <a:srgbClr val="000000"/>
                </a:solidFill>
                <a:latin typeface="Times New Roman" pitchFamily="18" charset="0"/>
                <a:cs typeface="Times New Roman" pitchFamily="18" charset="0"/>
              </a:rPr>
              <a:t>uylarning</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bezaklari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bo‘lishi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mumkinligi</a:t>
            </a:r>
            <a:r>
              <a:rPr lang="en-US" altLang="en-US" sz="1600" i="1" u="sng" dirty="0" smtClean="0">
                <a:solidFill>
                  <a:srgbClr val="000000"/>
                </a:solidFill>
                <a:latin typeface="Times New Roman" pitchFamily="18" charset="0"/>
                <a:cs typeface="Times New Roman" pitchFamily="18" charset="0"/>
              </a:rPr>
              <a:t> </a:t>
            </a:r>
            <a:r>
              <a:rPr lang="en-US" altLang="en-US" sz="1600" u="sng" dirty="0" smtClean="0">
                <a:solidFill>
                  <a:srgbClr val="000000"/>
                </a:solidFill>
                <a:latin typeface="Times New Roman" pitchFamily="18" charset="0"/>
                <a:cs typeface="Times New Roman" pitchFamily="18" charset="0"/>
              </a:rPr>
              <a:t>)</a:t>
            </a:r>
            <a:r>
              <a:rPr lang="en-US" altLang="en-US" sz="1600" u="sng" dirty="0" err="1" smtClean="0">
                <a:solidFill>
                  <a:srgbClr val="000000"/>
                </a:solidFill>
                <a:latin typeface="Times New Roman" pitchFamily="18" charset="0"/>
                <a:cs typeface="Times New Roman" pitchFamily="18" charset="0"/>
              </a:rPr>
              <a:t>haqida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tushuncha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berish</a:t>
            </a:r>
            <a:r>
              <a:rPr lang="en-US" altLang="en-US" sz="1600" u="sng" dirty="0" smtClean="0">
                <a:solidFill>
                  <a:srgbClr val="000000"/>
                </a:solidFill>
                <a:latin typeface="Times New Roman" pitchFamily="18" charset="0"/>
                <a:cs typeface="Times New Roman" pitchFamily="18" charset="0"/>
              </a:rPr>
              <a:t>. </a:t>
            </a:r>
            <a:endParaRPr lang="en-US" altLang="en-US" dirty="0" smtClean="0"/>
          </a:p>
          <a:p>
            <a:pPr algn="just" eaLnBrk="1" hangingPunct="1"/>
            <a:r>
              <a:rPr lang="en-US" altLang="en-US" sz="1600" b="1" u="sng" dirty="0" smtClean="0">
                <a:solidFill>
                  <a:srgbClr val="00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Tadqiqiy-bilish</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va</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samarali</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refleksiv</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faoliyat</a:t>
            </a:r>
            <a:endParaRPr lang="en-US" altLang="en-US" dirty="0" smtClean="0">
              <a:solidFill>
                <a:srgbClr val="FF0000"/>
              </a:solidFill>
            </a:endParaRPr>
          </a:p>
          <a:p>
            <a:pPr algn="just" eaLnBrk="1" hangingPunct="1"/>
            <a:r>
              <a:rPr lang="en-US" altLang="en-US" sz="1600" u="sng" dirty="0" smtClean="0">
                <a:solidFill>
                  <a:srgbClr val="000000"/>
                </a:solidFill>
                <a:latin typeface="Times New Roman" pitchFamily="18" charset="0"/>
                <a:cs typeface="Times New Roman" pitchFamily="18" charset="0"/>
              </a:rPr>
              <a:t>Bola </a:t>
            </a:r>
            <a:r>
              <a:rPr lang="en-US" altLang="en-US" sz="1600" u="sng" dirty="0" err="1" smtClean="0">
                <a:solidFill>
                  <a:srgbClr val="000000"/>
                </a:solidFill>
                <a:latin typeface="Times New Roman" pitchFamily="18" charset="0"/>
                <a:cs typeface="Times New Roman" pitchFamily="18" charset="0"/>
              </a:rPr>
              <a:t>o‘zining</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mustaqil</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dalillarini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keltirib</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tajriba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natijalarini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muhokama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qilishini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rag‘batlantirish</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Toshlarning</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xususiyatlarini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tajriba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yordamida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kuzatish</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cho‘kadi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yoki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cho‘kmaydi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rangini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o‘zgartiradi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o‘zgartirmaydi</a:t>
            </a:r>
            <a:r>
              <a:rPr lang="en-US" altLang="en-US" sz="1600" u="sng" dirty="0" smtClean="0">
                <a:solidFill>
                  <a:srgbClr val="000000"/>
                </a:solidFill>
                <a:latin typeface="Times New Roman" pitchFamily="18" charset="0"/>
                <a:cs typeface="Times New Roman" pitchFamily="18" charset="0"/>
              </a:rPr>
              <a:t>).</a:t>
            </a:r>
            <a:endParaRPr lang="en-US" altLang="en-US" dirty="0" smtClean="0"/>
          </a:p>
          <a:p>
            <a:pPr algn="just" eaLnBrk="1" hangingPunct="1"/>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Toshlarni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lupa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orqali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kuzatish</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tarozida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og‘ir</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va</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yengil</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toshlarni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aniqlash</a:t>
            </a:r>
            <a:r>
              <a:rPr lang="en-US" altLang="en-US" sz="1600" u="sng" dirty="0" smtClean="0">
                <a:solidFill>
                  <a:srgbClr val="000000"/>
                </a:solidFill>
                <a:latin typeface="Times New Roman" pitchFamily="18" charset="0"/>
                <a:cs typeface="Times New Roman" pitchFamily="18" charset="0"/>
              </a:rPr>
              <a:t>. </a:t>
            </a:r>
            <a:endParaRPr lang="en-US" altLang="en-US" dirty="0" smtClean="0"/>
          </a:p>
          <a:p>
            <a:pPr algn="just" eaLnBrk="1" hangingPunct="1"/>
            <a:r>
              <a:rPr lang="en-US" altLang="en-US" sz="1600" u="sng" dirty="0" smtClean="0">
                <a:solidFill>
                  <a:srgbClr val="00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Badiiy-ijodiy</a:t>
            </a:r>
            <a:r>
              <a:rPr lang="en-US" altLang="en-US" sz="1600" b="1" u="sng" dirty="0" smtClean="0">
                <a:solidFill>
                  <a:srgbClr val="FF0000"/>
                </a:solidFill>
                <a:latin typeface="Times New Roman" pitchFamily="18" charset="0"/>
                <a:cs typeface="Times New Roman" pitchFamily="18" charset="0"/>
              </a:rPr>
              <a:t> </a:t>
            </a:r>
            <a:r>
              <a:rPr lang="en-US" altLang="en-US" sz="1600" b="1" u="sng" dirty="0" err="1" smtClean="0">
                <a:solidFill>
                  <a:srgbClr val="FF0000"/>
                </a:solidFill>
                <a:latin typeface="Times New Roman" pitchFamily="18" charset="0"/>
                <a:cs typeface="Times New Roman" pitchFamily="18" charset="0"/>
              </a:rPr>
              <a:t>qobiliyatlar</a:t>
            </a:r>
            <a:endParaRPr lang="en-US" altLang="en-US" dirty="0" smtClean="0">
              <a:solidFill>
                <a:srgbClr val="FF0000"/>
              </a:solidFill>
            </a:endParaRPr>
          </a:p>
          <a:p>
            <a:pPr algn="just" eaLnBrk="1" hangingPunct="1"/>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Toshlardan</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turli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kompozitsiyalar</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yaratishlarini</a:t>
            </a:r>
            <a:r>
              <a:rPr lang="en-US" altLang="en-US" sz="1600" u="sng" dirty="0" smtClean="0">
                <a:solidFill>
                  <a:srgbClr val="000000"/>
                </a:solidFill>
                <a:latin typeface="Times New Roman" pitchFamily="18" charset="0"/>
                <a:cs typeface="Times New Roman" pitchFamily="18" charset="0"/>
              </a:rPr>
              <a:t> </a:t>
            </a:r>
            <a:r>
              <a:rPr lang="en-US" altLang="en-US" sz="1600" u="sng" dirty="0" err="1" smtClean="0">
                <a:solidFill>
                  <a:srgbClr val="000000"/>
                </a:solidFill>
                <a:latin typeface="Times New Roman" pitchFamily="18" charset="0"/>
                <a:cs typeface="Times New Roman" pitchFamily="18" charset="0"/>
              </a:rPr>
              <a:t>rag‘batlantirish</a:t>
            </a:r>
            <a:r>
              <a:rPr lang="en-US" altLang="en-US" sz="1600" u="sng" dirty="0" smtClean="0">
                <a:solidFill>
                  <a:srgbClr val="000000"/>
                </a:solidFill>
                <a:latin typeface="Times New Roman" pitchFamily="18" charset="0"/>
                <a:cs typeface="Times New Roman" pitchFamily="18" charset="0"/>
              </a:rPr>
              <a:t>.</a:t>
            </a:r>
            <a:endParaRPr lang="en-US" altLang="en-US" dirty="0" smtClean="0"/>
          </a:p>
          <a:p>
            <a:pPr eaLnBrk="1" hangingPunct="1"/>
            <a:endParaRPr lang="ru-RU" altLang="en-US" sz="2800" dirty="0" smtClean="0"/>
          </a:p>
        </p:txBody>
      </p:sp>
    </p:spTree>
    <p:extLst>
      <p:ext uri="{BB962C8B-B14F-4D97-AF65-F5344CB8AC3E}">
        <p14:creationId xmlns:p14="http://schemas.microsoft.com/office/powerpoint/2010/main" val="3672672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901"/>
          <p:cNvSpPr>
            <a:spLocks noGrp="1" noChangeArrowheads="1"/>
          </p:cNvSpPr>
          <p:nvPr>
            <p:ph type="title" idx="4294967295"/>
          </p:nvPr>
        </p:nvSpPr>
        <p:spPr>
          <a:xfrm>
            <a:off x="402167" y="457201"/>
            <a:ext cx="11582400" cy="841375"/>
          </a:xfrm>
        </p:spPr>
        <p:txBody>
          <a:bodyPr/>
          <a:lstStyle/>
          <a:p>
            <a:pPr latinLnBrk="0"/>
            <a:endParaRPr lang="ru-RU" altLang="en-US" smtClean="0">
              <a:latin typeface="Franklin Gothic Medium" pitchFamily="34" charset="0"/>
              <a:sym typeface="Arial" pitchFamily="34" charset="0"/>
            </a:endParaRPr>
          </a:p>
        </p:txBody>
      </p:sp>
      <p:pic>
        <p:nvPicPr>
          <p:cNvPr id="36867" name="Picture 76" descr="C:\Users\User\Documents\images.jpg"/>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527051" y="1844676"/>
            <a:ext cx="3429000" cy="1781175"/>
          </a:xfrm>
        </p:spPr>
      </p:pic>
      <p:pic>
        <p:nvPicPr>
          <p:cNvPr id="36868" name="Picture 78" descr="C:\Users\User\Documents\Без названия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9651" y="1484314"/>
            <a:ext cx="2552700"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600" y="4076701"/>
            <a:ext cx="4320117"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Picture 82"/>
          <p:cNvPicPr>
            <a:picLocks noGrp="1" noChangeAspect="1" noChangeArrowheads="1"/>
          </p:cNvPicPr>
          <p:nvPr>
            <p:ph sz="half" idx="4294967295"/>
          </p:nvPr>
        </p:nvPicPr>
        <p:blipFill>
          <a:blip r:embed="rId5">
            <a:extLst>
              <a:ext uri="{28A0092B-C50C-407E-A947-70E740481C1C}">
                <a14:useLocalDpi xmlns:a14="http://schemas.microsoft.com/office/drawing/2010/main" val="0"/>
              </a:ext>
            </a:extLst>
          </a:blip>
          <a:srcRect/>
          <a:stretch>
            <a:fillRect/>
          </a:stretch>
        </p:blipFill>
        <p:spPr>
          <a:xfrm>
            <a:off x="5327651" y="4186238"/>
            <a:ext cx="2533649" cy="2057400"/>
          </a:xfrm>
        </p:spPr>
      </p:pic>
      <p:pic>
        <p:nvPicPr>
          <p:cNvPr id="36871" name="Picture 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2034" y="1341438"/>
            <a:ext cx="2851151"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8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900" y="3895725"/>
            <a:ext cx="21844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0486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2605604292"/>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2800" b="1" kern="1200" dirty="0" smtClean="0">
                          <a:solidFill>
                            <a:schemeClr val="tx1"/>
                          </a:solidFill>
                          <a:effectLst/>
                          <a:latin typeface="Times New Roman" pitchFamily="18" charset="0"/>
                          <a:ea typeface="+mn-ea"/>
                          <a:cs typeface="Times New Roman" pitchFamily="18" charset="0"/>
                        </a:rPr>
                        <a:t>Kichik guruhda ishlash uchun topshiriqlar. Topshiriqni bajarish </a:t>
                      </a:r>
                      <a:endParaRPr lang="ru-RU" sz="2800" b="1" kern="1200" dirty="0">
                        <a:solidFill>
                          <a:schemeClr val="tx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r>
                        <a:rPr lang="uz-Cyrl-UZ" sz="2000" b="1" kern="1200" dirty="0" smtClean="0">
                          <a:solidFill>
                            <a:schemeClr val="dk1"/>
                          </a:solidFill>
                          <a:effectLst/>
                          <a:latin typeface="Times New Roman" pitchFamily="18" charset="0"/>
                          <a:ea typeface="+mn-ea"/>
                          <a:cs typeface="Times New Roman" pitchFamily="18" charset="0"/>
                        </a:rPr>
                        <a:t>1-guruhga topshiriq:  </a:t>
                      </a:r>
                      <a:r>
                        <a:rPr lang="uz-Cyrl-UZ" sz="2000" kern="1200" dirty="0" smtClean="0">
                          <a:solidFill>
                            <a:schemeClr val="dk1"/>
                          </a:solidFill>
                          <a:effectLst/>
                          <a:latin typeface="Times New Roman" pitchFamily="18" charset="0"/>
                          <a:ea typeface="+mn-ea"/>
                          <a:cs typeface="Times New Roman" pitchFamily="18" charset="0"/>
                        </a:rPr>
                        <a:t>“Nutq va til” rivojlanish markazida rivojlanish sohalarini o‘zoro bog‘liqligi ta’minlangan holda ta’limiy faoliyatining maqsadini belgilash. </a:t>
                      </a:r>
                      <a:endParaRPr lang="ru-RU" sz="2000" kern="1200" dirty="0" smtClean="0">
                        <a:solidFill>
                          <a:schemeClr val="dk1"/>
                        </a:solidFill>
                        <a:effectLst/>
                        <a:latin typeface="Times New Roman" pitchFamily="18" charset="0"/>
                        <a:ea typeface="+mn-ea"/>
                        <a:cs typeface="Times New Roman" pitchFamily="18" charset="0"/>
                      </a:endParaRPr>
                    </a:p>
                    <a:p>
                      <a:r>
                        <a:rPr lang="uz-Cyrl-UZ" sz="2000" b="1" kern="1200" dirty="0" smtClean="0">
                          <a:solidFill>
                            <a:schemeClr val="dk1"/>
                          </a:solidFill>
                          <a:effectLst/>
                          <a:latin typeface="Times New Roman" pitchFamily="18" charset="0"/>
                          <a:ea typeface="+mn-ea"/>
                          <a:cs typeface="Times New Roman" pitchFamily="18" charset="0"/>
                        </a:rPr>
                        <a:t>2-guruhga topshiriq:  </a:t>
                      </a:r>
                      <a:r>
                        <a:rPr lang="uz-Cyrl-UZ" sz="2000" kern="1200" dirty="0" smtClean="0">
                          <a:solidFill>
                            <a:schemeClr val="dk1"/>
                          </a:solidFill>
                          <a:effectLst/>
                          <a:latin typeface="Times New Roman" pitchFamily="18" charset="0"/>
                          <a:ea typeface="+mn-ea"/>
                          <a:cs typeface="Times New Roman" pitchFamily="18" charset="0"/>
                        </a:rPr>
                        <a:t>“San’at” rivojlanish markazida rivojlanish sohalarini o‘zoro bog‘liqligi ta’minlangan holda ta’limiy faoliyatining maqsadini belgilash. </a:t>
                      </a:r>
                      <a:endParaRPr lang="ru-RU" sz="2000" kern="1200" dirty="0" smtClean="0">
                        <a:solidFill>
                          <a:schemeClr val="dk1"/>
                        </a:solidFill>
                        <a:effectLst/>
                        <a:latin typeface="Times New Roman" pitchFamily="18" charset="0"/>
                        <a:ea typeface="+mn-ea"/>
                        <a:cs typeface="Times New Roman" pitchFamily="18" charset="0"/>
                      </a:endParaRPr>
                    </a:p>
                    <a:p>
                      <a:r>
                        <a:rPr lang="uz-Cyrl-UZ" sz="2000" b="1" kern="1200" dirty="0" smtClean="0">
                          <a:solidFill>
                            <a:schemeClr val="dk1"/>
                          </a:solidFill>
                          <a:effectLst/>
                          <a:latin typeface="Times New Roman" pitchFamily="18" charset="0"/>
                          <a:ea typeface="+mn-ea"/>
                          <a:cs typeface="Times New Roman" pitchFamily="18" charset="0"/>
                        </a:rPr>
                        <a:t>3-guruhga topshiriq: </a:t>
                      </a:r>
                      <a:r>
                        <a:rPr lang="uz-Cyrl-UZ" sz="2000" kern="1200" dirty="0" smtClean="0">
                          <a:solidFill>
                            <a:schemeClr val="dk1"/>
                          </a:solidFill>
                          <a:effectLst/>
                          <a:latin typeface="Times New Roman" pitchFamily="18" charset="0"/>
                          <a:ea typeface="+mn-ea"/>
                          <a:cs typeface="Times New Roman" pitchFamily="18" charset="0"/>
                        </a:rPr>
                        <a:t>“Fan va tabiat” rivojlanish markazida rivojlanish sohalarini o‘zoro bog‘liqligi ta’minlangan holda ta’limiy faoliyatining maqsadini belgilash. </a:t>
                      </a:r>
                      <a:endParaRPr lang="ru-RU" sz="2000" kern="1200" dirty="0" smtClean="0">
                        <a:solidFill>
                          <a:schemeClr val="dk1"/>
                        </a:solidFill>
                        <a:effectLst/>
                        <a:latin typeface="Times New Roman" pitchFamily="18" charset="0"/>
                        <a:ea typeface="+mn-ea"/>
                        <a:cs typeface="Times New Roman" pitchFamily="18" charset="0"/>
                      </a:endParaRPr>
                    </a:p>
                    <a:p>
                      <a:r>
                        <a:rPr lang="uz-Cyrl-UZ" sz="2000" b="1" kern="1200" dirty="0" smtClean="0">
                          <a:solidFill>
                            <a:schemeClr val="dk1"/>
                          </a:solidFill>
                          <a:effectLst/>
                          <a:latin typeface="Times New Roman" pitchFamily="18" charset="0"/>
                          <a:ea typeface="+mn-ea"/>
                          <a:cs typeface="Times New Roman" pitchFamily="18" charset="0"/>
                        </a:rPr>
                        <a:t>4-guruhga topshiriq:  </a:t>
                      </a:r>
                      <a:r>
                        <a:rPr lang="uz-Cyrl-UZ" sz="2000" kern="1200" dirty="0" smtClean="0">
                          <a:solidFill>
                            <a:schemeClr val="dk1"/>
                          </a:solidFill>
                          <a:effectLst/>
                          <a:latin typeface="Times New Roman" pitchFamily="18" charset="0"/>
                          <a:ea typeface="+mn-ea"/>
                          <a:cs typeface="Times New Roman" pitchFamily="18" charset="0"/>
                        </a:rPr>
                        <a:t>“Qurish-yasash va matematika” rivojlanish markazida rivojlanish sohalarini o‘zoro bog‘liqligi ta’minlangan holda ta’limiy faoliyatining maqsadini belgilash. </a:t>
                      </a:r>
                      <a:endParaRPr lang="ru-RU" sz="2000" kern="1200" dirty="0" smtClean="0">
                        <a:solidFill>
                          <a:schemeClr val="dk1"/>
                        </a:solidFill>
                        <a:effectLst/>
                        <a:latin typeface="Times New Roman" pitchFamily="18" charset="0"/>
                        <a:ea typeface="+mn-ea"/>
                        <a:cs typeface="Times New Roman" pitchFamily="18" charset="0"/>
                      </a:endParaRPr>
                    </a:p>
                    <a:p>
                      <a:r>
                        <a:rPr lang="uz-Cyrl-UZ" sz="2000" b="1" kern="1200" dirty="0" smtClean="0">
                          <a:solidFill>
                            <a:schemeClr val="dk1"/>
                          </a:solidFill>
                          <a:effectLst/>
                          <a:latin typeface="Times New Roman" pitchFamily="18" charset="0"/>
                          <a:ea typeface="+mn-ea"/>
                          <a:cs typeface="Times New Roman" pitchFamily="18" charset="0"/>
                        </a:rPr>
                        <a:t>5-guruhga topshiriq: </a:t>
                      </a:r>
                      <a:r>
                        <a:rPr lang="uz-Cyrl-UZ" sz="2000" kern="1200" dirty="0" smtClean="0">
                          <a:solidFill>
                            <a:schemeClr val="dk1"/>
                          </a:solidFill>
                          <a:effectLst/>
                          <a:latin typeface="Times New Roman" pitchFamily="18" charset="0"/>
                          <a:ea typeface="+mn-ea"/>
                          <a:cs typeface="Times New Roman" pitchFamily="18" charset="0"/>
                        </a:rPr>
                        <a:t>“Syujetli rolli o‘yinlar va sahnalashtirish” rivojlanish markazida rivojlanish sohalarini o‘zoro bog‘liqligi ta’minlangan holda ta’limiy faoliyatining maqsadini belgilash. </a:t>
                      </a:r>
                      <a:endParaRPr lang="ru-RU" sz="20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pic>
        <p:nvPicPr>
          <p:cNvPr id="6" name="Рисунок 5"/>
          <p:cNvPicPr/>
          <p:nvPr/>
        </p:nvPicPr>
        <p:blipFill rotWithShape="1">
          <a:blip r:embed="rId2"/>
          <a:srcRect t="20078" b="97"/>
          <a:stretch/>
        </p:blipFill>
        <p:spPr bwMode="auto">
          <a:xfrm>
            <a:off x="5212897" y="5274128"/>
            <a:ext cx="3048000" cy="142875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346270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3970377386"/>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2800" b="1" kern="1200" dirty="0" smtClean="0">
                          <a:solidFill>
                            <a:schemeClr val="tx1"/>
                          </a:solidFill>
                          <a:effectLst/>
                          <a:latin typeface="Times New Roman" pitchFamily="18" charset="0"/>
                          <a:ea typeface="+mn-ea"/>
                          <a:cs typeface="Times New Roman" pitchFamily="18" charset="0"/>
                        </a:rPr>
                        <a:t>Guruhlar taqdimoti </a:t>
                      </a:r>
                      <a:endParaRPr lang="ru-RU" sz="2800" b="1" kern="1200" dirty="0">
                        <a:solidFill>
                          <a:schemeClr val="tx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endParaRPr lang="ru-RU" sz="1800" kern="1200" dirty="0">
                        <a:solidFill>
                          <a:schemeClr val="dk1"/>
                        </a:solidFill>
                        <a:effectLst/>
                        <a:latin typeface="+mn-lt"/>
                        <a:ea typeface="+mn-ea"/>
                        <a:cs typeface="+mn-cs"/>
                      </a:endParaRPr>
                    </a:p>
                  </a:txBody>
                  <a:tcPr/>
                </a:tc>
                <a:extLst>
                  <a:ext uri="{0D108BD9-81ED-4DB2-BD59-A6C34878D82A}">
                    <a16:rowId xmlns:a16="http://schemas.microsoft.com/office/drawing/2014/main" xmlns="" val="1995604392"/>
                  </a:ext>
                </a:extLst>
              </a:tr>
            </a:tbl>
          </a:graphicData>
        </a:graphic>
      </p:graphicFrame>
      <p:pic>
        <p:nvPicPr>
          <p:cNvPr id="4" name="Picture 2"/>
          <p:cNvPicPr/>
          <p:nvPr/>
        </p:nvPicPr>
        <p:blipFill rotWithShape="1">
          <a:blip r:embed="rId2"/>
          <a:srcRect t="21121"/>
          <a:stretch>
            <a:fillRect/>
          </a:stretch>
        </p:blipFill>
        <p:spPr bwMode="auto">
          <a:xfrm>
            <a:off x="3445329" y="2401887"/>
            <a:ext cx="4767942" cy="2815092"/>
          </a:xfrm>
          <a:prstGeom prst="rect">
            <a:avLst/>
          </a:prstGeom>
          <a:noFill/>
          <a:ln>
            <a:noFill/>
          </a:ln>
          <a:effectLst/>
        </p:spPr>
      </p:pic>
    </p:spTree>
    <p:extLst>
      <p:ext uri="{BB962C8B-B14F-4D97-AF65-F5344CB8AC3E}">
        <p14:creationId xmlns:p14="http://schemas.microsoft.com/office/powerpoint/2010/main" val="31797999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8">
            <a:extLst>
              <a:ext uri="{FF2B5EF4-FFF2-40B4-BE49-F238E27FC236}">
                <a16:creationId xmlns:a16="http://schemas.microsoft.com/office/drawing/2014/main" xmlns=""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a16="http://schemas.microsoft.com/office/drawing/2014/main" xmlns="" id="{520C887E-35C8-4577-A631-3D769B297373}"/>
              </a:ext>
            </a:extLst>
          </p:cNvPr>
          <p:cNvGraphicFramePr>
            <a:graphicFrameLocks noGrp="1"/>
          </p:cNvGraphicFramePr>
          <p:nvPr>
            <p:extLst>
              <p:ext uri="{D42A27DB-BD31-4B8C-83A1-F6EECF244321}">
                <p14:modId xmlns:p14="http://schemas.microsoft.com/office/powerpoint/2010/main" val="2228844152"/>
              </p:ext>
            </p:extLst>
          </p:nvPr>
        </p:nvGraphicFramePr>
        <p:xfrm>
          <a:off x="276225" y="342900"/>
          <a:ext cx="11639550" cy="6202657"/>
        </p:xfrm>
        <a:graphic>
          <a:graphicData uri="http://schemas.openxmlformats.org/drawingml/2006/table">
            <a:tbl>
              <a:tblPr firstRow="1" bandRow="1">
                <a:tableStyleId>{85BE263C-DBD7-4A20-BB59-AAB30ACAA65A}</a:tableStyleId>
              </a:tblPr>
              <a:tblGrid>
                <a:gridCol w="11639550">
                  <a:extLst>
                    <a:ext uri="{9D8B030D-6E8A-4147-A177-3AD203B41FA5}">
                      <a16:colId xmlns:a16="http://schemas.microsoft.com/office/drawing/2014/main" xmlns="" val="3991011697"/>
                    </a:ext>
                  </a:extLst>
                </a:gridCol>
              </a:tblGrid>
              <a:tr h="1200150">
                <a:tc>
                  <a:txBody>
                    <a:bodyPr/>
                    <a:lstStyle/>
                    <a:p>
                      <a:pPr algn="ctr"/>
                      <a:r>
                        <a:rPr lang="uz-Cyrl-UZ" sz="4400" b="1" dirty="0" smtClean="0">
                          <a:solidFill>
                            <a:schemeClr val="tx1"/>
                          </a:solidFill>
                          <a:latin typeface="Times New Roman" pitchFamily="18" charset="0"/>
                          <a:cs typeface="Times New Roman" pitchFamily="18" charset="0"/>
                        </a:rPr>
                        <a:t>VI.Xulosa. Qayta aloqa</a:t>
                      </a:r>
                      <a:r>
                        <a:rPr lang="uz-Cyrl-UZ" sz="4400" dirty="0" smtClean="0">
                          <a:solidFill>
                            <a:schemeClr val="tx1"/>
                          </a:solidFill>
                          <a:latin typeface="Times New Roman" pitchFamily="18" charset="0"/>
                          <a:cs typeface="Times New Roman" pitchFamily="18" charset="0"/>
                        </a:rPr>
                        <a:t>.</a:t>
                      </a:r>
                      <a:endParaRPr lang="ru-RU" sz="4400" dirty="0" smtClean="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xmlns="" val="1841254258"/>
                  </a:ext>
                </a:extLst>
              </a:tr>
              <a:tr h="661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800" b="1" kern="1200" dirty="0" smtClean="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xmlns="" val="720049588"/>
                  </a:ext>
                </a:extLst>
              </a:tr>
              <a:tr h="4341242">
                <a:tc>
                  <a:txBody>
                    <a:bodyPr/>
                    <a:lstStyle/>
                    <a:p>
                      <a:r>
                        <a:rPr lang="uz-Cyrl-UZ" sz="2400" dirty="0" smtClean="0">
                          <a:latin typeface="Times New Roman" pitchFamily="18" charset="0"/>
                          <a:cs typeface="Times New Roman" pitchFamily="18" charset="0"/>
                        </a:rPr>
                        <a:t>Fikr-mulohaza, suhbat "Bugun nimani o‘rgandingiz"?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nimani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o‘rgandingiz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Kutilayotgan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natijalarni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solishtirish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«Bog‘lovchi ip» mashqi</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Maqsad:</a:t>
                      </a:r>
                      <a:r>
                        <a:rPr lang="uz-Cyrl-UZ" sz="2400" dirty="0" smtClean="0">
                          <a:latin typeface="Times New Roman" pitchFamily="18" charset="0"/>
                          <a:cs typeface="Times New Roman" pitchFamily="18" charset="0"/>
                        </a:rPr>
                        <a:t> Trening yakuniga ko‘ra o‘tilganlarni takrorlash.</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Mashq q</a:t>
                      </a:r>
                      <a:r>
                        <a:rPr lang="en-US" sz="2400" dirty="0" err="1" smtClean="0">
                          <a:latin typeface="Times New Roman" pitchFamily="18" charset="0"/>
                          <a:cs typeface="Times New Roman" pitchFamily="18" charset="0"/>
                        </a:rPr>
                        <a:t>oidasi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Trener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ishtirokchilarni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doira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bir-biriga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yakin</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tirib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taklif</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Trener</a:t>
                      </a:r>
                      <a:r>
                        <a:rPr lang="en-US" sz="2400" dirty="0" smtClean="0">
                          <a:latin typeface="Times New Roman" pitchFamily="18" charset="0"/>
                          <a:cs typeface="Times New Roman" pitchFamily="18" charset="0"/>
                        </a:rPr>
                        <a:t> k</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lida</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ralgan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ip</a:t>
                      </a:r>
                      <a:r>
                        <a:rPr lang="en-US" sz="2400" dirty="0" smtClean="0">
                          <a:latin typeface="Times New Roman" pitchFamily="18" charset="0"/>
                          <a:cs typeface="Times New Roman" pitchFamily="18" charset="0"/>
                        </a:rPr>
                        <a:t>. U </a:t>
                      </a:r>
                      <a:r>
                        <a:rPr lang="uz-Cyrl-UZ" sz="2400" dirty="0" smtClean="0">
                          <a:latin typeface="Times New Roman" pitchFamily="18" charset="0"/>
                          <a:cs typeface="Times New Roman" pitchFamily="18" charset="0"/>
                        </a:rPr>
                        <a:t>h</a:t>
                      </a:r>
                      <a:r>
                        <a:rPr lang="en-US" sz="2400" dirty="0" err="1" smtClean="0">
                          <a:latin typeface="Times New Roman" pitchFamily="18" charset="0"/>
                          <a:cs typeface="Times New Roman" pitchFamily="18" charset="0"/>
                        </a:rPr>
                        <a:t>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ishtirokchiga</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sessiyada </a:t>
                      </a:r>
                      <a:r>
                        <a:rPr lang="en-US" sz="2400" dirty="0" err="1" smtClean="0">
                          <a:latin typeface="Times New Roman" pitchFamily="18" charset="0"/>
                          <a:cs typeface="Times New Roman" pitchFamily="18" charset="0"/>
                        </a:rPr>
                        <a:t>eng</a:t>
                      </a:r>
                      <a:r>
                        <a:rPr lang="en-US" sz="2400" dirty="0" smtClean="0">
                          <a:latin typeface="Times New Roman" pitchFamily="18" charset="0"/>
                          <a:cs typeface="Times New Roman" pitchFamily="18" charset="0"/>
                        </a:rPr>
                        <a:t> a</a:t>
                      </a:r>
                      <a:r>
                        <a:rPr lang="uz-Cyrl-UZ" sz="2400" dirty="0" smtClean="0">
                          <a:latin typeface="Times New Roman" pitchFamily="18" charset="0"/>
                          <a:cs typeface="Times New Roman" pitchFamily="18" charset="0"/>
                        </a:rPr>
                        <a:t>h</a:t>
                      </a:r>
                      <a:r>
                        <a:rPr lang="en-US" sz="2400" dirty="0" err="1" smtClean="0">
                          <a:latin typeface="Times New Roman" pitchFamily="18" charset="0"/>
                          <a:cs typeface="Times New Roman" pitchFamily="18" charset="0"/>
                        </a:rPr>
                        <a:t>amiyatli</a:t>
                      </a:r>
                      <a:r>
                        <a:rPr lang="en-US" sz="2400" dirty="0" smtClean="0">
                          <a:latin typeface="Times New Roman" pitchFamily="18" charset="0"/>
                          <a:cs typeface="Times New Roman" pitchFamily="18" charset="0"/>
                        </a:rPr>
                        <a:t> b</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narsani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eslab</a:t>
                      </a:r>
                      <a:r>
                        <a:rPr lang="en-US" sz="2400" dirty="0" smtClean="0">
                          <a:latin typeface="Times New Roman" pitchFamily="18" charset="0"/>
                          <a:cs typeface="Times New Roman" pitchFamily="18" charset="0"/>
                        </a:rPr>
                        <a:t>, bi</a:t>
                      </a:r>
                      <a:r>
                        <a:rPr lang="uz-Cyrl-UZ" sz="2400" dirty="0" smtClean="0">
                          <a:latin typeface="Times New Roman" pitchFamily="18" charset="0"/>
                          <a:cs typeface="Times New Roman" pitchFamily="18" charset="0"/>
                        </a:rPr>
                        <a:t>t</a:t>
                      </a:r>
                      <a:r>
                        <a:rPr lang="en-US" sz="2400" dirty="0" smtClean="0">
                          <a:latin typeface="Times New Roman" pitchFamily="18" charset="0"/>
                          <a:cs typeface="Times New Roman" pitchFamily="18" charset="0"/>
                        </a:rPr>
                        <a:t>ta </a:t>
                      </a:r>
                      <a:r>
                        <a:rPr lang="en-US" sz="2400" dirty="0" err="1" smtClean="0">
                          <a:latin typeface="Times New Roman" pitchFamily="18" charset="0"/>
                          <a:cs typeface="Times New Roman" pitchFamily="18" charset="0"/>
                        </a:rPr>
                        <a:t>barmo</a:t>
                      </a:r>
                      <a:r>
                        <a:rPr lang="uz-Cyrl-UZ" sz="2400" dirty="0" smtClean="0">
                          <a:latin typeface="Times New Roman" pitchFamily="18" charset="0"/>
                          <a:cs typeface="Times New Roman" pitchFamily="18" charset="0"/>
                        </a:rPr>
                        <a:t>g‘</a:t>
                      </a:r>
                      <a:r>
                        <a:rPr lang="en-US" sz="2400" dirty="0" err="1" smtClean="0">
                          <a:latin typeface="Times New Roman" pitchFamily="18" charset="0"/>
                          <a:cs typeface="Times New Roman" pitchFamily="18" charset="0"/>
                        </a:rPr>
                        <a:t>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ip</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rashini</a:t>
                      </a:r>
                      <a:r>
                        <a:rPr lang="en-US" sz="2400" dirty="0" smtClean="0">
                          <a:latin typeface="Times New Roman" pitchFamily="18" charset="0"/>
                          <a:cs typeface="Times New Roman" pitchFamily="18" charset="0"/>
                        </a:rPr>
                        <a:t>, s</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ngra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ip</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ramini</a:t>
                      </a:r>
                      <a:r>
                        <a:rPr lang="en-US" sz="2400" dirty="0" smtClean="0">
                          <a:latin typeface="Times New Roman" pitchFamily="18" charset="0"/>
                          <a:cs typeface="Times New Roman" pitchFamily="18" charset="0"/>
                        </a:rPr>
                        <a:t> xo</a:t>
                      </a:r>
                      <a:r>
                        <a:rPr lang="uz-Cyrl-UZ" sz="2400" dirty="0" smtClean="0">
                          <a:latin typeface="Times New Roman" pitchFamily="18" charset="0"/>
                          <a:cs typeface="Times New Roman" pitchFamily="18" charset="0"/>
                        </a:rPr>
                        <a:t>h</a:t>
                      </a:r>
                      <a:r>
                        <a:rPr lang="en-US" sz="2400" dirty="0" smtClean="0">
                          <a:latin typeface="Times New Roman" pitchFamily="18" charset="0"/>
                          <a:cs typeface="Times New Roman" pitchFamily="18" charset="0"/>
                        </a:rPr>
                        <a:t>lagan  bosh</a:t>
                      </a:r>
                      <a:r>
                        <a:rPr lang="uz-Cyrl-UZ" sz="2400" dirty="0" smtClean="0">
                          <a:latin typeface="Times New Roman" pitchFamily="18" charset="0"/>
                          <a:cs typeface="Times New Roman" pitchFamily="18" charset="0"/>
                        </a:rPr>
                        <a:t>q</a:t>
                      </a:r>
                      <a:r>
                        <a:rPr lang="en-US" sz="2400" dirty="0" smtClean="0">
                          <a:latin typeface="Times New Roman" pitchFamily="18" charset="0"/>
                          <a:cs typeface="Times New Roman" pitchFamily="18" charset="0"/>
                        </a:rPr>
                        <a:t>a </a:t>
                      </a:r>
                      <a:r>
                        <a:rPr lang="en-US" sz="2400" dirty="0" err="1" smtClean="0">
                          <a:latin typeface="Times New Roman" pitchFamily="18" charset="0"/>
                          <a:cs typeface="Times New Roman" pitchFamily="18" charset="0"/>
                        </a:rPr>
                        <a:t>ishtirokchiga</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u</a:t>
                      </a:r>
                      <a:r>
                        <a:rPr lang="en-US" sz="2400" dirty="0" err="1" smtClean="0">
                          <a:latin typeface="Times New Roman" pitchFamily="18" charset="0"/>
                          <a:cs typeface="Times New Roman" pitchFamily="18" charset="0"/>
                        </a:rPr>
                        <a:t>zatishini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taklif</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Ip o‘rami treningning har bir ishtirokchisi qo‘lida bo‘lib chiqishi lozim. </a:t>
                      </a:r>
                      <a:r>
                        <a:rPr lang="en-US" sz="2400" dirty="0" err="1" smtClean="0">
                          <a:latin typeface="Times New Roman" pitchFamily="18" charset="0"/>
                          <a:cs typeface="Times New Roman" pitchFamily="18" charset="0"/>
                        </a:rPr>
                        <a:t>Ip</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ramini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doira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markazida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ipdan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a:t>
                      </a:r>
                      <a:r>
                        <a:rPr lang="uz-Cyrl-UZ" sz="2400" dirty="0" smtClean="0">
                          <a:latin typeface="Times New Roman" pitchFamily="18" charset="0"/>
                          <a:cs typeface="Times New Roman" pitchFamily="18" charset="0"/>
                        </a:rPr>
                        <a:t>q</a:t>
                      </a:r>
                      <a:r>
                        <a:rPr lang="en-US" sz="2400" dirty="0" err="1" smtClean="0">
                          <a:latin typeface="Times New Roman" pitchFamily="18" charset="0"/>
                          <a:cs typeface="Times New Roman" pitchFamily="18" charset="0"/>
                        </a:rPr>
                        <a:t>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xosil</a:t>
                      </a:r>
                      <a:r>
                        <a:rPr lang="en-US" sz="2400" dirty="0" smtClean="0">
                          <a:latin typeface="Times New Roman" pitchFamily="18" charset="0"/>
                          <a:cs typeface="Times New Roman" pitchFamily="18" charset="0"/>
                        </a:rPr>
                        <a:t> b</a:t>
                      </a:r>
                      <a:r>
                        <a:rPr lang="uz-Cyrl-UZ" sz="2400" dirty="0" smtClean="0">
                          <a:latin typeface="Times New Roman" pitchFamily="18" charset="0"/>
                          <a:cs typeface="Times New Roman" pitchFamily="18" charset="0"/>
                        </a:rPr>
                        <a:t>o‘</a:t>
                      </a:r>
                      <a:r>
                        <a:rPr lang="en-US" sz="2400" dirty="0" err="1" smtClean="0">
                          <a:latin typeface="Times New Roman" pitchFamily="18" charset="0"/>
                          <a:cs typeface="Times New Roman" pitchFamily="18" charset="0"/>
                        </a:rPr>
                        <a:t>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endParaRPr lang="ru-RU" sz="240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a16="http://schemas.microsoft.com/office/drawing/2014/main" xmlns="" val="1995604392"/>
                  </a:ext>
                </a:extLst>
              </a:tr>
            </a:tbl>
          </a:graphicData>
        </a:graphic>
      </p:graphicFrame>
    </p:spTree>
    <p:extLst>
      <p:ext uri="{BB962C8B-B14F-4D97-AF65-F5344CB8AC3E}">
        <p14:creationId xmlns:p14="http://schemas.microsoft.com/office/powerpoint/2010/main" val="126919004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e6a1e257e54216faa6a757a571a1341218922"/>
</p:tagLst>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10809</TotalTime>
  <Words>1674</Words>
  <Application>Microsoft Office PowerPoint</Application>
  <PresentationFormat>Широкоэкранный</PresentationFormat>
  <Paragraphs>190</Paragraphs>
  <Slides>27</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27</vt:i4>
      </vt:variant>
    </vt:vector>
  </HeadingPairs>
  <TitlesOfParts>
    <vt:vector size="38" baseType="lpstr">
      <vt:lpstr>Arial</vt:lpstr>
      <vt:lpstr>Calibri</vt:lpstr>
      <vt:lpstr>Corbel</vt:lpstr>
      <vt:lpstr>Franklin Gothic Medium</vt:lpstr>
      <vt:lpstr>Georgia</vt:lpstr>
      <vt:lpstr>Myriad Pro Cond</vt:lpstr>
      <vt:lpstr>Tahoma</vt:lpstr>
      <vt:lpstr>Times New Roman</vt:lpstr>
      <vt:lpstr>Trebuchet MS</vt:lpstr>
      <vt:lpstr>Office Theme</vt:lpstr>
      <vt:lpstr>Воздушный поток</vt:lpstr>
      <vt:lpstr>                   Maktabgacha yoshdagi bolalarga ta’lim berishda kompetensiyaviy yondashuv                                                                                                                                                                                                                                                                  </vt:lpstr>
      <vt:lpstr>Презентация PowerPoint</vt:lpstr>
      <vt:lpstr>Презентация PowerPoint</vt:lpstr>
      <vt:lpstr>Презентация PowerPoint</vt:lpstr>
      <vt:lpstr>Коммуникатив компетенция</vt:lpstr>
      <vt:lpstr>Презентация PowerPoint</vt:lpstr>
      <vt:lpstr>Презентация PowerPoint</vt:lpstr>
      <vt:lpstr>Ижтимоий компетенция</vt:lpstr>
      <vt:lpstr>Презентация PowerPoint</vt:lpstr>
      <vt:lpstr>Презентация PowerPoint</vt:lpstr>
      <vt:lpstr>Презентация PowerPoint</vt:lpstr>
      <vt:lpstr>Презентация PowerPoint</vt:lpstr>
      <vt:lpstr>Билиш компетенцияси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DNS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Олег Грибан</dc:creator>
  <cp:lastModifiedBy>Пользователь Windows</cp:lastModifiedBy>
  <cp:revision>772</cp:revision>
  <cp:lastPrinted>2021-01-18T03:28:02Z</cp:lastPrinted>
  <dcterms:created xsi:type="dcterms:W3CDTF">2013-04-07T07:07:54Z</dcterms:created>
  <dcterms:modified xsi:type="dcterms:W3CDTF">2026-09-07T11:37:23Z</dcterms:modified>
</cp:coreProperties>
</file>