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7"/>
  </p:notesMasterIdLst>
  <p:sldIdLst>
    <p:sldId id="526" r:id="rId2"/>
    <p:sldId id="577" r:id="rId3"/>
    <p:sldId id="612" r:id="rId4"/>
    <p:sldId id="478" r:id="rId5"/>
    <p:sldId id="563" r:id="rId6"/>
    <p:sldId id="447" r:id="rId7"/>
    <p:sldId id="591" r:id="rId8"/>
    <p:sldId id="614" r:id="rId9"/>
    <p:sldId id="619" r:id="rId10"/>
    <p:sldId id="616" r:id="rId11"/>
    <p:sldId id="450" r:id="rId12"/>
    <p:sldId id="613" r:id="rId13"/>
    <p:sldId id="451" r:id="rId14"/>
    <p:sldId id="608" r:id="rId15"/>
    <p:sldId id="610" r:id="rId16"/>
    <p:sldId id="629" r:id="rId17"/>
    <p:sldId id="620" r:id="rId18"/>
    <p:sldId id="457" r:id="rId19"/>
    <p:sldId id="459" r:id="rId20"/>
    <p:sldId id="461" r:id="rId21"/>
    <p:sldId id="611" r:id="rId22"/>
    <p:sldId id="601" r:id="rId23"/>
    <p:sldId id="483" r:id="rId24"/>
    <p:sldId id="588" r:id="rId25"/>
    <p:sldId id="586" r:id="rId26"/>
    <p:sldId id="602" r:id="rId27"/>
    <p:sldId id="488" r:id="rId28"/>
    <p:sldId id="623" r:id="rId29"/>
    <p:sldId id="624" r:id="rId30"/>
    <p:sldId id="625" r:id="rId31"/>
    <p:sldId id="626" r:id="rId32"/>
    <p:sldId id="627" r:id="rId33"/>
    <p:sldId id="584" r:id="rId34"/>
    <p:sldId id="622" r:id="rId35"/>
    <p:sldId id="345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60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EE37FD-5EDD-40C8-8E02-8B8B9BBB9CA6}" type="doc">
      <dgm:prSet loTypeId="urn:microsoft.com/office/officeart/2005/8/layout/chevron2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1F031E4F-0A74-420C-AF5C-AAECAB01EC32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uz-Cyrl-UZ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05-01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18D140-30B7-4199-9F2E-AE27D22E5F84}" type="parTrans" cxnId="{001360E3-F959-49BD-9C92-225A9E1167E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C16354-7B19-4506-93F7-5A15CB34323E}" type="sibTrans" cxnId="{001360E3-F959-49BD-9C92-225A9E1167E0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F644DA-53FE-4BCB-8885-F05564FAC5F0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algn="just"/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Latn-UZ" sz="1200" dirty="0" smtClean="0"/>
            <a:t>“</a:t>
          </a:r>
          <a:r>
            <a:rPr lang="uz-Latn-UZ" sz="2000" b="1" dirty="0" smtClean="0">
              <a:latin typeface="Times New Roman" pitchFamily="18" charset="0"/>
              <a:cs typeface="Times New Roman" pitchFamily="18" charset="0"/>
            </a:rPr>
            <a:t>Ilk qadam” Davlat oʻquv dasturi va metodik qoʻllanmalar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89BBF7-90F7-41FE-8808-380A9FECD192}" type="parTrans" cxnId="{31E8176B-2715-46F8-A433-FF6C5FE3BE8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5BE7D1-9293-4B32-A4E0-D400A9DC95F9}" type="sibTrans" cxnId="{31E8176B-2715-46F8-A433-FF6C5FE3BE8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73B46B2-2EA8-43D0-BE07-E0E4329D8C23}">
      <dgm:prSet phldrT="[Текст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uz-Cyrl-UZ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05-02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DDB0A7-7D0E-4073-8A9E-29B1805220BC}" type="parTrans" cxnId="{8AC58B4D-3F56-440C-A545-E70762A6D08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E6FC40-DB52-43FB-A70F-68B7A4D25B25}" type="sibTrans" cxnId="{8AC58B4D-3F56-440C-A545-E70762A6D08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C96C69-71BF-441A-A471-CEABF4BD24F4}">
      <dgm:prSet phldrT="[Текст]" custT="1"/>
      <dgm:spPr>
        <a:solidFill>
          <a:schemeClr val="bg2">
            <a:lumMod val="90000"/>
            <a:alpha val="90000"/>
          </a:schemeClr>
        </a:solidFill>
      </dgm:spPr>
      <dgm:t>
        <a:bodyPr/>
        <a:lstStyle/>
        <a:p>
          <a:r>
            <a:rPr lang="en-US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Oylik</a:t>
          </a:r>
          <a:r>
            <a: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rejasi</a:t>
          </a:r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en-US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jurnali</a:t>
          </a:r>
          <a:r>
            <a: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0DA40E-53CB-4D63-A041-AAC2CDA0064D}" type="parTrans" cxnId="{A6F3464B-C2EB-46AE-A671-FA26784CE96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B13B46-6A2A-411D-B519-E3110CA31BCE}" type="sibTrans" cxnId="{A6F3464B-C2EB-46AE-A671-FA26784CE96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AE58D5-8977-49F8-A242-61562E02C4A7}">
      <dgm:prSet phldrT="[Текст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uz-Cyrl-UZ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05-03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5C32F6-0B00-4D64-8D3B-4A42358D82DD}" type="parTrans" cxnId="{4AFD36CD-45F9-4C8F-A6A5-AFBA50C14F6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DB7631-932F-424D-9C86-C31C57EB9F6C}" type="sibTrans" cxnId="{4AFD36CD-45F9-4C8F-A6A5-AFBA50C14F6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A1DA04-93D1-406F-82D2-7A3397C76F71}">
      <dgm:prSet phldrT="[Текст]" custT="1"/>
      <dgm:spPr>
        <a:solidFill>
          <a:schemeClr val="accent2">
            <a:lumMod val="20000"/>
            <a:lumOff val="80000"/>
            <a:alpha val="90000"/>
          </a:schemeClr>
        </a:solidFill>
      </dgm:spPr>
      <dgm:t>
        <a:bodyPr/>
        <a:lstStyle/>
        <a:p>
          <a:pPr algn="just"/>
          <a:r>
            <a:rPr lang="uz-Cyrl-UZ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Bolalar davomatini qayd etish daftari (tabel, </a:t>
          </a:r>
          <a:r>
            <a: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filtr</a:t>
          </a:r>
          <a:r>
            <a: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ota-onalar</a:t>
          </a:r>
          <a:r>
            <a:rPr lang="en-US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 maʼlumotlar)</a:t>
          </a:r>
          <a:endParaRPr lang="ru-RU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B404CF-352E-47B4-B3AA-C1C4E6B42131}" type="parTrans" cxnId="{DDCAAD31-14C2-4A7B-A852-B977AC5C65E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C32B59-F7C3-43C8-8CD0-E4D12A5476A5}" type="sibTrans" cxnId="{DDCAAD31-14C2-4A7B-A852-B977AC5C65E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9567BA-C73C-4B82-BC08-2A416ECC8EC8}">
      <dgm:prSet phldrT="[Текст]"/>
      <dgm:spPr>
        <a:solidFill>
          <a:srgbClr val="00B050"/>
        </a:solidFill>
      </dgm:spPr>
      <dgm:t>
        <a:bodyPr/>
        <a:lstStyle/>
        <a:p>
          <a:r>
            <a:rPr lang="uz-Cyrl-UZ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05-04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A95067-27F9-4A47-97AB-1EB8160762C1}" type="parTrans" cxnId="{8EE008C4-C611-4195-8CB5-8CE160F32E4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0EF8E7-A293-4B6B-903E-CC01E1E6A984}" type="sibTrans" cxnId="{8EE008C4-C611-4195-8CB5-8CE160F32E4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ED4340-C3F9-4407-BB48-473F052FDF4D}">
      <dgm:prSet custT="1"/>
      <dgm:spPr>
        <a:solidFill>
          <a:schemeClr val="accent5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2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Bolalarning</a:t>
          </a:r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rivojlanish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xaritalari</a:t>
          </a:r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Yillik</a:t>
          </a:r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hisobot</a:t>
          </a:r>
          <a:r>
            <a: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FADE13-E72B-41C8-9B97-5688A3DE69B6}" type="parTrans" cxnId="{7C5366DB-23B4-41EB-B545-C857D1B1B23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31F6DC-4E58-4E8B-9B28-EB4F611DE1A9}" type="sibTrans" cxnId="{7C5366DB-23B4-41EB-B545-C857D1B1B23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D5BF73-CCC9-4AD0-AA55-64422FFF00E3}" type="pres">
      <dgm:prSet presAssocID="{31EE37FD-5EDD-40C8-8E02-8B8B9BBB9CA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4AC3EF-6860-4ACD-A278-5935AD6DBC77}" type="pres">
      <dgm:prSet presAssocID="{1F031E4F-0A74-420C-AF5C-AAECAB01EC32}" presName="composite" presStyleCnt="0"/>
      <dgm:spPr/>
    </dgm:pt>
    <dgm:pt modelId="{0EFDB762-94F2-4A0C-8864-139E3B17AE96}" type="pres">
      <dgm:prSet presAssocID="{1F031E4F-0A74-420C-AF5C-AAECAB01EC32}" presName="parentText" presStyleLbl="alignNode1" presStyleIdx="0" presStyleCnt="4" custScaleX="97622" custLinFactNeighborX="13542" custLinFactNeighborY="-36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9AD773-3636-4F82-982C-FEAD66D9FFDD}" type="pres">
      <dgm:prSet presAssocID="{1F031E4F-0A74-420C-AF5C-AAECAB01EC32}" presName="descendantText" presStyleLbl="alignAcc1" presStyleIdx="0" presStyleCnt="4" custScaleX="97888" custScaleY="1146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29CA18-8527-404A-A711-8D67C8319535}" type="pres">
      <dgm:prSet presAssocID="{2AC16354-7B19-4506-93F7-5A15CB34323E}" presName="sp" presStyleCnt="0"/>
      <dgm:spPr/>
    </dgm:pt>
    <dgm:pt modelId="{A709DAE7-E797-4F4F-B6F4-1DB687E368E4}" type="pres">
      <dgm:prSet presAssocID="{A73B46B2-2EA8-43D0-BE07-E0E4329D8C23}" presName="composite" presStyleCnt="0"/>
      <dgm:spPr/>
    </dgm:pt>
    <dgm:pt modelId="{D91165B2-358C-4506-B4FA-988350F51989}" type="pres">
      <dgm:prSet presAssocID="{A73B46B2-2EA8-43D0-BE07-E0E4329D8C23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E4C401-4C4C-4C86-99D6-8276989D2097}" type="pres">
      <dgm:prSet presAssocID="{A73B46B2-2EA8-43D0-BE07-E0E4329D8C23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E7BA62-9B1F-4B62-8719-0B6A1C81FCC5}" type="pres">
      <dgm:prSet presAssocID="{50E6FC40-DB52-43FB-A70F-68B7A4D25B25}" presName="sp" presStyleCnt="0"/>
      <dgm:spPr/>
    </dgm:pt>
    <dgm:pt modelId="{C6C52550-94EB-4117-B6E9-C666E90E599F}" type="pres">
      <dgm:prSet presAssocID="{F3AE58D5-8977-49F8-A242-61562E02C4A7}" presName="composite" presStyleCnt="0"/>
      <dgm:spPr/>
    </dgm:pt>
    <dgm:pt modelId="{75D5CF8A-A806-485F-BED5-E9849D67A51C}" type="pres">
      <dgm:prSet presAssocID="{F3AE58D5-8977-49F8-A242-61562E02C4A7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8334AF-3654-4662-ACC8-DC9F6BB6EBFC}" type="pres">
      <dgm:prSet presAssocID="{F3AE58D5-8977-49F8-A242-61562E02C4A7}" presName="descendantText" presStyleLbl="alignAcc1" presStyleIdx="2" presStyleCnt="4" custLinFactNeighborY="100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16026B-0A08-4865-A4AE-CF9679D52410}" type="pres">
      <dgm:prSet presAssocID="{6EDB7631-932F-424D-9C86-C31C57EB9F6C}" presName="sp" presStyleCnt="0"/>
      <dgm:spPr/>
    </dgm:pt>
    <dgm:pt modelId="{DBB4293F-EB30-428B-A96F-DC368878AA16}" type="pres">
      <dgm:prSet presAssocID="{489567BA-C73C-4B82-BC08-2A416ECC8EC8}" presName="composite" presStyleCnt="0"/>
      <dgm:spPr/>
    </dgm:pt>
    <dgm:pt modelId="{EBDE63FD-0C0C-46C9-BB87-E04D88368FBA}" type="pres">
      <dgm:prSet presAssocID="{489567BA-C73C-4B82-BC08-2A416ECC8EC8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222330-6BEA-40D6-9C5C-5B87F0D6BE79}" type="pres">
      <dgm:prSet presAssocID="{489567BA-C73C-4B82-BC08-2A416ECC8EC8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5366DB-23B4-41EB-B545-C857D1B1B239}" srcId="{489567BA-C73C-4B82-BC08-2A416ECC8EC8}" destId="{43ED4340-C3F9-4407-BB48-473F052FDF4D}" srcOrd="0" destOrd="0" parTransId="{CDFADE13-E72B-41C8-9B97-5688A3DE69B6}" sibTransId="{7E31F6DC-4E58-4E8B-9B28-EB4F611DE1A9}"/>
    <dgm:cxn modelId="{54D11303-FD63-4F09-9623-23B602381AF2}" type="presOf" srcId="{43ED4340-C3F9-4407-BB48-473F052FDF4D}" destId="{24222330-6BEA-40D6-9C5C-5B87F0D6BE79}" srcOrd="0" destOrd="0" presId="urn:microsoft.com/office/officeart/2005/8/layout/chevron2"/>
    <dgm:cxn modelId="{4AFD36CD-45F9-4C8F-A6A5-AFBA50C14F6A}" srcId="{31EE37FD-5EDD-40C8-8E02-8B8B9BBB9CA6}" destId="{F3AE58D5-8977-49F8-A242-61562E02C4A7}" srcOrd="2" destOrd="0" parTransId="{715C32F6-0B00-4D64-8D3B-4A42358D82DD}" sibTransId="{6EDB7631-932F-424D-9C86-C31C57EB9F6C}"/>
    <dgm:cxn modelId="{A6F3464B-C2EB-46AE-A671-FA26784CE964}" srcId="{A73B46B2-2EA8-43D0-BE07-E0E4329D8C23}" destId="{05C96C69-71BF-441A-A471-CEABF4BD24F4}" srcOrd="0" destOrd="0" parTransId="{290DA40E-53CB-4D63-A041-AAC2CDA0064D}" sibTransId="{59B13B46-6A2A-411D-B519-E3110CA31BCE}"/>
    <dgm:cxn modelId="{2085E310-23AC-4DEA-A77A-D7B9C4F48F36}" type="presOf" srcId="{489567BA-C73C-4B82-BC08-2A416ECC8EC8}" destId="{EBDE63FD-0C0C-46C9-BB87-E04D88368FBA}" srcOrd="0" destOrd="0" presId="urn:microsoft.com/office/officeart/2005/8/layout/chevron2"/>
    <dgm:cxn modelId="{F21AE4C0-67CC-4158-BEFB-E03E8C80D3EB}" type="presOf" srcId="{A73B46B2-2EA8-43D0-BE07-E0E4329D8C23}" destId="{D91165B2-358C-4506-B4FA-988350F51989}" srcOrd="0" destOrd="0" presId="urn:microsoft.com/office/officeart/2005/8/layout/chevron2"/>
    <dgm:cxn modelId="{EFA9A7F9-5FF5-47DB-B861-D93054E8EB97}" type="presOf" srcId="{1F031E4F-0A74-420C-AF5C-AAECAB01EC32}" destId="{0EFDB762-94F2-4A0C-8864-139E3B17AE96}" srcOrd="0" destOrd="0" presId="urn:microsoft.com/office/officeart/2005/8/layout/chevron2"/>
    <dgm:cxn modelId="{6B60C111-64AE-4234-99F1-0FC69E531F49}" type="presOf" srcId="{F3AE58D5-8977-49F8-A242-61562E02C4A7}" destId="{75D5CF8A-A806-485F-BED5-E9849D67A51C}" srcOrd="0" destOrd="0" presId="urn:microsoft.com/office/officeart/2005/8/layout/chevron2"/>
    <dgm:cxn modelId="{001360E3-F959-49BD-9C92-225A9E1167E0}" srcId="{31EE37FD-5EDD-40C8-8E02-8B8B9BBB9CA6}" destId="{1F031E4F-0A74-420C-AF5C-AAECAB01EC32}" srcOrd="0" destOrd="0" parTransId="{EF18D140-30B7-4199-9F2E-AE27D22E5F84}" sibTransId="{2AC16354-7B19-4506-93F7-5A15CB34323E}"/>
    <dgm:cxn modelId="{8EE008C4-C611-4195-8CB5-8CE160F32E48}" srcId="{31EE37FD-5EDD-40C8-8E02-8B8B9BBB9CA6}" destId="{489567BA-C73C-4B82-BC08-2A416ECC8EC8}" srcOrd="3" destOrd="0" parTransId="{52A95067-27F9-4A47-97AB-1EB8160762C1}" sibTransId="{700EF8E7-A293-4B6B-903E-CC01E1E6A984}"/>
    <dgm:cxn modelId="{F1C50C1E-6D6F-4719-AECE-6B3102ADF746}" type="presOf" srcId="{86A1DA04-93D1-406F-82D2-7A3397C76F71}" destId="{A38334AF-3654-4662-ACC8-DC9F6BB6EBFC}" srcOrd="0" destOrd="0" presId="urn:microsoft.com/office/officeart/2005/8/layout/chevron2"/>
    <dgm:cxn modelId="{DDCAAD31-14C2-4A7B-A852-B977AC5C65E6}" srcId="{F3AE58D5-8977-49F8-A242-61562E02C4A7}" destId="{86A1DA04-93D1-406F-82D2-7A3397C76F71}" srcOrd="0" destOrd="0" parTransId="{ECB404CF-352E-47B4-B3AA-C1C4E6B42131}" sibTransId="{C1C32B59-F7C3-43C8-8CD0-E4D12A5476A5}"/>
    <dgm:cxn modelId="{31E8176B-2715-46F8-A433-FF6C5FE3BE81}" srcId="{1F031E4F-0A74-420C-AF5C-AAECAB01EC32}" destId="{1BF644DA-53FE-4BCB-8885-F05564FAC5F0}" srcOrd="0" destOrd="0" parTransId="{2489BBF7-90F7-41FE-8808-380A9FECD192}" sibTransId="{615BE7D1-9293-4B32-A4E0-D400A9DC95F9}"/>
    <dgm:cxn modelId="{C64271D3-9284-410C-AB43-9A8C149E1E41}" type="presOf" srcId="{31EE37FD-5EDD-40C8-8E02-8B8B9BBB9CA6}" destId="{EAD5BF73-CCC9-4AD0-AA55-64422FFF00E3}" srcOrd="0" destOrd="0" presId="urn:microsoft.com/office/officeart/2005/8/layout/chevron2"/>
    <dgm:cxn modelId="{23352104-F74E-4C9D-8BD0-07CA97EBA69B}" type="presOf" srcId="{1BF644DA-53FE-4BCB-8885-F05564FAC5F0}" destId="{6A9AD773-3636-4F82-982C-FEAD66D9FFDD}" srcOrd="0" destOrd="0" presId="urn:microsoft.com/office/officeart/2005/8/layout/chevron2"/>
    <dgm:cxn modelId="{8AC58B4D-3F56-440C-A545-E70762A6D083}" srcId="{31EE37FD-5EDD-40C8-8E02-8B8B9BBB9CA6}" destId="{A73B46B2-2EA8-43D0-BE07-E0E4329D8C23}" srcOrd="1" destOrd="0" parTransId="{3DDDB0A7-7D0E-4073-8A9E-29B1805220BC}" sibTransId="{50E6FC40-DB52-43FB-A70F-68B7A4D25B25}"/>
    <dgm:cxn modelId="{0A15C4D7-FC21-4A4C-BBFF-B2BD8985484A}" type="presOf" srcId="{05C96C69-71BF-441A-A471-CEABF4BD24F4}" destId="{BEE4C401-4C4C-4C86-99D6-8276989D2097}" srcOrd="0" destOrd="0" presId="urn:microsoft.com/office/officeart/2005/8/layout/chevron2"/>
    <dgm:cxn modelId="{12714406-8F85-483F-BA41-C41CFC690FEC}" type="presParOf" srcId="{EAD5BF73-CCC9-4AD0-AA55-64422FFF00E3}" destId="{D64AC3EF-6860-4ACD-A278-5935AD6DBC77}" srcOrd="0" destOrd="0" presId="urn:microsoft.com/office/officeart/2005/8/layout/chevron2"/>
    <dgm:cxn modelId="{9F522F7D-8F51-4F67-A21C-8487CC42BEA4}" type="presParOf" srcId="{D64AC3EF-6860-4ACD-A278-5935AD6DBC77}" destId="{0EFDB762-94F2-4A0C-8864-139E3B17AE96}" srcOrd="0" destOrd="0" presId="urn:microsoft.com/office/officeart/2005/8/layout/chevron2"/>
    <dgm:cxn modelId="{C67CE47D-FE64-4531-A338-5B090C05F5AC}" type="presParOf" srcId="{D64AC3EF-6860-4ACD-A278-5935AD6DBC77}" destId="{6A9AD773-3636-4F82-982C-FEAD66D9FFDD}" srcOrd="1" destOrd="0" presId="urn:microsoft.com/office/officeart/2005/8/layout/chevron2"/>
    <dgm:cxn modelId="{88BDB6D8-CB23-44DE-9730-CE73911F135F}" type="presParOf" srcId="{EAD5BF73-CCC9-4AD0-AA55-64422FFF00E3}" destId="{8829CA18-8527-404A-A711-8D67C8319535}" srcOrd="1" destOrd="0" presId="urn:microsoft.com/office/officeart/2005/8/layout/chevron2"/>
    <dgm:cxn modelId="{C5C322ED-1977-42BB-A9C3-58DBDCF72104}" type="presParOf" srcId="{EAD5BF73-CCC9-4AD0-AA55-64422FFF00E3}" destId="{A709DAE7-E797-4F4F-B6F4-1DB687E368E4}" srcOrd="2" destOrd="0" presId="urn:microsoft.com/office/officeart/2005/8/layout/chevron2"/>
    <dgm:cxn modelId="{23987B7A-27EA-4E6B-9E26-2A22D16F3CE1}" type="presParOf" srcId="{A709DAE7-E797-4F4F-B6F4-1DB687E368E4}" destId="{D91165B2-358C-4506-B4FA-988350F51989}" srcOrd="0" destOrd="0" presId="urn:microsoft.com/office/officeart/2005/8/layout/chevron2"/>
    <dgm:cxn modelId="{3B63E0F7-7BC9-4A59-A8DC-7C2B431B0A40}" type="presParOf" srcId="{A709DAE7-E797-4F4F-B6F4-1DB687E368E4}" destId="{BEE4C401-4C4C-4C86-99D6-8276989D2097}" srcOrd="1" destOrd="0" presId="urn:microsoft.com/office/officeart/2005/8/layout/chevron2"/>
    <dgm:cxn modelId="{B6EC0B09-B98B-4CAB-B9F2-84C5886366F1}" type="presParOf" srcId="{EAD5BF73-CCC9-4AD0-AA55-64422FFF00E3}" destId="{76E7BA62-9B1F-4B62-8719-0B6A1C81FCC5}" srcOrd="3" destOrd="0" presId="urn:microsoft.com/office/officeart/2005/8/layout/chevron2"/>
    <dgm:cxn modelId="{CEB36889-DF7B-47B6-ADC5-E786D459B4E0}" type="presParOf" srcId="{EAD5BF73-CCC9-4AD0-AA55-64422FFF00E3}" destId="{C6C52550-94EB-4117-B6E9-C666E90E599F}" srcOrd="4" destOrd="0" presId="urn:microsoft.com/office/officeart/2005/8/layout/chevron2"/>
    <dgm:cxn modelId="{C207FF57-6480-4966-90BB-7D598D770736}" type="presParOf" srcId="{C6C52550-94EB-4117-B6E9-C666E90E599F}" destId="{75D5CF8A-A806-485F-BED5-E9849D67A51C}" srcOrd="0" destOrd="0" presId="urn:microsoft.com/office/officeart/2005/8/layout/chevron2"/>
    <dgm:cxn modelId="{2C30F84B-803A-4479-BAF9-BEA65B05C1B7}" type="presParOf" srcId="{C6C52550-94EB-4117-B6E9-C666E90E599F}" destId="{A38334AF-3654-4662-ACC8-DC9F6BB6EBFC}" srcOrd="1" destOrd="0" presId="urn:microsoft.com/office/officeart/2005/8/layout/chevron2"/>
    <dgm:cxn modelId="{D2D01A86-B83C-45F8-A844-D1FC759129E7}" type="presParOf" srcId="{EAD5BF73-CCC9-4AD0-AA55-64422FFF00E3}" destId="{7116026B-0A08-4865-A4AE-CF9679D52410}" srcOrd="5" destOrd="0" presId="urn:microsoft.com/office/officeart/2005/8/layout/chevron2"/>
    <dgm:cxn modelId="{D68ECA9A-F3F2-4EC6-8EAD-5A29B5A40BD9}" type="presParOf" srcId="{EAD5BF73-CCC9-4AD0-AA55-64422FFF00E3}" destId="{DBB4293F-EB30-428B-A96F-DC368878AA16}" srcOrd="6" destOrd="0" presId="urn:microsoft.com/office/officeart/2005/8/layout/chevron2"/>
    <dgm:cxn modelId="{25A1D92B-227B-4384-8370-DD27A186DB34}" type="presParOf" srcId="{DBB4293F-EB30-428B-A96F-DC368878AA16}" destId="{EBDE63FD-0C0C-46C9-BB87-E04D88368FBA}" srcOrd="0" destOrd="0" presId="urn:microsoft.com/office/officeart/2005/8/layout/chevron2"/>
    <dgm:cxn modelId="{1C3317C3-746B-4CF7-967B-092F27D4F5F9}" type="presParOf" srcId="{DBB4293F-EB30-428B-A96F-DC368878AA16}" destId="{24222330-6BEA-40D6-9C5C-5B87F0D6BE7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94F378-00EA-4708-A089-C57EF2EE308E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0630BE-C22A-4DF8-A4B2-7A7727095A2B}">
      <dgm:prSet custT="1"/>
      <dgm:spPr>
        <a:solidFill>
          <a:schemeClr val="tx2">
            <a:lumMod val="20000"/>
            <a:lumOff val="80000"/>
          </a:schemeClr>
        </a:solidFill>
        <a:ln>
          <a:solidFill>
            <a:srgbClr val="00B0F0"/>
          </a:solidFill>
        </a:ln>
      </dgm:spPr>
      <dgm:t>
        <a:bodyPr/>
        <a:lstStyle/>
        <a:p>
          <a:pPr marL="0" indent="0" algn="just" rtl="0"/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Oʻzbekiston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Respublikasining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ilk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maktabgacha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yoshdagi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bolalar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rivojlanishiga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qoʻyiladigan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Davlat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talablari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  </a:t>
          </a:r>
          <a:endParaRPr lang="ru-RU" sz="20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5E49028-E005-4327-BA30-2A491557059C}" type="parTrans" cxnId="{BF2B1ED5-70D8-4ECA-8B39-9E5D2BB6B273}">
      <dgm:prSet/>
      <dgm:spPr/>
      <dgm:t>
        <a:bodyPr/>
        <a:lstStyle/>
        <a:p>
          <a:endParaRPr lang="ru-RU"/>
        </a:p>
      </dgm:t>
    </dgm:pt>
    <dgm:pt modelId="{F59586A2-DFD9-46C2-871F-621420D9650B}" type="sibTrans" cxnId="{BF2B1ED5-70D8-4ECA-8B39-9E5D2BB6B273}">
      <dgm:prSet/>
      <dgm:spPr/>
      <dgm:t>
        <a:bodyPr/>
        <a:lstStyle/>
        <a:p>
          <a:endParaRPr lang="ru-RU"/>
        </a:p>
      </dgm:t>
    </dgm:pt>
    <dgm:pt modelId="{62AFF6CB-502A-43D5-B871-DD4471DE7305}">
      <dgm:prSet custT="1"/>
      <dgm:spPr>
        <a:solidFill>
          <a:schemeClr val="tx2">
            <a:lumMod val="20000"/>
            <a:lumOff val="80000"/>
          </a:schemeClr>
        </a:solidFill>
        <a:ln>
          <a:solidFill>
            <a:srgbClr val="00B0F0"/>
          </a:solidFill>
        </a:ln>
      </dgm:spPr>
      <dgm:t>
        <a:bodyPr/>
        <a:lstStyle/>
        <a:p>
          <a:pPr rtl="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“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Ilk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qadam</a:t>
          </a:r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” </a:t>
          </a:r>
          <a:r>
            <a:rPr lang="ru-RU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davlat</a:t>
          </a:r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oʻquv</a:t>
          </a:r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dasturi</a:t>
          </a:r>
          <a:r>
            <a: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   </a:t>
          </a:r>
          <a:endParaRPr lang="ru-RU" sz="1800" b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8D2850F-FCB9-45F6-B17C-B4C94F34A55E}" type="parTrans" cxnId="{2608CCAE-3AAE-40BF-A93D-E5B20535ED68}">
      <dgm:prSet/>
      <dgm:spPr/>
      <dgm:t>
        <a:bodyPr/>
        <a:lstStyle/>
        <a:p>
          <a:endParaRPr lang="ru-RU"/>
        </a:p>
      </dgm:t>
    </dgm:pt>
    <dgm:pt modelId="{E77D6314-9267-4695-8DC5-EFC3F6DE46B0}" type="sibTrans" cxnId="{2608CCAE-3AAE-40BF-A93D-E5B20535ED68}">
      <dgm:prSet/>
      <dgm:spPr/>
      <dgm:t>
        <a:bodyPr/>
        <a:lstStyle/>
        <a:p>
          <a:endParaRPr lang="ru-RU"/>
        </a:p>
      </dgm:t>
    </dgm:pt>
    <dgm:pt modelId="{14A02BD1-5DC9-4881-B9B7-D6211437FDB6}">
      <dgm:prSet custT="1"/>
      <dgm:spPr>
        <a:solidFill>
          <a:schemeClr val="tx2">
            <a:lumMod val="20000"/>
            <a:lumOff val="80000"/>
          </a:schemeClr>
        </a:solidFill>
        <a:ln>
          <a:solidFill>
            <a:srgbClr val="00B0F0"/>
          </a:solidFill>
        </a:ln>
      </dgm:spPr>
      <dgm:t>
        <a:bodyPr/>
        <a:lstStyle/>
        <a:p>
          <a:pPr algn="just" rtl="0"/>
          <a:r>
            <a: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“</a:t>
          </a:r>
          <a:r>
            <a:rPr lang="en-US" sz="20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Maktabgacha</a:t>
          </a:r>
          <a:r>
            <a: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taʼlim</a:t>
          </a:r>
          <a:r>
            <a: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tashkilotlarida</a:t>
          </a:r>
          <a:r>
            <a: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taʼlim</a:t>
          </a:r>
          <a:r>
            <a: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jarayonini</a:t>
          </a:r>
          <a:r>
            <a: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mavzuli</a:t>
          </a:r>
          <a:r>
            <a: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rejalashtirish</a:t>
          </a:r>
          <a:r>
            <a: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” </a:t>
          </a:r>
          <a:r>
            <a:rPr lang="en-US" sz="20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metodik</a:t>
          </a:r>
          <a:r>
            <a:rPr lang="en-US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qoʻllanmasi</a:t>
          </a:r>
          <a:endParaRPr lang="ru-RU" sz="20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4406C3C-AD92-4993-84CC-A63D8553CDC5}" type="parTrans" cxnId="{1646DFD6-A516-4158-BDD7-8345A7A86B09}">
      <dgm:prSet/>
      <dgm:spPr/>
      <dgm:t>
        <a:bodyPr/>
        <a:lstStyle/>
        <a:p>
          <a:endParaRPr lang="ru-RU"/>
        </a:p>
      </dgm:t>
    </dgm:pt>
    <dgm:pt modelId="{AE721E03-2473-4525-B84D-08743DA44CC1}" type="sibTrans" cxnId="{1646DFD6-A516-4158-BDD7-8345A7A86B09}">
      <dgm:prSet/>
      <dgm:spPr/>
      <dgm:t>
        <a:bodyPr/>
        <a:lstStyle/>
        <a:p>
          <a:endParaRPr lang="ru-RU"/>
        </a:p>
      </dgm:t>
    </dgm:pt>
    <dgm:pt modelId="{99511ED4-2E70-4017-B0DE-F169BED0FA25}">
      <dgm:prSet custT="1"/>
      <dgm:spPr>
        <a:solidFill>
          <a:schemeClr val="tx2">
            <a:lumMod val="20000"/>
            <a:lumOff val="80000"/>
          </a:schemeClr>
        </a:solidFill>
        <a:ln>
          <a:solidFill>
            <a:srgbClr val="00B0F0"/>
          </a:solidFill>
        </a:ln>
      </dgm:spPr>
      <dgm:t>
        <a:bodyPr/>
        <a:lstStyle/>
        <a:p>
          <a:pPr algn="just" rtl="0"/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“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Ilm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yoʻli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”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variativ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dasturi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boshqa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parsial</a:t>
          </a:r>
          <a:r>
            <a: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dasturlar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2906A1E-B291-4F3F-AC78-A9F10D2FB53D}" type="parTrans" cxnId="{1DE9DA31-0F17-40D2-9F63-9811622839F5}">
      <dgm:prSet/>
      <dgm:spPr/>
      <dgm:t>
        <a:bodyPr/>
        <a:lstStyle/>
        <a:p>
          <a:endParaRPr lang="ru-RU"/>
        </a:p>
      </dgm:t>
    </dgm:pt>
    <dgm:pt modelId="{0FF8DE93-1F3C-4289-BB9E-27EDA7B7F807}" type="sibTrans" cxnId="{1DE9DA31-0F17-40D2-9F63-9811622839F5}">
      <dgm:prSet/>
      <dgm:spPr/>
      <dgm:t>
        <a:bodyPr/>
        <a:lstStyle/>
        <a:p>
          <a:endParaRPr lang="ru-RU"/>
        </a:p>
      </dgm:t>
    </dgm:pt>
    <dgm:pt modelId="{C7D1E3BB-8E00-4C25-A32A-BD428FAC1119}" type="pres">
      <dgm:prSet presAssocID="{6C94F378-00EA-4708-A089-C57EF2EE308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70B31BE-83E2-4F73-9139-709F5D9AA069}" type="pres">
      <dgm:prSet presAssocID="{B40630BE-C22A-4DF8-A4B2-7A7727095A2B}" presName="comp" presStyleCnt="0"/>
      <dgm:spPr/>
    </dgm:pt>
    <dgm:pt modelId="{BEC77C97-7ADA-4A8C-9AC9-AEE54878E2B8}" type="pres">
      <dgm:prSet presAssocID="{B40630BE-C22A-4DF8-A4B2-7A7727095A2B}" presName="box" presStyleLbl="node1" presStyleIdx="0" presStyleCnt="4" custLinFactNeighborX="212"/>
      <dgm:spPr/>
      <dgm:t>
        <a:bodyPr/>
        <a:lstStyle/>
        <a:p>
          <a:endParaRPr lang="ru-RU"/>
        </a:p>
      </dgm:t>
    </dgm:pt>
    <dgm:pt modelId="{49D85CA8-C22D-4526-A4E9-9EC7B5FF1E4F}" type="pres">
      <dgm:prSet presAssocID="{B40630BE-C22A-4DF8-A4B2-7A7727095A2B}" presName="img" presStyleLbl="fgImgPlace1" presStyleIdx="0" presStyleCnt="4" custScaleX="8368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6A1CB1C-8CAF-4124-8A47-3BBC5FED4723}" type="pres">
      <dgm:prSet presAssocID="{B40630BE-C22A-4DF8-A4B2-7A7727095A2B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251E78-7C4B-4D88-B8C4-B0EFACBEE4DE}" type="pres">
      <dgm:prSet presAssocID="{F59586A2-DFD9-46C2-871F-621420D9650B}" presName="spacer" presStyleCnt="0"/>
      <dgm:spPr/>
    </dgm:pt>
    <dgm:pt modelId="{A2A32DDA-5A7A-496A-89DE-50F6021F1821}" type="pres">
      <dgm:prSet presAssocID="{62AFF6CB-502A-43D5-B871-DD4471DE7305}" presName="comp" presStyleCnt="0"/>
      <dgm:spPr/>
    </dgm:pt>
    <dgm:pt modelId="{E883B5C6-2CEC-4D0E-B5AB-87201B9A8DBD}" type="pres">
      <dgm:prSet presAssocID="{62AFF6CB-502A-43D5-B871-DD4471DE7305}" presName="box" presStyleLbl="node1" presStyleIdx="1" presStyleCnt="4"/>
      <dgm:spPr/>
      <dgm:t>
        <a:bodyPr/>
        <a:lstStyle/>
        <a:p>
          <a:endParaRPr lang="ru-RU"/>
        </a:p>
      </dgm:t>
    </dgm:pt>
    <dgm:pt modelId="{8F37D75D-A733-4002-B8AE-AA05EAECD19F}" type="pres">
      <dgm:prSet presAssocID="{62AFF6CB-502A-43D5-B871-DD4471DE7305}" presName="img" presStyleLbl="fgImgPlace1" presStyleIdx="1" presStyleCnt="4" custScaleX="71066" custLinFactNeighborX="2311" custLinFactNeighborY="-326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A41D449-BC63-41D8-A79F-F0552DC473B3}" type="pres">
      <dgm:prSet presAssocID="{62AFF6CB-502A-43D5-B871-DD4471DE7305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245320-5A18-4B5F-9A48-6955A021E97F}" type="pres">
      <dgm:prSet presAssocID="{E77D6314-9267-4695-8DC5-EFC3F6DE46B0}" presName="spacer" presStyleCnt="0"/>
      <dgm:spPr/>
    </dgm:pt>
    <dgm:pt modelId="{7DEA8DCF-0DAC-4ACA-808C-0B8295BAE5F7}" type="pres">
      <dgm:prSet presAssocID="{14A02BD1-5DC9-4881-B9B7-D6211437FDB6}" presName="comp" presStyleCnt="0"/>
      <dgm:spPr/>
    </dgm:pt>
    <dgm:pt modelId="{BC73ADA2-7F38-413B-AF69-3C4D3EC1A6DE}" type="pres">
      <dgm:prSet presAssocID="{14A02BD1-5DC9-4881-B9B7-D6211437FDB6}" presName="box" presStyleLbl="node1" presStyleIdx="2" presStyleCnt="4"/>
      <dgm:spPr/>
      <dgm:t>
        <a:bodyPr/>
        <a:lstStyle/>
        <a:p>
          <a:endParaRPr lang="ru-RU"/>
        </a:p>
      </dgm:t>
    </dgm:pt>
    <dgm:pt modelId="{59EE27A9-9224-4BAA-A73F-B0552CDEA2F9}" type="pres">
      <dgm:prSet presAssocID="{14A02BD1-5DC9-4881-B9B7-D6211437FDB6}" presName="img" presStyleLbl="fgImgPlace1" presStyleIdx="2" presStyleCnt="4" custScaleX="71066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BDAB62BE-18AF-4DD6-9E5F-978B52A20CB6}" type="pres">
      <dgm:prSet presAssocID="{14A02BD1-5DC9-4881-B9B7-D6211437FDB6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724B2E-ADDF-4901-9534-0638D8EC62B0}" type="pres">
      <dgm:prSet presAssocID="{AE721E03-2473-4525-B84D-08743DA44CC1}" presName="spacer" presStyleCnt="0"/>
      <dgm:spPr/>
    </dgm:pt>
    <dgm:pt modelId="{ABC9E24D-F4A7-41C6-A49E-121026037D15}" type="pres">
      <dgm:prSet presAssocID="{99511ED4-2E70-4017-B0DE-F169BED0FA25}" presName="comp" presStyleCnt="0"/>
      <dgm:spPr/>
    </dgm:pt>
    <dgm:pt modelId="{C596F9BD-6C90-453C-B37E-947496FF2609}" type="pres">
      <dgm:prSet presAssocID="{99511ED4-2E70-4017-B0DE-F169BED0FA25}" presName="box" presStyleLbl="node1" presStyleIdx="3" presStyleCnt="4"/>
      <dgm:spPr/>
      <dgm:t>
        <a:bodyPr/>
        <a:lstStyle/>
        <a:p>
          <a:endParaRPr lang="ru-RU"/>
        </a:p>
      </dgm:t>
    </dgm:pt>
    <dgm:pt modelId="{7FB98CBE-FA30-4716-BA90-17577175AB24}" type="pres">
      <dgm:prSet presAssocID="{99511ED4-2E70-4017-B0DE-F169BED0FA25}" presName="img" presStyleLbl="fgImgPlace1" presStyleIdx="3" presStyleCnt="4" custScaleX="71066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058ED41-12FF-4B18-8BDD-194F796F3159}" type="pres">
      <dgm:prSet presAssocID="{99511ED4-2E70-4017-B0DE-F169BED0FA25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2B1ED5-70D8-4ECA-8B39-9E5D2BB6B273}" srcId="{6C94F378-00EA-4708-A089-C57EF2EE308E}" destId="{B40630BE-C22A-4DF8-A4B2-7A7727095A2B}" srcOrd="0" destOrd="0" parTransId="{15E49028-E005-4327-BA30-2A491557059C}" sibTransId="{F59586A2-DFD9-46C2-871F-621420D9650B}"/>
    <dgm:cxn modelId="{1646DFD6-A516-4158-BDD7-8345A7A86B09}" srcId="{6C94F378-00EA-4708-A089-C57EF2EE308E}" destId="{14A02BD1-5DC9-4881-B9B7-D6211437FDB6}" srcOrd="2" destOrd="0" parTransId="{54406C3C-AD92-4993-84CC-A63D8553CDC5}" sibTransId="{AE721E03-2473-4525-B84D-08743DA44CC1}"/>
    <dgm:cxn modelId="{787C09B6-E50C-4EF3-A9ED-4298C38A17AE}" type="presOf" srcId="{99511ED4-2E70-4017-B0DE-F169BED0FA25}" destId="{9058ED41-12FF-4B18-8BDD-194F796F3159}" srcOrd="1" destOrd="0" presId="urn:microsoft.com/office/officeart/2005/8/layout/vList4"/>
    <dgm:cxn modelId="{CF3463EA-4415-41E2-A36E-4F964DF9CF29}" type="presOf" srcId="{99511ED4-2E70-4017-B0DE-F169BED0FA25}" destId="{C596F9BD-6C90-453C-B37E-947496FF2609}" srcOrd="0" destOrd="0" presId="urn:microsoft.com/office/officeart/2005/8/layout/vList4"/>
    <dgm:cxn modelId="{AE39F61D-C52D-4CF8-919F-599976373EFB}" type="presOf" srcId="{14A02BD1-5DC9-4881-B9B7-D6211437FDB6}" destId="{BC73ADA2-7F38-413B-AF69-3C4D3EC1A6DE}" srcOrd="0" destOrd="0" presId="urn:microsoft.com/office/officeart/2005/8/layout/vList4"/>
    <dgm:cxn modelId="{75C05401-1053-4DC0-B6F1-E6658D04F347}" type="presOf" srcId="{62AFF6CB-502A-43D5-B871-DD4471DE7305}" destId="{BA41D449-BC63-41D8-A79F-F0552DC473B3}" srcOrd="1" destOrd="0" presId="urn:microsoft.com/office/officeart/2005/8/layout/vList4"/>
    <dgm:cxn modelId="{2608CCAE-3AAE-40BF-A93D-E5B20535ED68}" srcId="{6C94F378-00EA-4708-A089-C57EF2EE308E}" destId="{62AFF6CB-502A-43D5-B871-DD4471DE7305}" srcOrd="1" destOrd="0" parTransId="{98D2850F-FCB9-45F6-B17C-B4C94F34A55E}" sibTransId="{E77D6314-9267-4695-8DC5-EFC3F6DE46B0}"/>
    <dgm:cxn modelId="{1DE9DA31-0F17-40D2-9F63-9811622839F5}" srcId="{6C94F378-00EA-4708-A089-C57EF2EE308E}" destId="{99511ED4-2E70-4017-B0DE-F169BED0FA25}" srcOrd="3" destOrd="0" parTransId="{A2906A1E-B291-4F3F-AC78-A9F10D2FB53D}" sibTransId="{0FF8DE93-1F3C-4289-BB9E-27EDA7B7F807}"/>
    <dgm:cxn modelId="{EBB7BE25-B11F-467B-8DEF-8DD8EB2BEA12}" type="presOf" srcId="{14A02BD1-5DC9-4881-B9B7-D6211437FDB6}" destId="{BDAB62BE-18AF-4DD6-9E5F-978B52A20CB6}" srcOrd="1" destOrd="0" presId="urn:microsoft.com/office/officeart/2005/8/layout/vList4"/>
    <dgm:cxn modelId="{EF84D0E1-BCFA-4C85-9418-19312DFB69D3}" type="presOf" srcId="{B40630BE-C22A-4DF8-A4B2-7A7727095A2B}" destId="{BEC77C97-7ADA-4A8C-9AC9-AEE54878E2B8}" srcOrd="0" destOrd="0" presId="urn:microsoft.com/office/officeart/2005/8/layout/vList4"/>
    <dgm:cxn modelId="{703EF281-8F0F-47C7-9CD5-7966FDABD0D3}" type="presOf" srcId="{6C94F378-00EA-4708-A089-C57EF2EE308E}" destId="{C7D1E3BB-8E00-4C25-A32A-BD428FAC1119}" srcOrd="0" destOrd="0" presId="urn:microsoft.com/office/officeart/2005/8/layout/vList4"/>
    <dgm:cxn modelId="{0B7A2CEC-1555-4BC3-B89E-E681E2E0ADBB}" type="presOf" srcId="{62AFF6CB-502A-43D5-B871-DD4471DE7305}" destId="{E883B5C6-2CEC-4D0E-B5AB-87201B9A8DBD}" srcOrd="0" destOrd="0" presId="urn:microsoft.com/office/officeart/2005/8/layout/vList4"/>
    <dgm:cxn modelId="{23C52E34-0ABF-4393-95D6-69404B2182BD}" type="presOf" srcId="{B40630BE-C22A-4DF8-A4B2-7A7727095A2B}" destId="{86A1CB1C-8CAF-4124-8A47-3BBC5FED4723}" srcOrd="1" destOrd="0" presId="urn:microsoft.com/office/officeart/2005/8/layout/vList4"/>
    <dgm:cxn modelId="{85BA0266-A8E3-42D4-8CF5-AA9E20DE8FA9}" type="presParOf" srcId="{C7D1E3BB-8E00-4C25-A32A-BD428FAC1119}" destId="{A70B31BE-83E2-4F73-9139-709F5D9AA069}" srcOrd="0" destOrd="0" presId="urn:microsoft.com/office/officeart/2005/8/layout/vList4"/>
    <dgm:cxn modelId="{DF2DE81D-F435-4659-9282-977EE7FBAAC3}" type="presParOf" srcId="{A70B31BE-83E2-4F73-9139-709F5D9AA069}" destId="{BEC77C97-7ADA-4A8C-9AC9-AEE54878E2B8}" srcOrd="0" destOrd="0" presId="urn:microsoft.com/office/officeart/2005/8/layout/vList4"/>
    <dgm:cxn modelId="{B471F20B-403A-479E-AE4E-634EC9D40FD2}" type="presParOf" srcId="{A70B31BE-83E2-4F73-9139-709F5D9AA069}" destId="{49D85CA8-C22D-4526-A4E9-9EC7B5FF1E4F}" srcOrd="1" destOrd="0" presId="urn:microsoft.com/office/officeart/2005/8/layout/vList4"/>
    <dgm:cxn modelId="{BB5B0076-00AF-41C1-8462-6C0CF3FEAC2B}" type="presParOf" srcId="{A70B31BE-83E2-4F73-9139-709F5D9AA069}" destId="{86A1CB1C-8CAF-4124-8A47-3BBC5FED4723}" srcOrd="2" destOrd="0" presId="urn:microsoft.com/office/officeart/2005/8/layout/vList4"/>
    <dgm:cxn modelId="{94D33EC1-5164-428E-AE54-262CD67CA4AE}" type="presParOf" srcId="{C7D1E3BB-8E00-4C25-A32A-BD428FAC1119}" destId="{A6251E78-7C4B-4D88-B8C4-B0EFACBEE4DE}" srcOrd="1" destOrd="0" presId="urn:microsoft.com/office/officeart/2005/8/layout/vList4"/>
    <dgm:cxn modelId="{66724EF2-D26E-4E0D-A6D7-3AB3F52D7727}" type="presParOf" srcId="{C7D1E3BB-8E00-4C25-A32A-BD428FAC1119}" destId="{A2A32DDA-5A7A-496A-89DE-50F6021F1821}" srcOrd="2" destOrd="0" presId="urn:microsoft.com/office/officeart/2005/8/layout/vList4"/>
    <dgm:cxn modelId="{6865D500-6AF5-4AAC-A03B-A174B2A8CBA9}" type="presParOf" srcId="{A2A32DDA-5A7A-496A-89DE-50F6021F1821}" destId="{E883B5C6-2CEC-4D0E-B5AB-87201B9A8DBD}" srcOrd="0" destOrd="0" presId="urn:microsoft.com/office/officeart/2005/8/layout/vList4"/>
    <dgm:cxn modelId="{109B704F-850D-41E0-BACC-EDBBD1601AF4}" type="presParOf" srcId="{A2A32DDA-5A7A-496A-89DE-50F6021F1821}" destId="{8F37D75D-A733-4002-B8AE-AA05EAECD19F}" srcOrd="1" destOrd="0" presId="urn:microsoft.com/office/officeart/2005/8/layout/vList4"/>
    <dgm:cxn modelId="{416F995E-8296-41EB-8697-517C63C07726}" type="presParOf" srcId="{A2A32DDA-5A7A-496A-89DE-50F6021F1821}" destId="{BA41D449-BC63-41D8-A79F-F0552DC473B3}" srcOrd="2" destOrd="0" presId="urn:microsoft.com/office/officeart/2005/8/layout/vList4"/>
    <dgm:cxn modelId="{BD396C2B-A9CD-4AA4-A7B3-1887AE9A692E}" type="presParOf" srcId="{C7D1E3BB-8E00-4C25-A32A-BD428FAC1119}" destId="{CF245320-5A18-4B5F-9A48-6955A021E97F}" srcOrd="3" destOrd="0" presId="urn:microsoft.com/office/officeart/2005/8/layout/vList4"/>
    <dgm:cxn modelId="{75767CE8-CE8B-4E93-99C2-68060E2293A9}" type="presParOf" srcId="{C7D1E3BB-8E00-4C25-A32A-BD428FAC1119}" destId="{7DEA8DCF-0DAC-4ACA-808C-0B8295BAE5F7}" srcOrd="4" destOrd="0" presId="urn:microsoft.com/office/officeart/2005/8/layout/vList4"/>
    <dgm:cxn modelId="{9AB435FA-14F6-4120-B6B0-0AC5E266F327}" type="presParOf" srcId="{7DEA8DCF-0DAC-4ACA-808C-0B8295BAE5F7}" destId="{BC73ADA2-7F38-413B-AF69-3C4D3EC1A6DE}" srcOrd="0" destOrd="0" presId="urn:microsoft.com/office/officeart/2005/8/layout/vList4"/>
    <dgm:cxn modelId="{860B386F-75F2-45E0-8095-11CA07688E39}" type="presParOf" srcId="{7DEA8DCF-0DAC-4ACA-808C-0B8295BAE5F7}" destId="{59EE27A9-9224-4BAA-A73F-B0552CDEA2F9}" srcOrd="1" destOrd="0" presId="urn:microsoft.com/office/officeart/2005/8/layout/vList4"/>
    <dgm:cxn modelId="{F44CB416-AAF4-4AF8-82BF-EFF7C2DD8134}" type="presParOf" srcId="{7DEA8DCF-0DAC-4ACA-808C-0B8295BAE5F7}" destId="{BDAB62BE-18AF-4DD6-9E5F-978B52A20CB6}" srcOrd="2" destOrd="0" presId="urn:microsoft.com/office/officeart/2005/8/layout/vList4"/>
    <dgm:cxn modelId="{5DE45D71-C531-42D0-906F-F1CD7C668CE5}" type="presParOf" srcId="{C7D1E3BB-8E00-4C25-A32A-BD428FAC1119}" destId="{E5724B2E-ADDF-4901-9534-0638D8EC62B0}" srcOrd="5" destOrd="0" presId="urn:microsoft.com/office/officeart/2005/8/layout/vList4"/>
    <dgm:cxn modelId="{D8EA93F9-9A33-4BC8-87D1-E28FDD06D7FF}" type="presParOf" srcId="{C7D1E3BB-8E00-4C25-A32A-BD428FAC1119}" destId="{ABC9E24D-F4A7-41C6-A49E-121026037D15}" srcOrd="6" destOrd="0" presId="urn:microsoft.com/office/officeart/2005/8/layout/vList4"/>
    <dgm:cxn modelId="{6023F64D-225A-4BA8-AE48-47846A3D8BB4}" type="presParOf" srcId="{ABC9E24D-F4A7-41C6-A49E-121026037D15}" destId="{C596F9BD-6C90-453C-B37E-947496FF2609}" srcOrd="0" destOrd="0" presId="urn:microsoft.com/office/officeart/2005/8/layout/vList4"/>
    <dgm:cxn modelId="{A98B3863-0960-4299-B7C3-C3DC4AB245D1}" type="presParOf" srcId="{ABC9E24D-F4A7-41C6-A49E-121026037D15}" destId="{7FB98CBE-FA30-4716-BA90-17577175AB24}" srcOrd="1" destOrd="0" presId="urn:microsoft.com/office/officeart/2005/8/layout/vList4"/>
    <dgm:cxn modelId="{C7174814-4306-4E97-8A6F-BFEFDA402086}" type="presParOf" srcId="{ABC9E24D-F4A7-41C6-A49E-121026037D15}" destId="{9058ED41-12FF-4B18-8BDD-194F796F3159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52DD7E9-DFA1-4CE5-82AB-A4C93AE5E253}" type="doc">
      <dgm:prSet loTypeId="urn:microsoft.com/office/officeart/2008/layout/PictureAccent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7116B8F-1A44-44FE-B2A8-9B4914EF5805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>
              <a:latin typeface="Times New Roman" pitchFamily="18" charset="0"/>
              <a:cs typeface="Times New Roman" pitchFamily="18" charset="0"/>
            </a:rPr>
            <a:t>BOLANING RIVOJLANISH XARITASI</a:t>
          </a:r>
          <a:endParaRPr lang="ru-RU" u="none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C2F2EC9-97FF-4C4D-8E11-FCC553BF07C6}" type="parTrans" cxnId="{A42F4F64-7F85-42C0-BAAD-9CE808206F96}">
      <dgm:prSet/>
      <dgm:spPr/>
      <dgm:t>
        <a:bodyPr/>
        <a:lstStyle/>
        <a:p>
          <a:endParaRPr lang="ru-RU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2D0628B-F9CE-4A0C-A4F9-D14951E19C88}" type="sibTrans" cxnId="{A42F4F64-7F85-42C0-BAAD-9CE808206F96}">
      <dgm:prSet/>
      <dgm:spPr/>
      <dgm:t>
        <a:bodyPr/>
        <a:lstStyle/>
        <a:p>
          <a:endParaRPr lang="ru-RU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0D4F122E-892F-432B-A844-3E8021AB03BE}">
      <dgm:prSet phldrT="[Текст]"/>
      <dgm:spPr/>
      <dgm:t>
        <a:bodyPr/>
        <a:lstStyle/>
        <a:p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Bolaning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rivojlanish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xaritasini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toʻldirish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sikldan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boʻlgan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kuzatuv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boriladi</a:t>
          </a:r>
          <a:endParaRPr lang="ru-RU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DBB99E3-6597-4E27-BE7D-E460F66086C1}" type="parTrans" cxnId="{097B3BAB-CB52-427E-B42A-EA7E96D489C3}">
      <dgm:prSet/>
      <dgm:spPr/>
      <dgm:t>
        <a:bodyPr/>
        <a:lstStyle/>
        <a:p>
          <a:endParaRPr lang="ru-RU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9C16D47-4070-4B56-8349-B43D34F83453}" type="sibTrans" cxnId="{097B3BAB-CB52-427E-B42A-EA7E96D489C3}">
      <dgm:prSet/>
      <dgm:spPr/>
      <dgm:t>
        <a:bodyPr/>
        <a:lstStyle/>
        <a:p>
          <a:endParaRPr lang="ru-RU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B96DF0D-8C28-4DB8-88BE-76D409224144}">
      <dgm:prSet phldrT="[Текст]" custT="1"/>
      <dgm:spPr/>
      <dgm:t>
        <a:bodyPr/>
        <a:lstStyle/>
        <a:p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Dastlabki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oʻquv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yili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boshida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kuzatuv</a:t>
          </a:r>
          <a:endParaRPr lang="ru-RU" sz="2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43636E8-7067-4144-B9CE-BB12E3C98E1E}" type="parTrans" cxnId="{3BDDF7D5-404A-41E3-8684-1D6900A12B16}">
      <dgm:prSet/>
      <dgm:spPr/>
      <dgm:t>
        <a:bodyPr/>
        <a:lstStyle/>
        <a:p>
          <a:endParaRPr lang="ru-RU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F70A96A-55D1-472B-A560-5755C1729527}" type="sibTrans" cxnId="{3BDDF7D5-404A-41E3-8684-1D6900A12B16}">
      <dgm:prSet/>
      <dgm:spPr/>
      <dgm:t>
        <a:bodyPr/>
        <a:lstStyle/>
        <a:p>
          <a:endParaRPr lang="ru-RU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026B82C-B680-4D25-B25B-244A75B6EEE0}">
      <dgm:prSet phldrT="[Текст]" custT="1"/>
      <dgm:spPr/>
      <dgm:t>
        <a:bodyPr/>
        <a:lstStyle/>
        <a:p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Oraliq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kuzatuv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birinchi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yarim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yillik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oxirida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dekabr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yanvar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2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F6E66F3-55AE-4840-BBC5-823EF4D6E713}" type="parTrans" cxnId="{3F8EA3B5-9500-4CF6-95CD-989C5E70E877}">
      <dgm:prSet/>
      <dgm:spPr/>
      <dgm:t>
        <a:bodyPr/>
        <a:lstStyle/>
        <a:p>
          <a:endParaRPr lang="ru-RU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02F79AE-1798-438E-8A57-85A90DCD6AFE}" type="sibTrans" cxnId="{3F8EA3B5-9500-4CF6-95CD-989C5E70E877}">
      <dgm:prSet/>
      <dgm:spPr/>
      <dgm:t>
        <a:bodyPr/>
        <a:lstStyle/>
        <a:p>
          <a:endParaRPr lang="ru-RU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7270472-3233-4FBD-BE13-F8C04D347029}">
      <dgm:prSet custT="1"/>
      <dgm:spPr/>
      <dgm:t>
        <a:bodyPr/>
        <a:lstStyle/>
        <a:p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Oʻquv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yili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oxirida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yakuniy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kuzatuv</a:t>
          </a:r>
          <a:endParaRPr lang="ru-RU" sz="24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7D22CFB-725A-433E-9720-1C30A3129B27}" type="parTrans" cxnId="{21757619-12E5-4B9A-B38E-08EBE8290B83}">
      <dgm:prSet/>
      <dgm:spPr/>
      <dgm:t>
        <a:bodyPr/>
        <a:lstStyle/>
        <a:p>
          <a:endParaRPr lang="ru-RU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116260-F3E5-4DFD-96CE-A8ADAFB979C0}" type="sibTrans" cxnId="{21757619-12E5-4B9A-B38E-08EBE8290B83}">
      <dgm:prSet/>
      <dgm:spPr/>
      <dgm:t>
        <a:bodyPr/>
        <a:lstStyle/>
        <a:p>
          <a:endParaRPr lang="ru-RU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EB889A0-DD08-4916-9787-700A98D849FD}" type="pres">
      <dgm:prSet presAssocID="{252DD7E9-DFA1-4CE5-82AB-A4C93AE5E253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F4FBFAC-C535-47C8-9519-11E2BFEB003C}" type="pres">
      <dgm:prSet presAssocID="{A7116B8F-1A44-44FE-B2A8-9B4914EF5805}" presName="root" presStyleCnt="0">
        <dgm:presLayoutVars>
          <dgm:chMax/>
          <dgm:chPref val="4"/>
        </dgm:presLayoutVars>
      </dgm:prSet>
      <dgm:spPr/>
    </dgm:pt>
    <dgm:pt modelId="{54386173-2B9E-442B-A408-36C6C444762C}" type="pres">
      <dgm:prSet presAssocID="{A7116B8F-1A44-44FE-B2A8-9B4914EF5805}" presName="rootComposite" presStyleCnt="0">
        <dgm:presLayoutVars/>
      </dgm:prSet>
      <dgm:spPr/>
    </dgm:pt>
    <dgm:pt modelId="{5AACF194-EDAD-46F4-AF1B-4CD47613B0DF}" type="pres">
      <dgm:prSet presAssocID="{A7116B8F-1A44-44FE-B2A8-9B4914EF5805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74C84456-E4B6-4ED2-A660-AB7AE5A04BD1}" type="pres">
      <dgm:prSet presAssocID="{A7116B8F-1A44-44FE-B2A8-9B4914EF5805}" presName="childShape" presStyleCnt="0">
        <dgm:presLayoutVars>
          <dgm:chMax val="0"/>
          <dgm:chPref val="0"/>
        </dgm:presLayoutVars>
      </dgm:prSet>
      <dgm:spPr/>
    </dgm:pt>
    <dgm:pt modelId="{36C76B37-FCBA-4165-9F9B-666739AC4D9A}" type="pres">
      <dgm:prSet presAssocID="{0D4F122E-892F-432B-A844-3E8021AB03BE}" presName="childComposite" presStyleCnt="0">
        <dgm:presLayoutVars>
          <dgm:chMax val="0"/>
          <dgm:chPref val="0"/>
        </dgm:presLayoutVars>
      </dgm:prSet>
      <dgm:spPr/>
    </dgm:pt>
    <dgm:pt modelId="{78530C25-3BE0-49BE-8494-4642B2F08833}" type="pres">
      <dgm:prSet presAssocID="{0D4F122E-892F-432B-A844-3E8021AB03BE}" presName="Image" presStyleLbl="node1" presStyleIdx="0" presStyleCnt="4" custLinFactNeighborX="-51892" custLinFactNeighborY="-64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F3BB1493-C35A-4322-BD8D-1AEFDB2DC3C2}" type="pres">
      <dgm:prSet presAssocID="{0D4F122E-892F-432B-A844-3E8021AB03BE}" presName="childText" presStyleLbl="lnNode1" presStyleIdx="0" presStyleCnt="4" custScaleX="120244" custLinFactNeighborX="536" custLinFactNeighborY="153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61AE27-352A-4C9B-9245-A43DC5A56451}" type="pres">
      <dgm:prSet presAssocID="{BB96DF0D-8C28-4DB8-88BE-76D409224144}" presName="childComposite" presStyleCnt="0">
        <dgm:presLayoutVars>
          <dgm:chMax val="0"/>
          <dgm:chPref val="0"/>
        </dgm:presLayoutVars>
      </dgm:prSet>
      <dgm:spPr/>
    </dgm:pt>
    <dgm:pt modelId="{081B2AC2-227B-4B9C-90CE-92E0B78D27F8}" type="pres">
      <dgm:prSet presAssocID="{BB96DF0D-8C28-4DB8-88BE-76D409224144}" presName="Image" presStyleLbl="node1" presStyleIdx="1" presStyleCnt="4" custLinFactNeighborX="-45594" custLinFactNeighborY="-3387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49183DBC-24BE-4B82-85F9-28B824D16762}" type="pres">
      <dgm:prSet presAssocID="{BB96DF0D-8C28-4DB8-88BE-76D409224144}" presName="childText" presStyleLbl="lnNode1" presStyleIdx="1" presStyleCnt="4" custScaleX="12024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C9A81A-E150-4E38-9647-17AC0EE83F55}" type="pres">
      <dgm:prSet presAssocID="{A026B82C-B680-4D25-B25B-244A75B6EEE0}" presName="childComposite" presStyleCnt="0">
        <dgm:presLayoutVars>
          <dgm:chMax val="0"/>
          <dgm:chPref val="0"/>
        </dgm:presLayoutVars>
      </dgm:prSet>
      <dgm:spPr/>
    </dgm:pt>
    <dgm:pt modelId="{63903C46-C609-486D-94D2-4405047AD6D9}" type="pres">
      <dgm:prSet presAssocID="{A026B82C-B680-4D25-B25B-244A75B6EEE0}" presName="Image" presStyleLbl="node1" presStyleIdx="2" presStyleCnt="4" custLinFactNeighborX="-51892" custLinFactNeighborY="-64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968A6A3B-6B26-4634-8402-F1F3E29BD29B}" type="pres">
      <dgm:prSet presAssocID="{A026B82C-B680-4D25-B25B-244A75B6EEE0}" presName="childText" presStyleLbl="lnNode1" presStyleIdx="2" presStyleCnt="4" custScaleX="120244" custLinFactNeighborX="1892" custLinFactNeighborY="-20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3EB6C7-1062-4AC0-A35F-7320F5A3C623}" type="pres">
      <dgm:prSet presAssocID="{E7270472-3233-4FBD-BE13-F8C04D347029}" presName="childComposite" presStyleCnt="0">
        <dgm:presLayoutVars>
          <dgm:chMax val="0"/>
          <dgm:chPref val="0"/>
        </dgm:presLayoutVars>
      </dgm:prSet>
      <dgm:spPr/>
    </dgm:pt>
    <dgm:pt modelId="{2D58A32E-0908-4A15-BD44-5A8E14D9DF85}" type="pres">
      <dgm:prSet presAssocID="{E7270472-3233-4FBD-BE13-F8C04D347029}" presName="Image" presStyleLbl="node1" presStyleIdx="3" presStyleCnt="4" custLinFactNeighborX="-51892" custLinFactNeighborY="-64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FB59A6F1-3089-46F0-8E37-E20E5349B9BA}" type="pres">
      <dgm:prSet presAssocID="{E7270472-3233-4FBD-BE13-F8C04D347029}" presName="childText" presStyleLbl="lnNode1" presStyleIdx="3" presStyleCnt="4" custScaleX="120244" custLinFactNeighborX="3131" custLinFactNeighborY="72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7B3BAB-CB52-427E-B42A-EA7E96D489C3}" srcId="{A7116B8F-1A44-44FE-B2A8-9B4914EF5805}" destId="{0D4F122E-892F-432B-A844-3E8021AB03BE}" srcOrd="0" destOrd="0" parTransId="{EDBB99E3-6597-4E27-BE7D-E460F66086C1}" sibTransId="{59C16D47-4070-4B56-8349-B43D34F83453}"/>
    <dgm:cxn modelId="{3BDDF7D5-404A-41E3-8684-1D6900A12B16}" srcId="{A7116B8F-1A44-44FE-B2A8-9B4914EF5805}" destId="{BB96DF0D-8C28-4DB8-88BE-76D409224144}" srcOrd="1" destOrd="0" parTransId="{043636E8-7067-4144-B9CE-BB12E3C98E1E}" sibTransId="{4F70A96A-55D1-472B-A560-5755C1729527}"/>
    <dgm:cxn modelId="{3F8EA3B5-9500-4CF6-95CD-989C5E70E877}" srcId="{A7116B8F-1A44-44FE-B2A8-9B4914EF5805}" destId="{A026B82C-B680-4D25-B25B-244A75B6EEE0}" srcOrd="2" destOrd="0" parTransId="{0F6E66F3-55AE-4840-BBC5-823EF4D6E713}" sibTransId="{B02F79AE-1798-438E-8A57-85A90DCD6AFE}"/>
    <dgm:cxn modelId="{E8CF896F-D274-44F2-839D-2D75DE8865CB}" type="presOf" srcId="{BB96DF0D-8C28-4DB8-88BE-76D409224144}" destId="{49183DBC-24BE-4B82-85F9-28B824D16762}" srcOrd="0" destOrd="0" presId="urn:microsoft.com/office/officeart/2008/layout/PictureAccentList"/>
    <dgm:cxn modelId="{A42F4F64-7F85-42C0-BAAD-9CE808206F96}" srcId="{252DD7E9-DFA1-4CE5-82AB-A4C93AE5E253}" destId="{A7116B8F-1A44-44FE-B2A8-9B4914EF5805}" srcOrd="0" destOrd="0" parTransId="{EC2F2EC9-97FF-4C4D-8E11-FCC553BF07C6}" sibTransId="{B2D0628B-F9CE-4A0C-A4F9-D14951E19C88}"/>
    <dgm:cxn modelId="{416DC318-6151-4DEB-B7F1-952F220B9586}" type="presOf" srcId="{0D4F122E-892F-432B-A844-3E8021AB03BE}" destId="{F3BB1493-C35A-4322-BD8D-1AEFDB2DC3C2}" srcOrd="0" destOrd="0" presId="urn:microsoft.com/office/officeart/2008/layout/PictureAccentList"/>
    <dgm:cxn modelId="{21757619-12E5-4B9A-B38E-08EBE8290B83}" srcId="{A7116B8F-1A44-44FE-B2A8-9B4914EF5805}" destId="{E7270472-3233-4FBD-BE13-F8C04D347029}" srcOrd="3" destOrd="0" parTransId="{97D22CFB-725A-433E-9720-1C30A3129B27}" sibTransId="{1D116260-F3E5-4DFD-96CE-A8ADAFB979C0}"/>
    <dgm:cxn modelId="{272AB979-7A68-47A3-A01A-1CEEA3642599}" type="presOf" srcId="{A026B82C-B680-4D25-B25B-244A75B6EEE0}" destId="{968A6A3B-6B26-4634-8402-F1F3E29BD29B}" srcOrd="0" destOrd="0" presId="urn:microsoft.com/office/officeart/2008/layout/PictureAccentList"/>
    <dgm:cxn modelId="{687B5679-E328-4C02-972E-363A5592FC71}" type="presOf" srcId="{E7270472-3233-4FBD-BE13-F8C04D347029}" destId="{FB59A6F1-3089-46F0-8E37-E20E5349B9BA}" srcOrd="0" destOrd="0" presId="urn:microsoft.com/office/officeart/2008/layout/PictureAccentList"/>
    <dgm:cxn modelId="{3348F835-426F-4097-BB23-D6F854442591}" type="presOf" srcId="{252DD7E9-DFA1-4CE5-82AB-A4C93AE5E253}" destId="{5EB889A0-DD08-4916-9787-700A98D849FD}" srcOrd="0" destOrd="0" presId="urn:microsoft.com/office/officeart/2008/layout/PictureAccentList"/>
    <dgm:cxn modelId="{C83A5F87-4623-4BC4-8836-11F00F532F80}" type="presOf" srcId="{A7116B8F-1A44-44FE-B2A8-9B4914EF5805}" destId="{5AACF194-EDAD-46F4-AF1B-4CD47613B0DF}" srcOrd="0" destOrd="0" presId="urn:microsoft.com/office/officeart/2008/layout/PictureAccentList"/>
    <dgm:cxn modelId="{2B353144-F254-4517-BB20-7557A0CE0BED}" type="presParOf" srcId="{5EB889A0-DD08-4916-9787-700A98D849FD}" destId="{4F4FBFAC-C535-47C8-9519-11E2BFEB003C}" srcOrd="0" destOrd="0" presId="urn:microsoft.com/office/officeart/2008/layout/PictureAccentList"/>
    <dgm:cxn modelId="{3CAB8EC6-A0B7-4552-86EC-DE47E070C139}" type="presParOf" srcId="{4F4FBFAC-C535-47C8-9519-11E2BFEB003C}" destId="{54386173-2B9E-442B-A408-36C6C444762C}" srcOrd="0" destOrd="0" presId="urn:microsoft.com/office/officeart/2008/layout/PictureAccentList"/>
    <dgm:cxn modelId="{62B153D6-7461-457C-A2BC-BBC0A3436EE5}" type="presParOf" srcId="{54386173-2B9E-442B-A408-36C6C444762C}" destId="{5AACF194-EDAD-46F4-AF1B-4CD47613B0DF}" srcOrd="0" destOrd="0" presId="urn:microsoft.com/office/officeart/2008/layout/PictureAccentList"/>
    <dgm:cxn modelId="{97EC7649-FA42-467D-A8FA-3D401F1ECC86}" type="presParOf" srcId="{4F4FBFAC-C535-47C8-9519-11E2BFEB003C}" destId="{74C84456-E4B6-4ED2-A660-AB7AE5A04BD1}" srcOrd="1" destOrd="0" presId="urn:microsoft.com/office/officeart/2008/layout/PictureAccentList"/>
    <dgm:cxn modelId="{7538CADD-4E5B-4A0A-9FA8-E123B412F491}" type="presParOf" srcId="{74C84456-E4B6-4ED2-A660-AB7AE5A04BD1}" destId="{36C76B37-FCBA-4165-9F9B-666739AC4D9A}" srcOrd="0" destOrd="0" presId="urn:microsoft.com/office/officeart/2008/layout/PictureAccentList"/>
    <dgm:cxn modelId="{58996453-E5B5-4A0A-B548-B535EBC7C7FE}" type="presParOf" srcId="{36C76B37-FCBA-4165-9F9B-666739AC4D9A}" destId="{78530C25-3BE0-49BE-8494-4642B2F08833}" srcOrd="0" destOrd="0" presId="urn:microsoft.com/office/officeart/2008/layout/PictureAccentList"/>
    <dgm:cxn modelId="{6933B277-3675-4D9E-B600-22017207BE2E}" type="presParOf" srcId="{36C76B37-FCBA-4165-9F9B-666739AC4D9A}" destId="{F3BB1493-C35A-4322-BD8D-1AEFDB2DC3C2}" srcOrd="1" destOrd="0" presId="urn:microsoft.com/office/officeart/2008/layout/PictureAccentList"/>
    <dgm:cxn modelId="{BA66A8B1-52AD-4443-A0FB-6FAE91BA30A8}" type="presParOf" srcId="{74C84456-E4B6-4ED2-A660-AB7AE5A04BD1}" destId="{E861AE27-352A-4C9B-9245-A43DC5A56451}" srcOrd="1" destOrd="0" presId="urn:microsoft.com/office/officeart/2008/layout/PictureAccentList"/>
    <dgm:cxn modelId="{E930714E-C644-4979-95BA-ACB0F372B165}" type="presParOf" srcId="{E861AE27-352A-4C9B-9245-A43DC5A56451}" destId="{081B2AC2-227B-4B9C-90CE-92E0B78D27F8}" srcOrd="0" destOrd="0" presId="urn:microsoft.com/office/officeart/2008/layout/PictureAccentList"/>
    <dgm:cxn modelId="{CF411F75-5809-4E1F-AD7A-2EFF04E64138}" type="presParOf" srcId="{E861AE27-352A-4C9B-9245-A43DC5A56451}" destId="{49183DBC-24BE-4B82-85F9-28B824D16762}" srcOrd="1" destOrd="0" presId="urn:microsoft.com/office/officeart/2008/layout/PictureAccentList"/>
    <dgm:cxn modelId="{7CB0E5C1-946D-4628-9BA6-387110E43E4B}" type="presParOf" srcId="{74C84456-E4B6-4ED2-A660-AB7AE5A04BD1}" destId="{0BC9A81A-E150-4E38-9647-17AC0EE83F55}" srcOrd="2" destOrd="0" presId="urn:microsoft.com/office/officeart/2008/layout/PictureAccentList"/>
    <dgm:cxn modelId="{CE8DE907-2196-4C43-97E2-F40F7BB5F0FC}" type="presParOf" srcId="{0BC9A81A-E150-4E38-9647-17AC0EE83F55}" destId="{63903C46-C609-486D-94D2-4405047AD6D9}" srcOrd="0" destOrd="0" presId="urn:microsoft.com/office/officeart/2008/layout/PictureAccentList"/>
    <dgm:cxn modelId="{1115CBA1-0F41-482E-9E4F-4BFAF31D16A8}" type="presParOf" srcId="{0BC9A81A-E150-4E38-9647-17AC0EE83F55}" destId="{968A6A3B-6B26-4634-8402-F1F3E29BD29B}" srcOrd="1" destOrd="0" presId="urn:microsoft.com/office/officeart/2008/layout/PictureAccentList"/>
    <dgm:cxn modelId="{501ACE85-AB0D-4E0E-9762-8EFDE47D4DC3}" type="presParOf" srcId="{74C84456-E4B6-4ED2-A660-AB7AE5A04BD1}" destId="{973EB6C7-1062-4AC0-A35F-7320F5A3C623}" srcOrd="3" destOrd="0" presId="urn:microsoft.com/office/officeart/2008/layout/PictureAccentList"/>
    <dgm:cxn modelId="{B168F33B-1BF2-4225-9BB2-9F22EAAF867E}" type="presParOf" srcId="{973EB6C7-1062-4AC0-A35F-7320F5A3C623}" destId="{2D58A32E-0908-4A15-BD44-5A8E14D9DF85}" srcOrd="0" destOrd="0" presId="urn:microsoft.com/office/officeart/2008/layout/PictureAccentList"/>
    <dgm:cxn modelId="{933DA0C0-ED7A-4B1F-862D-92A8B80C6E84}" type="presParOf" srcId="{973EB6C7-1062-4AC0-A35F-7320F5A3C623}" destId="{FB59A6F1-3089-46F0-8E37-E20E5349B9BA}" srcOrd="1" destOrd="0" presId="urn:microsoft.com/office/officeart/2008/layout/PictureAccent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7D8574-BBB7-4C1E-B102-52A18DB095A0}" type="datetimeFigureOut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977AEC-1456-4FC2-B538-D742A3B8D5A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6077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77AEC-1456-4FC2-B538-D742A3B8D5A4}" type="slidenum">
              <a:rPr lang="ru-RU" smtClean="0"/>
              <a:pPr/>
              <a:t>23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421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ECCE8-E205-47E3-9678-4BF1F85B94FF}" type="datetime1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85C80-9B80-496C-9CA3-D388E77634D0}" type="datetime1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8BB50-AAEF-4C5B-A58F-B67F7EBB680E}" type="datetime1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CEFD9-C50C-4E02-9061-A5A892DF0A62}" type="datetime1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64A5-0440-4BDE-AE74-5F9834E8627E}" type="datetime1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1D893-A352-43CE-9BF0-857AFE87EBC3}" type="datetime1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B0062-58D7-4B03-8A3E-707BC9215C88}" type="datetime1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CF2A6-EFB9-4F26-ADF4-ED5F25814027}" type="datetime1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7290D-4875-4096-9E53-6C529B775169}" type="datetime1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27C3238-88FA-41AE-9A83-549895D208C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7F4A0-3676-4FFA-BEA2-EF9DB6F3A8F9}" type="datetime1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4621-27C2-4908-98D5-6209A5C453F7}" type="datetime1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DAFC737-D6DF-4B28-BC29-E916C03699DF}" type="datetime1">
              <a:rPr lang="ru-RU" smtClean="0"/>
              <a:pPr/>
              <a:t>07.09.2026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27C3238-88FA-41AE-9A83-549895D208CE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heel spokes="1"/>
  </p:transition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80720"/>
          </a:xfrm>
        </p:spPr>
        <p:txBody>
          <a:bodyPr>
            <a:normAutofit/>
          </a:bodyPr>
          <a:lstStyle/>
          <a:p>
            <a:pPr algn="ctr"/>
            <a:endParaRPr lang="ru-RU" sz="2800" b="1" dirty="0"/>
          </a:p>
          <a:p>
            <a:pPr algn="ctr"/>
            <a:r>
              <a:rPr lang="en-US" sz="2400" b="1" dirty="0" smtClean="0"/>
              <a:t>MODUL NOMI: “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MAKTABGACHA TA'LIM TIZIMIDA UZLUKSIZ METODIK XIZMAT KO'RSATISH ISHLARINI YANADA RIVOJLANTIRISH</a:t>
            </a:r>
            <a:r>
              <a:rPr lang="en-US" sz="2400" b="1" dirty="0"/>
              <a:t>”</a:t>
            </a:r>
          </a:p>
          <a:p>
            <a:pPr marL="0" indent="0" algn="ctr">
              <a:buNone/>
            </a:pPr>
            <a:r>
              <a:rPr lang="ru-RU" sz="2800" b="1" dirty="0"/>
              <a:t> </a:t>
            </a:r>
          </a:p>
          <a:p>
            <a:pPr marL="667512" lvl="2" indent="0" algn="ctr">
              <a:buNone/>
            </a:pP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860198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5991944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Mavzu:</a:t>
            </a:r>
            <a:r>
              <a:rPr lang="en-US" sz="3200" b="1" dirty="0" err="1"/>
              <a:t>Maktabgacha</a:t>
            </a:r>
            <a:r>
              <a:rPr lang="en-US" sz="3200" b="1" dirty="0"/>
              <a:t> </a:t>
            </a:r>
            <a:r>
              <a:rPr lang="en-US" sz="3200" b="1" dirty="0" err="1"/>
              <a:t>taʼlim</a:t>
            </a:r>
            <a:r>
              <a:rPr lang="en-US" sz="3200" b="1" dirty="0"/>
              <a:t> </a:t>
            </a:r>
            <a:r>
              <a:rPr lang="en-US" sz="3200" b="1" dirty="0" err="1"/>
              <a:t>tashkiloti</a:t>
            </a:r>
            <a:r>
              <a:rPr lang="en-US" sz="3200" b="1" dirty="0"/>
              <a:t> </a:t>
            </a:r>
            <a:r>
              <a:rPr lang="en-US" sz="3200" b="1" dirty="0" err="1"/>
              <a:t>tarbiyachisining</a:t>
            </a:r>
            <a:r>
              <a:rPr lang="en-US" sz="3200" b="1" dirty="0"/>
              <a:t> </a:t>
            </a:r>
            <a:r>
              <a:rPr lang="en-US" sz="3200" b="1" dirty="0" err="1"/>
              <a:t>metodik</a:t>
            </a:r>
            <a:r>
              <a:rPr lang="en-US" sz="3200" b="1" dirty="0"/>
              <a:t> </a:t>
            </a:r>
            <a:r>
              <a:rPr lang="en-US" sz="3200" b="1" dirty="0" err="1"/>
              <a:t>ish</a:t>
            </a:r>
            <a:r>
              <a:rPr lang="en-US" sz="3200" b="1" dirty="0"/>
              <a:t> </a:t>
            </a:r>
            <a:r>
              <a:rPr lang="en-US" sz="3200" b="1" dirty="0" err="1"/>
              <a:t>hujjatlarini</a:t>
            </a:r>
            <a:r>
              <a:rPr lang="en-US" sz="3200" b="1" dirty="0"/>
              <a:t> </a:t>
            </a:r>
            <a:r>
              <a:rPr lang="en-US" sz="3200" b="1" dirty="0" err="1"/>
              <a:t>yuritish</a:t>
            </a:r>
            <a:r>
              <a:rPr lang="en-US" sz="3200" b="1" dirty="0"/>
              <a:t> </a:t>
            </a:r>
            <a:r>
              <a:rPr lang="en-US" sz="3200" b="1" dirty="0" err="1"/>
              <a:t>tartibi</a:t>
            </a:r>
            <a:r>
              <a:rPr lang="en-US" sz="3200" b="1" dirty="0"/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1.Tarbiyachining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metodik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hujjatlari</a:t>
            </a:r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Guruhdagi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bolalarning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xaritalari</a:t>
            </a:r>
            <a:r>
              <a:rPr lang="en-US" sz="3200" b="1">
                <a:latin typeface="Times New Roman" pitchFamily="18" charset="0"/>
                <a:cs typeface="Times New Roman" pitchFamily="18" charset="0"/>
              </a:rPr>
              <a:t>. 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7754716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taʼlim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tashkiloti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tarbiyachisi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hujjatlari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raqam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nomlanadi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4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4103937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>
          <a:xfrm>
            <a:off x="457200" y="408214"/>
            <a:ext cx="8229600" cy="1292594"/>
          </a:xfrm>
        </p:spPr>
        <p:txBody>
          <a:bodyPr>
            <a:normAutofit fontScale="90000"/>
          </a:bodyPr>
          <a:lstStyle/>
          <a:p>
            <a:pPr algn="ctr"/>
            <a:r>
              <a:rPr lang="uz-Latn-UZ" sz="2800" b="1" dirty="0">
                <a:latin typeface="Times New Roman" pitchFamily="18" charset="0"/>
                <a:cs typeface="Times New Roman" pitchFamily="18" charset="0"/>
              </a:rPr>
              <a:t>05 – Umumiy turdagi davlat maktabgacha taʼlim tashkiloti (bolalarni boshlangich taʼlimga </a:t>
            </a:r>
            <a:r>
              <a:rPr lang="uz-Latn-U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majburiy bir yillik tayyorlash guruhi</a:t>
            </a:r>
            <a:r>
              <a:rPr lang="uz-Latn-UZ" sz="2800" b="1" dirty="0">
                <a:latin typeface="Times New Roman" pitchFamily="18" charset="0"/>
                <a:cs typeface="Times New Roman" pitchFamily="18" charset="0"/>
              </a:rPr>
              <a:t>) tarbiyachisi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2771865"/>
              </p:ext>
            </p:extLst>
          </p:nvPr>
        </p:nvGraphicFramePr>
        <p:xfrm>
          <a:off x="457200" y="1935165"/>
          <a:ext cx="86868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51A293-22A6-4F22-B234-23A03AC4E3CD}" type="slidenum">
              <a:rPr lang="ru-RU"/>
              <a:pPr>
                <a:defRPr/>
              </a:pPr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1980474"/>
      </p:ext>
    </p:extLst>
  </p:cSld>
  <p:clrMapOvr>
    <a:masterClrMapping/>
  </p:clrMapOvr>
  <p:transition advTm="79493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2582F447-C873-4AE7-BE51-D229F1B9A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188640"/>
            <a:ext cx="8640960" cy="97354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br>
              <a:rPr lang="ru-RU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700" dirty="0"/>
          </a:p>
        </p:txBody>
      </p:sp>
      <p:graphicFrame>
        <p:nvGraphicFramePr>
          <p:cNvPr id="2" name="Объект 1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168699212"/>
              </p:ext>
            </p:extLst>
          </p:nvPr>
        </p:nvGraphicFramePr>
        <p:xfrm>
          <a:off x="539552" y="1340768"/>
          <a:ext cx="835292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95536" y="188640"/>
            <a:ext cx="8496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05-01.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Faoliyatga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doir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meʼyoriy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hujjatlar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392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58"/>
    </mc:Choice>
    <mc:Fallback xmlns="">
      <p:transition spd="slow" advTm="29758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8E948C-8A58-40CA-B4A8-E29117117430}" type="slidenum">
              <a:rPr lang="ru-RU"/>
              <a:pPr>
                <a:defRPr/>
              </a:pPr>
              <a:t>6</a:t>
            </a:fld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548323"/>
              </p:ext>
            </p:extLst>
          </p:nvPr>
        </p:nvGraphicFramePr>
        <p:xfrm>
          <a:off x="1285876" y="785813"/>
          <a:ext cx="7400925" cy="5143500"/>
        </p:xfrm>
        <a:graphic>
          <a:graphicData uri="http://schemas.openxmlformats.org/drawingml/2006/table">
            <a:tbl>
              <a:tblPr/>
              <a:tblGrid>
                <a:gridCol w="357187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82905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143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0949" marR="3094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z-Cyrl-UZ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kumimoji="0" lang="en-US" sz="10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_________ </a:t>
                      </a:r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shahar</a:t>
                      </a:r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viloyat</a:t>
                      </a:r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/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_________ </a:t>
                      </a:r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tumani</a:t>
                      </a:r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“_________” </a:t>
                      </a:r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nomli</a:t>
                      </a:r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__________ - </a:t>
                      </a:r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maktabgacha</a:t>
                      </a:r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taʼlim</a:t>
                      </a:r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tashkiloti</a:t>
                      </a:r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__________ - ________ </a:t>
                      </a:r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guruh</a:t>
                      </a:r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tarbiyachisining</a:t>
                      </a:r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 _ - 20 _ oʻquv yili uchun</a:t>
                      </a:r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kumimoji="0" lang="pl-PL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ISH JURNALI</a:t>
                      </a:r>
                    </a:p>
                    <a:p>
                      <a:pPr algn="ctr"/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Tarbiyachilar</a:t>
                      </a:r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 ___________________________</a:t>
                      </a:r>
                    </a:p>
                    <a:p>
                      <a:pPr algn="ctr"/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F.I.Sh</a:t>
                      </a:r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.)</a:t>
                      </a:r>
                    </a:p>
                    <a:p>
                      <a:pPr algn="ctr"/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Telefon</a:t>
                      </a:r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raqami</a:t>
                      </a:r>
                      <a:r>
                        <a:rPr kumimoji="0" lang="en-US" sz="14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:________________________</a:t>
                      </a:r>
                    </a:p>
                    <a:p>
                      <a:pPr algn="ctr"/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kumimoji="0" lang="en-US" sz="14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0949" marR="30949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7" name="Рисунок 6" descr="C:\Users\User\Pictures\photo_2023-09-02_14-06-34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0" t="21210" r="53164" b="23548"/>
          <a:stretch/>
        </p:blipFill>
        <p:spPr bwMode="auto">
          <a:xfrm>
            <a:off x="1387931" y="816429"/>
            <a:ext cx="3437164" cy="50945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8901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TARBIYACHILAR UCHUN 2023-202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YILLAR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UCHUN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ASOSIY VAZIFALAR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4569371"/>
          </a:xfrm>
        </p:spPr>
        <p:txBody>
          <a:bodyPr>
            <a:noAutofit/>
          </a:bodyPr>
          <a:lstStyle/>
          <a:p>
            <a:pPr lvl="0"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a’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aktabgacha 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ta’lim tashkilotlari uchun takomillashtirilgan </a:t>
            </a:r>
            <a:r>
              <a:rPr lang="uz-Cyrl-U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«Ilk qadam» davlat o‘quv dasturini amaliyotga keng joriy etish,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 katta guruhda savodxonlikka o‘rgatish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ta’limiy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faoliyatini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pedagogik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samarali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2400" dirty="0"/>
              <a:t>Maktabgacha ta’limda innovatsiyalarni joriy </a:t>
            </a:r>
            <a:r>
              <a:rPr lang="uz-Cyrl-UZ" sz="2400" dirty="0" smtClean="0"/>
              <a:t>qilish</a:t>
            </a:r>
            <a:r>
              <a:rPr lang="en-US" sz="2400" dirty="0" smtClean="0"/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400" dirty="0" smtClean="0"/>
              <a:t> </a:t>
            </a:r>
            <a:r>
              <a:rPr lang="uz-Cyrl-UZ" sz="2400" dirty="0">
                <a:solidFill>
                  <a:srgbClr val="FF0000"/>
                </a:solidFill>
              </a:rPr>
              <a:t>“Bolalik akademiyasi” platformasidan keng </a:t>
            </a:r>
            <a:r>
              <a:rPr lang="uz-Cyrl-UZ" sz="2400" dirty="0" smtClean="0">
                <a:solidFill>
                  <a:srgbClr val="FF0000"/>
                </a:solidFill>
              </a:rPr>
              <a:t>foydalanishni </a:t>
            </a:r>
            <a:r>
              <a:rPr lang="uz-Cyrl-UZ" sz="2400" dirty="0">
                <a:solidFill>
                  <a:srgbClr val="FF0000"/>
                </a:solidFill>
              </a:rPr>
              <a:t>tashkil etish</a:t>
            </a:r>
            <a:r>
              <a:rPr lang="uz-Cyrl-UZ" sz="2400" dirty="0"/>
              <a:t>.</a:t>
            </a:r>
            <a:endParaRPr lang="ru-RU" sz="2400" dirty="0"/>
          </a:p>
          <a:p>
            <a:r>
              <a:rPr lang="en-US" sz="2400" dirty="0" smtClean="0"/>
              <a:t> B</a:t>
            </a:r>
            <a:r>
              <a:rPr lang="uz-Cyrl-UZ" sz="2400" dirty="0" smtClean="0"/>
              <a:t>olalarni </a:t>
            </a:r>
            <a:r>
              <a:rPr lang="uz-Cyrl-UZ" sz="2400" dirty="0">
                <a:solidFill>
                  <a:srgbClr val="FF0000"/>
                </a:solidFill>
              </a:rPr>
              <a:t>jismoniy tarbiya va sportga qiziqishini orttirish va jalb qilish, ularning salomatligini </a:t>
            </a:r>
            <a:r>
              <a:rPr lang="uz-Cyrl-UZ" sz="2400" dirty="0" smtClean="0">
                <a:solidFill>
                  <a:srgbClr val="FF0000"/>
                </a:solidFill>
              </a:rPr>
              <a:t>mustahkamlash</a:t>
            </a:r>
            <a:r>
              <a:rPr lang="en-US" sz="2400" dirty="0" smtClean="0"/>
              <a:t> </a:t>
            </a:r>
            <a:r>
              <a:rPr lang="uz-Cyrl-UZ" sz="2400" dirty="0" smtClean="0"/>
              <a:t>orqali </a:t>
            </a:r>
            <a:r>
              <a:rPr lang="uz-Cyrl-UZ" sz="2400" dirty="0"/>
              <a:t>ta’lim sifatini oshirib borish.</a:t>
            </a:r>
            <a:endParaRPr lang="ru-RU" sz="2400" dirty="0"/>
          </a:p>
          <a:p>
            <a:r>
              <a:rPr lang="uz-Cyrl-UZ" sz="2400" dirty="0"/>
              <a:t> </a:t>
            </a:r>
            <a:endParaRPr lang="ru-RU" sz="2400" dirty="0"/>
          </a:p>
          <a:p>
            <a:pPr marL="0" indent="0"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26472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8398481"/>
              </p:ext>
            </p:extLst>
          </p:nvPr>
        </p:nvGraphicFramePr>
        <p:xfrm>
          <a:off x="130628" y="237554"/>
          <a:ext cx="8841922" cy="68156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92975"/>
                <a:gridCol w="5758450"/>
                <a:gridCol w="1245687"/>
                <a:gridCol w="1244810"/>
              </a:tblGrid>
              <a:tr h="3079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T/R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TАDBIRLАRNING NOMI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Vaqt taqsimoti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Vaqt 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53997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ERTALABKI DOIRA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404171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3556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Bolalarni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qabul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qilish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erkin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oʻyin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faoliyati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		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35560">
                        <a:lnSpc>
                          <a:spcPct val="115000"/>
                        </a:lnSpc>
                        <a:spcAft>
                          <a:spcPts val="140"/>
                        </a:spcAft>
                      </a:pP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ertalabki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badantarbiya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07994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Nonushtaga tayyorgarlik, nonushta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07994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Ertalabki davra suhbati 	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485029">
                <a:tc gridSpan="4">
                  <a:txBody>
                    <a:bodyPr/>
                    <a:lstStyle/>
                    <a:p>
                      <a:pPr marL="436245" marR="375285" algn="ctr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TAʼLIM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-TARBIYA JARAYONI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36245" marR="375285" algn="ctr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(KATTA VA KICHIK GURUHLARDA) – 40 DAQIQA</a:t>
                      </a:r>
                      <a:endParaRPr lang="ru-RU" sz="1100" b="1" i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7994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Umumiy guruhda ishlash (frontal)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8907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3556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Hafta mavzusi boʻyicha rivojlanish markazlarida bolalar tanloviga koʻra oʻyin shaklidagi taʼlimtarbiya jarayoni 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8907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3556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Birinchi sayr. Kuzatish, mehnat, asosiy harakat turlarini mustahkamlash faoliyati, harakatli va Erkin oʻyin faoliyati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446664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3556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Sayrdan qaytish, kiyim almashtirish, gigiyenik tadbirlar, yakka tartibdagi faoliyat (zarurat  boʻlganda logoped/defektolog, psixolog, musiqa rahbari) 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07994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Tushlikka tayyorgarlik, tushlik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518759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3556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Kunduzgi uyquga tayyorgarlik, uyqu (uyqusiz guruhlarda: bolalarning erkin va tinch oʻyin faoliyati, bolalar bilan yakka tartibdaishlash, badiiy adabiyot oʻqish)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07994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3556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Tetiklashtiruvchi gimnastika, havo va suv muolajalari   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07994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Ikkinchi tushlikka tayyorgarlik, ikkinchi tushlik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89582">
                <a:tc gridSpan="4">
                  <a:txBody>
                    <a:bodyPr/>
                    <a:lstStyle/>
                    <a:p>
                      <a:pPr marL="436245" marR="376555" algn="ctr">
                        <a:lnSpc>
                          <a:spcPct val="115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KUNNING IKKINCHI YARMI.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TAʼLIM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-TARBIYA JARAYONI(KATTA VA KICHIK GURUHLARDA) – 40 DAQIQA</a:t>
                      </a:r>
                      <a:endParaRPr lang="ru-RU" sz="1100" b="1" i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7994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41910" algn="just">
                        <a:lnSpc>
                          <a:spcPct val="103000"/>
                        </a:lnSpc>
                        <a:spcAft>
                          <a:spcPts val="175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Toʻgarak ishlari, badiiy adabiyot, pedagoglarning 16;00dan bolalar bilan yakka tartibda ishlari 	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07994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4191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Kechki davra suhbati, oʻtgan mavzu tahlili (refleksiya)		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07994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45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Ikkinchi sayr. Erkin oʻyin faoliyati 	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1721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35560" algn="just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Ota-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onalar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bilan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suhbat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bolalarning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uyga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ketishi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45770" marR="41910" algn="just">
                        <a:lnSpc>
                          <a:spcPct val="103000"/>
                        </a:lnSpc>
                        <a:spcAft>
                          <a:spcPts val="175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1069" marR="3106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7412545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81694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Taʼlimiy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faoliyatlar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jadvali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7555814"/>
              </p:ext>
            </p:extLst>
          </p:nvPr>
        </p:nvGraphicFramePr>
        <p:xfrm>
          <a:off x="1918607" y="1959428"/>
          <a:ext cx="5470072" cy="45651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85599"/>
                <a:gridCol w="4184473"/>
              </a:tblGrid>
              <a:tr h="4306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Hafta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kunlari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615" marR="63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Faoliyat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turlari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615" marR="63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7153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Dushanba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615" marR="63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615" marR="63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8941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3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Seshanba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615" marR="63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615" marR="63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8941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Chorshanba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615" marR="63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615" marR="63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8941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Payshanba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615" marR="63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615" marR="63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5364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Juma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615" marR="63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3615" marR="6361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5325442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14427"/>
            <a:ext cx="8229600" cy="58737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Ta'limiy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faoliyatlar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grafigi</a:t>
            </a:r>
            <a:endParaRPr lang="en-US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2227" name="Рисунок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1" y="2240872"/>
            <a:ext cx="2078038" cy="33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Рисунок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89" y="2738212"/>
            <a:ext cx="2044700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Рисунок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646" y="2826319"/>
            <a:ext cx="2070100" cy="303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0" name="Рисунок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1757365"/>
            <a:ext cx="2228850" cy="346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622807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16417"/>
            <a:ext cx="8305800" cy="1000132"/>
          </a:xfrm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ERTALABKI BADANTARBIYA KOMPLEKSI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8286B3-67CD-4908-8C60-5F28976D5FC8}" type="slidenum">
              <a:rPr lang="ru-RU"/>
              <a:pPr>
                <a:defRPr/>
              </a:pPr>
              <a:t>11</a:t>
            </a:fld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552995"/>
              </p:ext>
            </p:extLst>
          </p:nvPr>
        </p:nvGraphicFramePr>
        <p:xfrm>
          <a:off x="1259632" y="1013727"/>
          <a:ext cx="6665169" cy="5558643"/>
        </p:xfrm>
        <a:graphic>
          <a:graphicData uri="http://schemas.openxmlformats.org/drawingml/2006/table">
            <a:tbl>
              <a:tblPr/>
              <a:tblGrid>
                <a:gridCol w="92766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6875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6875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28119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OY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HAFTA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kumimoji="0"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E</a:t>
                      </a:r>
                      <a:r>
                        <a:rPr kumimoji="0" lang="uz-Latn-UZ" sz="16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rtalabki badan tarbiya kompleksi </a:t>
                      </a:r>
                      <a:endParaRPr lang="ru-RU" sz="1600" dirty="0"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81191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Sentyabr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1 - 2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11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3 - 4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81191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Oktyabr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1 - 2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3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811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3 - 4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81191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Noyabr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1 - 2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811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3 - 4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6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81191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Dekabr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1 - 2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7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811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3 - 4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8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81191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Yanvar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1 - 2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9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811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3 - 4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10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81191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Fevral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1 - 2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811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3 - 4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81191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Mart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1 - 2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811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3 - 4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14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81191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Aprel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1 - 2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2811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3 - 4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16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6"/>
                  </a:ext>
                </a:extLst>
              </a:tr>
              <a:tr h="281191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May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1 - 2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7"/>
                  </a:ext>
                </a:extLst>
              </a:tr>
              <a:tr h="2811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uz-Cyrl-UZ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3 - 4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45" marR="2984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18</a:t>
                      </a:r>
                      <a:r>
                        <a:rPr lang="uz-Latn-U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- kompleks</a:t>
                      </a:r>
                      <a:r>
                        <a:rPr lang="uz-Latn-U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73025" marR="73025" marT="2921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9793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12</a:t>
            </a:fld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0243" y="195943"/>
            <a:ext cx="84173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dirty="0"/>
              <a:t>Oy mavzusi: </a:t>
            </a:r>
            <a:endParaRPr lang="en-US" dirty="0" smtClean="0"/>
          </a:p>
          <a:p>
            <a:r>
              <a:rPr lang="uz-Latn-UZ" dirty="0" smtClean="0"/>
              <a:t>Hafta </a:t>
            </a:r>
            <a:r>
              <a:rPr lang="uz-Latn-UZ" dirty="0"/>
              <a:t>mavzusi: </a:t>
            </a:r>
            <a:endParaRPr lang="en-US" dirty="0" smtClean="0"/>
          </a:p>
          <a:p>
            <a:r>
              <a:rPr lang="uz-Latn-UZ" dirty="0" smtClean="0"/>
              <a:t>Maqsad:</a:t>
            </a:r>
            <a:endParaRPr lang="ru-RU" dirty="0"/>
          </a:p>
          <a:p>
            <a:r>
              <a:rPr lang="uz-Latn-UZ" dirty="0"/>
              <a:t>Muddat: 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4404595"/>
              </p:ext>
            </p:extLst>
          </p:nvPr>
        </p:nvGraphicFramePr>
        <p:xfrm>
          <a:off x="547007" y="1600195"/>
          <a:ext cx="7992836" cy="45708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8087"/>
                <a:gridCol w="483038"/>
                <a:gridCol w="1756502"/>
                <a:gridCol w="5105209"/>
              </a:tblGrid>
              <a:tr h="184144">
                <a:tc rowSpan="25">
                  <a:txBody>
                    <a:bodyPr/>
                    <a:lstStyle/>
                    <a:p>
                      <a:pPr marL="28575" marR="71755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400" dirty="0">
                          <a:solidFill>
                            <a:srgbClr val="FF0000"/>
                          </a:solidFill>
                          <a:effectLst/>
                        </a:rPr>
                        <a:t>TA’LIMIY-TARBIYAVIY FAOLIYAT</a:t>
                      </a:r>
                      <a:endParaRPr lang="ru-RU" sz="14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25">
                  <a:txBody>
                    <a:bodyPr/>
                    <a:lstStyle/>
                    <a:p>
                      <a:pPr marR="41910" indent="451485" algn="ctr">
                        <a:lnSpc>
                          <a:spcPct val="103000"/>
                        </a:lnSpc>
                        <a:spcAft>
                          <a:spcPts val="15"/>
                        </a:spcAft>
                      </a:pPr>
                      <a:r>
                        <a:rPr lang="uz-Cyrl-UZ" sz="1000">
                          <a:solidFill>
                            <a:schemeClr val="tx1"/>
                          </a:solidFill>
                          <a:effectLst/>
                        </a:rPr>
                        <a:t>RIVOJLANISH SOHALARIGA OID MAQSADLAR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27305" marR="71755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4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50165" marR="41910" indent="-33655" algn="l">
                        <a:lnSpc>
                          <a:spcPct val="99000"/>
                        </a:lnSpc>
                        <a:spcAft>
                          <a:spcPts val="0"/>
                        </a:spcAft>
                      </a:pPr>
                      <a:r>
                        <a:rPr lang="uz-Latn-UZ" sz="95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Jismoniy rivojlan ish va sog‘lom </a:t>
                      </a:r>
                      <a:r>
                        <a:rPr lang="uz-Latn-UZ" sz="95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turmush </a:t>
                      </a:r>
                      <a:r>
                        <a:rPr lang="uz-Latn-UZ" sz="95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tarzini shakllanishi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2667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0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R="41910" indent="451485" algn="l">
                        <a:lnSpc>
                          <a:spcPct val="99000"/>
                        </a:lnSpc>
                        <a:spcAft>
                          <a:spcPts val="50"/>
                        </a:spcAft>
                      </a:pPr>
                      <a:r>
                        <a:rPr lang="uz-Latn-UZ" sz="95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Ijtimoiy-hissiy rivojlanish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2667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0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12065" marR="66675" indent="19685" algn="l">
                        <a:lnSpc>
                          <a:spcPct val="99000"/>
                        </a:lnSpc>
                        <a:spcAft>
                          <a:spcPts val="50"/>
                        </a:spcAft>
                      </a:pPr>
                      <a:r>
                        <a:rPr lang="uz-Latn-UZ" sz="95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Nutq, muloqot, o‘qish va yozish malakalari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2667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0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41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R="41910" indent="451485" algn="l">
                        <a:lnSpc>
                          <a:spcPct val="99000"/>
                        </a:lnSpc>
                        <a:spcAft>
                          <a:spcPts val="0"/>
                        </a:spcAft>
                      </a:pPr>
                      <a:r>
                        <a:rPr lang="uz-Latn-UZ" sz="95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Bilish jarayonining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56515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5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rivojlanishi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2667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0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26670" marR="51435" indent="451485" algn="l">
                        <a:lnSpc>
                          <a:spcPct val="99000"/>
                        </a:lnSpc>
                        <a:spcAft>
                          <a:spcPts val="50"/>
                        </a:spcAft>
                      </a:pPr>
                      <a:r>
                        <a:rPr lang="uz-Latn-UZ" sz="95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Ijodiy rivojlanish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2667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7310" marR="133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827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9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310" marR="133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1250195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3564713"/>
              </p:ext>
            </p:extLst>
          </p:nvPr>
        </p:nvGraphicFramePr>
        <p:xfrm>
          <a:off x="179513" y="277586"/>
          <a:ext cx="8823538" cy="635997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758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70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72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7951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71908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717560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Mavzu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z-Latn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Oʻ</a:t>
                      </a: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zbekiston –mening Vatanim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56787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Davr 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Sentyabr oyining 1-haftasi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599541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uz-Cyrl-UZ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aoliyat</a:t>
                      </a: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turi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Ertalabki </a:t>
                      </a:r>
                      <a:r>
                        <a:rPr lang="uz-Cyrl-UZ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oira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Dushanba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Ertalabki </a:t>
                      </a:r>
                      <a:r>
                        <a:rPr lang="uz-Cyrl-UZ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qabul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Bolalar kayfiyati, salomatligiga qarab qabul qilish. Bolalarning kiyim kechaklarini sh</a:t>
                      </a:r>
                      <a:r>
                        <a:rPr lang="uz-Latn-UZ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uz-Cyrl-UZ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aflarga tartibli joylashiga eʼtibor qaratish.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044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Oʻyinlar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Taʼlimiy oʻyin “Bu kimning bolasi?”,           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“U qayerda yashaydi”, “Syujetli rolli oʻyin”, “Mehmon-mehmon”,  “Oshxona</a:t>
                      </a:r>
                      <a:r>
                        <a:rPr lang="uz-Cyrl-U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”.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5721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Bolalar bilan suhbat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“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Madaniy-gigiyenik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koʻnikmalar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” (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bolalar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orqali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ota-onalar</a:t>
                      </a:r>
                      <a:endParaRPr kumimoji="0" lang="ru-RU" sz="14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bilan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hamkorlik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ishlarini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oʻrnatish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maqsadida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hamda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haftaning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birinchi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kunini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inobat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olib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bolalarda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shaxsiy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gigiyenani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shakllantirish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tozalikka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toʻgʻri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ovqatlanishga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atrof-muhitga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toʻgʻri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munosabatda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boʻlishga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oʻrgatish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maqsadida</a:t>
                      </a:r>
                      <a:r>
                        <a:rPr kumimoji="0" 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suhbatlar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tashkil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etiladi</a:t>
                      </a:r>
                      <a:r>
                        <a:rPr kumimoji="0" lang="ru-RU" sz="14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).</a:t>
                      </a:r>
                      <a:endParaRPr kumimoji="0" lang="ru-RU" sz="1400" b="0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094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Ertalabki badan tarbiya 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Gimnastika tayoqchalari bilan mashqlar           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uz-Cyrl-UZ" sz="16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-sonli </a:t>
                      </a:r>
                      <a:r>
                        <a:rPr lang="uz-Cyrl-UZ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kartoteka.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424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745"/>
    </mc:Choice>
    <mc:Fallback xmlns="">
      <p:transition spd="slow" advTm="56745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984941"/>
              </p:ext>
            </p:extLst>
          </p:nvPr>
        </p:nvGraphicFramePr>
        <p:xfrm>
          <a:off x="179513" y="13717"/>
          <a:ext cx="8823538" cy="646947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758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70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72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6130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33728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68253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Mavzu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z-Latn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Oʻ</a:t>
                      </a: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zbekiston –mening Vatanim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8528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Davr 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Sentyabr oyining 1-haftasi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297773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uz-Cyrl-UZ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aoliyat</a:t>
                      </a: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turi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Ertalabki </a:t>
                      </a:r>
                      <a:r>
                        <a:rPr lang="uz-Cyrl-UZ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oira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Hafta</a:t>
                      </a: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davomida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Dushanba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“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Madaniy-gigiyenik</a:t>
                      </a: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koʻnikmalar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” (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bolalar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orqali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ota-onalar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bilan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hamkorlik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ishlarini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oʻrnatish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maqsadida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hamda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haftaning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birinchi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kunini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inobat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olib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bolalarda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shaxsiy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gigiyenani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shakllantirish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tozalikka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toʻgʻri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ovqatlanishga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atrof-muhitga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toʻgʻri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munosabatda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boʻlishga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oʻrgatish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maqsadida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suhbatlar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tashkil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etiladi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).</a:t>
                      </a:r>
                      <a:endParaRPr kumimoji="0" lang="en-US" sz="12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Resurs</a:t>
                      </a:r>
                      <a:r>
                        <a:rPr kumimoji="0" lang="en-US" sz="12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2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taʼminoti</a:t>
                      </a:r>
                      <a:endParaRPr kumimoji="0" lang="ru-RU" sz="1200" b="0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1217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</a:t>
                      </a:r>
                      <a:r>
                        <a:rPr lang="uz-Cyrl-UZ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shanba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“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Odob</a:t>
                      </a: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axloq</a:t>
                      </a: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qoidalari</a:t>
                      </a:r>
                      <a:r>
                        <a:rPr kumimoji="0"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’</a:t>
                      </a: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bolalarda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milliy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qadriyat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urf-odatlarga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hurmat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bilan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munosabatda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boʻlish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salomlashish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doʻstlashish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sogʻlom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hayot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faoliyatiga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oʻrgatish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mehnatsevarlik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toʻgʻri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soʻzlik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kamtarlik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b.q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.)</a:t>
                      </a:r>
                      <a:endParaRPr kumimoji="0" lang="en-US" sz="12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Resurs</a:t>
                      </a:r>
                      <a:r>
                        <a:rPr kumimoji="0" lang="en-US" sz="12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2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taʼminoti</a:t>
                      </a:r>
                      <a:endParaRPr kumimoji="0" lang="ru-RU" sz="1200" b="0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6833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Chor</a:t>
                      </a:r>
                      <a:r>
                        <a:rPr lang="uz-Cyrl-UZ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shanba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“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Huquqiy</a:t>
                      </a: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savodxonlik</a:t>
                      </a: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” 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bolalarda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men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konsepsiyasini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shakllantirish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maqsadida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ularni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Vatan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ota-ona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oldidagi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burchlari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huquqlari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mavzusida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suhbatlar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oʻtkaziladi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).</a:t>
                      </a:r>
                      <a:endParaRPr kumimoji="0" lang="en-US" sz="12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Resurs</a:t>
                      </a:r>
                      <a:r>
                        <a:rPr kumimoji="0" lang="en-US" sz="12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2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taʼminoti</a:t>
                      </a:r>
                      <a:endParaRPr kumimoji="0" lang="ru-RU" sz="1200" b="0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6068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Pays</a:t>
                      </a:r>
                      <a:r>
                        <a:rPr lang="uz-Cyrl-UZ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hanba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“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Yoʻl</a:t>
                      </a: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harakati</a:t>
                      </a: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qoidalari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” (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bolalar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ishtirokidagi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yoʻl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harakati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qoidalarini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oʻrgatish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maqsadida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“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Xavfsiz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piyoda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”, “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Odobli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yoʻlovchi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”, “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Svetofor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”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kabi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mavzularda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suhbat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olib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boriladi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).</a:t>
                      </a:r>
                      <a:endParaRPr kumimoji="0" lang="en-US" sz="12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Resurs</a:t>
                      </a:r>
                      <a:r>
                        <a:rPr kumimoji="0" lang="en-US" sz="12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2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taʼminoti</a:t>
                      </a:r>
                      <a:endParaRPr kumimoji="0" lang="ru-RU" sz="1200" b="0" kern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6068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Juma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“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Bola</a:t>
                      </a: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xayoti</a:t>
                      </a: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xavfsizligi</a:t>
                      </a:r>
                      <a:r>
                        <a:rPr kumimoji="0"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asoslari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”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mavzularida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haftaning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shanba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va</a:t>
                      </a:r>
                      <a:endParaRPr kumimoji="0" lang="ru-RU" sz="12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yakshanba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kuni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dam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olish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kunilari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boʻlganligi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sababli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bolalar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uyda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yolgʻiz</a:t>
                      </a:r>
                      <a:endParaRPr kumimoji="0" lang="ru-RU" sz="12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qolishlari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yoki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ota-onalar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bilan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koʻngil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ochar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maskanlariga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borishlari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suv</a:t>
                      </a:r>
                      <a:endParaRPr kumimoji="0" lang="ru-RU" sz="12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havzalarida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choʻmilishlari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boshqa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holatlarni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inobatga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olib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bolalarga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begona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shaxslar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bilan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muloqat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qilganda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adashib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qolganda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qanday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harakat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qilish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lozimligi</a:t>
                      </a:r>
                      <a:r>
                        <a:rPr kumimoji="0" 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toʻgʻrisida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suhbat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oʻtkiziladi</a:t>
                      </a:r>
                      <a:r>
                        <a:rPr kumimoji="0" lang="ru-RU" sz="1200" b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).</a:t>
                      </a:r>
                      <a:endParaRPr kumimoji="0" lang="en-US" sz="1200" b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Resurs</a:t>
                      </a:r>
                      <a:r>
                        <a:rPr kumimoji="0" lang="en-US" sz="12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200" b="0" i="0" u="none" strike="noStrike" kern="1200" baseline="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taʼminoti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870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745"/>
    </mc:Choice>
    <mc:Fallback xmlns="">
      <p:transition spd="slow" advTm="56745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/>
          <a:lstStyle/>
          <a:p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7623679"/>
              </p:ext>
            </p:extLst>
          </p:nvPr>
        </p:nvGraphicFramePr>
        <p:xfrm>
          <a:off x="220435" y="187777"/>
          <a:ext cx="8760278" cy="65151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20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501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6501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046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93358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78827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MAVZU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z-Latn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Oʻ</a:t>
                      </a: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zbekiston –mening Vatanim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3500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DAVR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Sentyabr oyining 1 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aftasi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65670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UMUMIY  GURUH  BOʻLIB  ISHLASH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DUSHANBA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Ta’limiy</a:t>
                      </a: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faoliyat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Nutq</a:t>
                      </a:r>
                      <a:r>
                        <a:rPr lang="en-US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16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o'qish</a:t>
                      </a:r>
                      <a:r>
                        <a:rPr lang="en-US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va</a:t>
                      </a:r>
                      <a:r>
                        <a:rPr lang="en-US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yozish</a:t>
                      </a:r>
                      <a:r>
                        <a:rPr lang="en-US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malakalarini</a:t>
                      </a:r>
                      <a:r>
                        <a:rPr lang="en-US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rivojlantirish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782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Mavzu: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Oʻzbekiston- mening Vatanim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0956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Maqsad: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Bolalarda Vatan haqidagi tushunchalari kengayadi.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Rasmlarga qarab oʻz fikrini erkin bayon etadi, turli gaplarni tuzadi,  rasm yuzasidan tasviriy hikoyani mustaqil tuzadi. Soʻz turkumlarini yoshiga monand mustaqil, grammatik toʻgʻri qoʻllaydi.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946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Resurslar 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“Mustaqillik bayrami” mavzusidagi rasm,  vatan haqidagi sheʼr matni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1485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Mashgʻulot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Jismoniy tarbiya.  Jismoniy tarbiya yoʻriqchisi rejasi asosida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875" marR="1587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556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865"/>
    </mc:Choice>
    <mc:Fallback xmlns="">
      <p:transition spd="slow" advTm="77865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4380" y="377372"/>
            <a:ext cx="8103870" cy="957943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solidFill>
                  <a:srgbClr val="0066FF"/>
                </a:solidFill>
                <a:latin typeface="Times New Roman" pitchFamily="18" charset="0"/>
                <a:cs typeface="Times New Roman" pitchFamily="18" charset="0"/>
              </a:rPr>
              <a:t>TA`LIM-TARBIYAVIY FAOLIYAT</a:t>
            </a:r>
            <a:endParaRPr lang="ru-RU" sz="2800" dirty="0">
              <a:solidFill>
                <a:srgbClr val="0066FF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252" y="1520002"/>
            <a:ext cx="2610717" cy="461292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41221" y="1461406"/>
            <a:ext cx="577215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hafta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ettiriladi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beshta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●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Qurish-yasash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konstruksiyalash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●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Syujetli-rolli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oʻyinlar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sahnalashtirish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●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● Fan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●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Sanʼat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Namunaviy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hudud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yondoshgan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mavzusidan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ketilmaydi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oʻzgartirish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qoʻshimchalar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kiritilganda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daftarida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921212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2491836"/>
              </p:ext>
            </p:extLst>
          </p:nvPr>
        </p:nvGraphicFramePr>
        <p:xfrm>
          <a:off x="375557" y="220439"/>
          <a:ext cx="8499022" cy="63191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1224"/>
                <a:gridCol w="486597"/>
                <a:gridCol w="2602236"/>
                <a:gridCol w="3506278"/>
                <a:gridCol w="1332687"/>
              </a:tblGrid>
              <a:tr h="705617">
                <a:tc rowSpan="7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370" marR="50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RIVOJLANISH MARKAZLARIDA BOLALAR TANLOVI ASOSIDA HAFTALIK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MAVZU BO`YICHA TA'LIM VA TARBIYA JARAYONI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370" marR="5037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322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Rivojlanish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markazlari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370" marR="5037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Ta`lim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tarbiya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jarayoni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370" marR="5037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Resusr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6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ta`minoti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370" marR="5037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706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DUSHANBA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370" marR="50370" marT="0" marB="0"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Qurish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konstruksiyalash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matematika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markazi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370" marR="50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Mening</a:t>
                      </a:r>
                      <a:r>
                        <a:rPr lang="en-US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shahrim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Qurilish bloklari, lego</a:t>
                      </a:r>
                      <a:r>
                        <a:rPr lang="uz-Cyrl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uz-Latn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konstruktor</a:t>
                      </a:r>
                      <a:r>
                        <a:rPr lang="uz-Cyrl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uz-Latn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kubiklar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6073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Syujetli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rolli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o‘yinlar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sahnalashtirish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markazi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370" marR="50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Yosh</a:t>
                      </a:r>
                      <a:r>
                        <a:rPr lang="en-US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sayohatchilar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Niqoblar, belgilar, </a:t>
                      </a:r>
                      <a:r>
                        <a:rPr lang="pl-PL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uz-Latn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tributlar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0105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Til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nutq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markazi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370" marR="5037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Vatanimizning qadimiy shaharlari </a:t>
                      </a:r>
                      <a:r>
                        <a:rPr lang="uz-Latn-U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(Samarqand, Buxoro, Xiva)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Syujetli rasmlar</a:t>
                      </a:r>
                      <a:r>
                        <a:rPr lang="uz-Latn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z-Cyrl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AKT</a:t>
                      </a:r>
                      <a:r>
                        <a:rPr lang="uz-Latn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, predmetli rasmlar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24612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Fan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tabiat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markazi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370" marR="5037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Latn-U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O‘lka</a:t>
                      </a:r>
                      <a:r>
                        <a:rPr lang="uz-Cyrl-U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miz</a:t>
                      </a:r>
                      <a:r>
                        <a:rPr lang="uz-Latn-U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ning </a:t>
                      </a:r>
                      <a:r>
                        <a:rPr lang="uz-Cyrl-U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relefi</a:t>
                      </a:r>
                      <a:r>
                        <a:rPr lang="uz-Latn-U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(tog‘lar, adirlar, daryolar)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Loy, qum, tosh, suv va maxsus idish, meva va sabzavot, sharlar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0105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San’at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markazi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0370" marR="5037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Latn-U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O‘zbekiston</a:t>
                      </a:r>
                      <a:r>
                        <a:rPr lang="uz-Cyrl-U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ning</a:t>
                      </a:r>
                      <a:r>
                        <a:rPr lang="uz-Latn-U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milliy bayramlar</a:t>
                      </a:r>
                      <a:r>
                        <a:rPr lang="uz-Cyrl-UZ" sz="1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Qog‘oz, rangli qog‘oz, tabiiy materiallar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4203351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1125196"/>
              </p:ext>
            </p:extLst>
          </p:nvPr>
        </p:nvGraphicFramePr>
        <p:xfrm>
          <a:off x="97971" y="116632"/>
          <a:ext cx="8962469" cy="65372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118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691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9800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76364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51985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141258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Mavzu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z-Latn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Oʻ</a:t>
                      </a: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zbekiston –mening Vatanim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93280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Davr 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Sentyabr oyining 1-xaftasi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75145"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uz-Cyrl-UZ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aoliyat</a:t>
                      </a: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turi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Sayr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Dushanba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Kuzatish 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Gulzorni kuzatish kuzatish.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855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Mehnat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Gulzorda  mehnat.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496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Asosiy harakat turlarini mustahkamlash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Yakka tartibda ishlash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tezlikka yugurishni mashq qilish.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767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Harakatli oʻyin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Oq terakmi, koʻk terak.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6156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US" sz="1800" b="1" i="0" u="none" strike="noStrike" kern="1200" baseline="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Erkin</a:t>
                      </a:r>
                      <a:r>
                        <a:rPr kumimoji="0" lang="en-US" sz="1800" b="1" i="0" u="none" strike="noStrike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kern="1200" baseline="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oʻyin</a:t>
                      </a:r>
                      <a:r>
                        <a:rPr kumimoji="0" lang="en-US" sz="1800" b="1" i="0" u="none" strike="noStrike" kern="12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kern="1200" baseline="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faoliyati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Qum, suv, loy,  oʻyinchoqlar, taʼlimiy oʻyinlar</a:t>
                      </a:r>
                      <a:r>
                        <a:rPr lang="uz-Cyrl-UZ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229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413"/>
    </mc:Choice>
    <mc:Fallback xmlns="">
      <p:transition spd="slow" advTm="45413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2915593"/>
              </p:ext>
            </p:extLst>
          </p:nvPr>
        </p:nvGraphicFramePr>
        <p:xfrm>
          <a:off x="190660" y="116632"/>
          <a:ext cx="8927867" cy="648011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53132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9107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2701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97934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39911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764290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Mavzu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z-Latn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Oʻ</a:t>
                      </a: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zbekiston –mening Vatanim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64290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Davr 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Sentyabr oyining 1-haftasi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19053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uz-Cyrl-UZ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aoliyat</a:t>
                      </a: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turi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Kunning 2-yarmi</a:t>
                      </a:r>
                      <a:endParaRPr lang="ru-RU" sz="16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Hafta</a:t>
                      </a: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davomida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US" sz="1800" b="1" i="0" u="none" strike="noStrike" kern="1200" baseline="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Toʻgarak</a:t>
                      </a:r>
                      <a:r>
                        <a:rPr kumimoji="0" lang="en-US" sz="1800" b="1" i="0" u="none" strike="noStrike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kern="1200" baseline="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ishlari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uz-Cyrl-UZ" sz="1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MTTning  Kuzatuv  kengashi  qaroriga  koʻra  turli toʻgaraklar  tashkil etiladi.</a:t>
                      </a:r>
                      <a:r>
                        <a:rPr kumimoji="0" lang="uz-Cyrl-UZ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190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US" sz="1800" b="1" i="0" u="none" strike="noStrike" kern="1200" baseline="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Badiiy</a:t>
                      </a:r>
                      <a:r>
                        <a:rPr kumimoji="0" lang="en-US" sz="1800" b="1" i="0" u="none" strike="noStrike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kern="1200" baseline="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adabiyot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O.Begali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“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Rahmdilning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daraxti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”</a:t>
                      </a:r>
                      <a:r>
                        <a:rPr lang="uz-Cyrl-UZ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nomli hikoyasini oʻqib berish va hikoya asosida suhbatlashish.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3765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uz-Cyrl-UZ" sz="1800" b="1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Pedagoglarning  bolalar  bilan  yakka  ishlashlari</a:t>
                      </a:r>
                      <a:r>
                        <a:rPr kumimoji="0" lang="uz-Cyrl-UZ" sz="180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1600" b="1" i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Nosirova Nargiza bilan 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rasm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yuzasidan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tasviriy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hikoyani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mustaqil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tuz</a:t>
                      </a:r>
                      <a:r>
                        <a:rPr lang="uz-Cyrl-UZ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ish ustida ishlash.</a:t>
                      </a:r>
                      <a:endParaRPr lang="ru-RU" sz="16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Axrorov Abror bilan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gacha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qoʻshish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ayirishli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sodda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matematik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vazifalarni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yech</a:t>
                      </a:r>
                      <a:r>
                        <a:rPr lang="uz-Cyrl-UZ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ish ustida ishlash.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53688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Kechki</a:t>
                      </a:r>
                      <a:r>
                        <a:rPr kumimoji="0"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davra</a:t>
                      </a:r>
                      <a:r>
                        <a:rPr kumimoji="0"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suhbati</a:t>
                      </a:r>
                      <a:r>
                        <a:rPr kumimoji="0"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oʻtilgan</a:t>
                      </a:r>
                      <a:r>
                        <a:rPr kumimoji="0"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mavzu</a:t>
                      </a:r>
                      <a:r>
                        <a:rPr kumimoji="0"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tahlili</a:t>
                      </a:r>
                      <a:r>
                        <a:rPr kumimoji="0"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</a:t>
                      </a:r>
                      <a:r>
                        <a:rPr kumimoji="0"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refleksiya</a:t>
                      </a:r>
                      <a:r>
                        <a:rPr kumimoji="0"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1800" b="1" i="0" u="none" strike="noStrike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Oʻtilgan</a:t>
                      </a:r>
                      <a:r>
                        <a:rPr kumimoji="0" lang="en-US" sz="1800" b="1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mavzu</a:t>
                      </a:r>
                      <a:r>
                        <a:rPr kumimoji="0" lang="en-US" sz="1800" b="1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bo`yicha</a:t>
                      </a:r>
                      <a:r>
                        <a:rPr kumimoji="0" lang="en-US" sz="1800" b="1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800" b="1" i="0" u="none" strike="noStrike" kern="12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savol-javoblar</a:t>
                      </a:r>
                      <a:r>
                        <a:rPr kumimoji="0" lang="en-US" sz="1800" b="1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0" lang="uz-Cyrl-UZ" sz="1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bolalarni qiziqishlarini inobatga olgan holda, ertangi kunda faoliyat yuritadigan markazlar haqida maʼlumot </a:t>
                      </a:r>
                      <a:endParaRPr kumimoji="0" lang="ru-RU" sz="1800" b="1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kumimoji="0"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</a:t>
                      </a:r>
                      <a:r>
                        <a:rPr kumimoji="0" lang="uz-Cyrl-UZ" sz="1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er</a:t>
                      </a:r>
                      <a:r>
                        <a:rPr kumimoji="0" lang="en-US" sz="18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il</a:t>
                      </a:r>
                      <a:r>
                        <a:rPr kumimoji="0" lang="uz-Cyrl-UZ" sz="1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adi</a:t>
                      </a:r>
                      <a:r>
                        <a:rPr kumimoji="0" 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r>
                        <a:rPr kumimoji="0" lang="uz-Cyrl-UZ" sz="1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kumimoji="0" lang="ru-RU" sz="1800" b="1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kumimoji="0" lang="en-US" sz="1800" b="1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428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59"/>
    </mc:Choice>
    <mc:Fallback xmlns="">
      <p:transition spd="slow" advTm="38059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707" y="146957"/>
            <a:ext cx="8229600" cy="1049795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KECHKI SAYR</a:t>
            </a:r>
            <a:br>
              <a:rPr lang="en-US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z-Cyrl-UZ" sz="2000" b="1" dirty="0">
                <a:latin typeface="Times New Roman" pitchFamily="18" charset="0"/>
                <a:cs typeface="Times New Roman" pitchFamily="18" charset="0"/>
              </a:rPr>
              <a:t>(taxminiy vaqti 16:30 dan 18:00 gacha. 10,5 soatli MTT uchun)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6715591"/>
              </p:ext>
            </p:extLst>
          </p:nvPr>
        </p:nvGraphicFramePr>
        <p:xfrm>
          <a:off x="252990" y="1339297"/>
          <a:ext cx="8712966" cy="5094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606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4807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75103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416172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2716481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</a:t>
                      </a:r>
                      <a:r>
                        <a:rPr lang="uz-Cyrl-UZ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aoliyat</a:t>
                      </a: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turi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KECHKI SAYR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Dushanba</a:t>
                      </a:r>
                    </a:p>
                  </a:txBody>
                  <a:tcPr marL="68580" marR="68580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kumimoji="0" lang="ru-RU" sz="18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Erkin</a:t>
                      </a: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oʻyin</a:t>
                      </a: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80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faoliyati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Soʻz oʻyinlari: “Kimga nima kerak?” oʻyini, “Tovushga soʻz ayt”  oʻyini, “Tovush oʻrnini top” oʻyinlarini olishimiz mumkin.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Kegli, badmenton, arqon, uzun arqon, koptok, xalqalar</a:t>
                      </a:r>
                      <a:r>
                        <a:rPr lang="uz-Cyrl-UZ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6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7767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Ota-onalar bilan suhbat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uz-Cyrl-UZ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Oʻz kiyimlarini tartibga solishga oʻrgatish.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327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5"/>
    </mc:Choice>
    <mc:Fallback xmlns="">
      <p:transition spd="slow" advTm="3635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HAFTA    YAKUNI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MTT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metodistining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direktor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koʻrsatmalari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latin typeface="Times New Roman" pitchFamily="18" charset="0"/>
                <a:cs typeface="Times New Roman" pitchFamily="18" charset="0"/>
              </a:rPr>
              <a:t>yakunlanadi</a:t>
            </a:r>
            <a:r>
              <a:rPr lang="en-US" sz="4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9817288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572" y="360484"/>
            <a:ext cx="6760028" cy="104815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RIVOJLANISH XARITASI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70857" y="1436914"/>
            <a:ext cx="3788228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xaritasi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hujjatlashtirishning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shaklidir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z-Cyrl-UZ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xaritasini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to‘ldirish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oraliq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o‘rtasida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  <p:pic>
        <p:nvPicPr>
          <p:cNvPr id="7" name="Рисунок 6" descr="C:\Users\User\Pictures\photo_2023-09-02_17-47-43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60" t="50682" r="1363" b="3208"/>
          <a:stretch/>
        </p:blipFill>
        <p:spPr bwMode="auto">
          <a:xfrm>
            <a:off x="5119007" y="1436914"/>
            <a:ext cx="3592286" cy="46536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89831124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646175818"/>
              </p:ext>
            </p:extLst>
          </p:nvPr>
        </p:nvGraphicFramePr>
        <p:xfrm>
          <a:off x="72008" y="260648"/>
          <a:ext cx="8314610" cy="60662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6736853"/>
      </p:ext>
    </p:extLst>
  </p:cSld>
  <p:clrMapOvr>
    <a:masterClrMapping/>
  </p:clrMapOvr>
  <p:transition advTm="68435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26">
            <a:extLst>
              <a:ext uri="{FF2B5EF4-FFF2-40B4-BE49-F238E27FC236}">
                <a16:creationId xmlns:a16="http://schemas.microsoft.com/office/drawing/2014/main" xmlns="" id="{97F44CFB-03F6-4E09-BA64-423D18D123A7}"/>
              </a:ext>
            </a:extLst>
          </p:cNvPr>
          <p:cNvSpPr txBox="1">
            <a:spLocks/>
          </p:cNvSpPr>
          <p:nvPr/>
        </p:nvSpPr>
        <p:spPr>
          <a:xfrm>
            <a:off x="1140342" y="104770"/>
            <a:ext cx="5736683" cy="7498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t-EE" b="1" dirty="0" smtClean="0"/>
              <a:t>7-ilova. Rivojlanish xaritasi </a:t>
            </a:r>
            <a:endParaRPr lang="uz-Cyrl-UZ" b="1" dirty="0" smtClean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lvl="0" fontAlgn="auto">
              <a:spcAft>
                <a:spcPts val="0"/>
              </a:spcAft>
              <a:defRPr/>
            </a:pPr>
            <a:r>
              <a:rPr lang="en-US" dirty="0" err="1" smtClean="0"/>
              <a:t>Bolalarning</a:t>
            </a:r>
            <a:r>
              <a:rPr lang="en-US" dirty="0" smtClean="0"/>
              <a:t> </a:t>
            </a:r>
            <a:r>
              <a:rPr lang="en-US" dirty="0" err="1" smtClean="0"/>
              <a:t>rivojlanish</a:t>
            </a:r>
            <a:r>
              <a:rPr lang="en-US" dirty="0" smtClean="0"/>
              <a:t> </a:t>
            </a:r>
            <a:r>
              <a:rPr lang="en-US" dirty="0" err="1" smtClean="0"/>
              <a:t>xaritasi</a:t>
            </a:r>
            <a:r>
              <a:rPr lang="uz-Latn-UZ" dirty="0" smtClean="0"/>
              <a:t>ga qisman o’zgartirish kiritilgan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xmlns="" id="{A6DCFDE7-E292-434F-93BD-CBDCC7550B89}"/>
              </a:ext>
            </a:extLst>
          </p:cNvPr>
          <p:cNvSpPr/>
          <p:nvPr/>
        </p:nvSpPr>
        <p:spPr>
          <a:xfrm>
            <a:off x="342900" y="955804"/>
            <a:ext cx="4003414" cy="445180"/>
          </a:xfrm>
          <a:prstGeom prst="roundRect">
            <a:avLst/>
          </a:prstGeom>
          <a:solidFill>
            <a:schemeClr val="bg1"/>
          </a:solidFill>
          <a:ln>
            <a:solidFill>
              <a:srgbClr val="378D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Latn-UZ" sz="1600" dirty="0" smtClean="0">
                <a:solidFill>
                  <a:schemeClr val="tx1"/>
                </a:solidFill>
              </a:rPr>
              <a:t>                          6-7 yoshli b</a:t>
            </a:r>
            <a:r>
              <a:rPr lang="en-US" sz="1600" dirty="0" err="1" smtClean="0">
                <a:solidFill>
                  <a:schemeClr val="tx1"/>
                </a:solidFill>
              </a:rPr>
              <a:t>ola</a:t>
            </a:r>
            <a:r>
              <a:rPr lang="uz-Latn-UZ" sz="1600" dirty="0" smtClean="0">
                <a:solidFill>
                  <a:schemeClr val="tx1"/>
                </a:solidFill>
              </a:rPr>
              <a:t>n</a:t>
            </a:r>
            <a:r>
              <a:rPr lang="en-US" sz="1600" dirty="0" err="1" smtClean="0">
                <a:solidFill>
                  <a:schemeClr val="tx1"/>
                </a:solidFill>
              </a:rPr>
              <a:t>ing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rivojlanish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xaritasi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endParaRPr lang="ru-RU" sz="16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xmlns="" id="{C1B53F4D-F8E8-4B9B-A590-C4E192F23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35731" y="-3276513"/>
            <a:ext cx="4653045" cy="9510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Bolaning rivojlanish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quyidagi tushuntirishla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yordamida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belgilanadi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uz-Cyrl-U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 </a:t>
            </a: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kuzatilmaydi yoki kamdan-kam kuzatiladi</a:t>
            </a: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(bola asosiy ko'nikmalarni namoyon qiladi / xatti-harakatlari kam yoki umuman namoyon qilmaydi).</a:t>
            </a:r>
            <a:endParaRPr kumimoji="0" lang="uz-Cyrl-U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 - ba'zida kuzatiladi</a:t>
            </a: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(bola asosiy ko'nikmalarni namoyon qiladi / xatti-harakatlari tasodifiy yoki ma’lum vaziyatlarda).</a:t>
            </a:r>
            <a:endParaRPr kumimoji="0" lang="uz-Cyrl-U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 - tez-tez kuzatiladi</a:t>
            </a: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(bola asosiy ko`nikma / xatti-harakatni vaziyatga qarab namoyish etadi).</a:t>
            </a:r>
            <a:endParaRPr kumimoji="0" lang="uz-Cyrl-U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 - doimiy ravishda kuzatiladi</a:t>
            </a: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(bola asosiy ko'nikmalarni namoyon qiladi / xatti-harakatlari talab darajasida, mustaqil tarzda takrorlaydi).</a:t>
            </a:r>
            <a:endParaRPr kumimoji="0" lang="uz-Cyrl-U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895193" y="626164"/>
            <a:ext cx="4248807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altLang="ko-K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Pedagog (tarbiyachi) bola yutuqlari xaritasini to‘ldiradi va erishilgan natijani tegishli belgi (</a:t>
            </a:r>
            <a:r>
              <a:rPr kumimoji="0" lang="uz-Cyrl-UZ" altLang="ko-K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Gothic" pitchFamily="49" charset="-128"/>
                <a:cs typeface="Times New Roman" pitchFamily="18" charset="0"/>
              </a:rPr>
              <a:t>✔</a:t>
            </a:r>
            <a:r>
              <a:rPr kumimoji="0" lang="uz-Cyrl-UZ" altLang="ko-K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bilan belgilaydi. Kuzatish rivojlanishning barcha sohalari bo‘yicha olib boriladi. Agar u yoki bu rivojlanish sohasidagi indikator (kutilayotgan natijalar) «ishlamasa», pedagog (tarbiyachi) “Pedagog izohi” ustunida eslatma yozishi lozim.</a:t>
            </a:r>
            <a:endParaRPr kumimoji="0" lang="uz-Latn-UZ" altLang="ko-K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altLang="ko-KR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Latn-UZ" altLang="ko-K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altLang="ko-KR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Cyrl-UZ" altLang="ko-K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629286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26">
            <a:extLst>
              <a:ext uri="{FF2B5EF4-FFF2-40B4-BE49-F238E27FC236}">
                <a16:creationId xmlns:a16="http://schemas.microsoft.com/office/drawing/2014/main" xmlns="" id="{97F44CFB-03F6-4E09-BA64-423D18D123A7}"/>
              </a:ext>
            </a:extLst>
          </p:cNvPr>
          <p:cNvSpPr txBox="1">
            <a:spLocks/>
          </p:cNvSpPr>
          <p:nvPr/>
        </p:nvSpPr>
        <p:spPr>
          <a:xfrm>
            <a:off x="116857" y="104770"/>
            <a:ext cx="8856392" cy="7498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fontAlgn="auto">
              <a:spcAft>
                <a:spcPts val="0"/>
              </a:spcAft>
              <a:defRPr/>
            </a:pPr>
            <a:r>
              <a:rPr lang="et-EE" sz="2400" dirty="0"/>
              <a:t>7-ilova. Rivojlanish </a:t>
            </a:r>
            <a:r>
              <a:rPr lang="et-EE" sz="2400" dirty="0" smtClean="0"/>
              <a:t>xaritasi</a:t>
            </a:r>
            <a:r>
              <a:rPr lang="en-US" sz="2400" dirty="0"/>
              <a:t>.</a:t>
            </a:r>
            <a:r>
              <a:rPr lang="et-EE" sz="2400" dirty="0" smtClean="0"/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Bolaning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kuzatish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optimallashtirish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qisman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o'zgartirilgan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to'ldirilgan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xmlns="" id="{A6DCFDE7-E292-434F-93BD-CBDCC7550B89}"/>
              </a:ext>
            </a:extLst>
          </p:cNvPr>
          <p:cNvSpPr/>
          <p:nvPr/>
        </p:nvSpPr>
        <p:spPr>
          <a:xfrm>
            <a:off x="342900" y="955804"/>
            <a:ext cx="4003414" cy="445180"/>
          </a:xfrm>
          <a:prstGeom prst="roundRect">
            <a:avLst/>
          </a:prstGeom>
          <a:solidFill>
            <a:schemeClr val="bg1"/>
          </a:solidFill>
          <a:ln>
            <a:solidFill>
              <a:srgbClr val="378D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 smtClean="0"/>
              <a:t>-</a:t>
            </a: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 smtClean="0">
                <a:solidFill>
                  <a:schemeClr val="tx1"/>
                </a:solidFill>
              </a:rPr>
              <a:t>6-7 </a:t>
            </a:r>
            <a:r>
              <a:rPr lang="en-US" sz="1600" b="1" dirty="0" err="1">
                <a:solidFill>
                  <a:schemeClr val="tx1"/>
                </a:solidFill>
              </a:rPr>
              <a:t>yoshdagi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bolaning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maktabga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tayyorlik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xaritasi</a:t>
            </a:r>
            <a:endParaRPr lang="ru-RU" sz="1600" b="1" dirty="0">
              <a:solidFill>
                <a:schemeClr val="tx1"/>
              </a:solidFill>
            </a:endParaRPr>
          </a:p>
          <a:p>
            <a:r>
              <a:rPr lang="en-US" sz="1600" dirty="0">
                <a:solidFill>
                  <a:schemeClr val="tx1"/>
                </a:solidFill>
              </a:rPr>
              <a:t> 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26" name="Picture 2" descr="Curved check mark icon - Transparent PNG &amp; SVG vector file">
            <a:extLst>
              <a:ext uri="{FF2B5EF4-FFF2-40B4-BE49-F238E27FC236}">
                <a16:creationId xmlns:a16="http://schemas.microsoft.com/office/drawing/2014/main" xmlns="" id="{C094AEA7-D9DA-4C21-B926-F1C7B41DD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453" y="2667778"/>
            <a:ext cx="236450" cy="3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urved check mark icon - Transparent PNG &amp; SVG vector file">
            <a:extLst>
              <a:ext uri="{FF2B5EF4-FFF2-40B4-BE49-F238E27FC236}">
                <a16:creationId xmlns:a16="http://schemas.microsoft.com/office/drawing/2014/main" xmlns="" id="{959BADE7-9829-458C-867F-25ADC3F083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502" y="2668002"/>
            <a:ext cx="236450" cy="3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Isosceles Triangle 1">
            <a:extLst>
              <a:ext uri="{FF2B5EF4-FFF2-40B4-BE49-F238E27FC236}">
                <a16:creationId xmlns:a16="http://schemas.microsoft.com/office/drawing/2014/main" xmlns="" id="{9B4CCD08-2E21-4440-8473-5E0EE1831F42}"/>
              </a:ext>
            </a:extLst>
          </p:cNvPr>
          <p:cNvSpPr/>
          <p:nvPr/>
        </p:nvSpPr>
        <p:spPr>
          <a:xfrm rot="18133846" flipH="1">
            <a:off x="6592013" y="2143274"/>
            <a:ext cx="597424" cy="5044979"/>
          </a:xfrm>
          <a:custGeom>
            <a:avLst/>
            <a:gdLst>
              <a:gd name="connsiteX0" fmla="*/ 0 w 497149"/>
              <a:gd name="connsiteY0" fmla="*/ 12711530 h 12711530"/>
              <a:gd name="connsiteX1" fmla="*/ 248575 w 497149"/>
              <a:gd name="connsiteY1" fmla="*/ 0 h 12711530"/>
              <a:gd name="connsiteX2" fmla="*/ 497149 w 497149"/>
              <a:gd name="connsiteY2" fmla="*/ 12711530 h 12711530"/>
              <a:gd name="connsiteX3" fmla="*/ 0 w 497149"/>
              <a:gd name="connsiteY3" fmla="*/ 12711530 h 12711530"/>
              <a:gd name="connsiteX0" fmla="*/ 0 w 511346"/>
              <a:gd name="connsiteY0" fmla="*/ 12904160 h 12904160"/>
              <a:gd name="connsiteX1" fmla="*/ 262772 w 511346"/>
              <a:gd name="connsiteY1" fmla="*/ 0 h 12904160"/>
              <a:gd name="connsiteX2" fmla="*/ 511346 w 511346"/>
              <a:gd name="connsiteY2" fmla="*/ 12711530 h 12904160"/>
              <a:gd name="connsiteX3" fmla="*/ 0 w 511346"/>
              <a:gd name="connsiteY3" fmla="*/ 12904160 h 12904160"/>
              <a:gd name="connsiteX0" fmla="*/ 0 w 511346"/>
              <a:gd name="connsiteY0" fmla="*/ 12904160 h 12904160"/>
              <a:gd name="connsiteX1" fmla="*/ 19994 w 511346"/>
              <a:gd name="connsiteY1" fmla="*/ 12210210 h 12904160"/>
              <a:gd name="connsiteX2" fmla="*/ 262772 w 511346"/>
              <a:gd name="connsiteY2" fmla="*/ 0 h 12904160"/>
              <a:gd name="connsiteX3" fmla="*/ 511346 w 511346"/>
              <a:gd name="connsiteY3" fmla="*/ 12711530 h 12904160"/>
              <a:gd name="connsiteX4" fmla="*/ 0 w 511346"/>
              <a:gd name="connsiteY4" fmla="*/ 12904160 h 12904160"/>
              <a:gd name="connsiteX0" fmla="*/ 218817 w 491352"/>
              <a:gd name="connsiteY0" fmla="*/ 12808673 h 12808673"/>
              <a:gd name="connsiteX1" fmla="*/ 0 w 491352"/>
              <a:gd name="connsiteY1" fmla="*/ 12210210 h 12808673"/>
              <a:gd name="connsiteX2" fmla="*/ 242778 w 491352"/>
              <a:gd name="connsiteY2" fmla="*/ 0 h 12808673"/>
              <a:gd name="connsiteX3" fmla="*/ 491352 w 491352"/>
              <a:gd name="connsiteY3" fmla="*/ 12711530 h 12808673"/>
              <a:gd name="connsiteX4" fmla="*/ 218817 w 491352"/>
              <a:gd name="connsiteY4" fmla="*/ 12808673 h 12808673"/>
              <a:gd name="connsiteX0" fmla="*/ 227598 w 491352"/>
              <a:gd name="connsiteY0" fmla="*/ 12813794 h 12813794"/>
              <a:gd name="connsiteX1" fmla="*/ 0 w 491352"/>
              <a:gd name="connsiteY1" fmla="*/ 12210210 h 12813794"/>
              <a:gd name="connsiteX2" fmla="*/ 242778 w 491352"/>
              <a:gd name="connsiteY2" fmla="*/ 0 h 12813794"/>
              <a:gd name="connsiteX3" fmla="*/ 491352 w 491352"/>
              <a:gd name="connsiteY3" fmla="*/ 12711530 h 12813794"/>
              <a:gd name="connsiteX4" fmla="*/ 227598 w 491352"/>
              <a:gd name="connsiteY4" fmla="*/ 12813794 h 12813794"/>
              <a:gd name="connsiteX0" fmla="*/ 227598 w 500615"/>
              <a:gd name="connsiteY0" fmla="*/ 12813794 h 12813794"/>
              <a:gd name="connsiteX1" fmla="*/ 0 w 500615"/>
              <a:gd name="connsiteY1" fmla="*/ 12210210 h 12813794"/>
              <a:gd name="connsiteX2" fmla="*/ 242778 w 500615"/>
              <a:gd name="connsiteY2" fmla="*/ 0 h 12813794"/>
              <a:gd name="connsiteX3" fmla="*/ 500615 w 500615"/>
              <a:gd name="connsiteY3" fmla="*/ 12745676 h 12813794"/>
              <a:gd name="connsiteX4" fmla="*/ 227598 w 500615"/>
              <a:gd name="connsiteY4" fmla="*/ 12813794 h 12813794"/>
              <a:gd name="connsiteX0" fmla="*/ 163606 w 500615"/>
              <a:gd name="connsiteY0" fmla="*/ 12837482 h 12837482"/>
              <a:gd name="connsiteX1" fmla="*/ 0 w 500615"/>
              <a:gd name="connsiteY1" fmla="*/ 12210210 h 12837482"/>
              <a:gd name="connsiteX2" fmla="*/ 242778 w 500615"/>
              <a:gd name="connsiteY2" fmla="*/ 0 h 12837482"/>
              <a:gd name="connsiteX3" fmla="*/ 500615 w 500615"/>
              <a:gd name="connsiteY3" fmla="*/ 12745676 h 12837482"/>
              <a:gd name="connsiteX4" fmla="*/ 163606 w 500615"/>
              <a:gd name="connsiteY4" fmla="*/ 12837482 h 12837482"/>
              <a:gd name="connsiteX0" fmla="*/ 167716 w 504725"/>
              <a:gd name="connsiteY0" fmla="*/ 12837482 h 12837482"/>
              <a:gd name="connsiteX1" fmla="*/ 0 w 504725"/>
              <a:gd name="connsiteY1" fmla="*/ 12243730 h 12837482"/>
              <a:gd name="connsiteX2" fmla="*/ 246888 w 504725"/>
              <a:gd name="connsiteY2" fmla="*/ 0 h 12837482"/>
              <a:gd name="connsiteX3" fmla="*/ 504725 w 504725"/>
              <a:gd name="connsiteY3" fmla="*/ 12745676 h 12837482"/>
              <a:gd name="connsiteX4" fmla="*/ 167716 w 504725"/>
              <a:gd name="connsiteY4" fmla="*/ 12837482 h 12837482"/>
              <a:gd name="connsiteX0" fmla="*/ 236011 w 504725"/>
              <a:gd name="connsiteY0" fmla="*/ 12618751 h 12745676"/>
              <a:gd name="connsiteX1" fmla="*/ 0 w 504725"/>
              <a:gd name="connsiteY1" fmla="*/ 12243730 h 12745676"/>
              <a:gd name="connsiteX2" fmla="*/ 246888 w 504725"/>
              <a:gd name="connsiteY2" fmla="*/ 0 h 12745676"/>
              <a:gd name="connsiteX3" fmla="*/ 504725 w 504725"/>
              <a:gd name="connsiteY3" fmla="*/ 12745676 h 12745676"/>
              <a:gd name="connsiteX4" fmla="*/ 236011 w 504725"/>
              <a:gd name="connsiteY4" fmla="*/ 12618751 h 12745676"/>
              <a:gd name="connsiteX0" fmla="*/ 167715 w 504725"/>
              <a:gd name="connsiteY0" fmla="*/ 12837484 h 12837484"/>
              <a:gd name="connsiteX1" fmla="*/ 0 w 504725"/>
              <a:gd name="connsiteY1" fmla="*/ 12243730 h 12837484"/>
              <a:gd name="connsiteX2" fmla="*/ 246888 w 504725"/>
              <a:gd name="connsiteY2" fmla="*/ 0 h 12837484"/>
              <a:gd name="connsiteX3" fmla="*/ 504725 w 504725"/>
              <a:gd name="connsiteY3" fmla="*/ 12745676 h 12837484"/>
              <a:gd name="connsiteX4" fmla="*/ 167715 w 504725"/>
              <a:gd name="connsiteY4" fmla="*/ 12837484 h 12837484"/>
              <a:gd name="connsiteX0" fmla="*/ 168274 w 504725"/>
              <a:gd name="connsiteY0" fmla="*/ 12855771 h 12855771"/>
              <a:gd name="connsiteX1" fmla="*/ 0 w 504725"/>
              <a:gd name="connsiteY1" fmla="*/ 12243730 h 12855771"/>
              <a:gd name="connsiteX2" fmla="*/ 246888 w 504725"/>
              <a:gd name="connsiteY2" fmla="*/ 0 h 12855771"/>
              <a:gd name="connsiteX3" fmla="*/ 504725 w 504725"/>
              <a:gd name="connsiteY3" fmla="*/ 12745676 h 12855771"/>
              <a:gd name="connsiteX4" fmla="*/ 168274 w 504725"/>
              <a:gd name="connsiteY4" fmla="*/ 12855771 h 12855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725" h="12855771">
                <a:moveTo>
                  <a:pt x="168274" y="12855771"/>
                </a:moveTo>
                <a:lnTo>
                  <a:pt x="0" y="12243730"/>
                </a:lnTo>
                <a:lnTo>
                  <a:pt x="246888" y="0"/>
                </a:lnTo>
                <a:lnTo>
                  <a:pt x="504725" y="12745676"/>
                </a:lnTo>
                <a:lnTo>
                  <a:pt x="168274" y="12855771"/>
                </a:lnTo>
                <a:close/>
              </a:path>
            </a:pathLst>
          </a:custGeom>
          <a:solidFill>
            <a:srgbClr val="282F39">
              <a:lumMod val="75000"/>
              <a:lumOff val="2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3" name="Oval 2">
            <a:extLst>
              <a:ext uri="{FF2B5EF4-FFF2-40B4-BE49-F238E27FC236}">
                <a16:creationId xmlns:a16="http://schemas.microsoft.com/office/drawing/2014/main" xmlns="" id="{30DCB118-259C-4349-B3AD-80AF17CE0D0D}"/>
              </a:ext>
            </a:extLst>
          </p:cNvPr>
          <p:cNvSpPr/>
          <p:nvPr/>
        </p:nvSpPr>
        <p:spPr>
          <a:xfrm>
            <a:off x="8038832" y="5514723"/>
            <a:ext cx="780888" cy="427253"/>
          </a:xfrm>
          <a:prstGeom prst="ellipse">
            <a:avLst/>
          </a:prstGeom>
          <a:solidFill>
            <a:srgbClr val="C2C923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4" name="Rectangle: Rounded Corners 4">
            <a:extLst>
              <a:ext uri="{FF2B5EF4-FFF2-40B4-BE49-F238E27FC236}">
                <a16:creationId xmlns:a16="http://schemas.microsoft.com/office/drawing/2014/main" xmlns="" id="{1F1A4068-6AC0-4FFB-94C2-7C9A684AC3D1}"/>
              </a:ext>
            </a:extLst>
          </p:cNvPr>
          <p:cNvSpPr/>
          <p:nvPr/>
        </p:nvSpPr>
        <p:spPr>
          <a:xfrm>
            <a:off x="8380034" y="4626443"/>
            <a:ext cx="98487" cy="935599"/>
          </a:xfrm>
          <a:prstGeom prst="roundRect">
            <a:avLst>
              <a:gd name="adj" fmla="val 50000"/>
            </a:avLst>
          </a:prstGeom>
          <a:solidFill>
            <a:srgbClr val="C2C923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AA9E6318-F8F8-4974-82A2-DD344E8C6079}"/>
              </a:ext>
            </a:extLst>
          </p:cNvPr>
          <p:cNvSpPr txBox="1"/>
          <p:nvPr/>
        </p:nvSpPr>
        <p:spPr>
          <a:xfrm>
            <a:off x="7563406" y="2704883"/>
            <a:ext cx="151690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Kuzatish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va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baholash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bola </a:t>
            </a: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to'liq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yoshga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to'lgandan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keyin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yiliga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4 </a:t>
            </a: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marta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o'rniga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3 </a:t>
            </a: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marta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amalga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</a:t>
            </a:r>
            <a:r>
              <a:rPr lang="en-US" sz="1600" kern="0" dirty="0" err="1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oshiriladi</a:t>
            </a:r>
            <a:r>
              <a:rPr lang="en-US" sz="1600" kern="0" dirty="0">
                <a:solidFill>
                  <a:srgbClr val="00000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.</a:t>
            </a:r>
            <a:endParaRPr lang="ru-RU" sz="1600" kern="0" dirty="0">
              <a:solidFill>
                <a:srgbClr val="C00000"/>
              </a:solidFill>
              <a:latin typeface="Times New Roman" pitchFamily="18" charset="0"/>
              <a:ea typeface="Tahoma" panose="020B0604030504040204" pitchFamily="34" charset="0"/>
              <a:cs typeface="Times New Roman" pitchFamily="18" charset="0"/>
              <a:sym typeface="Arial"/>
            </a:endParaRPr>
          </a:p>
        </p:txBody>
      </p:sp>
      <p:sp>
        <p:nvSpPr>
          <p:cNvPr id="36" name="Rectangle 31">
            <a:extLst>
              <a:ext uri="{FF2B5EF4-FFF2-40B4-BE49-F238E27FC236}">
                <a16:creationId xmlns:a16="http://schemas.microsoft.com/office/drawing/2014/main" xmlns="" id="{1993E366-71A9-40B8-8C91-89D73905CADC}"/>
              </a:ext>
            </a:extLst>
          </p:cNvPr>
          <p:cNvSpPr/>
          <p:nvPr/>
        </p:nvSpPr>
        <p:spPr>
          <a:xfrm>
            <a:off x="7932592" y="4553780"/>
            <a:ext cx="993370" cy="66737"/>
          </a:xfrm>
          <a:prstGeom prst="rect">
            <a:avLst/>
          </a:prstGeom>
          <a:solidFill>
            <a:srgbClr val="C2C92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7" name="Rectangle 31">
            <a:extLst>
              <a:ext uri="{FF2B5EF4-FFF2-40B4-BE49-F238E27FC236}">
                <a16:creationId xmlns:a16="http://schemas.microsoft.com/office/drawing/2014/main" xmlns="" id="{B6212BBB-08DC-4B63-88D0-5E380591CDCC}"/>
              </a:ext>
            </a:extLst>
          </p:cNvPr>
          <p:cNvSpPr/>
          <p:nvPr/>
        </p:nvSpPr>
        <p:spPr>
          <a:xfrm>
            <a:off x="7931771" y="2726219"/>
            <a:ext cx="1148540" cy="70144"/>
          </a:xfrm>
          <a:prstGeom prst="rect">
            <a:avLst/>
          </a:prstGeom>
          <a:solidFill>
            <a:srgbClr val="C2C92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39" name="Oval 11">
            <a:extLst>
              <a:ext uri="{FF2B5EF4-FFF2-40B4-BE49-F238E27FC236}">
                <a16:creationId xmlns:a16="http://schemas.microsoft.com/office/drawing/2014/main" xmlns="" id="{684ABAB3-AA83-42FB-BAFE-20F595BA5B5B}"/>
              </a:ext>
            </a:extLst>
          </p:cNvPr>
          <p:cNvSpPr/>
          <p:nvPr/>
        </p:nvSpPr>
        <p:spPr>
          <a:xfrm>
            <a:off x="6332502" y="4232755"/>
            <a:ext cx="705514" cy="501017"/>
          </a:xfrm>
          <a:prstGeom prst="ellipse">
            <a:avLst/>
          </a:prstGeom>
          <a:solidFill>
            <a:srgbClr val="42AFB6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40" name="Rectangle: Rounded Corners 17">
            <a:extLst>
              <a:ext uri="{FF2B5EF4-FFF2-40B4-BE49-F238E27FC236}">
                <a16:creationId xmlns:a16="http://schemas.microsoft.com/office/drawing/2014/main" xmlns="" id="{7688852D-AA3C-4A27-92C0-C98D284967BC}"/>
              </a:ext>
            </a:extLst>
          </p:cNvPr>
          <p:cNvSpPr/>
          <p:nvPr/>
        </p:nvSpPr>
        <p:spPr>
          <a:xfrm>
            <a:off x="6639166" y="3362617"/>
            <a:ext cx="92186" cy="1158148"/>
          </a:xfrm>
          <a:prstGeom prst="roundRect">
            <a:avLst>
              <a:gd name="adj" fmla="val 50000"/>
            </a:avLst>
          </a:prstGeom>
          <a:solidFill>
            <a:srgbClr val="42AFB6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42" name="Rectangle 35">
            <a:extLst>
              <a:ext uri="{FF2B5EF4-FFF2-40B4-BE49-F238E27FC236}">
                <a16:creationId xmlns:a16="http://schemas.microsoft.com/office/drawing/2014/main" xmlns="" id="{88DC4AC9-2AB0-4D4B-952C-C3FF13BC3DC9}"/>
              </a:ext>
            </a:extLst>
          </p:cNvPr>
          <p:cNvSpPr/>
          <p:nvPr/>
        </p:nvSpPr>
        <p:spPr>
          <a:xfrm>
            <a:off x="6160937" y="3376985"/>
            <a:ext cx="993370" cy="66737"/>
          </a:xfrm>
          <a:prstGeom prst="rect">
            <a:avLst/>
          </a:prstGeom>
          <a:solidFill>
            <a:srgbClr val="42AF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D1A961E9-C8B2-43E1-AC47-2F2B915E71E8}"/>
              </a:ext>
            </a:extLst>
          </p:cNvPr>
          <p:cNvSpPr txBox="1"/>
          <p:nvPr/>
        </p:nvSpPr>
        <p:spPr>
          <a:xfrm>
            <a:off x="6089728" y="1635483"/>
            <a:ext cx="148933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400" kern="0" dirty="0" err="1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Dastlabki</a:t>
            </a:r>
            <a:r>
              <a:rPr lang="en-US" sz="1400" kern="0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</a:t>
            </a:r>
            <a:r>
              <a:rPr lang="en-US" sz="1400" kern="0" dirty="0" err="1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kuzatish</a:t>
            </a:r>
            <a:r>
              <a:rPr lang="en-US" sz="1400" kern="0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. </a:t>
            </a:r>
            <a:r>
              <a:rPr lang="en-US" sz="1400" kern="0" dirty="0" err="1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Yilning</a:t>
            </a:r>
            <a:r>
              <a:rPr lang="en-US" sz="1400" kern="0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bosh.</a:t>
            </a:r>
            <a:endParaRPr lang="en-US" sz="1400" kern="0" dirty="0">
              <a:latin typeface="Times New Roman" pitchFamily="18" charset="0"/>
              <a:ea typeface="Tahoma" panose="020B0604030504040204" pitchFamily="34" charset="0"/>
              <a:cs typeface="Times New Roman" pitchFamily="18" charset="0"/>
              <a:sym typeface="Arial"/>
            </a:endParaRPr>
          </a:p>
          <a:p>
            <a:pPr indent="228600"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400" kern="0" dirty="0" err="1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Oroliq</a:t>
            </a:r>
            <a:r>
              <a:rPr lang="en-US" sz="1400" kern="0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</a:t>
            </a:r>
            <a:r>
              <a:rPr lang="en-US" sz="1400" kern="0" dirty="0" err="1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kuzatish</a:t>
            </a:r>
            <a:r>
              <a:rPr lang="en-US" sz="1400" kern="0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. </a:t>
            </a:r>
            <a:r>
              <a:rPr lang="en-US" sz="1400" kern="0" dirty="0" err="1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O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`quv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yili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o`rtasida</a:t>
            </a:r>
            <a:r>
              <a:rPr lang="en-US" sz="1400" kern="0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  <a:sym typeface="Arial"/>
              </a:rPr>
              <a:t> </a:t>
            </a:r>
            <a:endParaRPr lang="en-US" sz="1400" kern="0" dirty="0">
              <a:latin typeface="Times New Roman" pitchFamily="18" charset="0"/>
              <a:ea typeface="Tahoma" panose="020B0604030504040204" pitchFamily="34" charset="0"/>
              <a:cs typeface="Times New Roman" pitchFamily="18" charset="0"/>
              <a:sym typeface="Arial"/>
            </a:endParaRPr>
          </a:p>
          <a:p>
            <a:pPr algn="ctr"/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uz-Cyrl-UZ" sz="1400" dirty="0" smtClean="0">
                <a:latin typeface="Times New Roman" pitchFamily="18" charset="0"/>
                <a:cs typeface="Times New Roman" pitchFamily="18" charset="0"/>
              </a:rPr>
              <a:t>akuniy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o`quv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yili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yakunida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Rectangle 32">
            <a:extLst>
              <a:ext uri="{FF2B5EF4-FFF2-40B4-BE49-F238E27FC236}">
                <a16:creationId xmlns:a16="http://schemas.microsoft.com/office/drawing/2014/main" xmlns="" id="{5170ABA8-B58C-4156-A8C5-27EA53A29752}"/>
              </a:ext>
            </a:extLst>
          </p:cNvPr>
          <p:cNvSpPr/>
          <p:nvPr/>
        </p:nvSpPr>
        <p:spPr>
          <a:xfrm>
            <a:off x="6283166" y="1657387"/>
            <a:ext cx="993370" cy="66737"/>
          </a:xfrm>
          <a:prstGeom prst="rect">
            <a:avLst/>
          </a:prstGeom>
          <a:solidFill>
            <a:srgbClr val="42AFB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A6079451-F508-4FC8-A9F7-B4BBC0701C85}"/>
              </a:ext>
            </a:extLst>
          </p:cNvPr>
          <p:cNvSpPr txBox="1"/>
          <p:nvPr/>
        </p:nvSpPr>
        <p:spPr>
          <a:xfrm>
            <a:off x="7931770" y="2208716"/>
            <a:ext cx="1041479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ru-RU" sz="3750" b="1" dirty="0">
                <a:solidFill>
                  <a:srgbClr val="282F39"/>
                </a:solidFill>
                <a:latin typeface="Open Sans" panose="020B0606030504020204" pitchFamily="34" charset="0"/>
                <a:cs typeface="Arial"/>
                <a:sym typeface="Arial"/>
              </a:rPr>
              <a:t>1</a:t>
            </a:r>
            <a:endParaRPr lang="en-GB" sz="3750" b="1" dirty="0">
              <a:solidFill>
                <a:srgbClr val="282F39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  <a:sym typeface="Arial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03422441-FE2F-4D9E-B6D7-44469F44CE34}"/>
              </a:ext>
            </a:extLst>
          </p:cNvPr>
          <p:cNvSpPr txBox="1"/>
          <p:nvPr/>
        </p:nvSpPr>
        <p:spPr>
          <a:xfrm>
            <a:off x="6235057" y="1091777"/>
            <a:ext cx="1041479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ru-RU" sz="3750" b="1" dirty="0">
                <a:solidFill>
                  <a:srgbClr val="282F39"/>
                </a:solidFill>
                <a:latin typeface="Open Sans" panose="020B0606030504020204" pitchFamily="34" charset="0"/>
                <a:cs typeface="Arial"/>
                <a:sym typeface="Arial"/>
              </a:rPr>
              <a:t>2</a:t>
            </a:r>
            <a:endParaRPr lang="en-GB" sz="3750" b="1" dirty="0">
              <a:solidFill>
                <a:srgbClr val="282F39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  <a:sym typeface="Arial"/>
            </a:endParaRPr>
          </a:p>
        </p:txBody>
      </p:sp>
      <p:sp>
        <p:nvSpPr>
          <p:cNvPr id="49" name="Oval 13">
            <a:extLst>
              <a:ext uri="{FF2B5EF4-FFF2-40B4-BE49-F238E27FC236}">
                <a16:creationId xmlns:a16="http://schemas.microsoft.com/office/drawing/2014/main" xmlns="" id="{A6E22F95-A169-409C-979B-A890071ED164}"/>
              </a:ext>
            </a:extLst>
          </p:cNvPr>
          <p:cNvSpPr/>
          <p:nvPr/>
        </p:nvSpPr>
        <p:spPr>
          <a:xfrm>
            <a:off x="5017597" y="3055167"/>
            <a:ext cx="479430" cy="340464"/>
          </a:xfrm>
          <a:prstGeom prst="ellipse">
            <a:avLst/>
          </a:prstGeom>
          <a:solidFill>
            <a:srgbClr val="FCB414"/>
          </a:solidFill>
          <a:ln w="381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0" name="Rectangle: Rounded Corners 19">
            <a:extLst>
              <a:ext uri="{FF2B5EF4-FFF2-40B4-BE49-F238E27FC236}">
                <a16:creationId xmlns:a16="http://schemas.microsoft.com/office/drawing/2014/main" xmlns="" id="{678B1421-F82C-4305-BD6F-90B9B0051254}"/>
              </a:ext>
            </a:extLst>
          </p:cNvPr>
          <p:cNvSpPr/>
          <p:nvPr/>
        </p:nvSpPr>
        <p:spPr>
          <a:xfrm>
            <a:off x="5214495" y="2284104"/>
            <a:ext cx="61913" cy="954374"/>
          </a:xfrm>
          <a:prstGeom prst="roundRect">
            <a:avLst>
              <a:gd name="adj" fmla="val 50000"/>
            </a:avLst>
          </a:prstGeom>
          <a:solidFill>
            <a:srgbClr val="FCB414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D969AA14-B655-401D-ADB2-4A54276F56EC}"/>
              </a:ext>
            </a:extLst>
          </p:cNvPr>
          <p:cNvSpPr txBox="1"/>
          <p:nvPr/>
        </p:nvSpPr>
        <p:spPr>
          <a:xfrm>
            <a:off x="4621754" y="1226757"/>
            <a:ext cx="15169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600" kern="0" dirty="0" err="1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Shartli</a:t>
            </a:r>
            <a:r>
              <a:rPr lang="en-US" sz="1600" kern="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r>
              <a:rPr lang="en-US" sz="1600" kern="0" dirty="0" err="1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belgilar</a:t>
            </a:r>
            <a:r>
              <a:rPr lang="en-US" sz="1600" kern="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r>
              <a:rPr lang="en-US" sz="1600" kern="0" dirty="0" err="1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kiritildi</a:t>
            </a:r>
            <a:r>
              <a:rPr lang="en-US" sz="1600" kern="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: K B  T  D</a:t>
            </a:r>
            <a:endParaRPr lang="ru-RU" sz="1600" kern="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sp>
        <p:nvSpPr>
          <p:cNvPr id="52" name="Rectangle 43">
            <a:extLst>
              <a:ext uri="{FF2B5EF4-FFF2-40B4-BE49-F238E27FC236}">
                <a16:creationId xmlns:a16="http://schemas.microsoft.com/office/drawing/2014/main" xmlns="" id="{EA9ADFE8-F7F3-406A-BD81-E7241DC2E733}"/>
              </a:ext>
            </a:extLst>
          </p:cNvPr>
          <p:cNvSpPr/>
          <p:nvPr/>
        </p:nvSpPr>
        <p:spPr>
          <a:xfrm>
            <a:off x="4727994" y="2246512"/>
            <a:ext cx="993370" cy="66737"/>
          </a:xfrm>
          <a:prstGeom prst="rect">
            <a:avLst/>
          </a:prstGeom>
          <a:solidFill>
            <a:srgbClr val="FCB41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3" name="Rectangle 43">
            <a:extLst>
              <a:ext uri="{FF2B5EF4-FFF2-40B4-BE49-F238E27FC236}">
                <a16:creationId xmlns:a16="http://schemas.microsoft.com/office/drawing/2014/main" xmlns="" id="{994E4B91-200B-4BED-9199-30BAAC68C37B}"/>
              </a:ext>
            </a:extLst>
          </p:cNvPr>
          <p:cNvSpPr/>
          <p:nvPr/>
        </p:nvSpPr>
        <p:spPr>
          <a:xfrm>
            <a:off x="4717810" y="1223466"/>
            <a:ext cx="993370" cy="66737"/>
          </a:xfrm>
          <a:prstGeom prst="rect">
            <a:avLst/>
          </a:prstGeom>
          <a:solidFill>
            <a:srgbClr val="FCB41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sym typeface="Arial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8416283D-2500-4B2B-BE3A-A960B7A68412}"/>
              </a:ext>
            </a:extLst>
          </p:cNvPr>
          <p:cNvSpPr txBox="1"/>
          <p:nvPr/>
        </p:nvSpPr>
        <p:spPr>
          <a:xfrm>
            <a:off x="4717810" y="737942"/>
            <a:ext cx="1041479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ru-RU" sz="3750" b="1" dirty="0">
                <a:solidFill>
                  <a:srgbClr val="282F39"/>
                </a:solidFill>
                <a:latin typeface="Open Sans" panose="020B0606030504020204" pitchFamily="34" charset="0"/>
                <a:cs typeface="Arial"/>
                <a:sym typeface="Arial"/>
              </a:rPr>
              <a:t>3</a:t>
            </a:r>
            <a:endParaRPr lang="en-GB" sz="3750" b="1" dirty="0">
              <a:solidFill>
                <a:srgbClr val="282F39"/>
              </a:solidFill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  <a:sym typeface="Arial"/>
            </a:endParaRPr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xmlns="" id="{C1B53F4D-F8E8-4B9B-A590-C4E192F23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789048"/>
              </p:ext>
            </p:extLst>
          </p:nvPr>
        </p:nvGraphicFramePr>
        <p:xfrm>
          <a:off x="116856" y="1690754"/>
          <a:ext cx="4140822" cy="58851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1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911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776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776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0071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2007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423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84239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8423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1530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6893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184239">
                  <a:extLst>
                    <a:ext uri="{9D8B030D-6E8A-4147-A177-3AD203B41FA5}">
                      <a16:colId xmlns:a16="http://schemas.microsoft.com/office/drawing/2014/main" xmlns="" val="20011"/>
                    </a:ext>
                  </a:extLst>
                </a:gridCol>
                <a:gridCol w="184239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  <a:gridCol w="184239">
                  <a:extLst>
                    <a:ext uri="{9D8B030D-6E8A-4147-A177-3AD203B41FA5}">
                      <a16:colId xmlns:a16="http://schemas.microsoft.com/office/drawing/2014/main" xmlns="" val="20013"/>
                    </a:ext>
                  </a:extLst>
                </a:gridCol>
                <a:gridCol w="184239">
                  <a:extLst>
                    <a:ext uri="{9D8B030D-6E8A-4147-A177-3AD203B41FA5}">
                      <a16:colId xmlns:a16="http://schemas.microsoft.com/office/drawing/2014/main" xmlns="" val="20014"/>
                    </a:ext>
                  </a:extLst>
                </a:gridCol>
                <a:gridCol w="614707">
                  <a:extLst>
                    <a:ext uri="{9D8B030D-6E8A-4147-A177-3AD203B41FA5}">
                      <a16:colId xmlns:a16="http://schemas.microsoft.com/office/drawing/2014/main" xmlns="" val="20015"/>
                    </a:ext>
                  </a:extLst>
                </a:gridCol>
              </a:tblGrid>
              <a:tr h="140237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Rivojlanish sohasi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Kutilayotgan natija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Dastlabki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Oraliq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Yakuniy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uz-Cyrl-UZ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Pedagog izohi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215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82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Jismoniy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rivojlanish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sog‘lom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turmush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tarzini</a:t>
                      </a:r>
                      <a:r>
                        <a:rPr lang="uz-Cyrl-UZ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shakllanishi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0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1.1.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uz-Cyrl-UZ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Kichik soha</a:t>
                      </a:r>
                      <a:r>
                        <a:rPr lang="et-EE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Yirik motorika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207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Kolonna bo‘ylab bittalab, ikkitalab, to‘rttalab, doira, saf   bo‘lib yuradi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75" marR="548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0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Yurganda turli buyruqlarni bajaradi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75" marR="548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609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Yengil (shiddat bilan, to‘siqlardan hatlab, yo‘nalish va muvozanatini saqlagan holda) yuguradi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75" marR="548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207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Aylanib, oyoqlarini o‘ngga, chapga tashlab turgan joyida sakraydi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75" marR="548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80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Turli usullar bilan arg‘imchoqdan sakraydi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75" marR="548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07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Arqonli narvon, yo1g`on arqondan chirmashib chiqadi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75" marR="548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804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Ikki oyoqli velosipedda uchadi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75" marR="5487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140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t-EE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1.2.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uz-Cyrl-UZ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Kichik soha</a:t>
                      </a:r>
                      <a:r>
                        <a:rPr lang="et-EE" sz="10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Mayda motorika</a:t>
                      </a:r>
                      <a:endParaRPr lang="ru-RU" sz="10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1156" marR="4115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  <p:pic>
        <p:nvPicPr>
          <p:cNvPr id="43" name="Picture 2" descr="Curved check mark icon - Transparent PNG &amp; SVG vector file">
            <a:extLst>
              <a:ext uri="{FF2B5EF4-FFF2-40B4-BE49-F238E27FC236}">
                <a16:creationId xmlns:a16="http://schemas.microsoft.com/office/drawing/2014/main" xmlns="" id="{C916B5CB-C618-4E2A-AA09-7BF6124D9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298" y="2667777"/>
            <a:ext cx="236450" cy="3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Curved check mark icon - Transparent PNG &amp; SVG vector file">
            <a:extLst>
              <a:ext uri="{FF2B5EF4-FFF2-40B4-BE49-F238E27FC236}">
                <a16:creationId xmlns:a16="http://schemas.microsoft.com/office/drawing/2014/main" xmlns="" id="{C916B5CB-C618-4E2A-AA09-7BF6124D9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400" y="2638730"/>
            <a:ext cx="236450" cy="3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2" descr="Curved check mark icon - Transparent PNG &amp; SVG vector file">
            <a:extLst>
              <a:ext uri="{FF2B5EF4-FFF2-40B4-BE49-F238E27FC236}">
                <a16:creationId xmlns:a16="http://schemas.microsoft.com/office/drawing/2014/main" xmlns="" id="{C916B5CB-C618-4E2A-AA09-7BF6124D9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248" y="2594060"/>
            <a:ext cx="236450" cy="3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Curved check mark icon - Transparent PNG &amp; SVG vector file">
            <a:extLst>
              <a:ext uri="{FF2B5EF4-FFF2-40B4-BE49-F238E27FC236}">
                <a16:creationId xmlns:a16="http://schemas.microsoft.com/office/drawing/2014/main" xmlns="" id="{C916B5CB-C618-4E2A-AA09-7BF6124D9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094" y="2704884"/>
            <a:ext cx="236450" cy="31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223725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285" y="1526722"/>
            <a:ext cx="8572501" cy="4366078"/>
          </a:xfrm>
        </p:spPr>
        <p:txBody>
          <a:bodyPr>
            <a:noAutofit/>
          </a:bodyPr>
          <a:lstStyle/>
          <a:p>
            <a:pPr marL="273050" lvl="0" indent="-273050" defTabSz="91440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US" sz="11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</a:t>
            </a:r>
            <a:r>
              <a:rPr lang="en-US" sz="12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Sana ______________________________________________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Jismoniy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rivojlanish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va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sog‘lom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turmush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tarzining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shakllanishi</a:t>
            </a:r>
            <a:r>
              <a:rPr lang="en-US" sz="12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12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1.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______________________________________________________________________________________________</a:t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2.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______________________________________________________________________________________________</a:t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b="1" dirty="0" err="1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Ijtimoiy-hissiy</a:t>
            </a:r>
            <a:r>
              <a:rPr lang="en-US" sz="12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rivojlanish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12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en-US" sz="12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_____________________________________________________________________________________________</a:t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en-US" sz="12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______________________________________________________________________________________________</a:t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b="1" dirty="0" err="1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Nutq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muloqot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o‘qish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va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yozish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malakalari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en-US" sz="12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______________________________________________________________________________________________</a:t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en-US" sz="12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_____________________________________________________________________________________________</a:t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b="1" dirty="0" err="1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Bilish</a:t>
            </a:r>
            <a:r>
              <a:rPr lang="en-US" sz="12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jarayonining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rivojlanishi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en-US" sz="12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_______________________________________________________________________________________________</a:t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en-US" sz="12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________________________________________________________________________________________________ </a:t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12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b="1" dirty="0" err="1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Ijodiy</a:t>
            </a:r>
            <a:r>
              <a:rPr lang="en-US" sz="1200" b="1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b="1" dirty="0" err="1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rivojlanish</a:t>
            </a:r>
            <a:r>
              <a:rPr lang="en-US" sz="1200" b="1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lang="en-US" sz="12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________________________________________________________________________________________________ </a:t>
            </a:r>
            <a:b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lang="en-US" sz="1200" dirty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r>
              <a:rPr lang="en-US" sz="1200" dirty="0" smtClean="0">
                <a:solidFill>
                  <a:srgbClr val="0070C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________________________________________________________________________________________________</a:t>
            </a:r>
            <a:endParaRPr lang="ru-RU" sz="1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3029" y="159658"/>
            <a:ext cx="8395607" cy="11466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№1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maqsadlarni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aniqlashtirish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(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Oraliq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kuzatishdan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so‘ng</a:t>
            </a:r>
            <a:r>
              <a:rPr lang="en-US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)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899683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3" y="260648"/>
            <a:ext cx="8568951" cy="5780715"/>
          </a:xfrm>
        </p:spPr>
        <p:txBody>
          <a:bodyPr>
            <a:noAutofit/>
          </a:bodyPr>
          <a:lstStyle/>
          <a:p>
            <a:pPr indent="449263" algn="just" eaLnBrk="0" hangingPunct="0"/>
            <a:endParaRPr lang="uz-Cyrl-UZ" altLang="ko-KR" sz="2200" b="1" dirty="0">
              <a:latin typeface="Times New Roman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Latn-UZ" sz="2400" b="1" dirty="0">
                <a:latin typeface="Times New Roman" pitchFamily="18" charset="0"/>
                <a:cs typeface="Times New Roman" pitchFamily="18" charset="0"/>
              </a:rPr>
              <a:t>Pedagogning oʻquv yili yakunida yozadigan </a:t>
            </a:r>
            <a:r>
              <a:rPr lang="uz-Latn-U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Yillik hisoboti </a:t>
            </a:r>
            <a:r>
              <a:rPr lang="uz-Latn-UZ" sz="2400" b="1" dirty="0">
                <a:latin typeface="Times New Roman" pitchFamily="18" charset="0"/>
                <a:cs typeface="Times New Roman" pitchFamily="18" charset="0"/>
              </a:rPr>
              <a:t>shakli  (tarbiyachi, defektolog, psixolog, musiqa rahbari</a:t>
            </a:r>
            <a:r>
              <a:rPr lang="uz-Latn-UZ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fontAlgn="base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I.</a:t>
            </a:r>
            <a:r>
              <a:rPr lang="uz-Latn-UZ" sz="2200" b="1" dirty="0" smtClean="0">
                <a:latin typeface="Times New Roman" pitchFamily="18" charset="0"/>
                <a:cs typeface="Times New Roman" pitchFamily="18" charset="0"/>
              </a:rPr>
              <a:t>MTT </a:t>
            </a:r>
            <a:r>
              <a:rPr lang="uz-Latn-UZ" sz="2200" b="1" dirty="0">
                <a:latin typeface="Times New Roman" pitchFamily="18" charset="0"/>
                <a:cs typeface="Times New Roman" pitchFamily="18" charset="0"/>
              </a:rPr>
              <a:t>(guruh)ning umumiy tavsifi:  </a:t>
            </a:r>
            <a:r>
              <a:rPr lang="uz-Latn-UZ" sz="22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lvl="1" fontAlgn="base"/>
            <a:r>
              <a:rPr lang="uz-Latn-UZ" sz="2200" dirty="0">
                <a:latin typeface="Times New Roman" pitchFamily="18" charset="0"/>
                <a:cs typeface="Times New Roman" pitchFamily="18" charset="0"/>
              </a:rPr>
              <a:t>MTT (guruh)dagi </a:t>
            </a:r>
            <a:r>
              <a:rPr lang="uz-Latn-UZ" sz="2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bolalar soni</a:t>
            </a:r>
            <a:r>
              <a:rPr lang="uz-Latn-UZ" sz="2200" dirty="0">
                <a:latin typeface="Times New Roman" pitchFamily="18" charset="0"/>
                <a:cs typeface="Times New Roman" pitchFamily="18" charset="0"/>
              </a:rPr>
              <a:t>: _____ 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2200" dirty="0">
                <a:latin typeface="Times New Roman" pitchFamily="18" charset="0"/>
                <a:cs typeface="Times New Roman" pitchFamily="18" charset="0"/>
              </a:rPr>
              <a:t>Ulardan: </a:t>
            </a:r>
            <a:r>
              <a:rPr lang="uz-Latn-UZ" sz="2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oʻgʻil</a:t>
            </a:r>
            <a:r>
              <a:rPr lang="uz-Latn-UZ" sz="2200" dirty="0">
                <a:latin typeface="Times New Roman" pitchFamily="18" charset="0"/>
                <a:cs typeface="Times New Roman" pitchFamily="18" charset="0"/>
              </a:rPr>
              <a:t> bolalar ____  va </a:t>
            </a:r>
            <a:r>
              <a:rPr lang="uz-Latn-UZ" sz="2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qiz</a:t>
            </a:r>
            <a:r>
              <a:rPr lang="uz-Latn-UZ" sz="2200" dirty="0">
                <a:latin typeface="Times New Roman" pitchFamily="18" charset="0"/>
                <a:cs typeface="Times New Roman" pitchFamily="18" charset="0"/>
              </a:rPr>
              <a:t> bolalar _____. 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lvl="1" fontAlgn="base"/>
            <a:r>
              <a:rPr lang="uz-Latn-UZ" sz="2200" dirty="0">
                <a:latin typeface="Times New Roman" pitchFamily="18" charset="0"/>
                <a:cs typeface="Times New Roman" pitchFamily="18" charset="0"/>
              </a:rPr>
              <a:t>Hissiy muhit tavsifi</a:t>
            </a:r>
            <a:r>
              <a:rPr lang="uz-Latn-UZ" sz="2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z-Latn-UZ" sz="22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uz-Latn-UZ" sz="2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salbiy </a:t>
            </a:r>
            <a:r>
              <a:rPr lang="uz-Latn-UZ" sz="22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II.</a:t>
            </a:r>
            <a:r>
              <a:rPr lang="uz-Latn-UZ" sz="2200" b="1" dirty="0" smtClean="0">
                <a:latin typeface="Times New Roman" pitchFamily="18" charset="0"/>
                <a:cs typeface="Times New Roman" pitchFamily="18" charset="0"/>
              </a:rPr>
              <a:t>Joriy </a:t>
            </a:r>
            <a:r>
              <a:rPr lang="uz-Latn-UZ" sz="2200" b="1" dirty="0">
                <a:latin typeface="Times New Roman" pitchFamily="18" charset="0"/>
                <a:cs typeface="Times New Roman" pitchFamily="18" charset="0"/>
              </a:rPr>
              <a:t>oʻquv yilining maqsad va vazifalari. 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2200" dirty="0">
                <a:latin typeface="Times New Roman" pitchFamily="18" charset="0"/>
                <a:cs typeface="Times New Roman" pitchFamily="18" charset="0"/>
              </a:rPr>
              <a:t>Tibbiy koʻriklar oʻtkazildi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2200" b="1" dirty="0">
                <a:latin typeface="Times New Roman" pitchFamily="18" charset="0"/>
                <a:cs typeface="Times New Roman" pitchFamily="18" charset="0"/>
              </a:rPr>
              <a:t>III.Oʻtkazilagan tadbirlar tavsifi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2200" b="1" dirty="0">
                <a:latin typeface="Times New Roman" pitchFamily="18" charset="0"/>
                <a:cs typeface="Times New Roman" pitchFamily="18" charset="0"/>
              </a:rPr>
              <a:t>IV.Tarbiyalanuvchilarning tanlov va boshqa musobaqalardagi ishtiroki boʻyicha natijalar </a:t>
            </a:r>
            <a:endParaRPr lang="en-US" sz="2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2200" b="1" dirty="0" smtClean="0">
                <a:latin typeface="Times New Roman" pitchFamily="18" charset="0"/>
                <a:cs typeface="Times New Roman" pitchFamily="18" charset="0"/>
              </a:rPr>
              <a:t>V.Ota-onalar </a:t>
            </a:r>
            <a:r>
              <a:rPr lang="uz-Latn-UZ" sz="2200" b="1" dirty="0">
                <a:latin typeface="Times New Roman" pitchFamily="18" charset="0"/>
                <a:cs typeface="Times New Roman" pitchFamily="18" charset="0"/>
              </a:rPr>
              <a:t>bilan hamkorlik ishlari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2200" b="1" dirty="0">
                <a:latin typeface="Times New Roman" pitchFamily="18" charset="0"/>
                <a:cs typeface="Times New Roman" pitchFamily="18" charset="0"/>
              </a:rPr>
              <a:t>VI.Rivojlantiruvchi muhitni yangilash boʻyicha amalga oshirilgan ishlar 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Latn-UZ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797277"/>
      </p:ext>
    </p:extLst>
  </p:cSld>
  <p:clrMapOvr>
    <a:masterClrMapping/>
  </p:clrMapOvr>
  <p:transition advTm="49417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2272"/>
            <a:ext cx="8229600" cy="1020536"/>
          </a:xfrm>
        </p:spPr>
        <p:txBody>
          <a:bodyPr>
            <a:normAutofit/>
          </a:bodyPr>
          <a:lstStyle/>
          <a:p>
            <a:pPr algn="ctr"/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VII. Oʻquv yili yakuniga “Ilk qadam” davlat oʻquv dasturini oʻzlashtirish natijalari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uz-Latn-U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2000" b="1" dirty="0">
                <a:latin typeface="Times New Roman" pitchFamily="18" charset="0"/>
                <a:cs typeface="Times New Roman" pitchFamily="18" charset="0"/>
              </a:rPr>
              <a:t>MTT (guruh)dagi bolalar soni: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9046138"/>
              </p:ext>
            </p:extLst>
          </p:nvPr>
        </p:nvGraphicFramePr>
        <p:xfrm>
          <a:off x="342900" y="1420813"/>
          <a:ext cx="8360228" cy="49037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71888"/>
                <a:gridCol w="1479537"/>
                <a:gridCol w="1479537"/>
                <a:gridCol w="1564633"/>
                <a:gridCol w="1564633"/>
              </a:tblGrid>
              <a:tr h="408194">
                <a:tc rowSpan="2">
                  <a:txBody>
                    <a:bodyPr/>
                    <a:lstStyle/>
                    <a:p>
                      <a:pPr marR="24765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</a:rPr>
                        <a:t>Rivojlanish sohasi </a:t>
                      </a:r>
                      <a:endParaRPr lang="ru-RU" sz="13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R="2286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</a:rPr>
                        <a:t>Bolalarning rivojlanish xususiyatlarining namoyon boʻlish darajasi </a:t>
                      </a:r>
                      <a:endParaRPr lang="ru-RU" sz="13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915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22225" indent="451485" algn="ctr">
                        <a:lnSpc>
                          <a:spcPct val="107000"/>
                        </a:lnSpc>
                        <a:spcAft>
                          <a:spcPts val="66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К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R="41910" indent="451485"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(kuzatilmaydi yoki kamdan-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247015" marR="41910" indent="-205740" algn="l">
                        <a:lnSpc>
                          <a:spcPct val="15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kam kuzatiladi) bola soni 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koʻrsatiladi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5240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21590" indent="451485" algn="ctr">
                        <a:lnSpc>
                          <a:spcPct val="107000"/>
                        </a:lnSpc>
                        <a:spcAft>
                          <a:spcPts val="66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В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91770" marR="41910" indent="83820" algn="l">
                        <a:lnSpc>
                          <a:spcPct val="135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(baʼzida kuzatiladi) bola 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soni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koʻrsatiladi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5240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26670" indent="451485" algn="ctr">
                        <a:lnSpc>
                          <a:spcPct val="107000"/>
                        </a:lnSpc>
                        <a:spcAft>
                          <a:spcPts val="66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Т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53670" marR="41910" indent="105410" algn="l">
                        <a:lnSpc>
                          <a:spcPct val="135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(tez-tez kuzatiladi) bola soni 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koʻrsatiladi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3970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25400" indent="451485" algn="ctr">
                        <a:lnSpc>
                          <a:spcPct val="107000"/>
                        </a:lnSpc>
                        <a:spcAft>
                          <a:spcPts val="66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D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223520" marR="63500" indent="-184150" algn="just">
                        <a:lnSpc>
                          <a:spcPct val="135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(doimiy ravishda kuzatiladi) bola soni 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koʻrsatiladi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206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655875">
                <a:tc>
                  <a:txBody>
                    <a:bodyPr/>
                    <a:lstStyle/>
                    <a:p>
                      <a:pPr marR="37465" indent="1397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</a:rPr>
                        <a:t>Jismoniy rivojlanish va sogʻlom turmush tarzining shakllanishi </a:t>
                      </a:r>
                      <a:endParaRPr lang="ru-RU" sz="13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308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308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6223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4958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408194">
                <a:tc>
                  <a:txBody>
                    <a:bodyPr/>
                    <a:lstStyle/>
                    <a:p>
                      <a:pPr marL="139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</a:rPr>
                        <a:t>Ijtimoiy-hissiy rivojlanish </a:t>
                      </a:r>
                      <a:endParaRPr lang="ru-RU" sz="13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308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308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6223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4958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462507">
                <a:tc>
                  <a:txBody>
                    <a:bodyPr/>
                    <a:lstStyle/>
                    <a:p>
                      <a:pPr marR="41910" indent="1397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</a:rPr>
                        <a:t>Nutq, muloqot, oʻqish va yozish malakalari </a:t>
                      </a:r>
                      <a:endParaRPr lang="ru-RU" sz="13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308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308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6223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4958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607139">
                <a:tc>
                  <a:txBody>
                    <a:bodyPr/>
                    <a:lstStyle/>
                    <a:p>
                      <a:pPr marR="41910" indent="451485" algn="l">
                        <a:lnSpc>
                          <a:spcPct val="107000"/>
                        </a:lnSpc>
                        <a:spcAft>
                          <a:spcPts val="125"/>
                        </a:spcAft>
                        <a:tabLst>
                          <a:tab pos="1697990" algn="r"/>
                        </a:tabLs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</a:rPr>
                        <a:t>Bilish 	jarayonining </a:t>
                      </a:r>
                      <a:endParaRPr lang="ru-RU" sz="130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</a:rPr>
                        <a:t>rivojlanishi </a:t>
                      </a:r>
                      <a:endParaRPr lang="ru-RU" sz="13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308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308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6223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4958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70351">
                <a:tc>
                  <a:txBody>
                    <a:bodyPr/>
                    <a:lstStyle/>
                    <a:p>
                      <a:pPr marL="1397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</a:rPr>
                        <a:t>Ijodiy rivojlanish </a:t>
                      </a:r>
                      <a:endParaRPr lang="ru-RU" sz="130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308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308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6223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4958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r>
                        <a:rPr lang="uz-Latn-U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ru-RU" sz="13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5466" marR="29096" marT="34552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0595406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36" y="155122"/>
            <a:ext cx="8352064" cy="963386"/>
          </a:xfrm>
        </p:spPr>
        <p:txBody>
          <a:bodyPr>
            <a:normAutofit/>
          </a:bodyPr>
          <a:lstStyle/>
          <a:p>
            <a:pPr algn="ctr"/>
            <a:r>
              <a:rPr lang="uz-Latn-U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VIII.Oʻquv yili yakuniga “Ilk qadam” davlat oʻquv dasturini oʻzlashtirish natijalari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uz-Latn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uruhdagi </a:t>
            </a:r>
            <a:r>
              <a:rPr lang="uz-Latn-U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bolalar soni: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9688107"/>
              </p:ext>
            </p:extLst>
          </p:nvPr>
        </p:nvGraphicFramePr>
        <p:xfrm>
          <a:off x="155121" y="1314449"/>
          <a:ext cx="8833757" cy="54129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25322"/>
                <a:gridCol w="1639043"/>
                <a:gridCol w="1391809"/>
                <a:gridCol w="1157023"/>
                <a:gridCol w="1120560"/>
              </a:tblGrid>
              <a:tr h="232343">
                <a:tc rowSpan="2">
                  <a:txBody>
                    <a:bodyPr/>
                    <a:lstStyle/>
                    <a:p>
                      <a:pPr marR="41910" indent="451485" algn="ctr">
                        <a:lnSpc>
                          <a:spcPct val="115000"/>
                        </a:lnSpc>
                        <a:spcAft>
                          <a:spcPts val="595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Rivojlanish sohalari kompetensiyalari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127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Rivojlanish sohalari boʻyicha kompetensiyalarning shakllanishi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054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810" marR="41910" indent="451485" algn="ctr">
                        <a:lnSpc>
                          <a:spcPct val="107000"/>
                        </a:lnSpc>
                        <a:spcAft>
                          <a:spcPts val="66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94615" marR="41910" indent="8890" algn="l">
                        <a:lnSpc>
                          <a:spcPct val="113000"/>
                        </a:lnSpc>
                        <a:spcAft>
                          <a:spcPts val="1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(kuzatilmaydi yoki </a:t>
                      </a:r>
                      <a:r>
                        <a:rPr lang="uz-Latn-UZ" sz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kamdankam </a:t>
                      </a: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kuzatiladi</a:t>
                      </a:r>
                      <a:r>
                        <a:rPr lang="uz-Latn-UZ" sz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94615" marR="41910" indent="8890" algn="l">
                        <a:lnSpc>
                          <a:spcPct val="113000"/>
                        </a:lnSpc>
                        <a:spcAft>
                          <a:spcPts val="10"/>
                        </a:spcAft>
                      </a:pPr>
                      <a:endParaRPr lang="en-US" sz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94615" marR="41910" indent="8890" algn="l">
                        <a:lnSpc>
                          <a:spcPct val="113000"/>
                        </a:lnSpc>
                        <a:spcAft>
                          <a:spcPts val="10"/>
                        </a:spcAft>
                      </a:pPr>
                      <a:endParaRPr lang="en-US" sz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94615" marR="41910" indent="8890" algn="l">
                        <a:lnSpc>
                          <a:spcPct val="113000"/>
                        </a:lnSpc>
                        <a:spcAft>
                          <a:spcPts val="10"/>
                        </a:spcAft>
                      </a:pPr>
                      <a:endParaRPr lang="en-US" sz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94615" marR="41910" indent="8890" algn="l">
                        <a:lnSpc>
                          <a:spcPct val="113000"/>
                        </a:lnSpc>
                        <a:spcAft>
                          <a:spcPts val="10"/>
                        </a:spcAft>
                      </a:pPr>
                      <a:r>
                        <a:rPr lang="uz-Latn-UZ" sz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z-Latn-UZ" sz="12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bola soni </a:t>
                      </a:r>
                      <a:r>
                        <a:rPr lang="uz-Latn-UZ" sz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koʻrsatiladi</a:t>
                      </a:r>
                      <a:endParaRPr lang="en-US" sz="1200" dirty="0" smtClean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94615" marR="41910" indent="8890" algn="l">
                        <a:lnSpc>
                          <a:spcPct val="113000"/>
                        </a:lnSpc>
                        <a:spcAft>
                          <a:spcPts val="10"/>
                        </a:spcAft>
                      </a:pPr>
                      <a:r>
                        <a:rPr lang="uz-Latn-UZ" sz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127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3810" marR="41910" indent="451485" algn="ctr">
                        <a:lnSpc>
                          <a:spcPct val="107000"/>
                        </a:lnSpc>
                        <a:spcAft>
                          <a:spcPts val="66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02235" marR="41910" indent="86995" algn="l">
                        <a:lnSpc>
                          <a:spcPct val="135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(baʼzida </a:t>
                      </a:r>
                      <a:r>
                        <a:rPr lang="uz-Latn-UZ" sz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kuzatiladi</a:t>
                      </a: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en-US" sz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02235" marR="41910" indent="86995" algn="l">
                        <a:lnSpc>
                          <a:spcPct val="135000"/>
                        </a:lnSpc>
                        <a:spcAft>
                          <a:spcPts val="0"/>
                        </a:spcAft>
                      </a:pPr>
                      <a:endParaRPr lang="en-US" sz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02235" marR="41910" indent="86995" algn="l">
                        <a:lnSpc>
                          <a:spcPct val="135000"/>
                        </a:lnSpc>
                        <a:spcAft>
                          <a:spcPts val="0"/>
                        </a:spcAft>
                      </a:pPr>
                      <a:endParaRPr lang="en-US" sz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02235" marR="41910" indent="86995" algn="l">
                        <a:lnSpc>
                          <a:spcPct val="135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bola </a:t>
                      </a:r>
                      <a:r>
                        <a:rPr lang="uz-Latn-UZ" sz="12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soni </a:t>
                      </a:r>
                      <a:r>
                        <a:rPr lang="uz-Latn-UZ" sz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koʻrsatiladi </a:t>
                      </a:r>
                      <a:endParaRPr lang="ru-RU" sz="1200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127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5715" marR="41910" indent="451485" algn="ctr">
                        <a:lnSpc>
                          <a:spcPct val="107000"/>
                        </a:lnSpc>
                        <a:spcAft>
                          <a:spcPts val="66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00330" marR="41910" indent="106680" algn="l">
                        <a:lnSpc>
                          <a:spcPct val="135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(tez-tez kuzatiladi) </a:t>
                      </a:r>
                      <a:endParaRPr lang="en-US" sz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00330" marR="41910" indent="106680" algn="l">
                        <a:lnSpc>
                          <a:spcPct val="135000"/>
                        </a:lnSpc>
                        <a:spcAft>
                          <a:spcPts val="0"/>
                        </a:spcAft>
                      </a:pPr>
                      <a:endParaRPr lang="en-US" sz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00330" marR="41910" indent="106680" algn="l">
                        <a:lnSpc>
                          <a:spcPct val="135000"/>
                        </a:lnSpc>
                        <a:spcAft>
                          <a:spcPts val="0"/>
                        </a:spcAft>
                      </a:pPr>
                      <a:endParaRPr lang="en-US" sz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00330" marR="41910" indent="106680" algn="l">
                        <a:lnSpc>
                          <a:spcPct val="135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bola </a:t>
                      </a:r>
                      <a:r>
                        <a:rPr lang="uz-Latn-UZ" sz="12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soni </a:t>
                      </a:r>
                      <a:r>
                        <a:rPr lang="uz-Latn-UZ" sz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koʻrsatiladi </a:t>
                      </a:r>
                      <a:endParaRPr lang="ru-RU" sz="1200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254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350" marR="41910" indent="451485" algn="ctr">
                        <a:lnSpc>
                          <a:spcPct val="107000"/>
                        </a:lnSpc>
                        <a:spcAft>
                          <a:spcPts val="66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70815" marR="41910" indent="26035" algn="l">
                        <a:lnSpc>
                          <a:spcPct val="113000"/>
                        </a:lnSpc>
                        <a:spcAft>
                          <a:spcPts val="1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(doimiy ravishda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60020" marR="41910" indent="-57785" algn="l">
                        <a:lnSpc>
                          <a:spcPct val="157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kuzatiladi</a:t>
                      </a:r>
                      <a:r>
                        <a:rPr lang="uz-Latn-UZ" sz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60020" marR="41910" indent="-57785" algn="l">
                        <a:lnSpc>
                          <a:spcPct val="157000"/>
                        </a:lnSpc>
                        <a:spcAft>
                          <a:spcPts val="0"/>
                        </a:spcAft>
                      </a:pPr>
                      <a:endParaRPr lang="en-US" sz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60020" marR="41910" indent="-57785" algn="l">
                        <a:lnSpc>
                          <a:spcPct val="157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uz-Latn-UZ" sz="1200" dirty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bola soni </a:t>
                      </a:r>
                      <a:r>
                        <a:rPr lang="uz-Latn-UZ" sz="1200" dirty="0" smtClean="0"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koʻrsatiladi </a:t>
                      </a:r>
                      <a:endParaRPr lang="ru-RU" sz="1200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4450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237512">
                <a:tc gridSpan="5">
                  <a:txBody>
                    <a:bodyPr/>
                    <a:lstStyle/>
                    <a:p>
                      <a:pPr marL="143256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Jismoniy rivojlanish va sogʻlom turmush tarzining shakllanishi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93790">
                <a:tc>
                  <a:txBody>
                    <a:bodyPr/>
                    <a:lstStyle/>
                    <a:p>
                      <a:pPr marR="41910" indent="196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O‘z imkoniyatlari va yoshi bilan bog‘liq jismoniy rivojlanish me’yorlariga mos ravishda jismoniy faollik ko‘rsatadi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11125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9850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lang="uz-Latn-UZ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uz-Latn-UZ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441527">
                <a:tc>
                  <a:txBody>
                    <a:bodyPr/>
                    <a:lstStyle/>
                    <a:p>
                      <a:pPr marR="41910" indent="196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Turli harakatchanlik faolligini uyg‘un ravishda va maqsadli bajarishni biladi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11125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9850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r>
                        <a:rPr lang="uz-Latn-UZ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r>
                        <a:rPr lang="uz-Latn-UZ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529663">
                <a:tc>
                  <a:txBody>
                    <a:bodyPr/>
                    <a:lstStyle/>
                    <a:p>
                      <a:pPr marR="41910" indent="196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Turli hayotiy va o‘quv vaziyatlarida mayda motorika ko‘nikmalaridan foy- dalanadi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11125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9850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lang="uz-Latn-UZ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r>
                        <a:rPr lang="uz-Latn-UZ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441527">
                <a:tc>
                  <a:txBody>
                    <a:bodyPr/>
                    <a:lstStyle/>
                    <a:p>
                      <a:pPr marR="41910" indent="1968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O‘z harakatlarini hissiyot va sezgi organlari yordamida boshqaradi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11125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9850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 b="1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r>
                        <a:rPr lang="uz-Latn-UZ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65534">
                <a:tc>
                  <a:txBody>
                    <a:bodyPr/>
                    <a:lstStyle/>
                    <a:p>
                      <a:pPr marR="41910" indent="196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Shaxsiy gigiena ko‘nikmalarini qo‘llaydi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11125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9850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 b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r>
                        <a:rPr lang="uz-Latn-UZ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65534">
                <a:tc>
                  <a:txBody>
                    <a:bodyPr/>
                    <a:lstStyle/>
                    <a:p>
                      <a:pPr marR="41910" indent="196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Hayot xavfsizligi asoslari qoidalariga rioya qiladi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111125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2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69850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uz-Latn-UZ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r>
                        <a:rPr lang="uz-Latn-UZ" sz="1200" b="1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6940" marR="41851" marT="28399" marB="647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7941815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89857"/>
            <a:ext cx="8229600" cy="5834743"/>
          </a:xfrm>
        </p:spPr>
        <p:txBody>
          <a:bodyPr>
            <a:normAutofit lnSpcReduction="10000"/>
          </a:bodyPr>
          <a:lstStyle/>
          <a:p>
            <a:r>
              <a:rPr lang="en-US" b="1" dirty="0"/>
              <a:t>IX. </a:t>
            </a:r>
            <a:r>
              <a:rPr lang="en-US" sz="3600" b="1" dirty="0" err="1"/>
              <a:t>Oʻz</a:t>
            </a:r>
            <a:r>
              <a:rPr lang="en-US" sz="3600" b="1" dirty="0"/>
              <a:t> </a:t>
            </a:r>
            <a:r>
              <a:rPr lang="en-US" sz="3600" b="1" dirty="0" err="1"/>
              <a:t>ustida</a:t>
            </a:r>
            <a:r>
              <a:rPr lang="en-US" sz="3600" b="1" dirty="0"/>
              <a:t> </a:t>
            </a:r>
            <a:r>
              <a:rPr lang="en-US" sz="3600" b="1" dirty="0" err="1"/>
              <a:t>ishlash</a:t>
            </a:r>
            <a:endParaRPr lang="ru-RU" sz="3600" b="1" dirty="0"/>
          </a:p>
          <a:p>
            <a:pPr lvl="0" algn="just"/>
            <a:r>
              <a:rPr lang="uz-Latn-UZ" sz="3600" dirty="0">
                <a:latin typeface="Times New Roman" pitchFamily="18" charset="0"/>
                <a:cs typeface="Times New Roman" pitchFamily="18" charset="0"/>
              </a:rPr>
              <a:t>Malaka oshirish kurslaridan oʻtganligi, taʼlim-tarbiya jarayonini tashkil etishda foydalangan elektron taʼlim platformalari, ishtirok etgan seminar va treninglar mavzularini yozish, metodik birlashmalardagi ishtiroki va u yerda orttirgan bilim va koʻnikmalar, ishlab chiqqan  kitob, metodik qoʻllanmalar va boshqalarni koʻrsatib oʻtishi tavsiya etiladi.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30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6412465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708" y="253094"/>
            <a:ext cx="8229600" cy="1134836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X. </a:t>
            </a:r>
            <a:r>
              <a:rPr lang="uz-Latn-UZ" sz="2400" b="1" dirty="0" smtClean="0">
                <a:latin typeface="Times New Roman" pitchFamily="18" charset="0"/>
                <a:cs typeface="Times New Roman" pitchFamily="18" charset="0"/>
              </a:rPr>
              <a:t>Keyingi </a:t>
            </a:r>
            <a:r>
              <a:rPr lang="uz-Latn-UZ" sz="2400" b="1" dirty="0">
                <a:latin typeface="Times New Roman" pitchFamily="18" charset="0"/>
                <a:cs typeface="Times New Roman" pitchFamily="18" charset="0"/>
              </a:rPr>
              <a:t>oʻquv yiliga reja.</a:t>
            </a:r>
            <a:r>
              <a:rPr lang="uz-Latn-U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uz-Latn-UZ" sz="2400" b="1" dirty="0" smtClean="0">
                <a:latin typeface="Times New Roman" pitchFamily="18" charset="0"/>
                <a:cs typeface="Times New Roman" pitchFamily="18" charset="0"/>
              </a:rPr>
              <a:t>ilingan </a:t>
            </a:r>
            <a:r>
              <a:rPr lang="uz-Latn-UZ" sz="2400" b="1" dirty="0">
                <a:latin typeface="Times New Roman" pitchFamily="18" charset="0"/>
                <a:cs typeface="Times New Roman" pitchFamily="18" charset="0"/>
              </a:rPr>
              <a:t>tahlillarga asosan qisqa vazifalar belgilaydi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10393"/>
            <a:ext cx="8229600" cy="4814207"/>
          </a:xfrm>
        </p:spPr>
        <p:txBody>
          <a:bodyPr>
            <a:normAutofit fontScale="70000" lnSpcReduction="20000"/>
          </a:bodyPr>
          <a:lstStyle/>
          <a:p>
            <a:endParaRPr lang="en-US" sz="2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/>
              <a:t>1.</a:t>
            </a:r>
            <a:r>
              <a:rPr lang="en-US" sz="2000" b="1" dirty="0" smtClean="0"/>
              <a:t> </a:t>
            </a:r>
            <a:r>
              <a:rPr lang="uz-Latn-UZ" b="1" dirty="0" smtClean="0"/>
              <a:t>Jismoniy </a:t>
            </a:r>
            <a:r>
              <a:rPr lang="uz-Latn-UZ" b="1" dirty="0"/>
              <a:t>rivojlanish va sogʻlom turmush tarzining shakllanishi  </a:t>
            </a:r>
            <a:endParaRPr lang="ru-RU" dirty="0"/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Latn-U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jtimoiy-xissiy rivojlanish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uz-Latn-UZ" sz="2300" dirty="0" smtClean="0">
                <a:latin typeface="Times New Roman" pitchFamily="18" charset="0"/>
                <a:cs typeface="Times New Roman" pitchFamily="18" charset="0"/>
              </a:rPr>
              <a:t>olalarni </a:t>
            </a:r>
            <a:r>
              <a:rPr lang="uz-Latn-UZ" sz="2300" dirty="0">
                <a:latin typeface="Times New Roman" pitchFamily="18" charset="0"/>
                <a:cs typeface="Times New Roman" pitchFamily="18" charset="0"/>
              </a:rPr>
              <a:t>muammoli vaziyatlarni hal qilishning turli usullarini oʻrganishga yordam berish, muzokaralar olib borish, yangi aloqalarni </a:t>
            </a:r>
            <a:r>
              <a:rPr lang="uz-Latn-UZ" sz="2300" dirty="0" smtClean="0">
                <a:latin typeface="Times New Roman" pitchFamily="18" charset="0"/>
                <a:cs typeface="Times New Roman" pitchFamily="18" charset="0"/>
              </a:rPr>
              <a:t>oʻrnatish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300" dirty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Nutq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muloqot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o‘qish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malakalari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4.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Bilish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jarayonining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dirty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Ijodiy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rivojlanish</a:t>
            </a:r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uz-Latn-UZ" sz="2400" b="1" dirty="0"/>
              <a:t>Ota-onalar bilan hamkorlik ishlari </a:t>
            </a:r>
            <a:endParaRPr lang="ru-RU" sz="2400" dirty="0"/>
          </a:p>
          <a:p>
            <a:r>
              <a:rPr lang="en-US" sz="23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uz-Latn-UZ" sz="2300" dirty="0" smtClean="0">
                <a:latin typeface="Times New Roman" pitchFamily="18" charset="0"/>
                <a:cs typeface="Times New Roman" pitchFamily="18" charset="0"/>
              </a:rPr>
              <a:t>ta-onalar </a:t>
            </a:r>
            <a:r>
              <a:rPr lang="uz-Latn-UZ" sz="2300" dirty="0">
                <a:latin typeface="Times New Roman" pitchFamily="18" charset="0"/>
                <a:cs typeface="Times New Roman" pitchFamily="18" charset="0"/>
              </a:rPr>
              <a:t>uchun tashkiliy tadbirlarni tashkil etish va turli loyihalarda ularning ishtirokini </a:t>
            </a:r>
            <a:r>
              <a:rPr lang="uz-Latn-UZ" sz="2300" dirty="0" smtClean="0">
                <a:latin typeface="Times New Roman" pitchFamily="18" charset="0"/>
                <a:cs typeface="Times New Roman" pitchFamily="18" charset="0"/>
              </a:rPr>
              <a:t>osh</a:t>
            </a:r>
            <a:endParaRPr lang="en-US" sz="23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sz="2300" dirty="0" smtClean="0">
                <a:latin typeface="Times New Roman" pitchFamily="18" charset="0"/>
                <a:cs typeface="Times New Roman" pitchFamily="18" charset="0"/>
              </a:rPr>
              <a:t>irish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31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9491143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81693"/>
            <a:ext cx="8229600" cy="726621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XI.</a:t>
            </a:r>
            <a:r>
              <a:rPr lang="uz-Latn-UZ" sz="2800" b="1" dirty="0">
                <a:latin typeface="Times New Roman" pitchFamily="18" charset="0"/>
                <a:cs typeface="Times New Roman" pitchFamily="18" charset="0"/>
              </a:rPr>
              <a:t> Oʻz-oʻzining faoliyatini baholash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8249300"/>
              </p:ext>
            </p:extLst>
          </p:nvPr>
        </p:nvGraphicFramePr>
        <p:xfrm>
          <a:off x="285750" y="1624693"/>
          <a:ext cx="8270421" cy="48577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90066"/>
                <a:gridCol w="3953923"/>
                <a:gridCol w="1726432"/>
              </a:tblGrid>
              <a:tr h="1225671">
                <a:tc>
                  <a:txBody>
                    <a:bodyPr/>
                    <a:lstStyle/>
                    <a:p>
                      <a:pPr marR="20955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Darajasi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9850" marR="33020" marT="3238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2159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Kompetensiya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9850" marR="33020" marT="3238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20955" indent="451485" algn="ctr">
                        <a:lnSpc>
                          <a:spcPct val="107000"/>
                        </a:lnSpc>
                        <a:spcAft>
                          <a:spcPts val="67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Bahosi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41910" indent="451485" algn="ctr">
                        <a:lnSpc>
                          <a:spcPct val="114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(tarbiyachi, defektolog,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16510" marR="41910" indent="-165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psixolog, musiqa rahbari va metodist)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9850" marR="33020" marT="3238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664462">
                <a:tc>
                  <a:txBody>
                    <a:bodyPr/>
                    <a:lstStyle/>
                    <a:p>
                      <a:pPr marL="44958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Reproduktiv (past) 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9850" marR="33020" marT="3238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41910" indent="449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“Ilk qadam” Davlat oʻquv dasturi asosida berilgan namuna boʻyicha faoliyatini tashkil etadi 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9850" marR="33020" marT="3238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4831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9850" marR="33020" marT="3238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211005">
                <a:tc>
                  <a:txBody>
                    <a:bodyPr/>
                    <a:lstStyle/>
                    <a:p>
                      <a:pPr marL="10160" marR="41910" indent="45148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Samarali (oʻrta) 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9850" marR="33020" marT="3238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33655" indent="451485" algn="r">
                        <a:lnSpc>
                          <a:spcPct val="107000"/>
                        </a:lnSpc>
                        <a:spcAft>
                          <a:spcPts val="85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“Ilk qadam” Davlat oʻquv dasturi asosida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31115" indent="45148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yangi zamonaviy pedagogik texnologiyalarni joriy etish orqali  faoliyatini tashkil etadi va turli taʼlim resurslarini oʻrganadi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9850" marR="33020" marT="3238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4831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9850" marR="33020" marT="3238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756613">
                <a:tc>
                  <a:txBody>
                    <a:bodyPr/>
                    <a:lstStyle/>
                    <a:p>
                      <a:pPr marR="75565" indent="451485" algn="ctr">
                        <a:lnSpc>
                          <a:spcPct val="107000"/>
                        </a:lnSpc>
                        <a:spcAft>
                          <a:spcPts val="685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Ijodiy (yuqori) 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4958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9850" marR="33020" marT="3238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33655" indent="451485" algn="r">
                        <a:lnSpc>
                          <a:spcPct val="107000"/>
                        </a:lnSpc>
                        <a:spcAft>
                          <a:spcPts val="85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“Ilk qadam” Davlat oʻquv dasturi asosida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R="33655" indent="45148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Latn-UZ" sz="11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yangi zamonaviy pedagogik texnologiyalarni joriy etish orqali  faoliyatini turli taʼlim resurslaridan foydalangan holda tashkil etadi. Mustaqil ravishda “Ilk qadam” Davlat oʻquv dasturi asosida mavzuli rejalarni ishlab chiqadi 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9850" marR="33020" marT="3238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44831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4831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4831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448310" marR="41910" indent="451485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48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</a:t>
                      </a:r>
                      <a:r>
                        <a:rPr lang="uz-Latn-UZ" sz="48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4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9850" marR="33020" marT="3238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32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4602211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43556"/>
            <a:ext cx="8291264" cy="1152128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MUSTAQIL TOPSHIRIQ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>
            <a:normAutofit/>
          </a:bodyPr>
          <a:lstStyle/>
          <a:p>
            <a:pPr lvl="0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Hurmatli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tinglovchilar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lvl="0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Bugungi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ma'lumotlaringizga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asoslanib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jurnalida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haftalik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rejani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chiqishga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Haftalik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rejani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chiqishda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slayd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taqdimotidagi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tashkilotlari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pedagog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xodimlarining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hujjatlarining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yuritilishi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qo'llanmadan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foydalanishingiz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3238-88FA-41AE-9A83-549895D208CE}" type="slidenum">
              <a:rPr lang="ru-RU" smtClean="0"/>
              <a:pPr/>
              <a:t>33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2851656"/>
      </p:ext>
    </p:extLst>
  </p:cSld>
  <p:clrMapOvr>
    <a:masterClrMapping/>
  </p:clrMapOvr>
  <p:transition advTm="27913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692697"/>
            <a:ext cx="8784976" cy="5732596"/>
          </a:xfrm>
        </p:spPr>
        <p:txBody>
          <a:bodyPr>
            <a:normAutofit fontScale="25000" lnSpcReduction="20000"/>
          </a:bodyPr>
          <a:lstStyle/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endParaRPr lang="uz-Cyrl-UZ" altLang="ru-RU" sz="3200" b="1" dirty="0" smtClean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 VA MANBALAR RO‘YXATI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endParaRPr lang="uz-Cyrl-UZ" altLang="ru-RU" b="1" dirty="0" smtClean="0">
              <a:solidFill>
                <a:srgbClr val="99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  <a:buClrTx/>
              <a:buSzTx/>
              <a:buFont typeface="Wingdings 3" panose="05040102010807070707" pitchFamily="18" charset="2"/>
              <a:buNone/>
              <a:defRPr/>
            </a:pP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“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tarbiyaning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standartini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tasqidlash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to‘g‘risida”gi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802-son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qarori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T.: 2020 y.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buClrTx/>
              <a:buSzTx/>
              <a:buNone/>
              <a:defRPr/>
            </a:pP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Cyrl-UZ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Latn-UZ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Maktabgacha va maktab taʼlimi vazirligi</a:t>
            </a:r>
            <a:r>
              <a:rPr lang="uz-Cyrl-UZ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huzuridagi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ta`lim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agentligining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avgustdagi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Latn-UZ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 taʼlim tashkilotlari pedagoglarining ish hujjatlarini tasdiqlash </a:t>
            </a:r>
            <a:r>
              <a:rPr lang="uz-Latn-UZ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toʻgʻrisida</a:t>
            </a: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6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99-sonli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buyrug‘i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  <a:spcBef>
                <a:spcPct val="0"/>
              </a:spcBef>
              <a:buClrTx/>
              <a:buSzTx/>
              <a:buFont typeface="Wingdings 3" panose="05040102010807070707" pitchFamily="18" charset="2"/>
              <a:buNone/>
              <a:defRPr/>
            </a:pP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6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Grosheva</a:t>
            </a: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I.V.,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Mirziyoyeva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Sh.Sh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Yevstafyeva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L.G.,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Maxmudova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D.T.,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Nabixanova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Sh.B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Pak S.V.,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Nazarova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V.A.,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Isxakova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M.R.,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Abdunazarova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N.F.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O`zbekiston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tashkilotlari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“Ilk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qadam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o`quv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takomillashtirilgan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nashr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Toshkent 2022-yil (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o`zbek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rus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tillarida</a:t>
            </a: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lvl="0" indent="0">
              <a:lnSpc>
                <a:spcPct val="120000"/>
              </a:lnSpc>
              <a:buNone/>
            </a:pPr>
            <a:r>
              <a:rPr lang="en-US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uz-Cyrl-UZ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Maktabgacha </a:t>
            </a:r>
            <a:r>
              <a:rPr lang="uz-Cyrl-UZ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taʼlim </a:t>
            </a:r>
            <a:r>
              <a:rPr lang="en-US" sz="6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uz-Cyrl-UZ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larida </a:t>
            </a:r>
            <a:r>
              <a:rPr lang="uz-Cyrl-UZ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taʼlim jarayonini mavzuli rejalashtirish (kichik guruh). 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Toshkent </a:t>
            </a: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2018-yil</a:t>
            </a:r>
            <a:endParaRPr lang="ru-RU" sz="6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uz-Cyrl-UZ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Maktabgacha </a:t>
            </a:r>
            <a:r>
              <a:rPr lang="uz-Cyrl-UZ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taʼlim </a:t>
            </a:r>
            <a:r>
              <a:rPr lang="en-US" sz="6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uz-Cyrl-UZ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larida</a:t>
            </a:r>
            <a:r>
              <a:rPr lang="uz-Cyrl-UZ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taʼlim jarayonini mavzuli rejalashtirish (oʻrta guruh). 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Toshkent 2018-yil</a:t>
            </a:r>
            <a:endParaRPr lang="ru-RU" sz="6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uz-Cyrl-UZ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Maktabgacha </a:t>
            </a:r>
            <a:r>
              <a:rPr lang="uz-Cyrl-UZ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taʼlim </a:t>
            </a:r>
            <a:r>
              <a:rPr lang="en-US" sz="6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uz-Cyrl-UZ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larida </a:t>
            </a:r>
            <a:r>
              <a:rPr lang="uz-Cyrl-UZ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taʼlim jarayonini mavzuli rejalashtirish (katta guruh). 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Toshkent 2018-yil</a:t>
            </a:r>
            <a:endParaRPr lang="ru-RU" sz="6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uz-Cyrl-UZ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Maktabgacha </a:t>
            </a:r>
            <a:r>
              <a:rPr lang="uz-Cyrl-UZ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taʼlim </a:t>
            </a:r>
            <a:r>
              <a:rPr lang="en-US" sz="6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</a:t>
            </a:r>
            <a:r>
              <a:rPr lang="uz-Cyrl-UZ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larida</a:t>
            </a:r>
            <a:r>
              <a:rPr lang="uz-Cyrl-UZ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taʼlim jarayonini mavzuli rejalashtirish (maktabga tayyorlov guruh). </a:t>
            </a:r>
            <a:r>
              <a:rPr lang="en-US" sz="6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Toshkent 2018-yil</a:t>
            </a:r>
            <a:endParaRPr lang="ru-RU" sz="6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20000"/>
              </a:lnSpc>
              <a:buNone/>
            </a:pPr>
            <a:endParaRPr lang="ru-RU" sz="6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  <a:buClrTx/>
              <a:buSzTx/>
              <a:buFont typeface="Wingdings 3" panose="05040102010807070707" pitchFamily="18" charset="2"/>
              <a:buNone/>
              <a:defRPr/>
            </a:pPr>
            <a:r>
              <a:rPr lang="en-US" sz="6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6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BF8784-6D5C-48D6-B62A-B560CB7E382F}" type="slidenum">
              <a:rPr lang="ru-RU" smtClean="0"/>
              <a:pPr>
                <a:defRPr/>
              </a:pPr>
              <a:t>34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1039620"/>
      </p:ext>
    </p:extLst>
  </p:cSld>
  <p:clrMapOvr>
    <a:masterClrMapping/>
  </p:clrMapOvr>
  <p:transition advTm="7764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US" sz="4000" b="1" dirty="0" err="1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Eʼtiboringiz</a:t>
            </a:r>
            <a:r>
              <a:rPr lang="en-US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4000" b="1" dirty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3" descr="C:\Users\User\Desktop\13-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50" y="2043906"/>
            <a:ext cx="6286500" cy="4171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47308226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1064</TotalTime>
  <Words>2751</Words>
  <Application>Microsoft Office PowerPoint</Application>
  <PresentationFormat>Экран (4:3)</PresentationFormat>
  <Paragraphs>769</Paragraphs>
  <Slides>35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7" baseType="lpstr">
      <vt:lpstr>MS Gothic</vt:lpstr>
      <vt:lpstr>Arial</vt:lpstr>
      <vt:lpstr>Calibri</vt:lpstr>
      <vt:lpstr>Constantia</vt:lpstr>
      <vt:lpstr>HY신명조</vt:lpstr>
      <vt:lpstr>Noto Sans</vt:lpstr>
      <vt:lpstr>Open Sans</vt:lpstr>
      <vt:lpstr>Tahoma</vt:lpstr>
      <vt:lpstr>Times New Roman</vt:lpstr>
      <vt:lpstr>Wingdings 2</vt:lpstr>
      <vt:lpstr>Wingdings 3</vt:lpstr>
      <vt:lpstr>Поток</vt:lpstr>
      <vt:lpstr>Презентация PowerPoint</vt:lpstr>
      <vt:lpstr>Презентация PowerPoint</vt:lpstr>
      <vt:lpstr>Презентация PowerPoint</vt:lpstr>
      <vt:lpstr>05 – Umumiy turdagi davlat maktabgacha taʼlim tashkiloti (bolalarni boshlangich taʼlimga majburiy bir yillik tayyorlash guruhi) tarbiyachisi</vt:lpstr>
      <vt:lpstr>    </vt:lpstr>
      <vt:lpstr>Презентация PowerPoint</vt:lpstr>
      <vt:lpstr>TARBIYACHILAR UCHUN 2023-2024 YILLAR UCHUN ASOSIY VAZIFALAR</vt:lpstr>
      <vt:lpstr>Презентация PowerPoint</vt:lpstr>
      <vt:lpstr>Taʼlimiy faoliyatlar jadvali</vt:lpstr>
      <vt:lpstr>Ta'limiy faoliyatlar grafigi</vt:lpstr>
      <vt:lpstr>ERTALABKI BADANTARBIYA KOMPLEKSI</vt:lpstr>
      <vt:lpstr>Презентация PowerPoint</vt:lpstr>
      <vt:lpstr>Презентация PowerPoint</vt:lpstr>
      <vt:lpstr>Презентация PowerPoint</vt:lpstr>
      <vt:lpstr>Презентация PowerPoint</vt:lpstr>
      <vt:lpstr>TA`LIM-TARBIYAVIY FAOLIYAT</vt:lpstr>
      <vt:lpstr>Презентация PowerPoint</vt:lpstr>
      <vt:lpstr>Презентация PowerPoint</vt:lpstr>
      <vt:lpstr>Презентация PowerPoint</vt:lpstr>
      <vt:lpstr> KECHKI SAYR (taxminiy vaqti 16:30 dan 18:00 gacha. 10,5 soatli MTT uchun)   </vt:lpstr>
      <vt:lpstr>HAFTA    YAKUNI</vt:lpstr>
      <vt:lpstr>Презентация PowerPoint</vt:lpstr>
      <vt:lpstr>Презентация PowerPoint</vt:lpstr>
      <vt:lpstr>Презентация PowerPoint</vt:lpstr>
      <vt:lpstr>Презентация PowerPoint</vt:lpstr>
      <vt:lpstr>       Sana ______________________________________________   Jismoniy rivojlanish va sog‘lom turmush tarzining shakllanishi  1. ______________________________________________________________________________________________  2. ______________________________________________________________________________________________  Ijtimoiy-hissiy rivojlanish  1. _____________________________________________________________________________________________ 2. ______________________________________________________________________________________________  Nutq, muloqot, o‘qish va yozish malakalari  1. ______________________________________________________________________________________________ 2. _____________________________________________________________________________________________  Bilish jarayonining rivojlanishi  1. _______________________________________________________________________________________________ 2. ________________________________________________________________________________________________   Ijodiy rivojlanish  1. ________________________________________________________________________________________________  2. ________________________________________________________________________________________________</vt:lpstr>
      <vt:lpstr>Презентация PowerPoint</vt:lpstr>
      <vt:lpstr>VII. Oʻquv yili yakuniga “Ilk qadam” davlat oʻquv dasturini oʻzlashtirish natijalari   MTT (guruh)dagi bolalar soni:</vt:lpstr>
      <vt:lpstr>VIII.Oʻquv yili yakuniga “Ilk qadam” davlat oʻquv dasturini oʻzlashtirish natijalari  Guruhdagi bolalar soni:</vt:lpstr>
      <vt:lpstr>Презентация PowerPoint</vt:lpstr>
      <vt:lpstr>X. Keyingi oʻquv yiliga reja.  Qilingan tahlillarga asosan qisqa vazifalar belgilaydi</vt:lpstr>
      <vt:lpstr>XI. Oʻz-oʻzining faoliyatini baholash </vt:lpstr>
      <vt:lpstr>MUSTAQIL TOPSHIRIQ</vt:lpstr>
      <vt:lpstr>Презентация PowerPoint</vt:lpstr>
      <vt:lpstr>Eʼtiboringiz uchun rahmat!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151</cp:revision>
  <dcterms:modified xsi:type="dcterms:W3CDTF">2026-09-07T11:36:43Z</dcterms:modified>
</cp:coreProperties>
</file>