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B4C71EC6-210F-42DE-9C53-41977AD35B3D}" type="datetimeFigureOut">
              <a:rPr lang="ru-RU" smtClean="0"/>
              <a:t>24.04.2024</a:t>
            </a:fld>
            <a:endParaRPr lang="ru-RU"/>
          </a:p>
        </p:txBody>
      </p:sp>
      <p:sp>
        <p:nvSpPr>
          <p:cNvPr id="16" name="Номер слайда 15"/>
          <p:cNvSpPr>
            <a:spLocks noGrp="1"/>
          </p:cNvSpPr>
          <p:nvPr>
            <p:ph type="sldNum" sz="quarter" idx="11"/>
          </p:nvPr>
        </p:nvSpPr>
        <p:spPr/>
        <p:txBody>
          <a:bodyPr/>
          <a:lstStyle/>
          <a:p>
            <a:fld id="{B19B0651-EE4F-4900-A07F-96A6BFA9D0F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t>24.04.2024</a:t>
            </a:fld>
            <a:endParaRPr lang="ru-RU"/>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t>24.04.2024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B4C71EC6-210F-42DE-9C53-41977AD35B3D}" type="datetimeFigureOut">
              <a:rPr lang="ru-RU" smtClean="0"/>
              <a:t>24.04.2024</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t>24.04.2024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24.04.2024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t>24.04.2024</a:t>
            </a:fld>
            <a:endParaRPr lang="ru-RU"/>
          </a:p>
        </p:txBody>
      </p:sp>
      <p:sp>
        <p:nvSpPr>
          <p:cNvPr id="9" name="Номер слайда 8"/>
          <p:cNvSpPr>
            <a:spLocks noGrp="1"/>
          </p:cNvSpPr>
          <p:nvPr>
            <p:ph type="sldNum" sz="quarter" idx="15"/>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t>24.04.2024</a:t>
            </a:fld>
            <a:endParaRPr lang="ru-RU"/>
          </a:p>
        </p:txBody>
      </p:sp>
      <p:sp>
        <p:nvSpPr>
          <p:cNvPr id="9" name="Номер слайда 8"/>
          <p:cNvSpPr>
            <a:spLocks noGrp="1"/>
          </p:cNvSpPr>
          <p:nvPr>
            <p:ph type="sldNum" sz="quarter" idx="11"/>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t>24.04.2024</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501008"/>
            <a:ext cx="8229600" cy="2594992"/>
          </a:xfrm>
        </p:spPr>
        <p:txBody>
          <a:bodyPr/>
          <a:lstStyle/>
          <a:p>
            <a:endParaRPr lang="ru-RU" dirty="0"/>
          </a:p>
        </p:txBody>
      </p:sp>
      <p:sp>
        <p:nvSpPr>
          <p:cNvPr id="2" name="Заголовок 1"/>
          <p:cNvSpPr>
            <a:spLocks noGrp="1"/>
          </p:cNvSpPr>
          <p:nvPr>
            <p:ph type="title"/>
          </p:nvPr>
        </p:nvSpPr>
        <p:spPr>
          <a:xfrm>
            <a:off x="457200" y="152400"/>
            <a:ext cx="8229600" cy="3276600"/>
          </a:xfrm>
        </p:spPr>
        <p:txBody>
          <a:bodyPr>
            <a:normAutofit/>
          </a:bodyPr>
          <a:lstStyle/>
          <a:p>
            <a:pPr algn="ctr"/>
            <a:r>
              <a:rPr lang="ru-RU" b="1" dirty="0">
                <a:effectLst/>
              </a:rPr>
              <a:t>2.2.5. </a:t>
            </a:r>
            <a:r>
              <a:rPr lang="ru-RU" b="1" dirty="0">
                <a:effectLst/>
              </a:rPr>
              <a:t>Правила организации тренинг-занятий при преподавании русского языка</a:t>
            </a:r>
            <a:r>
              <a:rPr lang="ru-RU" dirty="0">
                <a:effectLst/>
              </a:rPr>
              <a:t> </a:t>
            </a:r>
            <a:r>
              <a:rPr lang="ru-RU" b="1" dirty="0">
                <a:effectLst/>
              </a:rPr>
              <a:t>(практическое занятие 2 часа</a:t>
            </a:r>
            <a:r>
              <a:rPr lang="ru-RU" b="1" dirty="0" smtClean="0">
                <a:effectLst/>
              </a:rPr>
              <a:t>)</a:t>
            </a:r>
            <a:endParaRPr lang="ru-RU" dirty="0"/>
          </a:p>
        </p:txBody>
      </p:sp>
    </p:spTree>
    <p:extLst>
      <p:ext uri="{BB962C8B-B14F-4D97-AF65-F5344CB8AC3E}">
        <p14:creationId xmlns:p14="http://schemas.microsoft.com/office/powerpoint/2010/main" val="1839694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10000"/>
          </a:bodyPr>
          <a:lstStyle/>
          <a:p>
            <a:r>
              <a:rPr lang="ru-RU" dirty="0" smtClean="0"/>
              <a:t>1</a:t>
            </a:r>
            <a:r>
              <a:rPr lang="ru-RU" dirty="0"/>
              <a:t>. Виды интерактивных методов на уроке русского языка. Критерии отбора методов при актуализации пройденного материала, при объяснении нового материала, при закреплении новой темы. </a:t>
            </a:r>
          </a:p>
          <a:p>
            <a:r>
              <a:rPr lang="ru-RU" dirty="0"/>
              <a:t>2. Методика организации обучения в малых группах. Принципы формирования малых групп. Оценка работы учащихся малых групп. Технология конструирования учебных занятий в формате таксономии </a:t>
            </a:r>
            <a:r>
              <a:rPr lang="ru-RU" dirty="0" err="1"/>
              <a:t>Блума</a:t>
            </a:r>
            <a:r>
              <a:rPr lang="ru-RU" dirty="0"/>
              <a:t>. </a:t>
            </a:r>
          </a:p>
          <a:p>
            <a:r>
              <a:rPr lang="ru-RU" dirty="0"/>
              <a:t>3. Общие рекомендации по использованию работы в малых группах. Методические приемы: </a:t>
            </a:r>
            <a:r>
              <a:rPr lang="ru-RU" dirty="0" err="1"/>
              <a:t>фишбоун</a:t>
            </a:r>
            <a:r>
              <a:rPr lang="ru-RU" dirty="0"/>
              <a:t>, кластер, </a:t>
            </a:r>
            <a:r>
              <a:rPr lang="ru-RU" dirty="0" err="1"/>
              <a:t>инсерт</a:t>
            </a:r>
            <a:r>
              <a:rPr lang="ru-RU" dirty="0"/>
              <a:t>, карты разума,  кубик / ромашка / </a:t>
            </a:r>
            <a:r>
              <a:rPr lang="ru-RU" dirty="0" err="1"/>
              <a:t>Блума</a:t>
            </a:r>
            <a:r>
              <a:rPr lang="ru-RU" dirty="0"/>
              <a:t>: методика использования на материалах учебника, развитие творческих способностей, образного и критического мышления у учащихся при работе с материалами учебника.</a:t>
            </a:r>
          </a:p>
          <a:p>
            <a:endParaRPr lang="ru-RU" dirty="0"/>
          </a:p>
        </p:txBody>
      </p:sp>
      <p:sp>
        <p:nvSpPr>
          <p:cNvPr id="3" name="Заголовок 2"/>
          <p:cNvSpPr>
            <a:spLocks noGrp="1"/>
          </p:cNvSpPr>
          <p:nvPr>
            <p:ph type="title"/>
          </p:nvPr>
        </p:nvSpPr>
        <p:spPr/>
        <p:txBody>
          <a:bodyPr>
            <a:normAutofit/>
          </a:bodyPr>
          <a:lstStyle/>
          <a:p>
            <a:pPr algn="ctr"/>
            <a:r>
              <a:rPr lang="ru-RU" b="1" dirty="0" smtClean="0"/>
              <a:t>План</a:t>
            </a:r>
            <a:endParaRPr lang="ru-RU" dirty="0"/>
          </a:p>
        </p:txBody>
      </p:sp>
    </p:spTree>
    <p:extLst>
      <p:ext uri="{BB962C8B-B14F-4D97-AF65-F5344CB8AC3E}">
        <p14:creationId xmlns:p14="http://schemas.microsoft.com/office/powerpoint/2010/main" val="499232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effectLst/>
              </a:rPr>
              <a:t>Ключевые слова:</a:t>
            </a:r>
            <a:r>
              <a:rPr lang="ru-RU" dirty="0">
                <a:effectLst/>
              </a:rPr>
              <a:t> </a:t>
            </a:r>
            <a:endParaRPr lang="ru-RU" dirty="0"/>
          </a:p>
        </p:txBody>
      </p:sp>
      <p:sp>
        <p:nvSpPr>
          <p:cNvPr id="3" name="Объект 2"/>
          <p:cNvSpPr>
            <a:spLocks noGrp="1"/>
          </p:cNvSpPr>
          <p:nvPr>
            <p:ph sz="half" idx="1"/>
          </p:nvPr>
        </p:nvSpPr>
        <p:spPr/>
        <p:txBody>
          <a:bodyPr>
            <a:normAutofit fontScale="70000" lnSpcReduction="20000"/>
          </a:bodyPr>
          <a:lstStyle/>
          <a:p>
            <a:r>
              <a:rPr lang="ru-RU" i="1" dirty="0"/>
              <a:t>интерактивные методы обучения, диалоговое общение, методы обучения, инновационными формами обучения.</a:t>
            </a:r>
            <a:endParaRPr lang="ru-RU" dirty="0"/>
          </a:p>
          <a:p>
            <a:endParaRPr lang="ru-RU" dirty="0"/>
          </a:p>
        </p:txBody>
      </p:sp>
      <p:sp>
        <p:nvSpPr>
          <p:cNvPr id="4" name="Объект 3"/>
          <p:cNvSpPr>
            <a:spLocks noGrp="1"/>
          </p:cNvSpPr>
          <p:nvPr>
            <p:ph sz="half" idx="2"/>
          </p:nvPr>
        </p:nvSpPr>
        <p:spPr/>
        <p:txBody>
          <a:bodyPr>
            <a:normAutofit fontScale="70000" lnSpcReduction="20000"/>
          </a:bodyPr>
          <a:lstStyle/>
          <a:p>
            <a:r>
              <a:rPr lang="ru-RU" b="1" dirty="0"/>
              <a:t>Виды интерактивных методов на уроке русского языка.</a:t>
            </a:r>
            <a:endParaRPr lang="ru-RU" dirty="0"/>
          </a:p>
          <a:p>
            <a:pPr fontAlgn="t"/>
            <a:r>
              <a:rPr lang="ru-RU" dirty="0"/>
              <a:t>Современное общество, новое отношение к жизни предъявляют особые требования к школе. Сегодня основная цель обучения - это не только накопление учеником определённой суммы знаний, умений, навыков, но и подготовка школьника как самостоятельного субъекта образовательной деятельности. В основе современного образования лежит активность ученика, направляемая учителем.</a:t>
            </a:r>
          </a:p>
          <a:p>
            <a:endParaRPr lang="ru-RU" dirty="0"/>
          </a:p>
        </p:txBody>
      </p:sp>
    </p:spTree>
    <p:extLst>
      <p:ext uri="{BB962C8B-B14F-4D97-AF65-F5344CB8AC3E}">
        <p14:creationId xmlns:p14="http://schemas.microsoft.com/office/powerpoint/2010/main" val="222300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10000"/>
          </a:bodyPr>
          <a:lstStyle/>
          <a:p>
            <a:r>
              <a:rPr lang="ru-RU" dirty="0"/>
              <a:t>Интерактивный («</a:t>
            </a:r>
            <a:r>
              <a:rPr lang="ru-RU" dirty="0" err="1"/>
              <a:t>Inter</a:t>
            </a:r>
            <a:r>
              <a:rPr lang="ru-RU" dirty="0"/>
              <a:t>» - это взаимный, «</a:t>
            </a:r>
            <a:r>
              <a:rPr lang="ru-RU" dirty="0" err="1"/>
              <a:t>act</a:t>
            </a:r>
            <a:r>
              <a:rPr lang="ru-RU" dirty="0"/>
              <a:t>» - действовать) - означает взаимодействовать, находиться в режиме беседы, диалога с кем-либо. Другими словами, в отличие от активных методов, интерактивные ориентированы на более широкое взаимодействие учеников не только с учителем, но и друг с другом и на доминирование активности учащихся в процессе обучения. Основными составляющими интерактивных методов являются выполняемые учащимися упражнения и задания. Важное отличие их от обычных в том, что, выполняя их, учащиеся не только и не столько закрепляют уже изученный материал, сколько изучают новый.</a:t>
            </a:r>
          </a:p>
          <a:p>
            <a:endParaRPr lang="ru-RU" dirty="0"/>
          </a:p>
        </p:txBody>
      </p:sp>
      <p:sp>
        <p:nvSpPr>
          <p:cNvPr id="3" name="Заголовок 2"/>
          <p:cNvSpPr>
            <a:spLocks noGrp="1"/>
          </p:cNvSpPr>
          <p:nvPr>
            <p:ph type="title"/>
          </p:nvPr>
        </p:nvSpPr>
        <p:spPr/>
        <p:txBody>
          <a:bodyPr>
            <a:normAutofit fontScale="90000"/>
          </a:bodyPr>
          <a:lstStyle/>
          <a:p>
            <a:r>
              <a:rPr lang="ru-RU" dirty="0"/>
              <a:t>Интерактивный («</a:t>
            </a:r>
            <a:r>
              <a:rPr lang="ru-RU" dirty="0" err="1"/>
              <a:t>Inter</a:t>
            </a:r>
            <a:r>
              <a:rPr lang="ru-RU" dirty="0"/>
              <a:t>» - это взаимный, «</a:t>
            </a:r>
            <a:r>
              <a:rPr lang="ru-RU" dirty="0" err="1"/>
              <a:t>act</a:t>
            </a:r>
            <a:r>
              <a:rPr lang="ru-RU" dirty="0"/>
              <a:t>» - действовать)</a:t>
            </a:r>
          </a:p>
        </p:txBody>
      </p:sp>
    </p:spTree>
    <p:extLst>
      <p:ext uri="{BB962C8B-B14F-4D97-AF65-F5344CB8AC3E}">
        <p14:creationId xmlns:p14="http://schemas.microsoft.com/office/powerpoint/2010/main" val="3289364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effectLst/>
              </a:rPr>
              <a:t>Интерактивное обучение</a:t>
            </a:r>
            <a:endParaRPr lang="ru-RU" dirty="0"/>
          </a:p>
        </p:txBody>
      </p:sp>
      <p:sp>
        <p:nvSpPr>
          <p:cNvPr id="3" name="Объект 2"/>
          <p:cNvSpPr>
            <a:spLocks noGrp="1"/>
          </p:cNvSpPr>
          <p:nvPr>
            <p:ph sz="half" idx="1"/>
          </p:nvPr>
        </p:nvSpPr>
        <p:spPr/>
        <p:txBody>
          <a:bodyPr>
            <a:normAutofit fontScale="70000" lnSpcReduction="20000"/>
          </a:bodyPr>
          <a:lstStyle/>
          <a:p>
            <a:r>
              <a:rPr lang="ru-RU" dirty="0"/>
              <a:t>В процессе интерактивного обучения учащийся становится активным субъектом образовательного процесса, так как усвоение материала осуществляется не путем передачи его, а в процессе собственной активности субъекта, ведь обучение идет через соучастие, взаимодействие.</a:t>
            </a:r>
          </a:p>
          <a:p>
            <a:endParaRPr lang="ru-RU" dirty="0"/>
          </a:p>
        </p:txBody>
      </p:sp>
      <p:sp>
        <p:nvSpPr>
          <p:cNvPr id="4" name="Объект 3"/>
          <p:cNvSpPr>
            <a:spLocks noGrp="1"/>
          </p:cNvSpPr>
          <p:nvPr>
            <p:ph sz="half" idx="2"/>
          </p:nvPr>
        </p:nvSpPr>
        <p:spPr/>
        <p:txBody>
          <a:bodyPr>
            <a:normAutofit fontScale="70000" lnSpcReduction="20000"/>
          </a:bodyPr>
          <a:lstStyle/>
          <a:p>
            <a:r>
              <a:rPr lang="ru-RU" dirty="0"/>
              <a:t>Интерактивное обучение — это познание, направленное на открытие: обучаемые на практике усваивают новые знания, приобретают опыт анализа и решения проблем. Интерактивное обучение способствует формированию устойчивой положительной мотивации школьника к изучению учебного предмета, формирует познавательную активность, желание изучать не только тот материал, который включен в учебник, но и выйти за его пределы, изучать потому, что интересно, потому, что любопытно найти решение трудной проблемной задачи.</a:t>
            </a:r>
          </a:p>
          <a:p>
            <a:endParaRPr lang="ru-RU" dirty="0"/>
          </a:p>
        </p:txBody>
      </p:sp>
    </p:spTree>
    <p:extLst>
      <p:ext uri="{BB962C8B-B14F-4D97-AF65-F5344CB8AC3E}">
        <p14:creationId xmlns:p14="http://schemas.microsoft.com/office/powerpoint/2010/main" val="4090112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a:bodyPr>
          <a:lstStyle/>
          <a:p>
            <a:pPr fontAlgn="t"/>
            <a:r>
              <a:rPr lang="ru-RU" dirty="0"/>
              <a:t>Интерактивная методика преподавания требует от учителя пересмотра очень многих привычных подходов. Так, например, казалось легким внедрение свободного общения учеников в классе друг с другом. Но без взаимного уважения, без умения прислушиваться друг к другу, без правильного общего руководства ведением урока ничего не получится.</a:t>
            </a:r>
          </a:p>
          <a:p>
            <a:pPr fontAlgn="t"/>
            <a:r>
              <a:rPr lang="ru-RU" dirty="0"/>
              <a:t>На основе интерактивного метода роль педагога радикально меняется: он является не только носителем знаний, но и руководителем, инициатором самостоятельной творческой работы учащихся.</a:t>
            </a:r>
          </a:p>
          <a:p>
            <a:endParaRPr lang="ru-RU" dirty="0"/>
          </a:p>
        </p:txBody>
      </p:sp>
      <p:sp>
        <p:nvSpPr>
          <p:cNvPr id="3" name="Заголовок 2"/>
          <p:cNvSpPr>
            <a:spLocks noGrp="1"/>
          </p:cNvSpPr>
          <p:nvPr>
            <p:ph type="title"/>
          </p:nvPr>
        </p:nvSpPr>
        <p:spPr/>
        <p:txBody>
          <a:bodyPr>
            <a:noAutofit/>
          </a:bodyPr>
          <a:lstStyle/>
          <a:p>
            <a:pPr algn="ctr"/>
            <a:r>
              <a:rPr lang="ru-RU" sz="2800" dirty="0">
                <a:effectLst/>
                <a:latin typeface="Times New Roman" pitchFamily="18" charset="0"/>
                <a:cs typeface="Times New Roman" pitchFamily="18" charset="0"/>
              </a:rPr>
              <a:t>Активное внедрение преподавания элементов интерактивной методики предполагает работу в парах, в малых и больших группах</a:t>
            </a:r>
            <a:r>
              <a:rPr lang="ru-RU" sz="2800" dirty="0" smtClean="0">
                <a:effectLst/>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422170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t>Интерактивные методы обучения очень эффективны, поскольку они способствуют высокой степени мотивации, максимальной индивидуальности преподавания, предполагают широкие возможности для творчества, самореализации учащихся. Налицо более прочное усвоение материала, так как учащиеся добывают знания самостоятельно, сознательно, переживая каждый шаг обучения.</a:t>
            </a:r>
          </a:p>
          <a:p>
            <a:pPr marL="0" indent="0">
              <a:buNone/>
            </a:pPr>
            <a:endParaRPr lang="ru-RU" dirty="0"/>
          </a:p>
        </p:txBody>
      </p:sp>
      <p:sp>
        <p:nvSpPr>
          <p:cNvPr id="3" name="Заголовок 2"/>
          <p:cNvSpPr>
            <a:spLocks noGrp="1"/>
          </p:cNvSpPr>
          <p:nvPr>
            <p:ph type="title"/>
          </p:nvPr>
        </p:nvSpPr>
        <p:spPr/>
        <p:txBody>
          <a:bodyPr/>
          <a:lstStyle/>
          <a:p>
            <a:r>
              <a:rPr lang="ru-RU" dirty="0"/>
              <a:t>Интерактивные методы обучения</a:t>
            </a:r>
          </a:p>
        </p:txBody>
      </p:sp>
    </p:spTree>
    <p:extLst>
      <p:ext uri="{BB962C8B-B14F-4D97-AF65-F5344CB8AC3E}">
        <p14:creationId xmlns:p14="http://schemas.microsoft.com/office/powerpoint/2010/main" val="3321763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Интерактивные методы обучения</a:t>
            </a:r>
          </a:p>
        </p:txBody>
      </p:sp>
      <p:sp>
        <p:nvSpPr>
          <p:cNvPr id="3" name="Объект 2"/>
          <p:cNvSpPr>
            <a:spLocks noGrp="1"/>
          </p:cNvSpPr>
          <p:nvPr>
            <p:ph sz="half" idx="1"/>
          </p:nvPr>
        </p:nvSpPr>
        <p:spPr/>
        <p:txBody>
          <a:bodyPr>
            <a:normAutofit fontScale="92500" lnSpcReduction="10000"/>
          </a:bodyPr>
          <a:lstStyle/>
          <a:p>
            <a:r>
              <a:rPr lang="ru-RU" dirty="0"/>
              <a:t>Интерактивные методы предполагают умение распределять обязанности, ставить цели, делать взвешенный, правильный выбор, анализировать ситуацию, а также дают ощущение полёта творческой мысли, чувство радости и глубокого удовлетворения от своей работы. </a:t>
            </a:r>
            <a:endParaRPr lang="ru-RU" dirty="0"/>
          </a:p>
        </p:txBody>
      </p:sp>
      <p:sp>
        <p:nvSpPr>
          <p:cNvPr id="4" name="Объект 3"/>
          <p:cNvSpPr>
            <a:spLocks noGrp="1"/>
          </p:cNvSpPr>
          <p:nvPr>
            <p:ph sz="half" idx="2"/>
          </p:nvPr>
        </p:nvSpPr>
        <p:spPr/>
        <p:txBody>
          <a:bodyPr>
            <a:normAutofit fontScale="92500" lnSpcReduction="10000"/>
          </a:bodyPr>
          <a:lstStyle/>
          <a:p>
            <a:r>
              <a:rPr lang="ru-RU" dirty="0"/>
              <a:t>На уроках можно применять такие интерактивные методы обучения как мозговой штурм, деловая игра, ролевая игра, имитационная игра, дискуссия, презентация, эссе. Интерактивные технологии способствуют личностному росту учащихся.</a:t>
            </a:r>
          </a:p>
          <a:p>
            <a:endParaRPr lang="ru-RU" dirty="0"/>
          </a:p>
        </p:txBody>
      </p:sp>
    </p:spTree>
    <p:extLst>
      <p:ext uri="{BB962C8B-B14F-4D97-AF65-F5344CB8AC3E}">
        <p14:creationId xmlns:p14="http://schemas.microsoft.com/office/powerpoint/2010/main" val="2401269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10000"/>
          </a:bodyPr>
          <a:lstStyle/>
          <a:p>
            <a:r>
              <a:rPr lang="ru-RU" dirty="0"/>
              <a:t>Организацию обучения в малых группах следует начинать с планировки помещения. Действительно, трехрядная планировка парт в классах, полностью приспособлена для того, чтобы "внимать" и не отвлекаться, не общаться друг с другом. Это противоречит идее сотрудничества.</a:t>
            </a:r>
          </a:p>
          <a:p>
            <a:r>
              <a:rPr lang="ru-RU" dirty="0"/>
              <a:t>Начнем с такого размещения рабочих мест детей, чтобы они могли, прежде всего, общаться в процессе совместной деятельности. Для этого они должны, видеть лица друг друга. И именно это будет определять приоритетные виды деятельности на уроке, самостоятельную совместную деятельность. Кстати, слушать такая планировка нисколько не мешает, но главное направление деятельности на таких уроках - общение в ходе познавательной совместной и творческой деятельности.</a:t>
            </a:r>
          </a:p>
          <a:p>
            <a:endParaRPr lang="ru-RU" dirty="0"/>
          </a:p>
        </p:txBody>
      </p:sp>
      <p:sp>
        <p:nvSpPr>
          <p:cNvPr id="3" name="Заголовок 2"/>
          <p:cNvSpPr>
            <a:spLocks noGrp="1"/>
          </p:cNvSpPr>
          <p:nvPr>
            <p:ph type="title"/>
          </p:nvPr>
        </p:nvSpPr>
        <p:spPr/>
        <p:txBody>
          <a:bodyPr>
            <a:normAutofit fontScale="90000"/>
          </a:bodyPr>
          <a:lstStyle/>
          <a:p>
            <a:r>
              <a:rPr lang="ru-RU" b="1" dirty="0">
                <a:effectLst/>
              </a:rPr>
              <a:t>Методика организации обучения в малых группах</a:t>
            </a:r>
            <a:r>
              <a:rPr lang="ru-RU" b="1" dirty="0" smtClean="0">
                <a:effectLst/>
              </a:rPr>
              <a:t>.</a:t>
            </a:r>
            <a:endParaRPr lang="ru-RU" dirty="0"/>
          </a:p>
        </p:txBody>
      </p:sp>
    </p:spTree>
    <p:extLst>
      <p:ext uri="{BB962C8B-B14F-4D97-AF65-F5344CB8AC3E}">
        <p14:creationId xmlns:p14="http://schemas.microsoft.com/office/powerpoint/2010/main" val="2659257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77500" lnSpcReduction="20000"/>
          </a:bodyPr>
          <a:lstStyle/>
          <a:p>
            <a:r>
              <a:rPr lang="ru-RU" dirty="0"/>
              <a:t>Если учитель решил попробовать свои силы в организации обучения в сотрудничестве, если его увлекли идеи вовлечения каждого ученика в активную познавательную деятельность и к тому же он считаете необходимым уделять внимание обучению культуре общения, думается полезно будет по началу не форсировать события, а приближаться к намеченной цели постепенно и терпеливо шаг за шагом, приучая своих учеников:</a:t>
            </a:r>
          </a:p>
          <a:p>
            <a:r>
              <a:rPr lang="ru-RU" dirty="0"/>
              <a:t>·       взаимодействовать в группе с любым партнером или партнерами;</a:t>
            </a:r>
          </a:p>
          <a:p>
            <a:r>
              <a:rPr lang="ru-RU" dirty="0"/>
              <a:t>·       работать активно, серьезно относясь к порученному заданию;</a:t>
            </a:r>
          </a:p>
          <a:p>
            <a:r>
              <a:rPr lang="ru-RU" dirty="0"/>
              <a:t>·       вежливо и доброжелательно общаться с партнерами;</a:t>
            </a:r>
          </a:p>
          <a:p>
            <a:r>
              <a:rPr lang="ru-RU" dirty="0"/>
              <a:t>·       испытывать чувство ответственности не только за собственные успехи, но и за успехи своих партнеров, всего класса;</a:t>
            </a:r>
          </a:p>
          <a:p>
            <a:r>
              <a:rPr lang="ru-RU" dirty="0"/>
              <a:t>·       полностью осознавать, что совместная работа в группах - это серьезный и ответственный труд.</a:t>
            </a:r>
          </a:p>
          <a:p>
            <a:endParaRPr lang="ru-RU" dirty="0"/>
          </a:p>
        </p:txBody>
      </p:sp>
      <p:sp>
        <p:nvSpPr>
          <p:cNvPr id="3" name="Заголовок 2"/>
          <p:cNvSpPr>
            <a:spLocks noGrp="1"/>
          </p:cNvSpPr>
          <p:nvPr>
            <p:ph type="title"/>
          </p:nvPr>
        </p:nvSpPr>
        <p:spPr/>
        <p:txBody>
          <a:bodyPr/>
          <a:lstStyle/>
          <a:p>
            <a:r>
              <a:rPr lang="ru-RU" dirty="0" smtClean="0">
                <a:effectLst/>
              </a:rPr>
              <a:t>ПЕДАГОГИЧЕСКИЕ ПРОБЛЕМЫ</a:t>
            </a:r>
            <a:endParaRPr lang="ru-RU" dirty="0"/>
          </a:p>
        </p:txBody>
      </p:sp>
    </p:spTree>
    <p:extLst>
      <p:ext uri="{BB962C8B-B14F-4D97-AF65-F5344CB8AC3E}">
        <p14:creationId xmlns:p14="http://schemas.microsoft.com/office/powerpoint/2010/main" val="259526494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11</TotalTime>
  <Words>831</Words>
  <Application>Microsoft Office PowerPoint</Application>
  <PresentationFormat>Экран (4:3)</PresentationFormat>
  <Paragraphs>32</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Бумажная</vt:lpstr>
      <vt:lpstr>2.2.5. Правила организации тренинг-занятий при преподавании русского языка (практическое занятие 2 часа)</vt:lpstr>
      <vt:lpstr>План</vt:lpstr>
      <vt:lpstr>Ключевые слова: </vt:lpstr>
      <vt:lpstr>Интерактивный («Inter» - это взаимный, «act» - действовать)</vt:lpstr>
      <vt:lpstr>Интерактивное обучение</vt:lpstr>
      <vt:lpstr>Активное внедрение преподавания элементов интерактивной методики предполагает работу в парах, в малых и больших группах.</vt:lpstr>
      <vt:lpstr>Интерактивные методы обучения</vt:lpstr>
      <vt:lpstr>Интерактивные методы обучения</vt:lpstr>
      <vt:lpstr>Методика организации обучения в малых группах.</vt:lpstr>
      <vt:lpstr>ПЕДАГОГИЧЕСКИЕ ПРОБЛЕМЫ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2.2.5. Правила организации тренинг-занятий при преподавании русского языка (практическое занятие 2 часа)</dc:title>
  <dc:creator>Gulchexraxon</dc:creator>
  <cp:lastModifiedBy>Gulchexraxon</cp:lastModifiedBy>
  <cp:revision>6</cp:revision>
  <dcterms:created xsi:type="dcterms:W3CDTF">2024-04-24T04:18:50Z</dcterms:created>
  <dcterms:modified xsi:type="dcterms:W3CDTF">2024-04-24T04:31:29Z</dcterms:modified>
</cp:coreProperties>
</file>