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3"/>
  </p:notesMasterIdLst>
  <p:sldIdLst>
    <p:sldId id="264" r:id="rId2"/>
    <p:sldId id="290" r:id="rId3"/>
    <p:sldId id="265" r:id="rId4"/>
    <p:sldId id="266" r:id="rId5"/>
    <p:sldId id="267" r:id="rId6"/>
    <p:sldId id="268" r:id="rId7"/>
    <p:sldId id="269" r:id="rId8"/>
    <p:sldId id="270" r:id="rId9"/>
    <p:sldId id="257" r:id="rId10"/>
    <p:sldId id="258" r:id="rId11"/>
    <p:sldId id="259" r:id="rId12"/>
    <p:sldId id="260" r:id="rId13"/>
    <p:sldId id="261" r:id="rId14"/>
    <p:sldId id="262" r:id="rId15"/>
    <p:sldId id="263" r:id="rId16"/>
    <p:sldId id="271" r:id="rId17"/>
    <p:sldId id="272" r:id="rId18"/>
    <p:sldId id="273" r:id="rId19"/>
    <p:sldId id="274" r:id="rId20"/>
    <p:sldId id="275" r:id="rId21"/>
    <p:sldId id="291" r:id="rId22"/>
    <p:sldId id="292" r:id="rId23"/>
    <p:sldId id="293" r:id="rId24"/>
    <p:sldId id="294" r:id="rId25"/>
    <p:sldId id="295" r:id="rId26"/>
    <p:sldId id="276" r:id="rId27"/>
    <p:sldId id="296" r:id="rId28"/>
    <p:sldId id="277" r:id="rId29"/>
    <p:sldId id="278" r:id="rId30"/>
    <p:sldId id="279" r:id="rId31"/>
    <p:sldId id="280" r:id="rId32"/>
    <p:sldId id="297" r:id="rId33"/>
    <p:sldId id="302" r:id="rId34"/>
    <p:sldId id="281" r:id="rId35"/>
    <p:sldId id="282" r:id="rId36"/>
    <p:sldId id="283" r:id="rId37"/>
    <p:sldId id="284" r:id="rId38"/>
    <p:sldId id="285" r:id="rId39"/>
    <p:sldId id="286" r:id="rId40"/>
    <p:sldId id="287" r:id="rId41"/>
    <p:sldId id="288" r:id="rId4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966" autoAdjust="0"/>
    <p:restoredTop sz="94660"/>
  </p:normalViewPr>
  <p:slideViewPr>
    <p:cSldViewPr snapToGrid="0">
      <p:cViewPr varScale="1">
        <p:scale>
          <a:sx n="78" d="100"/>
          <a:sy n="78" d="100"/>
        </p:scale>
        <p:origin x="696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7B9C1E-DF0F-49F8-AD72-2529E2E3275F}" type="datetimeFigureOut">
              <a:rPr lang="ru-RU" smtClean="0"/>
              <a:t>05.03.2025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7864BD-4408-484E-A270-9B69DDAE71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18091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F9313AF-794E-805B-3C2D-FEEAE45BEDF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F444B36C-3B76-8E39-E18B-12F13F82727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672FA83-3DC6-B41D-7AFD-6CFD7207F2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DFD34-56E7-48F8-BBDA-38544BB71621}" type="datetimeFigureOut">
              <a:rPr lang="ru-RU" smtClean="0"/>
              <a:t>05.03.2025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44E54D5-C011-B87B-2B4A-CE4FE920A0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3409874-E73A-8EE2-BE20-04E31253F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BDEB01-4B8F-4EA2-A604-0BA91EE806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10486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9E7405C-FE96-0834-4446-4A84BDD139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6946151-E404-201B-9FA3-22FF7872825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C816310-B6A1-6ED4-D9DF-E80EE8BE24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DFD34-56E7-48F8-BBDA-38544BB71621}" type="datetimeFigureOut">
              <a:rPr lang="ru-RU" smtClean="0"/>
              <a:t>05.03.2025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71971EE-A342-BD85-18CF-3A7FDC316E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D8C3F5B-4B06-08EC-8E90-41A8E8DA51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BDEB01-4B8F-4EA2-A604-0BA91EE806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01026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70A070F-136A-F6BC-491E-A10E21E3EE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CAD17D63-6E5F-50A6-AEE5-3FD74BB4C8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93169BD-342A-D0E6-1ECA-0BF3EFB354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DFD34-56E7-48F8-BBDA-38544BB71621}" type="datetimeFigureOut">
              <a:rPr lang="ru-RU" smtClean="0"/>
              <a:t>05.03.2025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426F841-4D51-79DB-0DB6-F6D5CB4BBE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3E90839-4023-7A07-2BFC-DA637B8B34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BDEB01-4B8F-4EA2-A604-0BA91EE806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43299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D9919C7-6D21-66F8-89F2-8A1751DADA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A3718B3-904B-4FBD-5E5C-0099DF8B452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E69968F-333D-0961-7552-D6A8936060E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FAD859D1-AA87-0F62-22AC-20D4BEC5D9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DFD34-56E7-48F8-BBDA-38544BB71621}" type="datetimeFigureOut">
              <a:rPr lang="ru-RU" smtClean="0"/>
              <a:t>05.03.2025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81BCC0B2-B4AE-409B-3D11-D00CB1A52C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3AC66C7-25CE-500E-F9F8-1837F78CF8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BDEB01-4B8F-4EA2-A604-0BA91EE806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9589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FEFF0DA-3B23-9CB1-60DB-42DA8A4227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CC52F839-D340-8C13-2CB6-D4F80CB1CD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C96EBEF7-1DB8-782F-6BD2-F925010BB63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00679A3C-32AA-E615-65D2-9C13458AD33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8C3FC169-5F92-2278-C4ED-C1D253DD291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FB11ACCA-B616-1E50-2C0F-F7B3B583AF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DFD34-56E7-48F8-BBDA-38544BB71621}" type="datetimeFigureOut">
              <a:rPr lang="ru-RU" smtClean="0"/>
              <a:t>05.03.2025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E4BE5466-A7CF-8F2B-C000-2C5C915C7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B1B12BE3-7E69-1084-A20C-49685DC693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BDEB01-4B8F-4EA2-A604-0BA91EE806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16878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6F4480D-A91E-A410-3984-5CC16C253E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F2ACFB62-54D3-A66F-880E-103E848E5F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DFD34-56E7-48F8-BBDA-38544BB71621}" type="datetimeFigureOut">
              <a:rPr lang="ru-RU" smtClean="0"/>
              <a:t>05.03.2025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DB45BC3C-7DE9-14A7-7E33-5A3BC0C30C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98DDB635-58E2-2DD7-1F9E-CDCD3F5C51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BDEB01-4B8F-4EA2-A604-0BA91EE806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90310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D21C5151-5CA9-A346-6CE9-92A21B00EE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DFD34-56E7-48F8-BBDA-38544BB71621}" type="datetimeFigureOut">
              <a:rPr lang="ru-RU" smtClean="0"/>
              <a:t>05.03.2025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66D6BA14-9CEF-E18C-A5BA-32ACDBB2DB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5398D158-51B0-BF50-AF7D-5A8D1D8E9C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BDEB01-4B8F-4EA2-A604-0BA91EE806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83806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4013E33-CB5C-3FEA-FB1E-D665546A8A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F944109-657B-4772-DD22-30F8065391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A3D97DB5-BDC4-806B-0BD9-8581AAC782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2432A1EC-B956-B58A-D693-1DBAACA003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DFD34-56E7-48F8-BBDA-38544BB71621}" type="datetimeFigureOut">
              <a:rPr lang="ru-RU" smtClean="0"/>
              <a:t>05.03.2025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9E982B8-28A5-B99B-0165-D1B0285A2A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8F578AB-5A42-80A4-E8BE-475D4FF4AB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BDEB01-4B8F-4EA2-A604-0BA91EE806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3727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0E041EB-6AFE-E2EC-5FDE-1B3553BCBC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0A6F379A-F85D-735B-575E-388581491C5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688CFCD9-CE8E-FCB1-F85C-2F4A4897479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5231812-DD02-5C0E-BFE8-46113518A8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DFD34-56E7-48F8-BBDA-38544BB71621}" type="datetimeFigureOut">
              <a:rPr lang="ru-RU" smtClean="0"/>
              <a:t>05.03.2025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88622513-DC7B-480F-CBCE-5C7B29CF43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D005DB5-AA0C-0D87-26AE-F318CBE9F7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BDEB01-4B8F-4EA2-A604-0BA91EE806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8420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6D0242E-1AA9-462D-F771-8A80844CDD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01B4E05C-448D-D0E4-0D6B-E1929C34774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D0AD8B1-62C7-AE7A-A3A1-FF65A1E94F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DFD34-56E7-48F8-BBDA-38544BB71621}" type="datetimeFigureOut">
              <a:rPr lang="ru-RU" smtClean="0"/>
              <a:t>05.03.2025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D347CCA-A3AE-BF88-9288-14B7D87158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889B7CF-B8F4-E5A9-051C-50C82EAA96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BDEB01-4B8F-4EA2-A604-0BA91EE806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32320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10F68444-CA12-5EEF-0C84-5FEE056D78B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F01B1274-5C19-12FE-0D63-C45106FA373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36A7E73-802A-D73D-3045-61BF97FB5E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DFD34-56E7-48F8-BBDA-38544BB71621}" type="datetimeFigureOut">
              <a:rPr lang="ru-RU" smtClean="0"/>
              <a:t>05.03.2025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148C853-FD15-D1B2-6769-08D01109A1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6F89CE9-484E-2913-CDBA-B6FF55F7D7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BDEB01-4B8F-4EA2-A604-0BA91EE806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175448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99346" y="6457950"/>
            <a:ext cx="1435504" cy="342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44661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A5C11BA-A0DF-E797-BD02-5B8EC9BD58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BFB0397B-9805-7C09-18E0-47FD5624FB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D8BE012-6AF4-C845-62F5-990BFF32D9A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6DFD34-56E7-48F8-BBDA-38544BB71621}" type="datetimeFigureOut">
              <a:rPr lang="ru-RU" smtClean="0"/>
              <a:t>05.03.2025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AA0BA4D-8D56-9A4F-22BA-48D65495566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DF71BD1-F8D2-8A4D-4628-3ACDF7E997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BDEB01-4B8F-4EA2-A604-0BA91EE806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65255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4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661492" y="475234"/>
            <a:ext cx="6297018" cy="186064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/>
            <a: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1.2-modul: </a:t>
            </a:r>
            <a:r>
              <a:rPr lang="tr-TR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“Psixologning</a:t>
            </a:r>
            <a:r>
              <a:rPr lang="tr-TR" sz="2800" b="1" spc="-4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tr-TR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psixologik-pedagogik</a:t>
            </a:r>
            <a:r>
              <a:rPr lang="tr-TR" sz="2800" b="1" spc="-6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tr-TR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faoliyatini</a:t>
            </a:r>
            <a:r>
              <a:rPr lang="tr-TR" sz="2800" b="1" spc="-4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tr-TR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rejalashtirish” moduli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2667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2667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Mavzu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tr-TR" sz="3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Psixologning</a:t>
            </a:r>
            <a:r>
              <a:rPr lang="tr-TR" sz="3200" b="1" spc="-6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tr-TR" sz="3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kasbiy</a:t>
            </a:r>
            <a:r>
              <a:rPr lang="tr-TR" sz="3200" b="1" spc="-6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tr-TR" sz="3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faoliyatini</a:t>
            </a:r>
            <a:r>
              <a:rPr lang="tr-TR" sz="3200" b="1" spc="-4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tr-TR" sz="3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rejalashtirish</a:t>
            </a:r>
            <a:r>
              <a:rPr lang="tr-TR" sz="3200" b="1" spc="-2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tr-TR" sz="3200" b="1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asoslari</a:t>
            </a:r>
            <a:endParaRPr lang="en-US" sz="4000" b="1" dirty="0">
              <a:solidFill>
                <a:srgbClr val="1B1B27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Shape 2"/>
          <p:cNvSpPr/>
          <p:nvPr/>
        </p:nvSpPr>
        <p:spPr>
          <a:xfrm>
            <a:off x="661492" y="5665788"/>
            <a:ext cx="302419" cy="302419"/>
          </a:xfrm>
          <a:prstGeom prst="roundRect">
            <a:avLst>
              <a:gd name="adj" fmla="val 25194296"/>
            </a:avLst>
          </a:prstGeom>
          <a:noFill/>
          <a:ln w="7620">
            <a:solidFill>
              <a:srgbClr val="FFFFFF"/>
            </a:solidFill>
            <a:prstDash val="solid"/>
          </a:ln>
        </p:spPr>
      </p:sp>
      <p:sp>
        <p:nvSpPr>
          <p:cNvPr id="9" name="Скругленный прямоугольник 8"/>
          <p:cNvSpPr/>
          <p:nvPr/>
        </p:nvSpPr>
        <p:spPr>
          <a:xfrm>
            <a:off x="321915" y="5121671"/>
            <a:ext cx="6757721" cy="137270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333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Pedagogika</a:t>
            </a:r>
            <a:r>
              <a:rPr lang="en-US" sz="2333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33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333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33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psixologiya</a:t>
            </a:r>
            <a:r>
              <a:rPr lang="en-US" sz="2333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r>
              <a:rPr lang="en-US" sz="2333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2333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33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texnologiyalari</a:t>
            </a:r>
            <a:r>
              <a:rPr lang="en-US" sz="2333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en-US" sz="2333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kafedrasi</a:t>
            </a:r>
            <a:r>
              <a:rPr lang="en-US" sz="2333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33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sz="2333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33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o‘qituvchisi</a:t>
            </a:r>
            <a:r>
              <a:rPr lang="en-US" sz="2333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 </a:t>
            </a:r>
            <a:r>
              <a:rPr lang="en-US" sz="2333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Rahmatillo</a:t>
            </a:r>
            <a:r>
              <a:rPr lang="en-US" sz="2333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33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Latibjonov</a:t>
            </a:r>
            <a:endParaRPr lang="ru-RU" sz="2333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FBBA4D93-D1B1-AC9C-D61F-D60FFD0A33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98087" y="534241"/>
            <a:ext cx="4571998" cy="5131547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85799A0C-CE6C-9F1B-EF6A-6C7D7CDE46DC}"/>
              </a:ext>
            </a:extLst>
          </p:cNvPr>
          <p:cNvSpPr/>
          <p:nvPr/>
        </p:nvSpPr>
        <p:spPr>
          <a:xfrm>
            <a:off x="10687665" y="6494375"/>
            <a:ext cx="1435509" cy="289883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>
            <a:extLst>
              <a:ext uri="{FF2B5EF4-FFF2-40B4-BE49-F238E27FC236}">
                <a16:creationId xmlns:a16="http://schemas.microsoft.com/office/drawing/2014/main" id="{C2407406-D72B-B879-5F30-5593C693656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5030434"/>
              </p:ext>
            </p:extLst>
          </p:nvPr>
        </p:nvGraphicFramePr>
        <p:xfrm>
          <a:off x="66040" y="844062"/>
          <a:ext cx="12059919" cy="608599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962146">
                  <a:extLst>
                    <a:ext uri="{9D8B030D-6E8A-4147-A177-3AD203B41FA5}">
                      <a16:colId xmlns:a16="http://schemas.microsoft.com/office/drawing/2014/main" val="3024638800"/>
                    </a:ext>
                  </a:extLst>
                </a:gridCol>
                <a:gridCol w="3032591">
                  <a:extLst>
                    <a:ext uri="{9D8B030D-6E8A-4147-A177-3AD203B41FA5}">
                      <a16:colId xmlns:a16="http://schemas.microsoft.com/office/drawing/2014/main" val="1773068130"/>
                    </a:ext>
                  </a:extLst>
                </a:gridCol>
                <a:gridCol w="3032591">
                  <a:extLst>
                    <a:ext uri="{9D8B030D-6E8A-4147-A177-3AD203B41FA5}">
                      <a16:colId xmlns:a16="http://schemas.microsoft.com/office/drawing/2014/main" val="3912654915"/>
                    </a:ext>
                  </a:extLst>
                </a:gridCol>
                <a:gridCol w="3032591">
                  <a:extLst>
                    <a:ext uri="{9D8B030D-6E8A-4147-A177-3AD203B41FA5}">
                      <a16:colId xmlns:a16="http://schemas.microsoft.com/office/drawing/2014/main" val="520389013"/>
                    </a:ext>
                  </a:extLst>
                </a:gridCol>
              </a:tblGrid>
              <a:tr h="1771319">
                <a:tc>
                  <a:txBody>
                    <a:bodyPr/>
                    <a:lstStyle/>
                    <a:p>
                      <a:pPr lvl="0"/>
                      <a:r>
                        <a:rPr lang="en-US" sz="1800" kern="1200" dirty="0" err="1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O‘zingizni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maktab </a:t>
                      </a:r>
                      <a:r>
                        <a:rPr lang="en-US" sz="1800" kern="1200" dirty="0" err="1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muhitida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kern="1200" dirty="0" err="1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xavfsiz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his </a:t>
                      </a:r>
                      <a:r>
                        <a:rPr lang="en-US" sz="1800" kern="1200" dirty="0" err="1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qilasizmi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? 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ru-RU" sz="1800" kern="1200" dirty="0" err="1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Ha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ru-RU" sz="1800" kern="1200" dirty="0" err="1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Yoq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)</a:t>
                      </a:r>
                    </a:p>
                  </a:txBody>
                  <a:tcPr marL="63500" marR="63500" marT="63500" marB="6350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ru-RU" sz="1800" kern="1200" dirty="0" err="1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Maktabingizda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kern="1200" dirty="0" err="1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jismoniy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kern="1200" dirty="0" err="1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xavfsizlikni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kern="1200" dirty="0" err="1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ta’minlovchi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kern="1200" dirty="0" err="1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choralar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kern="1200" dirty="0" err="1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yetarlimi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?</a:t>
                      </a:r>
                    </a:p>
                  </a:txBody>
                  <a:tcPr marL="63500" marR="63500" marT="63500" marB="63500"/>
                </a:tc>
                <a:tc>
                  <a:txBody>
                    <a:bodyPr/>
                    <a:lstStyle/>
                    <a:p>
                      <a:pPr lvl="0"/>
                      <a:r>
                        <a:rPr lang="en-US" sz="1800" kern="1200" dirty="0" err="1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O‘qituvchilar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kern="1200" dirty="0" err="1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kern="1200" dirty="0" err="1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o‘quvchilar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kern="1200" dirty="0" err="1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o‘rtasidagi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kern="1200" dirty="0" err="1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munosabatlar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kern="1200" dirty="0" err="1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samimiymi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?</a:t>
                      </a:r>
                      <a:endParaRPr lang="ru-RU" sz="1800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 err="1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Sizning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kern="1200" dirty="0" err="1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fikringizcha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800" kern="1200" dirty="0" err="1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ta’lim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kern="1200" dirty="0" err="1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muhitini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kern="1200" dirty="0" err="1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yaxshilash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kern="1200" dirty="0" err="1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uchun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kern="1200" dirty="0" err="1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qanday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kern="1200" dirty="0" err="1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o‘zgarishlar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kern="1200" dirty="0" err="1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kiritish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kern="1200" dirty="0" err="1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kerak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? 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  <a:p>
                      <a:pPr lvl="0"/>
                      <a:endParaRPr lang="ru-RU" sz="1800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/>
                </a:tc>
                <a:extLst>
                  <a:ext uri="{0D108BD9-81ED-4DB2-BD59-A6C34878D82A}">
                    <a16:rowId xmlns:a16="http://schemas.microsoft.com/office/drawing/2014/main" val="3988394038"/>
                  </a:ext>
                </a:extLst>
              </a:tr>
              <a:tr h="431467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uz-Cyrl-UZ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buFont typeface="Arial" panose="020B0604020202020204" pitchFamily="34" charset="0"/>
                        <a:buChar char="➢"/>
                      </a:pPr>
                      <a:r>
                        <a:rPr lang="ru-RU" sz="1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_______</a:t>
                      </a:r>
                    </a:p>
                    <a:p>
                      <a:pPr marL="457200">
                        <a:lnSpc>
                          <a:spcPct val="115000"/>
                        </a:lnSpc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buFont typeface="Arial" panose="020B0604020202020204" pitchFamily="34" charset="0"/>
                        <a:buChar char="➢"/>
                      </a:pPr>
                      <a:r>
                        <a:rPr lang="ru-RU" sz="1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_______</a:t>
                      </a:r>
                    </a:p>
                    <a:p>
                      <a:pPr marL="457200">
                        <a:lnSpc>
                          <a:spcPct val="115000"/>
                        </a:lnSpc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buFont typeface="Arial" panose="020B0604020202020204" pitchFamily="34" charset="0"/>
                        <a:buChar char="➢"/>
                      </a:pPr>
                      <a:r>
                        <a:rPr lang="ru-RU" sz="1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_______</a:t>
                      </a:r>
                    </a:p>
                    <a:p>
                      <a:pPr marL="457200">
                        <a:lnSpc>
                          <a:spcPct val="115000"/>
                        </a:lnSpc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buFont typeface="Arial" panose="020B0604020202020204" pitchFamily="34" charset="0"/>
                        <a:buChar char="➢"/>
                      </a:pPr>
                      <a:r>
                        <a:rPr lang="ru-RU" sz="1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_______</a:t>
                      </a: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buFont typeface="Arial" panose="020B0604020202020204" pitchFamily="34" charset="0"/>
                        <a:buChar char="➢"/>
                      </a:pPr>
                      <a:r>
                        <a:rPr lang="ru-RU" sz="1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_______</a:t>
                      </a:r>
                    </a:p>
                    <a:p>
                      <a:pPr marL="457200">
                        <a:lnSpc>
                          <a:spcPct val="115000"/>
                        </a:lnSpc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buFont typeface="Arial" panose="020B0604020202020204" pitchFamily="34" charset="0"/>
                        <a:buChar char="➢"/>
                      </a:pPr>
                      <a:r>
                        <a:rPr lang="ru-RU" sz="1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_______</a:t>
                      </a:r>
                    </a:p>
                    <a:p>
                      <a:pPr marL="457200">
                        <a:lnSpc>
                          <a:spcPct val="115000"/>
                        </a:lnSpc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buFont typeface="Arial" panose="020B0604020202020204" pitchFamily="34" charset="0"/>
                        <a:buChar char="➢"/>
                      </a:pPr>
                      <a:r>
                        <a:rPr lang="ru-RU" sz="1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_______</a:t>
                      </a:r>
                    </a:p>
                    <a:p>
                      <a:pPr marL="457200">
                        <a:lnSpc>
                          <a:spcPct val="115000"/>
                        </a:lnSpc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buFont typeface="Arial" panose="020B0604020202020204" pitchFamily="34" charset="0"/>
                        <a:buChar char="➢"/>
                      </a:pPr>
                      <a:r>
                        <a:rPr lang="ru-RU" sz="1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_______</a:t>
                      </a: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buFont typeface="Arial" panose="020B0604020202020204" pitchFamily="34" charset="0"/>
                        <a:buChar char="➢"/>
                      </a:pPr>
                      <a:r>
                        <a:rPr lang="ru-RU" sz="1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_______</a:t>
                      </a:r>
                    </a:p>
                    <a:p>
                      <a:pPr marL="457200">
                        <a:lnSpc>
                          <a:spcPct val="115000"/>
                        </a:lnSpc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buFont typeface="Arial" panose="020B0604020202020204" pitchFamily="34" charset="0"/>
                        <a:buChar char="➢"/>
                      </a:pPr>
                      <a:r>
                        <a:rPr lang="ru-RU" sz="1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_______</a:t>
                      </a:r>
                    </a:p>
                    <a:p>
                      <a:pPr marL="457200">
                        <a:lnSpc>
                          <a:spcPct val="115000"/>
                        </a:lnSpc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buFont typeface="Arial" panose="020B0604020202020204" pitchFamily="34" charset="0"/>
                        <a:buChar char="➢"/>
                      </a:pPr>
                      <a:r>
                        <a:rPr lang="ru-RU" sz="1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_______</a:t>
                      </a:r>
                    </a:p>
                    <a:p>
                      <a:pPr marL="457200">
                        <a:lnSpc>
                          <a:spcPct val="115000"/>
                        </a:lnSpc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buFont typeface="Arial" panose="020B0604020202020204" pitchFamily="34" charset="0"/>
                        <a:buChar char="➢"/>
                      </a:pPr>
                      <a:r>
                        <a:rPr lang="ru-RU" sz="1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_______</a:t>
                      </a: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800" dirty="0">
                        <a:effectLst/>
                        <a:latin typeface="Times New Roman" panose="02020603050405020304" pitchFamily="18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/>
                </a:tc>
                <a:extLst>
                  <a:ext uri="{0D108BD9-81ED-4DB2-BD59-A6C34878D82A}">
                    <a16:rowId xmlns:a16="http://schemas.microsoft.com/office/drawing/2014/main" val="2305359911"/>
                  </a:ext>
                </a:extLst>
              </a:tr>
            </a:tbl>
          </a:graphicData>
        </a:graphic>
      </p:graphicFrame>
      <p:sp>
        <p:nvSpPr>
          <p:cNvPr id="3" name="Rectangle 1">
            <a:extLst>
              <a:ext uri="{FF2B5EF4-FFF2-40B4-BE49-F238E27FC236}">
                <a16:creationId xmlns:a16="http://schemas.microsoft.com/office/drawing/2014/main" id="{7D4DF309-C5E4-0C52-CBEB-4F6E04EAD1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2370" y="276567"/>
            <a:ext cx="10450285" cy="677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z-Cyrl-UZ" altLang="ru-RU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Kirish mashqi: </a:t>
            </a:r>
            <a:r>
              <a:rPr lang="en-US" sz="1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“</a:t>
            </a:r>
            <a:r>
              <a:rPr lang="en-US" sz="1800" b="1" kern="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Mening</a:t>
            </a:r>
            <a:r>
              <a:rPr lang="en-US" sz="1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kern="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maktabim</a:t>
            </a:r>
            <a:r>
              <a:rPr lang="en-US" sz="1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en-US" sz="1800" b="1" kern="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xavfsiz</a:t>
            </a:r>
            <a:r>
              <a:rPr lang="en-US" sz="1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kern="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kern="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qulaymi</a:t>
            </a:r>
            <a:r>
              <a:rPr lang="en-US" sz="1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?” </a:t>
            </a:r>
            <a:endParaRPr kumimoji="0" lang="ru-RU" altLang="ru-RU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85456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3C292F7C-E760-5A98-817C-4B2230C379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8089" y="589935"/>
            <a:ext cx="10933471" cy="5938684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Me'yoriy-huquqiy</a:t>
            </a:r>
            <a:r>
              <a:rPr 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hujjat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normativ-huquqiy</a:t>
            </a:r>
            <a:r>
              <a:rPr 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hujjat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tushunchalari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o‘rtasidagi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farqlarni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tushunish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mazmuni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ta'riflariga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e'tibor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qaratish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lozim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Me'yoriy-huquqiy</a:t>
            </a:r>
            <a:r>
              <a:rPr 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hujjat</a:t>
            </a:r>
            <a:r>
              <a:rPr 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>
              <a:lnSpc>
                <a:spcPct val="120000"/>
              </a:lnSpc>
            </a:pP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Me'yoriy-huquqiy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hujjat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davlatning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vakolatli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organlarning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muayyan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soha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faoliyatga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doir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me'yorlar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qoidalar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talablarni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belgilovchi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hujjatidir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hujjatlar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belgilagan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me'yorlar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huquqiy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tartibni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etadi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oshirish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tegishli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muassasalar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shaxslar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majburiydir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Misollar</a:t>
            </a:r>
            <a:r>
              <a:rPr 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Konstitutsiya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qonunlar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farmonlar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qarorlar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me'yoriy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hujjatlar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odatda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huquqiy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tartibni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belgilaydi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bajarish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majburiy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Tavsif</a:t>
            </a:r>
            <a:r>
              <a:rPr 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Bu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hujjatlar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keng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qamrovli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tartiblarni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belgilaydi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Me'yoriy-huquqiy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hujjatlar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ichiga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keng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miqyosdagi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huquqiy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normalar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prinsiplarga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asoslanadi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printsiplarni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belgilab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Normativ-huquqiy</a:t>
            </a:r>
            <a:r>
              <a:rPr 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hujjat</a:t>
            </a:r>
            <a:r>
              <a:rPr 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>
              <a:lnSpc>
                <a:spcPct val="120000"/>
              </a:lnSpc>
            </a:pP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Normativ-huquqiy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hujjat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aynan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biror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faoliyat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soha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bo‘yicha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maxsus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normativ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talablar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qoidalarni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o‘rnatgan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hujjatdir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hujjat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ma'lum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vaziyatni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hodisani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tartibga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solish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chiqariladi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ko‘pincha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normativ-huquqiy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hujjatlarda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qoidalari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shuningdek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to‘g‘ridan-to‘g‘ri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tartibga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soluvchi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talablar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mavjud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Misollar</a:t>
            </a:r>
            <a:r>
              <a:rPr 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Vazirlar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Mahkamasining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qarorlari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organlari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tomonidan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chiqarilgan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nizomlar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instruktsiyalar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qo‘llanmalar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Tavsif</a:t>
            </a:r>
            <a:r>
              <a:rPr 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Normativ-huquqiy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hujjatlar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biror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maxsus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yo‘nalishdagi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sohadagi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faoliyatni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tartibga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solishga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qaratilgan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ko‘proq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muayyan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vaziyatlar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qoidalar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o‘rnatadi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amalda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qo‘llanishi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qoidalarni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belgilaydi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lnSpc>
                <a:spcPct val="120000"/>
              </a:lnSpc>
              <a:buNone/>
            </a:pP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40060430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BFDC644-DEBA-C4A6-4FC8-7B24C864CBA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258" t="22258" r="24032" b="30835"/>
          <a:stretch/>
        </p:blipFill>
        <p:spPr>
          <a:xfrm>
            <a:off x="828367" y="0"/>
            <a:ext cx="10704871" cy="4345858"/>
          </a:xfrm>
          <a:prstGeom prst="rect">
            <a:avLst/>
          </a:prstGeom>
        </p:spPr>
      </p:pic>
      <p:sp>
        <p:nvSpPr>
          <p:cNvPr id="7" name="Объект 6">
            <a:extLst>
              <a:ext uri="{FF2B5EF4-FFF2-40B4-BE49-F238E27FC236}">
                <a16:creationId xmlns:a16="http://schemas.microsoft.com/office/drawing/2014/main" id="{1FCA11EA-77CA-78DC-5B29-37BC9133BF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8368" y="4540111"/>
            <a:ext cx="10515600" cy="2148129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Me'yoriy-huquqiy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hujjatlar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ko‘proq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qamrovli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huquqiy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tartibni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etadi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bajarish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tomonidan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ta'minlanadi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just">
              <a:buNone/>
            </a:pP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Normativ-huquqiy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hujjatlar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ko‘proq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muayyan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sohalarga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oid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normativ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talablarni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belgilaydi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maxsus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vaziyatlarni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tartibga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soladi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just">
              <a:buNone/>
            </a:pP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Bularning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barchasi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o‘zaro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bog‘liq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rolini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o‘ynaydi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maqsadiga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erishish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birgalikda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ishlaydi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257657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>
            <a:extLst>
              <a:ext uri="{FF2B5EF4-FFF2-40B4-BE49-F238E27FC236}">
                <a16:creationId xmlns:a16="http://schemas.microsoft.com/office/drawing/2014/main" id="{5D0470BE-01A8-098F-C813-5C893E7A47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just"/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Qonun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qaror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farmon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buyruq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farmoyish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nizom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o‘rtasidagi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farqlarni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tushunish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hujjatning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rol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o‘ynashi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kim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tomonidan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chiqarilishi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maqsadga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qilishini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ko‘rib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chiqamiz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Har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hujjat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darajalarda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normativ-huquqiy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hujjatlar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sifatida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ishlatiladi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o‘zining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tartibga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soluvchi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xususiyatlariga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Объект 6">
            <a:extLst>
              <a:ext uri="{FF2B5EF4-FFF2-40B4-BE49-F238E27FC236}">
                <a16:creationId xmlns:a16="http://schemas.microsoft.com/office/drawing/2014/main" id="{C8B4056C-662E-9698-13F5-65B2A909E79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43232" y="1846109"/>
            <a:ext cx="5181600" cy="4351338"/>
          </a:xfrm>
        </p:spPr>
        <p:txBody>
          <a:bodyPr>
            <a:normAutofit fontScale="40000" lnSpcReduction="20000"/>
          </a:bodyPr>
          <a:lstStyle/>
          <a:p>
            <a:pPr marL="0" indent="0" algn="just">
              <a:lnSpc>
                <a:spcPct val="120000"/>
              </a:lnSpc>
              <a:buNone/>
            </a:pPr>
            <a:r>
              <a:rPr lang="en-US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4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Qonun</a:t>
            </a:r>
            <a:r>
              <a:rPr lang="en-US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4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Ta'rifi</a:t>
            </a:r>
            <a:r>
              <a:rPr lang="en-US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Qonun</a:t>
            </a:r>
            <a:r>
              <a:rPr lang="en-US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en-US" sz="4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davlatning</a:t>
            </a:r>
            <a:r>
              <a:rPr lang="en-US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oliy</a:t>
            </a:r>
            <a:r>
              <a:rPr lang="en-US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qonun</a:t>
            </a:r>
            <a:r>
              <a:rPr lang="en-US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chiqaruvchi</a:t>
            </a:r>
            <a:r>
              <a:rPr lang="en-US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organi</a:t>
            </a:r>
            <a:r>
              <a:rPr lang="en-US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tomonidan</a:t>
            </a:r>
            <a:r>
              <a:rPr lang="en-US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qilingan</a:t>
            </a:r>
            <a:r>
              <a:rPr lang="en-US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en-US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tomonidan</a:t>
            </a:r>
            <a:r>
              <a:rPr lang="en-US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qilingan</a:t>
            </a:r>
            <a:r>
              <a:rPr lang="en-US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barcha</a:t>
            </a:r>
            <a:r>
              <a:rPr lang="en-US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fuqarolar</a:t>
            </a:r>
            <a:r>
              <a:rPr lang="en-US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tashkilotlar</a:t>
            </a:r>
            <a:r>
              <a:rPr lang="en-US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majburiy</a:t>
            </a:r>
            <a:r>
              <a:rPr lang="en-US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normativ-huquqiy</a:t>
            </a:r>
            <a:r>
              <a:rPr lang="en-US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hujjatdir</a:t>
            </a:r>
            <a:r>
              <a:rPr lang="en-US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Kim </a:t>
            </a:r>
            <a:r>
              <a:rPr lang="en-US" sz="4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tomonidan</a:t>
            </a:r>
            <a:r>
              <a:rPr lang="en-US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chiqariladi</a:t>
            </a:r>
            <a:r>
              <a:rPr lang="en-US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Oliy</a:t>
            </a:r>
            <a:r>
              <a:rPr lang="en-US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Majlis (</a:t>
            </a:r>
            <a:r>
              <a:rPr lang="en-US" sz="4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O‘zbekiston</a:t>
            </a:r>
            <a:r>
              <a:rPr lang="en-US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Respublikasi</a:t>
            </a:r>
            <a:r>
              <a:rPr lang="en-US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4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Maqsadi</a:t>
            </a:r>
            <a:r>
              <a:rPr lang="en-US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huquqiy</a:t>
            </a:r>
            <a:r>
              <a:rPr lang="en-US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normalarni</a:t>
            </a:r>
            <a:r>
              <a:rPr lang="en-US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belgilaydi</a:t>
            </a:r>
            <a:r>
              <a:rPr lang="en-US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keng</a:t>
            </a:r>
            <a:r>
              <a:rPr lang="en-US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qamrovli</a:t>
            </a:r>
            <a:r>
              <a:rPr lang="en-US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en-US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munosabatlarni</a:t>
            </a:r>
            <a:r>
              <a:rPr lang="en-US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tartibga</a:t>
            </a:r>
            <a:r>
              <a:rPr lang="en-US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soladi</a:t>
            </a:r>
            <a:r>
              <a:rPr lang="en-US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4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Farqi</a:t>
            </a:r>
            <a:r>
              <a:rPr lang="en-US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Qonunlar</a:t>
            </a:r>
            <a:r>
              <a:rPr lang="en-US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umuman</a:t>
            </a:r>
            <a:r>
              <a:rPr lang="en-US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barcha</a:t>
            </a:r>
            <a:r>
              <a:rPr lang="en-US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fuqarolar</a:t>
            </a:r>
            <a:r>
              <a:rPr lang="en-US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tashkilotlar</a:t>
            </a:r>
            <a:r>
              <a:rPr lang="en-US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majburiy</a:t>
            </a:r>
            <a:r>
              <a:rPr lang="en-US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aniq</a:t>
            </a:r>
            <a:r>
              <a:rPr lang="en-US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qoidalarni</a:t>
            </a:r>
            <a:r>
              <a:rPr lang="en-US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belgilaydi</a:t>
            </a:r>
            <a:r>
              <a:rPr lang="en-US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4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Misol</a:t>
            </a:r>
            <a:r>
              <a:rPr lang="en-US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O‘zbekiston</a:t>
            </a:r>
            <a:r>
              <a:rPr lang="en-US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Respublikasining</a:t>
            </a:r>
            <a:r>
              <a:rPr lang="en-US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Konstitutsiyasi</a:t>
            </a:r>
            <a:r>
              <a:rPr lang="en-US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Ta'lim</a:t>
            </a:r>
            <a:r>
              <a:rPr lang="en-US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to‘g‘risidagi</a:t>
            </a:r>
            <a:r>
              <a:rPr lang="en-US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qonun</a:t>
            </a:r>
            <a:r>
              <a:rPr lang="en-US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8" name="Объект 7">
            <a:extLst>
              <a:ext uri="{FF2B5EF4-FFF2-40B4-BE49-F238E27FC236}">
                <a16:creationId xmlns:a16="http://schemas.microsoft.com/office/drawing/2014/main" id="{57FBAD89-B286-45D4-E553-3302B883539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644151" y="2866694"/>
            <a:ext cx="5181600" cy="3711088"/>
          </a:xfrm>
        </p:spPr>
        <p:txBody>
          <a:bodyPr>
            <a:normAutofit fontScale="40000" lnSpcReduction="20000"/>
          </a:bodyPr>
          <a:lstStyle/>
          <a:p>
            <a:pPr marL="0" indent="0" algn="just">
              <a:lnSpc>
                <a:spcPct val="120000"/>
              </a:lnSpc>
              <a:buNone/>
            </a:pPr>
            <a:r>
              <a:rPr lang="en-US" sz="3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3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Qaror</a:t>
            </a:r>
            <a:r>
              <a:rPr lang="en-US" sz="3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Ta'rifi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Qaror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organlari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mansabdor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shaxslar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tomonidan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chiqarilgan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belgilangan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masalalarni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hal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ma'lum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vazifalarni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bajarish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chiqadigan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hujjatdir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Kim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tomonidan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chiqariladi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organlari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Vazirlar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Mahkamasi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Prezident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Maqsadi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Maxsus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vazifalarni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bajarish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mavjud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muammolarni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hal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qarorlarni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Farqi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Qarorlar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ko‘pincha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maxsus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vaziyatlarga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masalalarga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qiyinchiliklarga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javoban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qilinadi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qisqa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muddatli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maxsus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maqsadlar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chiqariladi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Misol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Vazirlar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Mahkamasining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qarorlari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Prezidentning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qarorlari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6001F9D2-6AEC-2C9F-302A-6BD3DB546B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19536" y="1634548"/>
            <a:ext cx="2276782" cy="1418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01497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Объект 6">
            <a:extLst>
              <a:ext uri="{FF2B5EF4-FFF2-40B4-BE49-F238E27FC236}">
                <a16:creationId xmlns:a16="http://schemas.microsoft.com/office/drawing/2014/main" id="{2C426B8B-5140-7953-0E7B-37A27BCAB03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24465" y="324464"/>
            <a:ext cx="5616677" cy="5053781"/>
          </a:xfrm>
        </p:spPr>
        <p:txBody>
          <a:bodyPr>
            <a:normAutofit fontScale="40000" lnSpcReduction="20000"/>
          </a:bodyPr>
          <a:lstStyle/>
          <a:p>
            <a:pPr marL="0" indent="0" algn="just">
              <a:lnSpc>
                <a:spcPct val="120000"/>
              </a:lnSpc>
              <a:buNone/>
            </a:pPr>
            <a:r>
              <a:rPr lang="en-US" sz="45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4500" b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Farmon</a:t>
            </a:r>
            <a:r>
              <a:rPr lang="en-US" sz="45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4500" b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Ta'rifi</a:t>
            </a:r>
            <a:r>
              <a:rPr lang="en-US" sz="45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4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Farmon</a:t>
            </a:r>
            <a:r>
              <a:rPr lang="en-US" sz="4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en-US" sz="4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4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4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darajadagi</a:t>
            </a:r>
            <a:r>
              <a:rPr lang="en-US" sz="4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en-US" sz="4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rahbari</a:t>
            </a:r>
            <a:r>
              <a:rPr lang="en-US" sz="4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4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sz="4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Prezident</a:t>
            </a:r>
            <a:r>
              <a:rPr lang="en-US" sz="4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4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tomonidan</a:t>
            </a:r>
            <a:r>
              <a:rPr lang="en-US" sz="4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chiqarilgan</a:t>
            </a:r>
            <a:r>
              <a:rPr lang="en-US" sz="4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hukumat</a:t>
            </a:r>
            <a:r>
              <a:rPr lang="en-US" sz="4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tomonidan</a:t>
            </a:r>
            <a:r>
              <a:rPr lang="en-US" sz="4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sz="4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oshirilishi</a:t>
            </a:r>
            <a:r>
              <a:rPr lang="en-US" sz="4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4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sz="4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majburiy</a:t>
            </a:r>
            <a:r>
              <a:rPr lang="en-US" sz="4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qarordir</a:t>
            </a:r>
            <a:r>
              <a:rPr lang="en-US" sz="4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45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Kim </a:t>
            </a:r>
            <a:r>
              <a:rPr lang="en-US" sz="4500" b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tomonidan</a:t>
            </a:r>
            <a:r>
              <a:rPr lang="en-US" sz="45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b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chiqariladi</a:t>
            </a:r>
            <a:r>
              <a:rPr lang="en-US" sz="45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4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Prezident</a:t>
            </a:r>
            <a:r>
              <a:rPr lang="en-US" sz="4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4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4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en-US" sz="4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rahbari</a:t>
            </a:r>
            <a:r>
              <a:rPr lang="en-US" sz="4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4500" b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Maqsadi</a:t>
            </a:r>
            <a:r>
              <a:rPr lang="en-US" sz="45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4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Mamlakatdagi</a:t>
            </a:r>
            <a:r>
              <a:rPr lang="en-US" sz="4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muhim</a:t>
            </a:r>
            <a:r>
              <a:rPr lang="en-US" sz="4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en-US" sz="4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iqtisodiy</a:t>
            </a:r>
            <a:r>
              <a:rPr lang="en-US" sz="4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4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siyosiy</a:t>
            </a:r>
            <a:r>
              <a:rPr lang="en-US" sz="4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masalalarni</a:t>
            </a:r>
            <a:r>
              <a:rPr lang="en-US" sz="4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hal</a:t>
            </a:r>
            <a:r>
              <a:rPr lang="en-US" sz="4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4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4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chiqariladi</a:t>
            </a:r>
            <a:r>
              <a:rPr lang="en-US" sz="4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4500" b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Farqi</a:t>
            </a:r>
            <a:r>
              <a:rPr lang="en-US" sz="45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4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Farmonlar</a:t>
            </a:r>
            <a:r>
              <a:rPr lang="en-US" sz="4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davlatning</a:t>
            </a:r>
            <a:r>
              <a:rPr lang="en-US" sz="4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oliy</a:t>
            </a:r>
            <a:r>
              <a:rPr lang="en-US" sz="4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rahbari</a:t>
            </a:r>
            <a:r>
              <a:rPr lang="en-US" sz="4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tomonidan</a:t>
            </a:r>
            <a:r>
              <a:rPr lang="en-US" sz="4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chiqariladi</a:t>
            </a:r>
            <a:r>
              <a:rPr lang="en-US" sz="4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ko‘pincha</a:t>
            </a:r>
            <a:r>
              <a:rPr lang="en-US" sz="4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sz="4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en-US" sz="4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4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siyosiy</a:t>
            </a:r>
            <a:r>
              <a:rPr lang="en-US" sz="4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o‘zgarishlarni</a:t>
            </a:r>
            <a:r>
              <a:rPr lang="en-US" sz="4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sz="4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oshirishga</a:t>
            </a:r>
            <a:r>
              <a:rPr lang="en-US" sz="4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qaratilgan</a:t>
            </a:r>
            <a:r>
              <a:rPr lang="en-US" sz="4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bo‘ladi</a:t>
            </a:r>
            <a:r>
              <a:rPr lang="en-US" sz="4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4500" b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Misol</a:t>
            </a:r>
            <a:r>
              <a:rPr lang="en-US" sz="45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4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Prezident</a:t>
            </a:r>
            <a:r>
              <a:rPr lang="en-US" sz="4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farmonlari</a:t>
            </a:r>
            <a:r>
              <a:rPr lang="en-US" sz="4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sz="4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iqtisodiy</a:t>
            </a:r>
            <a:r>
              <a:rPr lang="en-US" sz="4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islohotlar</a:t>
            </a:r>
            <a:r>
              <a:rPr lang="en-US" sz="4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4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sz="4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tizimlar</a:t>
            </a:r>
            <a:r>
              <a:rPr lang="en-US" sz="4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4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etilishi</a:t>
            </a:r>
            <a:r>
              <a:rPr lang="en-US" sz="4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4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chiqarilgan</a:t>
            </a:r>
            <a:r>
              <a:rPr lang="en-US" sz="4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farmonlar</a:t>
            </a:r>
            <a:r>
              <a:rPr lang="en-US" sz="45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8" name="Объект 7">
            <a:extLst>
              <a:ext uri="{FF2B5EF4-FFF2-40B4-BE49-F238E27FC236}">
                <a16:creationId xmlns:a16="http://schemas.microsoft.com/office/drawing/2014/main" id="{94B69AB8-0147-B0D6-225C-5D8FBA37CDE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585155" y="1928981"/>
            <a:ext cx="5181600" cy="4820111"/>
          </a:xfrm>
        </p:spPr>
        <p:txBody>
          <a:bodyPr>
            <a:normAutofit fontScale="40000" lnSpcReduction="20000"/>
          </a:bodyPr>
          <a:lstStyle/>
          <a:p>
            <a:pPr marL="0" indent="0" algn="just">
              <a:lnSpc>
                <a:spcPct val="120000"/>
              </a:lnSpc>
              <a:buNone/>
            </a:pPr>
            <a:r>
              <a:rPr lang="en-US" sz="45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en-US" sz="45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Buyruq</a:t>
            </a:r>
            <a:r>
              <a:rPr lang="en-US" sz="45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45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Ta'rifi</a:t>
            </a:r>
            <a:r>
              <a:rPr lang="en-US" sz="45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45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Buyruq</a:t>
            </a:r>
            <a:r>
              <a:rPr lang="en-US" sz="45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en-US" sz="45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45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ma'lum</a:t>
            </a:r>
            <a:r>
              <a:rPr lang="en-US" sz="45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45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tashkilot</a:t>
            </a:r>
            <a:r>
              <a:rPr lang="en-US" sz="45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45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en-US" sz="45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organining</a:t>
            </a:r>
            <a:r>
              <a:rPr lang="en-US" sz="45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rahbari</a:t>
            </a:r>
            <a:r>
              <a:rPr lang="en-US" sz="45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tomonidan</a:t>
            </a:r>
            <a:r>
              <a:rPr lang="en-US" sz="45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chiqarilgan</a:t>
            </a:r>
            <a:r>
              <a:rPr lang="en-US" sz="45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hujjat</a:t>
            </a:r>
            <a:r>
              <a:rPr lang="en-US" sz="45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sz="45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5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tashkilot</a:t>
            </a:r>
            <a:r>
              <a:rPr lang="en-US" sz="45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ichidagi</a:t>
            </a:r>
            <a:r>
              <a:rPr lang="en-US" sz="45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ishlarni</a:t>
            </a:r>
            <a:r>
              <a:rPr lang="en-US" sz="45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tartibga</a:t>
            </a:r>
            <a:r>
              <a:rPr lang="en-US" sz="45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soladi</a:t>
            </a:r>
            <a:r>
              <a:rPr lang="en-US" sz="45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5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xodimlarga</a:t>
            </a:r>
            <a:r>
              <a:rPr lang="en-US" sz="45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aniqlik</a:t>
            </a:r>
            <a:r>
              <a:rPr lang="en-US" sz="45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kiritadi</a:t>
            </a:r>
            <a:r>
              <a:rPr lang="en-US" sz="45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45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Kim </a:t>
            </a:r>
            <a:r>
              <a:rPr lang="en-US" sz="45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tomonidan</a:t>
            </a:r>
            <a:r>
              <a:rPr lang="en-US" sz="45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chiqariladi</a:t>
            </a:r>
            <a:r>
              <a:rPr lang="en-US" sz="45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45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en-US" sz="45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organlari</a:t>
            </a:r>
            <a:r>
              <a:rPr lang="en-US" sz="45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rahbarlari</a:t>
            </a:r>
            <a:r>
              <a:rPr lang="en-US" sz="45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45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tashkilot</a:t>
            </a:r>
            <a:r>
              <a:rPr lang="en-US" sz="45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rahbarlari</a:t>
            </a:r>
            <a:r>
              <a:rPr lang="en-US" sz="45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45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Maqsadi</a:t>
            </a:r>
            <a:r>
              <a:rPr lang="en-US" sz="45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45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Maxsus</a:t>
            </a:r>
            <a:r>
              <a:rPr lang="en-US" sz="45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vazifalarni</a:t>
            </a:r>
            <a:r>
              <a:rPr lang="en-US" sz="45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45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harakatlarni</a:t>
            </a:r>
            <a:r>
              <a:rPr lang="en-US" sz="45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sz="45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oshirish</a:t>
            </a:r>
            <a:r>
              <a:rPr lang="en-US" sz="45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45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rahbar</a:t>
            </a:r>
            <a:r>
              <a:rPr lang="en-US" sz="45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tomonidan</a:t>
            </a:r>
            <a:r>
              <a:rPr lang="en-US" sz="45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berilgan</a:t>
            </a:r>
            <a:r>
              <a:rPr lang="en-US" sz="45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yo‘riqnoma</a:t>
            </a:r>
            <a:r>
              <a:rPr lang="en-US" sz="45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45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topshiriq</a:t>
            </a:r>
            <a:r>
              <a:rPr lang="en-US" sz="45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45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Farqi</a:t>
            </a:r>
            <a:r>
              <a:rPr lang="en-US" sz="45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45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Buyruqlar</a:t>
            </a:r>
            <a:r>
              <a:rPr lang="en-US" sz="45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ko‘pincha</a:t>
            </a:r>
            <a:r>
              <a:rPr lang="en-US" sz="45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kichik</a:t>
            </a:r>
            <a:r>
              <a:rPr lang="en-US" sz="45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45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guruh</a:t>
            </a:r>
            <a:r>
              <a:rPr lang="en-US" sz="45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45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tashkilotning</a:t>
            </a:r>
            <a:r>
              <a:rPr lang="en-US" sz="45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ichki</a:t>
            </a:r>
            <a:r>
              <a:rPr lang="en-US" sz="45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ishlarini</a:t>
            </a:r>
            <a:r>
              <a:rPr lang="en-US" sz="45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tartibga</a:t>
            </a:r>
            <a:r>
              <a:rPr lang="en-US" sz="45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soladi</a:t>
            </a:r>
            <a:r>
              <a:rPr lang="en-US" sz="45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45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Misol</a:t>
            </a:r>
            <a:r>
              <a:rPr lang="en-US" sz="45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45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Vazirning</a:t>
            </a:r>
            <a:r>
              <a:rPr lang="en-US" sz="45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45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direktorning</a:t>
            </a:r>
            <a:r>
              <a:rPr lang="en-US" sz="45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buyruqlari</a:t>
            </a:r>
            <a:r>
              <a:rPr lang="en-US" sz="45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48344420-F498-840C-3598-19B5F9F9FC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37754" y="280988"/>
            <a:ext cx="2526891" cy="1647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04094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Объект 6">
            <a:extLst>
              <a:ext uri="{FF2B5EF4-FFF2-40B4-BE49-F238E27FC236}">
                <a16:creationId xmlns:a16="http://schemas.microsoft.com/office/drawing/2014/main" id="{3464F6DA-ED20-C920-429C-CBCB022F199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32619" y="452284"/>
            <a:ext cx="5587181" cy="5724679"/>
          </a:xfrm>
        </p:spPr>
        <p:txBody>
          <a:bodyPr>
            <a:normAutofit fontScale="62500" lnSpcReduction="20000"/>
          </a:bodyPr>
          <a:lstStyle/>
          <a:p>
            <a:pPr marL="0" indent="0" algn="just">
              <a:lnSpc>
                <a:spcPct val="110000"/>
              </a:lnSpc>
              <a:buNone/>
            </a:pPr>
            <a:r>
              <a:rPr lang="en-US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en-US" b="1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Farmoyish</a:t>
            </a:r>
            <a:r>
              <a:rPr lang="en-US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b="1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Ta'rifi</a:t>
            </a:r>
            <a:r>
              <a:rPr lang="en-US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Farmoyish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amaldagi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tartibga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ko‘ra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darajadagi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rahbar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tomonidan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muayyan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vazifani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bajarish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berilgan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buyruq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ko‘rsatma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Kim </a:t>
            </a:r>
            <a:r>
              <a:rPr lang="en-US" b="1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tomonidan</a:t>
            </a:r>
            <a:r>
              <a:rPr lang="en-US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chiqariladi</a:t>
            </a:r>
            <a:r>
              <a:rPr lang="en-US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organlari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mansabdor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shaxslar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b="1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Maqsadi</a:t>
            </a:r>
            <a:r>
              <a:rPr lang="en-US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Amaldagi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vazifalarni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bajarishga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oid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aniq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ko‘rsatmalarni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b="1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Farqi</a:t>
            </a:r>
            <a:r>
              <a:rPr lang="en-US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Farmoyishlar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aniq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vazifalarni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faoliyatlarni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bajarishga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qaratilgan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ko‘pincha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ma'lum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vaqt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shartlarga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bog‘liq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b="1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Misol</a:t>
            </a:r>
            <a:r>
              <a:rPr lang="en-US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Tashkilot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ichidagi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ma'lum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vazifalarni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bajarish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rahbar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tomonidan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berilgan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farmoyishlar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ru-RU" dirty="0"/>
          </a:p>
        </p:txBody>
      </p:sp>
      <p:sp>
        <p:nvSpPr>
          <p:cNvPr id="8" name="Объект 7">
            <a:extLst>
              <a:ext uri="{FF2B5EF4-FFF2-40B4-BE49-F238E27FC236}">
                <a16:creationId xmlns:a16="http://schemas.microsoft.com/office/drawing/2014/main" id="{6BC51A16-4712-8092-BA4D-07B6BDF2FC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0187" y="1924050"/>
            <a:ext cx="5181600" cy="4603802"/>
          </a:xfrm>
        </p:spPr>
        <p:txBody>
          <a:bodyPr>
            <a:normAutofit fontScale="62500" lnSpcReduction="20000"/>
          </a:bodyPr>
          <a:lstStyle/>
          <a:p>
            <a:pPr marL="0" indent="0" algn="just">
              <a:lnSpc>
                <a:spcPct val="120000"/>
              </a:lnSpc>
              <a:buNone/>
            </a:pPr>
            <a:r>
              <a:rPr lang="en-US" sz="29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 </a:t>
            </a:r>
            <a:r>
              <a:rPr lang="en-US" sz="29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Nizom</a:t>
            </a:r>
            <a:r>
              <a:rPr lang="en-US" sz="29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9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Ta'rifi</a:t>
            </a:r>
            <a:r>
              <a:rPr lang="en-US" sz="29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9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Nizom</a:t>
            </a:r>
            <a:r>
              <a:rPr lang="en-US" sz="29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en-US" sz="29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9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muayyan</a:t>
            </a:r>
            <a:r>
              <a:rPr lang="en-US" sz="29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tashkilot</a:t>
            </a:r>
            <a:r>
              <a:rPr lang="en-US" sz="29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9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faoliyat</a:t>
            </a:r>
            <a:r>
              <a:rPr lang="en-US" sz="29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sohasidagi</a:t>
            </a:r>
            <a:r>
              <a:rPr lang="en-US" sz="29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ishlarni</a:t>
            </a:r>
            <a:r>
              <a:rPr lang="en-US" sz="29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29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r>
              <a:rPr lang="en-US" sz="29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9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tartibga</a:t>
            </a:r>
            <a:r>
              <a:rPr lang="en-US" sz="29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solish</a:t>
            </a:r>
            <a:r>
              <a:rPr lang="en-US" sz="29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9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yuritish</a:t>
            </a:r>
            <a:r>
              <a:rPr lang="en-US" sz="29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qoidalarini</a:t>
            </a:r>
            <a:r>
              <a:rPr lang="en-US" sz="29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belgilovchi</a:t>
            </a:r>
            <a:r>
              <a:rPr lang="en-US" sz="29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normativ</a:t>
            </a:r>
            <a:r>
              <a:rPr lang="en-US" sz="29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hujjat</a:t>
            </a:r>
            <a:r>
              <a:rPr lang="en-US" sz="29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9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Kim </a:t>
            </a:r>
            <a:r>
              <a:rPr lang="en-US" sz="29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tomonidan</a:t>
            </a:r>
            <a:r>
              <a:rPr lang="en-US" sz="29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chiqariladi</a:t>
            </a:r>
            <a:r>
              <a:rPr lang="en-US" sz="29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9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Tashkilotlar</a:t>
            </a:r>
            <a:r>
              <a:rPr lang="en-US" sz="29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9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en-US" sz="29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organlari</a:t>
            </a:r>
            <a:r>
              <a:rPr lang="en-US" sz="29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9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ixtisoslashgan</a:t>
            </a:r>
            <a:r>
              <a:rPr lang="en-US" sz="29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idoralar</a:t>
            </a:r>
            <a:r>
              <a:rPr lang="en-US" sz="29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9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Maqsadi</a:t>
            </a:r>
            <a:r>
              <a:rPr lang="en-US" sz="29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9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Tashkilot</a:t>
            </a:r>
            <a:r>
              <a:rPr lang="en-US" sz="29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faoliyatini</a:t>
            </a:r>
            <a:r>
              <a:rPr lang="en-US" sz="29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9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29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tartibini</a:t>
            </a:r>
            <a:r>
              <a:rPr lang="en-US" sz="29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aniq</a:t>
            </a:r>
            <a:r>
              <a:rPr lang="en-US" sz="29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belgilash</a:t>
            </a:r>
            <a:r>
              <a:rPr lang="en-US" sz="29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9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Farqi</a:t>
            </a:r>
            <a:r>
              <a:rPr lang="en-US" sz="29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9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Nizomlar</a:t>
            </a:r>
            <a:r>
              <a:rPr lang="en-US" sz="29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aniq</a:t>
            </a:r>
            <a:r>
              <a:rPr lang="en-US" sz="29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tashkilotlar</a:t>
            </a:r>
            <a:r>
              <a:rPr lang="en-US" sz="29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9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faoliyat</a:t>
            </a:r>
            <a:r>
              <a:rPr lang="en-US" sz="29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sohalarini</a:t>
            </a:r>
            <a:r>
              <a:rPr lang="en-US" sz="29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tartibga</a:t>
            </a:r>
            <a:r>
              <a:rPr lang="en-US" sz="29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solish</a:t>
            </a:r>
            <a:r>
              <a:rPr lang="en-US" sz="29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9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chiqariladi</a:t>
            </a:r>
            <a:r>
              <a:rPr lang="en-US" sz="29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9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29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qoidalarni</a:t>
            </a:r>
            <a:r>
              <a:rPr lang="en-US" sz="29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belgilaydi</a:t>
            </a:r>
            <a:r>
              <a:rPr lang="en-US" sz="29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9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Misol</a:t>
            </a:r>
            <a:r>
              <a:rPr lang="en-US" sz="29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9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Maktabning</a:t>
            </a:r>
            <a:r>
              <a:rPr lang="en-US" sz="29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ichki</a:t>
            </a:r>
            <a:r>
              <a:rPr lang="en-US" sz="29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nizomi</a:t>
            </a:r>
            <a:r>
              <a:rPr lang="en-US" sz="29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9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universitetning</a:t>
            </a:r>
            <a:r>
              <a:rPr lang="en-US" sz="29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ta'lim</a:t>
            </a:r>
            <a:r>
              <a:rPr lang="en-US" sz="29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jarayoni</a:t>
            </a:r>
            <a:r>
              <a:rPr lang="en-US" sz="29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bo‘yicha</a:t>
            </a:r>
            <a:r>
              <a:rPr lang="en-US" sz="29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nizomi</a:t>
            </a:r>
            <a:r>
              <a:rPr lang="en-US" sz="29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2F1A8AE2-ADD3-0CD6-10F6-6CE3A4F10B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0280" y="4727473"/>
            <a:ext cx="2821551" cy="1866900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272B5578-A7FB-1236-F3A4-62763FEBF2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24505" y="304800"/>
            <a:ext cx="3144940" cy="1619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88677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D5D38B2-E031-8D98-0EDA-0FA11ED66B0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274" t="21195" r="26049" b="29317"/>
          <a:stretch/>
        </p:blipFill>
        <p:spPr>
          <a:xfrm>
            <a:off x="255639" y="430162"/>
            <a:ext cx="11729883" cy="5997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5410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E3AAA8EA-7267-24A0-8F73-7B6472E519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442452"/>
            <a:ext cx="10515600" cy="6135329"/>
          </a:xfrm>
        </p:spPr>
        <p:txBody>
          <a:bodyPr>
            <a:normAutofit fontScale="70000" lnSpcReduction="20000"/>
          </a:bodyPr>
          <a:lstStyle/>
          <a:p>
            <a:pPr marL="0" indent="0" algn="just">
              <a:lnSpc>
                <a:spcPct val="12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ta'lim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maktab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bog‘liq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me'yoriy-huquqiy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metodik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hujjatlar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ta'lim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muassasasidagi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faoliyatini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samarali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salomatligini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qo‘llab-quvvatlash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pedagogik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yaxshilash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hujjatlarni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hujjatlar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ta'lim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ehtiyojlarini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inobatga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mustahkam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huquqiy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metodik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yaratadi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me'yoriy-huquqiy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metodik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hujjatlarning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mazmun-mohiyati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>
              <a:lnSpc>
                <a:spcPct val="120000"/>
              </a:lnSpc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Me'yoriy-huquqiy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hujjatlar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Konstitutsiya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qonunlar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O‘zbekiston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Respublikasining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Konstitutsiyasi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ta'lim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to‘g‘risidagi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qonunlar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faoliyatini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belgilovchi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hujjatlar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ta'lim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tizimidagi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barcha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ishtirokchilarning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huquqlarini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majburiyatlarini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belgilaydi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Ta'lim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to‘g‘risida"gi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qonun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qonun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ta'lim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maktablarida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xususiyatlarini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hisobga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ko‘rsatish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salomatlikni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saqlashni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nazarda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tutadi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xizmatlarni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ta'minlash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ruhiy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holatini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monitoring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ko‘rsatish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me'yoriy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hujjatlardan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biridir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ta'minlash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to‘g‘risida"gi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qarorlar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Maktablarda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ko‘rsatish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shakllantirish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hamda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vazifalarini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belgilashni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maqsad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hujjatlar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670441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603F928D-F3C6-A44B-FB99-6535B9E24F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625654"/>
            <a:ext cx="10515600" cy="5606692"/>
          </a:xfrm>
        </p:spPr>
        <p:txBody>
          <a:bodyPr>
            <a:normAutofit fontScale="77500" lnSpcReduction="20000"/>
          </a:bodyPr>
          <a:lstStyle/>
          <a:p>
            <a:pPr marL="0" indent="0" algn="just">
              <a:lnSpc>
                <a:spcPct val="120000"/>
              </a:lnSpc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Metodik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hujjatlar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yordamga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oid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metodik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qo‘llanmalar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hujjatlar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yo‘naltiruvchi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pedagogik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jarayonlarda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ko‘rsatish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bo‘yicha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metodik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tavsiyalarni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salomatligini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qo‘llab-quvvatlash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stress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ruhiy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holatlar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bog‘liq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muammolarni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bartaraf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metodik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testlar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diagnostikalar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ta'minlash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testlar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ruhiy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holatini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ehtiyojlarini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foydalaniladigan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metodik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hujjatlar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testlar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intelektual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emotsional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salohiyatini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o‘rganishga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Ruhiy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maslahat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dasturlari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ehtiyojlarini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qondirish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ruhiy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ko‘rsatish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bo‘yicha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metodik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maktab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usullarini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belgilashga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899533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05A72148-8116-6CE2-835B-F42B4F362C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58530"/>
            <a:ext cx="10515600" cy="5164240"/>
          </a:xfrm>
        </p:spPr>
        <p:txBody>
          <a:bodyPr/>
          <a:lstStyle/>
          <a:p>
            <a:pPr marL="0" indent="0" algn="just"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Psixologning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rejalari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hisobotlari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Ish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rejalari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Maktab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faoliyatini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rejalashtirishda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metodik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yondashuvlarni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qo‘llaydi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Ish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rejalari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ehtiyojlarini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muammolariga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yechim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topish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ko‘rsatishni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ko‘zda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tutadi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monitoring: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ruhiy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holatini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muntazam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ravishda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kuzatib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ko‘rsatishning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samaradorligini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baholash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hisobotlar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tayyorlash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hujjatlar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faoliyatining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natijalarini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94301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03DCF7C4-75FF-68CC-8A47-6C97AC5E48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678426"/>
            <a:ext cx="10515600" cy="549853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ishlashning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etikasi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maqsadlari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me'yorlarga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rioya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Bu,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shaxsiy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hayotni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hurmat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maxfiylikni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saqlash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xavfsizligini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ta'minlashni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ta'lim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maktablarida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faoliyati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ko‘rsatish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salomatligini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saqlash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qaratilgan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me'yoriy-huquqiy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metodik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hujjatlar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samarali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ta'minlash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mazmun-mohiyati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ta'lim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rolini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belgilash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metodologik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yondashuvlarni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holatini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yaxshilashga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yo‘naltirilgan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6257862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1F7ECEB2-AFC1-7720-E42A-3EC6A30656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6858" y="816077"/>
            <a:ext cx="10515600" cy="567551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24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O‘zbekiston</a:t>
            </a:r>
            <a:r>
              <a:rPr lang="en-US" sz="24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4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espublikasi</a:t>
            </a:r>
            <a:r>
              <a:rPr lang="en-US" sz="24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sz="24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azirlar</a:t>
            </a:r>
            <a:r>
              <a:rPr lang="en-US" sz="24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24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ahkamasining</a:t>
            </a:r>
            <a:r>
              <a:rPr lang="en-US" sz="24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sz="24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arori</a:t>
            </a:r>
            <a:r>
              <a:rPr lang="en-US" sz="24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12.07.2019 </a:t>
            </a:r>
            <a:r>
              <a:rPr lang="en-US" sz="2400" b="1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yildagi</a:t>
            </a:r>
            <a:r>
              <a:rPr lang="en-US" sz="24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577-son </a:t>
            </a:r>
          </a:p>
          <a:p>
            <a:pPr marL="0" indent="0" algn="ctr">
              <a:buNone/>
            </a:pPr>
            <a:r>
              <a:rPr lang="en-US" sz="24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2400" b="1" i="0" u="none" strike="noStrike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‘quvchilarni</a:t>
            </a:r>
            <a:r>
              <a:rPr lang="en-US" sz="2400" b="1" i="0" u="none" strike="noStrik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0" u="none" strike="noStrike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psixologik-pedagogik</a:t>
            </a:r>
            <a:r>
              <a:rPr lang="en-US" sz="2400" b="1" i="0" u="none" strike="noStrik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0" u="none" strike="noStrike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qo‘llab-quvvatlash</a:t>
            </a:r>
            <a:r>
              <a:rPr lang="en-US" sz="2400" b="1" i="0" u="none" strike="noStrik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0" u="none" strike="noStrike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ishlarini</a:t>
            </a:r>
            <a:r>
              <a:rPr lang="en-US" sz="2400" b="1" i="0" u="none" strike="noStrik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0" u="none" strike="noStrike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yanada</a:t>
            </a:r>
            <a:r>
              <a:rPr lang="en-US" sz="2400" b="1" i="0" u="none" strike="noStrik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0" u="none" strike="noStrike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takomillashtirish</a:t>
            </a:r>
            <a:r>
              <a:rPr lang="en-US" sz="2400" b="1" i="0" u="none" strike="noStrik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sz="2400" b="1" i="0" u="none" strike="noStrike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to‘g‘risida</a:t>
            </a:r>
            <a:r>
              <a:rPr lang="en-US" sz="2400" b="1" i="0" u="none" strike="noStrik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ctr">
              <a:spcAft>
                <a:spcPts val="600"/>
              </a:spcAft>
              <a:buNone/>
            </a:pPr>
            <a:r>
              <a:rPr lang="en-US" sz="2000" b="1" i="0" u="none" strike="noStrike" dirty="0" err="1">
                <a:solidFill>
                  <a:srgbClr val="00008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2000" b="1" i="0" u="none" strike="noStrike" dirty="0">
                <a:solidFill>
                  <a:srgbClr val="00008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u="none" strike="noStrike" dirty="0" err="1">
                <a:solidFill>
                  <a:srgbClr val="00008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o‘rta</a:t>
            </a:r>
            <a:r>
              <a:rPr lang="en-US" sz="2000" b="1" i="0" u="none" strike="noStrike" dirty="0">
                <a:solidFill>
                  <a:srgbClr val="00008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u="none" strike="noStrike" dirty="0" err="1">
                <a:solidFill>
                  <a:srgbClr val="00008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b="1" i="0" u="none" strike="noStrike" dirty="0">
                <a:solidFill>
                  <a:srgbClr val="00008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u="none" strike="noStrike" dirty="0" err="1">
                <a:solidFill>
                  <a:srgbClr val="00008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o‘rta</a:t>
            </a:r>
            <a:r>
              <a:rPr lang="en-US" sz="2000" b="1" i="0" u="none" strike="noStrike" dirty="0">
                <a:solidFill>
                  <a:srgbClr val="00008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u="none" strike="noStrike" dirty="0" err="1">
                <a:solidFill>
                  <a:srgbClr val="00008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maxsus</a:t>
            </a:r>
            <a:r>
              <a:rPr lang="en-US" sz="2000" b="1" i="0" u="none" strike="noStrike" dirty="0">
                <a:solidFill>
                  <a:srgbClr val="00008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u="none" strike="noStrike" dirty="0" err="1">
                <a:solidFill>
                  <a:srgbClr val="00008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en-US" sz="2000" b="1" i="0" u="none" strike="noStrike" dirty="0">
                <a:solidFill>
                  <a:srgbClr val="00008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u="none" strike="noStrike" dirty="0" err="1">
                <a:solidFill>
                  <a:srgbClr val="00008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2000" b="1" i="0" u="none" strike="noStrike" dirty="0">
                <a:solidFill>
                  <a:srgbClr val="00008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u="none" strike="noStrike" dirty="0" err="1">
                <a:solidFill>
                  <a:srgbClr val="00008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muassasalarida</a:t>
            </a:r>
            <a:r>
              <a:rPr lang="en-US" sz="2000" b="1" i="0" u="none" strike="noStrike" dirty="0">
                <a:solidFill>
                  <a:srgbClr val="00008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u="none" strike="noStrike" dirty="0" err="1">
                <a:solidFill>
                  <a:srgbClr val="00008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sz="2000" b="1" i="0" u="none" strike="noStrike" dirty="0">
                <a:solidFill>
                  <a:srgbClr val="00008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u="none" strike="noStrike" dirty="0" err="1">
                <a:solidFill>
                  <a:srgbClr val="00008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en-US" sz="2000" b="1" i="0" u="none" strike="noStrike" dirty="0">
                <a:solidFill>
                  <a:srgbClr val="00008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u="none" strike="noStrike" dirty="0" err="1">
                <a:solidFill>
                  <a:srgbClr val="00008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faoliyatini</a:t>
            </a:r>
            <a:r>
              <a:rPr lang="en-US" sz="2000" b="1" i="0" u="none" strike="noStrike" dirty="0">
                <a:solidFill>
                  <a:srgbClr val="00008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u="none" strike="noStrike" dirty="0" err="1">
                <a:solidFill>
                  <a:srgbClr val="00008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2000" b="1" i="0" u="none" strike="noStrike" dirty="0">
                <a:solidFill>
                  <a:srgbClr val="00008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u="none" strike="noStrike" dirty="0" err="1">
                <a:solidFill>
                  <a:srgbClr val="00008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r>
              <a:rPr lang="en-US" sz="2000" b="1" i="0" u="none" strike="noStrike" dirty="0">
                <a:solidFill>
                  <a:srgbClr val="00008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0" u="none" strike="noStrike" dirty="0" err="1">
                <a:solidFill>
                  <a:srgbClr val="00008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to‘g‘risida</a:t>
            </a:r>
            <a:endParaRPr lang="en-US" sz="2000" b="1" i="0" dirty="0">
              <a:solidFill>
                <a:srgbClr val="00008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2000" b="1" i="0" u="none" strike="noStrike" cap="all" dirty="0" err="1">
                <a:solidFill>
                  <a:srgbClr val="00008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Nizom</a:t>
            </a:r>
            <a:endParaRPr lang="en-US" sz="2000" b="1" i="0" u="none" strike="noStrike" cap="all" dirty="0">
              <a:solidFill>
                <a:srgbClr val="00008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n-US" sz="1600" b="1" i="0" u="none" strike="noStrike" dirty="0">
                <a:solidFill>
                  <a:srgbClr val="00008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1-bob. </a:t>
            </a:r>
            <a:r>
              <a:rPr lang="en-US" sz="1600" b="1" i="0" u="none" strike="noStrike" dirty="0" err="1">
                <a:solidFill>
                  <a:srgbClr val="00008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1600" b="1" i="0" u="none" strike="noStrike" dirty="0">
                <a:solidFill>
                  <a:srgbClr val="00008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i="0" u="none" strike="noStrike" dirty="0" err="1">
                <a:solidFill>
                  <a:srgbClr val="00008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qoidalar</a:t>
            </a:r>
            <a:endParaRPr lang="en-US" sz="2400" b="1" cap="all" dirty="0">
              <a:solidFill>
                <a:srgbClr val="00008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n-US" sz="1600" b="1" i="0" u="none" strike="noStrike" dirty="0">
                <a:solidFill>
                  <a:srgbClr val="00008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2-bob. </a:t>
            </a:r>
            <a:r>
              <a:rPr lang="en-US" sz="1600" b="1" i="0" u="none" strike="noStrike" dirty="0" err="1">
                <a:solidFill>
                  <a:srgbClr val="00008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sz="1600" b="1" i="0" u="none" strike="noStrike" dirty="0">
                <a:solidFill>
                  <a:srgbClr val="00008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i="0" u="none" strike="noStrike" dirty="0" err="1">
                <a:solidFill>
                  <a:srgbClr val="00008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xizmatning</a:t>
            </a:r>
            <a:r>
              <a:rPr lang="en-US" sz="1600" b="1" i="0" u="none" strike="noStrike" dirty="0">
                <a:solidFill>
                  <a:srgbClr val="00008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i="0" u="none" strike="noStrike" dirty="0" err="1">
                <a:solidFill>
                  <a:srgbClr val="00008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maqsad</a:t>
            </a:r>
            <a:r>
              <a:rPr lang="en-US" sz="1600" b="1" i="0" u="none" strike="noStrike" dirty="0">
                <a:solidFill>
                  <a:srgbClr val="00008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i="0" u="none" strike="noStrike" dirty="0" err="1">
                <a:solidFill>
                  <a:srgbClr val="00008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600" b="1" i="0" u="none" strike="noStrike" dirty="0">
                <a:solidFill>
                  <a:srgbClr val="00008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i="0" u="none" strike="noStrike" dirty="0" err="1">
                <a:solidFill>
                  <a:srgbClr val="00008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vazifalari</a:t>
            </a:r>
            <a:endParaRPr lang="en-US" sz="2400" b="1" i="0" u="none" strike="noStrike" cap="all" dirty="0">
              <a:solidFill>
                <a:srgbClr val="00008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n-US" sz="1600" b="1" i="0" u="none" strike="noStrike" dirty="0">
                <a:solidFill>
                  <a:srgbClr val="00008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3-bob. </a:t>
            </a:r>
            <a:r>
              <a:rPr lang="en-US" sz="1600" b="1" i="0" u="none" strike="noStrike" dirty="0" err="1">
                <a:solidFill>
                  <a:srgbClr val="00008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sz="1600" b="1" i="0" u="none" strike="noStrike" dirty="0">
                <a:solidFill>
                  <a:srgbClr val="00008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i="0" u="none" strike="noStrike" dirty="0" err="1">
                <a:solidFill>
                  <a:srgbClr val="00008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en-US" sz="1600" b="1" i="0" u="none" strike="noStrike" dirty="0">
                <a:solidFill>
                  <a:srgbClr val="00008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i="0" u="none" strike="noStrike" dirty="0" err="1">
                <a:solidFill>
                  <a:srgbClr val="00008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faoliyatining</a:t>
            </a:r>
            <a:r>
              <a:rPr lang="en-US" sz="1600" b="1" i="0" u="none" strike="noStrike" dirty="0">
                <a:solidFill>
                  <a:srgbClr val="00008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i="0" u="none" strike="noStrike" dirty="0" err="1">
                <a:solidFill>
                  <a:srgbClr val="00008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1600" b="1" i="0" u="none" strike="noStrike" dirty="0">
                <a:solidFill>
                  <a:srgbClr val="00008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i="0" u="none" strike="noStrike" dirty="0" err="1">
                <a:solidFill>
                  <a:srgbClr val="00008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yo‘nalishlari</a:t>
            </a:r>
            <a:endParaRPr lang="en-US" sz="2400" b="1" cap="all" dirty="0">
              <a:solidFill>
                <a:srgbClr val="00008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n-US" sz="1600" b="1" i="0" u="none" strike="noStrike" dirty="0">
                <a:solidFill>
                  <a:srgbClr val="00008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4-bob. </a:t>
            </a:r>
            <a:r>
              <a:rPr lang="en-US" sz="1600" b="1" i="0" u="none" strike="noStrike" dirty="0" err="1">
                <a:solidFill>
                  <a:srgbClr val="00008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sz="1600" b="1" i="0" u="none" strike="noStrike" dirty="0">
                <a:solidFill>
                  <a:srgbClr val="00008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i="0" u="none" strike="noStrike" dirty="0" err="1">
                <a:solidFill>
                  <a:srgbClr val="00008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en-US" sz="1600" b="1" i="0" u="none" strike="noStrike" dirty="0">
                <a:solidFill>
                  <a:srgbClr val="00008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i="0" u="none" strike="noStrike" dirty="0" err="1">
                <a:solidFill>
                  <a:srgbClr val="00008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faoliyatini</a:t>
            </a:r>
            <a:r>
              <a:rPr lang="en-US" sz="1600" b="1" i="0" u="none" strike="noStrike" dirty="0">
                <a:solidFill>
                  <a:srgbClr val="00008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i="0" u="none" strike="noStrike" dirty="0" err="1">
                <a:solidFill>
                  <a:srgbClr val="00008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1600" b="1" i="0" u="none" strike="noStrike" dirty="0">
                <a:solidFill>
                  <a:srgbClr val="00008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i="0" u="none" strike="noStrike" dirty="0" err="1">
                <a:solidFill>
                  <a:srgbClr val="00008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endParaRPr lang="en-US" sz="2400" b="1" i="0" u="none" strike="noStrike" cap="all" dirty="0">
              <a:solidFill>
                <a:srgbClr val="00008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n-US" sz="1600" b="1" i="0" u="none" strike="noStrike" dirty="0">
                <a:solidFill>
                  <a:srgbClr val="00008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5-bob. </a:t>
            </a:r>
            <a:r>
              <a:rPr lang="en-US" sz="1600" b="1" i="0" u="none" strike="noStrike" dirty="0" err="1">
                <a:solidFill>
                  <a:srgbClr val="00008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Psixolog</a:t>
            </a:r>
            <a:r>
              <a:rPr lang="en-US" sz="1600" b="1" i="0" u="none" strike="noStrike" dirty="0">
                <a:solidFill>
                  <a:srgbClr val="00008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i="0" u="none" strike="noStrike" dirty="0" err="1">
                <a:solidFill>
                  <a:srgbClr val="00008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kadrlarning</a:t>
            </a:r>
            <a:r>
              <a:rPr lang="en-US" sz="1600" b="1" i="0" u="none" strike="noStrike" dirty="0">
                <a:solidFill>
                  <a:srgbClr val="00008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i="0" u="none" strike="noStrike" dirty="0" err="1">
                <a:solidFill>
                  <a:srgbClr val="00008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huquq</a:t>
            </a:r>
            <a:r>
              <a:rPr lang="en-US" sz="1600" b="1" i="0" u="none" strike="noStrike" dirty="0">
                <a:solidFill>
                  <a:srgbClr val="00008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i="0" u="none" strike="noStrike" dirty="0" err="1">
                <a:solidFill>
                  <a:srgbClr val="00008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600" b="1" i="0" u="none" strike="noStrike" dirty="0">
                <a:solidFill>
                  <a:srgbClr val="00008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i="0" u="none" strike="noStrike" dirty="0" err="1">
                <a:solidFill>
                  <a:srgbClr val="00008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majburiyatlari</a:t>
            </a:r>
            <a:endParaRPr lang="en-US" sz="2400" b="1" cap="all" dirty="0">
              <a:solidFill>
                <a:srgbClr val="00008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n-US" sz="1600" b="1" i="0" u="none" strike="noStrike" dirty="0">
                <a:solidFill>
                  <a:srgbClr val="00008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6-bob. </a:t>
            </a:r>
            <a:r>
              <a:rPr lang="en-US" sz="1600" b="1" i="0" u="none" strike="noStrike" dirty="0" err="1">
                <a:solidFill>
                  <a:srgbClr val="00008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Yakunlovchi</a:t>
            </a:r>
            <a:r>
              <a:rPr lang="en-US" sz="1600" b="1" i="0" u="none" strike="noStrike" dirty="0">
                <a:solidFill>
                  <a:srgbClr val="00008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i="0" u="none" strike="noStrike" dirty="0" err="1">
                <a:solidFill>
                  <a:srgbClr val="00008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qoidalar</a:t>
            </a:r>
            <a:endParaRPr lang="en-US" sz="2400" b="1" i="0" cap="all" dirty="0">
              <a:solidFill>
                <a:srgbClr val="00008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2400" b="1" i="0" u="none" strike="noStrike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761786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6F786573-DD7D-2F58-FB25-306698255B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688258"/>
            <a:ext cx="10515600" cy="5626357"/>
          </a:xfrm>
        </p:spPr>
        <p:txBody>
          <a:bodyPr>
            <a:normAutofit fontScale="92500"/>
          </a:bodyPr>
          <a:lstStyle/>
          <a:p>
            <a:pPr marL="0" indent="0" algn="just">
              <a:buNone/>
            </a:pP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xonasining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vazifalari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xonasiga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qo‘yiladigan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talablar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haqida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batafsil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ma'lumot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keltirilgan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indent="0" algn="just">
              <a:buNone/>
            </a:pP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xonasining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vazifalari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>
              <a:buFont typeface="+mj-lt"/>
              <a:buAutoNum type="arabicPeriod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ko‘rsatish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 algn="just">
              <a:buFont typeface="+mj-lt"/>
              <a:buAutoNum type="arabicPeriod"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Xonada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o‘qituvchilarga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ota-onalarga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maslahatlar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ko‘rsatiladi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yerda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shaxsiy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muammolar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ruhiy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salomatlik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emosional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kabi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vazifalar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bajariladi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742950" lvl="1" indent="-285750" algn="just">
              <a:buFont typeface="+mj-lt"/>
              <a:buAutoNum type="arabicPeriod"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ruhiy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holatini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ko‘rsatish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testlar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diagnostikalar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suhbatlar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o‘tkaziladi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buFont typeface="+mj-lt"/>
              <a:buAutoNum type="arabicPeriod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diagnostika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baholash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 algn="just">
              <a:buFont typeface="+mj-lt"/>
              <a:buAutoNum type="arabicPeriod"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xonada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ruhiy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salomatligini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baholash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testlar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diagnostik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vositalar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holati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742950" lvl="1" indent="-285750" algn="just">
              <a:buFont typeface="+mj-lt"/>
              <a:buAutoNum type="arabicPeriod"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Shaxsiy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kognitiv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emotsional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sinovlar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so‘rovnomalar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testlar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o'tkaziladi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7538953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>
            <a:extLst>
              <a:ext uri="{FF2B5EF4-FFF2-40B4-BE49-F238E27FC236}">
                <a16:creationId xmlns:a16="http://schemas.microsoft.com/office/drawing/2014/main" id="{1AED6BDE-21E1-90BC-F88F-44B36DF98DC1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698090" y="1211422"/>
            <a:ext cx="10953136" cy="44319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ru-RU" altLang="ru-RU" sz="24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Emotsional</a:t>
            </a:r>
            <a:r>
              <a:rPr kumimoji="0" lang="ru-RU" altLang="ru-RU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qo‘llab-quvvatlash</a:t>
            </a:r>
            <a:r>
              <a:rPr kumimoji="0" lang="ru-RU" altLang="ru-RU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kumimoji="0" lang="ru-RU" altLang="ru-RU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xonasida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o‘quvchilarga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stress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depressiya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xavotir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ruhiy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muammolarni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bartaraf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etishda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beriladi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O‘quvchilarning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o‘zaro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munosabatlarida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o‘qituvchi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aloqalarida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yuzaga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kelgan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muammolarni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hal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qilishga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beriladi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en-US" altLang="ru-RU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ru-RU" altLang="ru-RU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ru-RU" altLang="ru-RU" sz="24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Trening</a:t>
            </a:r>
            <a:r>
              <a:rPr kumimoji="0" lang="ru-RU" altLang="ru-RU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ru-RU" altLang="ru-RU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seminarlar</a:t>
            </a:r>
            <a:r>
              <a:rPr kumimoji="0" lang="ru-RU" altLang="ru-RU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o‘tkazish</a:t>
            </a:r>
            <a:r>
              <a:rPr kumimoji="0" lang="ru-RU" altLang="ru-RU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kumimoji="0" lang="ru-RU" altLang="ru-RU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Xonada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emotsional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ko‘nikmalarni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rivojlantirishga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yo‘naltirilgan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treninglar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seminarlar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o‘tkazilishi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treninglar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o‘quvchilarda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moslashuvchanlik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liderlik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o‘zini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anglash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konfliktlarni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hal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kabi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ko‘nikmalarni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rivojlantirishga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221311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>
            <a:extLst>
              <a:ext uri="{FF2B5EF4-FFF2-40B4-BE49-F238E27FC236}">
                <a16:creationId xmlns:a16="http://schemas.microsoft.com/office/drawing/2014/main" id="{0FB7D0B8-DA49-0E79-C17D-4AB7223C331E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629265" y="1089896"/>
            <a:ext cx="11100620" cy="46782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Ota-onalar</a:t>
            </a:r>
            <a:r>
              <a:rPr kumimoji="0" lang="ru-RU" altLang="ru-RU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kumimoji="0" lang="ru-RU" altLang="ru-RU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kumimoji="0" lang="ru-RU" altLang="ru-RU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kumimoji="0" lang="ru-RU" altLang="ru-RU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kumimoji="0" lang="ru-RU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kumimoji="0" lang="ru-RU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xonasi</a:t>
            </a:r>
            <a:r>
              <a:rPr kumimoji="0" lang="ru-RU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ota-onalar</a:t>
            </a:r>
            <a:r>
              <a:rPr kumimoji="0" lang="ru-RU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kumimoji="0" lang="ru-RU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uchrashuvlar</a:t>
            </a:r>
            <a:r>
              <a:rPr kumimoji="0" lang="ru-RU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o‘tkazish</a:t>
            </a:r>
            <a:r>
              <a:rPr kumimoji="0" lang="ru-RU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ru-RU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ularga</a:t>
            </a:r>
            <a:r>
              <a:rPr kumimoji="0" lang="ru-RU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bolalarining</a:t>
            </a:r>
            <a:r>
              <a:rPr kumimoji="0" lang="ru-RU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ruhiy</a:t>
            </a:r>
            <a:r>
              <a:rPr kumimoji="0" lang="ru-RU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holati</a:t>
            </a:r>
            <a:r>
              <a:rPr kumimoji="0" lang="ru-RU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haqida</a:t>
            </a:r>
            <a:r>
              <a:rPr kumimoji="0" lang="ru-RU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maslahatlar</a:t>
            </a:r>
            <a:r>
              <a:rPr kumimoji="0" lang="ru-RU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kumimoji="0" lang="ru-RU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kumimoji="0" lang="ru-RU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ham</a:t>
            </a:r>
            <a:r>
              <a:rPr kumimoji="0" lang="ru-RU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kumimoji="0" lang="ru-RU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kumimoji="0" lang="ru-RU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Ota-onalarga</a:t>
            </a:r>
            <a:r>
              <a:rPr kumimoji="0" lang="ru-RU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o‘quvchilarning</a:t>
            </a:r>
            <a:r>
              <a:rPr kumimoji="0" lang="ru-RU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kumimoji="0" lang="ru-RU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rivojlanishi</a:t>
            </a:r>
            <a:r>
              <a:rPr kumimoji="0" lang="ru-RU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haqida</a:t>
            </a:r>
            <a:r>
              <a:rPr kumimoji="0" lang="ru-RU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axborot</a:t>
            </a:r>
            <a:r>
              <a:rPr kumimoji="0" lang="ru-RU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kumimoji="0" lang="ru-RU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ru-RU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ularni</a:t>
            </a:r>
            <a:r>
              <a:rPr kumimoji="0" lang="ru-RU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muammolarni</a:t>
            </a:r>
            <a:r>
              <a:rPr kumimoji="0" lang="ru-RU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hal</a:t>
            </a:r>
            <a:r>
              <a:rPr kumimoji="0" lang="ru-RU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kumimoji="0" lang="ru-RU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usullari</a:t>
            </a:r>
            <a:r>
              <a:rPr kumimoji="0" lang="ru-RU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haqida</a:t>
            </a:r>
            <a:r>
              <a:rPr kumimoji="0" lang="ru-RU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o‘qitish</a:t>
            </a:r>
            <a:r>
              <a:rPr kumimoji="0" lang="ru-RU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en-US" altLang="ru-RU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ru-RU" altLang="ru-RU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O‘qituvchilar</a:t>
            </a:r>
            <a:r>
              <a:rPr kumimoji="0" lang="ru-RU" altLang="ru-RU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kumimoji="0" lang="ru-RU" altLang="ru-RU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hamkorlik</a:t>
            </a:r>
            <a:r>
              <a:rPr kumimoji="0" lang="ru-RU" altLang="ru-RU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kumimoji="0" lang="ru-RU" altLang="ru-RU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kumimoji="0" lang="ru-RU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kumimoji="0" lang="ru-RU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xonasi</a:t>
            </a:r>
            <a:r>
              <a:rPr kumimoji="0" lang="ru-RU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o‘qituvchilar</a:t>
            </a:r>
            <a:r>
              <a:rPr kumimoji="0" lang="ru-RU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kumimoji="0" lang="ru-RU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yaqin</a:t>
            </a:r>
            <a:r>
              <a:rPr kumimoji="0" lang="ru-RU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hamkorlikda</a:t>
            </a:r>
            <a:r>
              <a:rPr kumimoji="0" lang="ru-RU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ishlaydi</a:t>
            </a:r>
            <a:r>
              <a:rPr kumimoji="0" lang="ru-RU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kumimoji="0" lang="en-US" altLang="ru-RU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ru-RU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o‘quvchilarning</a:t>
            </a:r>
            <a:r>
              <a:rPr kumimoji="0" lang="ru-RU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o‘qishdagi</a:t>
            </a:r>
            <a:r>
              <a:rPr kumimoji="0" lang="ru-RU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qiyinchiliklari</a:t>
            </a:r>
            <a:r>
              <a:rPr kumimoji="0" lang="ru-RU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kumimoji="0" lang="ru-RU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ruhiy</a:t>
            </a:r>
            <a:r>
              <a:rPr kumimoji="0" lang="ru-RU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holatini</a:t>
            </a:r>
            <a:r>
              <a:rPr kumimoji="0" lang="ru-RU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kuzatib</a:t>
            </a:r>
            <a:r>
              <a:rPr kumimoji="0" lang="ru-RU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boradi</a:t>
            </a:r>
            <a:r>
              <a:rPr kumimoji="0" lang="ru-RU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ru-RU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o‘qituvchilarga</a:t>
            </a:r>
            <a:r>
              <a:rPr kumimoji="0" lang="ru-RU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kumimoji="0" lang="ru-RU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kumimoji="0" lang="ru-RU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kumimoji="0" lang="ru-RU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bo‘yicha</a:t>
            </a:r>
            <a:r>
              <a:rPr kumimoji="0" lang="ru-RU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maslahatlar</a:t>
            </a:r>
            <a:r>
              <a:rPr kumimoji="0" lang="ru-RU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kumimoji="0" lang="ru-RU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752133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407F5A51-27FF-40B3-8FBF-A921B73472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609600"/>
            <a:ext cx="10515600" cy="556736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xonasiga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qo‘yiladigan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talablar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>
              <a:buFont typeface="+mj-lt"/>
              <a:buAutoNum type="arabicPeriod"/>
            </a:pP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Maxfiylikni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ta'minlash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 algn="just">
              <a:buFont typeface="+mj-lt"/>
              <a:buAutoNum type="arabicPeriod"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xonasida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oshiriladigan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barcha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faoliyatlar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maxfiy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ota-onalarining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holati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xususiy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hayoti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haqida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ma'lumotlar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faqat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ruxsat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shaxslar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ishlatilishi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742950" lvl="1" indent="-285750" algn="just">
              <a:buFont typeface="+mj-lt"/>
              <a:buAutoNum type="arabicPeriod"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Maxfiylikni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ta'minlash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alohida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yopiq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joylar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yozuvlarni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saqlash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etilishi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buFont typeface="+mj-lt"/>
              <a:buAutoNum type="arabicPeriod"/>
            </a:pP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Xonada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qulayliklar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 algn="just">
              <a:buFont typeface="+mj-lt"/>
              <a:buAutoNum type="arabicPeriod"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xonasi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qulay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tinch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stressdan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Xona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qulay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his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mo‘ljallangan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lozim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742950" lvl="1" indent="-285750" algn="just">
              <a:buFont typeface="+mj-lt"/>
              <a:buAutoNum type="arabicPeriod"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Xona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xushbo‘y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yumshoq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yaratish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tinchlantiradigan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yoritish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tasalli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beruvchi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elementlar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3530405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>
            <a:extLst>
              <a:ext uri="{FF2B5EF4-FFF2-40B4-BE49-F238E27FC236}">
                <a16:creationId xmlns:a16="http://schemas.microsoft.com/office/drawing/2014/main" id="{D30F5E0D-7945-A167-36DD-620EEDA4740F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674738" y="659011"/>
            <a:ext cx="11078497" cy="55399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sz="24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Tartib</a:t>
            </a:r>
            <a:r>
              <a:rPr kumimoji="0" lang="ru-RU" altLang="ru-RU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ru-RU" altLang="ru-RU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tashkiliy</a:t>
            </a:r>
            <a:r>
              <a:rPr kumimoji="0" lang="ru-RU" altLang="ru-RU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tuzilma</a:t>
            </a:r>
            <a:r>
              <a:rPr kumimoji="0" lang="ru-RU" altLang="ru-RU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kumimoji="0" lang="ru-RU" altLang="ru-RU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xonasi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tartibga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solingan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toza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bo‘lishi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Xona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ichida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diagnostika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maslahatlashuv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jarayonlari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barcha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materiallar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testlar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kitoblar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yozuvlar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mavjud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bo‘lishi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Xonada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diagnostika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barcha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apparatlar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kompyuter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yozuv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vositalari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est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kitobchalari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asbob-uskunalar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bo‘lishi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en-US" altLang="ru-RU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ru-RU" altLang="ru-RU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sz="24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Ruhiy</a:t>
            </a:r>
            <a:r>
              <a:rPr kumimoji="0" lang="ru-RU" altLang="ru-RU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xavfsizlik</a:t>
            </a:r>
            <a:r>
              <a:rPr kumimoji="0" lang="ru-RU" altLang="ru-RU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kumimoji="0" lang="ru-RU" altLang="ru-RU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Xonada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kelgan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shaxslar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o‘zini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xavfsiz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ishonchli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his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qilishlari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kumimoji="0" lang="en-US" altLang="ru-RU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muammolari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shug‘ullanishda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hech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to‘siqqa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duch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kelmasliklari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xonasi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o‘quvchilarning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his-tuyg‘ularini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hurmat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ularga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qulay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sharoit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yaratishga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e'tibor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berishi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743892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>
            <a:extLst>
              <a:ext uri="{FF2B5EF4-FFF2-40B4-BE49-F238E27FC236}">
                <a16:creationId xmlns:a16="http://schemas.microsoft.com/office/drawing/2014/main" id="{9DCB071C-A95F-5DB2-29B5-3276328D7B44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779206" y="863176"/>
            <a:ext cx="10645877" cy="48013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sz="24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Tashkilotning</a:t>
            </a:r>
            <a:r>
              <a:rPr kumimoji="0" lang="ru-RU" altLang="ru-RU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mavjudligi</a:t>
            </a:r>
            <a:r>
              <a:rPr kumimoji="0" lang="ru-RU" altLang="ru-RU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ru-RU" altLang="ru-RU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resurslar</a:t>
            </a:r>
            <a:r>
              <a:rPr kumimoji="0" lang="ru-RU" altLang="ru-RU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kumimoji="0" lang="ru-RU" altLang="ru-RU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xonasi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faoliyatini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samarali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olib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borish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kerakli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resurslar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bilimlar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ta'minlangan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bo‘lishi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malakali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psixologlar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metodik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qo‘llanmalar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zaruriy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testlar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diagnostik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vositalarni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ichiga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oladi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Xona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tashkilotning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ehtiyojlariga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muvofiq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ravishda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ko‘rsatish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mos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keladigan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joyda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joylashgan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bo‘lishi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en-US" altLang="ru-RU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ru-RU" altLang="ru-RU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sz="24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Xonaning</a:t>
            </a:r>
            <a:r>
              <a:rPr kumimoji="0" lang="ru-RU" altLang="ru-RU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ergonomik</a:t>
            </a:r>
            <a:r>
              <a:rPr kumimoji="0" lang="ru-RU" altLang="ru-RU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joylashuvi</a:t>
            </a:r>
            <a:r>
              <a:rPr kumimoji="0" lang="ru-RU" altLang="ru-RU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kumimoji="0" lang="ru-RU" altLang="ru-RU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xonasi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o‘quvchilarning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ko‘pchilik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vaqtini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o‘tkazadigan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joylardan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sinf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koridor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boshqalar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alohida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qulay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joyda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joylashgan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bo‘lishi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Xonada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individual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maslahatlashuv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ajratilgan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maxsus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joylar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ya'ni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stollar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kreslolar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mebellar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mavjud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bo‘lishi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140639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BDC9EE98-6EA4-8A30-5D16-67CC8CB24E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796413"/>
            <a:ext cx="10515600" cy="5587028"/>
          </a:xfrm>
        </p:spPr>
        <p:txBody>
          <a:bodyPr>
            <a:normAutofit/>
          </a:bodyPr>
          <a:lstStyle/>
          <a:p>
            <a:pPr algn="just"/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Ergonomik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mebel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jihozlar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Xonada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qulay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zamonaviy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mebel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bo‘lishi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Bunga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yumshoq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kreslolar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stolari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testlarni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bajarish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o‘tiradigan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joylar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kiradi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Xona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ko‘rsatishda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beradigan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barcha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vositalar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kompyuter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proyektor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audio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video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jihozlari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mavjud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bo‘lishi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buFont typeface="Arial" panose="020B0604020202020204" pitchFamily="34" charset="0"/>
              <a:buChar char="•"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3B8297A6-9646-818C-8FA8-72151A57C6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8800" y="3465935"/>
            <a:ext cx="2466975" cy="1847850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DAA663D-BCCB-1299-923C-8175FE52673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4478" b="12005"/>
          <a:stretch/>
        </p:blipFill>
        <p:spPr>
          <a:xfrm>
            <a:off x="3478545" y="4244130"/>
            <a:ext cx="3572797" cy="213931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3E6597D-9FC2-7845-D1DE-6EB083929F6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50854" y="3002960"/>
            <a:ext cx="2619375" cy="1743075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D4FB02E-9D59-9893-4B53-C438794E99A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169626" y="4746035"/>
            <a:ext cx="1929428" cy="1929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870828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DCDFF1C4-7D0B-AE09-9190-8C48A978EB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262419" cy="1325563"/>
          </a:xfrm>
        </p:spPr>
        <p:txBody>
          <a:bodyPr>
            <a:normAutofit/>
          </a:bodyPr>
          <a:lstStyle/>
          <a:p>
            <a:pPr algn="ctr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SO‘ROVNOMA </a:t>
            </a:r>
            <a:b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Maktabimizda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endParaRPr lang="ru-RU" sz="5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Объект 4">
            <a:extLst>
              <a:ext uri="{FF2B5EF4-FFF2-40B4-BE49-F238E27FC236}">
                <a16:creationId xmlns:a16="http://schemas.microsoft.com/office/drawing/2014/main" id="{B6CDC422-2B86-C3FE-1B03-8258D4781014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62500" lnSpcReduction="2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sz="4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45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Maktabingizda</a:t>
            </a:r>
            <a:r>
              <a:rPr lang="en-US" sz="4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sz="4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xizmatdan</a:t>
            </a:r>
            <a:r>
              <a:rPr lang="en-US" sz="4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r>
              <a:rPr lang="en-US" sz="4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imkoniyatingiz</a:t>
            </a:r>
            <a:r>
              <a:rPr lang="en-US" sz="4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5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bormi</a:t>
            </a:r>
            <a:r>
              <a:rPr lang="en-US" sz="4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en-US" sz="4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4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</a:t>
            </a:r>
          </a:p>
          <a:p>
            <a:pPr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4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Yo'q</a:t>
            </a:r>
            <a:endParaRPr lang="en-US" sz="4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4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Bilmadim</a:t>
            </a:r>
            <a:endParaRPr lang="en-US" sz="4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F5C04AB3-C3EA-595D-D89A-B97DD7E0E8F2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62500" lnSpcReduction="2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Agar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xizmatdan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foydalangan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bo'lsangiz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muammolar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murojaat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qilgansiz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 (Bir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nechta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variantni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tanlashingiz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O'quv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muvaffaqiyatlari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Stress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bezovtalik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O'z-o'zini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baholash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muammolari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Do'stlar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oilaviy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munosabatlar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Xavotir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depressiya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Harbiy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hayotdagi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o'zgarishlar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ilova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qilishingiz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0921180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>
            <a:extLst>
              <a:ext uri="{FF2B5EF4-FFF2-40B4-BE49-F238E27FC236}">
                <a16:creationId xmlns:a16="http://schemas.microsoft.com/office/drawing/2014/main" id="{694BBE25-CDCC-F16C-7950-18892AA2F5A6}"/>
              </a:ext>
            </a:extLst>
          </p:cNvPr>
          <p:cNvSpPr>
            <a:spLocks noGrp="1"/>
          </p:cNvSpPr>
          <p:nvPr>
            <p:ph sz="half" idx="4294967295"/>
          </p:nvPr>
        </p:nvSpPr>
        <p:spPr>
          <a:xfrm>
            <a:off x="629264" y="1259964"/>
            <a:ext cx="5181600" cy="5292725"/>
          </a:xfrm>
        </p:spPr>
        <p:txBody>
          <a:bodyPr/>
          <a:lstStyle/>
          <a:p>
            <a:pPr marL="0" indent="0">
              <a:lnSpc>
                <a:spcPct val="100000"/>
              </a:lnSpc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xizmatdan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foydalanganingizda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samarasini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sezdingizmi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samarali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bo'ldi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biroz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berdi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Yo'q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deyarli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bermadi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Hali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foydalanmaganman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ECA385D4-24CC-067D-97A2-34A7AD37F0F4}"/>
              </a:ext>
            </a:extLst>
          </p:cNvPr>
          <p:cNvSpPr>
            <a:spLocks noGrp="1"/>
          </p:cNvSpPr>
          <p:nvPr>
            <p:ph sz="half" idx="4294967295"/>
          </p:nvPr>
        </p:nvSpPr>
        <p:spPr>
          <a:xfrm>
            <a:off x="6506497" y="1511838"/>
            <a:ext cx="5181600" cy="3581400"/>
          </a:xfrm>
        </p:spPr>
        <p:txBody>
          <a:bodyPr/>
          <a:lstStyle/>
          <a:p>
            <a:pPr marL="0" indent="0"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Psixologga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murojaat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qilishni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qiyin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deb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hisoblaysizmi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qiyin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Ba'zida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qiyin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Yo'q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oson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Bilmadim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0685494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>
            <a:extLst>
              <a:ext uri="{FF2B5EF4-FFF2-40B4-BE49-F238E27FC236}">
                <a16:creationId xmlns:a16="http://schemas.microsoft.com/office/drawing/2014/main" id="{5649BE77-CBBF-5185-6F77-C6C84FF7E50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1890" y="1691149"/>
            <a:ext cx="5181600" cy="4721789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US" sz="3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en-US" sz="3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Maktabimizda</a:t>
            </a:r>
            <a:r>
              <a:rPr lang="en-US" sz="3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sz="3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xizmatni</a:t>
            </a:r>
            <a:r>
              <a:rPr lang="en-US" sz="3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3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baholaysiz</a:t>
            </a:r>
            <a:r>
              <a:rPr lang="en-US" sz="3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en-US" sz="3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Juda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yaxshi</a:t>
            </a:r>
            <a:endParaRPr lang="en-US" sz="3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Yaxshi</a:t>
            </a:r>
            <a:endParaRPr lang="en-US" sz="3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O'rtacha</a:t>
            </a:r>
            <a:endParaRPr lang="en-US" sz="3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Yomon</a:t>
            </a:r>
            <a:endParaRPr lang="en-US" sz="3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5D997954-8E67-6B4D-074A-6D7F027DEE3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00" y="678426"/>
            <a:ext cx="5181600" cy="5183905"/>
          </a:xfrm>
        </p:spPr>
        <p:txBody>
          <a:bodyPr>
            <a:normAutofit fontScale="85000" lnSpcReduction="1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xizmatlar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maktabda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ko'proq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yaxshilanishi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deb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o'ylaysiz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uchrashuvlar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ko'proq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Maxfiylik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yashirinlikka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e'tibor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kuchaytirilishi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Maktabdagi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o'qituvchilar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hamkorlikni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kuchaytirish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maslahatlarni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onlayn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taqdim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ilova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qilishingiz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9389360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>
            <a:extLst>
              <a:ext uri="{FF2B5EF4-FFF2-40B4-BE49-F238E27FC236}">
                <a16:creationId xmlns:a16="http://schemas.microsoft.com/office/drawing/2014/main" id="{16EFB236-257C-36F5-A287-E7AE2628186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160206"/>
            <a:ext cx="5181600" cy="5016757"/>
          </a:xfrm>
        </p:spPr>
        <p:txBody>
          <a:bodyPr/>
          <a:lstStyle/>
          <a:p>
            <a:pPr marL="0" indent="0">
              <a:lnSpc>
                <a:spcPct val="100000"/>
              </a:lnSpc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7.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Maktabingizdagi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xizmatlar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haqida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do'stlaringizga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oilangizga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tavsiya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qilgan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bo‘larmidingiz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albatta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Ba'zan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Yo'q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tavsiya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qilmagan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edim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Bilmadim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CC590F70-493A-DFD8-197D-2348D98F33E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88510" y="1160206"/>
            <a:ext cx="5181600" cy="4351338"/>
          </a:xfrm>
        </p:spPr>
        <p:txBody>
          <a:bodyPr/>
          <a:lstStyle/>
          <a:p>
            <a:pPr marL="0" indent="0"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8.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Psixologga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murojaat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qilishni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ko'rasiz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Ijobiy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foydali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emas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o'zimni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olaman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Keng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tarqalgan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lekin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emas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Salbiy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murojaat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xohlamayman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9203176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>
            <a:extLst>
              <a:ext uri="{FF2B5EF4-FFF2-40B4-BE49-F238E27FC236}">
                <a16:creationId xmlns:a16="http://schemas.microsoft.com/office/drawing/2014/main" id="{41F71591-F07B-AFF9-A973-283111C7097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53064" y="534885"/>
            <a:ext cx="5181600" cy="50667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9.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xizmatlardan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kimlar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deb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o'ylaysiz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Faqat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o'qishdagi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muammolarni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boshdan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kechirayotgan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o'quvchilar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Barcha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o'quvchilar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chunki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ruhiy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salomatlik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muhim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Faqat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yoshi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kattaroq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o'quvchilar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Faqat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maxsus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muhtoj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o'quvchilar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6CE927A7-451C-828E-1DCB-3F1AFA405B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575322" y="584738"/>
            <a:ext cx="5181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10.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Maktabda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xizmatning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ahamiyati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haqida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fikrdasiz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Juda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barcha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o'quvchilarga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Muqobil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lekin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Kamroq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ahamiyatga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Hamma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emas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faqat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maxsus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holatlar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8" name="Заголовок 7">
            <a:extLst>
              <a:ext uri="{FF2B5EF4-FFF2-40B4-BE49-F238E27FC236}">
                <a16:creationId xmlns:a16="http://schemas.microsoft.com/office/drawing/2014/main" id="{8EF0B62F-B546-BC5E-2363-7ADD83D49F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7193" y="4936076"/>
            <a:ext cx="10515600" cy="1076121"/>
          </a:xfrm>
        </p:spPr>
        <p:txBody>
          <a:bodyPr>
            <a:normAutofit fontScale="90000"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savollar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javoblar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o'quvchilarning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xizmatlar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haqidagi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fikrlarini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o'rganish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So'rovnomadan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olingan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natijalar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asosida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xizmatlarni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yaxshilash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strategiyalar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chiqish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339558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DA174CD7-4F4B-3B80-80F0-BA8267BB33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26204"/>
            <a:ext cx="10515600" cy="1325563"/>
          </a:xfrm>
        </p:spPr>
        <p:txBody>
          <a:bodyPr>
            <a:noAutofit/>
          </a:bodyPr>
          <a:lstStyle/>
          <a:p>
            <a:pPr algn="just"/>
            <a:r>
              <a:rPr lang="en-US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xizmatning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maqsadi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shaxsning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tomonlama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shakllanishi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rivojlanishiga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ruhiy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emotsional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intellektual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salomatligini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ta'minlash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mustahkamlashdir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nafaqat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balki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o‘qituvchilar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ota-onalarni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qo‘llab-quvvatlaydi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maslahatlar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yordamlar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taqdim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etadi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xizmatning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maqsadi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yo‘nalishlarni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ichiga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oladi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b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Объект 4">
            <a:extLst>
              <a:ext uri="{FF2B5EF4-FFF2-40B4-BE49-F238E27FC236}">
                <a16:creationId xmlns:a16="http://schemas.microsoft.com/office/drawing/2014/main" id="{25643501-E6DF-0F83-FBD4-CB2612DEFBD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20213" y="2347554"/>
            <a:ext cx="5181600" cy="4351338"/>
          </a:xfrm>
        </p:spPr>
        <p:txBody>
          <a:bodyPr>
            <a:normAutofit fontScale="55000" lnSpcReduction="20000"/>
          </a:bodyPr>
          <a:lstStyle/>
          <a:p>
            <a:pPr marL="0" indent="0" algn="just">
              <a:lnSpc>
                <a:spcPct val="120000"/>
              </a:lnSpc>
              <a:buNone/>
            </a:pPr>
            <a:r>
              <a:rPr lang="en-US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32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Shaxsiy</a:t>
            </a:r>
            <a:r>
              <a:rPr lang="en-US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32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</a:t>
            </a:r>
            <a:r>
              <a:rPr lang="en-US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o‘zini</a:t>
            </a:r>
            <a:r>
              <a:rPr lang="en-US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anglash</a:t>
            </a:r>
            <a:r>
              <a:rPr lang="en-US" sz="3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2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sz="3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en-US" sz="3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3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</a:t>
            </a:r>
            <a:r>
              <a:rPr lang="en-US" sz="3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o‘zlarining</a:t>
            </a:r>
            <a:r>
              <a:rPr lang="en-US" sz="3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shaxsiy</a:t>
            </a:r>
            <a:r>
              <a:rPr lang="en-US" sz="3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xususiyatlarini</a:t>
            </a:r>
            <a:r>
              <a:rPr lang="en-US" sz="3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kuchli</a:t>
            </a:r>
            <a:r>
              <a:rPr lang="en-US" sz="3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zaif</a:t>
            </a:r>
            <a:r>
              <a:rPr lang="en-US" sz="3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tomonlarini</a:t>
            </a:r>
            <a:r>
              <a:rPr lang="en-US" sz="3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ehtiyojlarini</a:t>
            </a:r>
            <a:r>
              <a:rPr lang="en-US" sz="3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qiziqishlarini</a:t>
            </a:r>
            <a:r>
              <a:rPr lang="en-US" sz="3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anglashlariga</a:t>
            </a:r>
            <a:r>
              <a:rPr lang="en-US" sz="3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sz="3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3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32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sz="3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navbatida</a:t>
            </a:r>
            <a:r>
              <a:rPr lang="en-US" sz="3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o‘quvchilarning</a:t>
            </a:r>
            <a:r>
              <a:rPr lang="en-US" sz="3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o‘ziga</a:t>
            </a:r>
            <a:r>
              <a:rPr lang="en-US" sz="3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sz="3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ishonchini</a:t>
            </a:r>
            <a:r>
              <a:rPr lang="en-US" sz="3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oshiradi</a:t>
            </a:r>
            <a:r>
              <a:rPr lang="en-US" sz="3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32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O‘z-o‘zini</a:t>
            </a:r>
            <a:r>
              <a:rPr lang="en-US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ifoda</a:t>
            </a:r>
            <a:r>
              <a:rPr lang="en-US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r>
              <a:rPr lang="en-US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o‘zini</a:t>
            </a:r>
            <a:r>
              <a:rPr lang="en-US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en-US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2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sz="3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en-US" sz="3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shaxsiy</a:t>
            </a:r>
            <a:r>
              <a:rPr lang="en-US" sz="3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ehtiyojlarni</a:t>
            </a:r>
            <a:r>
              <a:rPr lang="en-US" sz="3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aniqlash</a:t>
            </a:r>
            <a:r>
              <a:rPr lang="en-US" sz="3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o‘zini</a:t>
            </a:r>
            <a:r>
              <a:rPr lang="en-US" sz="3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ifoda</a:t>
            </a:r>
            <a:r>
              <a:rPr lang="en-US" sz="3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r>
              <a:rPr lang="en-US" sz="3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sz="3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hissiyotlarini</a:t>
            </a:r>
            <a:r>
              <a:rPr lang="en-US" sz="3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sz="3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atrofdagilar</a:t>
            </a:r>
            <a:r>
              <a:rPr lang="en-US" sz="3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3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sog‘lom</a:t>
            </a:r>
            <a:r>
              <a:rPr lang="en-US" sz="3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munosabatlar</a:t>
            </a:r>
            <a:r>
              <a:rPr lang="en-US" sz="3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o‘rnatish</a:t>
            </a:r>
            <a:r>
              <a:rPr lang="en-US" sz="3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3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ko‘nikmalarni</a:t>
            </a:r>
            <a:r>
              <a:rPr lang="en-US" sz="3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rivojlantirishga</a:t>
            </a:r>
            <a:r>
              <a:rPr lang="en-US" sz="3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sz="3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3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CC490EC0-2A19-EB90-E6C3-B6005CC2446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68845" y="2743200"/>
            <a:ext cx="5181600" cy="3768060"/>
          </a:xfrm>
        </p:spPr>
        <p:txBody>
          <a:bodyPr>
            <a:normAutofit fontScale="55000" lnSpcReduction="20000"/>
          </a:bodyPr>
          <a:lstStyle/>
          <a:p>
            <a:pPr marL="0" indent="0" algn="just">
              <a:lnSpc>
                <a:spcPct val="120000"/>
              </a:lnSpc>
              <a:buNone/>
            </a:pPr>
            <a:r>
              <a:rPr lang="en-US" sz="33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33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Ruhiy</a:t>
            </a:r>
            <a:r>
              <a:rPr lang="en-US" sz="33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3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emosional</a:t>
            </a:r>
            <a:r>
              <a:rPr lang="en-US" sz="33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salomatlikni</a:t>
            </a:r>
            <a:r>
              <a:rPr lang="en-US" sz="33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ta'minlash</a:t>
            </a:r>
            <a:r>
              <a:rPr lang="en-US" sz="33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33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Stress </a:t>
            </a:r>
            <a:r>
              <a:rPr lang="en-US" sz="33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3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depressiya</a:t>
            </a:r>
            <a:r>
              <a:rPr lang="en-US" sz="33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33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kurashish</a:t>
            </a:r>
            <a:r>
              <a:rPr lang="en-US" sz="33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3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sz="33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en-US" sz="33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o‘quvchilarga</a:t>
            </a:r>
            <a:r>
              <a:rPr lang="en-US" sz="33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stress, </a:t>
            </a:r>
            <a:r>
              <a:rPr lang="en-US" sz="33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xavotir</a:t>
            </a:r>
            <a:r>
              <a:rPr lang="en-US" sz="33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3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depressiya</a:t>
            </a:r>
            <a:r>
              <a:rPr lang="en-US" sz="33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kabi</a:t>
            </a:r>
            <a:r>
              <a:rPr lang="en-US" sz="33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holatlarni</a:t>
            </a:r>
            <a:r>
              <a:rPr lang="en-US" sz="33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boshqarishda</a:t>
            </a:r>
            <a:r>
              <a:rPr lang="en-US" sz="33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sz="33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33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3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33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sz="33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sz="33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33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ruhiy</a:t>
            </a:r>
            <a:r>
              <a:rPr lang="en-US" sz="33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salomatligini</a:t>
            </a:r>
            <a:r>
              <a:rPr lang="en-US" sz="33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mustahkamlaydi</a:t>
            </a:r>
            <a:r>
              <a:rPr lang="en-US" sz="33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33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Emotsional</a:t>
            </a:r>
            <a:r>
              <a:rPr lang="en-US" sz="33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barqarorlik</a:t>
            </a:r>
            <a:r>
              <a:rPr lang="en-US" sz="33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3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sz="33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en-US" sz="33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o‘quvchilarda</a:t>
            </a:r>
            <a:r>
              <a:rPr lang="en-US" sz="33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emotsional</a:t>
            </a:r>
            <a:r>
              <a:rPr lang="en-US" sz="33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barqarorlikni</a:t>
            </a:r>
            <a:r>
              <a:rPr lang="en-US" sz="33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ta'minlash</a:t>
            </a:r>
            <a:r>
              <a:rPr lang="en-US" sz="33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3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stressni</a:t>
            </a:r>
            <a:r>
              <a:rPr lang="en-US" sz="33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sz="33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3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salbiy</a:t>
            </a:r>
            <a:r>
              <a:rPr lang="en-US" sz="33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his-</a:t>
            </a:r>
            <a:r>
              <a:rPr lang="en-US" sz="33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tuyg‘ulardan</a:t>
            </a:r>
            <a:r>
              <a:rPr lang="en-US" sz="33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xalos</a:t>
            </a:r>
            <a:r>
              <a:rPr lang="en-US" sz="33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bo‘lish</a:t>
            </a:r>
            <a:r>
              <a:rPr lang="en-US" sz="33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3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ijobiy</a:t>
            </a:r>
            <a:r>
              <a:rPr lang="en-US" sz="33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hissiyotlar</a:t>
            </a:r>
            <a:r>
              <a:rPr lang="en-US" sz="33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33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yashashga</a:t>
            </a:r>
            <a:r>
              <a:rPr lang="en-US" sz="33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sz="33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33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4432863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arkinson_Qonuni_—_Vaqtingizni_yanada_samarali_boshqaring!">
            <a:hlinkClick r:id="" action="ppaction://media"/>
            <a:extLst>
              <a:ext uri="{FF2B5EF4-FFF2-40B4-BE49-F238E27FC236}">
                <a16:creationId xmlns:a16="http://schemas.microsoft.com/office/drawing/2014/main" id="{184C4237-4D78-86F5-55D9-24EEC40A0E49}"/>
              </a:ext>
            </a:extLst>
          </p:cNvPr>
          <p:cNvPicPr>
            <a:picLocks noGrp="1" noChangeAspect="1"/>
          </p:cNvPicPr>
          <p:nvPr>
            <p:ph sz="half"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22340403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3982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>
            <a:extLst>
              <a:ext uri="{FF2B5EF4-FFF2-40B4-BE49-F238E27FC236}">
                <a16:creationId xmlns:a16="http://schemas.microsoft.com/office/drawing/2014/main" id="{464ACF7C-4675-ABE4-DC2F-112DE66291C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12058" y="331121"/>
            <a:ext cx="5181600" cy="4351338"/>
          </a:xfrm>
        </p:spPr>
        <p:txBody>
          <a:bodyPr>
            <a:normAutofit fontScale="62500" lnSpcReduction="20000"/>
          </a:bodyPr>
          <a:lstStyle/>
          <a:p>
            <a:pPr marL="0" indent="0" algn="just">
              <a:lnSpc>
                <a:spcPct val="120000"/>
              </a:lnSpc>
              <a:buNone/>
            </a:pPr>
            <a:r>
              <a:rPr 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Sog‘lom</a:t>
            </a:r>
            <a:r>
              <a:rPr 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munosabatlar</a:t>
            </a:r>
            <a:r>
              <a:rPr 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o‘rnatish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o‘quvchilarga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o‘zaro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munosabatlarda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sog‘lom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ijobiy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yondashuvlarni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o‘rgatadi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ko‘nikmalarni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rivojlantiradi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Konfliktlarni</a:t>
            </a:r>
            <a:r>
              <a:rPr 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hal</a:t>
            </a:r>
            <a:r>
              <a:rPr 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o‘quvchilarga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konfliktlarni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tinch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yo‘l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hal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boshqalar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to‘g‘ri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murosali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muloqot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o‘rnatish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bo‘yicha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FACFFD0F-90E4-3067-28DB-60A0E111F20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88004" y="2506662"/>
            <a:ext cx="5181600" cy="4351338"/>
          </a:xfrm>
        </p:spPr>
        <p:txBody>
          <a:bodyPr>
            <a:normAutofit fontScale="62500" lnSpcReduction="20000"/>
          </a:bodyPr>
          <a:lstStyle/>
          <a:p>
            <a:pPr marL="0" indent="0" algn="just">
              <a:lnSpc>
                <a:spcPct val="120000"/>
              </a:lnSpc>
              <a:buNone/>
            </a:pPr>
            <a:r>
              <a:rPr lang="en-US" sz="3200" b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en-US" sz="3200" b="1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Ta'lim</a:t>
            </a:r>
            <a:r>
              <a:rPr lang="en-US" sz="3200" b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jarayonida</a:t>
            </a:r>
            <a:r>
              <a:rPr lang="en-US" sz="3200" b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sz="3200" b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sz="3200" b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3200" b="1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O‘qish</a:t>
            </a:r>
            <a:r>
              <a:rPr lang="en-US" sz="3200" b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motivatsiyasini</a:t>
            </a:r>
            <a:r>
              <a:rPr lang="en-US" sz="3200" b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oshirish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2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o‘quvchilarning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ta'limga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qiziqishini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oshiradi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ularga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imkoniyatlarini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to‘liq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oshirishga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3200" b="1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</a:t>
            </a:r>
            <a:r>
              <a:rPr lang="en-US" sz="3200" b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ehtiyojlariga</a:t>
            </a:r>
            <a:r>
              <a:rPr lang="en-US" sz="3200" b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moslashuvchan</a:t>
            </a:r>
            <a:r>
              <a:rPr lang="en-US" sz="3200" b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yondashuv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2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Psixolog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o‘quvchilarning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individual </a:t>
            </a:r>
            <a:r>
              <a:rPr lang="en-US" sz="32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xususiyatlarini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hisobga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olgan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holda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ta'lim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jarayonini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qo‘llab-quvvatlashni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o‘qishdagi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qiyinchiliklarini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aniqlaydi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bartaraf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etadi</a:t>
            </a:r>
            <a:r>
              <a:rPr lang="en-US" sz="3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3CA22CC8-0DB4-E6F9-FA8C-84A8BBAE31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8122" y="4565345"/>
            <a:ext cx="3487172" cy="1961534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41C47A32-FEE2-87FD-1EA2-F214549525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07046" y="331121"/>
            <a:ext cx="3057831" cy="1946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308510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>
            <a:extLst>
              <a:ext uri="{FF2B5EF4-FFF2-40B4-BE49-F238E27FC236}">
                <a16:creationId xmlns:a16="http://schemas.microsoft.com/office/drawing/2014/main" id="{5E7D1271-309F-49DA-944A-BB082A47C67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41556" y="3120153"/>
            <a:ext cx="5181600" cy="3620575"/>
          </a:xfrm>
        </p:spPr>
        <p:txBody>
          <a:bodyPr>
            <a:normAutofit fontScale="55000" lnSpcReduction="20000"/>
          </a:bodyPr>
          <a:lstStyle/>
          <a:p>
            <a:pPr marL="0" indent="0" algn="just">
              <a:lnSpc>
                <a:spcPct val="120000"/>
              </a:lnSpc>
              <a:buNone/>
            </a:pPr>
            <a:r>
              <a:rPr lang="en-US" sz="33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en-US" sz="33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Shaxsiy</a:t>
            </a:r>
            <a:r>
              <a:rPr lang="en-US" sz="33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muvaffaqiyatga</a:t>
            </a:r>
            <a:r>
              <a:rPr lang="en-US" sz="33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erishish</a:t>
            </a:r>
            <a:r>
              <a:rPr lang="en-US" sz="33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33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Maqsadga</a:t>
            </a:r>
            <a:r>
              <a:rPr lang="en-US" sz="33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erishish</a:t>
            </a:r>
            <a:r>
              <a:rPr lang="en-US" sz="33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ko‘nikmalarini</a:t>
            </a:r>
            <a:r>
              <a:rPr lang="en-US" sz="33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r>
              <a:rPr lang="en-US" sz="33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3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sz="33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en-US" sz="33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o‘quvchilarga</a:t>
            </a:r>
            <a:r>
              <a:rPr lang="en-US" sz="33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sz="33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maqsadlarini</a:t>
            </a:r>
            <a:r>
              <a:rPr lang="en-US" sz="33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belgilash</a:t>
            </a:r>
            <a:r>
              <a:rPr lang="en-US" sz="33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3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ularga</a:t>
            </a:r>
            <a:r>
              <a:rPr lang="en-US" sz="33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erishish</a:t>
            </a:r>
            <a:r>
              <a:rPr lang="en-US" sz="33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yo‘lida</a:t>
            </a:r>
            <a:r>
              <a:rPr lang="en-US" sz="33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lang="en-US" sz="33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sz="33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ko‘nikmalarni</a:t>
            </a:r>
            <a:r>
              <a:rPr lang="en-US" sz="33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rivojlantiradi</a:t>
            </a:r>
            <a:r>
              <a:rPr lang="en-US" sz="33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33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O‘zgarishlarga</a:t>
            </a:r>
            <a:r>
              <a:rPr lang="en-US" sz="33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moslashish</a:t>
            </a:r>
            <a:r>
              <a:rPr lang="en-US" sz="33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3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sz="33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en-US" sz="33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shaxsning</a:t>
            </a:r>
            <a:r>
              <a:rPr lang="en-US" sz="33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o‘zgaruvchan</a:t>
            </a:r>
            <a:r>
              <a:rPr lang="en-US" sz="33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hayot</a:t>
            </a:r>
            <a:r>
              <a:rPr lang="en-US" sz="33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sharoitlariga</a:t>
            </a:r>
            <a:r>
              <a:rPr lang="en-US" sz="33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moslashishiga</a:t>
            </a:r>
            <a:r>
              <a:rPr lang="en-US" sz="33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sz="33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33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3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sz="33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en-US" sz="33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3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sz="33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muammolarni</a:t>
            </a:r>
            <a:r>
              <a:rPr lang="en-US" sz="33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bartaraf</a:t>
            </a:r>
            <a:r>
              <a:rPr lang="en-US" sz="33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etishga</a:t>
            </a:r>
            <a:r>
              <a:rPr lang="en-US" sz="33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ko‘maklashadi</a:t>
            </a:r>
            <a:r>
              <a:rPr lang="en-US" sz="33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34C36CC8-DF25-E5F5-8DCC-444644ED5E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68845" y="449108"/>
            <a:ext cx="5181600" cy="5342091"/>
          </a:xfrm>
        </p:spPr>
        <p:txBody>
          <a:bodyPr>
            <a:normAutofit fontScale="55000" lnSpcReduction="20000"/>
          </a:bodyPr>
          <a:lstStyle/>
          <a:p>
            <a:pPr marL="0" indent="0" algn="just">
              <a:lnSpc>
                <a:spcPct val="120000"/>
              </a:lnSpc>
              <a:buNone/>
            </a:pPr>
            <a:r>
              <a:rPr lang="en-US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 </a:t>
            </a:r>
            <a:r>
              <a:rPr lang="en-US" sz="2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Profilaktika</a:t>
            </a:r>
            <a:r>
              <a:rPr lang="en-US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Salbiy</a:t>
            </a:r>
            <a:r>
              <a:rPr lang="en-US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holatlarning</a:t>
            </a:r>
            <a:r>
              <a:rPr lang="en-US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oldini</a:t>
            </a:r>
            <a:r>
              <a:rPr lang="en-US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o‘quvchilarda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salbiy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holatlarning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oldini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olishga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travmalar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ruhiy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kasalliklar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izolyatsiya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salbiy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holatlarga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qarshi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profilaktik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choralar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ko‘radi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Keng </a:t>
            </a:r>
            <a:r>
              <a:rPr lang="en-US" sz="2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ko‘lamli</a:t>
            </a:r>
            <a:r>
              <a:rPr lang="en-US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xizmatda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olishga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muhtoj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individual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yondashuvlar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chiqiladi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20000"/>
              </a:lnSpc>
            </a:pPr>
            <a:r>
              <a:rPr lang="en-US" sz="2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Xulosa</a:t>
            </a:r>
            <a:r>
              <a:rPr lang="en-US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>
              <a:lnSpc>
                <a:spcPct val="120000"/>
              </a:lnSpc>
            </a:pP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xizmatning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maqsadi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o‘quvchining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ruhiy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emotsional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rivojlanishiga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ko‘maklashish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salomatligini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saqlash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rivojlantirishga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berishdir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Shaxsning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tomonlama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shakllanishi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vosita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ta'lim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muassasasida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jarayonni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qo‘llab-quvvatlash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muammolarni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hal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rivojlanishga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erishishda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muhim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rol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o‘ynaydi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D3A63FF2-A15A-8750-60CF-BBBE1D9FB3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7717" y="249493"/>
            <a:ext cx="4039522" cy="2611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076160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0BDC49E8-8471-49E6-AAB8-17537FF238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707923"/>
            <a:ext cx="11029335" cy="1130249"/>
          </a:xfrm>
        </p:spPr>
        <p:txBody>
          <a:bodyPr>
            <a:normAutofit fontScale="90000"/>
          </a:bodyPr>
          <a:lstStyle/>
          <a:p>
            <a:r>
              <a:rPr lang="en-US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Samarali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ijtimoiylashuv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moslashuv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bolalar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rivojlanishining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barcha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yosh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davrlarida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salomatligini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muhofaza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psixologik-pedagogik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shart-sharoit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yaratish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bolalarning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rivojlanishiga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salomatligini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ta'minlash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ruhiy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emotsional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kognitiv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ko‘nikmalarini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rivojlantirishga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qaratilgan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pedagogik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faoliyatni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ifodalaydi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Samarali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ijtimoiylashuv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moslashuv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br>
              <a:rPr 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Объект 4">
            <a:extLst>
              <a:ext uri="{FF2B5EF4-FFF2-40B4-BE49-F238E27FC236}">
                <a16:creationId xmlns:a16="http://schemas.microsoft.com/office/drawing/2014/main" id="{76BE2936-2178-9007-C830-C862DCE4010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41555" y="2238580"/>
            <a:ext cx="5181600" cy="4351338"/>
          </a:xfrm>
        </p:spPr>
        <p:txBody>
          <a:bodyPr>
            <a:normAutofit fontScale="62500" lnSpcReduction="20000"/>
          </a:bodyPr>
          <a:lstStyle/>
          <a:p>
            <a:pPr marL="514350" indent="-514350" algn="just">
              <a:lnSpc>
                <a:spcPct val="120000"/>
              </a:lnSpc>
              <a:buAutoNum type="arabicPeriod"/>
            </a:pP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Ijtimoiylashuvning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ahamiyati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indent="0" algn="just">
              <a:lnSpc>
                <a:spcPct val="120000"/>
              </a:lnSpc>
              <a:buNone/>
            </a:pP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Ijtimoiylashuv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atrof-muhitga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jamiyatga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moslashtirish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Samarali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ijtimoiylashuv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o‘zaro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munosabatlar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kommunikatsiya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to‘g‘ri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sog‘lom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aloqalar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o‘rnatishiga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Ota-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onalar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o‘qituvchilar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oilasida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maktabda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munosabatlar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o‘rnatishini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ko‘rishadi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holatlar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ijtimoiylashuviga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bevosita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ta’sir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Ota-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onalar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pedagoglar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bolalarga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ko‘nikmalarni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muammolarni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konfliktlardan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qochish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yo‘llarini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o‘rgatishi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6238E33F-4A0C-713E-D275-525FDE855B3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506497" y="2506662"/>
            <a:ext cx="5181600" cy="4351338"/>
          </a:xfrm>
        </p:spPr>
        <p:txBody>
          <a:bodyPr>
            <a:normAutofit fontScale="62500" lnSpcReduction="20000"/>
          </a:bodyPr>
          <a:lstStyle/>
          <a:p>
            <a:pPr marL="0" indent="0" algn="just">
              <a:lnSpc>
                <a:spcPct val="120000"/>
              </a:lnSpc>
              <a:buNone/>
            </a:pP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Moslashuv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jarayoni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sharoitga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moslashish</a:t>
            </a:r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Bolalar</a:t>
            </a:r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muassasasiga</a:t>
            </a:r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sinfga</a:t>
            </a:r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guruhlarga</a:t>
            </a:r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moslashish</a:t>
            </a:r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jarayonida</a:t>
            </a:r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yordamga</a:t>
            </a:r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muhtoj</a:t>
            </a:r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bo‘lishi</a:t>
            </a:r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Samarali</a:t>
            </a:r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moslashuv</a:t>
            </a:r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jarayoni</a:t>
            </a:r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bolaning</a:t>
            </a:r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o‘zini</a:t>
            </a:r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sharoitda</a:t>
            </a:r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qulay</a:t>
            </a:r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ishonchli</a:t>
            </a:r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his </a:t>
            </a:r>
            <a:r>
              <a:rPr lang="en-US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qilishi</a:t>
            </a:r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maslahatlar</a:t>
            </a:r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O‘quvchilarning</a:t>
            </a:r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muhitga</a:t>
            </a:r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moslashishi</a:t>
            </a:r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maslahatlar</a:t>
            </a:r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berilishi</a:t>
            </a:r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Ularni</a:t>
            </a:r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do‘stlar</a:t>
            </a:r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orttirish</a:t>
            </a:r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guruh</a:t>
            </a:r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ichidagi</a:t>
            </a:r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rollarni</a:t>
            </a:r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aniqlash</a:t>
            </a:r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o‘qish</a:t>
            </a:r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jarayonida</a:t>
            </a:r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muvaffaqiyatga</a:t>
            </a:r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erishish</a:t>
            </a:r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qo‘llab-quvvatlash</a:t>
            </a:r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9639869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F95C1F36-7F30-C733-AD36-07C74840C5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Bolalar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rivojlanishining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barcha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yosh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davrlarida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salomatligini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muhofaza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Объект 4">
            <a:extLst>
              <a:ext uri="{FF2B5EF4-FFF2-40B4-BE49-F238E27FC236}">
                <a16:creationId xmlns:a16="http://schemas.microsoft.com/office/drawing/2014/main" id="{00E52F4F-D1B4-DB41-051B-CBD4D6A2BFF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43233" y="1690688"/>
            <a:ext cx="5181600" cy="4351338"/>
          </a:xfrm>
        </p:spPr>
        <p:txBody>
          <a:bodyPr>
            <a:normAutofit fontScale="62500" lnSpcReduction="20000"/>
          </a:bodyPr>
          <a:lstStyle/>
          <a:p>
            <a:pPr marL="0" indent="0" algn="just">
              <a:lnSpc>
                <a:spcPct val="120000"/>
              </a:lnSpc>
              <a:buNone/>
            </a:pP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Ruhiy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salomatlikning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davrida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muhofazasi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Bolalik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(0-6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Bu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bola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ota-onasi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yaqin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odamlar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emosional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aloqalarni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o‘rnatadi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salomatligini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ta'minlashda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oilaning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Bunda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bola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sog‘lom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muhitda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o‘sishi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oilaviy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munosabatlarining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ijobiy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Maktabgacha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(6-12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Bu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o‘zligini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anglash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boshlanadi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bolalarga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his-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tuyg‘ularini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ifoda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ijobiy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munosabatlar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o‘rnatish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stressni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kabi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ko‘nikmalarni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o‘rgatish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8B4FBC38-2B4A-0CEB-BE81-D6646D10D6BF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62500" lnSpcReduction="20000"/>
          </a:bodyPr>
          <a:lstStyle/>
          <a:p>
            <a:pPr marL="0" indent="0" algn="just">
              <a:lnSpc>
                <a:spcPct val="120000"/>
              </a:lnSpc>
              <a:buNone/>
            </a:pP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o‘smirlik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(12-18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Bu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o‘smirlar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o‘zligini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izlashadi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guruhlarda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o‘rnini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topishga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harakat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salomatlikni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muhofaza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o‘smirlarga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his-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tuyg‘ularini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o‘zaro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munosabatlar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oila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do‘stlar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sog‘lom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aloqalarni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o‘rnatish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masalalarida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5B7B35F-58D9-89ED-6CF4-88D1F5F132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42483" y="4109449"/>
            <a:ext cx="4336794" cy="2602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702626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E0403D5-6E62-C0EE-3D7C-C74F7BF426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05734"/>
            <a:ext cx="10515600" cy="473333"/>
          </a:xfrm>
        </p:spPr>
        <p:txBody>
          <a:bodyPr>
            <a:normAutofit/>
          </a:bodyPr>
          <a:lstStyle/>
          <a:p>
            <a:pPr algn="ctr"/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STRESSGA MOYILLIGINGIZ KANDAY?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Объект 4">
            <a:extLst>
              <a:ext uri="{FF2B5EF4-FFF2-40B4-BE49-F238E27FC236}">
                <a16:creationId xmlns:a16="http://schemas.microsoft.com/office/drawing/2014/main" id="{5CAF6EA4-76BF-F081-E8E0-177CB96533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91381"/>
            <a:ext cx="10515600" cy="5360885"/>
          </a:xfrm>
        </p:spPr>
        <p:txBody>
          <a:bodyPr>
            <a:normAutofit fontScale="62500" lnSpcReduction="2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Har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savolga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javob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javobingizni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0 dan 4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baholang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(0 -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hech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qachon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1 -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ba'zida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2 -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ko'pincha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3 -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doimiy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ravishda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4 -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tez-tez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Stressga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doir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test:</a:t>
            </a:r>
          </a:p>
          <a:p>
            <a:pPr>
              <a:lnSpc>
                <a:spcPct val="120000"/>
              </a:lnSpc>
              <a:buFont typeface="+mj-lt"/>
              <a:buAutoNum type="arabicPeriod"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Sizni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tez-tez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asabiylashgan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xafa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qiladigan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holatlar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bo'ladimi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>
              <a:lnSpc>
                <a:spcPct val="120000"/>
              </a:lnSpc>
              <a:buFont typeface="+mj-lt"/>
              <a:buAutoNum type="arabicPeriod"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So'nggi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haftalarda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jismoniy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og'riqlar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bosh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og'rig'i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mushaklarda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kuchlanish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sezdingizmi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>
              <a:lnSpc>
                <a:spcPct val="120000"/>
              </a:lnSpc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Ish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kundalik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hayotdagi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muammolar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sizni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ko'p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o'ylashga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undayaptimi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>
              <a:lnSpc>
                <a:spcPct val="120000"/>
              </a:lnSpc>
              <a:buFont typeface="+mj-lt"/>
              <a:buAutoNum type="arabicPeriod"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o'zingizni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charchagan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vazifalarni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bajarishda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qiyinchilikka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duch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keldingizmi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>
              <a:lnSpc>
                <a:spcPct val="120000"/>
              </a:lnSpc>
              <a:buFont typeface="+mj-lt"/>
              <a:buAutoNum type="arabicPeriod"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Sizni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ko'pincha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xavotirlar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bezovta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qiladimi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kelajak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haqida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moliya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oila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)?</a:t>
            </a:r>
          </a:p>
          <a:p>
            <a:pPr>
              <a:lnSpc>
                <a:spcPct val="120000"/>
              </a:lnSpc>
              <a:buFont typeface="+mj-lt"/>
              <a:buAutoNum type="arabicPeriod"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So'nggi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oylarda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uyquningiz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sifatida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biror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muammo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bo'ldimi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ko'p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uxlamaslik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uxlash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)?</a:t>
            </a:r>
          </a:p>
          <a:p>
            <a:pPr>
              <a:lnSpc>
                <a:spcPct val="120000"/>
              </a:lnSpc>
              <a:buFont typeface="+mj-lt"/>
              <a:buAutoNum type="arabicPeriod"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O'zingizni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yomon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kayfiyatda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his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qilasizmi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>
              <a:lnSpc>
                <a:spcPct val="120000"/>
              </a:lnSpc>
              <a:buFont typeface="+mj-lt"/>
              <a:buAutoNum type="arabicPeriod"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Sizni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tashvish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xavotirlar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ko'pincha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tutib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qoladimi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>
              <a:lnSpc>
                <a:spcPct val="120000"/>
              </a:lnSpc>
              <a:buFont typeface="+mj-lt"/>
              <a:buAutoNum type="arabicPeriod"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Stressli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holatlar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sizning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hayotingizga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ta'sir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qiladimi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do'stlar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oila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munosabatlar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)?</a:t>
            </a:r>
          </a:p>
          <a:p>
            <a:pPr>
              <a:lnSpc>
                <a:spcPct val="120000"/>
              </a:lnSpc>
              <a:buFont typeface="+mj-lt"/>
              <a:buAutoNum type="arabicPeriod"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Sizda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tez-tez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asabiy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holatlar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tepkilar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qichishish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g'azab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kuzatiladimi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10095079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1890A462-52DA-43D4-3685-06236AE859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609600"/>
            <a:ext cx="10515600" cy="5850193"/>
          </a:xfrm>
        </p:spPr>
        <p:txBody>
          <a:bodyPr>
            <a:normAutofit fontScale="55000" lnSpcReduction="2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sz="3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Natijalarning</a:t>
            </a:r>
            <a:r>
              <a:rPr lang="en-US" sz="3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tahlili</a:t>
            </a:r>
            <a:r>
              <a:rPr lang="en-US" sz="3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sz="3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0-10 ball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Sizning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stress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darajangiz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past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o'rtacha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Siz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stressni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vaqti-vaqti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sezishingiz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lekin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holatdagi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salomatlik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yaxshi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sz="3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11-20 ball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Sizda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o'rtacha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darajada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stress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mavjud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Ba'zida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boshqarilishi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qiyin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bo'lgan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holatlar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bo'lishi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Stressni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kamaytirish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faoliyatlar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meditatsiya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mashq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dam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tavsiya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etiladi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sz="3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21-30 ball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darajadagi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stressni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ko'rsatadi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Sizda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muntazam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ravishda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stressga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qarshi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kurashish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bo'lishi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Agar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holat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uzoq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davom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etsa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shifokor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maslahatlashish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tavsiya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etiladi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sz="3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31 </a:t>
            </a:r>
            <a:r>
              <a:rPr lang="en-US" sz="3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undan</a:t>
            </a:r>
            <a:r>
              <a:rPr lang="en-US" sz="3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3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ball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Kengaygan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doimiy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stress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darajasini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ko'rsatadi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Bunday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holatda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stressning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salbiy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ta'siri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jismoniy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hissiy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farovonlikka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ta'sir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qilishi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shuning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tezda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muhimdir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Bu test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o'z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stress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darajangizni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aniqlab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yo'llari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haqida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o'ylashingiz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Agar stress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darajada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bo'lsa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o'z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salomatligingizni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nazorat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zaruriy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yordamni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muhimdir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842484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4E236472-C718-9E39-C5A5-80E712C441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60206"/>
            <a:ext cx="10515600" cy="5016757"/>
          </a:xfrm>
        </p:spPr>
        <p:txBody>
          <a:bodyPr/>
          <a:lstStyle/>
          <a:p>
            <a:pPr marL="342265" marR="227965" indent="0" algn="just">
              <a:lnSpc>
                <a:spcPct val="100000"/>
              </a:lnSpc>
              <a:spcBef>
                <a:spcPts val="5"/>
              </a:spcBef>
              <a:spcAft>
                <a:spcPts val="0"/>
              </a:spcAft>
              <a:buNone/>
            </a:pPr>
            <a:r>
              <a:rPr lang="tr-TR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Ta’lim muassasalarida psixologik xizmatni amalga oshirish faoliyati mazmunining uchta tarkibiy qismi:</a:t>
            </a:r>
            <a:endParaRPr lang="en-US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265" marR="227965" indent="0" algn="just">
              <a:lnSpc>
                <a:spcPct val="100000"/>
              </a:lnSpc>
              <a:spcBef>
                <a:spcPts val="5"/>
              </a:spcBef>
              <a:spcAft>
                <a:spcPts val="0"/>
              </a:spcAft>
              <a:buNone/>
            </a:pPr>
            <a:endParaRPr lang="en-US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265" marR="227965" indent="447675" algn="just">
              <a:lnSpc>
                <a:spcPct val="100000"/>
              </a:lnSpc>
              <a:spcBef>
                <a:spcPts val="5"/>
              </a:spcBef>
              <a:spcAft>
                <a:spcPts val="0"/>
              </a:spcAft>
            </a:pPr>
            <a:r>
              <a:rPr lang="tr-TR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Ilmiy yoʻnalishdagi faoliyat-psixologik xizmatning metodologik muammolarini ishlab chiqish;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265" marR="227330" indent="342265" algn="just">
              <a:spcAft>
                <a:spcPts val="0"/>
              </a:spcAft>
            </a:pPr>
            <a:r>
              <a:rPr lang="tr-TR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Tashviqot va targʻibot faoliyati – xalq ta’limi xodimlarining psixologik bilimlardan foydalanishlarini ta’minlash;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265" marR="224790" indent="342265" algn="just">
              <a:spcAft>
                <a:spcPts val="0"/>
              </a:spcAft>
            </a:pPr>
            <a:r>
              <a:rPr lang="tr-TR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Amaliy yoʻnalishdagi faoliyat-maktab psixologlarining, ota-onalar, oʻqituvchilar, sinf jamoasi, oʻquvchilar bilan ish olib borish.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0175718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F39FDE4F-6B2E-77C4-0136-D8E5B055F1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18802"/>
            <a:ext cx="10515600" cy="4351338"/>
          </a:xfrm>
        </p:spPr>
        <p:txBody>
          <a:bodyPr/>
          <a:lstStyle/>
          <a:p>
            <a:pPr marL="0" indent="0" algn="just"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Ilmiy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yoʻnalishdagi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faoliyat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xizmatning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metodologik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muammolarini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muassasalaridagi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xizmatni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takomillashtirish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muhimdir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xizmatning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metodologik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muammolarini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sohasida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samaradorligini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oshirishga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xizmatning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ilmiy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yo‘nalishdagi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faoliyatini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etishning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jihatlari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metodologik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muammolarni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keltirilgan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76169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2780BE88-EAA3-6943-0BB8-CAF89A60CF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914399"/>
            <a:ext cx="10515600" cy="5370718"/>
          </a:xfrm>
        </p:spPr>
        <p:txBody>
          <a:bodyPr>
            <a:normAutofit fontScale="77500" lnSpcReduction="20000"/>
          </a:bodyPr>
          <a:lstStyle/>
          <a:p>
            <a:pPr marL="0" indent="0" algn="just">
              <a:lnSpc>
                <a:spcPct val="110000"/>
              </a:lnSpc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xizmatning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ilmiy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asoslarini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chiqish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0000"/>
              </a:lnSpc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xizmatning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samarali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faoliyatini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ta'minlash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ilmiy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yaratilishi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metodologik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yondoshuvlari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ilmiy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tadqiqotlar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ehtiyojlariga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moslashtirilgan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uslublarni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chiqishdan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iboratdir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metodlarning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asoslanishi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metodlari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yondashuvlarini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ilmiy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tadqiqotlar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amaliyotlardan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Misol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individual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guruhli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maslahat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stressni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ko‘nikmalarni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anglash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metodikalarini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takomillashtirish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Tadqiqotlar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ilmiy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yondoshuvlar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xizmatning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samaradorligini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o‘rganish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tadqiqotlar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eksperimentlar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ilmiy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metodlarini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o‘qituvchilar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ota-onalar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yondoshuvlar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metodologiyalarni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chiqishni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talab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319331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9840E03E-9B4E-8291-ACBD-4C0467DFD9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589935"/>
            <a:ext cx="10515600" cy="5587028"/>
          </a:xfrm>
        </p:spPr>
        <p:txBody>
          <a:bodyPr>
            <a:normAutofit fontScale="70000" lnSpcReduction="20000"/>
          </a:bodyPr>
          <a:lstStyle/>
          <a:p>
            <a:pPr marL="0" indent="0" algn="just">
              <a:lnSpc>
                <a:spcPct val="120000"/>
              </a:lnSpc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Tashviqot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targʻibot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faoliyati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xalq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ta’limi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xodimlarining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bilimlardan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foydalanishlarini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ta’minlash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ehtiyojni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xizmatlarning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samaradorligini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yaxshilash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oshiriladigan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faoliyatdir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faoliyat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muassasalarida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xizmatlar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haqida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xabardorlikni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o‘qituvchilar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xodimlarni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bilimlar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tanishtirish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taqdim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etishda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maqsadida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20000"/>
              </a:lnSpc>
            </a:pP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Tashviqot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targ‘ibot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faoliyatining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maqsadi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>
              <a:lnSpc>
                <a:spcPct val="120000"/>
              </a:lnSpc>
              <a:buFont typeface="+mj-lt"/>
              <a:buAutoNum type="arabicPeriod"/>
            </a:pP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bilimlarga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qiziqish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ehtiyojni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O‘qituvchilar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muassasasi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xodimlarining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bilimlarga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qiziqishini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ehtiyojni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shakllantirish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20000"/>
              </a:lnSpc>
              <a:buFont typeface="+mj-lt"/>
              <a:buAutoNum type="arabicPeriod"/>
            </a:pP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xizmatlarning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ahamiyatini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tushuntirish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xizmatlar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pedagoglar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muhimligini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tushuntirish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xizmatlarning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ahamiyatini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muammolarni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bartaraf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etishda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berishini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ko‘rsatish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20000"/>
              </a:lnSpc>
              <a:buFont typeface="+mj-lt"/>
              <a:buAutoNum type="arabicPeriod"/>
            </a:pP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O‘qituvchilarni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ishtirok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etishga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jalb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O‘qituvchilarni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ko‘rsatish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jalb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qo‘llashni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o‘rgatish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xizmatlarni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taqdim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etishda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ko‘rsatish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4786524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E237D3F4-8E13-12C7-9463-2EA0B423DC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481781"/>
            <a:ext cx="10515600" cy="5695182"/>
          </a:xfrm>
        </p:spPr>
        <p:txBody>
          <a:bodyPr>
            <a:normAutofit fontScale="77500" lnSpcReduction="20000"/>
          </a:bodyPr>
          <a:lstStyle/>
          <a:p>
            <a:pPr marL="0" indent="0" algn="just">
              <a:lnSpc>
                <a:spcPct val="120000"/>
              </a:lnSpc>
              <a:buNone/>
            </a:pP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Amaliy</a:t>
            </a: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yo‘nalishdagi</a:t>
            </a: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faoliyat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maktab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psixologlarining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ota-onalar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o‘qituvchilar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sinf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jamoasi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ishlashni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ichiga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oladi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faoliyat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xizmatlarning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samarali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oshirilishi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muassasalarida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salomatlikni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saqlashga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qaratilgan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jarayonlardan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biridir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Psixologlar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tomonlama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ehtiyojlarini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qondirish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o‘qituvchilarni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ota-onalarni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ko‘rsatish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tarbiyaviy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masalalarda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qo‘llab-quvvatlashda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muhim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rol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o‘ynaydi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20000"/>
              </a:lnSpc>
            </a:pP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Maktab</a:t>
            </a: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</a:t>
            </a: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o‘qituvchilar</a:t>
            </a: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endParaRPr lang="en-US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Pedagogik</a:t>
            </a: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ko‘rsatish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Maktab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o‘qituvchilarga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ishlashda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yondashuvlarni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qo‘llashda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O‘qituvchilarni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jihatdan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qo‘llab-quvvatlash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ularga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o‘quvchilarning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xususiyatlarini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tushunishda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muammolarini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hal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qilishda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maslahatlar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Sinov</a:t>
            </a: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baholash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O‘qituvchilar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baholash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vositalarini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taqdim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O‘quvchilarning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holatini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aniqlash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yaxshilash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o‘qituvchilarga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tavsiyalar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o‘quvchilarning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ijtimoiy-emotsional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ko‘nikmalarini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baholash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Kuchli</a:t>
            </a: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zaif</a:t>
            </a: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tomonlarini</a:t>
            </a: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aniqlash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o‘qituvchilarni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o‘quvchilarning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individual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xususiyatlarini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kuchli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zaif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tomonlarini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aniqlashda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qo‘llab-quvvatlaydi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o‘qituvchilarga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shaxsiy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ehtiyojlariga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moslashtirilgan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strategiyalari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qo‘llashga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Pedagogik</a:t>
            </a: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stressni</a:t>
            </a: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kamaytirish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o‘qituvchilarga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stressini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emotsional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ruhiy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farovonlikni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saqlash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bo‘yicha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maslahatlar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o‘qituvchilarning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ishlariga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yanada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samarali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yondashishiga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4430021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BDF8AD24-EBA3-793D-7993-6D664C250F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13069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Nazorat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test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savollari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Объект 4">
            <a:extLst>
              <a:ext uri="{FF2B5EF4-FFF2-40B4-BE49-F238E27FC236}">
                <a16:creationId xmlns:a16="http://schemas.microsoft.com/office/drawing/2014/main" id="{010E5468-9AC5-9680-3CF0-329FFF75A95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66252" y="1892248"/>
            <a:ext cx="5181600" cy="4600627"/>
          </a:xfrm>
        </p:spPr>
        <p:txBody>
          <a:bodyPr>
            <a:normAutofit fontScale="77500" lnSpcReduction="2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sz="2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26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Psixologning</a:t>
            </a:r>
            <a:r>
              <a:rPr lang="en-US" sz="2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kasbiy</a:t>
            </a:r>
            <a:r>
              <a:rPr lang="en-US" sz="2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faoliyatini</a:t>
            </a:r>
            <a:r>
              <a:rPr lang="en-US" sz="2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rejalashtirishda</a:t>
            </a:r>
            <a:r>
              <a:rPr lang="en-US" sz="2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vazifalardan</a:t>
            </a:r>
            <a:r>
              <a:rPr lang="en-US" sz="2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biri</a:t>
            </a:r>
            <a:r>
              <a:rPr lang="en-US" sz="2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nima</a:t>
            </a:r>
            <a:r>
              <a:rPr lang="en-US" sz="2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en-US" sz="26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lnSpc>
                <a:spcPct val="120000"/>
              </a:lnSpc>
              <a:buAutoNum type="alphaUcParenR"/>
            </a:pPr>
            <a:r>
              <a:rPr lang="en-US" sz="26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sz="26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sz="26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maslahatlarni</a:t>
            </a:r>
            <a:r>
              <a:rPr lang="en-US" sz="26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samarali</a:t>
            </a:r>
            <a:r>
              <a:rPr lang="en-US" sz="26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taqdim</a:t>
            </a:r>
            <a:r>
              <a:rPr lang="en-US" sz="26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endParaRPr lang="en-US" sz="26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sz="26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B) </a:t>
            </a:r>
            <a:r>
              <a:rPr lang="en-US" sz="26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Faqat</a:t>
            </a:r>
            <a:r>
              <a:rPr lang="en-US" sz="26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o‘quvchilarga</a:t>
            </a:r>
            <a:r>
              <a:rPr lang="en-US" sz="26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individual </a:t>
            </a:r>
            <a:r>
              <a:rPr lang="en-US" sz="26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yondashuvni</a:t>
            </a:r>
            <a:r>
              <a:rPr lang="en-US" sz="26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qo‘llash</a:t>
            </a:r>
            <a:br>
              <a:rPr lang="en-US" sz="26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6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C) </a:t>
            </a:r>
            <a:r>
              <a:rPr lang="en-US" sz="26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sz="26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maslahatlarni</a:t>
            </a:r>
            <a:r>
              <a:rPr lang="en-US" sz="26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faqat</a:t>
            </a:r>
            <a:r>
              <a:rPr lang="en-US" sz="26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sinf</a:t>
            </a:r>
            <a:r>
              <a:rPr lang="en-US" sz="26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ichida</a:t>
            </a:r>
            <a:r>
              <a:rPr lang="en-US" sz="26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o‘tkazish</a:t>
            </a:r>
            <a:br>
              <a:rPr lang="en-US" sz="26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6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D) </a:t>
            </a:r>
            <a:r>
              <a:rPr lang="en-US" sz="26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sz="26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treninglarni</a:t>
            </a:r>
            <a:r>
              <a:rPr lang="en-US" sz="26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faqat</a:t>
            </a:r>
            <a:r>
              <a:rPr lang="en-US" sz="26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o‘qituvchilarga</a:t>
            </a:r>
            <a:r>
              <a:rPr lang="en-US" sz="26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o‘tkazish</a:t>
            </a:r>
            <a:br>
              <a:rPr lang="en-US" sz="26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6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E) </a:t>
            </a:r>
            <a:r>
              <a:rPr lang="en-US" sz="26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sz="26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maslahatlar</a:t>
            </a:r>
            <a:r>
              <a:rPr lang="en-US" sz="26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faqat</a:t>
            </a:r>
            <a:r>
              <a:rPr lang="en-US" sz="26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ota-onalar</a:t>
            </a:r>
            <a:r>
              <a:rPr lang="en-US" sz="26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endParaRPr lang="en-US" sz="26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0B3CA56A-6426-44E9-334F-4A346B86180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50858" y="1641986"/>
            <a:ext cx="5181600" cy="4600627"/>
          </a:xfrm>
        </p:spPr>
        <p:txBody>
          <a:bodyPr>
            <a:normAutofit fontScale="77500" lnSpcReduction="2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Psixologning</a:t>
            </a:r>
            <a:r>
              <a:rPr lang="en-US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kasbiy</a:t>
            </a:r>
            <a:r>
              <a:rPr lang="en-US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faoliyatini</a:t>
            </a:r>
            <a:r>
              <a:rPr lang="en-US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rejalashtirishda</a:t>
            </a:r>
            <a:r>
              <a:rPr lang="en-US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yondashuvlar</a:t>
            </a:r>
            <a:r>
              <a:rPr lang="en-US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r>
              <a:rPr lang="en-US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en-US" sz="2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A)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Integrativ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yondashuv</a:t>
            </a:r>
            <a:endParaRPr lang="en-US" sz="2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70000"/>
              </a:lnSpc>
              <a:buNone/>
            </a:pP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B)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Faqat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yondashuv</a:t>
            </a:r>
            <a:b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C)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Faqat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intellektual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yondashuv</a:t>
            </a:r>
            <a:b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D)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Jismoniy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yondashuv</a:t>
            </a:r>
            <a:b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E)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Faqat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emotsional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yondashuv</a:t>
            </a:r>
            <a:endParaRPr lang="en-US" sz="2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3646972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>
            <a:extLst>
              <a:ext uri="{FF2B5EF4-FFF2-40B4-BE49-F238E27FC236}">
                <a16:creationId xmlns:a16="http://schemas.microsoft.com/office/drawing/2014/main" id="{6C8AEE6B-FC36-ADAB-3707-053DC317FB1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92394" y="1730477"/>
            <a:ext cx="5181600" cy="4466150"/>
          </a:xfrm>
        </p:spPr>
        <p:txBody>
          <a:bodyPr>
            <a:normAutofit fontScale="77500" lnSpcReduction="2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sz="31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31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Psixologning</a:t>
            </a:r>
            <a:r>
              <a:rPr lang="en-US" sz="31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kasbiy</a:t>
            </a:r>
            <a:r>
              <a:rPr lang="en-US" sz="31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faoliyatini</a:t>
            </a:r>
            <a:r>
              <a:rPr lang="en-US" sz="31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rejalashtirishda</a:t>
            </a:r>
            <a:r>
              <a:rPr lang="en-US" sz="31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quyidagilardan</a:t>
            </a:r>
            <a:r>
              <a:rPr lang="en-US" sz="31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qaysi</a:t>
            </a:r>
            <a:r>
              <a:rPr lang="en-US" sz="31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biri</a:t>
            </a:r>
            <a:r>
              <a:rPr lang="en-US" sz="31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en-US" sz="31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muhimdir</a:t>
            </a:r>
            <a:r>
              <a:rPr lang="en-US" sz="31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en-US" sz="31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sz="31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A) </a:t>
            </a:r>
            <a:r>
              <a:rPr lang="en-US" sz="31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sz="31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yordamni</a:t>
            </a:r>
            <a:r>
              <a:rPr lang="en-US" sz="31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sz="31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vaqtida</a:t>
            </a:r>
            <a:r>
              <a:rPr lang="en-US" sz="31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1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samarali</a:t>
            </a:r>
            <a:r>
              <a:rPr lang="en-US" sz="31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taqdim</a:t>
            </a:r>
            <a:r>
              <a:rPr lang="en-US" sz="31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br>
              <a:rPr lang="en-US" sz="31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1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B) </a:t>
            </a:r>
            <a:r>
              <a:rPr lang="en-US" sz="31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Faqat</a:t>
            </a:r>
            <a:r>
              <a:rPr lang="en-US" sz="31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teoriyaga</a:t>
            </a:r>
            <a:r>
              <a:rPr lang="en-US" sz="31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asoslanish</a:t>
            </a:r>
            <a:br>
              <a:rPr lang="en-US" sz="31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1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C) </a:t>
            </a:r>
            <a:r>
              <a:rPr lang="en-US" sz="31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sz="31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yordamni</a:t>
            </a:r>
            <a:r>
              <a:rPr lang="en-US" sz="31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faqat</a:t>
            </a:r>
            <a:r>
              <a:rPr lang="en-US" sz="31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muammolarga</a:t>
            </a:r>
            <a:r>
              <a:rPr lang="en-US" sz="31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javoban</a:t>
            </a:r>
            <a:r>
              <a:rPr lang="en-US" sz="31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taqdim</a:t>
            </a:r>
            <a:r>
              <a:rPr lang="en-US" sz="31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br>
              <a:rPr lang="en-US" sz="31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1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D) </a:t>
            </a:r>
            <a:r>
              <a:rPr lang="en-US" sz="31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O‘quvchilarga</a:t>
            </a:r>
            <a:r>
              <a:rPr lang="en-US" sz="31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faqat</a:t>
            </a:r>
            <a:r>
              <a:rPr lang="en-US" sz="31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testlar</a:t>
            </a:r>
            <a:r>
              <a:rPr lang="en-US" sz="31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o‘tkazish</a:t>
            </a:r>
            <a:br>
              <a:rPr lang="en-US" sz="31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1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E) </a:t>
            </a:r>
            <a:r>
              <a:rPr lang="en-US" sz="31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sz="31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yordamni</a:t>
            </a:r>
            <a:r>
              <a:rPr lang="en-US" sz="31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faqat</a:t>
            </a:r>
            <a:r>
              <a:rPr lang="en-US" sz="31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o‘qituvchilarga</a:t>
            </a:r>
            <a:r>
              <a:rPr lang="en-US" sz="31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taqdim</a:t>
            </a:r>
            <a:r>
              <a:rPr lang="en-US" sz="31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endParaRPr lang="en-US" sz="31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EA541115-DD8D-9847-9CD7-25EEB1253C8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80355" y="871460"/>
            <a:ext cx="5181600" cy="4466150"/>
          </a:xfrm>
        </p:spPr>
        <p:txBody>
          <a:bodyPr>
            <a:normAutofit fontScale="77500" lnSpcReduction="2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Psixologning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kasbiy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faoliyatini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rejalashtirishda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holatlarda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bo‘ladi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A)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ehtiyojlari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muammolari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paydo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bo‘lishida</a:t>
            </a:r>
            <a:b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B)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Faqat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jismoniy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holatiga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e’tibor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qaratilganda</a:t>
            </a:r>
            <a:b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C)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Faqat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maktab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rahbariyati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ishlashda</a:t>
            </a:r>
            <a:b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D)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O‘qituvchilarni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faqat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nazorat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qilishda</a:t>
            </a:r>
            <a:b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E) Ota-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onalar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faqat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tarbiyaviy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masalalarda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ishlashda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2619529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>
            <a:extLst>
              <a:ext uri="{FF2B5EF4-FFF2-40B4-BE49-F238E27FC236}">
                <a16:creationId xmlns:a16="http://schemas.microsoft.com/office/drawing/2014/main" id="{666FEA4F-AC80-5E07-AD36-83CFE3E77B0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20213" y="792802"/>
            <a:ext cx="5181600" cy="5272395"/>
          </a:xfrm>
        </p:spPr>
        <p:txBody>
          <a:bodyPr>
            <a:normAutofit fontScale="77500" lnSpcReduction="2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xonasining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vazifasi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nima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A)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maslahatlar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taqdim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b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B)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O‘qituvchilarga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faqat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nazorat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b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C)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Xonada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faqat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testlarni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o‘tkazish</a:t>
            </a:r>
            <a:b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D)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Xonani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o‘qituvchilarga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ajratish</a:t>
            </a:r>
            <a:b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E) Ota-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onalar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faqat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telefon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aloqada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bo‘lish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AC334335-F4E7-2E77-A469-4DEA99BB4D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0189" y="1799303"/>
            <a:ext cx="5181600" cy="4351338"/>
          </a:xfrm>
        </p:spPr>
        <p:txBody>
          <a:bodyPr>
            <a:normAutofit fontScale="77500" lnSpcReduction="2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xizmatning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maqsadi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nima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en-US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A) </a:t>
            </a:r>
            <a:r>
              <a:rPr lang="en-US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Shaxsning</a:t>
            </a:r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tomonlama</a:t>
            </a:r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rivojlanishini</a:t>
            </a:r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salomatligini</a:t>
            </a:r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ta'minlash</a:t>
            </a:r>
            <a:b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B) </a:t>
            </a:r>
            <a:r>
              <a:rPr lang="en-US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Faqat</a:t>
            </a:r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muammolarni</a:t>
            </a:r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diagnostika</a:t>
            </a:r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b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C) </a:t>
            </a:r>
            <a:r>
              <a:rPr lang="en-US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</a:t>
            </a:r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faqat</a:t>
            </a:r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sinf</a:t>
            </a:r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o‘rtasida</a:t>
            </a:r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baholash</a:t>
            </a:r>
            <a:b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D) </a:t>
            </a:r>
            <a:r>
              <a:rPr lang="en-US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Maktabdagi</a:t>
            </a:r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tadbirlarni</a:t>
            </a:r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b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E) </a:t>
            </a:r>
            <a:r>
              <a:rPr lang="en-US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Faqat</a:t>
            </a:r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o‘qituvchilarga</a:t>
            </a:r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ko‘rsatish</a:t>
            </a:r>
            <a:endParaRPr lang="en-US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0255750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416</TotalTime>
  <Words>5199</Words>
  <Application>Microsoft Office PowerPoint</Application>
  <PresentationFormat>Широкоэкранный</PresentationFormat>
  <Paragraphs>314</Paragraphs>
  <Slides>41</Slides>
  <Notes>1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41</vt:i4>
      </vt:variant>
    </vt:vector>
  </HeadingPairs>
  <TitlesOfParts>
    <vt:vector size="46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Qonun, qaror, farmon, buyruq, farmoyish va nizom o‘rtasidagi farqlarni tushunish uchun, har bir hujjatning qanday rol o‘ynashi, kim tomonidan chiqarilishi, va qanday maqsadga xizmat qilishini ko‘rib chiqamiz. Har bir hujjat turli darajalarda normativ-huquqiy hujjatlar sifatida ishlatiladi va o‘zining aniq tartibga soluvchi xususiyatlariga ega.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SO‘ROVNOMA   “Maktabimizda psixologik xizmat”</vt:lpstr>
      <vt:lpstr>Презентация PowerPoint</vt:lpstr>
      <vt:lpstr>Презентация PowerPoint</vt:lpstr>
      <vt:lpstr>Презентация PowerPoint</vt:lpstr>
      <vt:lpstr>Bu savollar va javoblar yordamida o'quvchilarning psixologik xizmatlar haqidagi fikrlarini o'rganish mumkin. So'rovnomadan olingan natijalar asosida psixologik xizmatlarni yaxshilash uchun strategiyalar ishlab chiqish mumkin.</vt:lpstr>
      <vt:lpstr>Psixologik xizmatning maqsadi — bu shaxsning har tomonlama shakllanishi va rivojlanishiga yordam berish, uning ruhiy, emotsional, ijtimoiy va intellektual salomatligini ta'minlash va mustahkamlashdir. Psixologik xizmat nafaqat o‘quvchilarni, balki o‘qituvchilar va ota-onalarni ham qo‘llab-quvvatlaydi, ular uchun psixologik maslahatlar va yordamlar taqdim etadi.  Psixologik xizmatning maqsadi quyidagi asosiy yo‘nalishlarni o‘z ichiga oladi: </vt:lpstr>
      <vt:lpstr>Презентация PowerPoint</vt:lpstr>
      <vt:lpstr>Презентация PowerPoint</vt:lpstr>
      <vt:lpstr>Презентация PowerPoint</vt:lpstr>
      <vt:lpstr>Samarali ijtimoiylashuv va moslashuv, bolalar rivojlanishining barcha yosh davrlarida psixologik salomatligini muhofaza qilish uchun psixologik-pedagogik shart-sharoit yaratish — bu bolalarning ijtimoiy va psixologik rivojlanishiga yordam berish, ularning psixologik salomatligini ta'minlash va ruhiy, emotsional, kognitiv va ijtimoiy ko‘nikmalarini rivojlantirishga qaratilgan psixologik va pedagogik faoliyatni ifodalaydi.  Samarali ijtimoiylashuv va moslashuv: </vt:lpstr>
      <vt:lpstr>Bolalar rivojlanishining barcha yosh davrlarida psixologik salomatligini muhofaza qilish:</vt:lpstr>
      <vt:lpstr>STRESSGA MOYILLIGINGIZ KANDAY?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Nazorat test savollari: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HP Envy X360</dc:creator>
  <cp:lastModifiedBy>HP Envy X360</cp:lastModifiedBy>
  <cp:revision>14</cp:revision>
  <dcterms:created xsi:type="dcterms:W3CDTF">2025-02-25T08:33:53Z</dcterms:created>
  <dcterms:modified xsi:type="dcterms:W3CDTF">2025-03-05T03:52:25Z</dcterms:modified>
</cp:coreProperties>
</file>