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68" r:id="rId2"/>
    <p:sldId id="274" r:id="rId3"/>
    <p:sldId id="275" r:id="rId4"/>
    <p:sldId id="277" r:id="rId5"/>
    <p:sldId id="278" r:id="rId6"/>
    <p:sldId id="279" r:id="rId7"/>
    <p:sldId id="280" r:id="rId8"/>
    <p:sldId id="257" r:id="rId9"/>
    <p:sldId id="258" r:id="rId10"/>
    <p:sldId id="281" r:id="rId11"/>
    <p:sldId id="282" r:id="rId12"/>
    <p:sldId id="259" r:id="rId13"/>
    <p:sldId id="260" r:id="rId14"/>
    <p:sldId id="283" r:id="rId15"/>
    <p:sldId id="284" r:id="rId16"/>
    <p:sldId id="285" r:id="rId17"/>
    <p:sldId id="286" r:id="rId18"/>
    <p:sldId id="261" r:id="rId19"/>
    <p:sldId id="262" r:id="rId20"/>
    <p:sldId id="263" r:id="rId21"/>
    <p:sldId id="264" r:id="rId22"/>
    <p:sldId id="265" r:id="rId23"/>
    <p:sldId id="266" r:id="rId24"/>
    <p:sldId id="267" r:id="rId25"/>
    <p:sldId id="269" r:id="rId26"/>
    <p:sldId id="270" r:id="rId27"/>
    <p:sldId id="271" r:id="rId28"/>
    <p:sldId id="272" r:id="rId29"/>
    <p:sldId id="273"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205D46-5F6B-4A05-AA50-A733F27FC52A}" type="datetimeFigureOut">
              <a:rPr lang="ru-RU" smtClean="0"/>
              <a:t>11.03.2025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863964-CBF5-45D8-AF5B-F754BC6C7C59}" type="slidenum">
              <a:rPr lang="ru-RU" smtClean="0"/>
              <a:t>‹#›</a:t>
            </a:fld>
            <a:endParaRPr lang="ru-RU"/>
          </a:p>
        </p:txBody>
      </p:sp>
    </p:spTree>
    <p:extLst>
      <p:ext uri="{BB962C8B-B14F-4D97-AF65-F5344CB8AC3E}">
        <p14:creationId xmlns:p14="http://schemas.microsoft.com/office/powerpoint/2010/main" val="19824894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036A0CD-8D80-0A65-DA25-3DBB15AA9C7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874AD91-66FF-9D82-048F-8A6D37FB62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B566AF2-FA7B-4B95-EF51-314535EC8F41}"/>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F7862F72-93C3-D2BA-2EB5-EF9BD6035CB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553F684-5926-8A2F-B4E9-F42CBEE9FD5F}"/>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3697776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4D705B-0B64-CC0D-9366-EF741285636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88AF319-EAA8-6F6D-29CB-92CEEE0CEB0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D9D4AC8-A978-8829-5A49-C29CF56BAD38}"/>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F3655F77-D61E-F772-D7D3-A4C1B8A1D82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EE9BB26-CB23-5FE0-19D3-E18C3447AD1F}"/>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112448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1C1ED3-C3B4-4E13-3BE8-C554B7C2769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4DF29D26-0F9C-1028-019C-0930576C94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344A908D-8493-DD2F-D2C3-E39605A95158}"/>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614F03FF-3E0D-51CA-7BAA-C8943C4565F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5DF5C52-F7EA-00FA-7FC3-740251183332}"/>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678110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C65238-48F9-07A2-F020-466CD5855C8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9BA2564-0E9A-8EE2-16C9-802642AB09F5}"/>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226FB939-E9CD-2A93-E866-F81836620517}"/>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7D6524DC-B0E5-02C5-B0FA-01D39CA54411}"/>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CF93C795-5652-A3F5-E00A-E8078350909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9774853-D0BF-30DC-C8C7-4404F5ED8002}"/>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430910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37C619-5AB2-251E-7E86-CD02FACA00B5}"/>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6DD569D7-E6E6-E24A-1F07-77AE4D935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62357F41-3217-EF71-65DB-C19D6766862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7EE30E0-00CA-90D7-C188-CA3DC10659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68B14F14-52E8-424B-839E-E8AA9A0D7BE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F4E94866-BB3F-9608-1E58-5AF8C62BCBC7}"/>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8" name="Нижний колонтитул 7">
            <a:extLst>
              <a:ext uri="{FF2B5EF4-FFF2-40B4-BE49-F238E27FC236}">
                <a16:creationId xmlns:a16="http://schemas.microsoft.com/office/drawing/2014/main" id="{C20160E4-5B8E-D8A9-485F-BDC07261B701}"/>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ECBB2558-6B83-B5DD-8E97-CFE094678BFC}"/>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307722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233283-CB3A-5FE1-33CC-09B7BFE3A1F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0361687B-6BAF-FD67-BAF1-06745094C593}"/>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4" name="Нижний колонтитул 3">
            <a:extLst>
              <a:ext uri="{FF2B5EF4-FFF2-40B4-BE49-F238E27FC236}">
                <a16:creationId xmlns:a16="http://schemas.microsoft.com/office/drawing/2014/main" id="{10E5D4FA-3166-4A31-2BCC-9590A28B8208}"/>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BB61C164-D8EA-AF60-2F86-0875A4A2AEE5}"/>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297740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E55AF1E-90BC-EB0A-DFA9-57385073DE5B}"/>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3" name="Нижний колонтитул 2">
            <a:extLst>
              <a:ext uri="{FF2B5EF4-FFF2-40B4-BE49-F238E27FC236}">
                <a16:creationId xmlns:a16="http://schemas.microsoft.com/office/drawing/2014/main" id="{3500B91C-69D9-41A1-8726-2034F8F8FEDB}"/>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8D8AFA7B-E320-F56F-A511-2F844D0BA46E}"/>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1689207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CE9780-677A-B6C5-6087-CBF984298E9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85F20DDC-FD9E-487B-DB2E-7E3685CF63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C4F9328-E7AC-6429-1EB5-EECFFA8656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7D4D137-DFA5-F62C-7B68-BFC26DD2EC55}"/>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2D12188F-522F-A5FC-3F9F-0CDF1031695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F9D3E60-FF1C-7E95-96E2-007B738FC762}"/>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665142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3EFF05-5759-4034-C348-94EBDE3B2FE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DE08FCD2-0B3C-E2F6-ABC5-D759FB3B9B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2C137A29-9F69-4699-23A7-A4D439AE7E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B3768B0-5EF4-BB5B-FE60-014472C8A53C}"/>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6" name="Нижний колонтитул 5">
            <a:extLst>
              <a:ext uri="{FF2B5EF4-FFF2-40B4-BE49-F238E27FC236}">
                <a16:creationId xmlns:a16="http://schemas.microsoft.com/office/drawing/2014/main" id="{1DD6F4B6-7AF9-47A1-9AFF-8FC59FAF166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B80D188-D014-E74E-2075-2BB74362DB5C}"/>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834512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B97CA2-1213-A7B0-CCC0-56F7230EDE37}"/>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91AE5332-2F53-41D5-FDB3-8925DE3E657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B9E8D32-A6F8-C584-5DBD-C23CD210F2A9}"/>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B43D75A7-1FD0-04CC-58EB-924E63F4497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7942406-4AD1-07E6-A00F-E01C1CDA960E}"/>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49602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6206A2C4-9957-D164-D3DE-69AA39F37B00}"/>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1DC94123-DF28-BAA4-216F-F4763C83B86C}"/>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14424CA-B44E-2133-26D1-D5A1186DACE0}"/>
              </a:ext>
            </a:extLst>
          </p:cNvPr>
          <p:cNvSpPr>
            <a:spLocks noGrp="1"/>
          </p:cNvSpPr>
          <p:nvPr>
            <p:ph type="dt" sz="half" idx="10"/>
          </p:nvPr>
        </p:nvSpPr>
        <p:spPr/>
        <p:txBody>
          <a:body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ADC075C8-24A6-7BD2-66AC-A40475655ED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F7C8EB3-0F82-2EEA-E619-D30F3F9CD9F3}"/>
              </a:ext>
            </a:extLst>
          </p:cNvPr>
          <p:cNvSpPr>
            <a:spLocks noGrp="1"/>
          </p:cNvSpPr>
          <p:nvPr>
            <p:ph type="sldNum" sz="quarter" idx="12"/>
          </p:nvPr>
        </p:nvSpPr>
        <p:spPr/>
        <p:txBody>
          <a:bodyPr/>
          <a:lstStyle/>
          <a:p>
            <a:fld id="{9CBDD47B-ACCF-4ADB-96DC-7F90D7A002AD}" type="slidenum">
              <a:rPr lang="ru-RU" smtClean="0"/>
              <a:t>‹#›</a:t>
            </a:fld>
            <a:endParaRPr lang="ru-RU"/>
          </a:p>
        </p:txBody>
      </p:sp>
    </p:spTree>
    <p:extLst>
      <p:ext uri="{BB962C8B-B14F-4D97-AF65-F5344CB8AC3E}">
        <p14:creationId xmlns:p14="http://schemas.microsoft.com/office/powerpoint/2010/main" val="2474298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1797794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7B5FC2-DD88-E7E2-6150-E4EEBD44F9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85BFF6B-78DA-D5F1-F82E-3071AC1863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D8C85BB-DA61-37DB-0F7B-350A810E5E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48B1EB-2300-4259-8039-49F7ABBA982A}" type="datetimeFigureOut">
              <a:rPr lang="ru-RU" smtClean="0"/>
              <a:t>11.03.2025</a:t>
            </a:fld>
            <a:endParaRPr lang="ru-RU"/>
          </a:p>
        </p:txBody>
      </p:sp>
      <p:sp>
        <p:nvSpPr>
          <p:cNvPr id="5" name="Нижний колонтитул 4">
            <a:extLst>
              <a:ext uri="{FF2B5EF4-FFF2-40B4-BE49-F238E27FC236}">
                <a16:creationId xmlns:a16="http://schemas.microsoft.com/office/drawing/2014/main" id="{92980555-318C-96CB-B1EF-2669CB87F8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13012976-00B8-BD84-E516-D445D9865A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BDD47B-ACCF-4ADB-96DC-7F90D7A002AD}" type="slidenum">
              <a:rPr lang="ru-RU" smtClean="0"/>
              <a:t>‹#›</a:t>
            </a:fld>
            <a:endParaRPr lang="ru-RU"/>
          </a:p>
        </p:txBody>
      </p:sp>
    </p:spTree>
    <p:extLst>
      <p:ext uri="{BB962C8B-B14F-4D97-AF65-F5344CB8AC3E}">
        <p14:creationId xmlns:p14="http://schemas.microsoft.com/office/powerpoint/2010/main" val="4055147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61492" y="475234"/>
            <a:ext cx="6297018" cy="1860649"/>
          </a:xfrm>
          <a:prstGeom prst="rect">
            <a:avLst/>
          </a:prstGeom>
          <a:noFill/>
          <a:ln/>
        </p:spPr>
        <p:txBody>
          <a:bodyPr wrap="square" lIns="0" tIns="0" rIns="0" bIns="0" rtlCol="0" anchor="t"/>
          <a:lstStyle/>
          <a:p>
            <a:pPr marR="240665" lvl="1" algn="ctr">
              <a:spcBef>
                <a:spcPts val="910"/>
              </a:spcBef>
              <a:spcAft>
                <a:spcPts val="0"/>
              </a:spcAft>
              <a:buSzPts val="1400"/>
              <a:tabLst>
                <a:tab pos="666750" algn="l"/>
                <a:tab pos="2831465" algn="l"/>
              </a:tabLst>
            </a:pPr>
            <a:r>
              <a:rPr lang="en-US" sz="2400" b="1" spc="0" dirty="0">
                <a:effectLst/>
                <a:latin typeface="Times New Roman" panose="02020603050405020304" pitchFamily="18" charset="0"/>
                <a:ea typeface="Times New Roman" panose="02020603050405020304" pitchFamily="18" charset="0"/>
              </a:rPr>
              <a:t>1.4-modul: </a:t>
            </a:r>
            <a:r>
              <a:rPr lang="tr-TR" sz="2400" b="1" spc="0" dirty="0">
                <a:effectLst/>
                <a:latin typeface="Times New Roman" panose="02020603050405020304" pitchFamily="18" charset="0"/>
                <a:ea typeface="Times New Roman" panose="02020603050405020304" pitchFamily="18" charset="0"/>
              </a:rPr>
              <a:t>“Ta</a:t>
            </a:r>
            <a:r>
              <a:rPr lang="en-US" sz="2400" b="1" spc="0" dirty="0">
                <a:effectLst/>
                <a:latin typeface="Times New Roman" panose="02020603050405020304" pitchFamily="18" charset="0"/>
                <a:ea typeface="Times New Roman" panose="02020603050405020304" pitchFamily="18" charset="0"/>
              </a:rPr>
              <a:t>’</a:t>
            </a:r>
            <a:r>
              <a:rPr lang="tr-TR" sz="2400" b="1" spc="0" dirty="0">
                <a:effectLst/>
                <a:latin typeface="Times New Roman" panose="02020603050405020304" pitchFamily="18" charset="0"/>
                <a:ea typeface="Times New Roman" panose="02020603050405020304" pitchFamily="18" charset="0"/>
              </a:rPr>
              <a:t>lim</a:t>
            </a:r>
            <a:r>
              <a:rPr lang="tr-TR" sz="2400" b="1" spc="-45" dirty="0">
                <a:effectLst/>
                <a:latin typeface="Times New Roman" panose="02020603050405020304" pitchFamily="18" charset="0"/>
                <a:ea typeface="Times New Roman" panose="02020603050405020304" pitchFamily="18" charset="0"/>
              </a:rPr>
              <a:t> </a:t>
            </a:r>
            <a:r>
              <a:rPr lang="tr-TR" sz="2400" b="1" spc="0" dirty="0">
                <a:effectLst/>
                <a:latin typeface="Times New Roman" panose="02020603050405020304" pitchFamily="18" charset="0"/>
                <a:ea typeface="Times New Roman" panose="02020603050405020304" pitchFamily="18" charset="0"/>
              </a:rPr>
              <a:t>jarayoni</a:t>
            </a:r>
            <a:r>
              <a:rPr lang="tr-TR" sz="2400" b="1" spc="-20" dirty="0">
                <a:effectLst/>
                <a:latin typeface="Times New Roman" panose="02020603050405020304" pitchFamily="18" charset="0"/>
                <a:ea typeface="Times New Roman" panose="02020603050405020304" pitchFamily="18" charset="0"/>
              </a:rPr>
              <a:t> </a:t>
            </a:r>
            <a:r>
              <a:rPr lang="tr-TR" sz="2400" b="1" spc="0" dirty="0">
                <a:effectLst/>
                <a:latin typeface="Times New Roman" panose="02020603050405020304" pitchFamily="18" charset="0"/>
                <a:ea typeface="Times New Roman" panose="02020603050405020304" pitchFamily="18" charset="0"/>
              </a:rPr>
              <a:t>ishtirokchilariga</a:t>
            </a:r>
            <a:r>
              <a:rPr lang="tr-TR" sz="2400" b="1" spc="-20" dirty="0">
                <a:effectLst/>
                <a:latin typeface="Times New Roman" panose="02020603050405020304" pitchFamily="18" charset="0"/>
                <a:ea typeface="Times New Roman" panose="02020603050405020304" pitchFamily="18" charset="0"/>
              </a:rPr>
              <a:t> </a:t>
            </a:r>
            <a:r>
              <a:rPr lang="tr-TR" sz="2400" b="1" spc="0" dirty="0">
                <a:effectLst/>
                <a:latin typeface="Times New Roman" panose="02020603050405020304" pitchFamily="18" charset="0"/>
                <a:ea typeface="Times New Roman" panose="02020603050405020304" pitchFamily="18" charset="0"/>
              </a:rPr>
              <a:t>psixologik</a:t>
            </a:r>
            <a:r>
              <a:rPr lang="tr-TR" sz="2400" b="1" spc="-45" dirty="0">
                <a:effectLst/>
                <a:latin typeface="Times New Roman" panose="02020603050405020304" pitchFamily="18" charset="0"/>
                <a:ea typeface="Times New Roman" panose="02020603050405020304" pitchFamily="18" charset="0"/>
              </a:rPr>
              <a:t> </a:t>
            </a:r>
            <a:r>
              <a:rPr lang="tr-TR" sz="2400" b="1" spc="0" dirty="0">
                <a:effectLst/>
                <a:latin typeface="Times New Roman" panose="02020603050405020304" pitchFamily="18" charset="0"/>
                <a:ea typeface="Times New Roman" panose="02020603050405020304" pitchFamily="18" charset="0"/>
              </a:rPr>
              <a:t>maslahat</a:t>
            </a:r>
            <a:r>
              <a:rPr lang="tr-TR" sz="2400" b="1" spc="-25" dirty="0">
                <a:effectLst/>
                <a:latin typeface="Times New Roman" panose="02020603050405020304" pitchFamily="18" charset="0"/>
                <a:ea typeface="Times New Roman" panose="02020603050405020304" pitchFamily="18" charset="0"/>
              </a:rPr>
              <a:t> </a:t>
            </a:r>
            <a:r>
              <a:rPr lang="tr-TR" sz="2400" b="1" spc="0" dirty="0">
                <a:effectLst/>
                <a:latin typeface="Times New Roman" panose="02020603050405020304" pitchFamily="18" charset="0"/>
                <a:ea typeface="Times New Roman" panose="02020603050405020304" pitchFamily="18" charset="0"/>
              </a:rPr>
              <a:t>berish”</a:t>
            </a:r>
            <a:endParaRPr lang="en-US" sz="2400" b="1" spc="0" dirty="0">
              <a:effectLst/>
              <a:latin typeface="Times New Roman" panose="02020603050405020304" pitchFamily="18" charset="0"/>
              <a:ea typeface="Times New Roman" panose="02020603050405020304" pitchFamily="18" charset="0"/>
            </a:endParaRPr>
          </a:p>
          <a:p>
            <a:pPr marR="240665" lvl="1" algn="ctr">
              <a:spcBef>
                <a:spcPts val="910"/>
              </a:spcBef>
              <a:spcAft>
                <a:spcPts val="0"/>
              </a:spcAft>
              <a:buSzPts val="1400"/>
              <a:tabLst>
                <a:tab pos="666750" algn="l"/>
                <a:tab pos="2831465" algn="l"/>
              </a:tabLst>
            </a:pPr>
            <a:endParaRPr lang="en-US" sz="2400" b="1" dirty="0">
              <a:latin typeface="Times New Roman" panose="02020603050405020304" pitchFamily="18" charset="0"/>
              <a:ea typeface="Times New Roman" panose="02020603050405020304" pitchFamily="18" charset="0"/>
            </a:endParaRPr>
          </a:p>
          <a:p>
            <a:pPr marR="240665" lvl="1" algn="ctr">
              <a:spcBef>
                <a:spcPts val="910"/>
              </a:spcBef>
              <a:spcAft>
                <a:spcPts val="0"/>
              </a:spcAft>
              <a:buSzPts val="1400"/>
              <a:tabLst>
                <a:tab pos="666750" algn="l"/>
                <a:tab pos="2831465" algn="l"/>
              </a:tabLst>
            </a:pPr>
            <a:endParaRPr lang="ru-RU" spc="0" dirty="0">
              <a:effectLst/>
              <a:latin typeface="Times New Roman" panose="02020603050405020304" pitchFamily="18" charset="0"/>
              <a:ea typeface="Times New Roman" panose="02020603050405020304" pitchFamily="18" charset="0"/>
            </a:endParaRPr>
          </a:p>
          <a:p>
            <a:pPr marR="836930" lvl="2" algn="ctr">
              <a:lnSpc>
                <a:spcPct val="100000"/>
              </a:lnSpc>
              <a:spcBef>
                <a:spcPts val="575"/>
              </a:spcBef>
              <a:spcAft>
                <a:spcPts val="0"/>
              </a:spcAft>
              <a:buSzPts val="1300"/>
              <a:tabLst>
                <a:tab pos="1103630" algn="l"/>
              </a:tabLst>
            </a:pPr>
            <a:r>
              <a:rPr lang="en-US" sz="2800" b="1" dirty="0">
                <a:latin typeface="Times New Roman" panose="02020603050405020304" pitchFamily="18" charset="0"/>
                <a:ea typeface="Times New Roman" panose="02020603050405020304" pitchFamily="18" charset="0"/>
              </a:rPr>
              <a:t>M</a:t>
            </a:r>
            <a:r>
              <a:rPr lang="tr-TR" sz="2800" b="1" spc="0" dirty="0">
                <a:effectLst/>
                <a:latin typeface="Times New Roman" panose="02020603050405020304" pitchFamily="18" charset="0"/>
                <a:ea typeface="Times New Roman" panose="02020603050405020304" pitchFamily="18" charset="0"/>
              </a:rPr>
              <a:t>avzu.</a:t>
            </a:r>
            <a:r>
              <a:rPr lang="tr-TR" sz="2800" b="1" spc="-40" dirty="0">
                <a:effectLst/>
                <a:latin typeface="Times New Roman" panose="02020603050405020304" pitchFamily="18" charset="0"/>
                <a:ea typeface="Times New Roman" panose="02020603050405020304" pitchFamily="18" charset="0"/>
              </a:rPr>
              <a:t> </a:t>
            </a:r>
            <a:r>
              <a:rPr lang="tr-TR" sz="2800" b="1" dirty="0">
                <a:effectLst/>
                <a:latin typeface="Times New Roman" panose="02020603050405020304" pitchFamily="18" charset="0"/>
                <a:ea typeface="Times New Roman" panose="02020603050405020304" pitchFamily="18" charset="0"/>
              </a:rPr>
              <a:t>Oʻquvchilarni</a:t>
            </a:r>
            <a:r>
              <a:rPr lang="tr-TR" sz="2800" b="1" spc="-45" dirty="0">
                <a:effectLst/>
                <a:latin typeface="Times New Roman" panose="02020603050405020304" pitchFamily="18" charset="0"/>
                <a:ea typeface="Times New Roman" panose="02020603050405020304" pitchFamily="18" charset="0"/>
              </a:rPr>
              <a:t> </a:t>
            </a:r>
            <a:r>
              <a:rPr lang="tr-TR" sz="2800" b="1" dirty="0">
                <a:effectLst/>
                <a:latin typeface="Times New Roman" panose="02020603050405020304" pitchFamily="18" charset="0"/>
                <a:ea typeface="Times New Roman" panose="02020603050405020304" pitchFamily="18" charset="0"/>
              </a:rPr>
              <a:t>oilaviy</a:t>
            </a:r>
            <a:r>
              <a:rPr lang="tr-TR" sz="2800" b="1" spc="-50" dirty="0">
                <a:effectLst/>
                <a:latin typeface="Times New Roman" panose="02020603050405020304" pitchFamily="18" charset="0"/>
                <a:ea typeface="Times New Roman" panose="02020603050405020304" pitchFamily="18" charset="0"/>
              </a:rPr>
              <a:t> </a:t>
            </a:r>
            <a:r>
              <a:rPr lang="tr-TR" sz="2800" b="1" dirty="0">
                <a:effectLst/>
                <a:latin typeface="Times New Roman" panose="02020603050405020304" pitchFamily="18" charset="0"/>
                <a:ea typeface="Times New Roman" panose="02020603050405020304" pitchFamily="18" charset="0"/>
              </a:rPr>
              <a:t>hayotga</a:t>
            </a:r>
            <a:r>
              <a:rPr lang="tr-TR" sz="2800" b="1" spc="-60" dirty="0">
                <a:effectLst/>
                <a:latin typeface="Times New Roman" panose="02020603050405020304" pitchFamily="18" charset="0"/>
                <a:ea typeface="Times New Roman" panose="02020603050405020304" pitchFamily="18" charset="0"/>
              </a:rPr>
              <a:t> </a:t>
            </a:r>
            <a:r>
              <a:rPr lang="tr-TR" sz="2800" b="1" dirty="0">
                <a:effectLst/>
                <a:latin typeface="Times New Roman" panose="02020603050405020304" pitchFamily="18" charset="0"/>
                <a:ea typeface="Times New Roman" panose="02020603050405020304" pitchFamily="18" charset="0"/>
              </a:rPr>
              <a:t>tayyorlashning</a:t>
            </a:r>
            <a:r>
              <a:rPr lang="tr-TR" sz="2800" b="1" spc="-45" dirty="0">
                <a:effectLst/>
                <a:latin typeface="Times New Roman" panose="02020603050405020304" pitchFamily="18" charset="0"/>
                <a:ea typeface="Times New Roman" panose="02020603050405020304" pitchFamily="18" charset="0"/>
              </a:rPr>
              <a:t> </a:t>
            </a:r>
            <a:r>
              <a:rPr lang="tr-TR" sz="2800" b="1" dirty="0">
                <a:effectLst/>
                <a:latin typeface="Times New Roman" panose="02020603050405020304" pitchFamily="18" charset="0"/>
                <a:ea typeface="Times New Roman" panose="02020603050405020304" pitchFamily="18" charset="0"/>
              </a:rPr>
              <a:t>psixologik</a:t>
            </a:r>
            <a:r>
              <a:rPr lang="tr-TR" sz="2800" b="1" spc="-70" dirty="0">
                <a:effectLst/>
                <a:latin typeface="Times New Roman" panose="02020603050405020304" pitchFamily="18" charset="0"/>
                <a:ea typeface="Times New Roman" panose="02020603050405020304" pitchFamily="18" charset="0"/>
              </a:rPr>
              <a:t> </a:t>
            </a:r>
            <a:r>
              <a:rPr lang="tr-TR" sz="2800" b="1" spc="-10" dirty="0">
                <a:effectLst/>
                <a:latin typeface="Times New Roman" panose="02020603050405020304" pitchFamily="18" charset="0"/>
                <a:ea typeface="Times New Roman" panose="02020603050405020304" pitchFamily="18" charset="0"/>
              </a:rPr>
              <a:t>asoslari</a:t>
            </a:r>
            <a:endParaRPr lang="ru-RU" sz="2000" b="1" spc="0" dirty="0">
              <a:effectLst/>
              <a:latin typeface="Times New Roman" panose="02020603050405020304" pitchFamily="18" charset="0"/>
              <a:ea typeface="Times New Roman" panose="02020603050405020304" pitchFamily="18" charset="0"/>
            </a:endParaRPr>
          </a:p>
        </p:txBody>
      </p:sp>
      <p:sp>
        <p:nvSpPr>
          <p:cNvPr id="5" name="Shape 2"/>
          <p:cNvSpPr/>
          <p:nvPr/>
        </p:nvSpPr>
        <p:spPr>
          <a:xfrm>
            <a:off x="661492" y="5665788"/>
            <a:ext cx="302419" cy="302419"/>
          </a:xfrm>
          <a:prstGeom prst="roundRect">
            <a:avLst>
              <a:gd name="adj" fmla="val 25194296"/>
            </a:avLst>
          </a:prstGeom>
          <a:noFill/>
          <a:ln w="7620">
            <a:solidFill>
              <a:srgbClr val="FFFFFF"/>
            </a:solidFill>
            <a:prstDash val="solid"/>
          </a:ln>
        </p:spPr>
      </p:sp>
      <p:sp>
        <p:nvSpPr>
          <p:cNvPr id="9" name="Скругленный прямоугольник 8"/>
          <p:cNvSpPr/>
          <p:nvPr/>
        </p:nvSpPr>
        <p:spPr>
          <a:xfrm>
            <a:off x="321915" y="5121671"/>
            <a:ext cx="6757721" cy="137270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333" dirty="0" err="1">
                <a:solidFill>
                  <a:schemeClr val="tx1"/>
                </a:solidFill>
                <a:latin typeface="Times New Roman" panose="02020603050405020304" pitchFamily="18" charset="0"/>
                <a:cs typeface="Times New Roman" panose="02020603050405020304" pitchFamily="18" charset="0"/>
              </a:rPr>
              <a:t>Pedagogika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va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psixologiya</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ta’lim</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texnologiyalari</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kafedrasi</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katta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o‘qituvchisi</a:t>
            </a:r>
            <a:r>
              <a:rPr lang="en-US" sz="2333" dirty="0">
                <a:solidFill>
                  <a:schemeClr val="tx1"/>
                </a:solidFill>
                <a:latin typeface="Times New Roman" panose="02020603050405020304" pitchFamily="18" charset="0"/>
                <a:cs typeface="Times New Roman" panose="02020603050405020304" pitchFamily="18" charset="0"/>
              </a:rPr>
              <a:t>:  </a:t>
            </a:r>
            <a:r>
              <a:rPr lang="en-US" sz="2333" b="1" dirty="0" err="1">
                <a:solidFill>
                  <a:schemeClr val="tx1"/>
                </a:solidFill>
                <a:latin typeface="Times New Roman" panose="02020603050405020304" pitchFamily="18" charset="0"/>
                <a:cs typeface="Times New Roman" panose="02020603050405020304" pitchFamily="18" charset="0"/>
              </a:rPr>
              <a:t>Rahmatillo</a:t>
            </a:r>
            <a:r>
              <a:rPr lang="en-US" sz="2333" b="1" dirty="0">
                <a:solidFill>
                  <a:schemeClr val="tx1"/>
                </a:solidFill>
                <a:latin typeface="Times New Roman" panose="02020603050405020304" pitchFamily="18" charset="0"/>
                <a:cs typeface="Times New Roman" panose="02020603050405020304" pitchFamily="18" charset="0"/>
              </a:rPr>
              <a:t> </a:t>
            </a:r>
            <a:r>
              <a:rPr lang="en-US" sz="2333" b="1" dirty="0" err="1">
                <a:solidFill>
                  <a:schemeClr val="tx1"/>
                </a:solidFill>
                <a:latin typeface="Times New Roman" panose="02020603050405020304" pitchFamily="18" charset="0"/>
                <a:cs typeface="Times New Roman" panose="02020603050405020304" pitchFamily="18" charset="0"/>
              </a:rPr>
              <a:t>Latibjonov</a:t>
            </a:r>
            <a:endParaRPr lang="ru-RU" sz="2333"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799A0C-CE6C-9F1B-EF6A-6C7D7CDE46DC}"/>
              </a:ext>
            </a:extLst>
          </p:cNvPr>
          <p:cNvSpPr/>
          <p:nvPr/>
        </p:nvSpPr>
        <p:spPr>
          <a:xfrm>
            <a:off x="10687665" y="6494375"/>
            <a:ext cx="1435509" cy="2898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pic>
        <p:nvPicPr>
          <p:cNvPr id="2" name="Рисунок 1">
            <a:extLst>
              <a:ext uri="{FF2B5EF4-FFF2-40B4-BE49-F238E27FC236}">
                <a16:creationId xmlns:a16="http://schemas.microsoft.com/office/drawing/2014/main" id="{E0E74671-5FE5-66E2-73C3-CB8229088BF4}"/>
              </a:ext>
            </a:extLst>
          </p:cNvPr>
          <p:cNvPicPr>
            <a:picLocks noChangeAspect="1"/>
          </p:cNvPicPr>
          <p:nvPr/>
        </p:nvPicPr>
        <p:blipFill>
          <a:blip r:embed="rId3"/>
          <a:stretch>
            <a:fillRect/>
          </a:stretch>
        </p:blipFill>
        <p:spPr>
          <a:xfrm>
            <a:off x="7079636" y="566690"/>
            <a:ext cx="3742558" cy="1949499"/>
          </a:xfrm>
          <a:prstGeom prst="rect">
            <a:avLst/>
          </a:prstGeom>
        </p:spPr>
      </p:pic>
      <p:pic>
        <p:nvPicPr>
          <p:cNvPr id="8" name="Рисунок 7">
            <a:extLst>
              <a:ext uri="{FF2B5EF4-FFF2-40B4-BE49-F238E27FC236}">
                <a16:creationId xmlns:a16="http://schemas.microsoft.com/office/drawing/2014/main" id="{D63C98B0-A106-24A6-D965-7FE7EEE64904}"/>
              </a:ext>
            </a:extLst>
          </p:cNvPr>
          <p:cNvPicPr>
            <a:picLocks noChangeAspect="1"/>
          </p:cNvPicPr>
          <p:nvPr/>
        </p:nvPicPr>
        <p:blipFill>
          <a:blip r:embed="rId4"/>
          <a:stretch>
            <a:fillRect/>
          </a:stretch>
        </p:blipFill>
        <p:spPr>
          <a:xfrm>
            <a:off x="7972770" y="2674374"/>
            <a:ext cx="4150404" cy="225158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A0FF2C-C26E-0999-6FB4-C12DAD75A113}"/>
              </a:ext>
            </a:extLst>
          </p:cNvPr>
          <p:cNvSpPr>
            <a:spLocks noGrp="1"/>
          </p:cNvSpPr>
          <p:nvPr>
            <p:ph type="title"/>
          </p:nvPr>
        </p:nvSpPr>
        <p:spPr>
          <a:xfrm>
            <a:off x="838200" y="394622"/>
            <a:ext cx="10515600" cy="1325563"/>
          </a:xfrm>
        </p:spPr>
        <p:txBody>
          <a:bodyPr>
            <a:normAutofit/>
          </a:bodyPr>
          <a:lstStyle/>
          <a:p>
            <a:br>
              <a:rPr lang="en-US" dirty="0"/>
            </a:br>
            <a:endParaRPr lang="ru-RU" sz="3200" dirty="0"/>
          </a:p>
        </p:txBody>
      </p:sp>
      <p:sp>
        <p:nvSpPr>
          <p:cNvPr id="7" name="Объект 6">
            <a:extLst>
              <a:ext uri="{FF2B5EF4-FFF2-40B4-BE49-F238E27FC236}">
                <a16:creationId xmlns:a16="http://schemas.microsoft.com/office/drawing/2014/main" id="{14D83ACD-3255-8B67-F2B2-7A79DB786E3E}"/>
              </a:ext>
            </a:extLst>
          </p:cNvPr>
          <p:cNvSpPr>
            <a:spLocks noGrp="1"/>
          </p:cNvSpPr>
          <p:nvPr>
            <p:ph idx="1"/>
          </p:nvPr>
        </p:nvSpPr>
        <p:spPr>
          <a:xfrm>
            <a:off x="838200" y="973393"/>
            <a:ext cx="10515600" cy="5203569"/>
          </a:xfrm>
        </p:spPr>
        <p:txBody>
          <a:bodyPr>
            <a:normAutofit fontScale="77500" lnSpcReduction="20000"/>
          </a:bodyPr>
          <a:lstStyle/>
          <a:p>
            <a:pPr marL="0" indent="0" algn="ctr">
              <a:buNone/>
            </a:pPr>
            <a:r>
              <a:rPr lang="en-US" b="1" dirty="0" err="1">
                <a:latin typeface="Times New Roman" panose="02020603050405020304" pitchFamily="18" charset="0"/>
                <a:cs typeface="Times New Roman" panose="02020603050405020304" pitchFamily="18" charset="0"/>
              </a:rPr>
              <a:t>Oʻquvchilarni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oilaviy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hayotga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so‘rovnomasi</a:t>
            </a:r>
            <a:r>
              <a:rPr lang="en-US" b="1" dirty="0">
                <a:latin typeface="Times New Roman" panose="02020603050405020304" pitchFamily="18" charset="0"/>
                <a:cs typeface="Times New Roman" panose="02020603050405020304" pitchFamily="18" charset="0"/>
              </a:rPr>
              <a:t> </a:t>
            </a:r>
          </a:p>
          <a:p>
            <a:pPr marL="0" indent="0" algn="ctr">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Javoblar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blanki</a:t>
            </a:r>
            <a:r>
              <a:rPr lang="en-US" b="1" dirty="0">
                <a:latin typeface="Times New Roman" panose="02020603050405020304" pitchFamily="18" charset="0"/>
                <a:cs typeface="Times New Roman" panose="02020603050405020304" pitchFamily="18" charset="0"/>
              </a:rPr>
              <a:t>)</a:t>
            </a:r>
          </a:p>
          <a:p>
            <a:pPr marL="0" indent="0">
              <a:buNone/>
            </a:pPr>
            <a:br>
              <a:rPr lang="en-US" b="1" dirty="0">
                <a:latin typeface="Times New Roman" panose="02020603050405020304" pitchFamily="18" charset="0"/>
                <a:cs typeface="Times New Roman" panose="02020603050405020304" pitchFamily="18" charset="0"/>
              </a:rPr>
            </a:br>
            <a:r>
              <a:rPr lang="en-US" b="1" dirty="0" err="1">
                <a:latin typeface="Times New Roman" panose="02020603050405020304" pitchFamily="18" charset="0"/>
                <a:cs typeface="Times New Roman" panose="02020603050405020304" pitchFamily="18" charset="0"/>
              </a:rPr>
              <a:t>Shaxsiy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a:t>
            </a:r>
            <a:endParaRPr lang="en-US" b="1" dirty="0">
              <a:latin typeface="Times New Roman" panose="02020603050405020304" pitchFamily="18" charset="0"/>
              <a:cs typeface="Times New Roman" panose="02020603050405020304" pitchFamily="18" charset="0"/>
            </a:endParaRPr>
          </a:p>
          <a:p>
            <a:pPr marL="0" indent="0">
              <a:buNone/>
            </a:pP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Yoshingiz</a:t>
            </a:r>
            <a:r>
              <a:rPr lang="en-US" dirty="0">
                <a:latin typeface="Times New Roman" panose="02020603050405020304" pitchFamily="18" charset="0"/>
                <a:cs typeface="Times New Roman" panose="02020603050405020304" pitchFamily="18" charset="0"/>
              </a:rPr>
              <a:t>: ________</a:t>
            </a:r>
          </a:p>
          <a:p>
            <a:pPr marL="0" indent="0">
              <a:buNone/>
            </a:pP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Sinf</a:t>
            </a:r>
            <a:r>
              <a:rPr lang="en-US" dirty="0">
                <a:latin typeface="Times New Roman" panose="02020603050405020304" pitchFamily="18" charset="0"/>
                <a:cs typeface="Times New Roman" panose="02020603050405020304" pitchFamily="18" charset="0"/>
              </a:rPr>
              <a:t>: ________</a:t>
            </a:r>
          </a:p>
          <a:p>
            <a:pPr marL="0" indent="0">
              <a:buNone/>
            </a:pPr>
            <a:br>
              <a:rPr lang="en-US" dirty="0">
                <a:latin typeface="Times New Roman" panose="02020603050405020304" pitchFamily="18" charset="0"/>
                <a:cs typeface="Times New Roman" panose="02020603050405020304" pitchFamily="18" charset="0"/>
              </a:rPr>
            </a:br>
            <a:r>
              <a:rPr lang="en-US" b="1" dirty="0" err="1">
                <a:latin typeface="Times New Roman" panose="02020603050405020304" pitchFamily="18" charset="0"/>
                <a:cs typeface="Times New Roman" panose="02020603050405020304" pitchFamily="18" charset="0"/>
              </a:rPr>
              <a:t>Jinsingiz</a:t>
            </a:r>
            <a:r>
              <a:rPr lang="en-US" b="1" dirty="0">
                <a:latin typeface="Times New Roman" panose="02020603050405020304" pitchFamily="18" charset="0"/>
                <a:cs typeface="Times New Roman" panose="02020603050405020304" pitchFamily="18" charset="0"/>
              </a:rPr>
              <a:t>:</a:t>
            </a:r>
          </a:p>
          <a:p>
            <a:pPr marL="0" indent="0">
              <a:buNone/>
            </a:pP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Erkak</a:t>
            </a:r>
            <a:r>
              <a:rPr lang="en-US" dirty="0">
                <a:latin typeface="Times New Roman" panose="02020603050405020304" pitchFamily="18" charset="0"/>
                <a:cs typeface="Times New Roman" panose="02020603050405020304" pitchFamily="18" charset="0"/>
              </a:rPr>
              <a:t> </a:t>
            </a:r>
          </a:p>
          <a:p>
            <a:pPr marL="0" indent="0">
              <a:buNone/>
            </a:pPr>
            <a:r>
              <a:rPr lang="en-US" dirty="0">
                <a:latin typeface="Times New Roman" panose="02020603050405020304" pitchFamily="18" charset="0"/>
                <a:cs typeface="Times New Roman" panose="02020603050405020304" pitchFamily="18" charset="0"/>
              </a:rPr>
              <a:t> </a:t>
            </a: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Ayol</a:t>
            </a:r>
            <a:endParaRPr lang="en-US" dirty="0">
              <a:latin typeface="Times New Roman" panose="02020603050405020304" pitchFamily="18" charset="0"/>
              <a:cs typeface="Times New Roman" panose="02020603050405020304" pitchFamily="18" charset="0"/>
            </a:endParaRPr>
          </a:p>
          <a:p>
            <a:pPr marL="0" indent="0">
              <a:buNone/>
            </a:pPr>
            <a:br>
              <a:rPr lang="en-US"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1E35A660-6A49-7C78-71C7-2DA23C6C5966}"/>
              </a:ext>
            </a:extLst>
          </p:cNvPr>
          <p:cNvSpPr/>
          <p:nvPr/>
        </p:nvSpPr>
        <p:spPr>
          <a:xfrm>
            <a:off x="2143432" y="4359967"/>
            <a:ext cx="294968" cy="24042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a:extLst>
              <a:ext uri="{FF2B5EF4-FFF2-40B4-BE49-F238E27FC236}">
                <a16:creationId xmlns:a16="http://schemas.microsoft.com/office/drawing/2014/main" id="{11D97CDE-DD5A-33AE-178F-D3CF1555FC35}"/>
              </a:ext>
            </a:extLst>
          </p:cNvPr>
          <p:cNvSpPr/>
          <p:nvPr/>
        </p:nvSpPr>
        <p:spPr>
          <a:xfrm>
            <a:off x="2143432" y="4916731"/>
            <a:ext cx="294968" cy="3146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826216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A1F8DF5-4F13-388C-856D-725910E6EEE7}"/>
              </a:ext>
            </a:extLst>
          </p:cNvPr>
          <p:cNvSpPr>
            <a:spLocks noGrp="1"/>
          </p:cNvSpPr>
          <p:nvPr>
            <p:ph sz="half" idx="1"/>
          </p:nvPr>
        </p:nvSpPr>
        <p:spPr>
          <a:xfrm>
            <a:off x="435077" y="999715"/>
            <a:ext cx="5181600" cy="4351338"/>
          </a:xfrm>
        </p:spPr>
        <p:txBody>
          <a:bodyPr>
            <a:normAutofit fontScale="85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Oila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haqida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quyidagi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gaplardan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qaysi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to'g'ri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yashovchi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qo'llab-quvvatlovchi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to'plami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yaqinlardan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1BC6F95C-88E0-444C-ED55-CB749DDFD3F2}"/>
              </a:ext>
            </a:extLst>
          </p:cNvPr>
          <p:cNvSpPr>
            <a:spLocks noGrp="1"/>
          </p:cNvSpPr>
          <p:nvPr>
            <p:ph sz="half" idx="2"/>
          </p:nvPr>
        </p:nvSpPr>
        <p:spPr/>
        <p:txBody>
          <a:bodyPr>
            <a:normAutofit fontScale="85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Oila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a'zolari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o'rtasida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munosabat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kerak</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sevgi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jihatdan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685720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FE5881D-AFAC-DAB8-069B-1FACDD1EACFD}"/>
              </a:ext>
            </a:extLst>
          </p:cNvPr>
          <p:cNvSpPr>
            <a:spLocks noGrp="1"/>
          </p:cNvSpPr>
          <p:nvPr>
            <p:ph sz="half" idx="1"/>
          </p:nvPr>
        </p:nvSpPr>
        <p:spPr>
          <a:xfrm>
            <a:off x="651387" y="924231"/>
            <a:ext cx="5181600" cy="5252731"/>
          </a:xfrm>
        </p:spPr>
        <p:txBody>
          <a:bodyPr>
            <a:normAutofit fontScale="85000" lnSpcReduction="1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5. </a:t>
            </a:r>
            <a:r>
              <a:rPr lang="en-US" b="1" dirty="0" err="1">
                <a:latin typeface="Times New Roman" panose="02020603050405020304" pitchFamily="18" charset="0"/>
                <a:cs typeface="Times New Roman" panose="02020603050405020304" pitchFamily="18" charset="0"/>
              </a:rPr>
              <a:t>Oilaviy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hayotda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katta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qiyinchiliklar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nimalar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mumkin</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1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Moliyaviy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tushunmovchiliklar</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Farzand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tarbiyasi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Karyera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balansni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saqlash</a:t>
            </a:r>
            <a:r>
              <a:rPr lang="en-US" dirty="0">
                <a:latin typeface="Times New Roman" panose="02020603050405020304" pitchFamily="18" charset="0"/>
                <a:cs typeface="Times New Roman" panose="02020603050405020304" pitchFamily="18" charset="0"/>
              </a:rPr>
              <a:t>.</a:t>
            </a:r>
          </a:p>
          <a:p>
            <a:pPr>
              <a:lnSpc>
                <a:spcPct val="11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javoblar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4" name="Объект 3">
            <a:extLst>
              <a:ext uri="{FF2B5EF4-FFF2-40B4-BE49-F238E27FC236}">
                <a16:creationId xmlns:a16="http://schemas.microsoft.com/office/drawing/2014/main" id="{0FA051B0-84CF-EE48-2BDC-E348AA4E445F}"/>
              </a:ext>
            </a:extLst>
          </p:cNvPr>
          <p:cNvSpPr>
            <a:spLocks noGrp="1"/>
          </p:cNvSpPr>
          <p:nvPr>
            <p:ph sz="half" idx="2"/>
          </p:nvPr>
        </p:nvSpPr>
        <p:spPr>
          <a:xfrm>
            <a:off x="6359013" y="412955"/>
            <a:ext cx="5181600" cy="6194322"/>
          </a:xfrm>
        </p:spPr>
        <p:txBody>
          <a:bodyPr>
            <a:normAutofit fontScale="85000" lnSpcReduction="10000"/>
          </a:bodyPr>
          <a:lstStyle/>
          <a:p>
            <a:pPr marL="0" indent="0">
              <a:buNone/>
            </a:pPr>
            <a:r>
              <a:rPr lang="en-US" b="1" dirty="0">
                <a:latin typeface="Times New Roman" panose="02020603050405020304" pitchFamily="18" charset="0"/>
                <a:cs typeface="Times New Roman" panose="02020603050405020304" pitchFamily="18" charset="0"/>
              </a:rPr>
              <a:t>6. </a:t>
            </a:r>
            <a:r>
              <a:rPr lang="en-US" b="1" dirty="0" err="1">
                <a:latin typeface="Times New Roman" panose="02020603050405020304" pitchFamily="18" charset="0"/>
                <a:cs typeface="Times New Roman" panose="02020603050405020304" pitchFamily="18" charset="0"/>
              </a:rPr>
              <a:t>Oila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qurishda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sizni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qo'llab-quvvatlaydigan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omil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nima</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Yagona </a:t>
            </a:r>
            <a:r>
              <a:rPr lang="en-US" dirty="0" err="1">
                <a:latin typeface="Times New Roman" panose="02020603050405020304" pitchFamily="18" charset="0"/>
                <a:cs typeface="Times New Roman" panose="02020603050405020304" pitchFamily="18" charset="0"/>
              </a:rPr>
              <a:t>yaqin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hamkor</a:t>
            </a:r>
            <a:r>
              <a:rPr lang="en-US" dirty="0">
                <a:latin typeface="Times New Roman" panose="02020603050405020304" pitchFamily="18" charset="0"/>
                <a:cs typeface="Times New Roman" panose="02020603050405020304" pitchFamily="18" charset="0"/>
              </a:rPr>
              <a:t> (er/</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xotin</a:t>
            </a:r>
            <a:r>
              <a:rPr lang="en-US" dirty="0">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qarindoshlar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maslahatlari</a:t>
            </a:r>
            <a:r>
              <a:rPr lang="en-US" dirty="0">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treninglar</a:t>
            </a:r>
            <a:r>
              <a:rPr lang="en-US" dirty="0">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javoblar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b="1" dirty="0">
                <a:latin typeface="Times New Roman" panose="02020603050405020304" pitchFamily="18" charset="0"/>
                <a:cs typeface="Times New Roman" panose="02020603050405020304" pitchFamily="18" charset="0"/>
              </a:rPr>
              <a:t>Bu </a:t>
            </a:r>
            <a:r>
              <a:rPr lang="en-US" b="1" dirty="0" err="1">
                <a:latin typeface="Times New Roman" panose="02020603050405020304" pitchFamily="18" charset="0"/>
                <a:cs typeface="Times New Roman" panose="02020603050405020304" pitchFamily="18" charset="0"/>
              </a:rPr>
              <a:t>turdagi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so'rovnoma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o'quvchilarni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tahlil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yanada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aniqroq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natijalarga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keladi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chunki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aniq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qisqa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javoblar</a:t>
            </a:r>
            <a:r>
              <a:rPr lang="en-US" b="1" dirty="0">
                <a:latin typeface="Times New Roman" panose="02020603050405020304" pitchFamily="18" charset="0"/>
                <a:cs typeface="Times New Roman" panose="02020603050405020304" pitchFamily="18" charset="0"/>
              </a:rPr>
              <a:t> talab </a:t>
            </a:r>
            <a:r>
              <a:rPr lang="en-US" b="1" dirty="0" err="1">
                <a:latin typeface="Times New Roman" panose="02020603050405020304" pitchFamily="18" charset="0"/>
                <a:cs typeface="Times New Roman" panose="02020603050405020304" pitchFamily="18" charset="0"/>
              </a:rPr>
              <a:t>qilinadi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Javoblarning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to'g'ri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noto'g'ri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ekanligini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belgilash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orqali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o'quvchilarning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oilaviy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hayotga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tayyorligini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baholash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osonlashadi</a:t>
            </a:r>
            <a:r>
              <a:rPr lang="en-US"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4198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FDD5EBDA-49EC-755D-FD8B-C362155DF8D6}"/>
              </a:ext>
            </a:extLst>
          </p:cNvPr>
          <p:cNvSpPr>
            <a:spLocks noGrp="1"/>
          </p:cNvSpPr>
          <p:nvPr>
            <p:ph idx="1"/>
          </p:nvPr>
        </p:nvSpPr>
        <p:spPr>
          <a:xfrm>
            <a:off x="838200" y="717755"/>
            <a:ext cx="10515600" cy="5459208"/>
          </a:xfrm>
        </p:spPr>
        <p:txBody>
          <a:bodyPr>
            <a:normAutofit fontScale="70000" lnSpcReduction="20000"/>
          </a:bodyPr>
          <a:lstStyle/>
          <a:p>
            <a:pPr marL="0" indent="0" algn="ctr">
              <a:lnSpc>
                <a:spcPct val="120000"/>
              </a:lnSpc>
              <a:buNone/>
            </a:pPr>
            <a:r>
              <a:rPr lang="en-US" b="1" dirty="0" err="1">
                <a:latin typeface="Times New Roman" panose="02020603050405020304" pitchFamily="18" charset="0"/>
                <a:cs typeface="Times New Roman" panose="02020603050405020304" pitchFamily="18" charset="0"/>
              </a:rPr>
              <a:t>Farzandingizni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yaxshi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bilasizmi</a:t>
            </a:r>
            <a:r>
              <a:rPr lang="en-US" b="1" dirty="0">
                <a:latin typeface="Times New Roman" panose="02020603050405020304" pitchFamily="18" charset="0"/>
                <a:cs typeface="Times New Roman" panose="02020603050405020304" pitchFamily="18" charset="0"/>
              </a:rPr>
              <a:t>?</a:t>
            </a:r>
          </a:p>
          <a:p>
            <a:pPr marL="0" indent="0">
              <a:lnSpc>
                <a:spcPct val="120000"/>
              </a:lnSpc>
              <a:buNone/>
            </a:pPr>
            <a:endParaRPr lang="en-US" dirty="0">
              <a:latin typeface="Times New Roman" panose="02020603050405020304" pitchFamily="18" charset="0"/>
              <a:cs typeface="Times New Roman" panose="02020603050405020304" pitchFamily="18" charset="0"/>
            </a:endParaRPr>
          </a:p>
          <a:p>
            <a:pPr marL="0" indent="0">
              <a:lnSpc>
                <a:spcPct val="120000"/>
              </a:lnSpc>
              <a:buNone/>
            </a:pP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savolga</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“Ha”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Yo‘q</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deb </a:t>
            </a:r>
            <a:r>
              <a:rPr lang="en-US" dirty="0" err="1">
                <a:latin typeface="Times New Roman" panose="02020603050405020304" pitchFamily="18" charset="0"/>
                <a:cs typeface="Times New Roman" panose="02020603050405020304" pitchFamily="18" charset="0"/>
              </a:rPr>
              <a:t>javob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a:t>
            </a:r>
          </a:p>
          <a:p>
            <a:pPr marL="0" indent="0">
              <a:lnSpc>
                <a:spcPct val="120000"/>
              </a:lnSpc>
              <a:buNone/>
            </a:pPr>
            <a:endParaRPr lang="en-US" dirty="0">
              <a:latin typeface="Times New Roman" panose="02020603050405020304" pitchFamily="18" charset="0"/>
              <a:cs typeface="Times New Roman" panose="02020603050405020304" pitchFamily="18" charset="0"/>
            </a:endParaRPr>
          </a:p>
          <a:p>
            <a:pPr marL="0" indent="0">
              <a:lnSpc>
                <a:spcPct val="120000"/>
              </a:lnSpc>
              <a:buNone/>
            </a:pP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Bolangizni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o‘rtoqlari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yaqin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2.	Hamma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maftun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3.	Eski </a:t>
            </a:r>
            <a:r>
              <a:rPr lang="en-US" dirty="0" err="1">
                <a:latin typeface="Times New Roman" panose="02020603050405020304" pitchFamily="18" charset="0"/>
                <a:cs typeface="Times New Roman" panose="02020603050405020304" pitchFamily="18" charset="0"/>
              </a:rPr>
              <a:t>kiyimlaridan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afzal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ko‘radimi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yoqayotgandek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5.	</a:t>
            </a:r>
            <a:r>
              <a:rPr lang="en-US" dirty="0" err="1">
                <a:latin typeface="Times New Roman" panose="02020603050405020304" pitchFamily="18" charset="0"/>
                <a:cs typeface="Times New Roman" panose="02020603050405020304" pitchFamily="18" charset="0"/>
              </a:rPr>
              <a:t>Bo‘lajak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kasbi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gapirganda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martadan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o‘zgartirganmi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6.	</a:t>
            </a:r>
            <a:r>
              <a:rPr lang="en-US" dirty="0" err="1">
                <a:latin typeface="Times New Roman" panose="02020603050405020304" pitchFamily="18" charset="0"/>
                <a:cs typeface="Times New Roman" panose="02020603050405020304" pitchFamily="18" charset="0"/>
              </a:rPr>
              <a:t>Murakkab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topshiriqlar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ishonmaydimi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7.	</a:t>
            </a:r>
            <a:r>
              <a:rPr lang="en-US" dirty="0" err="1">
                <a:latin typeface="Times New Roman" panose="02020603050405020304" pitchFamily="18" charset="0"/>
                <a:cs typeface="Times New Roman" panose="02020603050405020304" pitchFamily="18" charset="0"/>
              </a:rPr>
              <a:t>Nimalarnidir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qiziqadimi</a:t>
            </a:r>
            <a:r>
              <a:rPr lang="en-US" dirty="0">
                <a:latin typeface="Times New Roman" panose="02020603050405020304" pitchFamily="18" charset="0"/>
                <a:cs typeface="Times New Roman" panose="02020603050405020304" pitchFamily="18" charset="0"/>
              </a:rPr>
              <a:t>?</a:t>
            </a:r>
          </a:p>
          <a:p>
            <a:pPr marL="0" indent="0">
              <a:lnSpc>
                <a:spcPct val="120000"/>
              </a:lnSpc>
              <a:buNone/>
            </a:pPr>
            <a:r>
              <a:rPr lang="en-US" dirty="0">
                <a:latin typeface="Times New Roman" panose="02020603050405020304" pitchFamily="18" charset="0"/>
                <a:cs typeface="Times New Roman" panose="02020603050405020304" pitchFamily="18" charset="0"/>
              </a:rPr>
              <a:t>8.           </a:t>
            </a:r>
            <a:r>
              <a:rPr lang="en-US" dirty="0" err="1">
                <a:latin typeface="Times New Roman" panose="02020603050405020304" pitchFamily="18" charset="0"/>
                <a:cs typeface="Times New Roman" panose="02020603050405020304" pitchFamily="18" charset="0"/>
              </a:rPr>
              <a:t>Ohirgi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daqiqalarda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mumkinmi</a:t>
            </a:r>
            <a:r>
              <a:rPr lang="en-US" dirty="0">
                <a:latin typeface="Times New Roman" panose="02020603050405020304" pitchFamily="18" charset="0"/>
                <a:cs typeface="Times New Roman" panose="02020603050405020304" pitchFamily="18" charset="0"/>
              </a:rPr>
              <a: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89730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7886C04-758A-2AAE-B81E-4BA5B94C2F4D}"/>
              </a:ext>
            </a:extLst>
          </p:cNvPr>
          <p:cNvSpPr>
            <a:spLocks noGrp="1"/>
          </p:cNvSpPr>
          <p:nvPr>
            <p:ph idx="1"/>
          </p:nvPr>
        </p:nvSpPr>
        <p:spPr/>
        <p:txBody>
          <a:bodyPr>
            <a:normAutofit/>
          </a:bodyPr>
          <a:lstStyle/>
          <a:p>
            <a:pPr marL="0" indent="0">
              <a:lnSpc>
                <a:spcPct val="100000"/>
              </a:lnSpc>
              <a:buNone/>
            </a:pPr>
            <a:r>
              <a:rPr lang="en-US" sz="3200" dirty="0">
                <a:latin typeface="Times New Roman" panose="02020603050405020304" pitchFamily="18" charset="0"/>
                <a:cs typeface="Times New Roman" panose="02020603050405020304" pitchFamily="18" charset="0"/>
              </a:rPr>
              <a:t>1, 3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7 </a:t>
            </a:r>
            <a:r>
              <a:rPr lang="en-US" sz="3200" dirty="0" err="1">
                <a:latin typeface="Times New Roman" panose="02020603050405020304" pitchFamily="18" charset="0"/>
                <a:cs typeface="Times New Roman" panose="02020603050405020304" pitchFamily="18" charset="0"/>
              </a:rPr>
              <a:t>savollariga</a:t>
            </a:r>
            <a:r>
              <a:rPr lang="en-US" sz="3200" dirty="0">
                <a:latin typeface="Times New Roman" panose="02020603050405020304" pitchFamily="18" charset="0"/>
                <a:cs typeface="Times New Roman" panose="02020603050405020304" pitchFamily="18" charset="0"/>
              </a:rPr>
              <a:t> “xa” </a:t>
            </a:r>
            <a:r>
              <a:rPr lang="en-US" sz="3200" dirty="0" err="1">
                <a:latin typeface="Times New Roman" panose="02020603050405020304" pitchFamily="18" charset="0"/>
                <a:cs typeface="Times New Roman" panose="02020603050405020304" pitchFamily="18" charset="0"/>
              </a:rPr>
              <a:t>javobi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p>
          <a:p>
            <a:pPr marL="0" indent="0">
              <a:lnSpc>
                <a:spcPct val="100000"/>
              </a:lnSpc>
              <a:buNone/>
            </a:pPr>
            <a:r>
              <a:rPr lang="en-US" sz="3200" dirty="0">
                <a:latin typeface="Times New Roman" panose="02020603050405020304" pitchFamily="18" charset="0"/>
                <a:cs typeface="Times New Roman" panose="02020603050405020304" pitchFamily="18" charset="0"/>
              </a:rPr>
              <a:t>2, 4, 5, 6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8 </a:t>
            </a:r>
            <a:r>
              <a:rPr lang="en-US" sz="3200" dirty="0" err="1">
                <a:latin typeface="Times New Roman" panose="02020603050405020304" pitchFamily="18" charset="0"/>
                <a:cs typeface="Times New Roman" panose="02020603050405020304" pitchFamily="18" charset="0"/>
              </a:rPr>
              <a:t>savollariga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yo‘q</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javobi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o‘zingizga</a:t>
            </a:r>
            <a:r>
              <a:rPr lang="en-US" sz="3200" dirty="0">
                <a:latin typeface="Times New Roman" panose="02020603050405020304" pitchFamily="18" charset="0"/>
                <a:cs typeface="Times New Roman" panose="02020603050405020304" pitchFamily="18" charset="0"/>
              </a:rPr>
              <a:t> 1 </a:t>
            </a:r>
            <a:r>
              <a:rPr lang="en-US" sz="3200" dirty="0" err="1">
                <a:latin typeface="Times New Roman" panose="02020603050405020304" pitchFamily="18" charset="0"/>
                <a:cs typeface="Times New Roman" panose="02020603050405020304" pitchFamily="18" charset="0"/>
              </a:rPr>
              <a:t>balldan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yozib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qo‘ying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Endi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raqamlarni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qo‘shib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chiqing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javoblarni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o‘qing</a:t>
            </a:r>
            <a:r>
              <a:rPr lang="en-US" sz="3200" dirty="0">
                <a:latin typeface="Times New Roman" panose="02020603050405020304" pitchFamily="18" charset="0"/>
                <a:cs typeface="Times New Roman" panose="02020603050405020304" pitchFamily="18" charset="0"/>
              </a:rPr>
              <a:t>.</a:t>
            </a:r>
          </a:p>
          <a:p>
            <a:pPr marL="0" indent="0">
              <a:lnSpc>
                <a:spcPct val="100000"/>
              </a:lnSpc>
              <a:buNone/>
            </a:pPr>
            <a:endParaRPr lang="en-US" sz="3200" dirty="0">
              <a:latin typeface="Times New Roman" panose="02020603050405020304" pitchFamily="18" charset="0"/>
              <a:cs typeface="Times New Roman" panose="02020603050405020304" pitchFamily="18" charset="0"/>
            </a:endParaRPr>
          </a:p>
          <a:p>
            <a:pPr marL="0" indent="0">
              <a:buNone/>
            </a:pPr>
            <a:r>
              <a:rPr lang="en-US" dirty="0"/>
              <a:t>    </a:t>
            </a:r>
            <a:endParaRPr lang="ru-RU" dirty="0"/>
          </a:p>
        </p:txBody>
      </p:sp>
    </p:spTree>
    <p:extLst>
      <p:ext uri="{BB962C8B-B14F-4D97-AF65-F5344CB8AC3E}">
        <p14:creationId xmlns:p14="http://schemas.microsoft.com/office/powerpoint/2010/main" val="4136911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5B084BF-61F0-6001-8018-4CD339ED514C}"/>
              </a:ext>
            </a:extLst>
          </p:cNvPr>
          <p:cNvSpPr>
            <a:spLocks noGrp="1"/>
          </p:cNvSpPr>
          <p:nvPr>
            <p:ph idx="1"/>
          </p:nvPr>
        </p:nvSpPr>
        <p:spPr>
          <a:xfrm>
            <a:off x="838200" y="733809"/>
            <a:ext cx="10515600" cy="5390382"/>
          </a:xfrm>
        </p:spPr>
        <p:txBody>
          <a:bodyPr>
            <a:normAutofit fontScale="850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6 </a:t>
            </a:r>
            <a:r>
              <a:rPr lang="en-US" b="1" dirty="0" err="1">
                <a:latin typeface="Times New Roman" panose="02020603050405020304" pitchFamily="18" charset="0"/>
                <a:cs typeface="Times New Roman" panose="02020603050405020304" pitchFamily="18" charset="0"/>
              </a:rPr>
              <a:t>balldan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ko‘p</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odobli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ortiqcha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tashvish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fikriga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faxrlansangiz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Unga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kitoblar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shuningdek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tafakkurini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mashg‘ulotlar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qilmang</a:t>
            </a:r>
            <a:r>
              <a:rPr lang="en-US" dirty="0">
                <a:latin typeface="Times New Roman" panose="02020603050405020304" pitchFamily="18" charset="0"/>
                <a:cs typeface="Times New Roman" panose="02020603050405020304" pitchFamily="18" charset="0"/>
              </a:rPr>
              <a:t>.</a:t>
            </a:r>
          </a:p>
          <a:p>
            <a:pPr marL="0" indent="0">
              <a:lnSpc>
                <a:spcPct val="110000"/>
              </a:lnSpc>
              <a:buNone/>
            </a:pPr>
            <a:endParaRPr lang="en-US" dirty="0">
              <a:latin typeface="Times New Roman" panose="02020603050405020304" pitchFamily="18" charset="0"/>
              <a:cs typeface="Times New Roman" panose="02020603050405020304" pitchFamily="18" charset="0"/>
            </a:endParaRPr>
          </a:p>
          <a:p>
            <a:pPr marL="0" indent="0">
              <a:lnSpc>
                <a:spcPct val="110000"/>
              </a:lnSpc>
              <a:buNone/>
            </a:pPr>
            <a:r>
              <a:rPr lang="en-US" b="1" dirty="0">
                <a:latin typeface="Times New Roman" panose="02020603050405020304" pitchFamily="18" charset="0"/>
                <a:cs typeface="Times New Roman" panose="02020603050405020304" pitchFamily="18" charset="0"/>
              </a:rPr>
              <a:t>3 – 6 ball: </a:t>
            </a:r>
            <a:r>
              <a:rPr lang="en-US" dirty="0" err="1">
                <a:latin typeface="Times New Roman" panose="02020603050405020304" pitchFamily="18" charset="0"/>
                <a:cs typeface="Times New Roman" panose="02020603050405020304" pitchFamily="18" charset="0"/>
              </a:rPr>
              <a:t>farzandingizni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kayfiyati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Injiqliklariga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bo‘ysunmay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qat’iy</a:t>
            </a:r>
            <a:r>
              <a:rPr lang="en-US" dirty="0">
                <a:latin typeface="Times New Roman" panose="02020603050405020304" pitchFamily="18" charset="0"/>
                <a:cs typeface="Times New Roman" panose="02020603050405020304" pitchFamily="18" charset="0"/>
              </a:rPr>
              <a:t> talab </a:t>
            </a:r>
            <a:r>
              <a:rPr lang="en-US" dirty="0" err="1">
                <a:latin typeface="Times New Roman" panose="02020603050405020304" pitchFamily="18" charset="0"/>
                <a:cs typeface="Times New Roman" panose="02020603050405020304" pitchFamily="18" charset="0"/>
              </a:rPr>
              <a:t>qo‘ying</a:t>
            </a:r>
            <a:r>
              <a:rPr lang="en-US" dirty="0">
                <a:latin typeface="Times New Roman" panose="02020603050405020304" pitchFamily="18" charset="0"/>
                <a:cs typeface="Times New Roman" panose="02020603050405020304" pitchFamily="18" charset="0"/>
              </a:rPr>
              <a:t>. Shu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tarbiyasiga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ajratishingiz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bo‘lmaydi</a:t>
            </a:r>
            <a:r>
              <a:rPr lang="en-US" dirty="0">
                <a:latin typeface="Times New Roman" panose="02020603050405020304" pitchFamily="18" charset="0"/>
                <a:cs typeface="Times New Roman" panose="02020603050405020304" pitchFamily="18" charset="0"/>
              </a:rPr>
              <a:t>.</a:t>
            </a:r>
          </a:p>
          <a:p>
            <a:pPr marL="0" indent="0">
              <a:lnSpc>
                <a:spcPct val="110000"/>
              </a:lnSpc>
              <a:buNone/>
            </a:pPr>
            <a:endParaRPr lang="en-US" dirty="0">
              <a:latin typeface="Times New Roman" panose="02020603050405020304" pitchFamily="18" charset="0"/>
              <a:cs typeface="Times New Roman" panose="02020603050405020304" pitchFamily="18" charset="0"/>
            </a:endParaRPr>
          </a:p>
          <a:p>
            <a:pPr marL="0" indent="0">
              <a:lnSpc>
                <a:spcPct val="110000"/>
              </a:lnSpc>
              <a:buNone/>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balldan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kam</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farzandingizga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ishonmaydi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doim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kimningdir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muhtoj</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qolyapti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ishonishingizni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ta’kidlab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turing</a:t>
            </a:r>
            <a:r>
              <a:rPr lang="en-US" dirty="0">
                <a:latin typeface="Times New Roman" panose="02020603050405020304" pitchFamily="18" charset="0"/>
                <a:cs typeface="Times New Roman" panose="02020603050405020304" pitchFamily="18" charset="0"/>
              </a:rPr>
              <a:t>. Qila </a:t>
            </a:r>
            <a:r>
              <a:rPr lang="en-US" dirty="0" err="1">
                <a:latin typeface="Times New Roman" panose="02020603050405020304" pitchFamily="18" charset="0"/>
                <a:cs typeface="Times New Roman" panose="02020603050405020304" pitchFamily="18" charset="0"/>
              </a:rPr>
              <a:t>olmaydigan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122470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760212AD-E17A-BC01-22BB-4BBD091136F2}"/>
              </a:ext>
            </a:extLst>
          </p:cNvPr>
          <p:cNvSpPr>
            <a:spLocks noGrp="1"/>
          </p:cNvSpPr>
          <p:nvPr>
            <p:ph idx="1"/>
          </p:nvPr>
        </p:nvSpPr>
        <p:spPr>
          <a:xfrm>
            <a:off x="838200" y="2900517"/>
            <a:ext cx="10515600" cy="3515032"/>
          </a:xfrm>
        </p:spPr>
        <p:txBody>
          <a:bodyPr/>
          <a:lstStyle/>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Oʻsmirlarning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tayyorlanishi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rivojlanishining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Oʻsmirlik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davri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anglash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o‘rnatishning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bosqichlaridan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biridir</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davrda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tayyorgarligi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kelajakdagi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Oʻsmirlarni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jihatlarni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lozim</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8CF7953-502A-369C-C6DC-746BF0B9B965}"/>
              </a:ext>
            </a:extLst>
          </p:cNvPr>
          <p:cNvPicPr>
            <a:picLocks noChangeAspect="1"/>
          </p:cNvPicPr>
          <p:nvPr/>
        </p:nvPicPr>
        <p:blipFill>
          <a:blip r:embed="rId2"/>
          <a:stretch>
            <a:fillRect/>
          </a:stretch>
        </p:blipFill>
        <p:spPr>
          <a:xfrm>
            <a:off x="1129481" y="304800"/>
            <a:ext cx="2529348" cy="1686232"/>
          </a:xfrm>
          <a:prstGeom prst="rect">
            <a:avLst/>
          </a:prstGeom>
        </p:spPr>
      </p:pic>
      <p:pic>
        <p:nvPicPr>
          <p:cNvPr id="5" name="Рисунок 4">
            <a:extLst>
              <a:ext uri="{FF2B5EF4-FFF2-40B4-BE49-F238E27FC236}">
                <a16:creationId xmlns:a16="http://schemas.microsoft.com/office/drawing/2014/main" id="{7AB101D2-0A5F-9268-B1D4-C5428A25FEE0}"/>
              </a:ext>
            </a:extLst>
          </p:cNvPr>
          <p:cNvPicPr>
            <a:picLocks noChangeAspect="1"/>
          </p:cNvPicPr>
          <p:nvPr/>
        </p:nvPicPr>
        <p:blipFill>
          <a:blip r:embed="rId3"/>
          <a:stretch>
            <a:fillRect/>
          </a:stretch>
        </p:blipFill>
        <p:spPr>
          <a:xfrm>
            <a:off x="4586133" y="1072753"/>
            <a:ext cx="2705100" cy="1685925"/>
          </a:xfrm>
          <a:prstGeom prst="ellipse">
            <a:avLst/>
          </a:prstGeom>
          <a:ln>
            <a:noFill/>
          </a:ln>
          <a:effectLst>
            <a:softEdge rad="112500"/>
          </a:effectLst>
        </p:spPr>
      </p:pic>
      <p:pic>
        <p:nvPicPr>
          <p:cNvPr id="6" name="Рисунок 5">
            <a:extLst>
              <a:ext uri="{FF2B5EF4-FFF2-40B4-BE49-F238E27FC236}">
                <a16:creationId xmlns:a16="http://schemas.microsoft.com/office/drawing/2014/main" id="{E48BD1E1-E705-CEB7-15B0-82F492047B96}"/>
              </a:ext>
            </a:extLst>
          </p:cNvPr>
          <p:cNvPicPr>
            <a:picLocks noChangeAspect="1"/>
          </p:cNvPicPr>
          <p:nvPr/>
        </p:nvPicPr>
        <p:blipFill>
          <a:blip r:embed="rId4"/>
          <a:stretch>
            <a:fillRect/>
          </a:stretch>
        </p:blipFill>
        <p:spPr>
          <a:xfrm>
            <a:off x="7777316" y="234073"/>
            <a:ext cx="3706761" cy="2280527"/>
          </a:xfrm>
          <a:prstGeom prst="ellipse">
            <a:avLst/>
          </a:prstGeom>
          <a:ln>
            <a:noFill/>
          </a:ln>
          <a:effectLst>
            <a:softEdge rad="112500"/>
          </a:effectLst>
        </p:spPr>
      </p:pic>
    </p:spTree>
    <p:extLst>
      <p:ext uri="{BB962C8B-B14F-4D97-AF65-F5344CB8AC3E}">
        <p14:creationId xmlns:p14="http://schemas.microsoft.com/office/powerpoint/2010/main" val="2471866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a:extLst>
              <a:ext uri="{FF2B5EF4-FFF2-40B4-BE49-F238E27FC236}">
                <a16:creationId xmlns:a16="http://schemas.microsoft.com/office/drawing/2014/main" id="{6E8A205D-31CF-DD6C-7677-AF7058490A86}"/>
              </a:ext>
            </a:extLst>
          </p:cNvPr>
          <p:cNvSpPr>
            <a:spLocks noGrp="1"/>
          </p:cNvSpPr>
          <p:nvPr>
            <p:ph type="title"/>
          </p:nvPr>
        </p:nvSpPr>
        <p:spPr>
          <a:xfrm>
            <a:off x="987271" y="329380"/>
            <a:ext cx="3932237" cy="1600200"/>
          </a:xfrm>
        </p:spPr>
        <p:txBody>
          <a:bodyPr>
            <a:normAutofit/>
          </a:bodyPr>
          <a:lstStyle/>
          <a:p>
            <a:r>
              <a:rPr lang="en-US" sz="2400" b="1" dirty="0" err="1">
                <a:solidFill>
                  <a:srgbClr val="FF0000"/>
                </a:solidFill>
                <a:latin typeface="Times New Roman" panose="02020603050405020304" pitchFamily="18" charset="0"/>
                <a:cs typeface="Times New Roman" panose="02020603050405020304" pitchFamily="18" charset="0"/>
              </a:rPr>
              <a:t>Oʻsmirlarni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oilaviy</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hayotga</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psixologik</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tayyorlashda</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bir</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necha</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muhim</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jihatlarni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hisobga</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olish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lozim</a:t>
            </a:r>
            <a:r>
              <a:rPr lang="en-US" sz="2400" b="1" dirty="0">
                <a:solidFill>
                  <a:srgbClr val="FF0000"/>
                </a:solidFill>
                <a:latin typeface="Times New Roman" panose="02020603050405020304" pitchFamily="18" charset="0"/>
                <a:cs typeface="Times New Roman" panose="02020603050405020304" pitchFamily="18" charset="0"/>
              </a:rPr>
              <a:t>:</a:t>
            </a:r>
            <a:endParaRPr lang="ru-RU" sz="4000" b="1" dirty="0">
              <a:solidFill>
                <a:srgbClr val="FF0000"/>
              </a:solidFill>
              <a:latin typeface="Times New Roman" panose="02020603050405020304" pitchFamily="18" charset="0"/>
              <a:cs typeface="Times New Roman" panose="02020603050405020304" pitchFamily="18" charset="0"/>
            </a:endParaRPr>
          </a:p>
        </p:txBody>
      </p:sp>
      <p:sp>
        <p:nvSpPr>
          <p:cNvPr id="10" name="Объект 9">
            <a:extLst>
              <a:ext uri="{FF2B5EF4-FFF2-40B4-BE49-F238E27FC236}">
                <a16:creationId xmlns:a16="http://schemas.microsoft.com/office/drawing/2014/main" id="{034DF005-1ADC-00A0-216B-834E2F5D5980}"/>
              </a:ext>
            </a:extLst>
          </p:cNvPr>
          <p:cNvSpPr>
            <a:spLocks noGrp="1"/>
          </p:cNvSpPr>
          <p:nvPr>
            <p:ph idx="1"/>
          </p:nvPr>
        </p:nvSpPr>
        <p:spPr>
          <a:xfrm>
            <a:off x="5330672" y="1703286"/>
            <a:ext cx="6172200" cy="4873625"/>
          </a:xfrm>
        </p:spPr>
        <p:txBody>
          <a:bodyPr>
            <a:normAutofit/>
          </a:bodyPr>
          <a:lstStyle/>
          <a:p>
            <a:pPr marL="0" indent="0">
              <a:lnSpc>
                <a:spcPct val="100000"/>
              </a:lnSpc>
              <a:buNone/>
            </a:pPr>
            <a:r>
              <a:rPr lang="en-US" sz="1800" b="1" dirty="0">
                <a:solidFill>
                  <a:schemeClr val="accent2">
                    <a:lumMod val="50000"/>
                  </a:schemeClr>
                </a:solidFill>
                <a:latin typeface="Times New Roman" panose="02020603050405020304" pitchFamily="18" charset="0"/>
                <a:cs typeface="Times New Roman" panose="02020603050405020304" pitchFamily="18" charset="0"/>
              </a:rPr>
              <a:t>2. </a:t>
            </a:r>
            <a:r>
              <a:rPr lang="en-US" sz="1800" b="1" dirty="0" err="1">
                <a:solidFill>
                  <a:schemeClr val="accent2">
                    <a:lumMod val="50000"/>
                  </a:schemeClr>
                </a:solidFill>
                <a:latin typeface="Times New Roman" panose="02020603050405020304" pitchFamily="18" charset="0"/>
                <a:cs typeface="Times New Roman" panose="02020603050405020304" pitchFamily="18" charset="0"/>
              </a:rPr>
              <a:t>O‘smirlarning</a:t>
            </a:r>
            <a:r>
              <a:rPr lang="en-US" sz="1800" b="1" dirty="0">
                <a:solidFill>
                  <a:schemeClr val="accent2">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2">
                    <a:lumMod val="50000"/>
                  </a:schemeClr>
                </a:solidFill>
                <a:latin typeface="Times New Roman" panose="02020603050405020304" pitchFamily="18" charset="0"/>
                <a:cs typeface="Times New Roman" panose="02020603050405020304" pitchFamily="18" charset="0"/>
              </a:rPr>
              <a:t>shaxsiy</a:t>
            </a:r>
            <a:r>
              <a:rPr lang="en-US" sz="1800" b="1" dirty="0">
                <a:solidFill>
                  <a:schemeClr val="accent2">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2">
                    <a:lumMod val="50000"/>
                  </a:schemeClr>
                </a:solidFill>
                <a:latin typeface="Times New Roman" panose="02020603050405020304" pitchFamily="18" charset="0"/>
                <a:cs typeface="Times New Roman" panose="02020603050405020304" pitchFamily="18" charset="0"/>
              </a:rPr>
              <a:t>rivojlanishi</a:t>
            </a:r>
            <a:endParaRPr lang="en-US" sz="1800" b="1" dirty="0">
              <a:solidFill>
                <a:schemeClr val="accent2">
                  <a:lumMod val="50000"/>
                </a:schemeClr>
              </a:solidFill>
              <a:latin typeface="Times New Roman" panose="02020603050405020304" pitchFamily="18" charset="0"/>
              <a:cs typeface="Times New Roman" panose="02020603050405020304" pitchFamily="18" charset="0"/>
            </a:endParaRPr>
          </a:p>
          <a:p>
            <a:pPr>
              <a:lnSpc>
                <a:spcPct val="100000"/>
              </a:lnSpc>
            </a:pPr>
            <a:r>
              <a:rPr lang="en-US" sz="1800" dirty="0" err="1">
                <a:solidFill>
                  <a:schemeClr val="accent2">
                    <a:lumMod val="50000"/>
                  </a:schemeClr>
                </a:solidFill>
                <a:latin typeface="Times New Roman" panose="02020603050405020304" pitchFamily="18" charset="0"/>
                <a:cs typeface="Times New Roman" panose="02020603050405020304" pitchFamily="18" charset="0"/>
              </a:rPr>
              <a:t>O‘smirlarning</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oilaviy</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hayotga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psixologik</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tayyorgarligi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shaxsiy</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rivojlanishlari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bilan</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chambarchas</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bog‘liqdir</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Ular</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o‘zlarining</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hissiy</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va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emotsional</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holatlarini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boshqarish</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mas'uliyatni</a:t>
            </a:r>
            <a:r>
              <a:rPr lang="en-US" sz="1800" dirty="0">
                <a:solidFill>
                  <a:schemeClr val="accent2">
                    <a:lumMod val="50000"/>
                  </a:schemeClr>
                </a:solidFill>
                <a:latin typeface="Times New Roman" panose="02020603050405020304" pitchFamily="18" charset="0"/>
                <a:cs typeface="Times New Roman" panose="02020603050405020304" pitchFamily="18" charset="0"/>
              </a:rPr>
              <a:t> his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qilish</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va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boshqalar</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bilan</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muloqotda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bo‘lish</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qobiliyatlarini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rivojlantirishlari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kerak</a:t>
            </a:r>
            <a:r>
              <a:rPr lang="en-US" sz="1800" dirty="0">
                <a:solidFill>
                  <a:schemeClr val="accent2">
                    <a:lumMod val="50000"/>
                  </a:schemeClr>
                </a:solidFill>
                <a:latin typeface="Times New Roman" panose="02020603050405020304" pitchFamily="18" charset="0"/>
                <a:cs typeface="Times New Roman" panose="02020603050405020304" pitchFamily="18" charset="0"/>
              </a:rPr>
              <a:t>. Bu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tayyorgarlik</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o‘smirlarning</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o‘zini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anglashiga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o‘zgarishlarga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moslashishga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va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o‘zlarining</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oila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a'zolariga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nisbatan</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hurmatni</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rivojlantirishga</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yordam</a:t>
            </a:r>
            <a:r>
              <a:rPr lang="en-US" sz="1800" dirty="0">
                <a:solidFill>
                  <a:schemeClr val="accent2">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2">
                    <a:lumMod val="50000"/>
                  </a:schemeClr>
                </a:solidFill>
                <a:latin typeface="Times New Roman" panose="02020603050405020304" pitchFamily="18" charset="0"/>
                <a:cs typeface="Times New Roman" panose="02020603050405020304" pitchFamily="18" charset="0"/>
              </a:rPr>
              <a:t>beradi</a:t>
            </a:r>
            <a:r>
              <a:rPr lang="en-US" sz="1800" dirty="0">
                <a:solidFill>
                  <a:schemeClr val="accent2">
                    <a:lumMod val="50000"/>
                  </a:schemeClr>
                </a:solidFill>
                <a:latin typeface="Times New Roman" panose="02020603050405020304" pitchFamily="18" charset="0"/>
                <a:cs typeface="Times New Roman" panose="02020603050405020304" pitchFamily="18" charset="0"/>
              </a:rPr>
              <a:t>.</a:t>
            </a:r>
          </a:p>
          <a:p>
            <a:pPr marL="0" indent="0">
              <a:lnSpc>
                <a:spcPct val="100000"/>
              </a:lnSpc>
              <a:buNone/>
            </a:pPr>
            <a:r>
              <a:rPr lang="en-US" sz="1800" b="1" dirty="0">
                <a:solidFill>
                  <a:schemeClr val="accent6">
                    <a:lumMod val="50000"/>
                  </a:schemeClr>
                </a:solidFill>
                <a:latin typeface="Times New Roman" panose="02020603050405020304" pitchFamily="18" charset="0"/>
                <a:cs typeface="Times New Roman" panose="02020603050405020304" pitchFamily="18" charset="0"/>
              </a:rPr>
              <a:t>3. </a:t>
            </a:r>
            <a:r>
              <a:rPr lang="en-US" sz="1800" b="1" dirty="0" err="1">
                <a:solidFill>
                  <a:schemeClr val="accent6">
                    <a:lumMod val="50000"/>
                  </a:schemeClr>
                </a:solidFill>
                <a:latin typeface="Times New Roman" panose="02020603050405020304" pitchFamily="18" charset="0"/>
                <a:cs typeface="Times New Roman" panose="02020603050405020304" pitchFamily="18" charset="0"/>
              </a:rPr>
              <a:t>Jinsiy</a:t>
            </a:r>
            <a:r>
              <a:rPr lang="en-US" sz="1800" b="1" dirty="0">
                <a:solidFill>
                  <a:schemeClr val="accent6">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6">
                    <a:lumMod val="50000"/>
                  </a:schemeClr>
                </a:solidFill>
                <a:latin typeface="Times New Roman" panose="02020603050405020304" pitchFamily="18" charset="0"/>
                <a:cs typeface="Times New Roman" panose="02020603050405020304" pitchFamily="18" charset="0"/>
              </a:rPr>
              <a:t>tarbiya</a:t>
            </a:r>
            <a:r>
              <a:rPr lang="en-US" sz="1800" b="1" dirty="0">
                <a:solidFill>
                  <a:schemeClr val="accent6">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6">
                    <a:lumMod val="50000"/>
                  </a:schemeClr>
                </a:solidFill>
                <a:latin typeface="Times New Roman" panose="02020603050405020304" pitchFamily="18" charset="0"/>
                <a:cs typeface="Times New Roman" panose="02020603050405020304" pitchFamily="18" charset="0"/>
              </a:rPr>
              <a:t>va</a:t>
            </a:r>
            <a:r>
              <a:rPr lang="en-US" sz="1800" b="1" dirty="0">
                <a:solidFill>
                  <a:schemeClr val="accent6">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6">
                    <a:lumMod val="50000"/>
                  </a:schemeClr>
                </a:solidFill>
                <a:latin typeface="Times New Roman" panose="02020603050405020304" pitchFamily="18" charset="0"/>
                <a:cs typeface="Times New Roman" panose="02020603050405020304" pitchFamily="18" charset="0"/>
              </a:rPr>
              <a:t>oilaviy</a:t>
            </a:r>
            <a:r>
              <a:rPr lang="en-US" sz="1800" b="1" dirty="0">
                <a:solidFill>
                  <a:schemeClr val="accent6">
                    <a:lumMod val="50000"/>
                  </a:schemeClr>
                </a:solidFill>
                <a:latin typeface="Times New Roman" panose="02020603050405020304" pitchFamily="18" charset="0"/>
                <a:cs typeface="Times New Roman" panose="02020603050405020304" pitchFamily="18" charset="0"/>
              </a:rPr>
              <a:t> </a:t>
            </a:r>
            <a:r>
              <a:rPr lang="en-US" sz="1800" b="1" dirty="0" err="1">
                <a:solidFill>
                  <a:schemeClr val="accent6">
                    <a:lumMod val="50000"/>
                  </a:schemeClr>
                </a:solidFill>
                <a:latin typeface="Times New Roman" panose="02020603050405020304" pitchFamily="18" charset="0"/>
                <a:cs typeface="Times New Roman" panose="02020603050405020304" pitchFamily="18" charset="0"/>
              </a:rPr>
              <a:t>munosabatlar</a:t>
            </a:r>
            <a:endParaRPr lang="en-US" sz="1800" b="1" dirty="0">
              <a:solidFill>
                <a:schemeClr val="accent6">
                  <a:lumMod val="50000"/>
                </a:schemeClr>
              </a:solidFill>
              <a:latin typeface="Times New Roman" panose="02020603050405020304" pitchFamily="18" charset="0"/>
              <a:cs typeface="Times New Roman" panose="02020603050405020304" pitchFamily="18" charset="0"/>
            </a:endParaRPr>
          </a:p>
          <a:p>
            <a:pPr>
              <a:lnSpc>
                <a:spcPct val="100000"/>
              </a:lnSpc>
            </a:pPr>
            <a:r>
              <a:rPr lang="en-US" sz="1800" dirty="0" err="1">
                <a:solidFill>
                  <a:schemeClr val="accent6">
                    <a:lumMod val="50000"/>
                  </a:schemeClr>
                </a:solidFill>
                <a:latin typeface="Times New Roman" panose="02020603050405020304" pitchFamily="18" charset="0"/>
                <a:cs typeface="Times New Roman" panose="02020603050405020304" pitchFamily="18" charset="0"/>
              </a:rPr>
              <a:t>O‘smirlar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jinsiy</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tarbiya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sevgi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va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oilaviy</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munosabatlar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haqida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to‘g‘ri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ma'lumot</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olishlari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kerak</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O‘smirlar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oila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qurishdan</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oldin</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jinsiy</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va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emotsional</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aloqalar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mas'uliyatlar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sevgi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va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hurmat</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asosida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munosabatlar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haqida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tushunchaga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ega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bo‘lishlari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lozim</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O‘smirlar</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uchun</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bu</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jarayonni</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psixologik</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jihatdan</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qo‘llab-quvvatlash</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juda</a:t>
            </a:r>
            <a:r>
              <a:rPr lang="en-US" sz="1800" dirty="0">
                <a:solidFill>
                  <a:schemeClr val="accent6">
                    <a:lumMod val="50000"/>
                  </a:schemeClr>
                </a:solidFill>
                <a:latin typeface="Times New Roman" panose="02020603050405020304" pitchFamily="18" charset="0"/>
                <a:cs typeface="Times New Roman" panose="02020603050405020304" pitchFamily="18" charset="0"/>
              </a:rPr>
              <a:t> </a:t>
            </a:r>
            <a:r>
              <a:rPr lang="en-US" sz="1800" dirty="0" err="1">
                <a:solidFill>
                  <a:schemeClr val="accent6">
                    <a:lumMod val="50000"/>
                  </a:schemeClr>
                </a:solidFill>
                <a:latin typeface="Times New Roman" panose="02020603050405020304" pitchFamily="18" charset="0"/>
                <a:cs typeface="Times New Roman" panose="02020603050405020304" pitchFamily="18" charset="0"/>
              </a:rPr>
              <a:t>muhimdir</a:t>
            </a:r>
            <a:r>
              <a:rPr lang="en-US" sz="1800" dirty="0">
                <a:solidFill>
                  <a:schemeClr val="accent6">
                    <a:lumMod val="50000"/>
                  </a:schemeClr>
                </a:solidFill>
                <a:latin typeface="Times New Roman" panose="02020603050405020304" pitchFamily="18" charset="0"/>
                <a:cs typeface="Times New Roman" panose="02020603050405020304" pitchFamily="18" charset="0"/>
              </a:rPr>
              <a:t>.</a:t>
            </a:r>
          </a:p>
          <a:p>
            <a:pPr marL="0" indent="0">
              <a:buNone/>
            </a:pPr>
            <a:endParaRPr lang="ru-RU" sz="2400" dirty="0"/>
          </a:p>
        </p:txBody>
      </p:sp>
      <p:sp>
        <p:nvSpPr>
          <p:cNvPr id="11" name="Текст 10">
            <a:extLst>
              <a:ext uri="{FF2B5EF4-FFF2-40B4-BE49-F238E27FC236}">
                <a16:creationId xmlns:a16="http://schemas.microsoft.com/office/drawing/2014/main" id="{99AFA19D-5585-E906-0BD9-9D7A1C717D40}"/>
              </a:ext>
            </a:extLst>
          </p:cNvPr>
          <p:cNvSpPr>
            <a:spLocks noGrp="1"/>
          </p:cNvSpPr>
          <p:nvPr>
            <p:ph type="body" sz="half" idx="2"/>
          </p:nvPr>
        </p:nvSpPr>
        <p:spPr>
          <a:xfrm>
            <a:off x="689128" y="2558845"/>
            <a:ext cx="3932237" cy="3811588"/>
          </a:xfrm>
        </p:spPr>
        <p:txBody>
          <a:bodyPr/>
          <a:lstStyle/>
          <a:p>
            <a:pPr>
              <a:lnSpc>
                <a:spcPct val="100000"/>
              </a:lnSpc>
            </a:pPr>
            <a:r>
              <a:rPr lang="en-US" sz="1800" b="1" dirty="0">
                <a:latin typeface="Times New Roman" panose="02020603050405020304" pitchFamily="18" charset="0"/>
                <a:cs typeface="Times New Roman" panose="02020603050405020304" pitchFamily="18" charset="0"/>
              </a:rPr>
              <a:t>1. </a:t>
            </a:r>
            <a:r>
              <a:rPr lang="en-US" sz="1800" b="1" dirty="0" err="1">
                <a:latin typeface="Times New Roman" panose="02020603050405020304" pitchFamily="18" charset="0"/>
                <a:cs typeface="Times New Roman" panose="02020603050405020304" pitchFamily="18" charset="0"/>
              </a:rPr>
              <a:t>O‘smirlar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qiymatlar</a:t>
            </a:r>
            <a:endParaRPr lang="en-US" sz="1800" b="1" dirty="0">
              <a:latin typeface="Times New Roman" panose="02020603050405020304" pitchFamily="18" charset="0"/>
              <a:cs typeface="Times New Roman" panose="02020603050405020304" pitchFamily="18" charset="0"/>
            </a:endParaRPr>
          </a:p>
          <a:p>
            <a:pPr>
              <a:lnSpc>
                <a:spcPct val="100000"/>
              </a:lnSpc>
            </a:pPr>
            <a:r>
              <a:rPr lang="en-US" sz="1800" dirty="0" err="1">
                <a:latin typeface="Times New Roman" panose="02020603050405020304" pitchFamily="18" charset="0"/>
                <a:cs typeface="Times New Roman" panose="02020603050405020304" pitchFamily="18" charset="0"/>
              </a:rPr>
              <a:t>O‘smirlarning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oilaviy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hayotga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psixologik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tayyorgarligi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ota-onalar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oiladagi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boshqa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a'zolar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tomonidan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o‘qitilayotgan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oilaviy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qiymatlar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muhimdir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O‘smirlar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oilaning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rollari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mas'uliyatlari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farovonligi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haqida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tushuncha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hosil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Ota-</a:t>
            </a:r>
            <a:r>
              <a:rPr lang="en-US" sz="1800" dirty="0" err="1">
                <a:latin typeface="Times New Roman" panose="02020603050405020304" pitchFamily="18" charset="0"/>
                <a:cs typeface="Times New Roman" panose="02020603050405020304" pitchFamily="18" charset="0"/>
              </a:rPr>
              <a:t>onalar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o‘zlarining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munosabatlarini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o‘zaro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hurmat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sevgini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o‘smirlar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model </a:t>
            </a:r>
            <a:r>
              <a:rPr lang="en-US" sz="1800" dirty="0" err="1">
                <a:latin typeface="Times New Roman" panose="02020603050405020304" pitchFamily="18" charset="0"/>
                <a:cs typeface="Times New Roman" panose="02020603050405020304" pitchFamily="18" charset="0"/>
              </a:rPr>
              <a:t>sifatida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zarur</a:t>
            </a:r>
            <a:r>
              <a:rPr lang="en-US" sz="1800" dirty="0">
                <a:latin typeface="Times New Roman" panose="02020603050405020304" pitchFamily="18" charset="0"/>
                <a:cs typeface="Times New Roman" panose="02020603050405020304" pitchFamily="18" charset="0"/>
              </a:rPr>
              <a:t>.</a:t>
            </a:r>
          </a:p>
          <a:p>
            <a:endParaRPr lang="ru-RU" dirty="0"/>
          </a:p>
        </p:txBody>
      </p:sp>
      <p:pic>
        <p:nvPicPr>
          <p:cNvPr id="12" name="Рисунок 11">
            <a:extLst>
              <a:ext uri="{FF2B5EF4-FFF2-40B4-BE49-F238E27FC236}">
                <a16:creationId xmlns:a16="http://schemas.microsoft.com/office/drawing/2014/main" id="{1C1A2E9F-E4A1-5D82-F528-1DA317EA652A}"/>
              </a:ext>
            </a:extLst>
          </p:cNvPr>
          <p:cNvPicPr>
            <a:picLocks noChangeAspect="1"/>
          </p:cNvPicPr>
          <p:nvPr/>
        </p:nvPicPr>
        <p:blipFill>
          <a:blip r:embed="rId2"/>
          <a:stretch>
            <a:fillRect/>
          </a:stretch>
        </p:blipFill>
        <p:spPr>
          <a:xfrm>
            <a:off x="9281653" y="206785"/>
            <a:ext cx="2654708" cy="1405890"/>
          </a:xfrm>
          <a:prstGeom prst="rect">
            <a:avLst/>
          </a:prstGeom>
        </p:spPr>
      </p:pic>
    </p:spTree>
    <p:extLst>
      <p:ext uri="{BB962C8B-B14F-4D97-AF65-F5344CB8AC3E}">
        <p14:creationId xmlns:p14="http://schemas.microsoft.com/office/powerpoint/2010/main" val="4237246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0D309C7D-2D65-27B6-9163-C7A9434AE971}"/>
              </a:ext>
            </a:extLst>
          </p:cNvPr>
          <p:cNvSpPr>
            <a:spLocks noGrp="1"/>
          </p:cNvSpPr>
          <p:nvPr>
            <p:ph idx="1"/>
          </p:nvPr>
        </p:nvSpPr>
        <p:spPr>
          <a:xfrm>
            <a:off x="838200" y="412954"/>
            <a:ext cx="10515600" cy="6056671"/>
          </a:xfrm>
        </p:spPr>
        <p:txBody>
          <a:bodyPr>
            <a:normAutofit fontScale="47500" lnSpcReduction="20000"/>
          </a:bodyPr>
          <a:lstStyle/>
          <a:p>
            <a:pPr>
              <a:lnSpc>
                <a:spcPct val="120000"/>
              </a:lnSpc>
              <a:buNone/>
            </a:pPr>
            <a:r>
              <a:rPr lang="en-US" sz="3300" dirty="0" err="1">
                <a:latin typeface="Times New Roman" panose="02020603050405020304" pitchFamily="18" charset="0"/>
                <a:cs typeface="Times New Roman" panose="02020603050405020304" pitchFamily="18" charset="0"/>
              </a:rPr>
              <a:t>Yoshlarga</a:t>
            </a:r>
            <a:r>
              <a:rPr lang="en-US" sz="3300"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oilaviy</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byudjet</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tuzish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bo'yicha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mashqlarni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o'rgatish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ularning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moliyaviy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mas'uliyatni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tushunishlariga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yordam</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beradi</a:t>
            </a:r>
            <a:r>
              <a:rPr lang="en-US" sz="3300" dirty="0">
                <a:latin typeface="Times New Roman" panose="02020603050405020304" pitchFamily="18" charset="0"/>
                <a:cs typeface="Times New Roman" panose="02020603050405020304" pitchFamily="18" charset="0"/>
              </a:rPr>
              <a:t>. Bu </a:t>
            </a:r>
            <a:r>
              <a:rPr lang="en-US" sz="3300" dirty="0" err="1">
                <a:latin typeface="Times New Roman" panose="02020603050405020304" pitchFamily="18" charset="0"/>
                <a:cs typeface="Times New Roman" panose="02020603050405020304" pitchFamily="18" charset="0"/>
              </a:rPr>
              <a:t>mashqlar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oilaviy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xarajatlar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daromadlarni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boshqarish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jamg'arma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tejashga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o'rgatish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uchun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juda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foydalidir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Quyida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yoshlar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uchun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oilaviy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byudjetni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tuzish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bo'yicha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bir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nechta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mashqlarni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ko‘rib</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chiqamiz</a:t>
            </a:r>
            <a:r>
              <a:rPr lang="en-US" sz="3300" dirty="0">
                <a:latin typeface="Times New Roman" panose="02020603050405020304" pitchFamily="18" charset="0"/>
                <a:cs typeface="Times New Roman" panose="02020603050405020304" pitchFamily="18" charset="0"/>
              </a:rPr>
              <a:t>:</a:t>
            </a:r>
          </a:p>
          <a:p>
            <a:pPr>
              <a:lnSpc>
                <a:spcPct val="120000"/>
              </a:lnSpc>
              <a:buNone/>
            </a:pPr>
            <a:r>
              <a:rPr lang="en-US" sz="3300" b="1" dirty="0">
                <a:latin typeface="Times New Roman" panose="02020603050405020304" pitchFamily="18" charset="0"/>
                <a:cs typeface="Times New Roman" panose="02020603050405020304" pitchFamily="18" charset="0"/>
              </a:rPr>
              <a:t>1. "</a:t>
            </a:r>
            <a:r>
              <a:rPr lang="en-US" sz="3300" b="1" dirty="0" err="1">
                <a:latin typeface="Times New Roman" panose="02020603050405020304" pitchFamily="18" charset="0"/>
                <a:cs typeface="Times New Roman" panose="02020603050405020304" pitchFamily="18" charset="0"/>
              </a:rPr>
              <a:t>Oilaviy</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byudjetni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rejalashtirish</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mashqi</a:t>
            </a:r>
            <a:endParaRPr lang="en-US" sz="3300" b="1" dirty="0">
              <a:latin typeface="Times New Roman" panose="02020603050405020304" pitchFamily="18" charset="0"/>
              <a:cs typeface="Times New Roman" panose="02020603050405020304" pitchFamily="18" charset="0"/>
            </a:endParaRPr>
          </a:p>
          <a:p>
            <a:pPr>
              <a:lnSpc>
                <a:spcPct val="120000"/>
              </a:lnSpc>
              <a:buNone/>
            </a:pPr>
            <a:r>
              <a:rPr lang="en-US" sz="3300" b="1" dirty="0" err="1">
                <a:latin typeface="Times New Roman" panose="02020603050405020304" pitchFamily="18" charset="0"/>
                <a:cs typeface="Times New Roman" panose="02020603050405020304" pitchFamily="18" charset="0"/>
              </a:rPr>
              <a:t>Maqsad</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Yoshlarni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oilaviy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byudjetni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tuzish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moliyaviy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maqsadlarni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belgilashga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o'rgatish</a:t>
            </a:r>
            <a:r>
              <a:rPr lang="en-US" sz="3300" dirty="0">
                <a:latin typeface="Times New Roman" panose="02020603050405020304" pitchFamily="18" charset="0"/>
                <a:cs typeface="Times New Roman" panose="02020603050405020304" pitchFamily="18" charset="0"/>
              </a:rPr>
              <a:t>.</a:t>
            </a:r>
          </a:p>
          <a:p>
            <a:pPr>
              <a:lnSpc>
                <a:spcPct val="120000"/>
              </a:lnSpc>
              <a:buNone/>
            </a:pPr>
            <a:r>
              <a:rPr lang="en-US" sz="3300" b="1" dirty="0" err="1">
                <a:latin typeface="Times New Roman" panose="02020603050405020304" pitchFamily="18" charset="0"/>
                <a:cs typeface="Times New Roman" panose="02020603050405020304" pitchFamily="18" charset="0"/>
              </a:rPr>
              <a:t>Qadamlar</a:t>
            </a:r>
            <a:r>
              <a:rPr lang="en-US" sz="3300" dirty="0">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sz="3300" b="1" dirty="0" err="1">
                <a:latin typeface="Times New Roman" panose="02020603050405020304" pitchFamily="18" charset="0"/>
                <a:cs typeface="Times New Roman" panose="02020603050405020304" pitchFamily="18" charset="0"/>
              </a:rPr>
              <a:t>Byudjetni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tuzish</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uchun</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kerakli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ma'lumotlar</a:t>
            </a:r>
            <a:r>
              <a:rPr lang="en-US" sz="3300" dirty="0">
                <a:latin typeface="Times New Roman" panose="02020603050405020304" pitchFamily="18" charset="0"/>
                <a:cs typeface="Times New Roman" panose="02020603050405020304" pitchFamily="18" charset="0"/>
              </a:rPr>
              <a:t>: </a:t>
            </a:r>
          </a:p>
          <a:p>
            <a:pPr marL="742950" lvl="1" indent="-285750">
              <a:lnSpc>
                <a:spcPct val="120000"/>
              </a:lnSpc>
              <a:buFont typeface="+mj-lt"/>
              <a:buAutoNum type="arabicPeriod"/>
            </a:pPr>
            <a:r>
              <a:rPr lang="en-US" sz="2900" dirty="0">
                <a:latin typeface="Times New Roman" panose="02020603050405020304" pitchFamily="18" charset="0"/>
                <a:cs typeface="Times New Roman" panose="02020603050405020304" pitchFamily="18" charset="0"/>
              </a:rPr>
              <a:t>Har </a:t>
            </a:r>
            <a:r>
              <a:rPr lang="en-US" sz="2900" dirty="0" err="1">
                <a:latin typeface="Times New Roman" panose="02020603050405020304" pitchFamily="18" charset="0"/>
                <a:cs typeface="Times New Roman" panose="02020603050405020304" pitchFamily="18" charset="0"/>
              </a:rPr>
              <a:t>bir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ishtirokchidan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o'z</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oilasining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oylik</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daromadlarini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ota-onalari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yoki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o'zlarining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daromadlari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xarajatlarini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baholashni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so'rang</a:t>
            </a:r>
            <a:r>
              <a:rPr lang="en-US" sz="2900" dirty="0">
                <a:latin typeface="Times New Roman" panose="02020603050405020304" pitchFamily="18" charset="0"/>
                <a:cs typeface="Times New Roman" panose="02020603050405020304" pitchFamily="18" charset="0"/>
              </a:rPr>
              <a:t>.</a:t>
            </a:r>
          </a:p>
          <a:p>
            <a:pPr marL="742950" lvl="1" indent="-285750">
              <a:lnSpc>
                <a:spcPct val="120000"/>
              </a:lnSpc>
              <a:buFont typeface="+mj-lt"/>
              <a:buAutoNum type="arabicPeriod"/>
            </a:pPr>
            <a:r>
              <a:rPr lang="en-US" sz="2900"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bo'yicha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to'liq</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ro'yxat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tuzish</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masalan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uy</a:t>
            </a:r>
            <a:r>
              <a:rPr lang="en-US" sz="2900" dirty="0">
                <a:latin typeface="Times New Roman" panose="02020603050405020304" pitchFamily="18" charset="0"/>
                <a:cs typeface="Times New Roman" panose="02020603050405020304" pitchFamily="18" charset="0"/>
              </a:rPr>
              <a:t>-joy </a:t>
            </a:r>
            <a:r>
              <a:rPr lang="en-US" sz="2900" dirty="0" err="1">
                <a:latin typeface="Times New Roman" panose="02020603050405020304" pitchFamily="18" charset="0"/>
                <a:cs typeface="Times New Roman" panose="02020603050405020304" pitchFamily="18" charset="0"/>
              </a:rPr>
              <a:t>to'lovi</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oziq-ovqat</a:t>
            </a:r>
            <a:r>
              <a:rPr lang="en-US" sz="2900" dirty="0">
                <a:latin typeface="Times New Roman" panose="02020603050405020304" pitchFamily="18" charset="0"/>
                <a:cs typeface="Times New Roman" panose="02020603050405020304" pitchFamily="18" charset="0"/>
              </a:rPr>
              <a:t>, transport, </a:t>
            </a:r>
            <a:r>
              <a:rPr lang="en-US" sz="2900" dirty="0" err="1">
                <a:latin typeface="Times New Roman" panose="02020603050405020304" pitchFamily="18" charset="0"/>
                <a:cs typeface="Times New Roman" panose="02020603050405020304" pitchFamily="18" charset="0"/>
              </a:rPr>
              <a:t>tibbiy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ta'lim</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kiyim-kechak</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erkin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vaqt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uchun</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boshqa</a:t>
            </a:r>
            <a:r>
              <a:rPr lang="en-US" sz="2900" dirty="0">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sz="3300" b="1" dirty="0" err="1">
                <a:latin typeface="Times New Roman" panose="02020603050405020304" pitchFamily="18" charset="0"/>
                <a:cs typeface="Times New Roman" panose="02020603050405020304" pitchFamily="18" charset="0"/>
              </a:rPr>
              <a:t>Byudjetning</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asosiy</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qismlarini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aniqlash</a:t>
            </a:r>
            <a:r>
              <a:rPr lang="en-US" sz="3300" dirty="0">
                <a:latin typeface="Times New Roman" panose="02020603050405020304" pitchFamily="18" charset="0"/>
                <a:cs typeface="Times New Roman" panose="02020603050405020304" pitchFamily="18" charset="0"/>
              </a:rPr>
              <a:t>: </a:t>
            </a:r>
          </a:p>
          <a:p>
            <a:pPr marL="742950" lvl="1" indent="-285750">
              <a:lnSpc>
                <a:spcPct val="120000"/>
              </a:lnSpc>
              <a:buFont typeface="+mj-lt"/>
              <a:buAutoNum type="arabicPeriod"/>
            </a:pPr>
            <a:r>
              <a:rPr lang="en-US" sz="2900" b="1" dirty="0" err="1">
                <a:latin typeface="Times New Roman" panose="02020603050405020304" pitchFamily="18" charset="0"/>
                <a:cs typeface="Times New Roman" panose="02020603050405020304" pitchFamily="18" charset="0"/>
              </a:rPr>
              <a:t>Daromadlar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Oila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a'zolarining</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umumiy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daromadlari</a:t>
            </a:r>
            <a:r>
              <a:rPr lang="en-US" sz="2900" dirty="0">
                <a:latin typeface="Times New Roman" panose="02020603050405020304" pitchFamily="18" charset="0"/>
                <a:cs typeface="Times New Roman" panose="02020603050405020304" pitchFamily="18" charset="0"/>
              </a:rPr>
              <a:t>.</a:t>
            </a:r>
          </a:p>
          <a:p>
            <a:pPr marL="742950" lvl="1" indent="-285750">
              <a:lnSpc>
                <a:spcPct val="120000"/>
              </a:lnSpc>
              <a:buFont typeface="+mj-lt"/>
              <a:buAutoNum type="arabicPeriod"/>
            </a:pPr>
            <a:r>
              <a:rPr lang="en-US" sz="2900" b="1"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Boshqa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asosiy</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bir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kategoriya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bo'yicha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xarajatlar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oziq-ovqat</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uy</a:t>
            </a:r>
            <a:r>
              <a:rPr lang="en-US" sz="2900" dirty="0">
                <a:latin typeface="Times New Roman" panose="02020603050405020304" pitchFamily="18" charset="0"/>
                <a:cs typeface="Times New Roman" panose="02020603050405020304" pitchFamily="18" charset="0"/>
              </a:rPr>
              <a:t>-joy, transport, </a:t>
            </a:r>
            <a:r>
              <a:rPr lang="en-US" sz="2900" dirty="0" err="1">
                <a:latin typeface="Times New Roman" panose="02020603050405020304" pitchFamily="18" charset="0"/>
                <a:cs typeface="Times New Roman" panose="02020603050405020304" pitchFamily="18" charset="0"/>
              </a:rPr>
              <a:t>bolalarga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xizmatlar</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va</a:t>
            </a:r>
            <a:r>
              <a:rPr lang="en-US" sz="2900" dirty="0">
                <a:latin typeface="Times New Roman" panose="02020603050405020304" pitchFamily="18" charset="0"/>
                <a:cs typeface="Times New Roman" panose="02020603050405020304" pitchFamily="18" charset="0"/>
              </a:rPr>
              <a:t> </a:t>
            </a:r>
            <a:r>
              <a:rPr lang="en-US" sz="2900" dirty="0" err="1">
                <a:latin typeface="Times New Roman" panose="02020603050405020304" pitchFamily="18" charset="0"/>
                <a:cs typeface="Times New Roman" panose="02020603050405020304" pitchFamily="18" charset="0"/>
              </a:rPr>
              <a:t>h.k.</a:t>
            </a:r>
            <a:r>
              <a:rPr lang="en-US" sz="2900" dirty="0">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sz="3300" b="1" dirty="0" err="1">
                <a:latin typeface="Times New Roman" panose="02020603050405020304" pitchFamily="18" charset="0"/>
                <a:cs typeface="Times New Roman" panose="02020603050405020304" pitchFamily="18" charset="0"/>
              </a:rPr>
              <a:t>Jamg'arma</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va</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tejash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Byudjetni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rejalashtirgandan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so'ng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ma'lum</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foizni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jamg'arma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tejash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uchun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ajratishni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maslahat</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bering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Masalan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oylik</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daromadning</a:t>
            </a:r>
            <a:r>
              <a:rPr lang="en-US" sz="3300" dirty="0">
                <a:latin typeface="Times New Roman" panose="02020603050405020304" pitchFamily="18" charset="0"/>
                <a:cs typeface="Times New Roman" panose="02020603050405020304" pitchFamily="18" charset="0"/>
              </a:rPr>
              <a:t> 10% </a:t>
            </a:r>
            <a:r>
              <a:rPr lang="en-US" sz="3300" dirty="0" err="1">
                <a:latin typeface="Times New Roman" panose="02020603050405020304" pitchFamily="18" charset="0"/>
                <a:cs typeface="Times New Roman" panose="02020603050405020304" pitchFamily="18" charset="0"/>
              </a:rPr>
              <a: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jamg'arma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sifatida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belgilash</a:t>
            </a:r>
            <a:r>
              <a:rPr lang="en-US" sz="3300" dirty="0">
                <a:latin typeface="Times New Roman" panose="02020603050405020304" pitchFamily="18" charset="0"/>
                <a:cs typeface="Times New Roman" panose="02020603050405020304" pitchFamily="18" charset="0"/>
              </a:rPr>
              <a:t>.</a:t>
            </a:r>
          </a:p>
          <a:p>
            <a:pPr>
              <a:lnSpc>
                <a:spcPct val="120000"/>
              </a:lnSpc>
            </a:pPr>
            <a:r>
              <a:rPr lang="en-US" sz="3300" b="1" dirty="0" err="1">
                <a:latin typeface="Times New Roman" panose="02020603050405020304" pitchFamily="18" charset="0"/>
                <a:cs typeface="Times New Roman" panose="02020603050405020304" pitchFamily="18" charset="0"/>
              </a:rPr>
              <a:t>Amaliy</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mashq</a:t>
            </a:r>
            <a:r>
              <a:rPr lang="en-US" sz="3300" dirty="0">
                <a:latin typeface="Times New Roman" panose="02020603050405020304" pitchFamily="18" charset="0"/>
                <a:cs typeface="Times New Roman" panose="02020603050405020304" pitchFamily="18" charset="0"/>
              </a:rPr>
              <a:t>: Har </a:t>
            </a:r>
            <a:r>
              <a:rPr lang="en-US" sz="3300" dirty="0" err="1">
                <a:latin typeface="Times New Roman" panose="02020603050405020304" pitchFamily="18" charset="0"/>
                <a:cs typeface="Times New Roman" panose="02020603050405020304" pitchFamily="18" charset="0"/>
              </a:rPr>
              <a:t>bir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ishtirokchi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oilaviy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byudjetni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tuzadi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taqdim</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etadi</a:t>
            </a:r>
            <a:r>
              <a:rPr lang="en-US" sz="3300" dirty="0">
                <a:latin typeface="Times New Roman" panose="02020603050405020304" pitchFamily="18" charset="0"/>
                <a:cs typeface="Times New Roman" panose="02020603050405020304" pitchFamily="18" charset="0"/>
              </a:rPr>
              <a:t>. Ular </a:t>
            </a:r>
            <a:r>
              <a:rPr lang="en-US" sz="3300" dirty="0" err="1">
                <a:latin typeface="Times New Roman" panose="02020603050405020304" pitchFamily="18" charset="0"/>
                <a:cs typeface="Times New Roman" panose="02020603050405020304" pitchFamily="18" charset="0"/>
              </a:rPr>
              <a:t>qanday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xarajatlar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bo'yicha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qisqartirish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kiritishi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mumkinligini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qaysi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sohalarda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tejashni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boshlash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kerakligini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muhokama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qilishadi</a:t>
            </a:r>
            <a:r>
              <a:rPr lang="en-US" sz="3300"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501314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C518C636-C772-135C-0C53-1C6180D11D46}"/>
              </a:ext>
            </a:extLst>
          </p:cNvPr>
          <p:cNvSpPr>
            <a:spLocks noGrp="1"/>
          </p:cNvSpPr>
          <p:nvPr>
            <p:ph idx="1"/>
          </p:nvPr>
        </p:nvSpPr>
        <p:spPr>
          <a:xfrm>
            <a:off x="838200" y="757084"/>
            <a:ext cx="10515600" cy="5419879"/>
          </a:xfrm>
        </p:spPr>
        <p:txBody>
          <a:bodyPr>
            <a:normAutofit fontScale="77500" lnSpcReduction="20000"/>
          </a:bodyPr>
          <a:lstStyle/>
          <a:p>
            <a:pPr>
              <a:lnSpc>
                <a:spcPct val="120000"/>
              </a:lnSpc>
              <a:buNone/>
            </a:pP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Jamg'arma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investitsiyalar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a:lnSpc>
                <a:spcPct val="12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jamg'arma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motivatsiya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a:t>
            </a:r>
          </a:p>
          <a:p>
            <a:pPr>
              <a:lnSpc>
                <a:spcPct val="120000"/>
              </a:lnSpc>
              <a:buNone/>
            </a:pPr>
            <a:r>
              <a:rPr lang="en-US" b="1" dirty="0" err="1">
                <a:latin typeface="Times New Roman" panose="02020603050405020304" pitchFamily="18" charset="0"/>
                <a:cs typeface="Times New Roman" panose="02020603050405020304" pitchFamily="18" charset="0"/>
              </a:rPr>
              <a:t>Qadamlar</a:t>
            </a:r>
            <a:r>
              <a:rPr lang="en-US" dirty="0">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dirty="0" err="1">
                <a:latin typeface="Times New Roman" panose="02020603050405020304" pitchFamily="18" charset="0"/>
                <a:cs typeface="Times New Roman" panose="02020603050405020304" pitchFamily="18" charset="0"/>
              </a:rPr>
              <a:t>Ishtirokchilarga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jamg'arma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investitsiyalar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dirty="0">
                <a:latin typeface="Times New Roman" panose="02020603050405020304" pitchFamily="18" charset="0"/>
                <a:cs typeface="Times New Roman" panose="02020603050405020304" pitchFamily="18" charset="0"/>
              </a:rPr>
              <a:t>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ishtirokchidan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jamg'armalari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investitsiyalarni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rejalashtirishlarini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jamg'arma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a:t>
            </a:r>
          </a:p>
          <a:p>
            <a:pPr>
              <a:lnSpc>
                <a:spcPct val="120000"/>
              </a:lnSpc>
            </a:pPr>
            <a:r>
              <a:rPr lang="en-US" b="1" dirty="0" err="1">
                <a:latin typeface="Times New Roman" panose="02020603050405020304" pitchFamily="18" charset="0"/>
                <a:cs typeface="Times New Roman" panose="02020603050405020304" pitchFamily="18" charset="0"/>
              </a:rPr>
              <a:t>Amaliy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jamg'arma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investitsiya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ta'til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kelajakdagi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xarajatlarini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ta'minlash</a:t>
            </a:r>
            <a:r>
              <a:rPr lang="en-US" dirty="0">
                <a:latin typeface="Times New Roman" panose="02020603050405020304" pitchFamily="18" charset="0"/>
                <a:cs typeface="Times New Roman" panose="02020603050405020304" pitchFamily="18" charset="0"/>
              </a:rPr>
              <a:t>). Keyin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rejalashtiradi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298879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Объект 9">
            <a:extLst>
              <a:ext uri="{FF2B5EF4-FFF2-40B4-BE49-F238E27FC236}">
                <a16:creationId xmlns:a16="http://schemas.microsoft.com/office/drawing/2014/main" id="{34164817-2D9A-D7DB-67D1-7579B21BABB8}"/>
              </a:ext>
            </a:extLst>
          </p:cNvPr>
          <p:cNvSpPr>
            <a:spLocks noGrp="1"/>
          </p:cNvSpPr>
          <p:nvPr>
            <p:ph idx="1"/>
          </p:nvPr>
        </p:nvSpPr>
        <p:spPr>
          <a:xfrm>
            <a:off x="5183188" y="540775"/>
            <a:ext cx="6172200" cy="6017342"/>
          </a:xfrm>
        </p:spPr>
        <p:txBody>
          <a:bodyPr>
            <a:normAutofit fontScale="70000" lnSpcReduction="20000"/>
          </a:bodyPr>
          <a:lstStyle/>
          <a:p>
            <a:pPr marL="0" indent="0">
              <a:lnSpc>
                <a:spcPct val="120000"/>
              </a:lnSpc>
              <a:buNone/>
            </a:pPr>
            <a:r>
              <a:rPr lang="en-US" b="1" dirty="0">
                <a:solidFill>
                  <a:schemeClr val="accent2"/>
                </a:solidFill>
                <a:latin typeface="Times New Roman" panose="02020603050405020304" pitchFamily="18" charset="0"/>
                <a:cs typeface="Times New Roman" panose="02020603050405020304" pitchFamily="18" charset="0"/>
              </a:rPr>
              <a:t>5. </a:t>
            </a:r>
            <a:r>
              <a:rPr lang="en-US" b="1" dirty="0" err="1">
                <a:solidFill>
                  <a:schemeClr val="accent2"/>
                </a:solidFill>
                <a:latin typeface="Times New Roman" panose="02020603050405020304" pitchFamily="18" charset="0"/>
                <a:cs typeface="Times New Roman" panose="02020603050405020304" pitchFamily="18" charset="0"/>
              </a:rPr>
              <a:t>Emotsional</a:t>
            </a:r>
            <a:r>
              <a:rPr lang="en-US" b="1" dirty="0">
                <a:solidFill>
                  <a:schemeClr val="accent2"/>
                </a:solidFill>
                <a:latin typeface="Times New Roman" panose="02020603050405020304" pitchFamily="18" charset="0"/>
                <a:cs typeface="Times New Roman" panose="02020603050405020304" pitchFamily="18" charset="0"/>
              </a:rPr>
              <a:t> </a:t>
            </a:r>
            <a:r>
              <a:rPr lang="en-US" b="1" dirty="0" err="1">
                <a:solidFill>
                  <a:schemeClr val="accent2"/>
                </a:solidFill>
                <a:latin typeface="Times New Roman" panose="02020603050405020304" pitchFamily="18" charset="0"/>
                <a:cs typeface="Times New Roman" panose="02020603050405020304" pitchFamily="18" charset="0"/>
              </a:rPr>
              <a:t>intellektni</a:t>
            </a:r>
            <a:r>
              <a:rPr lang="en-US" b="1" dirty="0">
                <a:solidFill>
                  <a:schemeClr val="accent2"/>
                </a:solidFill>
                <a:latin typeface="Times New Roman" panose="02020603050405020304" pitchFamily="18" charset="0"/>
                <a:cs typeface="Times New Roman" panose="02020603050405020304" pitchFamily="18" charset="0"/>
              </a:rPr>
              <a:t> </a:t>
            </a:r>
            <a:r>
              <a:rPr lang="en-US" b="1" dirty="0" err="1">
                <a:solidFill>
                  <a:schemeClr val="accent2"/>
                </a:solidFill>
                <a:latin typeface="Times New Roman" panose="02020603050405020304" pitchFamily="18" charset="0"/>
                <a:cs typeface="Times New Roman" panose="02020603050405020304" pitchFamily="18" charset="0"/>
              </a:rPr>
              <a:t>rivojlantirish</a:t>
            </a:r>
            <a:endParaRPr lang="en-US" b="1" dirty="0">
              <a:solidFill>
                <a:schemeClr val="accent2"/>
              </a:solidFill>
              <a:latin typeface="Times New Roman" panose="02020603050405020304" pitchFamily="18" charset="0"/>
              <a:cs typeface="Times New Roman" panose="02020603050405020304" pitchFamily="18" charset="0"/>
            </a:endParaRPr>
          </a:p>
          <a:p>
            <a:pPr>
              <a:lnSpc>
                <a:spcPct val="120000"/>
              </a:lnSpc>
            </a:pPr>
            <a:r>
              <a:rPr lang="en-US" dirty="0" err="1">
                <a:solidFill>
                  <a:schemeClr val="accent2"/>
                </a:solidFill>
                <a:latin typeface="Times New Roman" panose="02020603050405020304" pitchFamily="18" charset="0"/>
                <a:cs typeface="Times New Roman" panose="02020603050405020304" pitchFamily="18" charset="0"/>
              </a:rPr>
              <a:t>O‘smirlar</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oilaviy</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hayotga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tayyorlanish</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jarayonida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o‘zining</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va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boshqalarining</a:t>
            </a:r>
            <a:r>
              <a:rPr lang="en-US" dirty="0">
                <a:solidFill>
                  <a:schemeClr val="accent2"/>
                </a:solidFill>
                <a:latin typeface="Times New Roman" panose="02020603050405020304" pitchFamily="18" charset="0"/>
                <a:cs typeface="Times New Roman" panose="02020603050405020304" pitchFamily="18" charset="0"/>
              </a:rPr>
              <a:t> his-</a:t>
            </a:r>
            <a:r>
              <a:rPr lang="en-US" dirty="0" err="1">
                <a:solidFill>
                  <a:schemeClr val="accent2"/>
                </a:solidFill>
                <a:latin typeface="Times New Roman" panose="02020603050405020304" pitchFamily="18" charset="0"/>
                <a:cs typeface="Times New Roman" panose="02020603050405020304" pitchFamily="18" charset="0"/>
              </a:rPr>
              <a:t>tuyg‘ularini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tushunish</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boshqarish</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va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hurmat</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qilishni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o‘rganishlari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kerak</a:t>
            </a:r>
            <a:r>
              <a:rPr lang="en-US" dirty="0">
                <a:solidFill>
                  <a:schemeClr val="accent2"/>
                </a:solidFill>
                <a:latin typeface="Times New Roman" panose="02020603050405020304" pitchFamily="18" charset="0"/>
                <a:cs typeface="Times New Roman" panose="02020603050405020304" pitchFamily="18" charset="0"/>
              </a:rPr>
              <a:t>. Bu, </a:t>
            </a:r>
            <a:r>
              <a:rPr lang="en-US" dirty="0" err="1">
                <a:solidFill>
                  <a:schemeClr val="accent2"/>
                </a:solidFill>
                <a:latin typeface="Times New Roman" panose="02020603050405020304" pitchFamily="18" charset="0"/>
                <a:cs typeface="Times New Roman" panose="02020603050405020304" pitchFamily="18" charset="0"/>
              </a:rPr>
              <a:t>shuningdek</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kelajakdagi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turmush</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o‘rtog‘i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va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farzandlar</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bilan</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ijtimoiy</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va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oilaviy</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munosabatlarni</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yaxshilashga</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yordam</a:t>
            </a:r>
            <a:r>
              <a:rPr lang="en-US" dirty="0">
                <a:solidFill>
                  <a:schemeClr val="accent2"/>
                </a:solidFill>
                <a:latin typeface="Times New Roman" panose="02020603050405020304" pitchFamily="18" charset="0"/>
                <a:cs typeface="Times New Roman" panose="02020603050405020304" pitchFamily="18" charset="0"/>
              </a:rPr>
              <a:t> </a:t>
            </a:r>
            <a:r>
              <a:rPr lang="en-US" dirty="0" err="1">
                <a:solidFill>
                  <a:schemeClr val="accent2"/>
                </a:solidFill>
                <a:latin typeface="Times New Roman" panose="02020603050405020304" pitchFamily="18" charset="0"/>
                <a:cs typeface="Times New Roman" panose="02020603050405020304" pitchFamily="18" charset="0"/>
              </a:rPr>
              <a:t>beradi</a:t>
            </a:r>
            <a:r>
              <a:rPr lang="en-US" dirty="0">
                <a:solidFill>
                  <a:schemeClr val="accent2"/>
                </a:solidFill>
                <a:latin typeface="Times New Roman" panose="02020603050405020304" pitchFamily="18" charset="0"/>
                <a:cs typeface="Times New Roman" panose="02020603050405020304" pitchFamily="18" charset="0"/>
              </a:rPr>
              <a:t>.</a:t>
            </a:r>
          </a:p>
          <a:p>
            <a:pPr marL="0" indent="0">
              <a:lnSpc>
                <a:spcPct val="120000"/>
              </a:lnSpc>
              <a:buNone/>
            </a:pPr>
            <a:r>
              <a:rPr lang="en-US" b="1" dirty="0">
                <a:solidFill>
                  <a:srgbClr val="00B050"/>
                </a:solidFill>
                <a:latin typeface="Times New Roman" panose="02020603050405020304" pitchFamily="18" charset="0"/>
                <a:cs typeface="Times New Roman" panose="02020603050405020304" pitchFamily="18" charset="0"/>
              </a:rPr>
              <a:t>6. </a:t>
            </a:r>
            <a:r>
              <a:rPr lang="en-US" b="1" dirty="0" err="1">
                <a:solidFill>
                  <a:srgbClr val="00B050"/>
                </a:solidFill>
                <a:latin typeface="Times New Roman" panose="02020603050405020304" pitchFamily="18" charset="0"/>
                <a:cs typeface="Times New Roman" panose="02020603050405020304" pitchFamily="18" charset="0"/>
              </a:rPr>
              <a:t>Birinchi</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shaxsiy</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mas'uliyatni</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qabul</a:t>
            </a:r>
            <a:r>
              <a:rPr lang="en-US" b="1" dirty="0">
                <a:solidFill>
                  <a:srgbClr val="00B050"/>
                </a:solidFill>
                <a:latin typeface="Times New Roman" panose="02020603050405020304" pitchFamily="18" charset="0"/>
                <a:cs typeface="Times New Roman" panose="02020603050405020304" pitchFamily="18" charset="0"/>
              </a:rPr>
              <a:t> </a:t>
            </a:r>
            <a:r>
              <a:rPr lang="en-US" b="1" dirty="0" err="1">
                <a:solidFill>
                  <a:srgbClr val="00B050"/>
                </a:solidFill>
                <a:latin typeface="Times New Roman" panose="02020603050405020304" pitchFamily="18" charset="0"/>
                <a:cs typeface="Times New Roman" panose="02020603050405020304" pitchFamily="18" charset="0"/>
              </a:rPr>
              <a:t>qilish</a:t>
            </a:r>
            <a:endParaRPr lang="en-US" b="1" dirty="0">
              <a:solidFill>
                <a:srgbClr val="00B050"/>
              </a:solidFill>
              <a:latin typeface="Times New Roman" panose="02020603050405020304" pitchFamily="18" charset="0"/>
              <a:cs typeface="Times New Roman" panose="02020603050405020304" pitchFamily="18" charset="0"/>
            </a:endParaRPr>
          </a:p>
          <a:p>
            <a:pPr>
              <a:lnSpc>
                <a:spcPct val="120000"/>
              </a:lnSpc>
            </a:pPr>
            <a:r>
              <a:rPr lang="en-US" dirty="0" err="1">
                <a:solidFill>
                  <a:srgbClr val="00B050"/>
                </a:solidFill>
                <a:latin typeface="Times New Roman" panose="02020603050405020304" pitchFamily="18" charset="0"/>
                <a:cs typeface="Times New Roman" panose="02020603050405020304" pitchFamily="18" charset="0"/>
              </a:rPr>
              <a:t>O‘smirlar</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oilaviy</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hayotga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tayyorlanish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uchun</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mas'uliyatni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o‘z</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zimmalariga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olishni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o‘rganishlari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zarur</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O‘z</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hayotlaridagi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qarorlarni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qabul</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o‘z</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kelajagini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rejalashtirish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va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oilaviy</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mas'uliyatlarni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bajarish</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haqida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to‘g‘ri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tushuncha</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hosil</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qilishlari</a:t>
            </a:r>
            <a:r>
              <a:rPr lang="en-US" dirty="0">
                <a:solidFill>
                  <a:srgbClr val="00B050"/>
                </a:solidFill>
                <a:latin typeface="Times New Roman" panose="02020603050405020304" pitchFamily="18" charset="0"/>
                <a:cs typeface="Times New Roman" panose="02020603050405020304" pitchFamily="18" charset="0"/>
              </a:rPr>
              <a:t> </a:t>
            </a:r>
            <a:r>
              <a:rPr lang="en-US" dirty="0" err="1">
                <a:solidFill>
                  <a:srgbClr val="00B050"/>
                </a:solidFill>
                <a:latin typeface="Times New Roman" panose="02020603050405020304" pitchFamily="18" charset="0"/>
                <a:cs typeface="Times New Roman" panose="02020603050405020304" pitchFamily="18" charset="0"/>
              </a:rPr>
              <a:t>kerak</a:t>
            </a:r>
            <a:r>
              <a:rPr lang="en-US" dirty="0">
                <a:solidFill>
                  <a:srgbClr val="00B05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11" name="Текст 10">
            <a:extLst>
              <a:ext uri="{FF2B5EF4-FFF2-40B4-BE49-F238E27FC236}">
                <a16:creationId xmlns:a16="http://schemas.microsoft.com/office/drawing/2014/main" id="{97FB25D6-79EB-58E3-ED27-A897EF10114B}"/>
              </a:ext>
            </a:extLst>
          </p:cNvPr>
          <p:cNvSpPr>
            <a:spLocks noGrp="1"/>
          </p:cNvSpPr>
          <p:nvPr>
            <p:ph type="body" sz="half" idx="2"/>
          </p:nvPr>
        </p:nvSpPr>
        <p:spPr>
          <a:xfrm>
            <a:off x="505490" y="167149"/>
            <a:ext cx="3932237" cy="5151233"/>
          </a:xfrm>
        </p:spPr>
        <p:txBody>
          <a:bodyPr>
            <a:normAutofit fontScale="92500"/>
          </a:bodyPr>
          <a:lstStyle/>
          <a:p>
            <a:pPr>
              <a:lnSpc>
                <a:spcPct val="100000"/>
              </a:lnSpc>
            </a:pPr>
            <a:r>
              <a:rPr lang="en-US" sz="2400" b="1" dirty="0">
                <a:latin typeface="Times New Roman" panose="02020603050405020304" pitchFamily="18" charset="0"/>
                <a:cs typeface="Times New Roman" panose="02020603050405020304" pitchFamily="18" charset="0"/>
              </a:rPr>
              <a:t>4. </a:t>
            </a:r>
            <a:r>
              <a:rPr lang="en-US" sz="2400" b="1" dirty="0" err="1">
                <a:latin typeface="Times New Roman" panose="02020603050405020304" pitchFamily="18" charset="0"/>
                <a:cs typeface="Times New Roman" panose="02020603050405020304" pitchFamily="18" charset="0"/>
              </a:rPr>
              <a:t>Muammo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ziddiyatlarni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hal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etish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qobiliyati</a:t>
            </a:r>
            <a:endParaRPr lang="en-US" sz="2400" b="1" dirty="0">
              <a:latin typeface="Times New Roman" panose="02020603050405020304" pitchFamily="18" charset="0"/>
              <a:cs typeface="Times New Roman" panose="02020603050405020304" pitchFamily="18" charset="0"/>
            </a:endParaRPr>
          </a:p>
          <a:p>
            <a:pPr>
              <a:lnSpc>
                <a:spcPct val="100000"/>
              </a:lnSpc>
            </a:pPr>
            <a:r>
              <a:rPr lang="en-US" sz="2400" dirty="0" err="1">
                <a:latin typeface="Times New Roman" panose="02020603050405020304" pitchFamily="18" charset="0"/>
                <a:cs typeface="Times New Roman" panose="02020603050405020304" pitchFamily="18" charset="0"/>
              </a:rPr>
              <a:t>O‘smirlar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oilaviy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oilaviy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ziddiyatlar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fikrini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his-</a:t>
            </a:r>
            <a:r>
              <a:rPr lang="en-US" sz="2400" dirty="0" err="1">
                <a:latin typeface="Times New Roman" panose="02020603050405020304" pitchFamily="18" charset="0"/>
                <a:cs typeface="Times New Roman" panose="02020603050405020304" pitchFamily="18" charset="0"/>
              </a:rPr>
              <a:t>tuyg‘ularini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konstruktiv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bahs-munozaralar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o‘zaro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yordam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zarur</a:t>
            </a:r>
            <a:r>
              <a:rPr lang="en-US" sz="2400" dirty="0">
                <a:latin typeface="Times New Roman" panose="02020603050405020304" pitchFamily="18" charset="0"/>
                <a:cs typeface="Times New Roman" panose="02020603050405020304" pitchFamily="18" charset="0"/>
              </a:rPr>
              <a:t>.</a:t>
            </a:r>
          </a:p>
          <a:p>
            <a:endParaRPr lang="ru-RU" dirty="0"/>
          </a:p>
        </p:txBody>
      </p:sp>
      <p:pic>
        <p:nvPicPr>
          <p:cNvPr id="12" name="Рисунок 11">
            <a:extLst>
              <a:ext uri="{FF2B5EF4-FFF2-40B4-BE49-F238E27FC236}">
                <a16:creationId xmlns:a16="http://schemas.microsoft.com/office/drawing/2014/main" id="{FD9EF405-1D45-C0B2-2550-D51D164904E1}"/>
              </a:ext>
            </a:extLst>
          </p:cNvPr>
          <p:cNvPicPr>
            <a:picLocks noChangeAspect="1"/>
          </p:cNvPicPr>
          <p:nvPr/>
        </p:nvPicPr>
        <p:blipFill>
          <a:blip r:embed="rId2"/>
          <a:stretch>
            <a:fillRect/>
          </a:stretch>
        </p:blipFill>
        <p:spPr>
          <a:xfrm>
            <a:off x="1828800" y="4929698"/>
            <a:ext cx="2890684" cy="1628419"/>
          </a:xfrm>
          <a:prstGeom prst="rect">
            <a:avLst/>
          </a:prstGeom>
        </p:spPr>
      </p:pic>
    </p:spTree>
    <p:extLst>
      <p:ext uri="{BB962C8B-B14F-4D97-AF65-F5344CB8AC3E}">
        <p14:creationId xmlns:p14="http://schemas.microsoft.com/office/powerpoint/2010/main" val="882016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A3ACFDD0-A2AD-6F15-9D4E-2CB1C47D0DEE}"/>
              </a:ext>
            </a:extLst>
          </p:cNvPr>
          <p:cNvPicPr>
            <a:picLocks noChangeAspect="1"/>
          </p:cNvPicPr>
          <p:nvPr/>
        </p:nvPicPr>
        <p:blipFill>
          <a:blip r:embed="rId2"/>
          <a:stretch>
            <a:fillRect/>
          </a:stretch>
        </p:blipFill>
        <p:spPr>
          <a:xfrm>
            <a:off x="294969" y="216764"/>
            <a:ext cx="2487560" cy="1657049"/>
          </a:xfrm>
          <a:prstGeom prst="rect">
            <a:avLst/>
          </a:prstGeom>
        </p:spPr>
      </p:pic>
      <p:sp>
        <p:nvSpPr>
          <p:cNvPr id="5" name="Объект 4">
            <a:extLst>
              <a:ext uri="{FF2B5EF4-FFF2-40B4-BE49-F238E27FC236}">
                <a16:creationId xmlns:a16="http://schemas.microsoft.com/office/drawing/2014/main" id="{20E29329-FD20-A033-2EC7-E35525346429}"/>
              </a:ext>
            </a:extLst>
          </p:cNvPr>
          <p:cNvSpPr>
            <a:spLocks noGrp="1"/>
          </p:cNvSpPr>
          <p:nvPr>
            <p:ph idx="1"/>
          </p:nvPr>
        </p:nvSpPr>
        <p:spPr>
          <a:xfrm>
            <a:off x="5183188" y="457201"/>
            <a:ext cx="6172200" cy="6179574"/>
          </a:xfrm>
        </p:spPr>
        <p:txBody>
          <a:bodyPr>
            <a:normAutofit fontScale="55000" lnSpcReduction="20000"/>
          </a:bodyPr>
          <a:lstStyle/>
          <a:p>
            <a:pPr marL="0" indent="0">
              <a:lnSpc>
                <a:spcPct val="120000"/>
              </a:lnSpc>
              <a:buNone/>
            </a:pPr>
            <a:r>
              <a:rPr lang="en-US" b="1" dirty="0" err="1">
                <a:solidFill>
                  <a:srgbClr val="C00000"/>
                </a:solidFill>
                <a:latin typeface="Times New Roman" panose="02020603050405020304" pitchFamily="18" charset="0"/>
                <a:cs typeface="Times New Roman" panose="02020603050405020304" pitchFamily="18" charset="0"/>
              </a:rPr>
              <a:t>Psixologik</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tayyorgarlikni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oshirishning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usullari</a:t>
            </a:r>
            <a:r>
              <a:rPr lang="en-US" b="1"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b="1" dirty="0">
                <a:solidFill>
                  <a:srgbClr val="C00000"/>
                </a:solidFill>
                <a:latin typeface="Times New Roman" panose="02020603050405020304" pitchFamily="18" charset="0"/>
                <a:cs typeface="Times New Roman" panose="02020603050405020304" pitchFamily="18" charset="0"/>
              </a:rPr>
              <a:t>Ota-</a:t>
            </a:r>
            <a:r>
              <a:rPr lang="en-US" b="1" dirty="0" err="1">
                <a:solidFill>
                  <a:srgbClr val="C00000"/>
                </a:solidFill>
                <a:latin typeface="Times New Roman" panose="02020603050405020304" pitchFamily="18" charset="0"/>
                <a:cs typeface="Times New Roman" panose="02020603050405020304" pitchFamily="18" charset="0"/>
              </a:rPr>
              <a:t>onalar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bilan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muloqot</a:t>
            </a:r>
            <a:r>
              <a:rPr lang="en-US" dirty="0">
                <a:solidFill>
                  <a:srgbClr val="C00000"/>
                </a:solidFill>
                <a:latin typeface="Times New Roman" panose="02020603050405020304" pitchFamily="18" charset="0"/>
                <a:cs typeface="Times New Roman" panose="02020603050405020304" pitchFamily="18" charset="0"/>
              </a:rPr>
              <a:t> Ota-</a:t>
            </a:r>
            <a:r>
              <a:rPr lang="en-US" dirty="0" err="1">
                <a:solidFill>
                  <a:srgbClr val="C00000"/>
                </a:solidFill>
                <a:latin typeface="Times New Roman" panose="02020603050405020304" pitchFamily="18" charset="0"/>
                <a:cs typeface="Times New Roman" panose="02020603050405020304" pitchFamily="18" charset="0"/>
              </a:rPr>
              <a:t>onalar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bilan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o‘rtasidagi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ochiq</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samimiy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muloqot</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oilaviy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hayotga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tayyorlanishida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muhim</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o‘rin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tutadi</a:t>
            </a:r>
            <a:r>
              <a:rPr lang="en-US" dirty="0">
                <a:solidFill>
                  <a:srgbClr val="C00000"/>
                </a:solidFill>
                <a:latin typeface="Times New Roman" panose="02020603050405020304" pitchFamily="18" charset="0"/>
                <a:cs typeface="Times New Roman" panose="02020603050405020304" pitchFamily="18" charset="0"/>
              </a:rPr>
              <a:t>. Ota-</a:t>
            </a:r>
            <a:r>
              <a:rPr lang="en-US" dirty="0" err="1">
                <a:solidFill>
                  <a:srgbClr val="C00000"/>
                </a:solidFill>
                <a:latin typeface="Times New Roman" panose="02020603050405020304" pitchFamily="18" charset="0"/>
                <a:cs typeface="Times New Roman" panose="02020603050405020304" pitchFamily="18" charset="0"/>
              </a:rPr>
              <a:t>onalar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o‘z</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farzandlariga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hayotdagi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turli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xil</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vaziyatlar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haqida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maslahatlar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berishi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o‘z</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tajribalari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bilan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bo‘lishishi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zarur</a:t>
            </a:r>
            <a:r>
              <a:rPr lang="en-US"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b="1" dirty="0" err="1">
                <a:solidFill>
                  <a:srgbClr val="C00000"/>
                </a:solidFill>
                <a:latin typeface="Times New Roman" panose="02020603050405020304" pitchFamily="18" charset="0"/>
                <a:cs typeface="Times New Roman" panose="02020603050405020304" pitchFamily="18" charset="0"/>
              </a:rPr>
              <a:t>Seminarlar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treninglar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uchun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oilaviy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hayot</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oila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qurish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sevgi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jinsiy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tarbiya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mas'uliyat</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haqida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seminarlar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treninglar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tashkil</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etish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foydalidir</a:t>
            </a:r>
            <a:r>
              <a:rPr lang="en-US" dirty="0">
                <a:solidFill>
                  <a:srgbClr val="C00000"/>
                </a:solidFill>
                <a:latin typeface="Times New Roman" panose="02020603050405020304" pitchFamily="18" charset="0"/>
                <a:cs typeface="Times New Roman" panose="02020603050405020304" pitchFamily="18" charset="0"/>
              </a:rPr>
              <a:t>. Bu </a:t>
            </a:r>
            <a:r>
              <a:rPr lang="en-US" dirty="0" err="1">
                <a:solidFill>
                  <a:srgbClr val="C00000"/>
                </a:solidFill>
                <a:latin typeface="Times New Roman" panose="02020603050405020304" pitchFamily="18" charset="0"/>
                <a:cs typeface="Times New Roman" panose="02020603050405020304" pitchFamily="18" charset="0"/>
              </a:rPr>
              <a:t>turli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mavzularda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o‘smirlarga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ilmiy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amaliy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bilimlar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berish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imkonini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yaratadi</a:t>
            </a:r>
            <a:r>
              <a:rPr lang="en-US"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b="1" dirty="0" err="1">
                <a:solidFill>
                  <a:srgbClr val="C00000"/>
                </a:solidFill>
                <a:latin typeface="Times New Roman" panose="02020603050405020304" pitchFamily="18" charset="0"/>
                <a:cs typeface="Times New Roman" panose="02020603050405020304" pitchFamily="18" charset="0"/>
              </a:rPr>
              <a:t>Psixologik</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maslahatlar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terapiya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O‘smirlarning</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psixologik</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tayyorgarligini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oshirish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uchun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psixologlar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tomonidan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o‘tkaziladigan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maslahatlar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terapiya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sessiyalari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samarali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bo‘lishi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mumkin</a:t>
            </a:r>
            <a:r>
              <a:rPr lang="en-US" dirty="0">
                <a:solidFill>
                  <a:srgbClr val="C00000"/>
                </a:solidFill>
                <a:latin typeface="Times New Roman" panose="02020603050405020304" pitchFamily="18" charset="0"/>
                <a:cs typeface="Times New Roman" panose="02020603050405020304" pitchFamily="18" charset="0"/>
              </a:rPr>
              <a:t>. Bu </a:t>
            </a:r>
            <a:r>
              <a:rPr lang="en-US" dirty="0" err="1">
                <a:solidFill>
                  <a:srgbClr val="C00000"/>
                </a:solidFill>
                <a:latin typeface="Times New Roman" panose="02020603050405020304" pitchFamily="18" charset="0"/>
                <a:cs typeface="Times New Roman" panose="02020603050405020304" pitchFamily="18" charset="0"/>
              </a:rPr>
              <a:t>o‘smirlarga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o‘z</a:t>
            </a:r>
            <a:r>
              <a:rPr lang="en-US" dirty="0">
                <a:solidFill>
                  <a:srgbClr val="C00000"/>
                </a:solidFill>
                <a:latin typeface="Times New Roman" panose="02020603050405020304" pitchFamily="18" charset="0"/>
                <a:cs typeface="Times New Roman" panose="02020603050405020304" pitchFamily="18" charset="0"/>
              </a:rPr>
              <a:t> his-</a:t>
            </a:r>
            <a:r>
              <a:rPr lang="en-US" dirty="0" err="1">
                <a:solidFill>
                  <a:srgbClr val="C00000"/>
                </a:solidFill>
                <a:latin typeface="Times New Roman" panose="02020603050405020304" pitchFamily="18" charset="0"/>
                <a:cs typeface="Times New Roman" panose="02020603050405020304" pitchFamily="18" charset="0"/>
              </a:rPr>
              <a:t>tuyg‘ularini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boshqarishda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o‘zini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anglashda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munosabatlarni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shakllantirishda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yordam</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beradi</a:t>
            </a:r>
            <a:r>
              <a:rPr lang="en-US" dirty="0">
                <a:solidFill>
                  <a:srgbClr val="C00000"/>
                </a:solidFill>
                <a:latin typeface="Times New Roman" panose="02020603050405020304" pitchFamily="18" charset="0"/>
                <a:cs typeface="Times New Roman" panose="02020603050405020304" pitchFamily="18" charset="0"/>
              </a:rPr>
              <a:t>.</a:t>
            </a:r>
          </a:p>
          <a:p>
            <a:pPr>
              <a:lnSpc>
                <a:spcPct val="120000"/>
              </a:lnSpc>
              <a:buFont typeface="+mj-lt"/>
              <a:buAutoNum type="arabicPeriod"/>
            </a:pPr>
            <a:r>
              <a:rPr lang="en-US" b="1" dirty="0" err="1">
                <a:solidFill>
                  <a:srgbClr val="C00000"/>
                </a:solidFill>
                <a:latin typeface="Times New Roman" panose="02020603050405020304" pitchFamily="18" charset="0"/>
                <a:cs typeface="Times New Roman" panose="02020603050405020304" pitchFamily="18" charset="0"/>
              </a:rPr>
              <a:t>O‘quv</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dasturlari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Oilaviy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hayotga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tayyorlashni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o‘z</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ichiga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olgan</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o‘quv</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dasturlarini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ishlab</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chiqish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ularni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o‘smirlarga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taqdim</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etish</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ularni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oilaviy</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munosabatlar</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va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mas'uliyatlarni</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tushunishga</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yordam</a:t>
            </a:r>
            <a:r>
              <a:rPr lang="en-US" dirty="0">
                <a:solidFill>
                  <a:srgbClr val="C00000"/>
                </a:solidFill>
                <a:latin typeface="Times New Roman" panose="02020603050405020304" pitchFamily="18" charset="0"/>
                <a:cs typeface="Times New Roman" panose="02020603050405020304" pitchFamily="18" charset="0"/>
              </a:rPr>
              <a:t> </a:t>
            </a:r>
            <a:r>
              <a:rPr lang="en-US" dirty="0" err="1">
                <a:solidFill>
                  <a:srgbClr val="C00000"/>
                </a:solidFill>
                <a:latin typeface="Times New Roman" panose="02020603050405020304" pitchFamily="18" charset="0"/>
                <a:cs typeface="Times New Roman" panose="02020603050405020304" pitchFamily="18" charset="0"/>
              </a:rPr>
              <a:t>beradi</a:t>
            </a:r>
            <a:r>
              <a:rPr lang="en-US" dirty="0">
                <a:solidFill>
                  <a:srgbClr val="C0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6" name="Текст 5">
            <a:extLst>
              <a:ext uri="{FF2B5EF4-FFF2-40B4-BE49-F238E27FC236}">
                <a16:creationId xmlns:a16="http://schemas.microsoft.com/office/drawing/2014/main" id="{B995C502-14F5-7F10-7BE7-C08B5A1F51C8}"/>
              </a:ext>
            </a:extLst>
          </p:cNvPr>
          <p:cNvSpPr>
            <a:spLocks noGrp="1"/>
          </p:cNvSpPr>
          <p:nvPr>
            <p:ph type="body" sz="half" idx="2"/>
          </p:nvPr>
        </p:nvSpPr>
        <p:spPr>
          <a:xfrm>
            <a:off x="570272" y="3500284"/>
            <a:ext cx="4201754" cy="2625213"/>
          </a:xfrm>
        </p:spPr>
        <p:txBody>
          <a:bodyPr/>
          <a:lstStyle/>
          <a:p>
            <a:pPr>
              <a:lnSpc>
                <a:spcPct val="100000"/>
              </a:lnSpc>
            </a:pPr>
            <a:r>
              <a:rPr lang="en-US" sz="1800" b="1" dirty="0">
                <a:solidFill>
                  <a:srgbClr val="002060"/>
                </a:solidFill>
                <a:latin typeface="Times New Roman" panose="02020603050405020304" pitchFamily="18" charset="0"/>
                <a:cs typeface="Times New Roman" panose="02020603050405020304" pitchFamily="18" charset="0"/>
              </a:rPr>
              <a:t>7. </a:t>
            </a:r>
            <a:r>
              <a:rPr lang="en-US" sz="1800" b="1" dirty="0" err="1">
                <a:solidFill>
                  <a:srgbClr val="002060"/>
                </a:solidFill>
                <a:latin typeface="Times New Roman" panose="02020603050405020304" pitchFamily="18" charset="0"/>
                <a:cs typeface="Times New Roman" panose="02020603050405020304" pitchFamily="18" charset="0"/>
              </a:rPr>
              <a:t>Oila</a:t>
            </a:r>
            <a:r>
              <a:rPr lang="en-US" sz="1800" b="1" dirty="0">
                <a:solidFill>
                  <a:srgbClr val="002060"/>
                </a:solidFill>
                <a:latin typeface="Times New Roman" panose="02020603050405020304" pitchFamily="18" charset="0"/>
                <a:cs typeface="Times New Roman" panose="02020603050405020304" pitchFamily="18" charset="0"/>
              </a:rPr>
              <a:t> </a:t>
            </a:r>
            <a:r>
              <a:rPr lang="en-US" sz="1800" b="1" dirty="0" err="1">
                <a:solidFill>
                  <a:srgbClr val="002060"/>
                </a:solidFill>
                <a:latin typeface="Times New Roman" panose="02020603050405020304" pitchFamily="18" charset="0"/>
                <a:cs typeface="Times New Roman" panose="02020603050405020304" pitchFamily="18" charset="0"/>
              </a:rPr>
              <a:t>va</a:t>
            </a:r>
            <a:r>
              <a:rPr lang="en-US" sz="1800" b="1" dirty="0">
                <a:solidFill>
                  <a:srgbClr val="002060"/>
                </a:solidFill>
                <a:latin typeface="Times New Roman" panose="02020603050405020304" pitchFamily="18" charset="0"/>
                <a:cs typeface="Times New Roman" panose="02020603050405020304" pitchFamily="18" charset="0"/>
              </a:rPr>
              <a:t> </a:t>
            </a:r>
            <a:r>
              <a:rPr lang="en-US" sz="1800" b="1" dirty="0" err="1">
                <a:solidFill>
                  <a:srgbClr val="002060"/>
                </a:solidFill>
                <a:latin typeface="Times New Roman" panose="02020603050405020304" pitchFamily="18" charset="0"/>
                <a:cs typeface="Times New Roman" panose="02020603050405020304" pitchFamily="18" charset="0"/>
              </a:rPr>
              <a:t>jamiyatdagi</a:t>
            </a:r>
            <a:r>
              <a:rPr lang="en-US" sz="1800" b="1" dirty="0">
                <a:solidFill>
                  <a:srgbClr val="002060"/>
                </a:solidFill>
                <a:latin typeface="Times New Roman" panose="02020603050405020304" pitchFamily="18" charset="0"/>
                <a:cs typeface="Times New Roman" panose="02020603050405020304" pitchFamily="18" charset="0"/>
              </a:rPr>
              <a:t> </a:t>
            </a:r>
            <a:r>
              <a:rPr lang="en-US" sz="1800" b="1" dirty="0" err="1">
                <a:solidFill>
                  <a:srgbClr val="002060"/>
                </a:solidFill>
                <a:latin typeface="Times New Roman" panose="02020603050405020304" pitchFamily="18" charset="0"/>
                <a:cs typeface="Times New Roman" panose="02020603050405020304" pitchFamily="18" charset="0"/>
              </a:rPr>
              <a:t>roli</a:t>
            </a:r>
            <a:endParaRPr lang="en-US" sz="1800" b="1" dirty="0">
              <a:solidFill>
                <a:srgbClr val="002060"/>
              </a:solidFill>
              <a:latin typeface="Times New Roman" panose="02020603050405020304" pitchFamily="18" charset="0"/>
              <a:cs typeface="Times New Roman" panose="02020603050405020304" pitchFamily="18" charset="0"/>
            </a:endParaRPr>
          </a:p>
          <a:p>
            <a:pPr>
              <a:lnSpc>
                <a:spcPct val="100000"/>
              </a:lnSpc>
            </a:pPr>
            <a:r>
              <a:rPr lang="en-US" sz="1800" dirty="0" err="1">
                <a:solidFill>
                  <a:srgbClr val="002060"/>
                </a:solidFill>
                <a:latin typeface="Times New Roman" panose="02020603050405020304" pitchFamily="18" charset="0"/>
                <a:cs typeface="Times New Roman" panose="02020603050405020304" pitchFamily="18" charset="0"/>
              </a:rPr>
              <a:t>O‘smirlar</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oilaviy</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hayotga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tayyorlanishda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o‘z</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oila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va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jamiyatdagi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rolini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tushunishlari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zarur</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O‘smirlar</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o‘zlarining</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oilasida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qanday</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roldan</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foydalanishlarini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shuningdek</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jamiyatda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mas'uliyatli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va</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ijtimoiy</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adolatli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fuqarolar</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bo‘lishni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o‘rganishlari</a:t>
            </a:r>
            <a:r>
              <a:rPr lang="en-US" sz="1800" dirty="0">
                <a:solidFill>
                  <a:srgbClr val="002060"/>
                </a:solidFill>
                <a:latin typeface="Times New Roman" panose="02020603050405020304" pitchFamily="18" charset="0"/>
                <a:cs typeface="Times New Roman" panose="02020603050405020304" pitchFamily="18" charset="0"/>
              </a:rPr>
              <a:t> </a:t>
            </a:r>
            <a:r>
              <a:rPr lang="en-US" sz="1800" dirty="0" err="1">
                <a:solidFill>
                  <a:srgbClr val="002060"/>
                </a:solidFill>
                <a:latin typeface="Times New Roman" panose="02020603050405020304" pitchFamily="18" charset="0"/>
                <a:cs typeface="Times New Roman" panose="02020603050405020304" pitchFamily="18" charset="0"/>
              </a:rPr>
              <a:t>kerak</a:t>
            </a:r>
            <a:r>
              <a:rPr lang="en-US" sz="1800" dirty="0">
                <a:solidFill>
                  <a:srgbClr val="002060"/>
                </a:solidFill>
                <a:latin typeface="Times New Roman" panose="02020603050405020304" pitchFamily="18" charset="0"/>
                <a:cs typeface="Times New Roman" panose="02020603050405020304" pitchFamily="18" charset="0"/>
              </a:rPr>
              <a:t>.</a:t>
            </a:r>
          </a:p>
          <a:p>
            <a:endParaRPr lang="ru-RU" dirty="0"/>
          </a:p>
        </p:txBody>
      </p:sp>
      <p:pic>
        <p:nvPicPr>
          <p:cNvPr id="8" name="Рисунок 7">
            <a:extLst>
              <a:ext uri="{FF2B5EF4-FFF2-40B4-BE49-F238E27FC236}">
                <a16:creationId xmlns:a16="http://schemas.microsoft.com/office/drawing/2014/main" id="{061B4378-DBEC-9332-F06B-245B9417BB85}"/>
              </a:ext>
            </a:extLst>
          </p:cNvPr>
          <p:cNvPicPr>
            <a:picLocks noChangeAspect="1"/>
          </p:cNvPicPr>
          <p:nvPr/>
        </p:nvPicPr>
        <p:blipFill>
          <a:blip r:embed="rId3"/>
          <a:stretch>
            <a:fillRect/>
          </a:stretch>
        </p:blipFill>
        <p:spPr>
          <a:xfrm>
            <a:off x="2490047" y="1692466"/>
            <a:ext cx="2487560" cy="1665250"/>
          </a:xfrm>
          <a:prstGeom prst="rect">
            <a:avLst/>
          </a:prstGeom>
          <a:ln>
            <a:noFill/>
          </a:ln>
          <a:effectLst>
            <a:softEdge rad="112500"/>
          </a:effectLst>
        </p:spPr>
      </p:pic>
    </p:spTree>
    <p:extLst>
      <p:ext uri="{BB962C8B-B14F-4D97-AF65-F5344CB8AC3E}">
        <p14:creationId xmlns:p14="http://schemas.microsoft.com/office/powerpoint/2010/main" val="3501062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153542AA-335A-3B71-DB9F-F1C83BF8D129}"/>
              </a:ext>
            </a:extLst>
          </p:cNvPr>
          <p:cNvSpPr>
            <a:spLocks noGrp="1"/>
          </p:cNvSpPr>
          <p:nvPr>
            <p:ph idx="1"/>
          </p:nvPr>
        </p:nvSpPr>
        <p:spPr/>
        <p:txBody>
          <a:bodyPr/>
          <a:lstStyle/>
          <a:p>
            <a:pPr marL="0" indent="0" algn="just">
              <a:buNone/>
            </a:pPr>
            <a:r>
              <a:rPr lang="en-US" dirty="0" err="1">
                <a:latin typeface="Times New Roman" panose="02020603050405020304" pitchFamily="18" charset="0"/>
                <a:cs typeface="Times New Roman" panose="02020603050405020304" pitchFamily="18" charset="0"/>
              </a:rPr>
              <a:t>O'smirlarda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treninglar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mashqlar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trening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mashqlarni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6510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Объект 11">
            <a:extLst>
              <a:ext uri="{FF2B5EF4-FFF2-40B4-BE49-F238E27FC236}">
                <a16:creationId xmlns:a16="http://schemas.microsoft.com/office/drawing/2014/main" id="{89C268BE-F003-3093-6FD2-D94D41C1087B}"/>
              </a:ext>
            </a:extLst>
          </p:cNvPr>
          <p:cNvSpPr>
            <a:spLocks noGrp="1"/>
          </p:cNvSpPr>
          <p:nvPr>
            <p:ph idx="1"/>
          </p:nvPr>
        </p:nvSpPr>
        <p:spPr>
          <a:xfrm>
            <a:off x="838200" y="802634"/>
            <a:ext cx="10515600" cy="5252731"/>
          </a:xfrm>
        </p:spPr>
        <p:txBody>
          <a:bodyPr>
            <a:normAutofit fontScale="85000" lnSpcReduction="20000"/>
          </a:bodyPr>
          <a:lstStyle/>
          <a:p>
            <a:pPr algn="just">
              <a:lnSpc>
                <a:spcPct val="110000"/>
              </a:lnSpc>
              <a:buNone/>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Tushunish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Tinglash</a:t>
            </a:r>
            <a:r>
              <a:rPr lang="en-US" b="1" dirty="0">
                <a:latin typeface="Times New Roman" panose="02020603050405020304" pitchFamily="18" charset="0"/>
                <a:cs typeface="Times New Roman" panose="02020603050405020304" pitchFamily="18" charset="0"/>
              </a:rPr>
              <a:t>" Mashqi</a:t>
            </a:r>
          </a:p>
          <a:p>
            <a:pPr algn="just">
              <a:lnSpc>
                <a:spcPct val="11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r>
              <a:rPr lang="en-US" dirty="0">
                <a:latin typeface="Times New Roman" panose="02020603050405020304" pitchFamily="18" charset="0"/>
                <a:cs typeface="Times New Roman" panose="02020603050405020304" pitchFamily="18" charset="0"/>
              </a:rPr>
              <a:t>.</a:t>
            </a:r>
          </a:p>
          <a:p>
            <a:pPr algn="just">
              <a:lnSpc>
                <a:spcPct val="110000"/>
              </a:lnSpc>
              <a:buNone/>
            </a:pPr>
            <a:r>
              <a:rPr lang="en-US" b="1" dirty="0" err="1">
                <a:latin typeface="Times New Roman" panose="02020603050405020304" pitchFamily="18" charset="0"/>
                <a:cs typeface="Times New Roman" panose="02020603050405020304" pitchFamily="18" charset="0"/>
              </a:rPr>
              <a:t>Qadamlar</a:t>
            </a:r>
            <a:r>
              <a:rPr lang="en-US" dirty="0">
                <a:latin typeface="Times New Roman" panose="02020603050405020304" pitchFamily="18" charset="0"/>
                <a:cs typeface="Times New Roman" panose="02020603050405020304" pitchFamily="18" charset="0"/>
              </a:rPr>
              <a:t>:</a:t>
            </a:r>
          </a:p>
          <a:p>
            <a:pPr algn="just">
              <a:lnSpc>
                <a:spcPct val="110000"/>
              </a:lnSpc>
              <a:buFont typeface="+mj-lt"/>
              <a:buAutoNum type="arabicPeriod"/>
            </a:pPr>
            <a:r>
              <a:rPr lang="en-US" b="1" dirty="0" err="1">
                <a:latin typeface="Times New Roman" panose="02020603050405020304" pitchFamily="18" charset="0"/>
                <a:cs typeface="Times New Roman" panose="02020603050405020304" pitchFamily="18" charset="0"/>
              </a:rPr>
              <a:t>Tinglash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Ishtirokchilarga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diqqat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so'rang</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mashqni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bo'ling</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daqiqalik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gapirishadi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shunchaki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tinglaydi</a:t>
            </a:r>
            <a:r>
              <a:rPr lang="en-US" dirty="0">
                <a:latin typeface="Times New Roman" panose="02020603050405020304" pitchFamily="18" charset="0"/>
                <a:cs typeface="Times New Roman" panose="02020603050405020304" pitchFamily="18" charset="0"/>
              </a:rPr>
              <a:t>.</a:t>
            </a:r>
          </a:p>
          <a:p>
            <a:pPr algn="just">
              <a:lnSpc>
                <a:spcPct val="110000"/>
              </a:lnSpc>
              <a:buFont typeface="+mj-lt"/>
              <a:buAutoNum type="arabicPeriod"/>
            </a:pPr>
            <a:r>
              <a:rPr lang="en-US" b="1" dirty="0" err="1">
                <a:latin typeface="Times New Roman" panose="02020603050405020304" pitchFamily="18" charset="0"/>
                <a:cs typeface="Times New Roman" panose="02020603050405020304" pitchFamily="18" charset="0"/>
              </a:rPr>
              <a:t>Tinglashdan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keyin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Tengdoshlari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edingiz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Sizning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nazaringizni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savollar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gn="just">
              <a:lnSpc>
                <a:spcPct val="110000"/>
              </a:lnSpc>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kuchaytiradi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4132255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A684386F-F115-9CF7-4FB6-7B25F6CAAC30}"/>
              </a:ext>
            </a:extLst>
          </p:cNvPr>
          <p:cNvSpPr>
            <a:spLocks noGrp="1"/>
          </p:cNvSpPr>
          <p:nvPr>
            <p:ph idx="1"/>
          </p:nvPr>
        </p:nvSpPr>
        <p:spPr>
          <a:xfrm>
            <a:off x="838200" y="753473"/>
            <a:ext cx="10515600" cy="5351053"/>
          </a:xfrm>
        </p:spPr>
        <p:txBody>
          <a:bodyPr>
            <a:normAutofit fontScale="85000" lnSpcReduction="20000"/>
          </a:bodyPr>
          <a:lstStyle/>
          <a:p>
            <a:pPr algn="just">
              <a:lnSpc>
                <a:spcPct val="110000"/>
              </a:lnSpc>
              <a:buNone/>
            </a:pPr>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Oilaviy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qiyinchiliklar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mashqi</a:t>
            </a:r>
            <a:endParaRPr lang="en-US" b="1" dirty="0">
              <a:latin typeface="Times New Roman" panose="02020603050405020304" pitchFamily="18" charset="0"/>
              <a:cs typeface="Times New Roman" panose="02020603050405020304" pitchFamily="18" charset="0"/>
            </a:endParaRPr>
          </a:p>
          <a:p>
            <a:pPr algn="just">
              <a:lnSpc>
                <a:spcPct val="110000"/>
              </a:lnSpc>
              <a:buNone/>
            </a:pPr>
            <a:r>
              <a:rPr lang="en-US" b="1"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r>
              <a:rPr lang="en-US" dirty="0">
                <a:latin typeface="Times New Roman" panose="02020603050405020304" pitchFamily="18" charset="0"/>
                <a:cs typeface="Times New Roman" panose="02020603050405020304" pitchFamily="18" charset="0"/>
              </a:rPr>
              <a:t>.</a:t>
            </a:r>
          </a:p>
          <a:p>
            <a:pPr algn="just">
              <a:lnSpc>
                <a:spcPct val="110000"/>
              </a:lnSpc>
              <a:buNone/>
            </a:pPr>
            <a:r>
              <a:rPr lang="en-US" b="1" dirty="0" err="1">
                <a:latin typeface="Times New Roman" panose="02020603050405020304" pitchFamily="18" charset="0"/>
                <a:cs typeface="Times New Roman" panose="02020603050405020304" pitchFamily="18" charset="0"/>
              </a:rPr>
              <a:t>Qadamlar</a:t>
            </a:r>
            <a:r>
              <a:rPr lang="en-US" dirty="0">
                <a:latin typeface="Times New Roman" panose="02020603050405020304" pitchFamily="18" charset="0"/>
                <a:cs typeface="Times New Roman" panose="02020603050405020304" pitchFamily="18" charset="0"/>
              </a:rPr>
              <a:t>:</a:t>
            </a:r>
          </a:p>
          <a:p>
            <a:pPr algn="just">
              <a:lnSpc>
                <a:spcPct val="110000"/>
              </a:lnSpc>
              <a:buFont typeface="+mj-lt"/>
              <a:buAutoNum type="arabicPeriod"/>
            </a:pPr>
            <a:r>
              <a:rPr lang="en-US" dirty="0" err="1">
                <a:latin typeface="Times New Roman" panose="02020603050405020304" pitchFamily="18" charset="0"/>
                <a:cs typeface="Times New Roman" panose="02020603050405020304" pitchFamily="18" charset="0"/>
              </a:rPr>
              <a:t>O'smirlarni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onangiz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band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sizning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ehtiyojlaringizga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bermayapti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qilayotganida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muvozanatni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gn="just">
              <a:lnSpc>
                <a:spcPct val="110000"/>
              </a:lnSpc>
              <a:buFont typeface="+mj-lt"/>
              <a:buAutoNum type="arabicPeriod"/>
            </a:pPr>
            <a:r>
              <a:rPr lang="en-US" dirty="0" err="1">
                <a:latin typeface="Times New Roman" panose="02020603050405020304" pitchFamily="18" charset="0"/>
                <a:cs typeface="Times New Roman" panose="02020603050405020304" pitchFamily="18" charset="0"/>
              </a:rPr>
              <a:t>Guruhlar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qilishadi</a:t>
            </a:r>
            <a:r>
              <a:rPr lang="en-US" dirty="0">
                <a:latin typeface="Times New Roman" panose="02020603050405020304" pitchFamily="18" charset="0"/>
                <a:cs typeface="Times New Roman" panose="02020603050405020304" pitchFamily="18" charset="0"/>
              </a:rPr>
              <a:t>. Ular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takliflarini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chiqadilar</a:t>
            </a:r>
            <a:r>
              <a:rPr lang="en-US" dirty="0">
                <a:latin typeface="Times New Roman" panose="02020603050405020304" pitchFamily="18" charset="0"/>
                <a:cs typeface="Times New Roman" panose="02020603050405020304" pitchFamily="18" charset="0"/>
              </a:rPr>
              <a:t>.</a:t>
            </a:r>
          </a:p>
          <a:p>
            <a:pPr algn="just">
              <a:lnSpc>
                <a:spcPct val="110000"/>
              </a:lnSpc>
            </a:pPr>
            <a:r>
              <a:rPr lang="en-US" b="1"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mashq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qiyinchiliklarni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422278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2F8359F-A3A7-F862-1D3F-6E5306E81910}"/>
              </a:ext>
            </a:extLst>
          </p:cNvPr>
          <p:cNvSpPr>
            <a:spLocks noGrp="1"/>
          </p:cNvSpPr>
          <p:nvPr>
            <p:ph idx="1"/>
          </p:nvPr>
        </p:nvSpPr>
        <p:spPr>
          <a:xfrm>
            <a:off x="838200" y="727587"/>
            <a:ext cx="10515600" cy="5449376"/>
          </a:xfrm>
        </p:spPr>
        <p:txBody>
          <a:bodyPr>
            <a:normAutofit/>
          </a:bodyPr>
          <a:lstStyle/>
          <a:p>
            <a:pPr>
              <a:buNone/>
            </a:pPr>
            <a:r>
              <a:rPr lang="en-US" sz="2400" b="1" dirty="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Rolni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o'ynash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mashqi</a:t>
            </a:r>
            <a:endParaRPr lang="en-US" sz="2400" b="1" dirty="0">
              <a:latin typeface="Times New Roman" panose="02020603050405020304" pitchFamily="18" charset="0"/>
              <a:cs typeface="Times New Roman" panose="02020603050405020304" pitchFamily="18" charset="0"/>
            </a:endParaRPr>
          </a:p>
          <a:p>
            <a:pPr>
              <a:buNone/>
            </a:pPr>
            <a:r>
              <a:rPr lang="en-US" sz="2400" b="1" dirty="0" err="1">
                <a:latin typeface="Times New Roman" panose="02020603050405020304" pitchFamily="18" charset="0"/>
                <a:cs typeface="Times New Roman" panose="02020603050405020304" pitchFamily="18" charset="0"/>
              </a:rPr>
              <a:t>Maqsad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O'smirlarga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empatiya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boshqalarning</a:t>
            </a:r>
            <a:r>
              <a:rPr lang="en-US" sz="2400" dirty="0">
                <a:latin typeface="Times New Roman" panose="02020603050405020304" pitchFamily="18" charset="0"/>
                <a:cs typeface="Times New Roman" panose="02020603050405020304" pitchFamily="18" charset="0"/>
              </a:rPr>
              <a:t> his-</a:t>
            </a:r>
            <a:r>
              <a:rPr lang="en-US" sz="2400" dirty="0" err="1">
                <a:latin typeface="Times New Roman" panose="02020603050405020304" pitchFamily="18" charset="0"/>
                <a:cs typeface="Times New Roman" panose="02020603050405020304" pitchFamily="18" charset="0"/>
              </a:rPr>
              <a:t>tuyg'ularini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tushunish</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oiladagi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munosabatlarni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yaxshilash</a:t>
            </a:r>
            <a:r>
              <a:rPr lang="en-US" sz="2400" dirty="0">
                <a:latin typeface="Times New Roman" panose="02020603050405020304" pitchFamily="18" charset="0"/>
                <a:cs typeface="Times New Roman" panose="02020603050405020304" pitchFamily="18" charset="0"/>
              </a:rPr>
              <a:t>.</a:t>
            </a:r>
          </a:p>
          <a:p>
            <a:pPr>
              <a:buNone/>
            </a:pPr>
            <a:r>
              <a:rPr lang="en-US" sz="2400" b="1" dirty="0" err="1">
                <a:latin typeface="Times New Roman" panose="02020603050405020304" pitchFamily="18" charset="0"/>
                <a:cs typeface="Times New Roman" panose="02020603050405020304" pitchFamily="18" charset="0"/>
              </a:rPr>
              <a:t>Qadamlar</a:t>
            </a:r>
            <a:r>
              <a:rPr lang="en-US" sz="2400" dirty="0">
                <a:latin typeface="Times New Roman" panose="02020603050405020304" pitchFamily="18" charset="0"/>
                <a:cs typeface="Times New Roman" panose="02020603050405020304" pitchFamily="18" charset="0"/>
              </a:rPr>
              <a:t>:</a:t>
            </a:r>
          </a:p>
          <a:p>
            <a:pPr>
              <a:buFont typeface="+mj-lt"/>
              <a:buAutoNum type="arabicPeriod"/>
            </a:pPr>
            <a:r>
              <a:rPr lang="en-US" sz="2400" dirty="0" err="1">
                <a:latin typeface="Times New Roman" panose="02020603050405020304" pitchFamily="18" charset="0"/>
                <a:cs typeface="Times New Roman" panose="02020603050405020304" pitchFamily="18" charset="0"/>
              </a:rPr>
              <a:t>O'smirlarni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oilaviy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rollarda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o'ynashga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taklif</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o'smir</a:t>
            </a:r>
            <a:r>
              <a:rPr lang="en-US" sz="2400" dirty="0">
                <a:latin typeface="Times New Roman" panose="02020603050405020304" pitchFamily="18" charset="0"/>
                <a:cs typeface="Times New Roman" panose="02020603050405020304" pitchFamily="18" charset="0"/>
              </a:rPr>
              <a:t> bola, </a:t>
            </a:r>
            <a:r>
              <a:rPr lang="en-US" sz="2400" dirty="0" err="1">
                <a:latin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cs typeface="Times New Roman" panose="02020603050405020304" pitchFamily="18" charset="0"/>
              </a:rPr>
              <a:t> aka-</a:t>
            </a:r>
            <a:r>
              <a:rPr lang="en-US" sz="2400" dirty="0" err="1">
                <a:latin typeface="Times New Roman" panose="02020603050405020304" pitchFamily="18" charset="0"/>
                <a:cs typeface="Times New Roman" panose="02020603050405020304" pitchFamily="18" charset="0"/>
              </a:rPr>
              <a:t>uka</a:t>
            </a:r>
            <a:r>
              <a:rPr lang="en-US" sz="2400" dirty="0">
                <a:latin typeface="Times New Roman" panose="02020603050405020304" pitchFamily="18" charset="0"/>
                <a:cs typeface="Times New Roman" panose="02020603050405020304" pitchFamily="18" charset="0"/>
              </a:rPr>
              <a:t>). Ular </a:t>
            </a:r>
            <a:r>
              <a:rPr lang="en-US" sz="2400" dirty="0" err="1">
                <a:latin typeface="Times New Roman" panose="02020603050405020304" pitchFamily="18" charset="0"/>
                <a:cs typeface="Times New Roman" panose="02020603050405020304" pitchFamily="18" charset="0"/>
              </a:rPr>
              <a:t>o'zlari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belgilanganga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ota-ona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kelishmovchilik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o'qishdagi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muvaffaqiyatsizlik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o'ynashlari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a:t>
            </a:r>
          </a:p>
          <a:p>
            <a:pPr>
              <a:buFont typeface="+mj-lt"/>
              <a:buAutoNum type="arabicPeriod"/>
            </a:pPr>
            <a:r>
              <a:rPr lang="en-US" sz="2400" dirty="0">
                <a:latin typeface="Times New Roman" panose="02020603050405020304" pitchFamily="18" charset="0"/>
                <a:cs typeface="Times New Roman" panose="02020603050405020304" pitchFamily="18" charset="0"/>
              </a:rPr>
              <a:t>Har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ishtirokchi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rolini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o'ynab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boshqalarning</a:t>
            </a:r>
            <a:r>
              <a:rPr lang="en-US" sz="2400" dirty="0">
                <a:latin typeface="Times New Roman" panose="02020603050405020304" pitchFamily="18" charset="0"/>
                <a:cs typeface="Times New Roman" panose="02020603050405020304" pitchFamily="18" charset="0"/>
              </a:rPr>
              <a:t> his-</a:t>
            </a:r>
            <a:r>
              <a:rPr lang="en-US" sz="2400" dirty="0" err="1">
                <a:latin typeface="Times New Roman" panose="02020603050405020304" pitchFamily="18" charset="0"/>
                <a:cs typeface="Times New Roman" panose="02020603050405020304" pitchFamily="18" charset="0"/>
              </a:rPr>
              <a:t>tuyg'ularini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tushunishga</a:t>
            </a:r>
            <a:r>
              <a:rPr lang="en-US" sz="2400" dirty="0">
                <a:latin typeface="Times New Roman" panose="02020603050405020304" pitchFamily="18" charset="0"/>
                <a:cs typeface="Times New Roman" panose="02020603050405020304" pitchFamily="18" charset="0"/>
              </a:rPr>
              <a:t> harakat </a:t>
            </a:r>
            <a:r>
              <a:rPr lang="en-US" sz="2400" dirty="0" err="1">
                <a:latin typeface="Times New Roman" panose="02020603050405020304" pitchFamily="18" charset="0"/>
                <a:cs typeface="Times New Roman" panose="02020603050405020304" pitchFamily="18" charset="0"/>
              </a:rPr>
              <a:t>qiladi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xatti-harakatlarini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yaxshilashlari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o'rganadi</a:t>
            </a:r>
            <a:r>
              <a:rPr lang="en-US" sz="2400" dirty="0">
                <a:latin typeface="Times New Roman" panose="02020603050405020304" pitchFamily="18" charset="0"/>
                <a:cs typeface="Times New Roman" panose="02020603050405020304" pitchFamily="18" charset="0"/>
              </a:rPr>
              <a:t>.</a:t>
            </a:r>
          </a:p>
          <a:p>
            <a:r>
              <a:rPr lang="en-US" sz="2400" b="1" dirty="0" err="1">
                <a:latin typeface="Times New Roman" panose="02020603050405020304" pitchFamily="18" charset="0"/>
                <a:cs typeface="Times New Roman" panose="02020603050405020304" pitchFamily="18" charset="0"/>
              </a:rPr>
              <a:t>Natija</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mashq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o'smirlarni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empatiya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oilada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o'rgatadi</a:t>
            </a:r>
            <a:r>
              <a:rPr lang="en-US" sz="2400"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14907926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094958EF-CA9C-4CB0-1483-9BB0C78AF2CE}"/>
              </a:ext>
            </a:extLst>
          </p:cNvPr>
          <p:cNvSpPr>
            <a:spLocks noGrp="1"/>
          </p:cNvSpPr>
          <p:nvPr>
            <p:ph type="title"/>
          </p:nvPr>
        </p:nvSpPr>
        <p:spPr>
          <a:xfrm>
            <a:off x="839788" y="148815"/>
            <a:ext cx="10515600" cy="1325563"/>
          </a:xfrm>
        </p:spPr>
        <p:txBody>
          <a:bodyPr>
            <a:normAutofit fontScale="90000"/>
          </a:bodyPr>
          <a:lstStyle/>
          <a:p>
            <a:r>
              <a:rPr lang="en-US" sz="1800"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Oʻsmirlarning</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mustaqil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fikrlar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qarashlarini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shakllantirish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hayotda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uchrashi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mumkin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boʻlgan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muammolar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haqida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tushuncha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berish</a:t>
            </a:r>
            <a:r>
              <a:rPr lang="en-US" sz="1800" b="1" dirty="0">
                <a:latin typeface="Times New Roman" panose="02020603050405020304" pitchFamily="18" charset="0"/>
                <a:cs typeface="Times New Roman" panose="02020603050405020304" pitchFamily="18" charset="0"/>
              </a:rPr>
              <a:t> — </a:t>
            </a:r>
            <a:r>
              <a:rPr lang="en-US" sz="1800" b="1" dirty="0" err="1">
                <a:latin typeface="Times New Roman" panose="02020603050405020304" pitchFamily="18" charset="0"/>
                <a:cs typeface="Times New Roman" panose="02020603050405020304" pitchFamily="18" charset="0"/>
              </a:rPr>
              <a:t>bu</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o‘smirlarni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hayotga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tayyorlashda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muhim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psixologik</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jarayonlardir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O‘smirlar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bu</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jarayon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orqali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o‘z</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fikrlarini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mustaqil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ravishda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ifodalashni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muammolarni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qilishni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o‘rganadilar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hayotda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yuzaga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keladigan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turli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holatlar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bilan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qanday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kurashish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kerakligini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tushunishadi</a:t>
            </a:r>
            <a:r>
              <a:rPr lang="en-US" sz="1800"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
        <p:nvSpPr>
          <p:cNvPr id="6" name="Объект 5">
            <a:extLst>
              <a:ext uri="{FF2B5EF4-FFF2-40B4-BE49-F238E27FC236}">
                <a16:creationId xmlns:a16="http://schemas.microsoft.com/office/drawing/2014/main" id="{256CBEAC-A594-E4D8-3326-7C9F887F184C}"/>
              </a:ext>
            </a:extLst>
          </p:cNvPr>
          <p:cNvSpPr>
            <a:spLocks noGrp="1"/>
          </p:cNvSpPr>
          <p:nvPr>
            <p:ph sz="half" idx="2"/>
          </p:nvPr>
        </p:nvSpPr>
        <p:spPr>
          <a:xfrm>
            <a:off x="613646" y="1632155"/>
            <a:ext cx="5157787" cy="4994787"/>
          </a:xfrm>
        </p:spPr>
        <p:txBody>
          <a:bodyPr>
            <a:normAutofit fontScale="47500" lnSpcReduction="20000"/>
          </a:bodyPr>
          <a:lstStyle/>
          <a:p>
            <a:pPr marL="0" indent="0">
              <a:lnSpc>
                <a:spcPct val="120000"/>
              </a:lnSpc>
              <a:buNone/>
            </a:pPr>
            <a:r>
              <a:rPr lang="en-US" sz="3400" b="1" dirty="0">
                <a:solidFill>
                  <a:srgbClr val="FF0000"/>
                </a:solidFill>
                <a:latin typeface="Times New Roman" panose="02020603050405020304" pitchFamily="18" charset="0"/>
                <a:cs typeface="Times New Roman" panose="02020603050405020304" pitchFamily="18" charset="0"/>
              </a:rPr>
              <a:t>1. </a:t>
            </a:r>
            <a:r>
              <a:rPr lang="en-US" sz="3400" b="1" dirty="0" err="1">
                <a:solidFill>
                  <a:srgbClr val="FF0000"/>
                </a:solidFill>
                <a:latin typeface="Times New Roman" panose="02020603050405020304" pitchFamily="18" charset="0"/>
                <a:cs typeface="Times New Roman" panose="02020603050405020304" pitchFamily="18" charset="0"/>
              </a:rPr>
              <a:t>Mustaqil</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fikr</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va</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qarashlarni</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shakllantirish</a:t>
            </a:r>
            <a:endParaRPr lang="en-US" sz="34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3400" dirty="0" err="1">
                <a:solidFill>
                  <a:srgbClr val="FF0000"/>
                </a:solidFill>
                <a:latin typeface="Times New Roman" panose="02020603050405020304" pitchFamily="18" charset="0"/>
                <a:cs typeface="Times New Roman" panose="02020603050405020304" pitchFamily="18" charset="0"/>
              </a:rPr>
              <a:t>Mustaqil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fikr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qarashlarning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shakllanishi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o‘smirlarning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shaxsiy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rivojlanishining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ajralmas</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qismi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hisoblanadi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O‘smirlik</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davrida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o‘ziga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xos</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qarashlar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shaxsiy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qadriyatlar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dunyoqarash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shakllanadi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O‘smirlarning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mustaqil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fikrlash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qobiliyatini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rivojlantirishda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quyidagi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jihatlar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muhim</a:t>
            </a:r>
            <a:r>
              <a:rPr lang="en-US" sz="34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400" b="1" dirty="0" err="1">
                <a:solidFill>
                  <a:srgbClr val="FF0000"/>
                </a:solidFill>
                <a:latin typeface="Times New Roman" panose="02020603050405020304" pitchFamily="18" charset="0"/>
                <a:cs typeface="Times New Roman" panose="02020603050405020304" pitchFamily="18" charset="0"/>
              </a:rPr>
              <a:t>Tadqiqot</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va</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tahlil</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qilish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O‘smirlarni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turli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masalalar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bo‘yicha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tadqiqotlar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qilishga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yangiliklarni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o‘rganishga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bu</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haqda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fikrlarini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bildirishga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undash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kerak</a:t>
            </a:r>
            <a:r>
              <a:rPr lang="en-US" sz="3400" dirty="0">
                <a:solidFill>
                  <a:srgbClr val="FF0000"/>
                </a:solidFill>
                <a:latin typeface="Times New Roman" panose="02020603050405020304" pitchFamily="18" charset="0"/>
                <a:cs typeface="Times New Roman" panose="02020603050405020304" pitchFamily="18" charset="0"/>
              </a:rPr>
              <a:t>. Bu </a:t>
            </a:r>
            <a:r>
              <a:rPr lang="en-US" sz="3400" dirty="0" err="1">
                <a:solidFill>
                  <a:srgbClr val="FF0000"/>
                </a:solidFill>
                <a:latin typeface="Times New Roman" panose="02020603050405020304" pitchFamily="18" charset="0"/>
                <a:cs typeface="Times New Roman" panose="02020603050405020304" pitchFamily="18" charset="0"/>
              </a:rPr>
              <a:t>ularda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fikrini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mustaqil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ravishda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ifodalashga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yangi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ma'lumotlarga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nisbatan</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tanqidiy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yondashishga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yordam</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beradi</a:t>
            </a:r>
            <a:r>
              <a:rPr lang="en-US" sz="34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400" b="1" dirty="0" err="1">
                <a:solidFill>
                  <a:srgbClr val="FF0000"/>
                </a:solidFill>
                <a:latin typeface="Times New Roman" panose="02020603050405020304" pitchFamily="18" charset="0"/>
                <a:cs typeface="Times New Roman" panose="02020603050405020304" pitchFamily="18" charset="0"/>
              </a:rPr>
              <a:t>Mustaqil</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qarorlar</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qabul</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qilish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O‘smirlar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hayotida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turli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qarorlarni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mustaqil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ravishda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qabul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qilishni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o‘rganishlari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zarur</a:t>
            </a:r>
            <a:r>
              <a:rPr lang="en-US" sz="3400" dirty="0">
                <a:solidFill>
                  <a:srgbClr val="FF0000"/>
                </a:solidFill>
                <a:latin typeface="Times New Roman" panose="02020603050405020304" pitchFamily="18" charset="0"/>
                <a:cs typeface="Times New Roman" panose="02020603050405020304" pitchFamily="18" charset="0"/>
              </a:rPr>
              <a:t>. Bu, </a:t>
            </a:r>
            <a:r>
              <a:rPr lang="en-US" sz="3400" dirty="0" err="1">
                <a:solidFill>
                  <a:srgbClr val="FF0000"/>
                </a:solidFill>
                <a:latin typeface="Times New Roman" panose="02020603050405020304" pitchFamily="18" charset="0"/>
                <a:cs typeface="Times New Roman" panose="02020603050405020304" pitchFamily="18" charset="0"/>
              </a:rPr>
              <a:t>ular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uchun</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kelajakda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hayotiy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qarorlarni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qabul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qilishda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yordam</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beradi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o‘zining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shaxsiy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mas'uliyatini</a:t>
            </a:r>
            <a:r>
              <a:rPr lang="en-US" sz="3400" dirty="0">
                <a:solidFill>
                  <a:srgbClr val="FF0000"/>
                </a:solidFill>
                <a:latin typeface="Times New Roman" panose="02020603050405020304" pitchFamily="18" charset="0"/>
                <a:cs typeface="Times New Roman" panose="02020603050405020304" pitchFamily="18" charset="0"/>
              </a:rPr>
              <a:t> his </a:t>
            </a:r>
            <a:r>
              <a:rPr lang="en-US" sz="3400" dirty="0" err="1">
                <a:solidFill>
                  <a:srgbClr val="FF0000"/>
                </a:solidFill>
                <a:latin typeface="Times New Roman" panose="02020603050405020304" pitchFamily="18" charset="0"/>
                <a:cs typeface="Times New Roman" panose="02020603050405020304" pitchFamily="18" charset="0"/>
              </a:rPr>
              <a:t>etishga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yordam</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beradi</a:t>
            </a:r>
            <a:r>
              <a:rPr lang="en-US" sz="34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8" name="Объект 7">
            <a:extLst>
              <a:ext uri="{FF2B5EF4-FFF2-40B4-BE49-F238E27FC236}">
                <a16:creationId xmlns:a16="http://schemas.microsoft.com/office/drawing/2014/main" id="{9F973055-4372-3973-0A92-E77EFB46F16A}"/>
              </a:ext>
            </a:extLst>
          </p:cNvPr>
          <p:cNvSpPr>
            <a:spLocks noGrp="1"/>
          </p:cNvSpPr>
          <p:nvPr>
            <p:ph sz="quarter" idx="4"/>
          </p:nvPr>
        </p:nvSpPr>
        <p:spPr>
          <a:xfrm>
            <a:off x="5965722" y="1543665"/>
            <a:ext cx="5183188" cy="4768645"/>
          </a:xfrm>
        </p:spPr>
        <p:txBody>
          <a:bodyPr>
            <a:normAutofit fontScale="47500" lnSpcReduction="20000"/>
          </a:bodyPr>
          <a:lstStyle/>
          <a:p>
            <a:pPr marL="0" indent="0">
              <a:lnSpc>
                <a:spcPct val="120000"/>
              </a:lnSpc>
              <a:buNone/>
            </a:pPr>
            <a:r>
              <a:rPr lang="en-US" sz="3000" b="1" dirty="0">
                <a:latin typeface="Times New Roman" panose="02020603050405020304" pitchFamily="18" charset="0"/>
                <a:cs typeface="Times New Roman" panose="02020603050405020304" pitchFamily="18" charset="0"/>
              </a:rPr>
              <a:t>2. </a:t>
            </a:r>
            <a:r>
              <a:rPr lang="en-US" sz="3000" b="1" dirty="0" err="1">
                <a:latin typeface="Times New Roman" panose="02020603050405020304" pitchFamily="18" charset="0"/>
                <a:cs typeface="Times New Roman" panose="02020603050405020304" pitchFamily="18" charset="0"/>
              </a:rPr>
              <a:t>Oilaviy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hayotda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uchrashi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mumkin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bo‘lgan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muammolar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haqida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tushuncha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berish</a:t>
            </a:r>
            <a:endParaRPr lang="en-US" sz="3000" b="1" dirty="0">
              <a:latin typeface="Times New Roman" panose="02020603050405020304" pitchFamily="18" charset="0"/>
              <a:cs typeface="Times New Roman" panose="02020603050405020304" pitchFamily="18" charset="0"/>
            </a:endParaRPr>
          </a:p>
          <a:p>
            <a:pPr>
              <a:lnSpc>
                <a:spcPct val="120000"/>
              </a:lnSpc>
            </a:pPr>
            <a:r>
              <a:rPr lang="en-US" sz="3000" dirty="0" err="1">
                <a:latin typeface="Times New Roman" panose="02020603050405020304" pitchFamily="18" charset="0"/>
                <a:cs typeface="Times New Roman" panose="02020603050405020304" pitchFamily="18" charset="0"/>
              </a:rPr>
              <a:t>O‘smirlar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oilaviy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hayotda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uchrashi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mumkin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muammolarni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tushunishi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kerak</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ularning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kelajakda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oilaviy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munosabatlarni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muvaffaqiyatli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qurishda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muammolarni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yordam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Ba'zi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umumiy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muammolar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quyidagilardir</a:t>
            </a:r>
            <a:r>
              <a:rPr lang="en-US" sz="3000" dirty="0">
                <a:latin typeface="Times New Roman" panose="02020603050405020304" pitchFamily="18" charset="0"/>
                <a:cs typeface="Times New Roman" panose="02020603050405020304" pitchFamily="18" charset="0"/>
              </a:rPr>
              <a:t>:</a:t>
            </a:r>
          </a:p>
          <a:p>
            <a:pPr>
              <a:lnSpc>
                <a:spcPct val="120000"/>
              </a:lnSpc>
            </a:pPr>
            <a:r>
              <a:rPr lang="en-US" sz="3000" b="1" dirty="0">
                <a:latin typeface="Times New Roman" panose="02020603050405020304" pitchFamily="18" charset="0"/>
                <a:cs typeface="Times New Roman" panose="02020603050405020304" pitchFamily="18" charset="0"/>
              </a:rPr>
              <a:t>a) </a:t>
            </a:r>
            <a:r>
              <a:rPr lang="en-US" sz="3000" b="1" dirty="0" err="1">
                <a:latin typeface="Times New Roman" panose="02020603050405020304" pitchFamily="18" charset="0"/>
                <a:cs typeface="Times New Roman" panose="02020603050405020304" pitchFamily="18" charset="0"/>
              </a:rPr>
              <a:t>Xarakterlar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qarashlar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o‘rtasidagi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ziddiyatlar</a:t>
            </a:r>
            <a:endParaRPr lang="en-US" sz="3000" b="1" dirty="0">
              <a:latin typeface="Times New Roman" panose="02020603050405020304" pitchFamily="18" charset="0"/>
              <a:cs typeface="Times New Roman" panose="02020603050405020304" pitchFamily="18" charset="0"/>
            </a:endParaRPr>
          </a:p>
          <a:p>
            <a:pPr>
              <a:lnSpc>
                <a:spcPct val="120000"/>
              </a:lnSpc>
            </a:pPr>
            <a:r>
              <a:rPr lang="en-US" sz="3000" dirty="0" err="1">
                <a:latin typeface="Times New Roman" panose="02020603050405020304" pitchFamily="18" charset="0"/>
                <a:cs typeface="Times New Roman" panose="02020603050405020304" pitchFamily="18" charset="0"/>
              </a:rPr>
              <a:t>O‘smirlar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oiladagi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boshqa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a'zolar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xarakterlar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qarashlar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bo‘yicha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ziddiyatlarga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duch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kelishi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mumkin</a:t>
            </a:r>
            <a:r>
              <a:rPr lang="en-US" sz="3000" dirty="0">
                <a:latin typeface="Times New Roman" panose="02020603050405020304" pitchFamily="18" charset="0"/>
                <a:cs typeface="Times New Roman" panose="02020603050405020304" pitchFamily="18" charset="0"/>
              </a:rPr>
              <a:t>. Ota-</a:t>
            </a:r>
            <a:r>
              <a:rPr lang="en-US" sz="3000" dirty="0" err="1">
                <a:latin typeface="Times New Roman" panose="02020603050405020304" pitchFamily="18" charset="0"/>
                <a:cs typeface="Times New Roman" panose="02020603050405020304" pitchFamily="18" charset="0"/>
              </a:rPr>
              <a:t>onalar</a:t>
            </a:r>
            <a:r>
              <a:rPr lang="en-US" sz="3000" dirty="0">
                <a:latin typeface="Times New Roman" panose="02020603050405020304" pitchFamily="18" charset="0"/>
                <a:cs typeface="Times New Roman" panose="02020603050405020304" pitchFamily="18" charset="0"/>
              </a:rPr>
              <a:t>, aka-</a:t>
            </a:r>
            <a:r>
              <a:rPr lang="en-US" sz="3000" dirty="0" err="1">
                <a:latin typeface="Times New Roman" panose="02020603050405020304" pitchFamily="18" charset="0"/>
                <a:cs typeface="Times New Roman" panose="02020603050405020304" pitchFamily="18" charset="0"/>
              </a:rPr>
              <a:t>ukalar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opa-singillar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ziddiyatlar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o‘smirlarni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kuchli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ta'sir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mumkin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oiladagi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ziddiyatlarni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quyidagi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ko‘nikmalarni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o‘rganishlari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zarur</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dirty="0" err="1">
                <a:latin typeface="Times New Roman" panose="02020603050405020304" pitchFamily="18" charset="0"/>
                <a:cs typeface="Times New Roman" panose="02020603050405020304" pitchFamily="18" charset="0"/>
              </a:rPr>
              <a:t>O‘zaro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hurmat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sabr-toqat</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dirty="0" err="1">
                <a:latin typeface="Times New Roman" panose="02020603050405020304" pitchFamily="18" charset="0"/>
                <a:cs typeface="Times New Roman" panose="02020603050405020304" pitchFamily="18" charset="0"/>
              </a:rPr>
              <a:t>Qarorlarni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birgalikda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kelishilgan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holda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qabul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dirty="0" err="1">
                <a:latin typeface="Times New Roman" panose="02020603050405020304" pitchFamily="18" charset="0"/>
                <a:cs typeface="Times New Roman" panose="02020603050405020304" pitchFamily="18" charset="0"/>
              </a:rPr>
              <a:t>Farqliliklarni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tushunish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muhokama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a:t>
            </a:r>
            <a:r>
              <a:rPr lang="en-US" sz="3000"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9" name="Рисунок 8">
            <a:extLst>
              <a:ext uri="{FF2B5EF4-FFF2-40B4-BE49-F238E27FC236}">
                <a16:creationId xmlns:a16="http://schemas.microsoft.com/office/drawing/2014/main" id="{84C7077C-B4F1-2791-D6F1-62B3BE284C3E}"/>
              </a:ext>
            </a:extLst>
          </p:cNvPr>
          <p:cNvPicPr>
            <a:picLocks noChangeAspect="1"/>
          </p:cNvPicPr>
          <p:nvPr/>
        </p:nvPicPr>
        <p:blipFill>
          <a:blip r:embed="rId2"/>
          <a:stretch>
            <a:fillRect/>
          </a:stretch>
        </p:blipFill>
        <p:spPr>
          <a:xfrm>
            <a:off x="10103670" y="5314335"/>
            <a:ext cx="1872021" cy="1425523"/>
          </a:xfrm>
          <a:prstGeom prst="rect">
            <a:avLst/>
          </a:prstGeom>
        </p:spPr>
      </p:pic>
    </p:spTree>
    <p:extLst>
      <p:ext uri="{BB962C8B-B14F-4D97-AF65-F5344CB8AC3E}">
        <p14:creationId xmlns:p14="http://schemas.microsoft.com/office/powerpoint/2010/main" val="3775635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D37B7907-1216-7C05-A942-A183F08C420E}"/>
              </a:ext>
            </a:extLst>
          </p:cNvPr>
          <p:cNvSpPr>
            <a:spLocks noGrp="1"/>
          </p:cNvSpPr>
          <p:nvPr>
            <p:ph type="title"/>
          </p:nvPr>
        </p:nvSpPr>
        <p:spPr/>
        <p:txBody>
          <a:bodyPr>
            <a:normAutofit/>
          </a:bodyPr>
          <a:lstStyle/>
          <a:p>
            <a:pPr algn="just"/>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muammolarni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qilish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o‘smirlar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kattalar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uchun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muhim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psixologik</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ijtimoiy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ko‘nikmalarni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rivojlantirishni</a:t>
            </a:r>
            <a:r>
              <a:rPr lang="en-US" sz="1800" b="1" dirty="0">
                <a:latin typeface="Times New Roman" panose="02020603050405020304" pitchFamily="18" charset="0"/>
                <a:cs typeface="Times New Roman" panose="02020603050405020304" pitchFamily="18" charset="0"/>
              </a:rPr>
              <a:t> talab </a:t>
            </a:r>
            <a:r>
              <a:rPr lang="en-US" sz="1800" b="1" dirty="0" err="1">
                <a:latin typeface="Times New Roman" panose="02020603050405020304" pitchFamily="18" charset="0"/>
                <a:cs typeface="Times New Roman" panose="02020603050405020304" pitchFamily="18" charset="0"/>
              </a:rPr>
              <a:t>qiladi</a:t>
            </a:r>
            <a:r>
              <a:rPr lang="en-US" sz="1800" b="1" dirty="0">
                <a:latin typeface="Times New Roman" panose="02020603050405020304" pitchFamily="18" charset="0"/>
                <a:cs typeface="Times New Roman" panose="02020603050405020304" pitchFamily="18" charset="0"/>
              </a:rPr>
              <a:t>. Bu </a:t>
            </a:r>
            <a:r>
              <a:rPr lang="en-US" sz="1800" b="1" dirty="0" err="1">
                <a:latin typeface="Times New Roman" panose="02020603050405020304" pitchFamily="18" charset="0"/>
                <a:cs typeface="Times New Roman" panose="02020603050405020304" pitchFamily="18" charset="0"/>
              </a:rPr>
              <a:t>jarayon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o‘zaro</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hurmat</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hamjihatlik</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muammolarni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konstruktiv</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tarzda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qilishni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o‘rganish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bilan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bog‘liqdir</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Oilaviy</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muammolarni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hal</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qilishning</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turli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yechimlarini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topa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bilish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uchun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o‘smirlarga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quyidagi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bilim</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ko‘nikma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va</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malakalarni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shakllantirish</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zarur</a:t>
            </a:r>
            <a:r>
              <a:rPr lang="en-US" sz="1800"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
        <p:nvSpPr>
          <p:cNvPr id="6" name="Объект 5">
            <a:extLst>
              <a:ext uri="{FF2B5EF4-FFF2-40B4-BE49-F238E27FC236}">
                <a16:creationId xmlns:a16="http://schemas.microsoft.com/office/drawing/2014/main" id="{2EFB5E63-6B4B-371F-CEFE-E4E1A17EBF05}"/>
              </a:ext>
            </a:extLst>
          </p:cNvPr>
          <p:cNvSpPr>
            <a:spLocks noGrp="1"/>
          </p:cNvSpPr>
          <p:nvPr>
            <p:ph sz="half" idx="2"/>
          </p:nvPr>
        </p:nvSpPr>
        <p:spPr>
          <a:xfrm>
            <a:off x="491614" y="1986116"/>
            <a:ext cx="5505962" cy="4611329"/>
          </a:xfrm>
        </p:spPr>
        <p:txBody>
          <a:bodyPr>
            <a:normAutofit fontScale="47500" lnSpcReduction="20000"/>
          </a:bodyPr>
          <a:lstStyle/>
          <a:p>
            <a:pPr marL="0" indent="0">
              <a:lnSpc>
                <a:spcPct val="120000"/>
              </a:lnSpc>
              <a:buNone/>
            </a:pPr>
            <a:r>
              <a:rPr lang="en-US" sz="3000" b="1" dirty="0">
                <a:latin typeface="Times New Roman" panose="02020603050405020304" pitchFamily="18" charset="0"/>
                <a:cs typeface="Times New Roman" panose="02020603050405020304" pitchFamily="18" charset="0"/>
              </a:rPr>
              <a:t>1. </a:t>
            </a:r>
            <a:r>
              <a:rPr lang="en-US" sz="3000" b="1" dirty="0" err="1">
                <a:latin typeface="Times New Roman" panose="02020603050405020304" pitchFamily="18" charset="0"/>
                <a:cs typeface="Times New Roman" panose="02020603050405020304" pitchFamily="18" charset="0"/>
              </a:rPr>
              <a:t>Konstruktiv</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muloqot</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ko‘nikmalarini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rivojlantirish</a:t>
            </a:r>
            <a:endParaRPr lang="en-US" sz="3000" b="1" dirty="0">
              <a:latin typeface="Times New Roman" panose="02020603050405020304" pitchFamily="18" charset="0"/>
              <a:cs typeface="Times New Roman" panose="02020603050405020304" pitchFamily="18" charset="0"/>
            </a:endParaRPr>
          </a:p>
          <a:p>
            <a:pPr>
              <a:lnSpc>
                <a:spcPct val="120000"/>
              </a:lnSpc>
            </a:pPr>
            <a:r>
              <a:rPr lang="en-US" sz="3000" dirty="0" err="1">
                <a:latin typeface="Times New Roman" panose="02020603050405020304" pitchFamily="18" charset="0"/>
                <a:cs typeface="Times New Roman" panose="02020603050405020304" pitchFamily="18" charset="0"/>
              </a:rPr>
              <a:t>Oilaviy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muammolarni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samarali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muloqot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juda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muhimdir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O‘smirlar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kattalar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fikrlarini</a:t>
            </a:r>
            <a:r>
              <a:rPr lang="en-US" sz="3000" dirty="0">
                <a:latin typeface="Times New Roman" panose="02020603050405020304" pitchFamily="18" charset="0"/>
                <a:cs typeface="Times New Roman" panose="02020603050405020304" pitchFamily="18" charset="0"/>
              </a:rPr>
              <a:t>, his-</a:t>
            </a:r>
            <a:r>
              <a:rPr lang="en-US" sz="3000" dirty="0" err="1">
                <a:latin typeface="Times New Roman" panose="02020603050405020304" pitchFamily="18" charset="0"/>
                <a:cs typeface="Times New Roman" panose="02020603050405020304" pitchFamily="18" charset="0"/>
              </a:rPr>
              <a:t>tuyg‘ularini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ehtiyojlarini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ochiq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samimiy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hurmat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ifodalashni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o‘rganishlari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kerak</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jarayonni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rivojlantirish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quyidagi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usullarni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mumkin</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b="1" dirty="0" err="1">
                <a:latin typeface="Times New Roman" panose="02020603050405020304" pitchFamily="18" charset="0"/>
                <a:cs typeface="Times New Roman" panose="02020603050405020304" pitchFamily="18" charset="0"/>
              </a:rPr>
              <a:t>Aktiv</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tinglash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O‘smirlar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kattalar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o‘rtasida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samarali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muloqot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o‘rnatish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bir-birlarini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diqqat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tinglash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zarur</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biror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muammo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yuzaga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kelganda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tomonning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fikrini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tushunishga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yordam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beradi</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b="1" dirty="0">
                <a:latin typeface="Times New Roman" panose="02020603050405020304" pitchFamily="18" charset="0"/>
                <a:cs typeface="Times New Roman" panose="02020603050405020304" pitchFamily="18" charset="0"/>
              </a:rPr>
              <a:t>“Men </a:t>
            </a:r>
            <a:r>
              <a:rPr lang="en-US" sz="3000" b="1" dirty="0" err="1">
                <a:latin typeface="Times New Roman" panose="02020603050405020304" pitchFamily="18" charset="0"/>
                <a:cs typeface="Times New Roman" panose="02020603050405020304" pitchFamily="18" charset="0"/>
              </a:rPr>
              <a:t>xabarlar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usuli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Fikr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bildirishda</a:t>
            </a:r>
            <a:r>
              <a:rPr lang="en-US" sz="3000" dirty="0">
                <a:latin typeface="Times New Roman" panose="02020603050405020304" pitchFamily="18" charset="0"/>
                <a:cs typeface="Times New Roman" panose="02020603050405020304" pitchFamily="18" charset="0"/>
              </a:rPr>
              <a:t> "men" </a:t>
            </a:r>
            <a:r>
              <a:rPr lang="en-US" sz="3000" dirty="0" err="1">
                <a:latin typeface="Times New Roman" panose="02020603050405020304" pitchFamily="18" charset="0"/>
                <a:cs typeface="Times New Roman" panose="02020603050405020304" pitchFamily="18" charset="0"/>
              </a:rPr>
              <a:t>so‘zidan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foydalanish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o‘z</a:t>
            </a:r>
            <a:r>
              <a:rPr lang="en-US" sz="3000" dirty="0">
                <a:latin typeface="Times New Roman" panose="02020603050405020304" pitchFamily="18" charset="0"/>
                <a:cs typeface="Times New Roman" panose="02020603050405020304" pitchFamily="18" charset="0"/>
              </a:rPr>
              <a:t> his-</a:t>
            </a:r>
            <a:r>
              <a:rPr lang="en-US" sz="3000" dirty="0" err="1">
                <a:latin typeface="Times New Roman" panose="02020603050405020304" pitchFamily="18" charset="0"/>
                <a:cs typeface="Times New Roman" panose="02020603050405020304" pitchFamily="18" charset="0"/>
              </a:rPr>
              <a:t>tuyg‘ularini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boshqalarni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ayblashni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oldini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Masalan</a:t>
            </a:r>
            <a:r>
              <a:rPr lang="en-US" sz="3000" dirty="0">
                <a:latin typeface="Times New Roman" panose="02020603050405020304" pitchFamily="18" charset="0"/>
                <a:cs typeface="Times New Roman" panose="02020603050405020304" pitchFamily="18" charset="0"/>
              </a:rPr>
              <a:t>, "Men </a:t>
            </a:r>
            <a:r>
              <a:rPr lang="en-US" sz="3000" dirty="0" err="1">
                <a:latin typeface="Times New Roman" panose="02020603050405020304" pitchFamily="18" charset="0"/>
                <a:cs typeface="Times New Roman" panose="02020603050405020304" pitchFamily="18" charset="0"/>
              </a:rPr>
              <a:t>xafa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bo‘ldim</a:t>
            </a:r>
            <a:r>
              <a:rPr lang="en-US" sz="3000" dirty="0">
                <a:latin typeface="Times New Roman" panose="02020603050405020304" pitchFamily="18" charset="0"/>
                <a:cs typeface="Times New Roman" panose="02020603050405020304" pitchFamily="18" charset="0"/>
              </a:rPr>
              <a:t>" deb </a:t>
            </a:r>
            <a:r>
              <a:rPr lang="en-US" sz="3000" dirty="0" err="1">
                <a:latin typeface="Times New Roman" panose="02020603050405020304" pitchFamily="18" charset="0"/>
                <a:cs typeface="Times New Roman" panose="02020603050405020304" pitchFamily="18" charset="0"/>
              </a:rPr>
              <a:t>aytish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meni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doimo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eshitmasangiz</a:t>
            </a:r>
            <a:r>
              <a:rPr lang="en-US" sz="3000" dirty="0">
                <a:latin typeface="Times New Roman" panose="02020603050405020304" pitchFamily="18" charset="0"/>
                <a:cs typeface="Times New Roman" panose="02020603050405020304" pitchFamily="18" charset="0"/>
              </a:rPr>
              <a:t>" deb </a:t>
            </a:r>
            <a:r>
              <a:rPr lang="en-US" sz="3000" dirty="0" err="1">
                <a:latin typeface="Times New Roman" panose="02020603050405020304" pitchFamily="18" charset="0"/>
                <a:cs typeface="Times New Roman" panose="02020603050405020304" pitchFamily="18" charset="0"/>
              </a:rPr>
              <a:t>aytishdan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ko‘ra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samaraliroq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a:t>
            </a:r>
            <a:r>
              <a:rPr lang="en-US" sz="30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000" b="1" dirty="0" err="1">
                <a:latin typeface="Times New Roman" panose="02020603050405020304" pitchFamily="18" charset="0"/>
                <a:cs typeface="Times New Roman" panose="02020603050405020304" pitchFamily="18" charset="0"/>
              </a:rPr>
              <a:t>Ochiq</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savollar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berish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O‘smirlar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kattalar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bir-birlariga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ochiq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savollar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orqali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muloqotni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davom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ettiradilar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Masalan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Sizni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nima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xafa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muammoni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qanday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istaysiz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kabi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savollar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yordamida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yechim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izlash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mumkin</a:t>
            </a:r>
            <a:r>
              <a:rPr lang="en-US" sz="30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8" name="Объект 7">
            <a:extLst>
              <a:ext uri="{FF2B5EF4-FFF2-40B4-BE49-F238E27FC236}">
                <a16:creationId xmlns:a16="http://schemas.microsoft.com/office/drawing/2014/main" id="{6C9AD7BE-7166-E202-FC22-62776E080613}"/>
              </a:ext>
            </a:extLst>
          </p:cNvPr>
          <p:cNvSpPr>
            <a:spLocks noGrp="1"/>
          </p:cNvSpPr>
          <p:nvPr>
            <p:ph sz="quarter" idx="4"/>
          </p:nvPr>
        </p:nvSpPr>
        <p:spPr>
          <a:xfrm>
            <a:off x="6517198" y="2249755"/>
            <a:ext cx="5183188" cy="4084049"/>
          </a:xfrm>
        </p:spPr>
        <p:txBody>
          <a:bodyPr>
            <a:normAutofit fontScale="47500" lnSpcReduction="20000"/>
          </a:bodyPr>
          <a:lstStyle/>
          <a:p>
            <a:pPr marL="0" indent="0">
              <a:lnSpc>
                <a:spcPct val="120000"/>
              </a:lnSpc>
              <a:buNone/>
            </a:pPr>
            <a:r>
              <a:rPr lang="en-US" sz="2900" b="1" dirty="0">
                <a:solidFill>
                  <a:srgbClr val="FF0000"/>
                </a:solidFill>
                <a:latin typeface="Times New Roman" panose="02020603050405020304" pitchFamily="18" charset="0"/>
                <a:cs typeface="Times New Roman" panose="02020603050405020304" pitchFamily="18" charset="0"/>
              </a:rPr>
              <a:t>2. </a:t>
            </a:r>
            <a:r>
              <a:rPr lang="en-US" sz="2900" b="1" dirty="0" err="1">
                <a:solidFill>
                  <a:srgbClr val="FF0000"/>
                </a:solidFill>
                <a:latin typeface="Times New Roman" panose="02020603050405020304" pitchFamily="18" charset="0"/>
                <a:cs typeface="Times New Roman" panose="02020603050405020304" pitchFamily="18" charset="0"/>
              </a:rPr>
              <a:t>Emotsional</a:t>
            </a:r>
            <a:r>
              <a:rPr lang="en-US" sz="2900" b="1" dirty="0">
                <a:solidFill>
                  <a:srgbClr val="FF0000"/>
                </a:solidFill>
                <a:latin typeface="Times New Roman" panose="02020603050405020304" pitchFamily="18" charset="0"/>
                <a:cs typeface="Times New Roman" panose="02020603050405020304" pitchFamily="18" charset="0"/>
              </a:rPr>
              <a:t> </a:t>
            </a:r>
            <a:r>
              <a:rPr lang="en-US" sz="2900" b="1" dirty="0" err="1">
                <a:solidFill>
                  <a:srgbClr val="FF0000"/>
                </a:solidFill>
                <a:latin typeface="Times New Roman" panose="02020603050405020304" pitchFamily="18" charset="0"/>
                <a:cs typeface="Times New Roman" panose="02020603050405020304" pitchFamily="18" charset="0"/>
              </a:rPr>
              <a:t>intellektni</a:t>
            </a:r>
            <a:r>
              <a:rPr lang="en-US" sz="2900" b="1" dirty="0">
                <a:solidFill>
                  <a:srgbClr val="FF0000"/>
                </a:solidFill>
                <a:latin typeface="Times New Roman" panose="02020603050405020304" pitchFamily="18" charset="0"/>
                <a:cs typeface="Times New Roman" panose="02020603050405020304" pitchFamily="18" charset="0"/>
              </a:rPr>
              <a:t> </a:t>
            </a:r>
            <a:r>
              <a:rPr lang="en-US" sz="2900" b="1" dirty="0" err="1">
                <a:solidFill>
                  <a:srgbClr val="FF0000"/>
                </a:solidFill>
                <a:latin typeface="Times New Roman" panose="02020603050405020304" pitchFamily="18" charset="0"/>
                <a:cs typeface="Times New Roman" panose="02020603050405020304" pitchFamily="18" charset="0"/>
              </a:rPr>
              <a:t>rivojlantirish</a:t>
            </a:r>
            <a:endParaRPr lang="en-US" sz="29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2900" dirty="0" err="1">
                <a:solidFill>
                  <a:srgbClr val="FF0000"/>
                </a:solidFill>
                <a:latin typeface="Times New Roman" panose="02020603050405020304" pitchFamily="18" charset="0"/>
                <a:cs typeface="Times New Roman" panose="02020603050405020304" pitchFamily="18" charset="0"/>
              </a:rPr>
              <a:t>Oilaviy</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muammolarni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hal</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qilishda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emotsional</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intellekt</a:t>
            </a:r>
            <a:r>
              <a:rPr lang="en-US" sz="2900" dirty="0">
                <a:solidFill>
                  <a:srgbClr val="FF0000"/>
                </a:solidFill>
                <a:latin typeface="Times New Roman" panose="02020603050405020304" pitchFamily="18" charset="0"/>
                <a:cs typeface="Times New Roman" panose="02020603050405020304" pitchFamily="18" charset="0"/>
              </a:rPr>
              <a:t> (EI) </a:t>
            </a:r>
            <a:r>
              <a:rPr lang="en-US" sz="2900" dirty="0" err="1">
                <a:solidFill>
                  <a:srgbClr val="FF0000"/>
                </a:solidFill>
                <a:latin typeface="Times New Roman" panose="02020603050405020304" pitchFamily="18" charset="0"/>
                <a:cs typeface="Times New Roman" panose="02020603050405020304" pitchFamily="18" charset="0"/>
              </a:rPr>
              <a:t>o‘ta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muhim</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rol</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o‘ynaydi</a:t>
            </a:r>
            <a:r>
              <a:rPr lang="en-US" sz="2900" dirty="0">
                <a:solidFill>
                  <a:srgbClr val="FF0000"/>
                </a:solidFill>
                <a:latin typeface="Times New Roman" panose="02020603050405020304" pitchFamily="18" charset="0"/>
                <a:cs typeface="Times New Roman" panose="02020603050405020304" pitchFamily="18" charset="0"/>
              </a:rPr>
              <a:t>. EI </a:t>
            </a:r>
            <a:r>
              <a:rPr lang="en-US" sz="2900" dirty="0" err="1">
                <a:solidFill>
                  <a:srgbClr val="FF0000"/>
                </a:solidFill>
                <a:latin typeface="Times New Roman" panose="02020603050405020304" pitchFamily="18" charset="0"/>
                <a:cs typeface="Times New Roman" panose="02020603050405020304" pitchFamily="18" charset="0"/>
              </a:rPr>
              <a:t>odamlarning</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o‘z</a:t>
            </a:r>
            <a:r>
              <a:rPr lang="en-US" sz="2900" dirty="0">
                <a:solidFill>
                  <a:srgbClr val="FF0000"/>
                </a:solidFill>
                <a:latin typeface="Times New Roman" panose="02020603050405020304" pitchFamily="18" charset="0"/>
                <a:cs typeface="Times New Roman" panose="02020603050405020304" pitchFamily="18" charset="0"/>
              </a:rPr>
              <a:t> his-</a:t>
            </a:r>
            <a:r>
              <a:rPr lang="en-US" sz="2900" dirty="0" err="1">
                <a:solidFill>
                  <a:srgbClr val="FF0000"/>
                </a:solidFill>
                <a:latin typeface="Times New Roman" panose="02020603050405020304" pitchFamily="18" charset="0"/>
                <a:cs typeface="Times New Roman" panose="02020603050405020304" pitchFamily="18" charset="0"/>
              </a:rPr>
              <a:t>tuyg‘ularini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anglash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boshqarish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va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boshqa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odamlarning</a:t>
            </a:r>
            <a:r>
              <a:rPr lang="en-US" sz="2900" dirty="0">
                <a:solidFill>
                  <a:srgbClr val="FF0000"/>
                </a:solidFill>
                <a:latin typeface="Times New Roman" panose="02020603050405020304" pitchFamily="18" charset="0"/>
                <a:cs typeface="Times New Roman" panose="02020603050405020304" pitchFamily="18" charset="0"/>
              </a:rPr>
              <a:t> his-</a:t>
            </a:r>
            <a:r>
              <a:rPr lang="en-US" sz="2900" dirty="0" err="1">
                <a:solidFill>
                  <a:srgbClr val="FF0000"/>
                </a:solidFill>
                <a:latin typeface="Times New Roman" panose="02020603050405020304" pitchFamily="18" charset="0"/>
                <a:cs typeface="Times New Roman" panose="02020603050405020304" pitchFamily="18" charset="0"/>
              </a:rPr>
              <a:t>tuyg‘ularini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tushunishga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yordam</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beradi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O‘smirlar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o‘z</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emotsiyalarini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boshqarish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stressni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kamaytirish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va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kelishmovchiliklarga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o‘zgaruvchan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nuqtai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nazar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bilan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yondashish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qobiliyatlarini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o‘rganishlari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kerak</a:t>
            </a:r>
            <a:r>
              <a:rPr lang="en-US" sz="29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2900" b="1" dirty="0" err="1">
                <a:solidFill>
                  <a:srgbClr val="FF0000"/>
                </a:solidFill>
                <a:latin typeface="Times New Roman" panose="02020603050405020304" pitchFamily="18" charset="0"/>
                <a:cs typeface="Times New Roman" panose="02020603050405020304" pitchFamily="18" charset="0"/>
              </a:rPr>
              <a:t>Hissiy</a:t>
            </a:r>
            <a:r>
              <a:rPr lang="en-US" sz="2900" b="1" dirty="0">
                <a:solidFill>
                  <a:srgbClr val="FF0000"/>
                </a:solidFill>
                <a:latin typeface="Times New Roman" panose="02020603050405020304" pitchFamily="18" charset="0"/>
                <a:cs typeface="Times New Roman" panose="02020603050405020304" pitchFamily="18" charset="0"/>
              </a:rPr>
              <a:t> </a:t>
            </a:r>
            <a:r>
              <a:rPr lang="en-US" sz="2900" b="1" dirty="0" err="1">
                <a:solidFill>
                  <a:srgbClr val="FF0000"/>
                </a:solidFill>
                <a:latin typeface="Times New Roman" panose="02020603050405020304" pitchFamily="18" charset="0"/>
                <a:cs typeface="Times New Roman" panose="02020603050405020304" pitchFamily="18" charset="0"/>
              </a:rPr>
              <a:t>intellektni</a:t>
            </a:r>
            <a:r>
              <a:rPr lang="en-US" sz="2900" b="1" dirty="0">
                <a:solidFill>
                  <a:srgbClr val="FF0000"/>
                </a:solidFill>
                <a:latin typeface="Times New Roman" panose="02020603050405020304" pitchFamily="18" charset="0"/>
                <a:cs typeface="Times New Roman" panose="02020603050405020304" pitchFamily="18" charset="0"/>
              </a:rPr>
              <a:t> </a:t>
            </a:r>
            <a:r>
              <a:rPr lang="en-US" sz="2900" b="1" dirty="0" err="1">
                <a:solidFill>
                  <a:srgbClr val="FF0000"/>
                </a:solidFill>
                <a:latin typeface="Times New Roman" panose="02020603050405020304" pitchFamily="18" charset="0"/>
                <a:cs typeface="Times New Roman" panose="02020603050405020304" pitchFamily="18" charset="0"/>
              </a:rPr>
              <a:t>boshqarish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O‘smirlar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o‘z</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hissiyotlarini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anglash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va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boshqarish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qobiliyatini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rivojlantirishlari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kerak</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Masalan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g‘azab</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yoki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xafagarchilikni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yengillashtirish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uchun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chuqur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nafas</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olish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yoki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jimjit</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bo‘lish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kabi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usullarni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o‘rganish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zarur</a:t>
            </a:r>
            <a:r>
              <a:rPr lang="en-US" sz="29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2900" b="1" dirty="0" err="1">
                <a:solidFill>
                  <a:srgbClr val="FF0000"/>
                </a:solidFill>
                <a:latin typeface="Times New Roman" panose="02020603050405020304" pitchFamily="18" charset="0"/>
                <a:cs typeface="Times New Roman" panose="02020603050405020304" pitchFamily="18" charset="0"/>
              </a:rPr>
              <a:t>Empatiya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Boshqalarning</a:t>
            </a:r>
            <a:r>
              <a:rPr lang="en-US" sz="2900" dirty="0">
                <a:solidFill>
                  <a:srgbClr val="FF0000"/>
                </a:solidFill>
                <a:latin typeface="Times New Roman" panose="02020603050405020304" pitchFamily="18" charset="0"/>
                <a:cs typeface="Times New Roman" panose="02020603050405020304" pitchFamily="18" charset="0"/>
              </a:rPr>
              <a:t> his-</a:t>
            </a:r>
            <a:r>
              <a:rPr lang="en-US" sz="2900" dirty="0" err="1">
                <a:solidFill>
                  <a:srgbClr val="FF0000"/>
                </a:solidFill>
                <a:latin typeface="Times New Roman" panose="02020603050405020304" pitchFamily="18" charset="0"/>
                <a:cs typeface="Times New Roman" panose="02020603050405020304" pitchFamily="18" charset="0"/>
              </a:rPr>
              <a:t>tuyg‘ularini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tushunish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va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ular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bilan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hamdardlik</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bildirish</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o‘smirlarning</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oiladagi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o‘zaro</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munosabatlarini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yaxshilaydi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O‘smirlar</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empatiya</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orqali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yaqinlari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bilan</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to‘g‘ri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muloqot</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qilishni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o‘rganishlari</a:t>
            </a:r>
            <a:r>
              <a:rPr lang="en-US" sz="2900" dirty="0">
                <a:solidFill>
                  <a:srgbClr val="FF0000"/>
                </a:solidFill>
                <a:latin typeface="Times New Roman" panose="02020603050405020304" pitchFamily="18" charset="0"/>
                <a:cs typeface="Times New Roman" panose="02020603050405020304" pitchFamily="18" charset="0"/>
              </a:rPr>
              <a:t> </a:t>
            </a:r>
            <a:r>
              <a:rPr lang="en-US" sz="2900" dirty="0" err="1">
                <a:solidFill>
                  <a:srgbClr val="FF0000"/>
                </a:solidFill>
                <a:latin typeface="Times New Roman" panose="02020603050405020304" pitchFamily="18" charset="0"/>
                <a:cs typeface="Times New Roman" panose="02020603050405020304" pitchFamily="18" charset="0"/>
              </a:rPr>
              <a:t>kerak</a:t>
            </a:r>
            <a:r>
              <a:rPr lang="en-US" sz="29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3245904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674D62F2-9349-0579-E33E-FB09A82F56EC}"/>
              </a:ext>
            </a:extLst>
          </p:cNvPr>
          <p:cNvSpPr>
            <a:spLocks noGrp="1"/>
          </p:cNvSpPr>
          <p:nvPr>
            <p:ph sz="half" idx="2"/>
          </p:nvPr>
        </p:nvSpPr>
        <p:spPr>
          <a:xfrm>
            <a:off x="471950" y="363794"/>
            <a:ext cx="5437136" cy="5702708"/>
          </a:xfrm>
        </p:spPr>
        <p:txBody>
          <a:bodyPr>
            <a:normAutofit fontScale="47500" lnSpcReduction="20000"/>
          </a:bodyPr>
          <a:lstStyle/>
          <a:p>
            <a:pPr marL="0" indent="0">
              <a:lnSpc>
                <a:spcPct val="120000"/>
              </a:lnSpc>
              <a:buNone/>
            </a:pPr>
            <a:r>
              <a:rPr lang="en-US" sz="3300" b="1" dirty="0">
                <a:latin typeface="Times New Roman" panose="02020603050405020304" pitchFamily="18" charset="0"/>
                <a:cs typeface="Times New Roman" panose="02020603050405020304" pitchFamily="18" charset="0"/>
              </a:rPr>
              <a:t>3. </a:t>
            </a:r>
            <a:r>
              <a:rPr lang="en-US" sz="3300" b="1" dirty="0" err="1">
                <a:latin typeface="Times New Roman" panose="02020603050405020304" pitchFamily="18" charset="0"/>
                <a:cs typeface="Times New Roman" panose="02020603050405020304" pitchFamily="18" charset="0"/>
              </a:rPr>
              <a:t>Muammolarni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tahlil</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qilish</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va</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yechimlar</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topish</a:t>
            </a:r>
            <a:endParaRPr lang="en-US" sz="3300" b="1" dirty="0">
              <a:latin typeface="Times New Roman" panose="02020603050405020304" pitchFamily="18" charset="0"/>
              <a:cs typeface="Times New Roman" panose="02020603050405020304" pitchFamily="18" charset="0"/>
            </a:endParaRPr>
          </a:p>
          <a:p>
            <a:pPr>
              <a:lnSpc>
                <a:spcPct val="120000"/>
              </a:lnSpc>
            </a:pPr>
            <a:r>
              <a:rPr lang="en-US" sz="3300" dirty="0" err="1">
                <a:latin typeface="Times New Roman" panose="02020603050405020304" pitchFamily="18" charset="0"/>
                <a:cs typeface="Times New Roman" panose="02020603050405020304" pitchFamily="18" charset="0"/>
              </a:rPr>
              <a:t>Oilaviy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hal</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qilishda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tahlil</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qilish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yechish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uchun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ijodiy</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yondashuv</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zarur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O‘smirlar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kattalar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aniqlash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turli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echimlarni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baholash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eng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samarali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yechimni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tanlashni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o‘rganishlari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kerak</a:t>
            </a:r>
            <a:r>
              <a:rPr lang="en-US" sz="3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300" b="1" dirty="0" err="1">
                <a:latin typeface="Times New Roman" panose="02020603050405020304" pitchFamily="18" charset="0"/>
                <a:cs typeface="Times New Roman" panose="02020603050405020304" pitchFamily="18" charset="0"/>
              </a:rPr>
              <a:t>Muammoni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aniqlash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O‘smirlar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kattalar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nima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ekanligini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aniq</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tushunishlari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kerak</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Masalan</a:t>
            </a:r>
            <a:r>
              <a:rPr lang="en-US" sz="3300" dirty="0">
                <a:latin typeface="Times New Roman" panose="02020603050405020304" pitchFamily="18" charset="0"/>
                <a:cs typeface="Times New Roman" panose="02020603050405020304" pitchFamily="18" charset="0"/>
              </a:rPr>
              <a:t>, agar </a:t>
            </a:r>
            <a:r>
              <a:rPr lang="en-US" sz="3300" dirty="0" err="1">
                <a:latin typeface="Times New Roman" panose="02020603050405020304" pitchFamily="18" charset="0"/>
                <a:cs typeface="Times New Roman" panose="02020603050405020304" pitchFamily="18" charset="0"/>
              </a:rPr>
              <a:t>o‘smir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ota-onasi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bilan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ziddiyatda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bo‘lsa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muammoning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sababi</a:t>
            </a:r>
            <a:r>
              <a:rPr lang="en-US" sz="3300" dirty="0">
                <a:latin typeface="Times New Roman" panose="02020603050405020304" pitchFamily="18" charset="0"/>
                <a:cs typeface="Times New Roman" panose="02020603050405020304" pitchFamily="18" charset="0"/>
              </a:rPr>
              <a:t> — </a:t>
            </a:r>
            <a:r>
              <a:rPr lang="en-US" sz="3300" dirty="0" err="1">
                <a:latin typeface="Times New Roman" panose="02020603050405020304" pitchFamily="18" charset="0"/>
                <a:cs typeface="Times New Roman" panose="02020603050405020304" pitchFamily="18" charset="0"/>
              </a:rPr>
              <a:t>o‘zaro</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tushunmovchilik</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kommunikatsiya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muammosi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yoki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boshqa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sabablar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bo‘lishi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mumkin</a:t>
            </a:r>
            <a:r>
              <a:rPr lang="en-US" sz="3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300" b="1" dirty="0" err="1">
                <a:latin typeface="Times New Roman" panose="02020603050405020304" pitchFamily="18" charset="0"/>
                <a:cs typeface="Times New Roman" panose="02020603050405020304" pitchFamily="18" charset="0"/>
              </a:rPr>
              <a:t>Alternativalarni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ko‘rib</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chiqish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yuzaga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kelganida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bir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nechta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yechimlarni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o‘ylab</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ko‘rish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kerak</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O‘smirlar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kattalar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turli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yechimlarni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ko‘rib</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chiqib</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har</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birining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afzalliklari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kamchiliklarini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baholashlari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lozim</a:t>
            </a:r>
            <a:r>
              <a:rPr lang="en-US" sz="3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300" b="1" dirty="0">
                <a:latin typeface="Times New Roman" panose="02020603050405020304" pitchFamily="18" charset="0"/>
                <a:cs typeface="Times New Roman" panose="02020603050405020304" pitchFamily="18" charset="0"/>
              </a:rPr>
              <a:t>Eng </a:t>
            </a:r>
            <a:r>
              <a:rPr lang="en-US" sz="3300" b="1" dirty="0" err="1">
                <a:latin typeface="Times New Roman" panose="02020603050405020304" pitchFamily="18" charset="0"/>
                <a:cs typeface="Times New Roman" panose="02020603050405020304" pitchFamily="18" charset="0"/>
              </a:rPr>
              <a:t>yaxshi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yechimni</a:t>
            </a:r>
            <a:r>
              <a:rPr lang="en-US" sz="3300" b="1" dirty="0">
                <a:latin typeface="Times New Roman" panose="02020603050405020304" pitchFamily="18" charset="0"/>
                <a:cs typeface="Times New Roman" panose="02020603050405020304" pitchFamily="18" charset="0"/>
              </a:rPr>
              <a:t> </a:t>
            </a:r>
            <a:r>
              <a:rPr lang="en-US" sz="3300" b="1" dirty="0" err="1">
                <a:latin typeface="Times New Roman" panose="02020603050405020304" pitchFamily="18" charset="0"/>
                <a:cs typeface="Times New Roman" panose="02020603050405020304" pitchFamily="18" charset="0"/>
              </a:rPr>
              <a:t>tanlash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Muammoni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hal</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qilishda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turli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imkoniyatlarni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tahlil</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qilib</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eng</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samarali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va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hammasiga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foyda</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keltiradigan</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yechimni</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tanlash</a:t>
            </a:r>
            <a:r>
              <a:rPr lang="en-US" sz="3300" dirty="0">
                <a:latin typeface="Times New Roman" panose="02020603050405020304" pitchFamily="18" charset="0"/>
                <a:cs typeface="Times New Roman" panose="02020603050405020304" pitchFamily="18" charset="0"/>
              </a:rPr>
              <a:t> </a:t>
            </a:r>
            <a:r>
              <a:rPr lang="en-US" sz="3300" dirty="0" err="1">
                <a:latin typeface="Times New Roman" panose="02020603050405020304" pitchFamily="18" charset="0"/>
                <a:cs typeface="Times New Roman" panose="02020603050405020304" pitchFamily="18" charset="0"/>
              </a:rPr>
              <a:t>zarur</a:t>
            </a:r>
            <a:r>
              <a:rPr lang="en-US" sz="33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8" name="Объект 7">
            <a:extLst>
              <a:ext uri="{FF2B5EF4-FFF2-40B4-BE49-F238E27FC236}">
                <a16:creationId xmlns:a16="http://schemas.microsoft.com/office/drawing/2014/main" id="{ED9DFD0B-7813-F44C-997A-AD26C174ACE8}"/>
              </a:ext>
            </a:extLst>
          </p:cNvPr>
          <p:cNvSpPr>
            <a:spLocks noGrp="1"/>
          </p:cNvSpPr>
          <p:nvPr>
            <p:ph sz="quarter" idx="4"/>
          </p:nvPr>
        </p:nvSpPr>
        <p:spPr>
          <a:xfrm>
            <a:off x="6683477" y="471948"/>
            <a:ext cx="5183188" cy="5938683"/>
          </a:xfrm>
        </p:spPr>
        <p:txBody>
          <a:bodyPr>
            <a:normAutofit fontScale="47500" lnSpcReduction="20000"/>
          </a:bodyPr>
          <a:lstStyle/>
          <a:p>
            <a:pPr marL="0" indent="0">
              <a:lnSpc>
                <a:spcPct val="120000"/>
              </a:lnSpc>
              <a:buNone/>
            </a:pPr>
            <a:r>
              <a:rPr lang="en-US" sz="3800" b="1" dirty="0">
                <a:solidFill>
                  <a:srgbClr val="FF0000"/>
                </a:solidFill>
                <a:latin typeface="Times New Roman" panose="02020603050405020304" pitchFamily="18" charset="0"/>
                <a:cs typeface="Times New Roman" panose="02020603050405020304" pitchFamily="18" charset="0"/>
              </a:rPr>
              <a:t>4. </a:t>
            </a:r>
            <a:r>
              <a:rPr lang="en-US" sz="3800" b="1" dirty="0" err="1">
                <a:solidFill>
                  <a:srgbClr val="FF0000"/>
                </a:solidFill>
                <a:latin typeface="Times New Roman" panose="02020603050405020304" pitchFamily="18" charset="0"/>
                <a:cs typeface="Times New Roman" panose="02020603050405020304" pitchFamily="18" charset="0"/>
              </a:rPr>
              <a:t>Kompromiss</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va</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hamkorlik</a:t>
            </a:r>
            <a:endParaRPr lang="en-US" sz="38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3800" dirty="0" err="1">
                <a:solidFill>
                  <a:srgbClr val="FF0000"/>
                </a:solidFill>
                <a:latin typeface="Times New Roman" panose="02020603050405020304" pitchFamily="18" charset="0"/>
                <a:cs typeface="Times New Roman" panose="02020603050405020304" pitchFamily="18" charset="0"/>
              </a:rPr>
              <a:t>Oilaviy</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muammolarni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hal</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kompromiss</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muhim</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O‘smirlar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kattalar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o‘rtasidagi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muammolarni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hal</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bir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tomon</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o‘z</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pozitsiyasini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saqlab</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qolgan</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holda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umumiy</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yechimga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erishish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muhimdir</a:t>
            </a:r>
            <a:r>
              <a:rPr lang="en-US" sz="38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800" b="1" dirty="0" err="1">
                <a:solidFill>
                  <a:srgbClr val="FF0000"/>
                </a:solidFill>
                <a:latin typeface="Times New Roman" panose="02020603050405020304" pitchFamily="18" charset="0"/>
                <a:cs typeface="Times New Roman" panose="02020603050405020304" pitchFamily="18" charset="0"/>
              </a:rPr>
              <a:t>Kompromiss</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qilish</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ko‘nikmasi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O‘smirlar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kattalar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turli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fikrlar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o‘rtasida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moslashish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kelishuvga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erishishni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o‘rganishlari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kerak</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Kompromiss</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bir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tomonning</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ehtiyojlari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fikrlarini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inobatga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olishni</a:t>
            </a:r>
            <a:r>
              <a:rPr lang="en-US" sz="3800" dirty="0">
                <a:solidFill>
                  <a:srgbClr val="FF0000"/>
                </a:solidFill>
                <a:latin typeface="Times New Roman" panose="02020603050405020304" pitchFamily="18" charset="0"/>
                <a:cs typeface="Times New Roman" panose="02020603050405020304" pitchFamily="18" charset="0"/>
              </a:rPr>
              <a:t> talab </a:t>
            </a:r>
            <a:r>
              <a:rPr lang="en-US" sz="3800" dirty="0" err="1">
                <a:solidFill>
                  <a:srgbClr val="FF0000"/>
                </a:solidFill>
                <a:latin typeface="Times New Roman" panose="02020603050405020304" pitchFamily="18" charset="0"/>
                <a:cs typeface="Times New Roman" panose="02020603050405020304" pitchFamily="18" charset="0"/>
              </a:rPr>
              <a:t>qiladi</a:t>
            </a:r>
            <a:r>
              <a:rPr lang="en-US" sz="38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800" b="1" dirty="0" err="1">
                <a:solidFill>
                  <a:srgbClr val="FF0000"/>
                </a:solidFill>
                <a:latin typeface="Times New Roman" panose="02020603050405020304" pitchFamily="18" charset="0"/>
                <a:cs typeface="Times New Roman" panose="02020603050405020304" pitchFamily="18" charset="0"/>
              </a:rPr>
              <a:t>O‘zaro</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hurmat</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Kompromiss</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o‘zaro</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hurmat</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e'tibor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muhimdir</a:t>
            </a:r>
            <a:r>
              <a:rPr lang="en-US" sz="3800" dirty="0">
                <a:solidFill>
                  <a:srgbClr val="FF0000"/>
                </a:solidFill>
                <a:latin typeface="Times New Roman" panose="02020603050405020304" pitchFamily="18" charset="0"/>
                <a:cs typeface="Times New Roman" panose="02020603050405020304" pitchFamily="18" charset="0"/>
              </a:rPr>
              <a:t>. Har </a:t>
            </a:r>
            <a:r>
              <a:rPr lang="en-US" sz="3800" dirty="0" err="1">
                <a:solidFill>
                  <a:srgbClr val="FF0000"/>
                </a:solidFill>
                <a:latin typeface="Times New Roman" panose="02020603050405020304" pitchFamily="18" charset="0"/>
                <a:cs typeface="Times New Roman" panose="02020603050405020304" pitchFamily="18" charset="0"/>
              </a:rPr>
              <a:t>bir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tomonning</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fikri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his-</a:t>
            </a:r>
            <a:r>
              <a:rPr lang="en-US" sz="3800" dirty="0" err="1">
                <a:solidFill>
                  <a:srgbClr val="FF0000"/>
                </a:solidFill>
                <a:latin typeface="Times New Roman" panose="02020603050405020304" pitchFamily="18" charset="0"/>
                <a:cs typeface="Times New Roman" panose="02020603050405020304" pitchFamily="18" charset="0"/>
              </a:rPr>
              <a:t>tuyg‘usi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e'tiborga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olinishi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lozim</a:t>
            </a:r>
            <a:r>
              <a:rPr lang="en-US" sz="38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800" b="1" dirty="0" err="1">
                <a:solidFill>
                  <a:srgbClr val="FF0000"/>
                </a:solidFill>
                <a:latin typeface="Times New Roman" panose="02020603050405020304" pitchFamily="18" charset="0"/>
                <a:cs typeface="Times New Roman" panose="02020603050405020304" pitchFamily="18" charset="0"/>
              </a:rPr>
              <a:t>Hamkorlikda</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ishlash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O‘smirlar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kattalar</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birgalikda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muammoni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hal</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qilishda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hamkorlikda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ishlashni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o‘rganishlari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zarur</a:t>
            </a:r>
            <a:r>
              <a:rPr lang="en-US" sz="3800" dirty="0">
                <a:solidFill>
                  <a:srgbClr val="FF0000"/>
                </a:solidFill>
                <a:latin typeface="Times New Roman" panose="02020603050405020304" pitchFamily="18" charset="0"/>
                <a:cs typeface="Times New Roman" panose="02020603050405020304" pitchFamily="18" charset="0"/>
              </a:rPr>
              <a:t>. Bu, </a:t>
            </a:r>
            <a:r>
              <a:rPr lang="en-US" sz="3800" dirty="0" err="1">
                <a:solidFill>
                  <a:srgbClr val="FF0000"/>
                </a:solidFill>
                <a:latin typeface="Times New Roman" panose="02020603050405020304" pitchFamily="18" charset="0"/>
                <a:cs typeface="Times New Roman" panose="02020603050405020304" pitchFamily="18" charset="0"/>
              </a:rPr>
              <a:t>o‘zaro</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yordam</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bir-birini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qo‘llab-quvvatlash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va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yechimga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birgalikda</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erishish</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imkonini</a:t>
            </a:r>
            <a:r>
              <a:rPr lang="en-US" sz="3800" dirty="0">
                <a:solidFill>
                  <a:srgbClr val="FF0000"/>
                </a:solidFill>
                <a:latin typeface="Times New Roman" panose="02020603050405020304" pitchFamily="18" charset="0"/>
                <a:cs typeface="Times New Roman" panose="02020603050405020304" pitchFamily="18" charset="0"/>
              </a:rPr>
              <a:t> </a:t>
            </a:r>
            <a:r>
              <a:rPr lang="en-US" sz="3800" dirty="0" err="1">
                <a:solidFill>
                  <a:srgbClr val="FF0000"/>
                </a:solidFill>
                <a:latin typeface="Times New Roman" panose="02020603050405020304" pitchFamily="18" charset="0"/>
                <a:cs typeface="Times New Roman" panose="02020603050405020304" pitchFamily="18" charset="0"/>
              </a:rPr>
              <a:t>beradi</a:t>
            </a:r>
            <a:r>
              <a:rPr lang="en-US" sz="38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9" name="Рисунок 8">
            <a:extLst>
              <a:ext uri="{FF2B5EF4-FFF2-40B4-BE49-F238E27FC236}">
                <a16:creationId xmlns:a16="http://schemas.microsoft.com/office/drawing/2014/main" id="{1D6F6F90-D3D3-B5E2-1C54-39AAE47B98EB}"/>
              </a:ext>
            </a:extLst>
          </p:cNvPr>
          <p:cNvPicPr>
            <a:picLocks noChangeAspect="1"/>
          </p:cNvPicPr>
          <p:nvPr/>
        </p:nvPicPr>
        <p:blipFill>
          <a:blip r:embed="rId2"/>
          <a:stretch>
            <a:fillRect/>
          </a:stretch>
        </p:blipFill>
        <p:spPr>
          <a:xfrm>
            <a:off x="3899206" y="5007542"/>
            <a:ext cx="2196794" cy="1701438"/>
          </a:xfrm>
          <a:prstGeom prst="rect">
            <a:avLst/>
          </a:prstGeom>
        </p:spPr>
      </p:pic>
    </p:spTree>
    <p:extLst>
      <p:ext uri="{BB962C8B-B14F-4D97-AF65-F5344CB8AC3E}">
        <p14:creationId xmlns:p14="http://schemas.microsoft.com/office/powerpoint/2010/main" val="32185855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ED9F5DC-BD04-4A8C-4AA8-5706C22F2312}"/>
              </a:ext>
            </a:extLst>
          </p:cNvPr>
          <p:cNvSpPr>
            <a:spLocks noGrp="1"/>
          </p:cNvSpPr>
          <p:nvPr>
            <p:ph idx="1"/>
          </p:nvPr>
        </p:nvSpPr>
        <p:spPr>
          <a:xfrm>
            <a:off x="739876" y="1870948"/>
            <a:ext cx="10321413" cy="5043949"/>
          </a:xfrm>
        </p:spPr>
        <p:txBody>
          <a:bodyPr>
            <a:normAutofit fontScale="62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5. </a:t>
            </a:r>
            <a:r>
              <a:rPr lang="en-US" b="1" dirty="0" err="1">
                <a:latin typeface="Times New Roman" panose="02020603050405020304" pitchFamily="18" charset="0"/>
                <a:cs typeface="Times New Roman" panose="02020603050405020304" pitchFamily="18" charset="0"/>
              </a:rPr>
              <a:t>Mas'uliyatni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faol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bo‘lish</a:t>
            </a:r>
            <a:endParaRPr lang="en-US" b="1" dirty="0">
              <a:latin typeface="Times New Roman" panose="02020603050405020304" pitchFamily="18" charset="0"/>
              <a:cs typeface="Times New Roman" panose="02020603050405020304" pitchFamily="18" charset="0"/>
            </a:endParaRPr>
          </a:p>
          <a:p>
            <a:pPr>
              <a:lnSpc>
                <a:spcPct val="120000"/>
              </a:lnSpc>
            </a:pP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mas'uliyatni</a:t>
            </a:r>
            <a:r>
              <a:rPr lang="en-US" dirty="0">
                <a:latin typeface="Times New Roman" panose="02020603050405020304" pitchFamily="18" charset="0"/>
                <a:cs typeface="Times New Roman" panose="02020603050405020304" pitchFamily="18" charset="0"/>
              </a:rPr>
              <a:t> his </a:t>
            </a:r>
            <a:r>
              <a:rPr lang="en-US" dirty="0" err="1">
                <a:latin typeface="Times New Roman" panose="02020603050405020304" pitchFamily="18" charset="0"/>
                <a:cs typeface="Times New Roman" panose="02020603050405020304" pitchFamily="18" charset="0"/>
              </a:rPr>
              <a:t>qilishlari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o‘rinlarini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O‘zaro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mas'uliyat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rioya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faol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ishtirok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faol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lozim</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mas'uliyatni</a:t>
            </a:r>
            <a:r>
              <a:rPr lang="en-US" dirty="0">
                <a:latin typeface="Times New Roman" panose="02020603050405020304" pitchFamily="18" charset="0"/>
                <a:cs typeface="Times New Roman" panose="02020603050405020304" pitchFamily="18" charset="0"/>
              </a:rPr>
              <a:t> his </a:t>
            </a:r>
            <a:r>
              <a:rPr lang="en-US" dirty="0" err="1">
                <a:latin typeface="Times New Roman" panose="02020603050405020304" pitchFamily="18" charset="0"/>
                <a:cs typeface="Times New Roman" panose="02020603050405020304" pitchFamily="18" charset="0"/>
              </a:rPr>
              <a:t>qilishlariga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tajriba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orttirishlariga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marL="0" indent="0">
              <a:lnSpc>
                <a:spcPct val="12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rivojlantirishni</a:t>
            </a:r>
            <a:r>
              <a:rPr lang="en-US" dirty="0">
                <a:latin typeface="Times New Roman" panose="02020603050405020304" pitchFamily="18" charset="0"/>
                <a:cs typeface="Times New Roman" panose="02020603050405020304" pitchFamily="18" charset="0"/>
              </a:rPr>
              <a:t> talab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emotsional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intellektni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kompromissga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mas'uliyatni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zimmasiga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O‘smirlarni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ko‘nikmalarni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kelajakda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munosabatlarda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4" name="Рисунок 3">
            <a:extLst>
              <a:ext uri="{FF2B5EF4-FFF2-40B4-BE49-F238E27FC236}">
                <a16:creationId xmlns:a16="http://schemas.microsoft.com/office/drawing/2014/main" id="{81195050-4CB1-EF59-40DF-0300454DAB57}"/>
              </a:ext>
            </a:extLst>
          </p:cNvPr>
          <p:cNvPicPr>
            <a:picLocks noChangeAspect="1"/>
          </p:cNvPicPr>
          <p:nvPr/>
        </p:nvPicPr>
        <p:blipFill>
          <a:blip r:embed="rId2"/>
          <a:stretch>
            <a:fillRect/>
          </a:stretch>
        </p:blipFill>
        <p:spPr>
          <a:xfrm>
            <a:off x="9163665" y="163878"/>
            <a:ext cx="2706021" cy="1802573"/>
          </a:xfrm>
          <a:prstGeom prst="rect">
            <a:avLst/>
          </a:prstGeom>
        </p:spPr>
      </p:pic>
      <p:pic>
        <p:nvPicPr>
          <p:cNvPr id="5" name="Рисунок 4">
            <a:extLst>
              <a:ext uri="{FF2B5EF4-FFF2-40B4-BE49-F238E27FC236}">
                <a16:creationId xmlns:a16="http://schemas.microsoft.com/office/drawing/2014/main" id="{B098DE09-6D72-50B4-2617-F951146169B9}"/>
              </a:ext>
            </a:extLst>
          </p:cNvPr>
          <p:cNvPicPr>
            <a:picLocks noChangeAspect="1"/>
          </p:cNvPicPr>
          <p:nvPr/>
        </p:nvPicPr>
        <p:blipFill>
          <a:blip r:embed="rId3"/>
          <a:stretch>
            <a:fillRect/>
          </a:stretch>
        </p:blipFill>
        <p:spPr>
          <a:xfrm>
            <a:off x="5900583" y="288877"/>
            <a:ext cx="2914650" cy="1552575"/>
          </a:xfrm>
          <a:prstGeom prst="rect">
            <a:avLst/>
          </a:prstGeom>
        </p:spPr>
      </p:pic>
      <p:pic>
        <p:nvPicPr>
          <p:cNvPr id="6" name="Рисунок 5">
            <a:extLst>
              <a:ext uri="{FF2B5EF4-FFF2-40B4-BE49-F238E27FC236}">
                <a16:creationId xmlns:a16="http://schemas.microsoft.com/office/drawing/2014/main" id="{C904317C-53C8-96B5-F2DD-5AF33F1856F8}"/>
              </a:ext>
            </a:extLst>
          </p:cNvPr>
          <p:cNvPicPr>
            <a:picLocks noChangeAspect="1"/>
          </p:cNvPicPr>
          <p:nvPr/>
        </p:nvPicPr>
        <p:blipFill>
          <a:blip r:embed="rId4"/>
          <a:stretch>
            <a:fillRect/>
          </a:stretch>
        </p:blipFill>
        <p:spPr>
          <a:xfrm>
            <a:off x="3150622" y="288877"/>
            <a:ext cx="2401529" cy="1437989"/>
          </a:xfrm>
          <a:prstGeom prst="rect">
            <a:avLst/>
          </a:prstGeom>
        </p:spPr>
      </p:pic>
      <p:pic>
        <p:nvPicPr>
          <p:cNvPr id="7" name="Рисунок 6">
            <a:extLst>
              <a:ext uri="{FF2B5EF4-FFF2-40B4-BE49-F238E27FC236}">
                <a16:creationId xmlns:a16="http://schemas.microsoft.com/office/drawing/2014/main" id="{1886F0DC-31B0-740B-6735-B55EA21EE141}"/>
              </a:ext>
            </a:extLst>
          </p:cNvPr>
          <p:cNvPicPr>
            <a:picLocks noChangeAspect="1"/>
          </p:cNvPicPr>
          <p:nvPr/>
        </p:nvPicPr>
        <p:blipFill>
          <a:blip r:embed="rId5"/>
          <a:stretch>
            <a:fillRect/>
          </a:stretch>
        </p:blipFill>
        <p:spPr>
          <a:xfrm>
            <a:off x="1022555" y="174290"/>
            <a:ext cx="2128067" cy="1552576"/>
          </a:xfrm>
          <a:prstGeom prst="rect">
            <a:avLst/>
          </a:prstGeom>
        </p:spPr>
      </p:pic>
    </p:spTree>
    <p:extLst>
      <p:ext uri="{BB962C8B-B14F-4D97-AF65-F5344CB8AC3E}">
        <p14:creationId xmlns:p14="http://schemas.microsoft.com/office/powerpoint/2010/main" val="3296123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B6128D40-02D9-5D9B-170C-6E8A1BCDB90D}"/>
              </a:ext>
            </a:extLst>
          </p:cNvPr>
          <p:cNvSpPr>
            <a:spLocks noGrp="1"/>
          </p:cNvSpPr>
          <p:nvPr>
            <p:ph type="title"/>
          </p:nvPr>
        </p:nvSpPr>
        <p:spPr/>
        <p:txBody>
          <a:bodyPr>
            <a:normAutofit/>
          </a:bodyPr>
          <a:lstStyle/>
          <a:p>
            <a:pPr algn="just"/>
            <a:r>
              <a:rPr lang="en-US" sz="1600" b="1" dirty="0" err="1">
                <a:latin typeface="Times New Roman" panose="02020603050405020304" pitchFamily="18" charset="0"/>
                <a:cs typeface="Times New Roman" panose="02020603050405020304" pitchFamily="18" charset="0"/>
              </a:rPr>
              <a:t>Oilaviy</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a'zolar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o'rtasidagi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o'zaro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aloqalar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ularning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bir-birlariga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nisbatan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xulq-atvori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hissiy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ijtimoiy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bog'lanishlari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Oilaviy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ijtimoiy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tizimda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xos</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ahamiyatga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chunki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jamiyatning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asosiy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sifatida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o'zaro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hamjihatlik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hamkorlik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yordamni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shakllantiradi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Oilaviy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sog'lom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bo'lsa</a:t>
            </a:r>
            <a:r>
              <a:rPr lang="en-US" sz="1600" dirty="0">
                <a:latin typeface="Times New Roman" panose="02020603050405020304" pitchFamily="18" charset="0"/>
                <a:cs typeface="Times New Roman" panose="02020603050405020304" pitchFamily="18" charset="0"/>
              </a:rPr>
              <a:t>, u </a:t>
            </a:r>
            <a:r>
              <a:rPr lang="en-US" sz="1600" dirty="0" err="1">
                <a:latin typeface="Times New Roman" panose="02020603050405020304" pitchFamily="18" charset="0"/>
                <a:cs typeface="Times New Roman" panose="02020603050405020304" pitchFamily="18" charset="0"/>
              </a:rPr>
              <a:t>oilaning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o'zaro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hurmat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sevgisi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hamkorligi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barqarorligini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ta'minlaydi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Bunday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a'zosining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psixologik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emotsional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zarurdir</a:t>
            </a:r>
            <a:r>
              <a:rPr lang="en-US" sz="16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5" name="Объект 4">
            <a:extLst>
              <a:ext uri="{FF2B5EF4-FFF2-40B4-BE49-F238E27FC236}">
                <a16:creationId xmlns:a16="http://schemas.microsoft.com/office/drawing/2014/main" id="{497BA096-10E5-D7E3-5291-CB37595129A1}"/>
              </a:ext>
            </a:extLst>
          </p:cNvPr>
          <p:cNvSpPr>
            <a:spLocks noGrp="1"/>
          </p:cNvSpPr>
          <p:nvPr>
            <p:ph sz="half" idx="1"/>
          </p:nvPr>
        </p:nvSpPr>
        <p:spPr>
          <a:xfrm>
            <a:off x="710381" y="2113935"/>
            <a:ext cx="5181600" cy="4621162"/>
          </a:xfrm>
        </p:spPr>
        <p:txBody>
          <a:bodyPr>
            <a:normAutofit fontScale="25000" lnSpcReduction="20000"/>
          </a:bodyPr>
          <a:lstStyle/>
          <a:p>
            <a:pPr marL="0" indent="0">
              <a:lnSpc>
                <a:spcPct val="120000"/>
              </a:lnSpc>
              <a:buNone/>
            </a:pPr>
            <a:r>
              <a:rPr lang="en-US" sz="5600" b="1" dirty="0">
                <a:latin typeface="Times New Roman" panose="02020603050405020304" pitchFamily="18" charset="0"/>
                <a:cs typeface="Times New Roman" panose="02020603050405020304" pitchFamily="18" charset="0"/>
              </a:rPr>
              <a:t>1. </a:t>
            </a:r>
            <a:r>
              <a:rPr lang="en-US" sz="5600" b="1" dirty="0" err="1">
                <a:latin typeface="Times New Roman" panose="02020603050405020304" pitchFamily="18" charset="0"/>
                <a:cs typeface="Times New Roman" panose="02020603050405020304" pitchFamily="18" charset="0"/>
              </a:rPr>
              <a:t>Oilaviy</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munosabatlarning</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turlari</a:t>
            </a:r>
            <a:endParaRPr lang="en-US" sz="5600" b="1" dirty="0">
              <a:latin typeface="Times New Roman" panose="02020603050405020304" pitchFamily="18" charset="0"/>
              <a:cs typeface="Times New Roman" panose="02020603050405020304" pitchFamily="18" charset="0"/>
            </a:endParaRPr>
          </a:p>
          <a:p>
            <a:pPr>
              <a:lnSpc>
                <a:spcPct val="120000"/>
              </a:lnSpc>
            </a:pPr>
            <a:r>
              <a:rPr lang="en-US" sz="5600" dirty="0" err="1">
                <a:latin typeface="Times New Roman" panose="02020603050405020304" pitchFamily="18" charset="0"/>
                <a:cs typeface="Times New Roman" panose="02020603050405020304" pitchFamily="18" charset="0"/>
              </a:rPr>
              <a:t>Oiladagi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munosabatlar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bir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nechta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shakllarda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bo'lishi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mumkin</a:t>
            </a:r>
            <a:r>
              <a:rPr lang="en-US" sz="5600" dirty="0">
                <a:latin typeface="Times New Roman" panose="02020603050405020304" pitchFamily="18" charset="0"/>
                <a:cs typeface="Times New Roman" panose="02020603050405020304" pitchFamily="18" charset="0"/>
              </a:rPr>
              <a:t>. Bu </a:t>
            </a:r>
            <a:r>
              <a:rPr lang="en-US" sz="5600" dirty="0" err="1">
                <a:latin typeface="Times New Roman" panose="02020603050405020304" pitchFamily="18" charset="0"/>
                <a:cs typeface="Times New Roman" panose="02020603050405020304" pitchFamily="18" charset="0"/>
              </a:rPr>
              <a:t>shakllar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oilaning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tarkibiga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yoshiga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boshqa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ko'plab</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omillarga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bog'liq</a:t>
            </a:r>
            <a:r>
              <a:rPr lang="en-US" sz="56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5600" b="1" dirty="0">
                <a:latin typeface="Times New Roman" panose="02020603050405020304" pitchFamily="18" charset="0"/>
                <a:cs typeface="Times New Roman" panose="02020603050405020304" pitchFamily="18" charset="0"/>
              </a:rPr>
              <a:t>Ota-</a:t>
            </a:r>
            <a:r>
              <a:rPr lang="en-US" sz="5600" b="1" dirty="0" err="1">
                <a:latin typeface="Times New Roman" panose="02020603050405020304" pitchFamily="18" charset="0"/>
                <a:cs typeface="Times New Roman" panose="02020603050405020304" pitchFamily="18" charset="0"/>
              </a:rPr>
              <a:t>ona</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va</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farzandlar</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o'rtasidagi</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munosabatlar</a:t>
            </a:r>
            <a:r>
              <a:rPr lang="en-US" sz="5600" dirty="0">
                <a:latin typeface="Times New Roman" panose="02020603050405020304" pitchFamily="18" charset="0"/>
                <a:cs typeface="Times New Roman" panose="02020603050405020304" pitchFamily="18" charset="0"/>
              </a:rPr>
              <a:t>: Bu </a:t>
            </a:r>
            <a:r>
              <a:rPr lang="en-US" sz="5600" dirty="0" err="1">
                <a:latin typeface="Times New Roman" panose="02020603050405020304" pitchFamily="18" charset="0"/>
                <a:cs typeface="Times New Roman" panose="02020603050405020304" pitchFamily="18" charset="0"/>
              </a:rPr>
              <a:t>eng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asosiy</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oilaviy</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munosabatlar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bo'lib</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o'zaro</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hurmat</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sevgini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o'zaro</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yordamni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ta'minlaydi</a:t>
            </a:r>
            <a:r>
              <a:rPr lang="en-US" sz="5600" dirty="0">
                <a:latin typeface="Times New Roman" panose="02020603050405020304" pitchFamily="18" charset="0"/>
                <a:cs typeface="Times New Roman" panose="02020603050405020304" pitchFamily="18" charset="0"/>
              </a:rPr>
              <a:t>. Ota-</a:t>
            </a:r>
            <a:r>
              <a:rPr lang="en-US" sz="5600" dirty="0" err="1">
                <a:latin typeface="Times New Roman" panose="02020603050405020304" pitchFamily="18" charset="0"/>
                <a:cs typeface="Times New Roman" panose="02020603050405020304" pitchFamily="18" charset="0"/>
              </a:rPr>
              <a:t>onalar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o'z</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farzandlarini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tarbiyalashda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ularga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mas'uliyatni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sevgi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hamjihatlikni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ko'rsatishda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muhim</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rol</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o'ynaydi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Farzandlar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ota-onalaridan</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qadriyatlar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axloqiy</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tamoyillar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hayotiy</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ko'nikmalarni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o'rganadilar</a:t>
            </a:r>
            <a:r>
              <a:rPr lang="en-US" sz="56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5600" b="1" dirty="0" err="1">
                <a:latin typeface="Times New Roman" panose="02020603050405020304" pitchFamily="18" charset="0"/>
                <a:cs typeface="Times New Roman" panose="02020603050405020304" pitchFamily="18" charset="0"/>
              </a:rPr>
              <a:t>Oila</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a'zolari</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o'rtasidagi</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sheriklik</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va</a:t>
            </a:r>
            <a:r>
              <a:rPr lang="en-US" sz="5600" b="1" dirty="0">
                <a:latin typeface="Times New Roman" panose="02020603050405020304" pitchFamily="18" charset="0"/>
                <a:cs typeface="Times New Roman" panose="02020603050405020304" pitchFamily="18" charset="0"/>
              </a:rPr>
              <a:t> </a:t>
            </a:r>
            <a:r>
              <a:rPr lang="en-US" sz="5600" b="1" dirty="0" err="1">
                <a:latin typeface="Times New Roman" panose="02020603050405020304" pitchFamily="18" charset="0"/>
                <a:cs typeface="Times New Roman" panose="02020603050405020304" pitchFamily="18" charset="0"/>
              </a:rPr>
              <a:t>tenglik</a:t>
            </a:r>
            <a:r>
              <a:rPr lang="en-US" sz="5600" dirty="0">
                <a:latin typeface="Times New Roman" panose="02020603050405020304" pitchFamily="18" charset="0"/>
                <a:cs typeface="Times New Roman" panose="02020603050405020304" pitchFamily="18" charset="0"/>
              </a:rPr>
              <a:t>: Ota-</a:t>
            </a:r>
            <a:r>
              <a:rPr lang="en-US" sz="5600" dirty="0" err="1">
                <a:latin typeface="Times New Roman" panose="02020603050405020304" pitchFamily="18" charset="0"/>
                <a:cs typeface="Times New Roman" panose="02020603050405020304" pitchFamily="18" charset="0"/>
              </a:rPr>
              <a:t>onalar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boshqa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oila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a'zolari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o'rtasida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hamjihatlik</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ehtiyotkorlik</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tenglikning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o'rnatilishi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oilaning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barqarorligini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ta'minlaydi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Munosabatlarning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muvaffaqiyati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bu</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tenglikka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asoslanadi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har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bir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oila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a'zosining</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fikri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his-</a:t>
            </a:r>
            <a:r>
              <a:rPr lang="en-US" sz="5600" dirty="0" err="1">
                <a:latin typeface="Times New Roman" panose="02020603050405020304" pitchFamily="18" charset="0"/>
                <a:cs typeface="Times New Roman" panose="02020603050405020304" pitchFamily="18" charset="0"/>
              </a:rPr>
              <a:t>tuyg'ulari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inobatga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olinadi</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va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barcha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qarorlar</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birgalikda</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qabul</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qilinadi</a:t>
            </a:r>
            <a:r>
              <a:rPr lang="en-US" sz="56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6" name="Объект 5">
            <a:extLst>
              <a:ext uri="{FF2B5EF4-FFF2-40B4-BE49-F238E27FC236}">
                <a16:creationId xmlns:a16="http://schemas.microsoft.com/office/drawing/2014/main" id="{D1DE8F3B-15A7-6479-039A-486F2A6898F1}"/>
              </a:ext>
            </a:extLst>
          </p:cNvPr>
          <p:cNvSpPr>
            <a:spLocks noGrp="1"/>
          </p:cNvSpPr>
          <p:nvPr>
            <p:ph sz="half" idx="2"/>
          </p:nvPr>
        </p:nvSpPr>
        <p:spPr>
          <a:xfrm>
            <a:off x="6791633" y="3576484"/>
            <a:ext cx="5181600" cy="3063875"/>
          </a:xfrm>
        </p:spPr>
        <p:txBody>
          <a:bodyPr>
            <a:normAutofit fontScale="25000" lnSpcReduction="20000"/>
          </a:bodyPr>
          <a:lstStyle/>
          <a:p>
            <a:pPr marL="0" indent="0">
              <a:lnSpc>
                <a:spcPct val="120000"/>
              </a:lnSpc>
              <a:buNone/>
            </a:pPr>
            <a:r>
              <a:rPr lang="en-US" sz="4300" b="1" dirty="0">
                <a:solidFill>
                  <a:srgbClr val="FF0000"/>
                </a:solidFill>
                <a:latin typeface="Times New Roman" panose="02020603050405020304" pitchFamily="18" charset="0"/>
                <a:cs typeface="Times New Roman" panose="02020603050405020304" pitchFamily="18" charset="0"/>
              </a:rPr>
              <a:t>2</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Oilaviy</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munosabatlarning</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ahamiyati</a:t>
            </a:r>
            <a:endParaRPr lang="en-US" sz="5600" b="1" dirty="0">
              <a:solidFill>
                <a:srgbClr val="FF0000"/>
              </a:solidFill>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sz="5600" b="1" dirty="0" err="1">
                <a:solidFill>
                  <a:srgbClr val="FF0000"/>
                </a:solidFill>
                <a:latin typeface="Times New Roman" panose="02020603050405020304" pitchFamily="18" charset="0"/>
                <a:cs typeface="Times New Roman" panose="02020603050405020304" pitchFamily="18" charset="0"/>
              </a:rPr>
              <a:t>Psixologik</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va</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emotsional</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rivojlanish</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Oilaviy</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munosabatlar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bolalarning</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psixologik</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emotsional</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rivojlanishiga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bevosita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ta'sir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qiladi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Yaxshi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oilaviy</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munosabatlar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farzandning</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o'zini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anglashiga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o'zga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odamlar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bilan</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muloqot</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qilishga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o'zini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ishonchli</a:t>
            </a:r>
            <a:r>
              <a:rPr lang="en-US" sz="5600" dirty="0">
                <a:solidFill>
                  <a:srgbClr val="FF0000"/>
                </a:solidFill>
                <a:latin typeface="Times New Roman" panose="02020603050405020304" pitchFamily="18" charset="0"/>
                <a:cs typeface="Times New Roman" panose="02020603050405020304" pitchFamily="18" charset="0"/>
              </a:rPr>
              <a:t> his </a:t>
            </a:r>
            <a:r>
              <a:rPr lang="en-US" sz="5600" dirty="0" err="1">
                <a:solidFill>
                  <a:srgbClr val="FF0000"/>
                </a:solidFill>
                <a:latin typeface="Times New Roman" panose="02020603050405020304" pitchFamily="18" charset="0"/>
                <a:cs typeface="Times New Roman" panose="02020603050405020304" pitchFamily="18" charset="0"/>
              </a:rPr>
              <a:t>qilishga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yordam</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beradi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Farzandlar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sevgi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qo'llab-quvvatlashni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ko'rganlarida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ular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o'zlarini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xavfsiz</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hurmatli</a:t>
            </a:r>
            <a:r>
              <a:rPr lang="en-US" sz="5600" dirty="0">
                <a:solidFill>
                  <a:srgbClr val="FF0000"/>
                </a:solidFill>
                <a:latin typeface="Times New Roman" panose="02020603050405020304" pitchFamily="18" charset="0"/>
                <a:cs typeface="Times New Roman" panose="02020603050405020304" pitchFamily="18" charset="0"/>
              </a:rPr>
              <a:t> his </a:t>
            </a:r>
            <a:r>
              <a:rPr lang="en-US" sz="5600" dirty="0" err="1">
                <a:solidFill>
                  <a:srgbClr val="FF0000"/>
                </a:solidFill>
                <a:latin typeface="Times New Roman" panose="02020603050405020304" pitchFamily="18" charset="0"/>
                <a:cs typeface="Times New Roman" panose="02020603050405020304" pitchFamily="18" charset="0"/>
              </a:rPr>
              <a:t>qiladilar</a:t>
            </a:r>
            <a:r>
              <a:rPr lang="en-US" sz="56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5600" b="1" dirty="0" err="1">
                <a:solidFill>
                  <a:srgbClr val="FF0000"/>
                </a:solidFill>
                <a:latin typeface="Times New Roman" panose="02020603050405020304" pitchFamily="18" charset="0"/>
                <a:cs typeface="Times New Roman" panose="02020603050405020304" pitchFamily="18" charset="0"/>
              </a:rPr>
              <a:t>Oilaviy</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barqarorlik</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va</a:t>
            </a:r>
            <a:r>
              <a:rPr lang="en-US" sz="5600" b="1" dirty="0">
                <a:solidFill>
                  <a:srgbClr val="FF0000"/>
                </a:solidFill>
                <a:latin typeface="Times New Roman" panose="02020603050405020304" pitchFamily="18" charset="0"/>
                <a:cs typeface="Times New Roman" panose="02020603050405020304" pitchFamily="18" charset="0"/>
              </a:rPr>
              <a:t> </a:t>
            </a:r>
            <a:r>
              <a:rPr lang="en-US" sz="5600" b="1" dirty="0" err="1">
                <a:solidFill>
                  <a:srgbClr val="FF0000"/>
                </a:solidFill>
                <a:latin typeface="Times New Roman" panose="02020603050405020304" pitchFamily="18" charset="0"/>
                <a:cs typeface="Times New Roman" panose="02020603050405020304" pitchFamily="18" charset="0"/>
              </a:rPr>
              <a:t>farovonlik</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Sog'lom</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oilaviy</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munosabatlar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a'zolari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o'rtasida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o'zaro</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yordam</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qo'llab-quvvatlashni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yaratadi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bu</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oilaning</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farovonligi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barqarorligini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ta'minlaydi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Oilaviy</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muammolarni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hal</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qilishda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hamjihatlik</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o'zaro</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yordam</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yuqori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darajada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bo'lganda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oila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ko'proq</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stressni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yengadi</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va</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barqaror</a:t>
            </a:r>
            <a:r>
              <a:rPr lang="en-US" sz="5600" dirty="0">
                <a:solidFill>
                  <a:srgbClr val="FF0000"/>
                </a:solidFill>
                <a:latin typeface="Times New Roman" panose="02020603050405020304" pitchFamily="18" charset="0"/>
                <a:cs typeface="Times New Roman" panose="02020603050405020304" pitchFamily="18" charset="0"/>
              </a:rPr>
              <a:t> </a:t>
            </a:r>
            <a:r>
              <a:rPr lang="en-US" sz="5600" dirty="0" err="1">
                <a:solidFill>
                  <a:srgbClr val="FF0000"/>
                </a:solidFill>
                <a:latin typeface="Times New Roman" panose="02020603050405020304" pitchFamily="18" charset="0"/>
                <a:cs typeface="Times New Roman" panose="02020603050405020304" pitchFamily="18" charset="0"/>
              </a:rPr>
              <a:t>turadi</a:t>
            </a:r>
            <a:r>
              <a:rPr lang="en-US" sz="56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pic>
        <p:nvPicPr>
          <p:cNvPr id="7" name="Рисунок 6">
            <a:extLst>
              <a:ext uri="{FF2B5EF4-FFF2-40B4-BE49-F238E27FC236}">
                <a16:creationId xmlns:a16="http://schemas.microsoft.com/office/drawing/2014/main" id="{232DCFCF-E6C3-ACC2-D441-83DF033F74D7}"/>
              </a:ext>
            </a:extLst>
          </p:cNvPr>
          <p:cNvPicPr>
            <a:picLocks noChangeAspect="1"/>
          </p:cNvPicPr>
          <p:nvPr/>
        </p:nvPicPr>
        <p:blipFill>
          <a:blip r:embed="rId2"/>
          <a:stretch>
            <a:fillRect/>
          </a:stretch>
        </p:blipFill>
        <p:spPr>
          <a:xfrm>
            <a:off x="7724160" y="1722486"/>
            <a:ext cx="3494446" cy="1706514"/>
          </a:xfrm>
          <a:prstGeom prst="rect">
            <a:avLst/>
          </a:prstGeom>
        </p:spPr>
      </p:pic>
    </p:spTree>
    <p:extLst>
      <p:ext uri="{BB962C8B-B14F-4D97-AF65-F5344CB8AC3E}">
        <p14:creationId xmlns:p14="http://schemas.microsoft.com/office/powerpoint/2010/main" val="3073953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D1675D81-4EE9-37D3-D5D8-575B4F1D2A44}"/>
              </a:ext>
            </a:extLst>
          </p:cNvPr>
          <p:cNvSpPr>
            <a:spLocks noGrp="1"/>
          </p:cNvSpPr>
          <p:nvPr>
            <p:ph sz="half" idx="2"/>
          </p:nvPr>
        </p:nvSpPr>
        <p:spPr>
          <a:xfrm>
            <a:off x="436666" y="2871020"/>
            <a:ext cx="5157787" cy="3854244"/>
          </a:xfrm>
        </p:spPr>
        <p:txBody>
          <a:bodyPr>
            <a:normAutofit fontScale="32500" lnSpcReduction="20000"/>
          </a:bodyPr>
          <a:lstStyle/>
          <a:p>
            <a:pPr marL="0" indent="0">
              <a:lnSpc>
                <a:spcPct val="120000"/>
              </a:lnSpc>
              <a:buNone/>
            </a:pPr>
            <a:r>
              <a:rPr lang="en-US" sz="4300" b="1" dirty="0">
                <a:latin typeface="Times New Roman" panose="02020603050405020304" pitchFamily="18" charset="0"/>
                <a:cs typeface="Times New Roman" panose="02020603050405020304" pitchFamily="18" charset="0"/>
              </a:rPr>
              <a:t>3. </a:t>
            </a:r>
            <a:r>
              <a:rPr lang="en-US" sz="4300" b="1" dirty="0" err="1">
                <a:latin typeface="Times New Roman" panose="02020603050405020304" pitchFamily="18" charset="0"/>
                <a:cs typeface="Times New Roman" panose="02020603050405020304" pitchFamily="18" charset="0"/>
              </a:rPr>
              <a:t>Oilaviy</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munosabatlarda</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yuzaga</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keladigan</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muammolar</a:t>
            </a:r>
            <a:endParaRPr lang="en-US" sz="4300" b="1" dirty="0">
              <a:latin typeface="Times New Roman" panose="02020603050405020304" pitchFamily="18" charset="0"/>
              <a:cs typeface="Times New Roman" panose="02020603050405020304" pitchFamily="18" charset="0"/>
            </a:endParaRPr>
          </a:p>
          <a:p>
            <a:pPr>
              <a:lnSpc>
                <a:spcPct val="120000"/>
              </a:lnSpc>
            </a:pPr>
            <a:r>
              <a:rPr lang="en-US" sz="4300" dirty="0" err="1">
                <a:latin typeface="Times New Roman" panose="02020603050405020304" pitchFamily="18" charset="0"/>
                <a:cs typeface="Times New Roman" panose="02020603050405020304" pitchFamily="18" charset="0"/>
              </a:rPr>
              <a:t>Oilaviy</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munosabatlar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mukammal</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emas</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ba'zan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muammolar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yuzaga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keladi</a:t>
            </a:r>
            <a:r>
              <a:rPr lang="en-US" sz="4300" dirty="0">
                <a:latin typeface="Times New Roman" panose="02020603050405020304" pitchFamily="18" charset="0"/>
                <a:cs typeface="Times New Roman" panose="02020603050405020304" pitchFamily="18" charset="0"/>
              </a:rPr>
              <a:t>. Bu </a:t>
            </a:r>
            <a:r>
              <a:rPr lang="en-US" sz="4300" dirty="0" err="1">
                <a:latin typeface="Times New Roman" panose="02020603050405020304" pitchFamily="18" charset="0"/>
                <a:cs typeface="Times New Roman" panose="02020603050405020304" pitchFamily="18" charset="0"/>
              </a:rPr>
              <a:t>muammolar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quyidagicha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bo'lishi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mumkin</a:t>
            </a:r>
            <a:r>
              <a:rPr lang="en-US" sz="4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4300" b="1" dirty="0" err="1">
                <a:latin typeface="Times New Roman" panose="02020603050405020304" pitchFamily="18" charset="0"/>
                <a:cs typeface="Times New Roman" panose="02020603050405020304" pitchFamily="18" charset="0"/>
              </a:rPr>
              <a:t>Aloqa</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muammolari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Oilaviy</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a'zolar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o'rtasida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samarali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muloqotning</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yo'qligi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ko'plab</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muammolarga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olib</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kelishi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mumkin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Farzandlar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ota-onalar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yoki</a:t>
            </a:r>
            <a:r>
              <a:rPr lang="en-US" sz="4300" dirty="0">
                <a:latin typeface="Times New Roman" panose="02020603050405020304" pitchFamily="18" charset="0"/>
                <a:cs typeface="Times New Roman" panose="02020603050405020304" pitchFamily="18" charset="0"/>
              </a:rPr>
              <a:t> er-</a:t>
            </a:r>
            <a:r>
              <a:rPr lang="en-US" sz="4300" dirty="0" err="1">
                <a:latin typeface="Times New Roman" panose="02020603050405020304" pitchFamily="18" charset="0"/>
                <a:cs typeface="Times New Roman" panose="02020603050405020304" pitchFamily="18" charset="0"/>
              </a:rPr>
              <a:t>xotin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o'rtasidagi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kommunikatsiya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etishmasligi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o'zaro</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tushunmovchiliklarga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qiziqishlar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o'zgarishiga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vaqt</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o'tishi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bilan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aloqaning</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susayishiga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olib</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keladi</a:t>
            </a:r>
            <a:r>
              <a:rPr lang="en-US" sz="4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4300" b="1" dirty="0">
                <a:latin typeface="Times New Roman" panose="02020603050405020304" pitchFamily="18" charset="0"/>
                <a:cs typeface="Times New Roman" panose="02020603050405020304" pitchFamily="18" charset="0"/>
              </a:rPr>
              <a:t>Ota-</a:t>
            </a:r>
            <a:r>
              <a:rPr lang="en-US" sz="4300" b="1" dirty="0" err="1">
                <a:latin typeface="Times New Roman" panose="02020603050405020304" pitchFamily="18" charset="0"/>
                <a:cs typeface="Times New Roman" panose="02020603050405020304" pitchFamily="18" charset="0"/>
              </a:rPr>
              <a:t>onalarning</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tarbiyaviy</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muammolari</a:t>
            </a:r>
            <a:r>
              <a:rPr lang="en-US" sz="4300" dirty="0">
                <a:latin typeface="Times New Roman" panose="02020603050405020304" pitchFamily="18" charset="0"/>
                <a:cs typeface="Times New Roman" panose="02020603050405020304" pitchFamily="18" charset="0"/>
              </a:rPr>
              <a:t>: Ota-</a:t>
            </a:r>
            <a:r>
              <a:rPr lang="en-US" sz="4300" dirty="0" err="1">
                <a:latin typeface="Times New Roman" panose="02020603050405020304" pitchFamily="18" charset="0"/>
                <a:cs typeface="Times New Roman" panose="02020603050405020304" pitchFamily="18" charset="0"/>
              </a:rPr>
              <a:t>onalar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farzandlarini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qanday</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tarbiyalashni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bilmasliklari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mumkin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bu</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esa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oilaviy</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muammolarni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keltirib</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chiqaradi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Misol</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uchun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ota-onalar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o'zaro</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farq</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qiladigan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tarbiya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uslublariga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ega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bo'lishi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mumkin</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bu</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esa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farzandlar</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uchun</a:t>
            </a:r>
            <a:r>
              <a:rPr lang="en-US" sz="4300" dirty="0">
                <a:latin typeface="Times New Roman" panose="02020603050405020304" pitchFamily="18" charset="0"/>
                <a:cs typeface="Times New Roman" panose="02020603050405020304" pitchFamily="18" charset="0"/>
              </a:rPr>
              <a:t> stress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noaniqlik</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keltirib</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chiqaradi</a:t>
            </a:r>
            <a:r>
              <a:rPr lang="en-US" sz="4300"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8" name="Объект 7">
            <a:extLst>
              <a:ext uri="{FF2B5EF4-FFF2-40B4-BE49-F238E27FC236}">
                <a16:creationId xmlns:a16="http://schemas.microsoft.com/office/drawing/2014/main" id="{F4CC40D3-FEAB-A008-6CDB-9C1BA0DE1A71}"/>
              </a:ext>
            </a:extLst>
          </p:cNvPr>
          <p:cNvSpPr>
            <a:spLocks noGrp="1"/>
          </p:cNvSpPr>
          <p:nvPr>
            <p:ph sz="quarter" idx="4"/>
          </p:nvPr>
        </p:nvSpPr>
        <p:spPr>
          <a:xfrm>
            <a:off x="6194427" y="489462"/>
            <a:ext cx="5183188" cy="3684588"/>
          </a:xfrm>
        </p:spPr>
        <p:txBody>
          <a:bodyPr>
            <a:normAutofit fontScale="32500" lnSpcReduction="20000"/>
          </a:bodyPr>
          <a:lstStyle/>
          <a:p>
            <a:pPr marL="0" indent="0">
              <a:lnSpc>
                <a:spcPct val="120000"/>
              </a:lnSpc>
              <a:buNone/>
            </a:pPr>
            <a:r>
              <a:rPr lang="en-US" sz="4300" b="1" dirty="0">
                <a:latin typeface="Times New Roman" panose="02020603050405020304" pitchFamily="18" charset="0"/>
                <a:cs typeface="Times New Roman" panose="02020603050405020304" pitchFamily="18" charset="0"/>
              </a:rPr>
              <a:t>4. </a:t>
            </a:r>
            <a:r>
              <a:rPr lang="en-US" sz="4300" b="1" dirty="0" err="1">
                <a:latin typeface="Times New Roman" panose="02020603050405020304" pitchFamily="18" charset="0"/>
                <a:cs typeface="Times New Roman" panose="02020603050405020304" pitchFamily="18" charset="0"/>
              </a:rPr>
              <a:t>Oilaviy</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munosabatlarni</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yaxshilash</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uchun</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maslahatlar</a:t>
            </a:r>
            <a:endParaRPr lang="en-US" sz="4300" b="1"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sz="4300" b="1" dirty="0" err="1">
                <a:latin typeface="Times New Roman" panose="02020603050405020304" pitchFamily="18" charset="0"/>
                <a:cs typeface="Times New Roman" panose="02020603050405020304" pitchFamily="18" charset="0"/>
              </a:rPr>
              <a:t>Ochiq</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muloqot</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a'zolari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o'rtasida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ochiq</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samimiy</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konstruktiv</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muloqot</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muhim</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a:t>
            </a:r>
            <a:r>
              <a:rPr lang="en-US" sz="4300" dirty="0">
                <a:latin typeface="Times New Roman" panose="02020603050405020304" pitchFamily="18" charset="0"/>
                <a:cs typeface="Times New Roman" panose="02020603050405020304" pitchFamily="18" charset="0"/>
              </a:rPr>
              <a:t> his-</a:t>
            </a:r>
            <a:r>
              <a:rPr lang="en-US" sz="4300" dirty="0" err="1">
                <a:latin typeface="Times New Roman" panose="02020603050405020304" pitchFamily="18" charset="0"/>
                <a:cs typeface="Times New Roman" panose="02020603050405020304" pitchFamily="18" charset="0"/>
              </a:rPr>
              <a:t>tuyg'ularini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to'g'ri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ifodalash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bir-birining</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fikrlarini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tinglash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oiladagi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barcha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muammolarni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yengish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imkonini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beradi</a:t>
            </a:r>
            <a:r>
              <a:rPr lang="en-US" sz="4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4300" b="1" dirty="0" err="1">
                <a:latin typeface="Times New Roman" panose="02020603050405020304" pitchFamily="18" charset="0"/>
                <a:cs typeface="Times New Roman" panose="02020603050405020304" pitchFamily="18" charset="0"/>
              </a:rPr>
              <a:t>Tenglikni</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saqlash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a'zolari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o'rtasida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tenglikni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saqlash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bir-birini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hurmat</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qilish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qarorlarni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birgalikda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qabul</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qilish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oiladagi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barqarorlikni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ta'minlaydi</a:t>
            </a:r>
            <a:r>
              <a:rPr lang="en-US" sz="4300"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4300" b="1" dirty="0" err="1">
                <a:latin typeface="Times New Roman" panose="02020603050405020304" pitchFamily="18" charset="0"/>
                <a:cs typeface="Times New Roman" panose="02020603050405020304" pitchFamily="18" charset="0"/>
              </a:rPr>
              <a:t>O'zaro</a:t>
            </a:r>
            <a:r>
              <a:rPr lang="en-US" sz="4300" b="1" dirty="0">
                <a:latin typeface="Times New Roman" panose="02020603050405020304" pitchFamily="18" charset="0"/>
                <a:cs typeface="Times New Roman" panose="02020603050405020304" pitchFamily="18" charset="0"/>
              </a:rPr>
              <a:t> </a:t>
            </a:r>
            <a:r>
              <a:rPr lang="en-US" sz="4300" b="1" dirty="0" err="1">
                <a:latin typeface="Times New Roman" panose="02020603050405020304" pitchFamily="18" charset="0"/>
                <a:cs typeface="Times New Roman" panose="02020603050405020304" pitchFamily="18" charset="0"/>
              </a:rPr>
              <a:t>qo'llab-quvvatlash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Oila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a'zolarining</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bir-birini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qo'llab-quvvatlashi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yordam</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berishi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o'zaro</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hurmatni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mustahkamlaydi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O'ylash</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sevgi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va</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sabr-toqat</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muhim</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bo'lishi</a:t>
            </a:r>
            <a:r>
              <a:rPr lang="en-US" sz="4300" dirty="0">
                <a:latin typeface="Times New Roman" panose="02020603050405020304" pitchFamily="18" charset="0"/>
                <a:cs typeface="Times New Roman" panose="02020603050405020304" pitchFamily="18" charset="0"/>
              </a:rPr>
              <a:t> </a:t>
            </a:r>
            <a:r>
              <a:rPr lang="en-US" sz="4300" dirty="0" err="1">
                <a:latin typeface="Times New Roman" panose="02020603050405020304" pitchFamily="18" charset="0"/>
                <a:cs typeface="Times New Roman" panose="02020603050405020304" pitchFamily="18" charset="0"/>
              </a:rPr>
              <a:t>kerak</a:t>
            </a:r>
            <a:r>
              <a:rPr lang="en-US" sz="4300" dirty="0">
                <a:latin typeface="Times New Roman" panose="02020603050405020304" pitchFamily="18" charset="0"/>
                <a:cs typeface="Times New Roman" panose="02020603050405020304" pitchFamily="18" charset="0"/>
              </a:rPr>
              <a:t>.</a:t>
            </a:r>
          </a:p>
          <a:p>
            <a:pPr marL="0" indent="0">
              <a:buNone/>
            </a:pPr>
            <a:endParaRPr lang="ru-RU" dirty="0"/>
          </a:p>
        </p:txBody>
      </p:sp>
      <p:pic>
        <p:nvPicPr>
          <p:cNvPr id="9" name="Рисунок 8">
            <a:extLst>
              <a:ext uri="{FF2B5EF4-FFF2-40B4-BE49-F238E27FC236}">
                <a16:creationId xmlns:a16="http://schemas.microsoft.com/office/drawing/2014/main" id="{778B261B-A96D-E288-2806-6804D0E6BDBC}"/>
              </a:ext>
            </a:extLst>
          </p:cNvPr>
          <p:cNvPicPr>
            <a:picLocks noChangeAspect="1"/>
          </p:cNvPicPr>
          <p:nvPr/>
        </p:nvPicPr>
        <p:blipFill>
          <a:blip r:embed="rId2"/>
          <a:stretch>
            <a:fillRect/>
          </a:stretch>
        </p:blipFill>
        <p:spPr>
          <a:xfrm>
            <a:off x="6864605" y="3784344"/>
            <a:ext cx="3950689" cy="2232998"/>
          </a:xfrm>
          <a:prstGeom prst="rect">
            <a:avLst/>
          </a:prstGeom>
        </p:spPr>
      </p:pic>
      <p:pic>
        <p:nvPicPr>
          <p:cNvPr id="10" name="Рисунок 9">
            <a:extLst>
              <a:ext uri="{FF2B5EF4-FFF2-40B4-BE49-F238E27FC236}">
                <a16:creationId xmlns:a16="http://schemas.microsoft.com/office/drawing/2014/main" id="{32D23326-80C1-2DE5-816C-6C35093F7A0B}"/>
              </a:ext>
            </a:extLst>
          </p:cNvPr>
          <p:cNvPicPr>
            <a:picLocks noChangeAspect="1"/>
          </p:cNvPicPr>
          <p:nvPr/>
        </p:nvPicPr>
        <p:blipFill>
          <a:blip r:embed="rId3"/>
          <a:stretch>
            <a:fillRect/>
          </a:stretch>
        </p:blipFill>
        <p:spPr>
          <a:xfrm>
            <a:off x="1186233" y="309717"/>
            <a:ext cx="3658652" cy="2313305"/>
          </a:xfrm>
          <a:prstGeom prst="rect">
            <a:avLst/>
          </a:prstGeom>
        </p:spPr>
      </p:pic>
    </p:spTree>
    <p:extLst>
      <p:ext uri="{BB962C8B-B14F-4D97-AF65-F5344CB8AC3E}">
        <p14:creationId xmlns:p14="http://schemas.microsoft.com/office/powerpoint/2010/main" val="2638173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34301979-DBF0-5DD0-75AB-5D260D69CA3D}"/>
              </a:ext>
            </a:extLst>
          </p:cNvPr>
          <p:cNvSpPr>
            <a:spLocks noGrp="1"/>
          </p:cNvSpPr>
          <p:nvPr>
            <p:ph type="title"/>
          </p:nvPr>
        </p:nvSpPr>
        <p:spPr/>
        <p:txBody>
          <a:bodyPr>
            <a:normAutofit/>
          </a:bodyPr>
          <a:lstStyle/>
          <a:p>
            <a:pPr algn="just"/>
            <a:r>
              <a:rPr lang="en-US" sz="1600" b="1" dirty="0">
                <a:latin typeface="Times New Roman" panose="02020603050405020304" pitchFamily="18" charset="0"/>
                <a:cs typeface="Times New Roman" panose="02020603050405020304" pitchFamily="18" charset="0"/>
              </a:rPr>
              <a:t>	Ota-</a:t>
            </a:r>
            <a:r>
              <a:rPr lang="en-US" sz="1600" b="1" dirty="0" err="1">
                <a:latin typeface="Times New Roman" panose="02020603050405020304" pitchFamily="18" charset="0"/>
                <a:cs typeface="Times New Roman" panose="02020603050405020304" pitchFamily="18" charset="0"/>
              </a:rPr>
              <a:t>ona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va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farzandlar</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o'rtasidagi</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shaxslararo</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muhim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aloqalardan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biridir</a:t>
            </a:r>
            <a:r>
              <a:rPr lang="en-US" sz="1600" dirty="0">
                <a:latin typeface="Times New Roman" panose="02020603050405020304" pitchFamily="18" charset="0"/>
                <a:cs typeface="Times New Roman" panose="02020603050405020304" pitchFamily="18" charset="0"/>
              </a:rPr>
              <a:t>. Ota-</a:t>
            </a:r>
            <a:r>
              <a:rPr lang="en-US" sz="1600" dirty="0" err="1">
                <a:latin typeface="Times New Roman" panose="02020603050405020304" pitchFamily="18" charset="0"/>
                <a:cs typeface="Times New Roman" panose="02020603050405020304" pitchFamily="18" charset="0"/>
              </a:rPr>
              <a:t>ona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farzandlar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o'rtasidagi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ularning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psixologik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o'zaro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hurmat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tushunish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shuningdek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barqarorligi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farovonligini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ta'minlaydi</a:t>
            </a:r>
            <a:r>
              <a:rPr lang="en-US" sz="1600" dirty="0">
                <a:latin typeface="Times New Roman" panose="02020603050405020304" pitchFamily="18" charset="0"/>
                <a:cs typeface="Times New Roman" panose="02020603050405020304" pitchFamily="18" charset="0"/>
              </a:rPr>
              <a:t>. Ammo, </a:t>
            </a:r>
            <a:r>
              <a:rPr lang="en-US" sz="1600" dirty="0" err="1">
                <a:latin typeface="Times New Roman" panose="02020603050405020304" pitchFamily="18" charset="0"/>
                <a:cs typeface="Times New Roman" panose="02020603050405020304" pitchFamily="18" charset="0"/>
              </a:rPr>
              <a:t>oilada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nizolar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tushunmovchiliklar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yuzaga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mumkin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o'zaro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salbiy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mumkin</a:t>
            </a:r>
            <a:r>
              <a:rPr lang="en-US" sz="1600" dirty="0">
                <a:latin typeface="Times New Roman" panose="02020603050405020304" pitchFamily="18" charset="0"/>
                <a:cs typeface="Times New Roman" panose="02020603050405020304" pitchFamily="18" charset="0"/>
              </a:rPr>
              <a:t>. Ota-</a:t>
            </a:r>
            <a:r>
              <a:rPr lang="en-US" sz="1600" dirty="0" err="1">
                <a:latin typeface="Times New Roman" panose="02020603050405020304" pitchFamily="18" charset="0"/>
                <a:cs typeface="Times New Roman" panose="02020603050405020304" pitchFamily="18" charset="0"/>
              </a:rPr>
              <a:t>ona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farzandlar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o'rtasidagi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munosabatlarni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yaxshilash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nizolarni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oilaviy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sog'liqni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ta'minlash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psixologik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usullarni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qo'llash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zarur</a:t>
            </a:r>
            <a:r>
              <a:rPr lang="en-US" sz="16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6" name="Объект 5">
            <a:extLst>
              <a:ext uri="{FF2B5EF4-FFF2-40B4-BE49-F238E27FC236}">
                <a16:creationId xmlns:a16="http://schemas.microsoft.com/office/drawing/2014/main" id="{43BBED10-7E1B-1654-8B46-A8AAA08A2DAC}"/>
              </a:ext>
            </a:extLst>
          </p:cNvPr>
          <p:cNvSpPr>
            <a:spLocks noGrp="1"/>
          </p:cNvSpPr>
          <p:nvPr>
            <p:ph sz="half" idx="2"/>
          </p:nvPr>
        </p:nvSpPr>
        <p:spPr>
          <a:xfrm>
            <a:off x="839788" y="1956620"/>
            <a:ext cx="5157787" cy="4660490"/>
          </a:xfrm>
        </p:spPr>
        <p:txBody>
          <a:bodyPr>
            <a:normAutofit fontScale="47500" lnSpcReduction="20000"/>
          </a:bodyPr>
          <a:lstStyle/>
          <a:p>
            <a:pPr marL="0" indent="0">
              <a:lnSpc>
                <a:spcPct val="120000"/>
              </a:lnSpc>
              <a:buNone/>
            </a:pPr>
            <a:r>
              <a:rPr lang="en-US" sz="3400" b="1" dirty="0">
                <a:solidFill>
                  <a:srgbClr val="FF0000"/>
                </a:solidFill>
                <a:latin typeface="Times New Roman" panose="02020603050405020304" pitchFamily="18" charset="0"/>
                <a:cs typeface="Times New Roman" panose="02020603050405020304" pitchFamily="18" charset="0"/>
              </a:rPr>
              <a:t>1. Ota-</a:t>
            </a:r>
            <a:r>
              <a:rPr lang="en-US" sz="3400" b="1" dirty="0" err="1">
                <a:solidFill>
                  <a:srgbClr val="FF0000"/>
                </a:solidFill>
                <a:latin typeface="Times New Roman" panose="02020603050405020304" pitchFamily="18" charset="0"/>
                <a:cs typeface="Times New Roman" panose="02020603050405020304" pitchFamily="18" charset="0"/>
              </a:rPr>
              <a:t>ona</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va</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farzandlar</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o'rtasidagi</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munosabatlar</a:t>
            </a:r>
            <a:endParaRPr lang="en-US" sz="34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US" sz="3400" dirty="0">
                <a:solidFill>
                  <a:srgbClr val="FF0000"/>
                </a:solidFill>
                <a:latin typeface="Times New Roman" panose="02020603050405020304" pitchFamily="18" charset="0"/>
                <a:cs typeface="Times New Roman" panose="02020603050405020304" pitchFamily="18" charset="0"/>
              </a:rPr>
              <a:t>Ota-</a:t>
            </a:r>
            <a:r>
              <a:rPr lang="en-US" sz="3400" dirty="0" err="1">
                <a:solidFill>
                  <a:srgbClr val="FF0000"/>
                </a:solidFill>
                <a:latin typeface="Times New Roman" panose="02020603050405020304" pitchFamily="18" charset="0"/>
                <a:cs typeface="Times New Roman" panose="02020603050405020304" pitchFamily="18" charset="0"/>
              </a:rPr>
              <a:t>ona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farzandlar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o'rtasidagi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munosabatlar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bolalarning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hissiy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ijtimoiy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rivojlanishida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muhim</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ahamiyatga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ega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Yaxshi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oilaviy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munosabatlar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farzandlar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uchun</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xavfsiz</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ishonchli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muhit</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yaratadi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bu</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esa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psixologik</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sog'lig'ini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o'ziga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bo'lgan</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ishonchini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jamiyatda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muvaffaqiyatli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bo'lishini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ta'minlaydi</a:t>
            </a:r>
            <a:r>
              <a:rPr lang="en-US" sz="34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400" b="1" dirty="0" err="1">
                <a:solidFill>
                  <a:srgbClr val="FF0000"/>
                </a:solidFill>
                <a:latin typeface="Times New Roman" panose="02020603050405020304" pitchFamily="18" charset="0"/>
                <a:cs typeface="Times New Roman" panose="02020603050405020304" pitchFamily="18" charset="0"/>
              </a:rPr>
              <a:t>Tarbiyaviy</a:t>
            </a:r>
            <a:r>
              <a:rPr lang="en-US" sz="3400" b="1" dirty="0">
                <a:solidFill>
                  <a:srgbClr val="FF0000"/>
                </a:solidFill>
                <a:latin typeface="Times New Roman" panose="02020603050405020304" pitchFamily="18" charset="0"/>
                <a:cs typeface="Times New Roman" panose="02020603050405020304" pitchFamily="18" charset="0"/>
              </a:rPr>
              <a:t> </a:t>
            </a:r>
            <a:r>
              <a:rPr lang="en-US" sz="3400" b="1" dirty="0" err="1">
                <a:solidFill>
                  <a:srgbClr val="FF0000"/>
                </a:solidFill>
                <a:latin typeface="Times New Roman" panose="02020603050405020304" pitchFamily="18" charset="0"/>
                <a:cs typeface="Times New Roman" panose="02020603050405020304" pitchFamily="18" charset="0"/>
              </a:rPr>
              <a:t>aloqalar</a:t>
            </a:r>
            <a:r>
              <a:rPr lang="en-US" sz="3400" dirty="0">
                <a:solidFill>
                  <a:srgbClr val="FF0000"/>
                </a:solidFill>
                <a:latin typeface="Times New Roman" panose="02020603050405020304" pitchFamily="18" charset="0"/>
                <a:cs typeface="Times New Roman" panose="02020603050405020304" pitchFamily="18" charset="0"/>
              </a:rPr>
              <a:t>: Ota-</a:t>
            </a:r>
            <a:r>
              <a:rPr lang="en-US" sz="3400" dirty="0" err="1">
                <a:solidFill>
                  <a:srgbClr val="FF0000"/>
                </a:solidFill>
                <a:latin typeface="Times New Roman" panose="02020603050405020304" pitchFamily="18" charset="0"/>
                <a:cs typeface="Times New Roman" panose="02020603050405020304" pitchFamily="18" charset="0"/>
              </a:rPr>
              <a:t>onalar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bolalariga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tarbiya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berishda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o'zaro</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muloqot</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boshqarish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qo'llab-quvvatlash</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orqali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ularning</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ahloki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axloqiy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ijtimoiy</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qadriyatlarni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shakllantiradilar</a:t>
            </a:r>
            <a:r>
              <a:rPr lang="en-US" sz="3400" dirty="0">
                <a:solidFill>
                  <a:srgbClr val="FF0000"/>
                </a:solidFill>
                <a:latin typeface="Times New Roman" panose="02020603050405020304" pitchFamily="18" charset="0"/>
                <a:cs typeface="Times New Roman" panose="02020603050405020304" pitchFamily="18" charset="0"/>
              </a:rPr>
              <a:t>. Ota-</a:t>
            </a:r>
            <a:r>
              <a:rPr lang="en-US" sz="3400" dirty="0" err="1">
                <a:solidFill>
                  <a:srgbClr val="FF0000"/>
                </a:solidFill>
                <a:latin typeface="Times New Roman" panose="02020603050405020304" pitchFamily="18" charset="0"/>
                <a:cs typeface="Times New Roman" panose="02020603050405020304" pitchFamily="18" charset="0"/>
              </a:rPr>
              <a:t>onalar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farzandlarini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yaxshi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inson</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bo'lishga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o'rgatishadi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ularga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to'g'ri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qarorlar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qabul</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qilishda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yordam</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beradilar</a:t>
            </a:r>
            <a:r>
              <a:rPr lang="en-US" sz="3400" dirty="0">
                <a:solidFill>
                  <a:srgbClr val="FF0000"/>
                </a:solidFill>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sz="3400" b="1" dirty="0" err="1">
                <a:solidFill>
                  <a:srgbClr val="FF0000"/>
                </a:solidFill>
                <a:latin typeface="Times New Roman" panose="02020603050405020304" pitchFamily="18" charset="0"/>
                <a:cs typeface="Times New Roman" panose="02020603050405020304" pitchFamily="18" charset="0"/>
              </a:rPr>
              <a:t>Qo'llab-quvvatlash</a:t>
            </a:r>
            <a:r>
              <a:rPr lang="en-US" sz="3400" dirty="0">
                <a:solidFill>
                  <a:srgbClr val="FF0000"/>
                </a:solidFill>
                <a:latin typeface="Times New Roman" panose="02020603050405020304" pitchFamily="18" charset="0"/>
                <a:cs typeface="Times New Roman" panose="02020603050405020304" pitchFamily="18" charset="0"/>
              </a:rPr>
              <a:t>: Ota-</a:t>
            </a:r>
            <a:r>
              <a:rPr lang="en-US" sz="3400" dirty="0" err="1">
                <a:solidFill>
                  <a:srgbClr val="FF0000"/>
                </a:solidFill>
                <a:latin typeface="Times New Roman" panose="02020603050405020304" pitchFamily="18" charset="0"/>
                <a:cs typeface="Times New Roman" panose="02020603050405020304" pitchFamily="18" charset="0"/>
              </a:rPr>
              <a:t>ona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farzandlar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o'rtasida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ehtiyotkorlik</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o'zaro</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ishonchni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yaratadi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Farzandlar</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oilada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sevgi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qo'llab-quvvatlashni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ko'rishsa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o'zini</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xavfsiz</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va</a:t>
            </a:r>
            <a:r>
              <a:rPr lang="en-US" sz="3400" dirty="0">
                <a:solidFill>
                  <a:srgbClr val="FF0000"/>
                </a:solidFill>
                <a:latin typeface="Times New Roman" panose="02020603050405020304" pitchFamily="18" charset="0"/>
                <a:cs typeface="Times New Roman" panose="02020603050405020304" pitchFamily="18" charset="0"/>
              </a:rPr>
              <a:t> </a:t>
            </a:r>
            <a:r>
              <a:rPr lang="en-US" sz="3400" dirty="0" err="1">
                <a:solidFill>
                  <a:srgbClr val="FF0000"/>
                </a:solidFill>
                <a:latin typeface="Times New Roman" panose="02020603050405020304" pitchFamily="18" charset="0"/>
                <a:cs typeface="Times New Roman" panose="02020603050405020304" pitchFamily="18" charset="0"/>
              </a:rPr>
              <a:t>xotirjam</a:t>
            </a:r>
            <a:r>
              <a:rPr lang="en-US" sz="3400" dirty="0">
                <a:solidFill>
                  <a:srgbClr val="FF0000"/>
                </a:solidFill>
                <a:latin typeface="Times New Roman" panose="02020603050405020304" pitchFamily="18" charset="0"/>
                <a:cs typeface="Times New Roman" panose="02020603050405020304" pitchFamily="18" charset="0"/>
              </a:rPr>
              <a:t> his </a:t>
            </a:r>
            <a:r>
              <a:rPr lang="en-US" sz="3400" dirty="0" err="1">
                <a:solidFill>
                  <a:srgbClr val="FF0000"/>
                </a:solidFill>
                <a:latin typeface="Times New Roman" panose="02020603050405020304" pitchFamily="18" charset="0"/>
                <a:cs typeface="Times New Roman" panose="02020603050405020304" pitchFamily="18" charset="0"/>
              </a:rPr>
              <a:t>qiladilar</a:t>
            </a:r>
            <a:r>
              <a:rPr lang="en-US" sz="3400" dirty="0">
                <a:solidFill>
                  <a:srgbClr val="FF0000"/>
                </a:solidFill>
                <a:latin typeface="Times New Roman" panose="02020603050405020304" pitchFamily="18" charset="0"/>
                <a:cs typeface="Times New Roman" panose="02020603050405020304" pitchFamily="18" charset="0"/>
              </a:rPr>
              <a:t>.</a:t>
            </a:r>
          </a:p>
          <a:p>
            <a:pPr marL="0" indent="0">
              <a:buNone/>
            </a:pPr>
            <a:endParaRPr lang="ru-RU" dirty="0"/>
          </a:p>
        </p:txBody>
      </p:sp>
      <p:sp>
        <p:nvSpPr>
          <p:cNvPr id="8" name="Объект 7">
            <a:extLst>
              <a:ext uri="{FF2B5EF4-FFF2-40B4-BE49-F238E27FC236}">
                <a16:creationId xmlns:a16="http://schemas.microsoft.com/office/drawing/2014/main" id="{EC09B402-6C5E-1D7D-B203-26716489AEB5}"/>
              </a:ext>
            </a:extLst>
          </p:cNvPr>
          <p:cNvSpPr>
            <a:spLocks noGrp="1"/>
          </p:cNvSpPr>
          <p:nvPr>
            <p:ph sz="quarter" idx="4"/>
          </p:nvPr>
        </p:nvSpPr>
        <p:spPr>
          <a:xfrm>
            <a:off x="6172200" y="1956619"/>
            <a:ext cx="5183188" cy="4233043"/>
          </a:xfrm>
        </p:spPr>
        <p:txBody>
          <a:bodyPr>
            <a:normAutofit fontScale="475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Nizoli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vaziyatlar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bartaraf</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etishning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usullari</a:t>
            </a:r>
            <a:endParaRPr lang="en-US" b="1" dirty="0">
              <a:latin typeface="Times New Roman" panose="02020603050405020304" pitchFamily="18" charset="0"/>
              <a:cs typeface="Times New Roman" panose="02020603050405020304" pitchFamily="18" charset="0"/>
            </a:endParaRPr>
          </a:p>
          <a:p>
            <a:pPr>
              <a:lnSpc>
                <a:spcPct val="120000"/>
              </a:lnSpc>
            </a:pPr>
            <a:r>
              <a:rPr lang="en-US" dirty="0" err="1">
                <a:latin typeface="Times New Roman" panose="02020603050405020304" pitchFamily="18" charset="0"/>
                <a:cs typeface="Times New Roman" panose="02020603050405020304" pitchFamily="18" charset="0"/>
              </a:rPr>
              <a:t>Oiladagi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tushunmovchiliklar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tushunmovchiliklardan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a:t>
            </a:r>
          </a:p>
          <a:p>
            <a:pPr>
              <a:lnSpc>
                <a:spcPct val="120000"/>
              </a:lnSpc>
            </a:pPr>
            <a:r>
              <a:rPr lang="en-US" b="1" dirty="0">
                <a:latin typeface="Times New Roman" panose="02020603050405020304" pitchFamily="18" charset="0"/>
                <a:cs typeface="Times New Roman" panose="02020603050405020304" pitchFamily="18" charset="0"/>
              </a:rPr>
              <a:t>2.1. </a:t>
            </a:r>
            <a:r>
              <a:rPr lang="en-US" b="1" dirty="0" err="1">
                <a:latin typeface="Times New Roman" panose="02020603050405020304" pitchFamily="18" charset="0"/>
                <a:cs typeface="Times New Roman" panose="02020603050405020304" pitchFamily="18" charset="0"/>
              </a:rPr>
              <a:t>Nizolarni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tahlil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endParaRPr lang="en-US" b="1" dirty="0">
              <a:latin typeface="Times New Roman" panose="02020603050405020304" pitchFamily="18" charset="0"/>
              <a:cs typeface="Times New Roman" panose="02020603050405020304" pitchFamily="18" charset="0"/>
            </a:endParaRPr>
          </a:p>
          <a:p>
            <a:pPr>
              <a:lnSpc>
                <a:spcPct val="120000"/>
              </a:lnSpc>
            </a:pPr>
            <a:r>
              <a:rPr lang="en-US" dirty="0" err="1">
                <a:latin typeface="Times New Roman" panose="02020603050405020304" pitchFamily="18" charset="0"/>
                <a:cs typeface="Times New Roman" panose="02020603050405020304" pitchFamily="18" charset="0"/>
              </a:rPr>
              <a:t>Nizo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muhimdir</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Komunikatsiya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yetishmasligi</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tushunmovchiliklarga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Bir-</a:t>
            </a:r>
            <a:r>
              <a:rPr lang="en-US" dirty="0" err="1">
                <a:latin typeface="Times New Roman" panose="02020603050405020304" pitchFamily="18" charset="0"/>
                <a:cs typeface="Times New Roman" panose="02020603050405020304" pitchFamily="18" charset="0"/>
              </a:rPr>
              <a:t>birini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Farq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qiluvchi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qadriyatlar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mustaqillikka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istaklari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qadriyatlari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ziddiyatga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Tarbiya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uslublaridagi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farqlar</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tarbiya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uslublari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ehtiyojlariga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654607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7">
            <a:extLst>
              <a:ext uri="{FF2B5EF4-FFF2-40B4-BE49-F238E27FC236}">
                <a16:creationId xmlns:a16="http://schemas.microsoft.com/office/drawing/2014/main" id="{B78605BF-023C-4E86-1C6B-FCF564E17BBD}"/>
              </a:ext>
            </a:extLst>
          </p:cNvPr>
          <p:cNvSpPr>
            <a:spLocks noGrp="1"/>
          </p:cNvSpPr>
          <p:nvPr>
            <p:ph idx="1"/>
          </p:nvPr>
        </p:nvSpPr>
        <p:spPr>
          <a:xfrm>
            <a:off x="838200" y="806244"/>
            <a:ext cx="10515600" cy="5604387"/>
          </a:xfrm>
        </p:spPr>
        <p:txBody>
          <a:bodyPr>
            <a:normAutofit fontScale="55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2.2.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qo‘llash</a:t>
            </a:r>
            <a:endParaRPr lang="en-US" b="1"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Aktiv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tinglash</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diqqat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farzand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sezsa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hissiyotlarini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anglab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gaplarini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eshitish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kurashishning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qismidir</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"Men" </a:t>
            </a:r>
            <a:r>
              <a:rPr lang="en-US" b="1" dirty="0" err="1">
                <a:latin typeface="Times New Roman" panose="02020603050405020304" pitchFamily="18" charset="0"/>
                <a:cs typeface="Times New Roman" panose="02020603050405020304" pitchFamily="18" charset="0"/>
              </a:rPr>
              <a:t>xabarlari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ayblovlar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o'tmishdagi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gapirishdan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hissiyotlarini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Sizni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eshitishni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xohlayman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"Men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tushunmayapman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"men" </a:t>
            </a:r>
            <a:r>
              <a:rPr lang="en-US" dirty="0" err="1">
                <a:latin typeface="Times New Roman" panose="02020603050405020304" pitchFamily="18" charset="0"/>
                <a:cs typeface="Times New Roman" panose="02020603050405020304" pitchFamily="18" charset="0"/>
              </a:rPr>
              <a:t>xabarlaridan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birgalikda</a:t>
            </a:r>
            <a:r>
              <a:rPr lang="en-US" b="1" dirty="0">
                <a:latin typeface="Times New Roman" panose="02020603050405020304" pitchFamily="18" charset="0"/>
                <a:cs typeface="Times New Roman" panose="02020603050405020304" pitchFamily="18" charset="0"/>
              </a:rPr>
              <a:t> harakat </a:t>
            </a:r>
            <a:r>
              <a:rPr lang="en-US" b="1"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hamkorlikni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tahlil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yechimlar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inobatga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Kompromiss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kompromiss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qilinadi</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muvozanatni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hurmat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xohishlarini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qondirish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kompromissga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Emotsional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qo‘llab-quvvatlash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qo'llab-quvvatlash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ayniqsa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murakkab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emotsional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hamdard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farzandlarga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xavfsiz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ishonchli</a:t>
            </a:r>
            <a:r>
              <a:rPr lang="en-US" dirty="0">
                <a:latin typeface="Times New Roman" panose="02020603050405020304" pitchFamily="18" charset="0"/>
                <a:cs typeface="Times New Roman" panose="02020603050405020304" pitchFamily="18" charset="0"/>
              </a:rPr>
              <a:t> his </a:t>
            </a:r>
            <a:r>
              <a:rPr lang="en-US" dirty="0" err="1">
                <a:latin typeface="Times New Roman" panose="02020603050405020304" pitchFamily="18" charset="0"/>
                <a:cs typeface="Times New Roman" panose="02020603050405020304" pitchFamily="18" charset="0"/>
              </a:rPr>
              <a:t>qilishlariga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Ijobiy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kuchaytirish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Nizo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qilinganidan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xulq-atvori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rag'batlantirish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xatti-harakatlarini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ijobiy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Tree>
    <p:extLst>
      <p:ext uri="{BB962C8B-B14F-4D97-AF65-F5344CB8AC3E}">
        <p14:creationId xmlns:p14="http://schemas.microsoft.com/office/powerpoint/2010/main" val="24728451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a:extLst>
              <a:ext uri="{FF2B5EF4-FFF2-40B4-BE49-F238E27FC236}">
                <a16:creationId xmlns:a16="http://schemas.microsoft.com/office/drawing/2014/main" id="{AF7C94D8-DED6-AA88-DAE9-5B0B1D546BA1}"/>
              </a:ext>
            </a:extLst>
          </p:cNvPr>
          <p:cNvSpPr>
            <a:spLocks noGrp="1"/>
          </p:cNvSpPr>
          <p:nvPr>
            <p:ph sz="half" idx="2"/>
          </p:nvPr>
        </p:nvSpPr>
        <p:spPr>
          <a:xfrm>
            <a:off x="623479" y="398385"/>
            <a:ext cx="5157787" cy="4213379"/>
          </a:xfrm>
        </p:spPr>
        <p:txBody>
          <a:bodyPr>
            <a:normAutofit fontScale="55000" lnSpcReduction="20000"/>
          </a:bodyPr>
          <a:lstStyle/>
          <a:p>
            <a:pPr marL="0" indent="0">
              <a:lnSpc>
                <a:spcPct val="120000"/>
              </a:lnSpc>
              <a:buNone/>
            </a:pPr>
            <a:r>
              <a:rPr lang="en-US" b="1" dirty="0">
                <a:latin typeface="Times New Roman" panose="02020603050405020304" pitchFamily="18" charset="0"/>
                <a:cs typeface="Times New Roman" panose="02020603050405020304" pitchFamily="18" charset="0"/>
              </a:rPr>
              <a:t>2.3. </a:t>
            </a:r>
            <a:r>
              <a:rPr lang="en-US" b="1" dirty="0" err="1">
                <a:latin typeface="Times New Roman" panose="02020603050405020304" pitchFamily="18" charset="0"/>
                <a:cs typeface="Times New Roman" panose="02020603050405020304" pitchFamily="18" charset="0"/>
              </a:rPr>
              <a:t>Ziddiyatlarni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oldini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endParaRPr lang="en-US" b="1" dirty="0">
              <a:latin typeface="Times New Roman" panose="02020603050405020304" pitchFamily="18" charset="0"/>
              <a:cs typeface="Times New Roman" panose="02020603050405020304" pitchFamily="18" charset="0"/>
            </a:endParaRP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Qarorlarni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birgalikda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qabul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kelishuvda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Vaqt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ajratish</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o'yinlar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suhbatsiz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aloqalarni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mustahkamlaydi</a:t>
            </a:r>
            <a:r>
              <a:rPr lang="en-US" dirty="0">
                <a:latin typeface="Times New Roman" panose="02020603050405020304" pitchFamily="18" charset="0"/>
                <a:cs typeface="Times New Roman" panose="02020603050405020304" pitchFamily="18" charset="0"/>
              </a:rPr>
              <a:t>.</a:t>
            </a:r>
          </a:p>
          <a:p>
            <a:pPr>
              <a:lnSpc>
                <a:spcPct val="120000"/>
              </a:lnSpc>
              <a:buFont typeface="Arial" panose="020B0604020202020204" pitchFamily="34" charset="0"/>
              <a:buChar char="•"/>
            </a:pPr>
            <a:r>
              <a:rPr lang="en-US" b="1" dirty="0" err="1">
                <a:latin typeface="Times New Roman" panose="02020603050405020304" pitchFamily="18" charset="0"/>
                <a:cs typeface="Times New Roman" panose="02020603050405020304" pitchFamily="18" charset="0"/>
              </a:rPr>
              <a:t>Farzandlarni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qo'llab-quvvatlash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Farzandlar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omillar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kurashish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qo'llab-quvvatlanishi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Ota-</a:t>
            </a:r>
            <a:r>
              <a:rPr lang="en-US" dirty="0" err="1">
                <a:latin typeface="Times New Roman" panose="02020603050405020304" pitchFamily="18" charset="0"/>
                <a:cs typeface="Times New Roman" panose="02020603050405020304" pitchFamily="18" charset="0"/>
              </a:rPr>
              <a:t>onalar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izhor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a:t>
            </a:r>
          </a:p>
          <a:p>
            <a:pPr marL="0" indent="0">
              <a:buNone/>
            </a:pPr>
            <a:endParaRPr lang="ru-RU" dirty="0"/>
          </a:p>
        </p:txBody>
      </p:sp>
      <p:sp>
        <p:nvSpPr>
          <p:cNvPr id="6" name="Объект 5">
            <a:extLst>
              <a:ext uri="{FF2B5EF4-FFF2-40B4-BE49-F238E27FC236}">
                <a16:creationId xmlns:a16="http://schemas.microsoft.com/office/drawing/2014/main" id="{25E0AF38-3E17-9EB8-B8DC-6547E9B09E7F}"/>
              </a:ext>
            </a:extLst>
          </p:cNvPr>
          <p:cNvSpPr>
            <a:spLocks noGrp="1"/>
          </p:cNvSpPr>
          <p:nvPr>
            <p:ph sz="quarter" idx="4"/>
          </p:nvPr>
        </p:nvSpPr>
        <p:spPr>
          <a:xfrm>
            <a:off x="6486833" y="3765754"/>
            <a:ext cx="5183188" cy="2836863"/>
          </a:xfrm>
        </p:spPr>
        <p:txBody>
          <a:bodyPr>
            <a:normAutofit fontScale="55000" lnSpcReduction="20000"/>
          </a:bodyPr>
          <a:lstStyle/>
          <a:p>
            <a:pPr marL="0" indent="0">
              <a:lnSpc>
                <a:spcPct val="120000"/>
              </a:lnSpc>
              <a:buNone/>
            </a:pPr>
            <a:r>
              <a:rPr lang="en-US" dirty="0">
                <a:solidFill>
                  <a:srgbClr val="FF0000"/>
                </a:solidFill>
                <a:latin typeface="Times New Roman" panose="02020603050405020304" pitchFamily="18" charset="0"/>
                <a:cs typeface="Times New Roman" panose="02020603050405020304" pitchFamily="18" charset="0"/>
              </a:rPr>
              <a:t>Ota-</a:t>
            </a:r>
            <a:r>
              <a:rPr lang="en-US" dirty="0" err="1">
                <a:solidFill>
                  <a:srgbClr val="FF0000"/>
                </a:solidFill>
                <a:latin typeface="Times New Roman" panose="02020603050405020304" pitchFamily="18" charset="0"/>
                <a:cs typeface="Times New Roman" panose="02020603050405020304" pitchFamily="18" charset="0"/>
              </a:rPr>
              <a:t>ona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farzandlar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o'rtasidagi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shaxslararo</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munosabatlar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oilaning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barqarorligi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farzandlarning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psixologik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rivojlanishi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uchun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juda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muhimdir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Nizolar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tushunmovchiliklar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oiladagi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aloqalarni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buzishi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mumkin</a:t>
            </a:r>
            <a:r>
              <a:rPr lang="en-US" dirty="0">
                <a:solidFill>
                  <a:srgbClr val="FF0000"/>
                </a:solidFill>
                <a:latin typeface="Times New Roman" panose="02020603050405020304" pitchFamily="18" charset="0"/>
                <a:cs typeface="Times New Roman" panose="02020603050405020304" pitchFamily="18" charset="0"/>
              </a:rPr>
              <a:t>, ammo </a:t>
            </a:r>
            <a:r>
              <a:rPr lang="en-US" dirty="0" err="1">
                <a:solidFill>
                  <a:srgbClr val="FF0000"/>
                </a:solidFill>
                <a:latin typeface="Times New Roman" panose="02020603050405020304" pitchFamily="18" charset="0"/>
                <a:cs typeface="Times New Roman" panose="02020603050405020304" pitchFamily="18" charset="0"/>
              </a:rPr>
              <a:t>psixologik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usullar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ya'ni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samarali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muloqot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aktiv</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tinglash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kompromiss</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emotsional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qo'llab-quvvatlash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yordamida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bu</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muammolarni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mumkin</a:t>
            </a:r>
            <a:r>
              <a:rPr lang="en-US" dirty="0">
                <a:solidFill>
                  <a:srgbClr val="FF0000"/>
                </a:solidFill>
                <a:latin typeface="Times New Roman" panose="02020603050405020304" pitchFamily="18" charset="0"/>
                <a:cs typeface="Times New Roman" panose="02020603050405020304" pitchFamily="18" charset="0"/>
              </a:rPr>
              <a:t>. Ota-</a:t>
            </a:r>
            <a:r>
              <a:rPr lang="en-US" dirty="0" err="1">
                <a:solidFill>
                  <a:srgbClr val="FF0000"/>
                </a:solidFill>
                <a:latin typeface="Times New Roman" panose="02020603050405020304" pitchFamily="18" charset="0"/>
                <a:cs typeface="Times New Roman" panose="02020603050405020304" pitchFamily="18" charset="0"/>
              </a:rPr>
              <a:t>ona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farzandlar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o'rtasidagi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hurmat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ishonchni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saqlash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o'zaro</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muloqot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hamjihatlikni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mustahkamlash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oilaviy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munosabatlarni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sog'lom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barqaror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yordam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beradi</a:t>
            </a:r>
            <a:r>
              <a:rPr lang="en-US" dirty="0">
                <a:solidFill>
                  <a:srgbClr val="FF0000"/>
                </a:solidFill>
                <a:latin typeface="Times New Roman" panose="02020603050405020304" pitchFamily="18" charset="0"/>
                <a:cs typeface="Times New Roman" panose="02020603050405020304" pitchFamily="18" charset="0"/>
              </a:rPr>
              <a:t>.</a:t>
            </a:r>
            <a:endParaRPr lang="ru-RU" dirty="0">
              <a:solidFill>
                <a:srgbClr val="FF0000"/>
              </a:solidFill>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F379C4D3-9B73-719E-D872-6CC3972DDDFC}"/>
              </a:ext>
            </a:extLst>
          </p:cNvPr>
          <p:cNvPicPr>
            <a:picLocks noChangeAspect="1"/>
          </p:cNvPicPr>
          <p:nvPr/>
        </p:nvPicPr>
        <p:blipFill>
          <a:blip r:embed="rId2"/>
          <a:stretch>
            <a:fillRect/>
          </a:stretch>
        </p:blipFill>
        <p:spPr>
          <a:xfrm>
            <a:off x="1351781" y="4266758"/>
            <a:ext cx="3505354" cy="2335859"/>
          </a:xfrm>
          <a:prstGeom prst="rect">
            <a:avLst/>
          </a:prstGeom>
        </p:spPr>
      </p:pic>
      <p:pic>
        <p:nvPicPr>
          <p:cNvPr id="8" name="Рисунок 7">
            <a:extLst>
              <a:ext uri="{FF2B5EF4-FFF2-40B4-BE49-F238E27FC236}">
                <a16:creationId xmlns:a16="http://schemas.microsoft.com/office/drawing/2014/main" id="{13C49671-EE3A-E224-9214-D32967E7C869}"/>
              </a:ext>
            </a:extLst>
          </p:cNvPr>
          <p:cNvPicPr>
            <a:picLocks noChangeAspect="1"/>
          </p:cNvPicPr>
          <p:nvPr/>
        </p:nvPicPr>
        <p:blipFill>
          <a:blip r:embed="rId3"/>
          <a:stretch>
            <a:fillRect/>
          </a:stretch>
        </p:blipFill>
        <p:spPr>
          <a:xfrm>
            <a:off x="7122704" y="551017"/>
            <a:ext cx="4095903" cy="2807569"/>
          </a:xfrm>
          <a:prstGeom prst="rect">
            <a:avLst/>
          </a:prstGeom>
        </p:spPr>
      </p:pic>
    </p:spTree>
    <p:extLst>
      <p:ext uri="{BB962C8B-B14F-4D97-AF65-F5344CB8AC3E}">
        <p14:creationId xmlns:p14="http://schemas.microsoft.com/office/powerpoint/2010/main" val="29998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6CDC27-E053-5BC1-C7A9-0CDEC14DA998}"/>
              </a:ext>
            </a:extLst>
          </p:cNvPr>
          <p:cNvSpPr>
            <a:spLocks noGrp="1"/>
          </p:cNvSpPr>
          <p:nvPr>
            <p:ph type="title"/>
          </p:nvPr>
        </p:nvSpPr>
        <p:spPr>
          <a:xfrm>
            <a:off x="839788" y="365126"/>
            <a:ext cx="10515600" cy="804914"/>
          </a:xfrm>
        </p:spPr>
        <p:txBody>
          <a:bodyPr>
            <a:normAutofit/>
          </a:bodyPr>
          <a:lstStyle/>
          <a:p>
            <a:pPr algn="ctr"/>
            <a:r>
              <a:rPr lang="en-US" sz="3200" b="1" dirty="0" err="1">
                <a:latin typeface="Times New Roman" panose="02020603050405020304" pitchFamily="18" charset="0"/>
                <a:cs typeface="Times New Roman" panose="02020603050405020304" pitchFamily="18" charset="0"/>
              </a:rPr>
              <a:t>Mavzu</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yuzasidan</a:t>
            </a:r>
            <a:r>
              <a:rPr lang="en-US" sz="3200" b="1" dirty="0">
                <a:latin typeface="Times New Roman" panose="02020603050405020304" pitchFamily="18" charset="0"/>
                <a:cs typeface="Times New Roman" panose="02020603050405020304" pitchFamily="18" charset="0"/>
              </a:rPr>
              <a:t> test </a:t>
            </a:r>
            <a:r>
              <a:rPr lang="en-US" sz="3200" b="1" dirty="0" err="1">
                <a:latin typeface="Times New Roman" panose="02020603050405020304" pitchFamily="18" charset="0"/>
                <a:cs typeface="Times New Roman" panose="02020603050405020304" pitchFamily="18" charset="0"/>
              </a:rPr>
              <a:t>savollari</a:t>
            </a:r>
            <a:endParaRPr lang="ru-RU" sz="3200" b="1" dirty="0">
              <a:latin typeface="Times New Roman" panose="02020603050405020304" pitchFamily="18" charset="0"/>
              <a:cs typeface="Times New Roman" panose="02020603050405020304" pitchFamily="18" charset="0"/>
            </a:endParaRPr>
          </a:p>
        </p:txBody>
      </p:sp>
      <p:sp>
        <p:nvSpPr>
          <p:cNvPr id="4" name="Объект 3">
            <a:extLst>
              <a:ext uri="{FF2B5EF4-FFF2-40B4-BE49-F238E27FC236}">
                <a16:creationId xmlns:a16="http://schemas.microsoft.com/office/drawing/2014/main" id="{2A13275C-3D21-F6FE-2320-0D36745E124A}"/>
              </a:ext>
            </a:extLst>
          </p:cNvPr>
          <p:cNvSpPr>
            <a:spLocks noGrp="1"/>
          </p:cNvSpPr>
          <p:nvPr>
            <p:ph sz="half" idx="2"/>
          </p:nvPr>
        </p:nvSpPr>
        <p:spPr>
          <a:xfrm>
            <a:off x="839788" y="1671484"/>
            <a:ext cx="5157787" cy="4518179"/>
          </a:xfrm>
        </p:spPr>
        <p:txBody>
          <a:bodyPr>
            <a:normAutofit fontScale="85000" lnSpcReduction="2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Oʻsmirlarning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oilaviy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hayotga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tayyorlanishida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omil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hisoblanadi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nSpc>
                <a:spcPct val="110000"/>
              </a:lnSpc>
              <a:buNone/>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Oʻsmirga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imkoniyatlarini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Oʻsmirni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Oʻsmirni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xatolaridan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Oʻsmirga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o'rgatish</a:t>
            </a:r>
            <a:endParaRPr lang="en-US"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6" name="Объект 5">
            <a:extLst>
              <a:ext uri="{FF2B5EF4-FFF2-40B4-BE49-F238E27FC236}">
                <a16:creationId xmlns:a16="http://schemas.microsoft.com/office/drawing/2014/main" id="{D84A64E5-A053-44F9-CA1C-253A758DE404}"/>
              </a:ext>
            </a:extLst>
          </p:cNvPr>
          <p:cNvSpPr>
            <a:spLocks noGrp="1"/>
          </p:cNvSpPr>
          <p:nvPr>
            <p:ph sz="quarter" idx="4"/>
          </p:nvPr>
        </p:nvSpPr>
        <p:spPr>
          <a:xfrm>
            <a:off x="6496665" y="2054942"/>
            <a:ext cx="5183188" cy="4331366"/>
          </a:xfrm>
        </p:spPr>
        <p:txBody>
          <a:bodyPr>
            <a:normAutofit fontScale="85000" lnSpcReduction="20000"/>
          </a:bodyPr>
          <a:lstStyle/>
          <a:p>
            <a:pPr marL="0" indent="0">
              <a:lnSpc>
                <a:spcPct val="110000"/>
              </a:lnSpc>
              <a:buNone/>
            </a:pPr>
            <a:r>
              <a:rPr lang="en-US" b="1" dirty="0">
                <a:solidFill>
                  <a:srgbClr val="FF0000"/>
                </a:solidFill>
                <a:latin typeface="Times New Roman" panose="02020603050405020304" pitchFamily="18" charset="0"/>
                <a:cs typeface="Times New Roman" panose="02020603050405020304" pitchFamily="18" charset="0"/>
              </a:rPr>
              <a:t>2. </a:t>
            </a:r>
            <a:r>
              <a:rPr lang="en-US" b="1" dirty="0" err="1">
                <a:solidFill>
                  <a:srgbClr val="FF0000"/>
                </a:solidFill>
                <a:latin typeface="Times New Roman" panose="02020603050405020304" pitchFamily="18" charset="0"/>
                <a:cs typeface="Times New Roman" panose="02020603050405020304" pitchFamily="18" charset="0"/>
              </a:rPr>
              <a:t>Oʻsmirlarning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mustaqil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fikr</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va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qarashlar</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shakllanishida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qanday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yondashuv</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samarali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hisoblanadi</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dirty="0">
                <a:solidFill>
                  <a:srgbClr val="FF0000"/>
                </a:solidFill>
                <a:latin typeface="Times New Roman" panose="02020603050405020304" pitchFamily="18" charset="0"/>
                <a:cs typeface="Times New Roman" panose="02020603050405020304" pitchFamily="18" charset="0"/>
              </a:rPr>
              <a:t>A) </a:t>
            </a:r>
            <a:r>
              <a:rPr lang="en-US" dirty="0" err="1">
                <a:solidFill>
                  <a:srgbClr val="FF0000"/>
                </a:solidFill>
                <a:latin typeface="Times New Roman" panose="02020603050405020304" pitchFamily="18" charset="0"/>
                <a:cs typeface="Times New Roman" panose="02020603050405020304" pitchFamily="18" charset="0"/>
              </a:rPr>
              <a:t>Oʻsmirga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turli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qarorlarni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qabul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qilishda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erkinlik</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berish</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ularning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natijalarini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boshqarishga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yordam</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Oʻsmirni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faqat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oilaviy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qoidalar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bilan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cheklash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Oʻsmirni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mustaqil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qarorlar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qabul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qilishdan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cheklash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Oʻsmirni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faqat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ota-ona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qarorlariga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amal</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majburlash</a:t>
            </a:r>
            <a:endParaRPr lang="en-US" dirty="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951595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a:extLst>
              <a:ext uri="{FF2B5EF4-FFF2-40B4-BE49-F238E27FC236}">
                <a16:creationId xmlns:a16="http://schemas.microsoft.com/office/drawing/2014/main" id="{20690472-1AFB-F576-4736-8EFBD83E7B80}"/>
              </a:ext>
            </a:extLst>
          </p:cNvPr>
          <p:cNvSpPr>
            <a:spLocks noGrp="1"/>
          </p:cNvSpPr>
          <p:nvPr>
            <p:ph sz="half" idx="2"/>
          </p:nvPr>
        </p:nvSpPr>
        <p:spPr>
          <a:xfrm>
            <a:off x="672640" y="1012723"/>
            <a:ext cx="5157787" cy="5540735"/>
          </a:xfrm>
        </p:spPr>
        <p:txBody>
          <a:bodyPr>
            <a:normAutofit fontScale="92500" lnSpcReduction="10000"/>
          </a:bodyPr>
          <a:lstStyle/>
          <a:p>
            <a:pPr mar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3. </a:t>
            </a:r>
            <a:r>
              <a:rPr lang="en-US" b="1" dirty="0" err="1">
                <a:solidFill>
                  <a:srgbClr val="FF0000"/>
                </a:solidFill>
                <a:latin typeface="Times New Roman" panose="02020603050405020304" pitchFamily="18" charset="0"/>
                <a:cs typeface="Times New Roman" panose="02020603050405020304" pitchFamily="18" charset="0"/>
              </a:rPr>
              <a:t>Oilaviy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muammolarni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hal</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qilishda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qanday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yondashuv</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samarali</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bo'ladi</a:t>
            </a:r>
            <a:r>
              <a:rPr lang="en-US" b="1" dirty="0">
                <a:solidFill>
                  <a:srgbClr val="FF0000"/>
                </a:solidFill>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a:p>
            <a:pPr marL="0" indent="0">
              <a:lnSpc>
                <a:spcPct val="100000"/>
              </a:lnSpc>
              <a:buNone/>
            </a:pPr>
            <a:r>
              <a:rPr lang="en-US" dirty="0">
                <a:solidFill>
                  <a:srgbClr val="FF0000"/>
                </a:solidFill>
                <a:latin typeface="Times New Roman" panose="02020603050405020304" pitchFamily="18" charset="0"/>
                <a:cs typeface="Times New Roman" panose="02020603050405020304" pitchFamily="18" charset="0"/>
              </a:rPr>
              <a:t>A) Har </a:t>
            </a:r>
            <a:r>
              <a:rPr lang="en-US" dirty="0" err="1">
                <a:solidFill>
                  <a:srgbClr val="FF0000"/>
                </a:solidFill>
                <a:latin typeface="Times New Roman" panose="02020603050405020304" pitchFamily="18" charset="0"/>
                <a:cs typeface="Times New Roman" panose="02020603050405020304" pitchFamily="18" charset="0"/>
              </a:rPr>
              <a:t>bir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a'zo</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o'z</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erkin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ifodalay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olishi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va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bir-birini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tinglash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B) </a:t>
            </a:r>
            <a:r>
              <a:rPr lang="en-US" dirty="0" err="1">
                <a:solidFill>
                  <a:srgbClr val="FF0000"/>
                </a:solidFill>
                <a:latin typeface="Times New Roman" panose="02020603050405020304" pitchFamily="18" charset="0"/>
                <a:cs typeface="Times New Roman" panose="02020603050405020304" pitchFamily="18" charset="0"/>
              </a:rPr>
              <a:t>Faqat</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bitta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oila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a'zosining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fikriga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to'liq</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ergashish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C) </a:t>
            </a:r>
            <a:r>
              <a:rPr lang="en-US" dirty="0" err="1">
                <a:solidFill>
                  <a:srgbClr val="FF0000"/>
                </a:solidFill>
                <a:latin typeface="Times New Roman" panose="02020603050405020304" pitchFamily="18" charset="0"/>
                <a:cs typeface="Times New Roman" panose="02020603050405020304" pitchFamily="18" charset="0"/>
              </a:rPr>
              <a:t>Oila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a'zolariga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qat'iy</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buyruqlar</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berish</a:t>
            </a:r>
            <a:br>
              <a:rPr lang="en-US" dirty="0">
                <a:solidFill>
                  <a:srgbClr val="FF0000"/>
                </a:solidFill>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D) </a:t>
            </a:r>
            <a:r>
              <a:rPr lang="en-US" dirty="0" err="1">
                <a:solidFill>
                  <a:srgbClr val="FF0000"/>
                </a:solidFill>
                <a:latin typeface="Times New Roman" panose="02020603050405020304" pitchFamily="18" charset="0"/>
                <a:cs typeface="Times New Roman" panose="02020603050405020304" pitchFamily="18" charset="0"/>
              </a:rPr>
              <a:t>Oila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a'zolarini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bir-biridan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izolyatsiya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qilish</a:t>
            </a:r>
            <a:endParaRPr lang="en-US" dirty="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p>
        </p:txBody>
      </p:sp>
      <p:sp>
        <p:nvSpPr>
          <p:cNvPr id="6" name="Объект 5">
            <a:extLst>
              <a:ext uri="{FF2B5EF4-FFF2-40B4-BE49-F238E27FC236}">
                <a16:creationId xmlns:a16="http://schemas.microsoft.com/office/drawing/2014/main" id="{A94C194E-D945-258A-9F07-F062E46083D5}"/>
              </a:ext>
            </a:extLst>
          </p:cNvPr>
          <p:cNvSpPr>
            <a:spLocks noGrp="1"/>
          </p:cNvSpPr>
          <p:nvPr>
            <p:ph sz="quarter" idx="4"/>
          </p:nvPr>
        </p:nvSpPr>
        <p:spPr>
          <a:xfrm>
            <a:off x="6496664" y="1327355"/>
            <a:ext cx="5183188" cy="4852476"/>
          </a:xfrm>
        </p:spPr>
        <p:txBody>
          <a:bodyPr>
            <a:normAutofit fontScale="92500" lnSpcReduction="1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4. </a:t>
            </a:r>
            <a:r>
              <a:rPr lang="en-US" b="1" dirty="0" err="1">
                <a:latin typeface="Times New Roman" panose="02020603050405020304" pitchFamily="18" charset="0"/>
                <a:cs typeface="Times New Roman" panose="02020603050405020304" pitchFamily="18" charset="0"/>
              </a:rPr>
              <a:t>Oiladagi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ko'nikmalar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kerak</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nSpc>
                <a:spcPct val="110000"/>
              </a:lnSpc>
              <a:buNone/>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Konfliktlarni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ergashishga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majburlash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Oila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xatolarini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a:t>
            </a:r>
            <a:endParaRPr lang="en-US"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54682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a:extLst>
              <a:ext uri="{FF2B5EF4-FFF2-40B4-BE49-F238E27FC236}">
                <a16:creationId xmlns:a16="http://schemas.microsoft.com/office/drawing/2014/main" id="{0FE37D49-C060-077A-A9BE-2190004FE822}"/>
              </a:ext>
            </a:extLst>
          </p:cNvPr>
          <p:cNvSpPr>
            <a:spLocks noGrp="1"/>
          </p:cNvSpPr>
          <p:nvPr>
            <p:ph sz="half" idx="2"/>
          </p:nvPr>
        </p:nvSpPr>
        <p:spPr>
          <a:xfrm>
            <a:off x="704698" y="1140542"/>
            <a:ext cx="5157787" cy="5393250"/>
          </a:xfrm>
        </p:spPr>
        <p:txBody>
          <a:bodyPr>
            <a:normAutofit fontScale="92500" lnSpcReduction="10000"/>
          </a:bodyPr>
          <a:lstStyle/>
          <a:p>
            <a:pPr marL="0" indent="0">
              <a:lnSpc>
                <a:spcPct val="110000"/>
              </a:lnSpc>
              <a:buNone/>
            </a:pPr>
            <a:r>
              <a:rPr lang="en-US" b="1" dirty="0">
                <a:latin typeface="Times New Roman" panose="02020603050405020304" pitchFamily="18" charset="0"/>
                <a:cs typeface="Times New Roman" panose="02020603050405020304" pitchFamily="18" charset="0"/>
              </a:rPr>
              <a:t>5. Ota-</a:t>
            </a:r>
            <a:r>
              <a:rPr lang="en-US" b="1" dirty="0" err="1">
                <a:latin typeface="Times New Roman" panose="02020603050405020304" pitchFamily="18" charset="0"/>
                <a:cs typeface="Times New Roman" panose="02020603050405020304" pitchFamily="18" charset="0"/>
              </a:rPr>
              <a:t>ona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farzandlar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oʻrtasidagi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nizoli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vaziyatni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yondashuv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to‘g‘ri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hisoblanadi</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nSpc>
                <a:spcPct val="110000"/>
              </a:lnSpc>
              <a:buNone/>
            </a:pPr>
            <a:r>
              <a:rPr lang="en-US" dirty="0">
                <a:latin typeface="Times New Roman" panose="02020603050405020304" pitchFamily="18" charset="0"/>
                <a:cs typeface="Times New Roman" panose="02020603050405020304" pitchFamily="18" charset="0"/>
              </a:rPr>
              <a:t>A) </a:t>
            </a:r>
            <a:r>
              <a:rPr lang="en-US" dirty="0" err="1">
                <a:latin typeface="Times New Roman" panose="02020603050405020304" pitchFamily="18" charset="0"/>
                <a:cs typeface="Times New Roman" panose="02020603050405020304" pitchFamily="18" charset="0"/>
              </a:rPr>
              <a:t>Farzandning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tinglash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cs typeface="Times New Roman" panose="02020603050405020304" pitchFamily="18" charset="0"/>
              </a:rPr>
              <a:t>tuyg'ulariga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B) </a:t>
            </a:r>
            <a:r>
              <a:rPr lang="en-US" dirty="0" err="1">
                <a:latin typeface="Times New Roman" panose="02020603050405020304" pitchFamily="18" charset="0"/>
                <a:cs typeface="Times New Roman" panose="02020603050405020304" pitchFamily="18" charset="0"/>
              </a:rPr>
              <a:t>Farzandni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bildirishdan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majburlash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 </a:t>
            </a:r>
            <a:r>
              <a:rPr lang="en-US" dirty="0" err="1">
                <a:latin typeface="Times New Roman" panose="02020603050405020304" pitchFamily="18" charset="0"/>
                <a:cs typeface="Times New Roman" panose="02020603050405020304" pitchFamily="18" charset="0"/>
              </a:rPr>
              <a:t>Farzandga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buyruqlar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D) </a:t>
            </a:r>
            <a:r>
              <a:rPr lang="en-US" dirty="0" err="1">
                <a:latin typeface="Times New Roman" panose="02020603050405020304" pitchFamily="18" charset="0"/>
                <a:cs typeface="Times New Roman" panose="02020603050405020304" pitchFamily="18" charset="0"/>
              </a:rPr>
              <a:t>Farzandni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qarorlariga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bo'ysundirish</a:t>
            </a:r>
            <a:endParaRPr lang="en-US"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6" name="Объект 5">
            <a:extLst>
              <a:ext uri="{FF2B5EF4-FFF2-40B4-BE49-F238E27FC236}">
                <a16:creationId xmlns:a16="http://schemas.microsoft.com/office/drawing/2014/main" id="{56CBE036-45BA-5CE0-6D2A-DFFDAAE513FB}"/>
              </a:ext>
            </a:extLst>
          </p:cNvPr>
          <p:cNvSpPr>
            <a:spLocks noGrp="1"/>
          </p:cNvSpPr>
          <p:nvPr>
            <p:ph sz="quarter" idx="4"/>
          </p:nvPr>
        </p:nvSpPr>
        <p:spPr>
          <a:xfrm>
            <a:off x="6329516" y="963561"/>
            <a:ext cx="5183188" cy="5393250"/>
          </a:xfrm>
        </p:spPr>
        <p:txBody>
          <a:bodyPr>
            <a:normAutofit fontScale="92500" lnSpcReduction="10000"/>
          </a:bodyPr>
          <a:lstStyle/>
          <a:p>
            <a:pPr marL="0" indent="0">
              <a:lnSpc>
                <a:spcPct val="110000"/>
              </a:lnSpc>
              <a:buNone/>
            </a:pPr>
            <a:r>
              <a:rPr lang="en-US" sz="2600" b="1" dirty="0">
                <a:solidFill>
                  <a:srgbClr val="FF0000"/>
                </a:solidFill>
                <a:latin typeface="Times New Roman" panose="02020603050405020304" pitchFamily="18" charset="0"/>
                <a:cs typeface="Times New Roman" panose="02020603050405020304" pitchFamily="18" charset="0"/>
              </a:rPr>
              <a:t>6. </a:t>
            </a:r>
            <a:r>
              <a:rPr lang="en-US" sz="2600" b="1" dirty="0" err="1">
                <a:solidFill>
                  <a:srgbClr val="FF0000"/>
                </a:solidFill>
                <a:latin typeface="Times New Roman" panose="02020603050405020304" pitchFamily="18" charset="0"/>
                <a:cs typeface="Times New Roman" panose="02020603050405020304" pitchFamily="18" charset="0"/>
              </a:rPr>
              <a:t>Oʻsmirlarning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oilaviy</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hayotga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tayyorlanishida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qanday</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metod</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eng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samarali</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hisoblanadi</a:t>
            </a:r>
            <a:r>
              <a:rPr lang="en-US" sz="2600" b="1" dirty="0">
                <a:solidFill>
                  <a:srgbClr val="FF0000"/>
                </a:solidFill>
                <a:latin typeface="Times New Roman" panose="02020603050405020304" pitchFamily="18" charset="0"/>
                <a:cs typeface="Times New Roman" panose="02020603050405020304" pitchFamily="18" charset="0"/>
              </a:rPr>
              <a:t>?</a:t>
            </a:r>
            <a:endParaRPr lang="en-US" sz="2600"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sz="2600" dirty="0">
                <a:solidFill>
                  <a:srgbClr val="FF0000"/>
                </a:solidFill>
                <a:latin typeface="Times New Roman" panose="02020603050405020304" pitchFamily="18" charset="0"/>
                <a:cs typeface="Times New Roman" panose="02020603050405020304" pitchFamily="18" charset="0"/>
              </a:rPr>
              <a:t>A) </a:t>
            </a:r>
            <a:r>
              <a:rPr lang="en-US" sz="2600" dirty="0" err="1">
                <a:solidFill>
                  <a:srgbClr val="FF0000"/>
                </a:solidFill>
                <a:latin typeface="Times New Roman" panose="02020603050405020304" pitchFamily="18" charset="0"/>
                <a:cs typeface="Times New Roman" panose="02020603050405020304" pitchFamily="18" charset="0"/>
              </a:rPr>
              <a:t>Oʻsmirni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oilaviy</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mas'uliyatni</a:t>
            </a:r>
            <a:r>
              <a:rPr lang="en-US" sz="2600" dirty="0">
                <a:solidFill>
                  <a:srgbClr val="FF0000"/>
                </a:solidFill>
                <a:latin typeface="Times New Roman" panose="02020603050405020304" pitchFamily="18" charset="0"/>
                <a:cs typeface="Times New Roman" panose="02020603050405020304" pitchFamily="18" charset="0"/>
              </a:rPr>
              <a:t> his </a:t>
            </a:r>
            <a:r>
              <a:rPr lang="en-US" sz="2600" dirty="0" err="1">
                <a:solidFill>
                  <a:srgbClr val="FF0000"/>
                </a:solidFill>
                <a:latin typeface="Times New Roman" panose="02020603050405020304" pitchFamily="18" charset="0"/>
                <a:cs typeface="Times New Roman" panose="02020603050405020304" pitchFamily="18" charset="0"/>
              </a:rPr>
              <a:t>qilish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va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muammolarni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birgalikda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hal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qilishga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rag'batlantirish</a:t>
            </a:r>
            <a:br>
              <a:rPr lang="en-US" sz="2600" dirty="0">
                <a:solidFill>
                  <a:srgbClr val="FF0000"/>
                </a:solidFill>
                <a:latin typeface="Times New Roman" panose="02020603050405020304" pitchFamily="18" charset="0"/>
                <a:cs typeface="Times New Roman" panose="02020603050405020304" pitchFamily="18" charset="0"/>
              </a:rPr>
            </a:br>
            <a:r>
              <a:rPr lang="en-US" sz="2600" dirty="0">
                <a:solidFill>
                  <a:srgbClr val="FF0000"/>
                </a:solidFill>
                <a:latin typeface="Times New Roman" panose="02020603050405020304" pitchFamily="18" charset="0"/>
                <a:cs typeface="Times New Roman" panose="02020603050405020304" pitchFamily="18" charset="0"/>
              </a:rPr>
              <a:t>B) </a:t>
            </a:r>
            <a:r>
              <a:rPr lang="en-US" sz="2600" dirty="0" err="1">
                <a:solidFill>
                  <a:srgbClr val="FF0000"/>
                </a:solidFill>
                <a:latin typeface="Times New Roman" panose="02020603050405020304" pitchFamily="18" charset="0"/>
                <a:cs typeface="Times New Roman" panose="02020603050405020304" pitchFamily="18" charset="0"/>
              </a:rPr>
              <a:t>Oʻsmirni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oilaviy</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hayotdan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ajratish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va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hech</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qanday</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qarorlar</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qabul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qilishiga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yo'l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qo'ymaslik</a:t>
            </a:r>
            <a:br>
              <a:rPr lang="en-US" sz="2600" dirty="0">
                <a:solidFill>
                  <a:srgbClr val="FF0000"/>
                </a:solidFill>
                <a:latin typeface="Times New Roman" panose="02020603050405020304" pitchFamily="18" charset="0"/>
                <a:cs typeface="Times New Roman" panose="02020603050405020304" pitchFamily="18" charset="0"/>
              </a:rPr>
            </a:br>
            <a:r>
              <a:rPr lang="en-US" sz="2600" dirty="0">
                <a:solidFill>
                  <a:srgbClr val="FF0000"/>
                </a:solidFill>
                <a:latin typeface="Times New Roman" panose="02020603050405020304" pitchFamily="18" charset="0"/>
                <a:cs typeface="Times New Roman" panose="02020603050405020304" pitchFamily="18" charset="0"/>
              </a:rPr>
              <a:t>C) </a:t>
            </a:r>
            <a:r>
              <a:rPr lang="en-US" sz="2600" dirty="0" err="1">
                <a:solidFill>
                  <a:srgbClr val="FF0000"/>
                </a:solidFill>
                <a:latin typeface="Times New Roman" panose="02020603050405020304" pitchFamily="18" charset="0"/>
                <a:cs typeface="Times New Roman" panose="02020603050405020304" pitchFamily="18" charset="0"/>
              </a:rPr>
              <a:t>Oʻsmirni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faqat</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oilaviy</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qarorlarni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qabul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qilishga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majburlash</a:t>
            </a:r>
            <a:br>
              <a:rPr lang="en-US" sz="2600" dirty="0">
                <a:solidFill>
                  <a:srgbClr val="FF0000"/>
                </a:solidFill>
                <a:latin typeface="Times New Roman" panose="02020603050405020304" pitchFamily="18" charset="0"/>
                <a:cs typeface="Times New Roman" panose="02020603050405020304" pitchFamily="18" charset="0"/>
              </a:rPr>
            </a:br>
            <a:r>
              <a:rPr lang="en-US" sz="2600" dirty="0">
                <a:solidFill>
                  <a:srgbClr val="FF0000"/>
                </a:solidFill>
                <a:latin typeface="Times New Roman" panose="02020603050405020304" pitchFamily="18" charset="0"/>
                <a:cs typeface="Times New Roman" panose="02020603050405020304" pitchFamily="18" charset="0"/>
              </a:rPr>
              <a:t>D) </a:t>
            </a:r>
            <a:r>
              <a:rPr lang="en-US" sz="2600" dirty="0" err="1">
                <a:solidFill>
                  <a:srgbClr val="FF0000"/>
                </a:solidFill>
                <a:latin typeface="Times New Roman" panose="02020603050405020304" pitchFamily="18" charset="0"/>
                <a:cs typeface="Times New Roman" panose="02020603050405020304" pitchFamily="18" charset="0"/>
              </a:rPr>
              <a:t>Oʻsmirni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mustaqil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ravishda</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qarorlar</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qabul</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qilishni</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taqiqlash</a:t>
            </a:r>
            <a:endParaRPr lang="en-US" sz="2600" dirty="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25030296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4778</Words>
  <Application>Microsoft Office PowerPoint</Application>
  <PresentationFormat>Широкоэкранный</PresentationFormat>
  <Paragraphs>207</Paragraphs>
  <Slides>29</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29</vt:i4>
      </vt:variant>
    </vt:vector>
  </HeadingPairs>
  <TitlesOfParts>
    <vt:vector size="34" baseType="lpstr">
      <vt:lpstr>Arial</vt:lpstr>
      <vt:lpstr>Calibri</vt:lpstr>
      <vt:lpstr>Calibri Light</vt:lpstr>
      <vt:lpstr>Times New Roman</vt:lpstr>
      <vt:lpstr>Тема Office</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Oʻsmirlarni oilaviy hayotga psixologik tayyorlashda bir necha muhim jihatlarni hisobga olish lozim:</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Oʻsmirlarning mustaqil fikrlar va qarashlarini shakllantirish, oilaviy hayotda uchrashi mumkin boʻlgan muammolar haqida tushuncha berish — bu o‘smirlarni oilaviy hayotga tayyorlashda muhim psixologik jarayonlardir. O‘smirlar bu jarayon orqali o‘z fikrlarini mustaqil ravishda ifodalashni, muammolarni hal qilishni o‘rganadilar va oilaviy hayotda yuzaga keladigan turli holatlar bilan qanday kurashish kerakligini tushunishadi.</vt:lpstr>
      <vt:lpstr> Oilaviy muammolarni hal qilish o‘smirlar va kattalar uchun muhim psixologik va ijtimoiy ko‘nikmalarni rivojlantirishni talab qiladi. Bu jarayon o‘zaro hurmat, hamjihatlik, va muammolarni konstruktiv tarzda hal qilishni o‘rganish bilan bog‘liqdir. Oilaviy muammolarni hal qilishning turli yechimlarini topa bilish uchun o‘smirlarga quyidagi bilim, ko‘nikma va malakalarni shakllantirish zarur:</vt:lpstr>
      <vt:lpstr>Презентация PowerPoint</vt:lpstr>
      <vt:lpstr>Презентация PowerPoint</vt:lpstr>
      <vt:lpstr>Oilaviy munosabatlar — bu oiladagi a'zolar o'rtasidagi o'zaro aloqalar, ularning bir-birlariga nisbatan xulq-atvori, hissiy va ijtimoiy bog'lanishlari. Oilaviy munosabatlar ijtimoiy tizimda o'ziga xos ahamiyatga ega, chunki oilalar jamiyatning asosiy bo'lagi sifatida o'zaro hamjihatlik, hamkorlik va yordamni shakllantiradi. Oilaviy munosabatlar sog'lom bo'lsa, u oilaning o'zaro hurmat, sevgisi, hamkorligi va barqarorligini ta'minlaydi. Bunday munosabatlar har bir oila a'zosining psixologik va emotsional rivojlanishi uchun zarurdir.</vt:lpstr>
      <vt:lpstr>Презентация PowerPoint</vt:lpstr>
      <vt:lpstr> Ota-ona va farzandlar o'rtasidagi shaxslararo munosabatlar — bu oiladagi eng muhim aloqalardan biridir. Ota-ona va farzandlar o'rtasidagi munosabatlar, ularning psixologik rivojlanishi, o'zaro hurmat va tushunish, shuningdek, oilaning barqarorligi va farovonligini ta'minlaydi. Ammo, oilada nizolar va tushunmovchiliklar yuzaga kelishi mumkin, bu o'zaro munosabatlarga salbiy ta'sir ko'rsatishi mumkin. Ota-ona va farzandlar o'rtasidagi munosabatlarni yaxshilash, nizolarni hal qilish va oilaviy sog'liqni ta'minlash uchun psixologik usullarni qo'llash zarur.</vt:lpstr>
      <vt:lpstr>Презентация PowerPoint</vt:lpstr>
      <vt:lpstr>Презентация PowerPoint</vt:lpstr>
      <vt:lpstr>Mavzu yuzasidan test savollari</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HP Envy X360</dc:creator>
  <cp:lastModifiedBy>HP Envy X360</cp:lastModifiedBy>
  <cp:revision>9</cp:revision>
  <dcterms:created xsi:type="dcterms:W3CDTF">2025-03-01T05:29:00Z</dcterms:created>
  <dcterms:modified xsi:type="dcterms:W3CDTF">2025-03-11T11:19:46Z</dcterms:modified>
</cp:coreProperties>
</file>