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1" r:id="rId4"/>
  </p:sldMasterIdLst>
  <p:notesMasterIdLst>
    <p:notesMasterId r:id="rId27"/>
  </p:notesMasterIdLst>
  <p:handoutMasterIdLst>
    <p:handoutMasterId r:id="rId28"/>
  </p:handoutMasterIdLst>
  <p:sldIdLst>
    <p:sldId id="416" r:id="rId5"/>
    <p:sldId id="393" r:id="rId6"/>
    <p:sldId id="394" r:id="rId7"/>
    <p:sldId id="417" r:id="rId8"/>
    <p:sldId id="418" r:id="rId9"/>
    <p:sldId id="419" r:id="rId10"/>
    <p:sldId id="420" r:id="rId11"/>
    <p:sldId id="421" r:id="rId12"/>
    <p:sldId id="422" r:id="rId13"/>
    <p:sldId id="423" r:id="rId14"/>
    <p:sldId id="424" r:id="rId15"/>
    <p:sldId id="425" r:id="rId16"/>
    <p:sldId id="426" r:id="rId17"/>
    <p:sldId id="427" r:id="rId18"/>
    <p:sldId id="428" r:id="rId19"/>
    <p:sldId id="429" r:id="rId20"/>
    <p:sldId id="430" r:id="rId21"/>
    <p:sldId id="431" r:id="rId22"/>
    <p:sldId id="432" r:id="rId23"/>
    <p:sldId id="433" r:id="rId24"/>
    <p:sldId id="414" r:id="rId25"/>
    <p:sldId id="415" r:id="rId26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DAB842"/>
    <a:srgbClr val="990033"/>
    <a:srgbClr val="002060"/>
    <a:srgbClr val="D9B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77452" autoAdjust="0"/>
  </p:normalViewPr>
  <p:slideViewPr>
    <p:cSldViewPr snapToGrid="0" showGuides="1">
      <p:cViewPr varScale="1">
        <p:scale>
          <a:sx n="72" d="100"/>
          <a:sy n="72" d="100"/>
        </p:scale>
        <p:origin x="456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pPr algn="r" rtl="0"/>
              <a:t>26.01.2023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pPr algn="r"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pPr/>
              <a:t>26.01.2023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E4E975-D321-44F2-8028-F32EC883E1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A78A030-AA93-45DB-B18C-F1429B83CA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0551D9-E071-424E-9252-147311CD0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26/01/2023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03C592-DB5D-4BD8-BBC4-D2FFDD650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6CE493-6A26-4248-BE95-7EFE22BCD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58579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8BAA7F-A792-433A-AD05-C1B92BD5F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D955EF-DEA9-4E5E-87F1-06A6EF14D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E4BC1AB-9137-43FC-A79C-0C22EBA9E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26/01/2023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A03B6F-8C32-4437-85DE-D7FFB58CA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747555-D553-4B37-89EE-7B1AC2D1B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048171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E881F4-4B15-408B-B96B-D43EA833A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F700233-734F-4748-BB4A-2B4012E42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8A7304-31C6-4C5F-B94D-04A255C7E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26/01/2023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7F0669-D296-411F-BC27-A4B525661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C3D4232-8C01-4541-A072-B867CDE63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655774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F5145F-35BC-4E2D-B469-DFEEDB1A8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D4DFFF-1453-4232-90F9-CEED9C3A98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148A2E1-AC57-4B6E-8E03-60756A248F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D3C682B-CE5B-4F3B-94C6-9DB0E156A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26/01/2023</a:t>
            </a:fld>
            <a:endParaRPr lang="uz-Latn-U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5E09BA9-05DA-4E61-ADE2-04892144D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179AFA-3833-4C03-82B1-2CCCC35A3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95815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A24FC8-C4B7-4770-9AAA-34798C7E4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26C12C4-497A-4231-BCC2-AF2FB7F1A6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78F0434-03B4-4C70-9B5B-0E64024A27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A491C79-617B-4159-9203-92BF6D647C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77A1CFB-DE20-4F0B-9312-2671BF344F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A79163C-4538-43F9-A352-5C02FCC36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26/01/2023</a:t>
            </a:fld>
            <a:endParaRPr lang="uz-Latn-UZ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023DB4B-1DB3-4BDC-90E8-AFD1FED5E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9A9A10D-C1AC-40BC-8F76-D1D0AFB5F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84066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5FEC40-B9DE-4912-8012-BB14272F2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03E76E9-10F3-481B-917C-AC67AFB7E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26/01/2023</a:t>
            </a:fld>
            <a:endParaRPr lang="uz-Latn-UZ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A46F64A-2282-4A03-83C8-A1BFC5519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B9A8F2D-F945-4DF7-8F2F-F45CB2A79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323207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4E7EBA0-16F7-464D-8F5F-6F349261A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26/01/2023</a:t>
            </a:fld>
            <a:endParaRPr lang="uz-Latn-UZ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FCA6CB4-BEF4-4624-B743-AE2A8DD8A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C6A84D-B4D8-4300-844D-895122885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83382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A2E89A-55E0-4529-B2C9-A9E11F56A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7D5470-D117-4518-93CA-243ACF8287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1E2DE65-CCED-450F-86FC-76E790EC94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FA434F2-F32D-4FD0-A449-421F33635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26/01/2023</a:t>
            </a:fld>
            <a:endParaRPr lang="uz-Latn-U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CDF2F5B-1D80-454D-A99B-7DE6119B9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AB177FB-4B89-488D-9A12-BF72AEAA7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574831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2EC8B7-B463-4D1B-92FF-D34D03FD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12113BD-DC97-49FF-B00C-F6746E4963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A72BC6-F1A6-4C86-9CAD-F7EE5DD3EE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6CD0A38-EED2-445D-8AD6-EC2772FEB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26/01/2023</a:t>
            </a:fld>
            <a:endParaRPr lang="uz-Latn-U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730F6E6-8893-4DA1-A9B5-4DBE38833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4BFBF4D-FFBE-4BCB-AEAD-A13CB8E43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517126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1EBE3F-B1FF-42E7-90EB-15202366F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95E7743-657B-4A37-90E9-7EFC70B506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B519D90-833E-46E0-8614-D62E4BCE9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26/01/2023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81FE1B-E244-4CC1-9567-71DDE2825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D1277B-D459-4EED-A47D-E12FF637D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884327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1AB3167-9033-4FAB-83E4-ED078A4C43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F4747C8-1D07-4CE7-8CA2-1DB2B193BF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298422-7FD9-4CFA-8EA8-192EFF34B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26/01/2023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99D931F-B35B-4D1E-B078-AD73155C3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FBE03-D905-493C-BF26-CF9E047D3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157718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2"/>
            <a:ext cx="11948967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endParaRPr sz="2328"/>
          </a:p>
        </p:txBody>
      </p:sp>
      <p:sp>
        <p:nvSpPr>
          <p:cNvPr id="17" name="bg object 17"/>
          <p:cNvSpPr/>
          <p:nvPr/>
        </p:nvSpPr>
        <p:spPr>
          <a:xfrm>
            <a:off x="141354" y="150403"/>
            <a:ext cx="11948967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2328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0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7"/>
            <a:ext cx="3857667" cy="4103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63" b="0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900" y="1577347"/>
            <a:ext cx="5303521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1/26/2023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71983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219144-DA18-4E1B-8818-94F469E81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576B77B-DCC2-41FB-86D2-F792A42E2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E34793-4C04-46CF-9C29-B0224F828C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99754-54CF-4588-A338-EE8222DFA11C}" type="datetimeFigureOut">
              <a:rPr lang="uz-Latn-UZ" smtClean="0"/>
              <a:t>26/01/2023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E81F4C-5E2E-44C4-8C01-7E401CDA2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6A8C63E-48EA-4746-9BAD-F607A11244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549854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z-Latn-U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mp"/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tm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mp"/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innovationindex.org/" TargetMode="External"/><Relationship Id="rId2" Type="http://schemas.openxmlformats.org/officeDocument/2006/relationships/hyperlink" Target="http://timss2015.org/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A401C84-8EE2-4749-9001-18B9EEAD90FB}"/>
              </a:ext>
            </a:extLst>
          </p:cNvPr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Latn-UZ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B4343475-90DD-4FE5-A6D4-56F4A42A5963}"/>
              </a:ext>
            </a:extLst>
          </p:cNvPr>
          <p:cNvCxnSpPr>
            <a:cxnSpLocks/>
          </p:cNvCxnSpPr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7C6AC182-0772-4015-AA4E-4054DE749E6A}"/>
              </a:ext>
            </a:extLst>
          </p:cNvPr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C6AC182-0772-4015-AA4E-4054DE749E6A}"/>
              </a:ext>
            </a:extLst>
          </p:cNvPr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047" y="1235089"/>
            <a:ext cx="6536000" cy="412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0EC522E-F00F-42D2-97F6-1F20B3737340}"/>
              </a:ext>
            </a:extLst>
          </p:cNvPr>
          <p:cNvSpPr txBox="1">
            <a:spLocks/>
          </p:cNvSpPr>
          <p:nvPr/>
        </p:nvSpPr>
        <p:spPr bwMode="grayWhite">
          <a:xfrm>
            <a:off x="2627229" y="4138383"/>
            <a:ext cx="9236554" cy="1319113"/>
          </a:xfrm>
          <a:prstGeom prst="rect">
            <a:avLst/>
          </a:prstGeom>
          <a:solidFill>
            <a:srgbClr val="FFF2CC">
              <a:alpha val="72157"/>
            </a:srgb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/>
                <a:ea typeface="Calibri"/>
                <a:cs typeface="+mj-cs"/>
              </a:defRPr>
            </a:lvl1pPr>
          </a:lstStyle>
          <a:p>
            <a:r>
              <a:rPr lang="en-US" sz="32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MATEMATIKA FANIDAN MILLIY TEST TIZIMI VA UNING TOPSHIRIQLARI TAHLILI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235674" y="1526538"/>
            <a:ext cx="2568976" cy="3836551"/>
            <a:chOff x="235674" y="1526538"/>
            <a:chExt cx="2568976" cy="3836551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235674" y="1526538"/>
              <a:ext cx="2568976" cy="3836551"/>
              <a:chOff x="216424" y="1439718"/>
              <a:chExt cx="2568976" cy="3836551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401993" y="4691494"/>
                <a:ext cx="193835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3200" b="1" dirty="0">
                    <a:ln>
                      <a:solidFill>
                        <a:schemeClr val="tx1"/>
                      </a:solidFill>
                    </a:ln>
                    <a:solidFill>
                      <a:srgbClr val="FFC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4- </a:t>
                </a:r>
                <a:r>
                  <a:rPr lang="en-US" sz="3200" b="1" dirty="0" err="1">
                    <a:ln>
                      <a:solidFill>
                        <a:schemeClr val="tx1"/>
                      </a:solidFill>
                    </a:ln>
                    <a:solidFill>
                      <a:srgbClr val="FFC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mavzu</a:t>
                </a:r>
                <a:endParaRPr lang="en-US" sz="3200" b="1" dirty="0">
                  <a:ln>
                    <a:solidFill>
                      <a:schemeClr val="tx1"/>
                    </a:solidFill>
                  </a:ln>
                  <a:solidFill>
                    <a:schemeClr val="lt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0" name="Рисунок 19"/>
              <p:cNvPicPr/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4415" t="28791" r="31855" b="38712"/>
              <a:stretch/>
            </p:blipFill>
            <p:spPr bwMode="auto">
              <a:xfrm>
                <a:off x="216424" y="1439718"/>
                <a:ext cx="2568976" cy="2275634"/>
              </a:xfrm>
              <a:prstGeom prst="rect">
                <a:avLst/>
              </a:prstGeom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</p:grpSp>
        <p:sp>
          <p:nvSpPr>
            <p:cNvPr id="3" name="Прямоугольник 2"/>
            <p:cNvSpPr/>
            <p:nvPr/>
          </p:nvSpPr>
          <p:spPr>
            <a:xfrm>
              <a:off x="405146" y="4056706"/>
              <a:ext cx="222208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2800" b="1" dirty="0">
                  <a:ln>
                    <a:solidFill>
                      <a:schemeClr val="tx1"/>
                    </a:solidFill>
                  </a:ln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7.1- MODUL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33895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D769CFF-239F-415D-B7C0-C6429E0F4BB8}"/>
              </a:ext>
            </a:extLst>
          </p:cNvPr>
          <p:cNvSpPr txBox="1"/>
          <p:nvPr/>
        </p:nvSpPr>
        <p:spPr>
          <a:xfrm>
            <a:off x="283510" y="1513345"/>
            <a:ext cx="11647229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Matematika</a:t>
            </a:r>
            <a:r>
              <a:rPr lang="en-US" sz="3200" b="1" dirty="0"/>
              <a:t> </a:t>
            </a:r>
            <a:r>
              <a:rPr lang="en-US" sz="3200" b="1" dirty="0" err="1"/>
              <a:t>fanidan</a:t>
            </a:r>
            <a:r>
              <a:rPr lang="en-US" sz="3200" b="1" dirty="0"/>
              <a:t> </a:t>
            </a:r>
            <a:r>
              <a:rPr lang="en-US" sz="3200" b="1" dirty="0" err="1"/>
              <a:t>o‘quvchilar</a:t>
            </a:r>
            <a:r>
              <a:rPr lang="en-US" sz="3200" b="1" dirty="0"/>
              <a:t> </a:t>
            </a:r>
            <a:r>
              <a:rPr lang="en-US" sz="3200" b="1" dirty="0" err="1"/>
              <a:t>bilish</a:t>
            </a:r>
            <a:r>
              <a:rPr lang="en-US" sz="3200" b="1" dirty="0"/>
              <a:t> </a:t>
            </a:r>
            <a:r>
              <a:rPr lang="en-US" sz="3200" b="1" dirty="0" err="1"/>
              <a:t>darajasini</a:t>
            </a:r>
            <a:r>
              <a:rPr lang="en-US" sz="3200" b="1" dirty="0"/>
              <a:t> </a:t>
            </a:r>
            <a:r>
              <a:rPr lang="en-US" sz="3200" b="1" dirty="0" err="1"/>
              <a:t>baholashning</a:t>
            </a:r>
            <a:r>
              <a:rPr lang="en-US" sz="3200" b="1" dirty="0"/>
              <a:t> </a:t>
            </a:r>
            <a:r>
              <a:rPr lang="en-US" sz="3200" b="1" dirty="0" err="1"/>
              <a:t>Milliy</a:t>
            </a:r>
            <a:r>
              <a:rPr lang="en-US" sz="3200" b="1" dirty="0"/>
              <a:t> test </a:t>
            </a:r>
            <a:r>
              <a:rPr lang="en-US" sz="3200" b="1" dirty="0" err="1"/>
              <a:t>tizimi</a:t>
            </a:r>
            <a:r>
              <a:rPr lang="en-US" sz="3200" b="1" dirty="0"/>
              <a:t>.  </a:t>
            </a:r>
            <a:endParaRPr lang="ru-RU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Matematikadan</a:t>
            </a:r>
            <a:r>
              <a:rPr lang="en-US" sz="3200" b="1" dirty="0"/>
              <a:t> </a:t>
            </a:r>
            <a:r>
              <a:rPr lang="en-US" sz="3200" b="1" dirty="0" err="1"/>
              <a:t>milliy</a:t>
            </a:r>
            <a:r>
              <a:rPr lang="en-US" sz="3200" b="1" dirty="0"/>
              <a:t> test </a:t>
            </a:r>
            <a:r>
              <a:rPr lang="en-US" sz="3200" b="1" dirty="0" err="1"/>
              <a:t>tizimi</a:t>
            </a:r>
            <a:r>
              <a:rPr lang="en-US" sz="3200" b="1" dirty="0"/>
              <a:t> </a:t>
            </a:r>
            <a:r>
              <a:rPr lang="en-US" sz="3200" b="1" dirty="0" err="1"/>
              <a:t>uchun</a:t>
            </a:r>
            <a:r>
              <a:rPr lang="en-US" sz="3200" b="1" dirty="0"/>
              <a:t> test </a:t>
            </a:r>
            <a:r>
              <a:rPr lang="en-US" sz="3200" b="1" dirty="0" err="1"/>
              <a:t>spetsifikatsiyasi</a:t>
            </a:r>
            <a:r>
              <a:rPr lang="en-US" sz="3200" b="1" dirty="0"/>
              <a:t>. </a:t>
            </a:r>
            <a:endParaRPr lang="ru-RU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Milliy</a:t>
            </a:r>
            <a:r>
              <a:rPr lang="en-US" sz="3200" b="1" dirty="0"/>
              <a:t> test </a:t>
            </a:r>
            <a:r>
              <a:rPr lang="en-US" sz="3200" b="1" dirty="0" err="1"/>
              <a:t>sinovi</a:t>
            </a:r>
            <a:r>
              <a:rPr lang="en-US" sz="3200" b="1" dirty="0"/>
              <a:t> </a:t>
            </a:r>
            <a:r>
              <a:rPr lang="en-US" sz="3200" b="1" dirty="0" err="1"/>
              <a:t>qamrab</a:t>
            </a:r>
            <a:r>
              <a:rPr lang="en-US" sz="3200" b="1" dirty="0"/>
              <a:t> </a:t>
            </a:r>
            <a:r>
              <a:rPr lang="en-US" sz="3200" b="1" dirty="0" err="1"/>
              <a:t>olgan</a:t>
            </a:r>
            <a:r>
              <a:rPr lang="en-US" sz="3200" b="1" dirty="0"/>
              <a:t> </a:t>
            </a:r>
            <a:r>
              <a:rPr lang="en-US" sz="3200" b="1" dirty="0" err="1"/>
              <a:t>matematikaning</a:t>
            </a:r>
            <a:r>
              <a:rPr lang="en-US" sz="3200" b="1" dirty="0"/>
              <a:t> </a:t>
            </a:r>
            <a:r>
              <a:rPr lang="en-US" sz="3200" b="1" dirty="0" err="1"/>
              <a:t>mazmun</a:t>
            </a:r>
            <a:r>
              <a:rPr lang="en-US" sz="3200" b="1" dirty="0"/>
              <a:t> </a:t>
            </a:r>
            <a:r>
              <a:rPr lang="en-US" sz="3200" b="1" dirty="0" err="1"/>
              <a:t>sohalari</a:t>
            </a:r>
            <a:r>
              <a:rPr lang="en-US" sz="3200" b="1" dirty="0"/>
              <a:t>. </a:t>
            </a:r>
            <a:endParaRPr lang="ru-RU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Milliy</a:t>
            </a:r>
            <a:r>
              <a:rPr lang="en-US" sz="3200" b="1" dirty="0"/>
              <a:t> test </a:t>
            </a:r>
            <a:r>
              <a:rPr lang="en-US" sz="3200" b="1" dirty="0" err="1"/>
              <a:t>sinovida</a:t>
            </a:r>
            <a:r>
              <a:rPr lang="en-US" sz="3200" b="1" dirty="0"/>
              <a:t> </a:t>
            </a:r>
            <a:r>
              <a:rPr lang="en-US" sz="3200" b="1" dirty="0" err="1"/>
              <a:t>baholanadigan</a:t>
            </a:r>
            <a:r>
              <a:rPr lang="en-US" sz="3200" b="1" dirty="0"/>
              <a:t> </a:t>
            </a:r>
            <a:r>
              <a:rPr lang="en-US" sz="3200" b="1" dirty="0" err="1"/>
              <a:t>asosiy</a:t>
            </a:r>
            <a:r>
              <a:rPr lang="en-US" sz="3200" b="1" dirty="0"/>
              <a:t> </a:t>
            </a:r>
            <a:r>
              <a:rPr lang="en-US" sz="3200" b="1" dirty="0" err="1"/>
              <a:t>matematik</a:t>
            </a:r>
            <a:r>
              <a:rPr lang="en-US" sz="3200" b="1" dirty="0"/>
              <a:t> </a:t>
            </a:r>
            <a:r>
              <a:rPr lang="en-US" sz="3200" b="1" dirty="0" err="1"/>
              <a:t>tayyorgarlik</a:t>
            </a:r>
            <a:r>
              <a:rPr lang="en-US" sz="3200" b="1" dirty="0"/>
              <a:t> </a:t>
            </a:r>
            <a:r>
              <a:rPr lang="en-US" sz="3200" b="1" dirty="0" err="1"/>
              <a:t>talablari</a:t>
            </a:r>
            <a:r>
              <a:rPr lang="en-US" sz="3200" b="1" dirty="0"/>
              <a:t>. </a:t>
            </a:r>
            <a:endParaRPr lang="ru-RU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Milliy</a:t>
            </a:r>
            <a:r>
              <a:rPr lang="en-US" sz="3200" b="1" dirty="0"/>
              <a:t> test </a:t>
            </a:r>
            <a:r>
              <a:rPr lang="en-US" sz="3200" b="1" dirty="0" err="1"/>
              <a:t>sinovida</a:t>
            </a:r>
            <a:r>
              <a:rPr lang="en-US" sz="3200" b="1" dirty="0"/>
              <a:t> </a:t>
            </a:r>
            <a:r>
              <a:rPr lang="en-US" sz="3200" b="1" dirty="0" err="1"/>
              <a:t>beriladigan</a:t>
            </a:r>
            <a:r>
              <a:rPr lang="en-US" sz="3200" b="1" dirty="0"/>
              <a:t> test </a:t>
            </a:r>
            <a:r>
              <a:rPr lang="en-US" sz="3200" b="1" dirty="0" err="1"/>
              <a:t>turlari</a:t>
            </a:r>
            <a:r>
              <a:rPr lang="en-US" sz="3200" b="1" dirty="0"/>
              <a:t>. </a:t>
            </a:r>
            <a:endParaRPr lang="ru-RU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Milliy</a:t>
            </a:r>
            <a:r>
              <a:rPr lang="en-US" sz="3200" b="1" dirty="0"/>
              <a:t> test </a:t>
            </a:r>
            <a:r>
              <a:rPr lang="en-US" sz="3200" b="1" dirty="0" err="1"/>
              <a:t>sinovi</a:t>
            </a:r>
            <a:r>
              <a:rPr lang="en-US" sz="3200" b="1" dirty="0"/>
              <a:t> </a:t>
            </a:r>
            <a:r>
              <a:rPr lang="en-US" sz="3200" b="1" dirty="0" err="1"/>
              <a:t>topshiriqlarining</a:t>
            </a:r>
            <a:r>
              <a:rPr lang="en-US" sz="3200" b="1" dirty="0"/>
              <a:t> </a:t>
            </a:r>
            <a:r>
              <a:rPr lang="en-US" sz="3200" b="1" dirty="0" err="1"/>
              <a:t>baholash</a:t>
            </a:r>
            <a:r>
              <a:rPr lang="en-US" sz="3200" b="1" dirty="0"/>
              <a:t> </a:t>
            </a:r>
            <a:r>
              <a:rPr lang="en-US" sz="3200" b="1" dirty="0" err="1"/>
              <a:t>mezonlari</a:t>
            </a:r>
            <a:r>
              <a:rPr lang="en-US" sz="3200" b="1" dirty="0"/>
              <a:t>. </a:t>
            </a:r>
            <a:endParaRPr lang="ru-RU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Milliy</a:t>
            </a:r>
            <a:r>
              <a:rPr lang="en-US" sz="3200" b="1" dirty="0"/>
              <a:t> test </a:t>
            </a:r>
            <a:r>
              <a:rPr lang="en-US" sz="3200" b="1" dirty="0" err="1"/>
              <a:t>tizimi</a:t>
            </a:r>
            <a:r>
              <a:rPr lang="en-US" sz="3200" b="1" dirty="0"/>
              <a:t> test </a:t>
            </a:r>
            <a:r>
              <a:rPr lang="en-US" sz="3200" b="1" dirty="0" err="1"/>
              <a:t>topshiriqlari</a:t>
            </a:r>
            <a:r>
              <a:rPr lang="en-US" sz="3200" b="1" dirty="0"/>
              <a:t> </a:t>
            </a:r>
            <a:r>
              <a:rPr lang="en-US" sz="3200" b="1" dirty="0" err="1"/>
              <a:t>tahlili</a:t>
            </a:r>
            <a:r>
              <a:rPr lang="en-US" sz="3200" b="1" dirty="0"/>
              <a:t>.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O‘QUVCHILAR YUTUQLARINI BAHOLASH BO‘YICHA TAVSIYALAR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34306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D769CFF-239F-415D-B7C0-C6429E0F4BB8}"/>
              </a:ext>
            </a:extLst>
          </p:cNvPr>
          <p:cNvSpPr txBox="1"/>
          <p:nvPr/>
        </p:nvSpPr>
        <p:spPr>
          <a:xfrm>
            <a:off x="282318" y="1344349"/>
            <a:ext cx="4648605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 err="1"/>
              <a:t>O‘zbekiston</a:t>
            </a:r>
            <a:r>
              <a:rPr lang="en-US" sz="2400" b="1" dirty="0"/>
              <a:t> </a:t>
            </a:r>
            <a:r>
              <a:rPr lang="en-US" sz="2400" b="1" dirty="0" err="1"/>
              <a:t>Respublikasi</a:t>
            </a:r>
            <a:r>
              <a:rPr lang="en-US" sz="2400" b="1" dirty="0"/>
              <a:t> </a:t>
            </a:r>
            <a:r>
              <a:rPr lang="en-US" sz="2400" b="1" dirty="0" err="1"/>
              <a:t>Vazirlar</a:t>
            </a:r>
            <a:r>
              <a:rPr lang="en-US" sz="2400" b="1" dirty="0"/>
              <a:t> </a:t>
            </a:r>
            <a:r>
              <a:rPr lang="en-US" sz="2400" b="1" dirty="0" err="1"/>
              <a:t>Mahkamasining</a:t>
            </a:r>
            <a:r>
              <a:rPr lang="en-US" sz="2400" b="1" dirty="0"/>
              <a:t> 2020-yil 12-oktabr </a:t>
            </a:r>
            <a:r>
              <a:rPr lang="en-US" sz="2400" b="1" dirty="0" err="1"/>
              <a:t>kungi</a:t>
            </a:r>
            <a:r>
              <a:rPr lang="en-US" sz="2400" b="1" dirty="0"/>
              <a:t> 646-son </a:t>
            </a:r>
            <a:r>
              <a:rPr lang="en-US" sz="2400" b="1" dirty="0" err="1"/>
              <a:t>qarori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                                 2020-yil 1-dekabrdan </a:t>
            </a:r>
            <a:r>
              <a:rPr lang="en-US" sz="2400" b="1" dirty="0" err="1"/>
              <a:t>boshlab</a:t>
            </a:r>
            <a:r>
              <a:rPr lang="en-US" sz="2400" b="1" dirty="0"/>
              <a:t> </a:t>
            </a:r>
            <a:r>
              <a:rPr lang="en-US" sz="2400" b="1" dirty="0" err="1"/>
              <a:t>bosqichma-bosqich</a:t>
            </a:r>
            <a:r>
              <a:rPr lang="en-US" sz="2400" b="1" dirty="0"/>
              <a:t> </a:t>
            </a:r>
            <a:r>
              <a:rPr lang="en-US" sz="2400" b="1" dirty="0" err="1"/>
              <a:t>bakalavriat</a:t>
            </a:r>
            <a:r>
              <a:rPr lang="en-US" sz="2400" b="1" dirty="0"/>
              <a:t> </a:t>
            </a:r>
            <a:r>
              <a:rPr lang="en-US" sz="2400" b="1" dirty="0" err="1"/>
              <a:t>ta’lim</a:t>
            </a:r>
            <a:r>
              <a:rPr lang="en-US" sz="2400" b="1" dirty="0"/>
              <a:t> </a:t>
            </a:r>
            <a:r>
              <a:rPr lang="en-US" sz="2400" b="1" dirty="0" err="1"/>
              <a:t>yo‘nalishlariga</a:t>
            </a:r>
            <a:r>
              <a:rPr lang="en-US" sz="2400" b="1" dirty="0"/>
              <a:t> </a:t>
            </a:r>
            <a:r>
              <a:rPr lang="en-US" sz="2400" b="1" dirty="0" err="1"/>
              <a:t>mos</a:t>
            </a:r>
            <a:r>
              <a:rPr lang="en-US" sz="2400" b="1" dirty="0"/>
              <a:t> </a:t>
            </a:r>
            <a:r>
              <a:rPr lang="en-US" sz="2400" b="1" dirty="0" err="1"/>
              <a:t>fanlar</a:t>
            </a:r>
            <a:r>
              <a:rPr lang="en-US" sz="2400" b="1" dirty="0"/>
              <a:t> </a:t>
            </a:r>
            <a:r>
              <a:rPr lang="en-US" sz="2400" b="1" dirty="0" err="1"/>
              <a:t>majmuasidagi</a:t>
            </a:r>
            <a:r>
              <a:rPr lang="en-US" sz="2400" b="1" dirty="0"/>
              <a:t> </a:t>
            </a:r>
            <a:r>
              <a:rPr lang="en-US" sz="2400" b="1" dirty="0" err="1"/>
              <a:t>umumta’lim</a:t>
            </a:r>
            <a:r>
              <a:rPr lang="en-US" sz="2400" b="1" dirty="0"/>
              <a:t> </a:t>
            </a:r>
            <a:r>
              <a:rPr lang="en-US" sz="2400" b="1" dirty="0" err="1"/>
              <a:t>fanlaridan</a:t>
            </a:r>
            <a:r>
              <a:rPr lang="en-US" sz="2400" b="1" dirty="0"/>
              <a:t> </a:t>
            </a:r>
            <a:r>
              <a:rPr lang="en-US" sz="2400" b="1" dirty="0" err="1"/>
              <a:t>bilish</a:t>
            </a:r>
            <a:r>
              <a:rPr lang="en-US" sz="2400" b="1" dirty="0"/>
              <a:t> </a:t>
            </a:r>
            <a:r>
              <a:rPr lang="en-US" sz="2400" b="1" dirty="0" err="1"/>
              <a:t>darajasini</a:t>
            </a:r>
            <a:r>
              <a:rPr lang="en-US" sz="2400" b="1" dirty="0"/>
              <a:t> </a:t>
            </a:r>
            <a:r>
              <a:rPr lang="en-US" sz="2400" b="1" dirty="0" err="1"/>
              <a:t>baholashning</a:t>
            </a:r>
            <a:r>
              <a:rPr lang="en-US" sz="2400" b="1" dirty="0"/>
              <a:t> </a:t>
            </a:r>
            <a:r>
              <a:rPr lang="en-US" sz="2400" b="1" dirty="0" err="1"/>
              <a:t>milliy</a:t>
            </a:r>
            <a:r>
              <a:rPr lang="en-US" sz="2400" b="1" dirty="0"/>
              <a:t> test </a:t>
            </a:r>
            <a:r>
              <a:rPr lang="en-US" sz="2400" b="1" dirty="0" err="1"/>
              <a:t>tizimi</a:t>
            </a:r>
            <a:endParaRPr lang="en-US" sz="2400" b="1" dirty="0"/>
          </a:p>
          <a:p>
            <a:r>
              <a:rPr lang="en-US" sz="2400" b="1" dirty="0" err="1"/>
              <a:t>joriy</a:t>
            </a:r>
            <a:r>
              <a:rPr lang="en-US" sz="2400" b="1" dirty="0"/>
              <a:t> </a:t>
            </a:r>
            <a:r>
              <a:rPr lang="en-US" sz="2400" b="1" dirty="0" err="1"/>
              <a:t>qilingan</a:t>
            </a:r>
            <a:r>
              <a:rPr lang="en-US" sz="2400" b="1" dirty="0"/>
              <a:t>.</a:t>
            </a:r>
          </a:p>
          <a:p>
            <a:r>
              <a:rPr lang="en-US" sz="2400" b="1" dirty="0"/>
              <a:t>U </a:t>
            </a:r>
            <a:r>
              <a:rPr lang="en-US" sz="2400" b="1" dirty="0" err="1"/>
              <a:t>haqida</a:t>
            </a:r>
            <a:r>
              <a:rPr lang="en-US" sz="2400" b="1" dirty="0"/>
              <a:t> </a:t>
            </a:r>
            <a:r>
              <a:rPr lang="en-US" sz="2400" b="1" dirty="0" err="1"/>
              <a:t>Davlat</a:t>
            </a:r>
            <a:r>
              <a:rPr lang="en-US" sz="2400" b="1" dirty="0"/>
              <a:t> test </a:t>
            </a:r>
            <a:r>
              <a:rPr lang="en-US" sz="2400" b="1" dirty="0" err="1"/>
              <a:t>markazining</a:t>
            </a:r>
            <a:r>
              <a:rPr lang="en-US" sz="2400" b="1" dirty="0"/>
              <a:t> </a:t>
            </a:r>
            <a:r>
              <a:rPr lang="en-US" sz="2400" b="1" dirty="0" err="1"/>
              <a:t>rasmiy</a:t>
            </a:r>
            <a:r>
              <a:rPr lang="en-US" sz="2400" b="1" dirty="0"/>
              <a:t> </a:t>
            </a:r>
            <a:r>
              <a:rPr lang="en-US" sz="2400" b="1" dirty="0" err="1"/>
              <a:t>sayti</a:t>
            </a:r>
            <a:r>
              <a:rPr lang="en-US" sz="2400" b="1" dirty="0"/>
              <a:t> dtm.uz </a:t>
            </a:r>
            <a:r>
              <a:rPr lang="en-US" sz="2400" b="1" dirty="0" err="1"/>
              <a:t>dan</a:t>
            </a:r>
            <a:r>
              <a:rPr lang="en-US" sz="2400" b="1" dirty="0"/>
              <a:t> to</a:t>
            </a:r>
            <a:r>
              <a:rPr lang="uz-Latn-UZ" sz="2400" b="1" dirty="0"/>
              <a:t>‘</a:t>
            </a:r>
            <a:r>
              <a:rPr lang="en-US" sz="2400" b="1" dirty="0" err="1"/>
              <a:t>liq</a:t>
            </a:r>
            <a:r>
              <a:rPr lang="en-US" sz="2400" b="1" dirty="0"/>
              <a:t> </a:t>
            </a:r>
            <a:r>
              <a:rPr lang="en-US" sz="2400" b="1" dirty="0" err="1"/>
              <a:t>ma’lumot</a:t>
            </a:r>
            <a:r>
              <a:rPr lang="en-US" sz="2400" b="1" dirty="0"/>
              <a:t> </a:t>
            </a:r>
            <a:r>
              <a:rPr lang="en-US" sz="2400" b="1" dirty="0" err="1"/>
              <a:t>olishingiz</a:t>
            </a:r>
            <a:r>
              <a:rPr lang="en-US" sz="2400" b="1" dirty="0"/>
              <a:t> </a:t>
            </a:r>
            <a:r>
              <a:rPr lang="en-US" sz="2400" b="1" dirty="0" err="1"/>
              <a:t>mumkin</a:t>
            </a:r>
            <a:r>
              <a:rPr lang="en-US" sz="2400" b="1" dirty="0"/>
              <a:t>.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MATEMATIKADAN O‘QUVCHILAR BILI</a:t>
              </a:r>
              <a:r>
                <a:rPr lang="en-US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MINI</a:t>
              </a:r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 BAHOLASHNING MILLIY TEST TIZIMI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10" name="Рисунок 9"/>
          <p:cNvPicPr/>
          <p:nvPr/>
        </p:nvPicPr>
        <p:blipFill rotWithShape="1">
          <a:blip r:embed="rId2"/>
          <a:srcRect l="52550" r="9483" b="13258"/>
          <a:stretch/>
        </p:blipFill>
        <p:spPr bwMode="auto">
          <a:xfrm>
            <a:off x="5026479" y="1344349"/>
            <a:ext cx="6501798" cy="47744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51038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D769CFF-239F-415D-B7C0-C6429E0F4BB8}"/>
              </a:ext>
            </a:extLst>
          </p:cNvPr>
          <p:cNvSpPr txBox="1"/>
          <p:nvPr/>
        </p:nvSpPr>
        <p:spPr>
          <a:xfrm>
            <a:off x="377506" y="1198827"/>
            <a:ext cx="4331228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 err="1"/>
              <a:t>Unga</a:t>
            </a:r>
            <a:r>
              <a:rPr lang="en-US" sz="2400" b="1" dirty="0"/>
              <a:t> </a:t>
            </a:r>
            <a:r>
              <a:rPr lang="en-US" sz="2400" b="1" dirty="0" err="1"/>
              <a:t>ko</a:t>
            </a:r>
            <a:r>
              <a:rPr lang="uz-Latn-UZ" sz="2400" b="1" dirty="0"/>
              <a:t>‘</a:t>
            </a:r>
            <a:r>
              <a:rPr lang="en-US" sz="2400" b="1" dirty="0" err="1"/>
              <a:t>ra</a:t>
            </a:r>
            <a:r>
              <a:rPr lang="en-US" sz="2400" b="1" dirty="0"/>
              <a:t> 2021/2022 </a:t>
            </a:r>
            <a:r>
              <a:rPr lang="en-US" sz="2400" b="1" dirty="0" err="1"/>
              <a:t>o‘quv</a:t>
            </a:r>
            <a:r>
              <a:rPr lang="en-US" sz="2400" b="1" dirty="0"/>
              <a:t> </a:t>
            </a:r>
            <a:r>
              <a:rPr lang="en-US" sz="2400" b="1" dirty="0" err="1"/>
              <a:t>yili</a:t>
            </a:r>
            <a:r>
              <a:rPr lang="en-US" sz="2400" b="1" dirty="0"/>
              <a:t> </a:t>
            </a:r>
            <a:r>
              <a:rPr lang="en-US" sz="2400" b="1" dirty="0" err="1"/>
              <a:t>qabulidan</a:t>
            </a:r>
            <a:r>
              <a:rPr lang="en-US" sz="2400" b="1" dirty="0"/>
              <a:t> </a:t>
            </a:r>
            <a:r>
              <a:rPr lang="en-US" sz="2400" b="1" dirty="0" err="1"/>
              <a:t>boshlab</a:t>
            </a:r>
            <a:r>
              <a:rPr lang="en-US" sz="2400" b="1" dirty="0"/>
              <a:t> </a:t>
            </a:r>
            <a:r>
              <a:rPr lang="en-US" sz="2400" b="1" dirty="0" err="1"/>
              <a:t>tegishli</a:t>
            </a:r>
            <a:r>
              <a:rPr lang="en-US" sz="2400" b="1" dirty="0"/>
              <a:t> </a:t>
            </a:r>
            <a:r>
              <a:rPr lang="en-US" sz="2400" b="1" dirty="0" err="1"/>
              <a:t>umumta’lim</a:t>
            </a:r>
            <a:r>
              <a:rPr lang="en-US" sz="2400" b="1" dirty="0"/>
              <a:t> </a:t>
            </a:r>
            <a:r>
              <a:rPr lang="en-US" sz="2400" b="1" dirty="0" err="1"/>
              <a:t>fanini</a:t>
            </a:r>
            <a:r>
              <a:rPr lang="en-US" sz="2400" b="1" dirty="0"/>
              <a:t> </a:t>
            </a:r>
            <a:r>
              <a:rPr lang="en-US" sz="2400" b="1" dirty="0" err="1"/>
              <a:t>bilish</a:t>
            </a:r>
            <a:r>
              <a:rPr lang="en-US" sz="2400" b="1" dirty="0"/>
              <a:t> </a:t>
            </a:r>
            <a:r>
              <a:rPr lang="en-US" sz="2400" b="1" dirty="0" err="1"/>
              <a:t>darajasi</a:t>
            </a:r>
            <a:r>
              <a:rPr lang="en-US" sz="2400" b="1" dirty="0"/>
              <a:t> </a:t>
            </a:r>
            <a:r>
              <a:rPr lang="en-US" sz="2400" b="1" dirty="0" err="1"/>
              <a:t>to‘g‘risida</a:t>
            </a:r>
            <a:r>
              <a:rPr lang="en-US" sz="2400" b="1" dirty="0"/>
              <a:t> </a:t>
            </a:r>
            <a:r>
              <a:rPr lang="en-US" sz="2400" b="1" dirty="0" err="1"/>
              <a:t>davlat</a:t>
            </a:r>
            <a:r>
              <a:rPr lang="en-US" sz="2400" b="1" dirty="0"/>
              <a:t> </a:t>
            </a:r>
            <a:r>
              <a:rPr lang="en-US" sz="2400" b="1" dirty="0" err="1"/>
              <a:t>namunasidagi</a:t>
            </a:r>
            <a:r>
              <a:rPr lang="en-US" sz="2400" b="1" dirty="0"/>
              <a:t> </a:t>
            </a:r>
            <a:r>
              <a:rPr lang="en-US" sz="2400" b="1" dirty="0" err="1"/>
              <a:t>sertifikatga</a:t>
            </a:r>
            <a:r>
              <a:rPr lang="en-US" sz="2400" b="1" dirty="0"/>
              <a:t> </a:t>
            </a:r>
            <a:r>
              <a:rPr lang="en-US" sz="2400" b="1" dirty="0" err="1"/>
              <a:t>ega</a:t>
            </a:r>
            <a:r>
              <a:rPr lang="en-US" sz="2400" b="1" dirty="0"/>
              <a:t> </a:t>
            </a:r>
            <a:r>
              <a:rPr lang="en-US" sz="2400" b="1" dirty="0" err="1"/>
              <a:t>bo‘lgan</a:t>
            </a:r>
            <a:r>
              <a:rPr lang="en-US" sz="2400" b="1" dirty="0"/>
              <a:t> </a:t>
            </a:r>
            <a:r>
              <a:rPr lang="en-US" sz="2400" b="1" dirty="0" err="1"/>
              <a:t>abituriyentga</a:t>
            </a:r>
            <a:r>
              <a:rPr lang="en-US" sz="2400" b="1" dirty="0"/>
              <a:t> </a:t>
            </a:r>
            <a:r>
              <a:rPr lang="en-US" sz="2400" b="1" dirty="0" err="1"/>
              <a:t>sertifikatdagi</a:t>
            </a:r>
            <a:r>
              <a:rPr lang="en-US" sz="2400" b="1" dirty="0"/>
              <a:t> </a:t>
            </a:r>
            <a:r>
              <a:rPr lang="en-US" sz="2400" b="1" dirty="0" err="1"/>
              <a:t>o‘zlashtirish</a:t>
            </a:r>
            <a:r>
              <a:rPr lang="en-US" sz="2400" b="1" dirty="0"/>
              <a:t> </a:t>
            </a:r>
            <a:r>
              <a:rPr lang="en-US" sz="2400" b="1" dirty="0" err="1"/>
              <a:t>foiziga</a:t>
            </a:r>
            <a:r>
              <a:rPr lang="en-US" sz="2400" b="1" dirty="0"/>
              <a:t> </a:t>
            </a:r>
            <a:r>
              <a:rPr lang="en-US" sz="2400" b="1" dirty="0" err="1"/>
              <a:t>mos</a:t>
            </a:r>
            <a:r>
              <a:rPr lang="en-US" sz="2400" b="1" dirty="0"/>
              <a:t> </a:t>
            </a:r>
            <a:r>
              <a:rPr lang="en-US" sz="2400" b="1" dirty="0" err="1"/>
              <a:t>ravishda</a:t>
            </a:r>
            <a:r>
              <a:rPr lang="en-US" sz="2400" b="1" dirty="0"/>
              <a:t> </a:t>
            </a:r>
            <a:r>
              <a:rPr lang="en-US" sz="2400" b="1" dirty="0" err="1"/>
              <a:t>oliy</a:t>
            </a:r>
            <a:r>
              <a:rPr lang="en-US" sz="2400" b="1" dirty="0"/>
              <a:t> </a:t>
            </a:r>
            <a:r>
              <a:rPr lang="en-US" sz="2400" b="1" dirty="0" err="1"/>
              <a:t>ta’lim</a:t>
            </a:r>
            <a:r>
              <a:rPr lang="en-US" sz="2400" b="1" dirty="0"/>
              <a:t> </a:t>
            </a:r>
            <a:r>
              <a:rPr lang="en-US" sz="2400" b="1" dirty="0" err="1"/>
              <a:t>muassasasi</a:t>
            </a:r>
            <a:r>
              <a:rPr lang="en-US" sz="2400" b="1" dirty="0"/>
              <a:t> </a:t>
            </a:r>
            <a:r>
              <a:rPr lang="en-US" sz="2400" b="1" dirty="0" err="1"/>
              <a:t>bakalavriatiga</a:t>
            </a:r>
            <a:r>
              <a:rPr lang="en-US" sz="2400" b="1" dirty="0"/>
              <a:t> </a:t>
            </a:r>
            <a:r>
              <a:rPr lang="en-US" sz="2400" b="1" dirty="0" err="1"/>
              <a:t>o‘qishga</a:t>
            </a:r>
            <a:r>
              <a:rPr lang="en-US" sz="2400" b="1" dirty="0"/>
              <a:t> </a:t>
            </a:r>
            <a:r>
              <a:rPr lang="en-US" sz="2400" b="1" dirty="0" err="1"/>
              <a:t>qabul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r>
              <a:rPr lang="en-US" sz="2400" b="1" dirty="0"/>
              <a:t> </a:t>
            </a:r>
            <a:r>
              <a:rPr lang="en-US" sz="2400" b="1" dirty="0" err="1"/>
              <a:t>bo‘yicha</a:t>
            </a:r>
            <a:r>
              <a:rPr lang="en-US" sz="2400" b="1" dirty="0"/>
              <a:t> test </a:t>
            </a:r>
            <a:r>
              <a:rPr lang="en-US" sz="2400" b="1" dirty="0" err="1"/>
              <a:t>sinovlarida</a:t>
            </a:r>
            <a:r>
              <a:rPr lang="en-US" sz="2400" b="1" dirty="0"/>
              <a:t> </a:t>
            </a:r>
            <a:r>
              <a:rPr lang="en-US" sz="2400" b="1" dirty="0" err="1"/>
              <a:t>ushbu</a:t>
            </a:r>
            <a:r>
              <a:rPr lang="en-US" sz="2400" b="1" dirty="0"/>
              <a:t> </a:t>
            </a:r>
            <a:r>
              <a:rPr lang="en-US" sz="2400" b="1" dirty="0" err="1"/>
              <a:t>fandan</a:t>
            </a:r>
            <a:r>
              <a:rPr lang="en-US" sz="2400" b="1" dirty="0"/>
              <a:t> </a:t>
            </a:r>
            <a:r>
              <a:rPr lang="en-US" sz="2400" b="1" dirty="0" err="1"/>
              <a:t>belgilangan</a:t>
            </a:r>
            <a:r>
              <a:rPr lang="en-US" sz="2400" b="1" dirty="0"/>
              <a:t> </a:t>
            </a:r>
            <a:r>
              <a:rPr lang="en-US" sz="2400" b="1" dirty="0" err="1"/>
              <a:t>maksimal</a:t>
            </a:r>
            <a:r>
              <a:rPr lang="en-US" sz="2400" b="1" dirty="0"/>
              <a:t> </a:t>
            </a:r>
            <a:r>
              <a:rPr lang="en-US" sz="2400" b="1" dirty="0" err="1"/>
              <a:t>ballga</a:t>
            </a:r>
            <a:r>
              <a:rPr lang="en-US" sz="2400" b="1" dirty="0"/>
              <a:t> </a:t>
            </a:r>
            <a:r>
              <a:rPr lang="en-US" sz="2400" b="1" dirty="0" err="1"/>
              <a:t>nisbatan</a:t>
            </a:r>
            <a:r>
              <a:rPr lang="en-US" sz="2400" b="1" dirty="0"/>
              <a:t> </a:t>
            </a:r>
            <a:r>
              <a:rPr lang="en-US" sz="2400" b="1" dirty="0" err="1"/>
              <a:t>tabaqalashtirilgan</a:t>
            </a:r>
            <a:r>
              <a:rPr lang="en-US" sz="2400" b="1" dirty="0"/>
              <a:t> (</a:t>
            </a:r>
            <a:r>
              <a:rPr lang="en-US" sz="2400" b="1" dirty="0" err="1"/>
              <a:t>proporsional</a:t>
            </a:r>
            <a:r>
              <a:rPr lang="en-US" sz="2400" b="1" dirty="0"/>
              <a:t>) ball </a:t>
            </a:r>
            <a:r>
              <a:rPr lang="en-US" sz="2400" b="1" dirty="0" err="1"/>
              <a:t>berish</a:t>
            </a:r>
            <a:r>
              <a:rPr lang="en-US" sz="2400" b="1" dirty="0"/>
              <a:t> </a:t>
            </a:r>
            <a:r>
              <a:rPr lang="en-US" sz="2400" b="1" dirty="0" err="1"/>
              <a:t>tartibi</a:t>
            </a:r>
            <a:r>
              <a:rPr lang="en-US" sz="2400" b="1" dirty="0"/>
              <a:t> </a:t>
            </a:r>
            <a:r>
              <a:rPr lang="en-US" sz="2400" b="1" dirty="0" err="1"/>
              <a:t>joriy</a:t>
            </a:r>
            <a:r>
              <a:rPr lang="en-US" sz="2400" b="1" dirty="0"/>
              <a:t> </a:t>
            </a:r>
            <a:r>
              <a:rPr lang="en-US" sz="2400" b="1" dirty="0" err="1"/>
              <a:t>etildi</a:t>
            </a:r>
            <a:r>
              <a:rPr lang="en-US" sz="2400" b="1" dirty="0"/>
              <a:t>.</a:t>
            </a:r>
            <a:endParaRPr lang="en-US" sz="32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MATEMATIKADAN O‘QUVCHILAR BILI</a:t>
              </a:r>
              <a:r>
                <a:rPr lang="en-US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MINI</a:t>
              </a:r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 BAHOLASHNING MILLIY TEST TIZIMI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11" name="Рисунок 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919" y="1457171"/>
            <a:ext cx="7084463" cy="472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87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D769CFF-239F-415D-B7C0-C6429E0F4BB8}"/>
              </a:ext>
            </a:extLst>
          </p:cNvPr>
          <p:cNvSpPr txBox="1"/>
          <p:nvPr/>
        </p:nvSpPr>
        <p:spPr>
          <a:xfrm>
            <a:off x="154131" y="1344349"/>
            <a:ext cx="4648605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 err="1"/>
              <a:t>Milliy</a:t>
            </a:r>
            <a:r>
              <a:rPr lang="en-US" sz="2400" b="1" dirty="0"/>
              <a:t> </a:t>
            </a:r>
            <a:r>
              <a:rPr lang="en-US" sz="2400" b="1" dirty="0" err="1"/>
              <a:t>sertifikatning</a:t>
            </a:r>
            <a:r>
              <a:rPr lang="en-US" sz="2400" b="1" dirty="0"/>
              <a:t> </a:t>
            </a:r>
            <a:r>
              <a:rPr lang="en-US" sz="2400" b="1" dirty="0" err="1"/>
              <a:t>tegishli</a:t>
            </a:r>
            <a:r>
              <a:rPr lang="en-US" sz="2400" b="1" dirty="0"/>
              <a:t> </a:t>
            </a:r>
            <a:r>
              <a:rPr lang="en-US" sz="2400" b="1" dirty="0" err="1"/>
              <a:t>darajasiga</a:t>
            </a:r>
            <a:r>
              <a:rPr lang="en-US" sz="2400" b="1" dirty="0"/>
              <a:t> </a:t>
            </a:r>
            <a:r>
              <a:rPr lang="en-US" sz="2400" b="1" dirty="0" err="1"/>
              <a:t>ega</a:t>
            </a:r>
            <a:r>
              <a:rPr lang="en-US" sz="2400" b="1" dirty="0"/>
              <a:t> </a:t>
            </a:r>
            <a:r>
              <a:rPr lang="en-US" sz="2400" b="1" dirty="0" err="1"/>
              <a:t>matematika</a:t>
            </a:r>
            <a:r>
              <a:rPr lang="en-US" sz="2400" b="1" dirty="0"/>
              <a:t> </a:t>
            </a:r>
            <a:r>
              <a:rPr lang="en-US" sz="2400" b="1" dirty="0" err="1"/>
              <a:t>fani</a:t>
            </a:r>
            <a:r>
              <a:rPr lang="en-US" sz="2400" b="1" dirty="0"/>
              <a:t> </a:t>
            </a:r>
            <a:r>
              <a:rPr lang="en-US" sz="2400" b="1" dirty="0" err="1"/>
              <a:t>o‘qituvchilariga</a:t>
            </a:r>
            <a:r>
              <a:rPr lang="en-US" sz="2400" b="1" dirty="0"/>
              <a:t> (</a:t>
            </a:r>
            <a:r>
              <a:rPr lang="en-US" sz="2400" b="1" dirty="0" err="1"/>
              <a:t>Ixtisoslashtirilgan</a:t>
            </a:r>
            <a:r>
              <a:rPr lang="en-US" sz="2400" b="1" dirty="0"/>
              <a:t> </a:t>
            </a:r>
            <a:r>
              <a:rPr lang="en-US" sz="2400" b="1" dirty="0" err="1"/>
              <a:t>maktablarning</a:t>
            </a:r>
            <a:r>
              <a:rPr lang="en-US" sz="2400" b="1" dirty="0"/>
              <a:t> </a:t>
            </a:r>
            <a:r>
              <a:rPr lang="en-US" sz="2400" b="1" dirty="0" err="1"/>
              <a:t>matematika</a:t>
            </a:r>
            <a:r>
              <a:rPr lang="en-US" sz="2400" b="1" dirty="0"/>
              <a:t> </a:t>
            </a:r>
            <a:r>
              <a:rPr lang="en-US" sz="2400" b="1" dirty="0" err="1"/>
              <a:t>fani</a:t>
            </a:r>
            <a:r>
              <a:rPr lang="en-US" sz="2400" b="1" dirty="0"/>
              <a:t> </a:t>
            </a:r>
            <a:r>
              <a:rPr lang="en-US" sz="2400" b="1" dirty="0" err="1"/>
              <a:t>o‘qituvchilaridan</a:t>
            </a:r>
            <a:r>
              <a:rPr lang="en-US" sz="2400" b="1" dirty="0"/>
              <a:t> </a:t>
            </a:r>
            <a:r>
              <a:rPr lang="en-US" sz="2400" b="1" dirty="0" err="1"/>
              <a:t>tashqari</a:t>
            </a:r>
            <a:r>
              <a:rPr lang="en-US" sz="2400" b="1" dirty="0"/>
              <a:t>) </a:t>
            </a:r>
            <a:r>
              <a:rPr lang="en-US" sz="2400" b="1" dirty="0" err="1"/>
              <a:t>bazaviy</a:t>
            </a:r>
            <a:r>
              <a:rPr lang="en-US" sz="2400" b="1" dirty="0"/>
              <a:t> </a:t>
            </a:r>
            <a:r>
              <a:rPr lang="en-US" sz="2400" b="1" dirty="0" err="1"/>
              <a:t>tarif</a:t>
            </a:r>
            <a:r>
              <a:rPr lang="en-US" sz="2400" b="1" dirty="0"/>
              <a:t> </a:t>
            </a:r>
            <a:r>
              <a:rPr lang="en-US" sz="2400" b="1" dirty="0" err="1"/>
              <a:t>stavkasiga</a:t>
            </a:r>
            <a:r>
              <a:rPr lang="en-US" sz="2400" b="1" dirty="0"/>
              <a:t> </a:t>
            </a:r>
            <a:r>
              <a:rPr lang="en-US" sz="2400" b="1" dirty="0" err="1"/>
              <a:t>nisbatan</a:t>
            </a:r>
            <a:r>
              <a:rPr lang="en-US" sz="2400" b="1" dirty="0"/>
              <a:t> </a:t>
            </a:r>
            <a:r>
              <a:rPr lang="en-US" sz="2400" b="1" dirty="0" err="1"/>
              <a:t>shahar</a:t>
            </a:r>
            <a:r>
              <a:rPr lang="en-US" sz="2400" b="1" dirty="0"/>
              <a:t> </a:t>
            </a:r>
            <a:r>
              <a:rPr lang="en-US" sz="2400" b="1" dirty="0" err="1"/>
              <a:t>hududida</a:t>
            </a:r>
            <a:r>
              <a:rPr lang="en-US" sz="2400" b="1" dirty="0"/>
              <a:t> </a:t>
            </a:r>
            <a:r>
              <a:rPr lang="en-US" sz="2400" b="1" dirty="0" err="1"/>
              <a:t>joylashgan</a:t>
            </a:r>
            <a:r>
              <a:rPr lang="en-US" sz="2400" b="1" dirty="0"/>
              <a:t> </a:t>
            </a:r>
            <a:r>
              <a:rPr lang="en-US" sz="2400" b="1" dirty="0" err="1"/>
              <a:t>maktablarda</a:t>
            </a:r>
            <a:r>
              <a:rPr lang="en-US" sz="2400" b="1" dirty="0"/>
              <a:t> 25 </a:t>
            </a:r>
            <a:r>
              <a:rPr lang="en-US" sz="2400" b="1" dirty="0" err="1"/>
              <a:t>foiz</a:t>
            </a:r>
            <a:r>
              <a:rPr lang="en-US" sz="2400" b="1" dirty="0"/>
              <a:t>, </a:t>
            </a:r>
            <a:r>
              <a:rPr lang="en-US" sz="2400" b="1" dirty="0" err="1"/>
              <a:t>qishloq</a:t>
            </a:r>
            <a:r>
              <a:rPr lang="en-US" sz="2400" b="1" dirty="0"/>
              <a:t> </a:t>
            </a:r>
            <a:r>
              <a:rPr lang="en-US" sz="2400" b="1" dirty="0" err="1"/>
              <a:t>hududida</a:t>
            </a:r>
            <a:r>
              <a:rPr lang="en-US" sz="2400" b="1" dirty="0"/>
              <a:t> </a:t>
            </a:r>
            <a:r>
              <a:rPr lang="en-US" sz="2400" b="1" dirty="0" err="1"/>
              <a:t>joylashgan</a:t>
            </a:r>
            <a:r>
              <a:rPr lang="en-US" sz="2400" b="1" dirty="0"/>
              <a:t> </a:t>
            </a:r>
            <a:r>
              <a:rPr lang="en-US" sz="2400" b="1" dirty="0" err="1"/>
              <a:t>maktablarda</a:t>
            </a:r>
            <a:r>
              <a:rPr lang="en-US" sz="2400" b="1" dirty="0"/>
              <a:t> 50 </a:t>
            </a:r>
            <a:r>
              <a:rPr lang="en-US" sz="2400" b="1" dirty="0" err="1"/>
              <a:t>foizgacha</a:t>
            </a:r>
            <a:r>
              <a:rPr lang="en-US" sz="2400" b="1" dirty="0"/>
              <a:t> </a:t>
            </a:r>
            <a:r>
              <a:rPr lang="en-US" sz="2400" b="1" dirty="0" err="1"/>
              <a:t>har</a:t>
            </a:r>
            <a:r>
              <a:rPr lang="en-US" sz="2400" b="1" dirty="0"/>
              <a:t> </a:t>
            </a:r>
            <a:r>
              <a:rPr lang="en-US" sz="2400" b="1" dirty="0" err="1"/>
              <a:t>oylik</a:t>
            </a:r>
            <a:r>
              <a:rPr lang="en-US" sz="2400" b="1" dirty="0"/>
              <a:t> </a:t>
            </a:r>
            <a:r>
              <a:rPr lang="en-US" sz="2400" b="1" dirty="0" err="1"/>
              <a:t>ustama</a:t>
            </a:r>
            <a:r>
              <a:rPr lang="en-US" sz="2400" b="1" dirty="0"/>
              <a:t> </a:t>
            </a:r>
            <a:r>
              <a:rPr lang="en-US" sz="2400" b="1" dirty="0" err="1"/>
              <a:t>haq</a:t>
            </a:r>
            <a:r>
              <a:rPr lang="en-US" sz="2400" b="1" dirty="0"/>
              <a:t> </a:t>
            </a:r>
            <a:r>
              <a:rPr lang="en-US" sz="2400" b="1" dirty="0" err="1"/>
              <a:t>to‘lanishi</a:t>
            </a:r>
            <a:r>
              <a:rPr lang="en-US" sz="2400" b="1" dirty="0"/>
              <a:t> </a:t>
            </a:r>
            <a:r>
              <a:rPr lang="en-US" sz="2400" b="1" dirty="0" err="1"/>
              <a:t>belgilandi</a:t>
            </a:r>
            <a:r>
              <a:rPr lang="en-US" sz="2400" b="1" dirty="0"/>
              <a:t>.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MATEMATIKADAN O‘QUVCHILAR BILI</a:t>
              </a:r>
              <a:r>
                <a:rPr lang="en-US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MINI</a:t>
              </a:r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 BAHOLASHNING MILLIY TEST TIZIMI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11" name="Рисунок 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736" y="1344349"/>
            <a:ext cx="6975343" cy="516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562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D769CFF-239F-415D-B7C0-C6429E0F4BB8}"/>
              </a:ext>
            </a:extLst>
          </p:cNvPr>
          <p:cNvSpPr txBox="1"/>
          <p:nvPr/>
        </p:nvSpPr>
        <p:spPr>
          <a:xfrm>
            <a:off x="342050" y="1457102"/>
            <a:ext cx="11562153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	</a:t>
            </a:r>
            <a:r>
              <a:rPr lang="en-US" sz="2800" b="1" dirty="0" err="1"/>
              <a:t>Sertifikat</a:t>
            </a:r>
            <a:r>
              <a:rPr lang="en-US" sz="2800" b="1" dirty="0"/>
              <a:t> test </a:t>
            </a:r>
            <a:r>
              <a:rPr lang="en-US" sz="2800" b="1" dirty="0" err="1"/>
              <a:t>sinovi</a:t>
            </a:r>
            <a:r>
              <a:rPr lang="en-US" sz="2800" b="1" dirty="0"/>
              <a:t> </a:t>
            </a:r>
            <a:r>
              <a:rPr lang="en-US" sz="2800" b="1" dirty="0" err="1"/>
              <a:t>natijasi</a:t>
            </a:r>
            <a:r>
              <a:rPr lang="en-US" sz="2800" b="1" dirty="0"/>
              <a:t> </a:t>
            </a:r>
            <a:r>
              <a:rPr lang="en-US" sz="2800" b="1" dirty="0" err="1"/>
              <a:t>bo‘yicha</a:t>
            </a:r>
            <a:r>
              <a:rPr lang="en-US" sz="2800" b="1" dirty="0"/>
              <a:t> </a:t>
            </a:r>
            <a:r>
              <a:rPr lang="en-US" sz="2800" b="1" dirty="0" err="1"/>
              <a:t>eng</a:t>
            </a:r>
            <a:r>
              <a:rPr lang="en-US" sz="2800" b="1" dirty="0"/>
              <a:t> </a:t>
            </a:r>
            <a:r>
              <a:rPr lang="en-US" sz="2800" b="1" dirty="0" err="1"/>
              <a:t>yuqori</a:t>
            </a:r>
            <a:r>
              <a:rPr lang="en-US" sz="2800" b="1" dirty="0"/>
              <a:t> </a:t>
            </a:r>
            <a:r>
              <a:rPr lang="en-US" sz="2800" b="1" dirty="0" err="1"/>
              <a:t>ballning</a:t>
            </a:r>
            <a:r>
              <a:rPr lang="en-US" sz="2800" b="1" dirty="0"/>
              <a:t> </a:t>
            </a:r>
            <a:r>
              <a:rPr lang="en-US" sz="2800" b="1" dirty="0" err="1"/>
              <a:t>kamida</a:t>
            </a:r>
            <a:r>
              <a:rPr lang="en-US" sz="2800" b="1" dirty="0"/>
              <a:t> 60 </a:t>
            </a:r>
            <a:r>
              <a:rPr lang="en-US" sz="2800" b="1" dirty="0" err="1"/>
              <a:t>foizini</a:t>
            </a:r>
            <a:r>
              <a:rPr lang="en-US" sz="2800" b="1" dirty="0"/>
              <a:t> </a:t>
            </a:r>
            <a:r>
              <a:rPr lang="en-US" sz="2800" b="1" dirty="0" err="1"/>
              <a:t>to‘plagan</a:t>
            </a:r>
            <a:r>
              <a:rPr lang="en-US" sz="2800" b="1" dirty="0"/>
              <a:t> </a:t>
            </a:r>
            <a:r>
              <a:rPr lang="en-US" sz="2800" b="1" dirty="0" err="1"/>
              <a:t>shaxslarga</a:t>
            </a:r>
            <a:r>
              <a:rPr lang="en-US" sz="2800" b="1" dirty="0"/>
              <a:t> 3 </a:t>
            </a:r>
            <a:r>
              <a:rPr lang="en-US" sz="2800" b="1" dirty="0" err="1"/>
              <a:t>yil</a:t>
            </a:r>
            <a:r>
              <a:rPr lang="en-US" sz="2800" b="1" dirty="0"/>
              <a:t> </a:t>
            </a:r>
            <a:r>
              <a:rPr lang="en-US" sz="2800" b="1" dirty="0" err="1"/>
              <a:t>muddatga</a:t>
            </a:r>
            <a:r>
              <a:rPr lang="en-US" sz="2800" b="1" dirty="0"/>
              <a:t> </a:t>
            </a:r>
            <a:r>
              <a:rPr lang="en-US" sz="2800" b="1" dirty="0" err="1"/>
              <a:t>beriladi</a:t>
            </a:r>
            <a:r>
              <a:rPr lang="en-US" sz="2800" b="1" dirty="0"/>
              <a:t>. </a:t>
            </a:r>
          </a:p>
          <a:p>
            <a:r>
              <a:rPr lang="en-US" sz="2800" b="1" dirty="0"/>
              <a:t>	</a:t>
            </a:r>
            <a:r>
              <a:rPr lang="en-US" sz="2800" b="1" dirty="0" err="1"/>
              <a:t>Masalan</a:t>
            </a:r>
            <a:r>
              <a:rPr lang="en-US" sz="2800" b="1" dirty="0"/>
              <a:t>, </a:t>
            </a:r>
            <a:r>
              <a:rPr lang="en-US" sz="2800" b="1" dirty="0" err="1"/>
              <a:t>matematika</a:t>
            </a:r>
            <a:r>
              <a:rPr lang="en-US" sz="2800" b="1" dirty="0"/>
              <a:t> </a:t>
            </a:r>
            <a:r>
              <a:rPr lang="en-US" sz="2800" b="1" dirty="0" err="1"/>
              <a:t>fanidan</a:t>
            </a:r>
            <a:r>
              <a:rPr lang="en-US" sz="2800" b="1" dirty="0"/>
              <a:t> </a:t>
            </a:r>
            <a:r>
              <a:rPr lang="en-US" sz="2800" b="1" dirty="0" err="1"/>
              <a:t>sertifikatga</a:t>
            </a:r>
            <a:r>
              <a:rPr lang="en-US" sz="2800" b="1" dirty="0"/>
              <a:t> </a:t>
            </a:r>
            <a:r>
              <a:rPr lang="en-US" sz="2800" b="1" dirty="0" err="1"/>
              <a:t>ega</a:t>
            </a:r>
            <a:r>
              <a:rPr lang="en-US" sz="2800" b="1" dirty="0"/>
              <a:t> </a:t>
            </a:r>
            <a:r>
              <a:rPr lang="en-US" sz="2800" b="1" dirty="0" err="1"/>
              <a:t>bo‘lgan</a:t>
            </a:r>
            <a:r>
              <a:rPr lang="en-US" sz="2800" b="1" dirty="0"/>
              <a:t> </a:t>
            </a:r>
            <a:r>
              <a:rPr lang="en-US" sz="2800" b="1" dirty="0" err="1"/>
              <a:t>abituriyentning</a:t>
            </a:r>
            <a:r>
              <a:rPr lang="en-US" sz="2800" b="1" dirty="0"/>
              <a:t> </a:t>
            </a:r>
            <a:r>
              <a:rPr lang="en-US" sz="2800" b="1" dirty="0" err="1"/>
              <a:t>sertifikatdagi</a:t>
            </a:r>
            <a:r>
              <a:rPr lang="en-US" sz="2800" b="1" dirty="0"/>
              <a:t> </a:t>
            </a:r>
            <a:r>
              <a:rPr lang="en-US" sz="2800" b="1" dirty="0" err="1"/>
              <a:t>o‘zlashtirishi</a:t>
            </a:r>
            <a:r>
              <a:rPr lang="en-US" sz="2800" b="1" dirty="0"/>
              <a:t> 60 </a:t>
            </a:r>
            <a:r>
              <a:rPr lang="en-US" sz="2800" b="1" dirty="0" err="1"/>
              <a:t>foiz</a:t>
            </a:r>
            <a:r>
              <a:rPr lang="en-US" sz="2800" b="1" dirty="0"/>
              <a:t>, </a:t>
            </a:r>
            <a:r>
              <a:rPr lang="en-US" sz="2800" b="1" dirty="0" err="1"/>
              <a:t>matematika</a:t>
            </a:r>
            <a:r>
              <a:rPr lang="en-US" sz="2800" b="1" dirty="0"/>
              <a:t> </a:t>
            </a:r>
            <a:r>
              <a:rPr lang="en-US" sz="2800" b="1" dirty="0" err="1"/>
              <a:t>fanining</a:t>
            </a:r>
            <a:r>
              <a:rPr lang="en-US" sz="2800" b="1" dirty="0"/>
              <a:t> </a:t>
            </a:r>
            <a:r>
              <a:rPr lang="en-US" sz="2800" b="1" dirty="0" err="1"/>
              <a:t>fanlar</a:t>
            </a:r>
            <a:r>
              <a:rPr lang="en-US" sz="2800" b="1" dirty="0"/>
              <a:t> </a:t>
            </a:r>
            <a:r>
              <a:rPr lang="en-US" sz="2800" b="1" dirty="0" err="1"/>
              <a:t>majmuasidagi</a:t>
            </a:r>
            <a:r>
              <a:rPr lang="en-US" sz="2800" b="1" dirty="0"/>
              <a:t> </a:t>
            </a:r>
            <a:r>
              <a:rPr lang="en-US" sz="2800" b="1" dirty="0" err="1"/>
              <a:t>o‘rni</a:t>
            </a:r>
            <a:r>
              <a:rPr lang="en-US" sz="2800" b="1" dirty="0"/>
              <a:t> </a:t>
            </a:r>
            <a:r>
              <a:rPr lang="en-US" sz="2800" b="1" dirty="0" err="1"/>
              <a:t>birinchi</a:t>
            </a:r>
            <a:r>
              <a:rPr lang="en-US" sz="2800" b="1" dirty="0"/>
              <a:t> (</a:t>
            </a:r>
            <a:r>
              <a:rPr lang="en-US" sz="2800" b="1" dirty="0" err="1"/>
              <a:t>har</a:t>
            </a:r>
            <a:r>
              <a:rPr lang="en-US" sz="2800" b="1" dirty="0"/>
              <a:t> </a:t>
            </a:r>
            <a:r>
              <a:rPr lang="en-US" sz="2800" b="1" dirty="0" err="1"/>
              <a:t>bir</a:t>
            </a:r>
            <a:r>
              <a:rPr lang="en-US" sz="2800" b="1" dirty="0"/>
              <a:t>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uchun</a:t>
            </a:r>
            <a:r>
              <a:rPr lang="en-US" sz="2800" b="1" dirty="0"/>
              <a:t> 3,2 ball, 30 ta test </a:t>
            </a:r>
            <a:r>
              <a:rPr lang="en-US" sz="2800" b="1" dirty="0" err="1"/>
              <a:t>topshirig‘iga</a:t>
            </a:r>
            <a:r>
              <a:rPr lang="en-US" sz="2800" b="1" dirty="0"/>
              <a:t> </a:t>
            </a:r>
            <a:r>
              <a:rPr lang="en-US" sz="2800" b="1" dirty="0" err="1"/>
              <a:t>maksimal</a:t>
            </a:r>
            <a:r>
              <a:rPr lang="en-US" sz="2800" b="1" dirty="0"/>
              <a:t> 96 ball) </a:t>
            </a:r>
            <a:r>
              <a:rPr lang="en-US" sz="2800" b="1" dirty="0" err="1"/>
              <a:t>bo‘lsa</a:t>
            </a:r>
            <a:r>
              <a:rPr lang="en-US" sz="2800" b="1" dirty="0"/>
              <a:t>, </a:t>
            </a:r>
            <a:r>
              <a:rPr lang="en-US" sz="2800" b="1" dirty="0" err="1"/>
              <a:t>uning</a:t>
            </a:r>
            <a:r>
              <a:rPr lang="en-US" sz="2800" b="1" dirty="0"/>
              <a:t> 60 </a:t>
            </a:r>
            <a:r>
              <a:rPr lang="en-US" sz="2800" b="1" dirty="0" err="1"/>
              <a:t>foizi</a:t>
            </a:r>
            <a:r>
              <a:rPr lang="en-US" sz="2800" b="1" dirty="0"/>
              <a:t> 57,6 </a:t>
            </a:r>
            <a:r>
              <a:rPr lang="en-US" sz="2800" b="1" dirty="0" err="1"/>
              <a:t>ballni</a:t>
            </a:r>
            <a:r>
              <a:rPr lang="en-US" sz="2800" b="1" dirty="0"/>
              <a:t> </a:t>
            </a:r>
            <a:r>
              <a:rPr lang="en-US" sz="2800" b="1" dirty="0" err="1"/>
              <a:t>tashkil</a:t>
            </a:r>
            <a:r>
              <a:rPr lang="en-US" sz="2800" b="1" dirty="0"/>
              <a:t> </a:t>
            </a:r>
            <a:r>
              <a:rPr lang="en-US" sz="2800" b="1" dirty="0" err="1"/>
              <a:t>etadi</a:t>
            </a:r>
            <a:r>
              <a:rPr lang="en-US" sz="2800" b="1" dirty="0"/>
              <a:t> (3,2*30=96 ball, 96*60/100=57,6). </a:t>
            </a:r>
          </a:p>
          <a:p>
            <a:r>
              <a:rPr lang="en-US" sz="2800" b="1" dirty="0"/>
              <a:t>	Agar </a:t>
            </a:r>
            <a:r>
              <a:rPr lang="en-US" sz="2800" b="1" dirty="0" err="1"/>
              <a:t>abituriyentning</a:t>
            </a:r>
            <a:r>
              <a:rPr lang="en-US" sz="2800" b="1" dirty="0"/>
              <a:t> </a:t>
            </a:r>
            <a:r>
              <a:rPr lang="en-US" sz="2800" b="1" dirty="0" err="1"/>
              <a:t>sertifikatdagi</a:t>
            </a:r>
            <a:r>
              <a:rPr lang="en-US" sz="2800" b="1" dirty="0"/>
              <a:t> </a:t>
            </a:r>
            <a:r>
              <a:rPr lang="en-US" sz="2800" b="1" dirty="0" err="1"/>
              <a:t>o‘zlashtirishi</a:t>
            </a:r>
            <a:r>
              <a:rPr lang="en-US" sz="2800" b="1" dirty="0"/>
              <a:t> 80 </a:t>
            </a:r>
            <a:r>
              <a:rPr lang="en-US" sz="2800" b="1" dirty="0" err="1"/>
              <a:t>foiz</a:t>
            </a:r>
            <a:r>
              <a:rPr lang="en-US" sz="2800" b="1" dirty="0"/>
              <a:t> </a:t>
            </a:r>
            <a:r>
              <a:rPr lang="en-US" sz="2800" b="1" dirty="0" err="1"/>
              <a:t>bo‘lsa</a:t>
            </a:r>
            <a:r>
              <a:rPr lang="en-US" sz="2800" b="1" dirty="0"/>
              <a:t>, 76,8 </a:t>
            </a:r>
            <a:r>
              <a:rPr lang="en-US" sz="2800" b="1" dirty="0" err="1"/>
              <a:t>ballni</a:t>
            </a:r>
            <a:r>
              <a:rPr lang="en-US" sz="2800" b="1" dirty="0"/>
              <a:t> </a:t>
            </a:r>
            <a:r>
              <a:rPr lang="en-US" sz="2800" b="1" dirty="0" err="1"/>
              <a:t>tashkil</a:t>
            </a:r>
            <a:r>
              <a:rPr lang="en-US" sz="2800" b="1" dirty="0"/>
              <a:t> </a:t>
            </a:r>
            <a:r>
              <a:rPr lang="en-US" sz="2800" b="1" dirty="0" err="1"/>
              <a:t>etadi</a:t>
            </a:r>
            <a:r>
              <a:rPr lang="en-US" sz="2800" b="1" dirty="0"/>
              <a:t> (3,2*30=96 ball, 96*80/100=76,8). </a:t>
            </a:r>
          </a:p>
          <a:p>
            <a:r>
              <a:rPr lang="en-US" sz="2800" b="1" dirty="0"/>
              <a:t>	</a:t>
            </a:r>
            <a:r>
              <a:rPr lang="en-US" sz="2800" b="1" dirty="0" err="1"/>
              <a:t>Sertifikat</a:t>
            </a:r>
            <a:r>
              <a:rPr lang="en-US" sz="2800" b="1" dirty="0"/>
              <a:t> </a:t>
            </a:r>
            <a:r>
              <a:rPr lang="en-US" sz="2800" b="1" dirty="0" err="1"/>
              <a:t>berish</a:t>
            </a:r>
            <a:r>
              <a:rPr lang="en-US" sz="2800" b="1" dirty="0"/>
              <a:t> </a:t>
            </a:r>
            <a:r>
              <a:rPr lang="en-US" sz="2800" b="1" dirty="0" err="1"/>
              <a:t>uchun</a:t>
            </a:r>
            <a:r>
              <a:rPr lang="en-US" sz="2800" b="1" dirty="0"/>
              <a:t> </a:t>
            </a:r>
            <a:r>
              <a:rPr lang="en-US" sz="2800" b="1" dirty="0" err="1"/>
              <a:t>talabgordan</a:t>
            </a:r>
            <a:r>
              <a:rPr lang="en-US" sz="2800" b="1" dirty="0"/>
              <a:t> </a:t>
            </a:r>
            <a:r>
              <a:rPr lang="en-US" sz="2800" b="1" dirty="0" err="1"/>
              <a:t>ariza</a:t>
            </a:r>
            <a:r>
              <a:rPr lang="en-US" sz="2800" b="1" dirty="0"/>
              <a:t> </a:t>
            </a:r>
            <a:r>
              <a:rPr lang="en-US" sz="2800" b="1" dirty="0" err="1"/>
              <a:t>berilgan</a:t>
            </a:r>
            <a:r>
              <a:rPr lang="en-US" sz="2800" b="1" dirty="0"/>
              <a:t> </a:t>
            </a:r>
            <a:r>
              <a:rPr lang="en-US" sz="2800" b="1" dirty="0" err="1"/>
              <a:t>kundagi</a:t>
            </a:r>
            <a:r>
              <a:rPr lang="en-US" sz="2800" b="1" dirty="0"/>
              <a:t> </a:t>
            </a:r>
            <a:r>
              <a:rPr lang="en-US" sz="2800" b="1" dirty="0" err="1"/>
              <a:t>bazaviy</a:t>
            </a:r>
            <a:r>
              <a:rPr lang="en-US" sz="2800" b="1" dirty="0"/>
              <a:t> </a:t>
            </a:r>
            <a:r>
              <a:rPr lang="en-US" sz="2800" b="1" dirty="0" err="1"/>
              <a:t>hisoblash</a:t>
            </a:r>
            <a:r>
              <a:rPr lang="en-US" sz="2800" b="1" dirty="0"/>
              <a:t> </a:t>
            </a:r>
            <a:r>
              <a:rPr lang="en-US" sz="2800" b="1" dirty="0" err="1"/>
              <a:t>miqdorining</a:t>
            </a:r>
            <a:r>
              <a:rPr lang="en-US" sz="2800" b="1" dirty="0"/>
              <a:t> 1,5 </a:t>
            </a:r>
            <a:r>
              <a:rPr lang="en-US" sz="2800" b="1" dirty="0" err="1"/>
              <a:t>baravari</a:t>
            </a:r>
            <a:r>
              <a:rPr lang="en-US" sz="2800" b="1" dirty="0"/>
              <a:t> </a:t>
            </a:r>
            <a:r>
              <a:rPr lang="en-US" sz="2800" b="1" dirty="0" err="1"/>
              <a:t>miqdorida</a:t>
            </a:r>
            <a:r>
              <a:rPr lang="en-US" sz="2800" b="1" dirty="0"/>
              <a:t> </a:t>
            </a:r>
            <a:r>
              <a:rPr lang="en-US" sz="2800" b="1" dirty="0" err="1"/>
              <a:t>to‘lov</a:t>
            </a:r>
            <a:r>
              <a:rPr lang="en-US" sz="2800" b="1" dirty="0"/>
              <a:t> </a:t>
            </a:r>
            <a:r>
              <a:rPr lang="en-US" sz="2800" b="1" dirty="0" err="1"/>
              <a:t>undiriladi</a:t>
            </a:r>
            <a:r>
              <a:rPr lang="en-US" sz="2800" b="1" dirty="0"/>
              <a:t>. 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MATEMATIKADAN O‘QUVCHILAR BILI</a:t>
              </a:r>
              <a:r>
                <a:rPr lang="en-US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MINI</a:t>
              </a:r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 BAHOLASHNING MILLIY TEST TIZIMI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9998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D769CFF-239F-415D-B7C0-C6429E0F4BB8}"/>
              </a:ext>
            </a:extLst>
          </p:cNvPr>
          <p:cNvSpPr txBox="1"/>
          <p:nvPr/>
        </p:nvSpPr>
        <p:spPr>
          <a:xfrm>
            <a:off x="249136" y="1383507"/>
            <a:ext cx="11715977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/>
              <a:t>Matematika</a:t>
            </a:r>
            <a:r>
              <a:rPr lang="en-US" sz="2800" b="1" dirty="0"/>
              <a:t> </a:t>
            </a:r>
            <a:r>
              <a:rPr lang="en-US" sz="2800" b="1" dirty="0" err="1"/>
              <a:t>fanidan</a:t>
            </a:r>
            <a:r>
              <a:rPr lang="en-US" sz="2800" b="1" dirty="0"/>
              <a:t> </a:t>
            </a:r>
            <a:r>
              <a:rPr lang="en-US" sz="2800" b="1" dirty="0" err="1"/>
              <a:t>bilimlarni</a:t>
            </a:r>
            <a:r>
              <a:rPr lang="en-US" sz="2800" b="1" dirty="0"/>
              <a:t> </a:t>
            </a:r>
            <a:r>
              <a:rPr lang="en-US" sz="2800" b="1" dirty="0" err="1"/>
              <a:t>baholashning</a:t>
            </a:r>
            <a:r>
              <a:rPr lang="en-US" sz="2800" b="1" dirty="0"/>
              <a:t> </a:t>
            </a:r>
            <a:r>
              <a:rPr lang="en-US" sz="2800" b="1" dirty="0" err="1"/>
              <a:t>milliy</a:t>
            </a:r>
            <a:r>
              <a:rPr lang="en-US" sz="2800" b="1" dirty="0"/>
              <a:t> test </a:t>
            </a:r>
            <a:r>
              <a:rPr lang="en-US" sz="2800" b="1" dirty="0" err="1"/>
              <a:t>sinovi</a:t>
            </a:r>
            <a:r>
              <a:rPr lang="en-US" sz="2800" b="1" dirty="0"/>
              <a:t> </a:t>
            </a:r>
            <a:r>
              <a:rPr lang="en-US" sz="2800" b="1" dirty="0" err="1"/>
              <a:t>topshiriqlari</a:t>
            </a:r>
            <a:r>
              <a:rPr lang="en-US" sz="2800" b="1" dirty="0"/>
              <a:t> </a:t>
            </a:r>
            <a:r>
              <a:rPr lang="en-US" sz="2800" b="1" dirty="0" err="1"/>
              <a:t>umumiy</a:t>
            </a:r>
            <a:r>
              <a:rPr lang="en-US" sz="2800" b="1" dirty="0"/>
              <a:t> </a:t>
            </a:r>
            <a:r>
              <a:rPr lang="en-US" sz="2800" b="1" dirty="0" err="1"/>
              <a:t>o‘rta</a:t>
            </a:r>
            <a:r>
              <a:rPr lang="en-US" sz="2800" b="1" dirty="0"/>
              <a:t> </a:t>
            </a:r>
            <a:r>
              <a:rPr lang="en-US" sz="2800" b="1" dirty="0" err="1"/>
              <a:t>ta’lim</a:t>
            </a:r>
            <a:r>
              <a:rPr lang="en-US" sz="2800" b="1" dirty="0"/>
              <a:t> </a:t>
            </a:r>
            <a:r>
              <a:rPr lang="en-US" sz="2800" b="1" dirty="0" err="1"/>
              <a:t>maktablari</a:t>
            </a:r>
            <a:r>
              <a:rPr lang="en-US" sz="2800" b="1" dirty="0"/>
              <a:t> </a:t>
            </a:r>
            <a:r>
              <a:rPr lang="en-US" sz="2800" b="1" dirty="0" err="1"/>
              <a:t>matematika</a:t>
            </a:r>
            <a:r>
              <a:rPr lang="en-US" sz="2800" b="1" dirty="0"/>
              <a:t> </a:t>
            </a:r>
            <a:r>
              <a:rPr lang="en-US" sz="2800" b="1" dirty="0" err="1"/>
              <a:t>kursining</a:t>
            </a:r>
            <a:r>
              <a:rPr lang="en-US" sz="2800" b="1" dirty="0"/>
              <a:t> 5-11- </a:t>
            </a:r>
            <a:r>
              <a:rPr lang="en-US" sz="2800" b="1" dirty="0" err="1"/>
              <a:t>sinflari</a:t>
            </a:r>
            <a:r>
              <a:rPr lang="en-US" sz="2800" b="1" dirty="0"/>
              <a:t> </a:t>
            </a:r>
            <a:r>
              <a:rPr lang="en-US" sz="2800" b="1" dirty="0" err="1"/>
              <a:t>materiallari</a:t>
            </a:r>
            <a:r>
              <a:rPr lang="en-US" sz="2800" b="1" dirty="0"/>
              <a:t> </a:t>
            </a:r>
            <a:r>
              <a:rPr lang="en-US" sz="2800" b="1" dirty="0" err="1"/>
              <a:t>asosida</a:t>
            </a:r>
            <a:r>
              <a:rPr lang="en-US" sz="2800" b="1" dirty="0"/>
              <a:t> </a:t>
            </a:r>
            <a:r>
              <a:rPr lang="en-US" sz="2800" b="1" dirty="0" err="1"/>
              <a:t>matematikaning</a:t>
            </a:r>
            <a:r>
              <a:rPr lang="en-US" sz="2800" b="1" dirty="0"/>
              <a:t> </a:t>
            </a:r>
            <a:r>
              <a:rPr lang="en-US" sz="2800" b="1" dirty="0" err="1"/>
              <a:t>quyidagi</a:t>
            </a:r>
            <a:r>
              <a:rPr lang="en-US" sz="2800" b="1" dirty="0"/>
              <a:t> </a:t>
            </a:r>
            <a:r>
              <a:rPr lang="en-US" sz="2800" b="1" dirty="0" err="1"/>
              <a:t>mazmun</a:t>
            </a:r>
            <a:r>
              <a:rPr lang="en-US" sz="2800" b="1" dirty="0"/>
              <a:t> </a:t>
            </a:r>
            <a:r>
              <a:rPr lang="en-US" sz="2800" b="1" dirty="0" err="1"/>
              <a:t>sohalarini</a:t>
            </a:r>
            <a:r>
              <a:rPr lang="en-US" sz="2800" b="1" dirty="0"/>
              <a:t> </a:t>
            </a:r>
            <a:r>
              <a:rPr lang="en-US" sz="2800" b="1" dirty="0" err="1"/>
              <a:t>qamrab</a:t>
            </a:r>
            <a:r>
              <a:rPr lang="en-US" sz="2800" b="1" dirty="0"/>
              <a:t> </a:t>
            </a:r>
            <a:r>
              <a:rPr lang="en-US" sz="2800" b="1" dirty="0" err="1"/>
              <a:t>oladi</a:t>
            </a:r>
            <a:r>
              <a:rPr lang="en-US" sz="2800" b="1" dirty="0"/>
              <a:t>:</a:t>
            </a:r>
          </a:p>
          <a:p>
            <a:pPr lvl="1"/>
            <a:r>
              <a:rPr lang="en-US" sz="2800" b="1" dirty="0">
                <a:solidFill>
                  <a:srgbClr val="C00000"/>
                </a:solidFill>
              </a:rPr>
              <a:t>I. </a:t>
            </a:r>
            <a:r>
              <a:rPr lang="en-US" sz="2800" b="1" dirty="0" err="1">
                <a:solidFill>
                  <a:srgbClr val="C00000"/>
                </a:solidFill>
              </a:rPr>
              <a:t>Sonlar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amallar</a:t>
            </a:r>
            <a:r>
              <a:rPr lang="en-US" sz="2800" b="1" dirty="0">
                <a:solidFill>
                  <a:srgbClr val="C00000"/>
                </a:solidFill>
              </a:rPr>
              <a:t>;</a:t>
            </a:r>
          </a:p>
          <a:p>
            <a:pPr lvl="1"/>
            <a:r>
              <a:rPr lang="en-US" sz="2800" b="1" dirty="0">
                <a:solidFill>
                  <a:srgbClr val="C00000"/>
                </a:solidFill>
              </a:rPr>
              <a:t>II. Algebra;</a:t>
            </a:r>
          </a:p>
          <a:p>
            <a:pPr lvl="1"/>
            <a:r>
              <a:rPr lang="en-US" sz="2800" b="1" dirty="0">
                <a:solidFill>
                  <a:srgbClr val="C00000"/>
                </a:solidFill>
              </a:rPr>
              <a:t>III. </a:t>
            </a:r>
            <a:r>
              <a:rPr lang="en-US" sz="2800" b="1" dirty="0" err="1">
                <a:solidFill>
                  <a:srgbClr val="C00000"/>
                </a:solidFill>
              </a:rPr>
              <a:t>Tenglama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tengsizliklar</a:t>
            </a:r>
            <a:r>
              <a:rPr lang="en-US" sz="2800" b="1" dirty="0">
                <a:solidFill>
                  <a:srgbClr val="C00000"/>
                </a:solidFill>
              </a:rPr>
              <a:t>;</a:t>
            </a:r>
          </a:p>
          <a:p>
            <a:pPr lvl="1"/>
            <a:r>
              <a:rPr lang="en-US" sz="2800" b="1" dirty="0">
                <a:solidFill>
                  <a:srgbClr val="C00000"/>
                </a:solidFill>
              </a:rPr>
              <a:t>IV. </a:t>
            </a:r>
            <a:r>
              <a:rPr lang="en-US" sz="2800" b="1" dirty="0" err="1">
                <a:solidFill>
                  <a:srgbClr val="C00000"/>
                </a:solidFill>
              </a:rPr>
              <a:t>Funksiyalar</a:t>
            </a:r>
            <a:r>
              <a:rPr lang="en-US" sz="2800" b="1" dirty="0">
                <a:solidFill>
                  <a:srgbClr val="C00000"/>
                </a:solidFill>
              </a:rPr>
              <a:t>;</a:t>
            </a:r>
          </a:p>
          <a:p>
            <a:pPr lvl="1"/>
            <a:r>
              <a:rPr lang="en-US" sz="2800" b="1" dirty="0">
                <a:solidFill>
                  <a:srgbClr val="C00000"/>
                </a:solidFill>
              </a:rPr>
              <a:t>V. </a:t>
            </a:r>
            <a:r>
              <a:rPr lang="en-US" sz="2800" b="1" dirty="0" err="1">
                <a:solidFill>
                  <a:srgbClr val="C00000"/>
                </a:solidFill>
              </a:rPr>
              <a:t>Geometriya</a:t>
            </a:r>
            <a:r>
              <a:rPr lang="en-US" sz="2800" b="1" dirty="0">
                <a:solidFill>
                  <a:srgbClr val="C00000"/>
                </a:solidFill>
              </a:rPr>
              <a:t>;</a:t>
            </a:r>
          </a:p>
          <a:p>
            <a:pPr lvl="1"/>
            <a:r>
              <a:rPr lang="en-US" sz="2800" b="1" dirty="0">
                <a:solidFill>
                  <a:srgbClr val="C00000"/>
                </a:solidFill>
              </a:rPr>
              <a:t>VI. </a:t>
            </a:r>
            <a:r>
              <a:rPr lang="en-US" sz="2800" b="1" dirty="0" err="1">
                <a:solidFill>
                  <a:srgbClr val="C00000"/>
                </a:solidFill>
              </a:rPr>
              <a:t>Matematik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analiz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asoslari</a:t>
            </a:r>
            <a:r>
              <a:rPr lang="en-US" sz="2800" b="1" dirty="0">
                <a:solidFill>
                  <a:srgbClr val="C00000"/>
                </a:solidFill>
              </a:rPr>
              <a:t>;</a:t>
            </a:r>
          </a:p>
          <a:p>
            <a:pPr lvl="1"/>
            <a:r>
              <a:rPr lang="en-US" sz="2800" b="1" dirty="0">
                <a:solidFill>
                  <a:srgbClr val="C00000"/>
                </a:solidFill>
              </a:rPr>
              <a:t>VII. </a:t>
            </a:r>
            <a:r>
              <a:rPr lang="en-US" sz="2800" b="1" dirty="0" err="1">
                <a:solidFill>
                  <a:srgbClr val="C00000"/>
                </a:solidFill>
              </a:rPr>
              <a:t>Kombinatorika</a:t>
            </a:r>
            <a:r>
              <a:rPr lang="en-US" sz="2800" b="1" dirty="0">
                <a:solidFill>
                  <a:srgbClr val="C00000"/>
                </a:solidFill>
              </a:rPr>
              <a:t>, </a:t>
            </a:r>
            <a:r>
              <a:rPr lang="en-US" sz="2800" b="1" dirty="0" err="1">
                <a:solidFill>
                  <a:srgbClr val="C00000"/>
                </a:solidFill>
              </a:rPr>
              <a:t>ehtimollar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nazariyasi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va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matematik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statistika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elementlari</a:t>
            </a:r>
            <a:r>
              <a:rPr lang="en-US" sz="2800" b="1" dirty="0">
                <a:solidFill>
                  <a:srgbClr val="C00000"/>
                </a:solidFill>
              </a:rPr>
              <a:t>. 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MILLIY TEST SINOVI QAMRAB OLGAN MATEMATIKANING MAZMUN SOHALARI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991049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D769CFF-239F-415D-B7C0-C6429E0F4BB8}"/>
              </a:ext>
            </a:extLst>
          </p:cNvPr>
          <p:cNvSpPr txBox="1"/>
          <p:nvPr/>
        </p:nvSpPr>
        <p:spPr>
          <a:xfrm>
            <a:off x="232044" y="1344349"/>
            <a:ext cx="1175016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/>
              <a:t>Matematika</a:t>
            </a:r>
            <a:r>
              <a:rPr lang="en-US" sz="2800" b="1" dirty="0"/>
              <a:t> </a:t>
            </a:r>
            <a:r>
              <a:rPr lang="en-US" sz="2800" b="1" dirty="0" err="1"/>
              <a:t>fanidan</a:t>
            </a:r>
            <a:r>
              <a:rPr lang="en-US" sz="2800" b="1" dirty="0"/>
              <a:t> </a:t>
            </a:r>
            <a:r>
              <a:rPr lang="en-US" sz="2800" b="1" dirty="0" err="1"/>
              <a:t>bilimlarni</a:t>
            </a:r>
            <a:r>
              <a:rPr lang="en-US" sz="2800" b="1" dirty="0"/>
              <a:t> </a:t>
            </a:r>
            <a:r>
              <a:rPr lang="en-US" sz="2800" b="1" dirty="0" err="1"/>
              <a:t>baholashning</a:t>
            </a:r>
            <a:r>
              <a:rPr lang="en-US" sz="2800" b="1" dirty="0"/>
              <a:t> </a:t>
            </a:r>
            <a:r>
              <a:rPr lang="en-US" sz="2800" b="1" dirty="0" err="1"/>
              <a:t>milliy</a:t>
            </a:r>
            <a:r>
              <a:rPr lang="en-US" sz="2800" b="1" dirty="0"/>
              <a:t> test </a:t>
            </a:r>
            <a:r>
              <a:rPr lang="en-US" sz="2800" b="1" dirty="0" err="1"/>
              <a:t>sinovi</a:t>
            </a:r>
            <a:r>
              <a:rPr lang="en-US" sz="2800" b="1" dirty="0"/>
              <a:t> </a:t>
            </a:r>
            <a:r>
              <a:rPr lang="en-US" sz="2800" b="1" dirty="0" err="1"/>
              <a:t>topshiriqlari</a:t>
            </a:r>
            <a:r>
              <a:rPr lang="en-US" sz="2800" b="1" dirty="0"/>
              <a:t> </a:t>
            </a:r>
            <a:r>
              <a:rPr lang="en-US" sz="2800" b="1" dirty="0" err="1"/>
              <a:t>yordamida</a:t>
            </a:r>
            <a:r>
              <a:rPr lang="en-US" sz="2800" b="1" dirty="0"/>
              <a:t> </a:t>
            </a:r>
            <a:r>
              <a:rPr lang="en-US" sz="2800" b="1" dirty="0" err="1"/>
              <a:t>quyidagi</a:t>
            </a:r>
            <a:r>
              <a:rPr lang="en-US" sz="2800" b="1" dirty="0"/>
              <a:t> </a:t>
            </a:r>
            <a:r>
              <a:rPr lang="en-US" sz="2800" b="1" dirty="0" err="1"/>
              <a:t>matematik</a:t>
            </a:r>
            <a:r>
              <a:rPr lang="en-US" sz="2800" b="1" dirty="0"/>
              <a:t> </a:t>
            </a:r>
            <a:r>
              <a:rPr lang="en-US" sz="2800" b="1" dirty="0" err="1"/>
              <a:t>tayyorgarlikka</a:t>
            </a:r>
            <a:r>
              <a:rPr lang="en-US" sz="2800" b="1" dirty="0"/>
              <a:t> </a:t>
            </a:r>
            <a:r>
              <a:rPr lang="en-US" sz="2800" b="1" dirty="0" err="1"/>
              <a:t>qo‘yiladigan</a:t>
            </a:r>
            <a:r>
              <a:rPr lang="en-US" sz="2800" b="1" dirty="0"/>
              <a:t> </a:t>
            </a:r>
            <a:r>
              <a:rPr lang="en-US" sz="2800" b="1" dirty="0" err="1"/>
              <a:t>talablar</a:t>
            </a:r>
            <a:r>
              <a:rPr lang="en-US" sz="2800" b="1" dirty="0"/>
              <a:t> </a:t>
            </a:r>
            <a:r>
              <a:rPr lang="en-US" sz="2800" b="1" dirty="0" err="1"/>
              <a:t>baholanadi</a:t>
            </a:r>
            <a:r>
              <a:rPr lang="en-US" sz="2800" b="1" dirty="0"/>
              <a:t>:</a:t>
            </a:r>
          </a:p>
          <a:p>
            <a:pPr lvl="1"/>
            <a:r>
              <a:rPr lang="en-US" sz="2800" b="1" dirty="0"/>
              <a:t>1. </a:t>
            </a:r>
            <a:r>
              <a:rPr lang="en-US" sz="2800" b="1" dirty="0" err="1"/>
              <a:t>Sonlar</a:t>
            </a:r>
            <a:r>
              <a:rPr lang="en-US" sz="2800" b="1" dirty="0"/>
              <a:t> </a:t>
            </a:r>
            <a:r>
              <a:rPr lang="en-US" sz="2800" b="1" dirty="0" err="1"/>
              <a:t>ustida</a:t>
            </a:r>
            <a:r>
              <a:rPr lang="en-US" sz="2800" b="1" dirty="0"/>
              <a:t> </a:t>
            </a:r>
            <a:r>
              <a:rPr lang="en-US" sz="2800" b="1" dirty="0" err="1"/>
              <a:t>amallarga</a:t>
            </a:r>
            <a:r>
              <a:rPr lang="en-US" sz="2800" b="1" dirty="0"/>
              <a:t> </a:t>
            </a:r>
            <a:r>
              <a:rPr lang="en-US" sz="2800" b="1" dirty="0" err="1"/>
              <a:t>doir</a:t>
            </a:r>
            <a:r>
              <a:rPr lang="en-US" sz="2800" b="1" dirty="0"/>
              <a:t> </a:t>
            </a:r>
            <a:r>
              <a:rPr lang="en-US" sz="2800" b="1" dirty="0" err="1"/>
              <a:t>hisoblashlarni</a:t>
            </a:r>
            <a:r>
              <a:rPr lang="en-US" sz="2800" b="1" dirty="0"/>
              <a:t> </a:t>
            </a:r>
            <a:r>
              <a:rPr lang="en-US" sz="2800" b="1" dirty="0" err="1"/>
              <a:t>bajarish</a:t>
            </a:r>
            <a:r>
              <a:rPr lang="en-US" sz="2800" b="1" dirty="0"/>
              <a:t>;</a:t>
            </a:r>
          </a:p>
          <a:p>
            <a:pPr lvl="1"/>
            <a:r>
              <a:rPr lang="en-US" sz="2800" b="1" dirty="0"/>
              <a:t>2. </a:t>
            </a:r>
            <a:r>
              <a:rPr lang="en-US" sz="2800" b="1" dirty="0" err="1"/>
              <a:t>Algebraik</a:t>
            </a:r>
            <a:r>
              <a:rPr lang="en-US" sz="2800" b="1" dirty="0"/>
              <a:t> </a:t>
            </a:r>
            <a:r>
              <a:rPr lang="en-US" sz="2800" b="1" dirty="0" err="1"/>
              <a:t>shakl</a:t>
            </a:r>
            <a:r>
              <a:rPr lang="en-US" sz="2800" b="1" dirty="0"/>
              <a:t> </a:t>
            </a:r>
            <a:r>
              <a:rPr lang="en-US" sz="2800" b="1" dirty="0" err="1"/>
              <a:t>almashtirishlarni</a:t>
            </a:r>
            <a:r>
              <a:rPr lang="en-US" sz="2800" b="1" dirty="0"/>
              <a:t> </a:t>
            </a:r>
            <a:r>
              <a:rPr lang="en-US" sz="2800" b="1" dirty="0" err="1"/>
              <a:t>bajarish</a:t>
            </a:r>
            <a:r>
              <a:rPr lang="en-US" sz="2800" b="1" dirty="0"/>
              <a:t>;</a:t>
            </a:r>
          </a:p>
          <a:p>
            <a:pPr lvl="1"/>
            <a:r>
              <a:rPr lang="en-US" sz="2800" b="1" dirty="0"/>
              <a:t>3. </a:t>
            </a:r>
            <a:r>
              <a:rPr lang="en-US" sz="2800" b="1" dirty="0" err="1"/>
              <a:t>Tenglama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tengsizliklarni</a:t>
            </a:r>
            <a:r>
              <a:rPr lang="en-US" sz="2800" b="1" dirty="0"/>
              <a:t> </a:t>
            </a:r>
            <a:r>
              <a:rPr lang="en-US" sz="2800" b="1" dirty="0" err="1"/>
              <a:t>yechish</a:t>
            </a:r>
            <a:r>
              <a:rPr lang="en-US" sz="2800" b="1" dirty="0"/>
              <a:t>;</a:t>
            </a:r>
          </a:p>
          <a:p>
            <a:pPr lvl="1"/>
            <a:r>
              <a:rPr lang="en-US" sz="2800" b="1" dirty="0"/>
              <a:t>4. </a:t>
            </a:r>
            <a:r>
              <a:rPr lang="en-US" sz="2800" b="1" dirty="0" err="1"/>
              <a:t>Funksiyalar</a:t>
            </a:r>
            <a:r>
              <a:rPr lang="en-US" sz="2800" b="1" dirty="0"/>
              <a:t> </a:t>
            </a:r>
            <a:r>
              <a:rPr lang="en-US" sz="2800" b="1" dirty="0" err="1"/>
              <a:t>ustida</a:t>
            </a:r>
            <a:r>
              <a:rPr lang="en-US" sz="2800" b="1" dirty="0"/>
              <a:t> </a:t>
            </a:r>
            <a:r>
              <a:rPr lang="en-US" sz="2800" b="1" dirty="0" err="1"/>
              <a:t>amallarni</a:t>
            </a:r>
            <a:r>
              <a:rPr lang="en-US" sz="2800" b="1" dirty="0"/>
              <a:t> </a:t>
            </a:r>
            <a:r>
              <a:rPr lang="en-US" sz="2800" b="1" dirty="0" err="1"/>
              <a:t>bajarish</a:t>
            </a:r>
            <a:r>
              <a:rPr lang="en-US" sz="2800" b="1" dirty="0"/>
              <a:t>;</a:t>
            </a:r>
          </a:p>
          <a:p>
            <a:pPr lvl="1"/>
            <a:r>
              <a:rPr lang="en-US" sz="2800" b="1" dirty="0"/>
              <a:t>5. </a:t>
            </a:r>
            <a:r>
              <a:rPr lang="en-US" sz="2800" b="1" dirty="0" err="1"/>
              <a:t>Geometrik</a:t>
            </a:r>
            <a:r>
              <a:rPr lang="en-US" sz="2800" b="1" dirty="0"/>
              <a:t> </a:t>
            </a:r>
            <a:r>
              <a:rPr lang="en-US" sz="2800" b="1" dirty="0" err="1"/>
              <a:t>shakllar</a:t>
            </a:r>
            <a:r>
              <a:rPr lang="en-US" sz="2800" b="1" dirty="0"/>
              <a:t>, </a:t>
            </a:r>
            <a:r>
              <a:rPr lang="en-US" sz="2800" b="1" dirty="0" err="1"/>
              <a:t>vektorlar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koordinatalar</a:t>
            </a:r>
            <a:r>
              <a:rPr lang="en-US" sz="2800" b="1" dirty="0"/>
              <a:t> </a:t>
            </a:r>
            <a:r>
              <a:rPr lang="en-US" sz="2800" b="1" dirty="0" err="1"/>
              <a:t>ustida</a:t>
            </a:r>
            <a:r>
              <a:rPr lang="en-US" sz="2800" b="1" dirty="0"/>
              <a:t> </a:t>
            </a:r>
            <a:r>
              <a:rPr lang="en-US" sz="2800" b="1" dirty="0" err="1"/>
              <a:t>amallarni</a:t>
            </a:r>
            <a:r>
              <a:rPr lang="en-US" sz="2800" b="1" dirty="0"/>
              <a:t> </a:t>
            </a:r>
            <a:r>
              <a:rPr lang="en-US" sz="2800" b="1" dirty="0" err="1"/>
              <a:t>bajarish</a:t>
            </a:r>
            <a:r>
              <a:rPr lang="en-US" sz="2800" b="1" dirty="0"/>
              <a:t>;</a:t>
            </a:r>
          </a:p>
          <a:p>
            <a:pPr lvl="1"/>
            <a:r>
              <a:rPr lang="en-US" sz="2800" b="1" dirty="0"/>
              <a:t>6. </a:t>
            </a:r>
            <a:r>
              <a:rPr lang="en-US" sz="2800" b="1" dirty="0" err="1"/>
              <a:t>Matematik</a:t>
            </a:r>
            <a:r>
              <a:rPr lang="en-US" sz="2800" b="1" dirty="0"/>
              <a:t> </a:t>
            </a:r>
            <a:r>
              <a:rPr lang="en-US" sz="2800" b="1" dirty="0" err="1"/>
              <a:t>modellarni</a:t>
            </a:r>
            <a:r>
              <a:rPr lang="en-US" sz="2800" b="1" dirty="0"/>
              <a:t> </a:t>
            </a:r>
            <a:r>
              <a:rPr lang="en-US" sz="2800" b="1" dirty="0" err="1"/>
              <a:t>qurish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tadqiq</a:t>
            </a:r>
            <a:r>
              <a:rPr lang="en-US" sz="2800" b="1" dirty="0"/>
              <a:t> </a:t>
            </a:r>
            <a:r>
              <a:rPr lang="en-US" sz="2800" b="1" dirty="0" err="1"/>
              <a:t>qilish</a:t>
            </a:r>
            <a:r>
              <a:rPr lang="en-US" sz="2800" b="1" dirty="0"/>
              <a:t>;</a:t>
            </a:r>
          </a:p>
          <a:p>
            <a:pPr lvl="1"/>
            <a:r>
              <a:rPr lang="en-US" sz="2800" b="1" dirty="0"/>
              <a:t>7. </a:t>
            </a:r>
            <a:r>
              <a:rPr lang="en-US" sz="2800" b="1" dirty="0" err="1"/>
              <a:t>Ma’lumotlar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noaniqliklar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ishlash</a:t>
            </a:r>
            <a:r>
              <a:rPr lang="en-US" sz="2800" b="1" dirty="0"/>
              <a:t>;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BAHOLANADIGAN MATEMATIK TAYYORGARLIK TALABLARI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541230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D769CFF-239F-415D-B7C0-C6429E0F4BB8}"/>
              </a:ext>
            </a:extLst>
          </p:cNvPr>
          <p:cNvSpPr txBox="1"/>
          <p:nvPr/>
        </p:nvSpPr>
        <p:spPr>
          <a:xfrm>
            <a:off x="361016" y="2122271"/>
            <a:ext cx="1110922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/>
              <a:t>Matematika</a:t>
            </a:r>
            <a:r>
              <a:rPr lang="en-US" sz="2800" b="1" dirty="0"/>
              <a:t> </a:t>
            </a:r>
            <a:r>
              <a:rPr lang="en-US" sz="2800" b="1" dirty="0" err="1"/>
              <a:t>fanidan</a:t>
            </a:r>
            <a:r>
              <a:rPr lang="en-US" sz="2800" b="1" dirty="0"/>
              <a:t> </a:t>
            </a:r>
            <a:r>
              <a:rPr lang="en-US" sz="2800" b="1" dirty="0" err="1"/>
              <a:t>bilimlarni</a:t>
            </a:r>
            <a:r>
              <a:rPr lang="en-US" sz="2800" b="1" dirty="0"/>
              <a:t> </a:t>
            </a:r>
            <a:r>
              <a:rPr lang="en-US" sz="2800" b="1" dirty="0" err="1"/>
              <a:t>baholashning</a:t>
            </a:r>
            <a:r>
              <a:rPr lang="en-US" sz="2800" b="1" dirty="0"/>
              <a:t> </a:t>
            </a:r>
            <a:r>
              <a:rPr lang="en-US" sz="2800" b="1" dirty="0" err="1"/>
              <a:t>milliy</a:t>
            </a:r>
            <a:r>
              <a:rPr lang="en-US" sz="2800" b="1" dirty="0"/>
              <a:t> test </a:t>
            </a:r>
            <a:r>
              <a:rPr lang="en-US" sz="2800" b="1" dirty="0" err="1"/>
              <a:t>sinovi</a:t>
            </a:r>
            <a:r>
              <a:rPr lang="en-US" sz="2800" b="1" dirty="0"/>
              <a:t> </a:t>
            </a:r>
            <a:r>
              <a:rPr lang="en-US" sz="2800" b="1" dirty="0" err="1"/>
              <a:t>topshiriqlari</a:t>
            </a:r>
            <a:r>
              <a:rPr lang="en-US" sz="2800" b="1" dirty="0"/>
              <a:t> </a:t>
            </a:r>
            <a:r>
              <a:rPr lang="en-US" sz="2800" b="1" dirty="0" err="1"/>
              <a:t>yordamida</a:t>
            </a:r>
            <a:r>
              <a:rPr lang="en-US" sz="2800" b="1" dirty="0"/>
              <a:t> </a:t>
            </a:r>
            <a:r>
              <a:rPr lang="en-US" sz="2800" b="1" dirty="0" err="1"/>
              <a:t>quyidagi</a:t>
            </a:r>
            <a:r>
              <a:rPr lang="en-US" sz="2800" b="1" dirty="0"/>
              <a:t> </a:t>
            </a:r>
            <a:r>
              <a:rPr lang="en-US" sz="2800" b="1" dirty="0" err="1"/>
              <a:t>aqliy</a:t>
            </a:r>
            <a:r>
              <a:rPr lang="en-US" sz="2800" b="1" dirty="0"/>
              <a:t> </a:t>
            </a:r>
            <a:r>
              <a:rPr lang="en-US" sz="2800" b="1" dirty="0" err="1"/>
              <a:t>faoliyat</a:t>
            </a:r>
            <a:r>
              <a:rPr lang="en-US" sz="2800" b="1" dirty="0"/>
              <a:t> </a:t>
            </a:r>
            <a:r>
              <a:rPr lang="en-US" sz="2800" b="1" dirty="0" err="1"/>
              <a:t>turlari</a:t>
            </a:r>
            <a:r>
              <a:rPr lang="en-US" sz="2800" b="1" dirty="0"/>
              <a:t> </a:t>
            </a:r>
            <a:r>
              <a:rPr lang="en-US" sz="2800" b="1" dirty="0" err="1"/>
              <a:t>baholanadi</a:t>
            </a:r>
            <a:r>
              <a:rPr lang="en-US" sz="2800" b="1" dirty="0"/>
              <a:t>:</a:t>
            </a:r>
          </a:p>
          <a:p>
            <a:pPr lvl="1"/>
            <a:r>
              <a:rPr lang="en-US" sz="2800" b="1" dirty="0"/>
              <a:t>1. </a:t>
            </a:r>
            <a:r>
              <a:rPr lang="en-US" sz="2800" b="1" dirty="0" err="1"/>
              <a:t>Tushunish</a:t>
            </a:r>
            <a:r>
              <a:rPr lang="en-US" sz="2800" b="1" dirty="0"/>
              <a:t> (</a:t>
            </a:r>
            <a:r>
              <a:rPr lang="en-US" sz="2800" b="1" dirty="0" err="1"/>
              <a:t>bilish</a:t>
            </a:r>
            <a:r>
              <a:rPr lang="en-US" sz="2800" b="1" dirty="0"/>
              <a:t>);</a:t>
            </a:r>
          </a:p>
          <a:p>
            <a:pPr lvl="1"/>
            <a:r>
              <a:rPr lang="en-US" sz="2800" b="1" dirty="0"/>
              <a:t>2. </a:t>
            </a:r>
            <a:r>
              <a:rPr lang="en-US" sz="2800" b="1" dirty="0" err="1"/>
              <a:t>Qo‘llash</a:t>
            </a:r>
            <a:r>
              <a:rPr lang="en-US" sz="2800" b="1" dirty="0"/>
              <a:t>;</a:t>
            </a:r>
          </a:p>
          <a:p>
            <a:pPr lvl="1"/>
            <a:r>
              <a:rPr lang="en-US" sz="2800" b="1" dirty="0"/>
              <a:t>3. </a:t>
            </a:r>
            <a:r>
              <a:rPr lang="en-US" sz="2800" b="1" dirty="0" err="1"/>
              <a:t>Mulohaza</a:t>
            </a:r>
            <a:r>
              <a:rPr lang="en-US" sz="2800" b="1" dirty="0"/>
              <a:t> </a:t>
            </a:r>
            <a:r>
              <a:rPr lang="en-US" sz="2800" b="1" dirty="0" err="1"/>
              <a:t>yuritish</a:t>
            </a:r>
            <a:r>
              <a:rPr lang="en-US" sz="2800" b="1" dirty="0"/>
              <a:t>.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MILLIY TEST SINOVI</a:t>
              </a:r>
              <a:r>
                <a:rPr lang="en-US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DA</a:t>
              </a:r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 BAHOLA</a:t>
              </a:r>
              <a:r>
                <a:rPr lang="en-US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NADIGAN </a:t>
              </a:r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AQLIY FAOLIYAT TURLARI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41863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D769CFF-239F-415D-B7C0-C6429E0F4BB8}"/>
              </a:ext>
            </a:extLst>
          </p:cNvPr>
          <p:cNvSpPr txBox="1"/>
          <p:nvPr/>
        </p:nvSpPr>
        <p:spPr>
          <a:xfrm>
            <a:off x="552512" y="2322413"/>
            <a:ext cx="1110922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/>
              <a:t>Matematika</a:t>
            </a:r>
            <a:r>
              <a:rPr lang="en-US" sz="2800" b="1" dirty="0"/>
              <a:t> </a:t>
            </a:r>
            <a:r>
              <a:rPr lang="en-US" sz="2800" b="1" dirty="0" err="1"/>
              <a:t>fanidan</a:t>
            </a:r>
            <a:r>
              <a:rPr lang="en-US" sz="2800" b="1" dirty="0"/>
              <a:t> </a:t>
            </a:r>
            <a:r>
              <a:rPr lang="en-US" sz="2800" b="1" dirty="0" err="1"/>
              <a:t>bilimlarni</a:t>
            </a:r>
            <a:r>
              <a:rPr lang="en-US" sz="2800" b="1" dirty="0"/>
              <a:t> </a:t>
            </a:r>
            <a:r>
              <a:rPr lang="en-US" sz="2800" b="1" dirty="0" err="1"/>
              <a:t>baholashning</a:t>
            </a:r>
            <a:r>
              <a:rPr lang="en-US" sz="2800" b="1" dirty="0"/>
              <a:t> </a:t>
            </a:r>
            <a:r>
              <a:rPr lang="en-US" sz="2800" b="1" dirty="0" err="1"/>
              <a:t>milliy</a:t>
            </a:r>
            <a:r>
              <a:rPr lang="en-US" sz="2800" b="1" dirty="0"/>
              <a:t> test </a:t>
            </a:r>
            <a:r>
              <a:rPr lang="en-US" sz="2800" b="1" dirty="0" err="1"/>
              <a:t>sinovi</a:t>
            </a:r>
            <a:r>
              <a:rPr lang="en-US" sz="2800" b="1" dirty="0"/>
              <a:t> </a:t>
            </a:r>
            <a:r>
              <a:rPr lang="en-US" sz="2800" b="1" dirty="0" err="1"/>
              <a:t>topshiriqlari</a:t>
            </a:r>
            <a:r>
              <a:rPr lang="en-US" sz="2800" b="1" dirty="0"/>
              <a:t> </a:t>
            </a:r>
            <a:r>
              <a:rPr lang="en-US" sz="2800" b="1" dirty="0" err="1"/>
              <a:t>quyidagi</a:t>
            </a:r>
            <a:r>
              <a:rPr lang="en-US" sz="2800" b="1" dirty="0"/>
              <a:t> test </a:t>
            </a:r>
            <a:r>
              <a:rPr lang="en-US" sz="2800" b="1" dirty="0" err="1"/>
              <a:t>turlaridan</a:t>
            </a:r>
            <a:r>
              <a:rPr lang="en-US" sz="2800" b="1" dirty="0"/>
              <a:t> </a:t>
            </a:r>
            <a:r>
              <a:rPr lang="en-US" sz="2800" b="1" dirty="0" err="1"/>
              <a:t>iborat</a:t>
            </a:r>
            <a:r>
              <a:rPr lang="en-US" sz="2800" b="1" dirty="0"/>
              <a:t> </a:t>
            </a:r>
            <a:r>
              <a:rPr lang="en-US" sz="2800" b="1" dirty="0" err="1"/>
              <a:t>bo‘lishi</a:t>
            </a:r>
            <a:r>
              <a:rPr lang="en-US" sz="2800" b="1" dirty="0"/>
              <a:t> </a:t>
            </a:r>
            <a:r>
              <a:rPr lang="en-US" sz="2800" b="1" dirty="0" err="1"/>
              <a:t>mumkin</a:t>
            </a:r>
            <a:r>
              <a:rPr lang="en-US" sz="2800" b="1" dirty="0"/>
              <a:t>:</a:t>
            </a:r>
          </a:p>
          <a:p>
            <a:pPr lvl="1"/>
            <a:r>
              <a:rPr lang="en-US" sz="2800" b="1" dirty="0"/>
              <a:t>Y1 – </a:t>
            </a:r>
            <a:r>
              <a:rPr lang="en-US" sz="2800" b="1" dirty="0" err="1"/>
              <a:t>to‘rtta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variantli</a:t>
            </a:r>
            <a:r>
              <a:rPr lang="en-US" sz="2800" b="1" dirty="0"/>
              <a:t>, </a:t>
            </a:r>
            <a:r>
              <a:rPr lang="en-US" sz="2800" b="1" dirty="0" err="1"/>
              <a:t>bitta</a:t>
            </a:r>
            <a:r>
              <a:rPr lang="en-US" sz="2800" b="1" dirty="0"/>
              <a:t>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javobli</a:t>
            </a:r>
            <a:r>
              <a:rPr lang="en-US" sz="2800" b="1" dirty="0"/>
              <a:t> </a:t>
            </a:r>
            <a:r>
              <a:rPr lang="en-US" sz="2800" b="1" dirty="0" err="1"/>
              <a:t>yopiq</a:t>
            </a:r>
            <a:r>
              <a:rPr lang="en-US" sz="2800" b="1" dirty="0"/>
              <a:t> test</a:t>
            </a:r>
          </a:p>
          <a:p>
            <a:pPr lvl="1"/>
            <a:r>
              <a:rPr lang="en-US" sz="2800" b="1" dirty="0"/>
              <a:t>O1 – </a:t>
            </a:r>
            <a:r>
              <a:rPr lang="en-US" sz="2800" b="1" dirty="0" err="1"/>
              <a:t>qisqa</a:t>
            </a:r>
            <a:r>
              <a:rPr lang="en-US" sz="2800" b="1" dirty="0"/>
              <a:t> </a:t>
            </a:r>
            <a:r>
              <a:rPr lang="en-US" sz="2800" b="1" dirty="0" err="1"/>
              <a:t>javobli</a:t>
            </a:r>
            <a:r>
              <a:rPr lang="en-US" sz="2800" b="1" dirty="0"/>
              <a:t> </a:t>
            </a:r>
            <a:r>
              <a:rPr lang="en-US" sz="2800" b="1" dirty="0" err="1"/>
              <a:t>ochiq</a:t>
            </a:r>
            <a:r>
              <a:rPr lang="en-US" sz="2800" b="1" dirty="0"/>
              <a:t> test</a:t>
            </a:r>
          </a:p>
          <a:p>
            <a:pPr lvl="1"/>
            <a:r>
              <a:rPr lang="en-US" sz="2800" b="1" dirty="0"/>
              <a:t>O2 – </a:t>
            </a:r>
            <a:r>
              <a:rPr lang="en-US" sz="2800" b="1" dirty="0" err="1"/>
              <a:t>batafsil</a:t>
            </a:r>
            <a:r>
              <a:rPr lang="en-US" sz="2800" b="1" dirty="0"/>
              <a:t> </a:t>
            </a:r>
            <a:r>
              <a:rPr lang="en-US" sz="2800" b="1" dirty="0" err="1"/>
              <a:t>javobli</a:t>
            </a:r>
            <a:r>
              <a:rPr lang="en-US" sz="2800" b="1" dirty="0"/>
              <a:t> </a:t>
            </a:r>
            <a:r>
              <a:rPr lang="en-US" sz="2800" b="1" dirty="0" err="1"/>
              <a:t>ochiq</a:t>
            </a:r>
            <a:r>
              <a:rPr lang="en-US" sz="2800" b="1" dirty="0"/>
              <a:t> test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MILLIY TEST SINOVI</a:t>
              </a:r>
              <a:r>
                <a:rPr lang="en-US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DA</a:t>
              </a:r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r>
                <a:rPr lang="sv-SE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MILLIY TEST SINOVIDA BERILADIGAN TEST TURLARI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407962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MILLIY TEST SINOVI QISMLARI BO‘YICHA  QIYOSIY KO‘RSATKICHLAR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936579"/>
              </p:ext>
            </p:extLst>
          </p:nvPr>
        </p:nvGraphicFramePr>
        <p:xfrm>
          <a:off x="306587" y="1286583"/>
          <a:ext cx="11717347" cy="47242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0039">
                  <a:extLst>
                    <a:ext uri="{9D8B030D-6E8A-4147-A177-3AD203B41FA5}">
                      <a16:colId xmlns:a16="http://schemas.microsoft.com/office/drawing/2014/main" val="2717504334"/>
                    </a:ext>
                  </a:extLst>
                </a:gridCol>
                <a:gridCol w="1796587">
                  <a:extLst>
                    <a:ext uri="{9D8B030D-6E8A-4147-A177-3AD203B41FA5}">
                      <a16:colId xmlns:a16="http://schemas.microsoft.com/office/drawing/2014/main" val="3818146292"/>
                    </a:ext>
                  </a:extLst>
                </a:gridCol>
                <a:gridCol w="1993106">
                  <a:extLst>
                    <a:ext uri="{9D8B030D-6E8A-4147-A177-3AD203B41FA5}">
                      <a16:colId xmlns:a16="http://schemas.microsoft.com/office/drawing/2014/main" val="3411150093"/>
                    </a:ext>
                  </a:extLst>
                </a:gridCol>
                <a:gridCol w="1319760">
                  <a:extLst>
                    <a:ext uri="{9D8B030D-6E8A-4147-A177-3AD203B41FA5}">
                      <a16:colId xmlns:a16="http://schemas.microsoft.com/office/drawing/2014/main" val="1800352673"/>
                    </a:ext>
                  </a:extLst>
                </a:gridCol>
                <a:gridCol w="1202747">
                  <a:extLst>
                    <a:ext uri="{9D8B030D-6E8A-4147-A177-3AD203B41FA5}">
                      <a16:colId xmlns:a16="http://schemas.microsoft.com/office/drawing/2014/main" val="692758634"/>
                    </a:ext>
                  </a:extLst>
                </a:gridCol>
                <a:gridCol w="1068224">
                  <a:extLst>
                    <a:ext uri="{9D8B030D-6E8A-4147-A177-3AD203B41FA5}">
                      <a16:colId xmlns:a16="http://schemas.microsoft.com/office/drawing/2014/main" val="4060653073"/>
                    </a:ext>
                  </a:extLst>
                </a:gridCol>
                <a:gridCol w="1649339">
                  <a:extLst>
                    <a:ext uri="{9D8B030D-6E8A-4147-A177-3AD203B41FA5}">
                      <a16:colId xmlns:a16="http://schemas.microsoft.com/office/drawing/2014/main" val="2210972904"/>
                    </a:ext>
                  </a:extLst>
                </a:gridCol>
                <a:gridCol w="2247545">
                  <a:extLst>
                    <a:ext uri="{9D8B030D-6E8A-4147-A177-3AD203B41FA5}">
                      <a16:colId xmlns:a16="http://schemas.microsoft.com/office/drawing/2014/main" val="4222092332"/>
                    </a:ext>
                  </a:extLst>
                </a:gridCol>
              </a:tblGrid>
              <a:tr h="6747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800" b="1" dirty="0">
                          <a:effectLst/>
                        </a:rPr>
                        <a:t>№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Test </a:t>
                      </a:r>
                      <a:r>
                        <a:rPr lang="en-US" sz="1800" b="1" dirty="0" err="1">
                          <a:effectLst/>
                        </a:rPr>
                        <a:t>sinovi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qismlari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Qamralgan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mazmun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sohalari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Topshiriqlar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soni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Ajratilgan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vaqt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Ajratilgan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ballar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Murakkablik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darajasi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Aqliy faoliyat turi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extLst>
                  <a:ext uri="{0D108BD9-81ED-4DB2-BD59-A6C34878D82A}">
                    <a16:rowId xmlns:a16="http://schemas.microsoft.com/office/drawing/2014/main" val="2898265800"/>
                  </a:ext>
                </a:extLst>
              </a:tr>
              <a:tr h="12100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I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Umumiy matematik tayyorgarlikni baholash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I – VI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15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45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30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I </a:t>
                      </a:r>
                      <a:r>
                        <a:rPr lang="en-US" sz="1800" b="1" dirty="0" err="1">
                          <a:effectLst/>
                        </a:rPr>
                        <a:t>daraja</a:t>
                      </a:r>
                      <a:r>
                        <a:rPr lang="en-US" sz="1800" b="1" dirty="0">
                          <a:effectLst/>
                        </a:rPr>
                        <a:t> – 10</a:t>
                      </a:r>
                      <a:endParaRPr lang="ru-RU" sz="2400" b="1" dirty="0">
                        <a:effectLst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II </a:t>
                      </a:r>
                      <a:r>
                        <a:rPr lang="en-US" sz="1800" b="1" dirty="0" err="1">
                          <a:effectLst/>
                        </a:rPr>
                        <a:t>daraja</a:t>
                      </a:r>
                      <a:r>
                        <a:rPr lang="en-US" sz="1800" b="1" dirty="0">
                          <a:effectLst/>
                        </a:rPr>
                        <a:t> –  5</a:t>
                      </a:r>
                      <a:endParaRPr lang="ru-RU" sz="2400" b="1" dirty="0">
                        <a:effectLst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III </a:t>
                      </a:r>
                      <a:r>
                        <a:rPr lang="en-US" sz="1800" b="1" dirty="0" err="1">
                          <a:effectLst/>
                        </a:rPr>
                        <a:t>daraja</a:t>
                      </a:r>
                      <a:r>
                        <a:rPr lang="en-US" sz="1800" b="1" dirty="0">
                          <a:effectLst/>
                        </a:rPr>
                        <a:t> – 0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Tushunish</a:t>
                      </a:r>
                      <a:r>
                        <a:rPr lang="en-US" sz="1800" b="1" dirty="0">
                          <a:effectLst/>
                        </a:rPr>
                        <a:t> - 9</a:t>
                      </a:r>
                      <a:endParaRPr lang="ru-RU" sz="24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Qo‘llash</a:t>
                      </a:r>
                      <a:r>
                        <a:rPr lang="en-US" sz="1800" b="1" dirty="0">
                          <a:effectLst/>
                        </a:rPr>
                        <a:t> – 6</a:t>
                      </a:r>
                      <a:endParaRPr lang="ru-RU" sz="24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Mulohaza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yuritish</a:t>
                      </a:r>
                      <a:r>
                        <a:rPr lang="en-US" sz="1800" b="1" dirty="0">
                          <a:effectLst/>
                        </a:rPr>
                        <a:t> - 0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extLst>
                  <a:ext uri="{0D108BD9-81ED-4DB2-BD59-A6C34878D82A}">
                    <a16:rowId xmlns:a16="http://schemas.microsoft.com/office/drawing/2014/main" val="234416075"/>
                  </a:ext>
                </a:extLst>
              </a:tr>
              <a:tr h="13787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II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Bo‘lajak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mutaxassislikka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oid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matematik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tayyorgarlikni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baholash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I - VII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30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135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70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I </a:t>
                      </a:r>
                      <a:r>
                        <a:rPr lang="en-US" sz="1800" b="1" dirty="0" err="1">
                          <a:effectLst/>
                        </a:rPr>
                        <a:t>daraja</a:t>
                      </a:r>
                      <a:r>
                        <a:rPr lang="en-US" sz="1800" b="1" dirty="0">
                          <a:effectLst/>
                        </a:rPr>
                        <a:t> – 0</a:t>
                      </a:r>
                      <a:endParaRPr lang="ru-RU" sz="2400" b="1" dirty="0">
                        <a:effectLst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II </a:t>
                      </a:r>
                      <a:r>
                        <a:rPr lang="en-US" sz="1800" b="1" dirty="0" err="1">
                          <a:effectLst/>
                        </a:rPr>
                        <a:t>daraja</a:t>
                      </a:r>
                      <a:r>
                        <a:rPr lang="en-US" sz="1800" b="1" dirty="0">
                          <a:effectLst/>
                        </a:rPr>
                        <a:t> –  18</a:t>
                      </a:r>
                      <a:endParaRPr lang="ru-RU" sz="2400" b="1" dirty="0">
                        <a:effectLst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III </a:t>
                      </a:r>
                      <a:r>
                        <a:rPr lang="en-US" sz="1800" b="1" dirty="0" err="1">
                          <a:effectLst/>
                        </a:rPr>
                        <a:t>daraja</a:t>
                      </a:r>
                      <a:r>
                        <a:rPr lang="en-US" sz="1800" b="1" dirty="0">
                          <a:effectLst/>
                        </a:rPr>
                        <a:t> – 12</a:t>
                      </a:r>
                      <a:endParaRPr lang="ru-RU" sz="2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Tushunish - 1</a:t>
                      </a:r>
                      <a:endParaRPr lang="ru-RU" sz="24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Qo‘llash – 17</a:t>
                      </a:r>
                      <a:endParaRPr lang="ru-RU" sz="24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Mulohaza yuritish - 12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extLst>
                  <a:ext uri="{0D108BD9-81ED-4DB2-BD59-A6C34878D82A}">
                    <a16:rowId xmlns:a16="http://schemas.microsoft.com/office/drawing/2014/main" val="3414871545"/>
                  </a:ext>
                </a:extLst>
              </a:tr>
              <a:tr h="10878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z-Cyrl-UZ" sz="18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Jami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I - VII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45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180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</a:rPr>
                        <a:t>100</a:t>
                      </a:r>
                      <a:endParaRPr lang="ru-RU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I </a:t>
                      </a:r>
                      <a:r>
                        <a:rPr lang="en-US" sz="1800" b="1" dirty="0" err="1">
                          <a:effectLst/>
                        </a:rPr>
                        <a:t>daraja</a:t>
                      </a:r>
                      <a:r>
                        <a:rPr lang="en-US" sz="1800" b="1" dirty="0">
                          <a:effectLst/>
                        </a:rPr>
                        <a:t> – 13</a:t>
                      </a:r>
                      <a:endParaRPr lang="ru-RU" sz="2400" b="1" dirty="0">
                        <a:effectLst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II </a:t>
                      </a:r>
                      <a:r>
                        <a:rPr lang="en-US" sz="1800" b="1" dirty="0" err="1">
                          <a:effectLst/>
                        </a:rPr>
                        <a:t>daraja</a:t>
                      </a:r>
                      <a:r>
                        <a:rPr lang="en-US" sz="1800" b="1" dirty="0">
                          <a:effectLst/>
                        </a:rPr>
                        <a:t> –  20</a:t>
                      </a:r>
                      <a:endParaRPr lang="ru-RU" sz="2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</a:rPr>
                        <a:t>III </a:t>
                      </a:r>
                      <a:r>
                        <a:rPr lang="en-US" sz="1800" b="1" dirty="0" err="1">
                          <a:effectLst/>
                        </a:rPr>
                        <a:t>daraja</a:t>
                      </a:r>
                      <a:r>
                        <a:rPr lang="en-US" sz="1800" b="1" dirty="0">
                          <a:effectLst/>
                        </a:rPr>
                        <a:t> – 12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Tushunish</a:t>
                      </a:r>
                      <a:r>
                        <a:rPr lang="en-US" sz="1800" b="1" dirty="0">
                          <a:effectLst/>
                        </a:rPr>
                        <a:t> - 10</a:t>
                      </a:r>
                      <a:endParaRPr lang="ru-RU" sz="24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Qo‘llash</a:t>
                      </a:r>
                      <a:r>
                        <a:rPr lang="en-US" sz="1800" b="1" dirty="0">
                          <a:effectLst/>
                        </a:rPr>
                        <a:t> – 23</a:t>
                      </a:r>
                      <a:endParaRPr lang="ru-RU" sz="24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 err="1">
                          <a:effectLst/>
                        </a:rPr>
                        <a:t>Mulohaza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yuritish</a:t>
                      </a:r>
                      <a:r>
                        <a:rPr lang="en-US" sz="1800" b="1" dirty="0">
                          <a:effectLst/>
                        </a:rPr>
                        <a:t> - 12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003" marR="66003" marT="0" marB="0"/>
                </a:tc>
                <a:extLst>
                  <a:ext uri="{0D108BD9-81ED-4DB2-BD59-A6C34878D82A}">
                    <a16:rowId xmlns:a16="http://schemas.microsoft.com/office/drawing/2014/main" val="1589582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71030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D769CFF-239F-415D-B7C0-C6429E0F4BB8}"/>
              </a:ext>
            </a:extLst>
          </p:cNvPr>
          <p:cNvSpPr txBox="1"/>
          <p:nvPr/>
        </p:nvSpPr>
        <p:spPr>
          <a:xfrm>
            <a:off x="204385" y="1164134"/>
            <a:ext cx="11751054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/>
              <a:t>Har</a:t>
            </a:r>
            <a:r>
              <a:rPr lang="en-US" sz="2800" b="1" dirty="0"/>
              <a:t> </a:t>
            </a:r>
            <a:r>
              <a:rPr lang="en-US" sz="2800" b="1" dirty="0" err="1"/>
              <a:t>bir</a:t>
            </a:r>
            <a:r>
              <a:rPr lang="en-US" sz="2800" b="1" dirty="0"/>
              <a:t> test </a:t>
            </a:r>
            <a:r>
              <a:rPr lang="en-US" sz="2800" b="1" dirty="0" err="1"/>
              <a:t>topshirig‘i</a:t>
            </a:r>
            <a:r>
              <a:rPr lang="en-US" sz="2800" b="1" dirty="0"/>
              <a:t> </a:t>
            </a:r>
            <a:r>
              <a:rPr lang="en-US" sz="2800" b="1" dirty="0" err="1"/>
              <a:t>turiga</a:t>
            </a:r>
            <a:r>
              <a:rPr lang="en-US" sz="2800" b="1" dirty="0"/>
              <a:t> </a:t>
            </a:r>
            <a:r>
              <a:rPr lang="en-US" sz="2800" b="1" dirty="0" err="1"/>
              <a:t>qarab</a:t>
            </a:r>
            <a:r>
              <a:rPr lang="en-US" sz="2800" b="1" dirty="0"/>
              <a:t> </a:t>
            </a:r>
            <a:r>
              <a:rPr lang="en-US" sz="2800" b="1" dirty="0" err="1"/>
              <a:t>turli</a:t>
            </a:r>
            <a:r>
              <a:rPr lang="en-US" sz="2800" b="1" dirty="0"/>
              <a:t> </a:t>
            </a:r>
            <a:r>
              <a:rPr lang="en-US" sz="2800" b="1" dirty="0" err="1"/>
              <a:t>xil</a:t>
            </a:r>
            <a:r>
              <a:rPr lang="en-US" sz="2800" b="1" dirty="0"/>
              <a:t> </a:t>
            </a:r>
            <a:r>
              <a:rPr lang="en-US" sz="2800" b="1" dirty="0" err="1"/>
              <a:t>baholash</a:t>
            </a:r>
            <a:r>
              <a:rPr lang="en-US" sz="2800" b="1" dirty="0"/>
              <a:t> </a:t>
            </a:r>
            <a:r>
              <a:rPr lang="en-US" sz="2800" b="1" dirty="0" err="1"/>
              <a:t>mezonlariga</a:t>
            </a:r>
            <a:r>
              <a:rPr lang="en-US" sz="2800" b="1" dirty="0"/>
              <a:t> </a:t>
            </a:r>
            <a:r>
              <a:rPr lang="en-US" sz="2800" b="1" dirty="0" err="1"/>
              <a:t>ko‘ra</a:t>
            </a:r>
            <a:r>
              <a:rPr lang="en-US" sz="2800" b="1" dirty="0"/>
              <a:t> </a:t>
            </a:r>
            <a:r>
              <a:rPr lang="en-US" sz="2800" b="1" dirty="0" err="1"/>
              <a:t>baholanadi</a:t>
            </a:r>
            <a:r>
              <a:rPr lang="en-US" sz="2800" b="1" dirty="0"/>
              <a:t>.</a:t>
            </a:r>
          </a:p>
          <a:p>
            <a:r>
              <a:rPr lang="en-US" sz="2800" b="1" dirty="0"/>
              <a:t>1. Y1 – </a:t>
            </a:r>
            <a:r>
              <a:rPr lang="en-US" sz="2800" b="1" dirty="0" err="1"/>
              <a:t>to‘rtta</a:t>
            </a:r>
            <a:r>
              <a:rPr lang="en-US" sz="2800" b="1" dirty="0"/>
              <a:t> </a:t>
            </a:r>
            <a:r>
              <a:rPr lang="en-US" sz="2800" b="1" dirty="0" err="1"/>
              <a:t>muqobil</a:t>
            </a:r>
            <a:r>
              <a:rPr lang="en-US" sz="2800" b="1" dirty="0"/>
              <a:t> </a:t>
            </a:r>
            <a:r>
              <a:rPr lang="en-US" sz="2800" b="1" dirty="0" err="1"/>
              <a:t>variantli</a:t>
            </a:r>
            <a:r>
              <a:rPr lang="en-US" sz="2800" b="1" dirty="0"/>
              <a:t>, </a:t>
            </a:r>
            <a:r>
              <a:rPr lang="en-US" sz="2800" b="1" dirty="0" err="1"/>
              <a:t>bitta</a:t>
            </a:r>
            <a:r>
              <a:rPr lang="en-US" sz="2800" b="1" dirty="0"/>
              <a:t>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javobli</a:t>
            </a:r>
            <a:r>
              <a:rPr lang="en-US" sz="2800" b="1" dirty="0"/>
              <a:t> </a:t>
            </a:r>
            <a:r>
              <a:rPr lang="en-US" sz="2800" b="1" dirty="0" err="1"/>
              <a:t>yopiq</a:t>
            </a:r>
            <a:r>
              <a:rPr lang="en-US" sz="2800" b="1" dirty="0"/>
              <a:t> testing </a:t>
            </a:r>
            <a:r>
              <a:rPr lang="en-US" sz="2800" b="1" dirty="0" err="1"/>
              <a:t>baholash</a:t>
            </a:r>
            <a:r>
              <a:rPr lang="en-US" sz="2800" b="1" dirty="0"/>
              <a:t> </a:t>
            </a:r>
            <a:r>
              <a:rPr lang="en-US" sz="2800" b="1" dirty="0" err="1"/>
              <a:t>mezoni</a:t>
            </a:r>
            <a:r>
              <a:rPr lang="en-US" sz="2800" b="1" dirty="0"/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agar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bo‘lsa</a:t>
            </a:r>
            <a:r>
              <a:rPr lang="en-US" sz="2800" b="1" dirty="0"/>
              <a:t>, </a:t>
            </a:r>
            <a:r>
              <a:rPr lang="en-US" sz="2800" b="1" dirty="0" err="1"/>
              <a:t>murakkablik</a:t>
            </a:r>
            <a:r>
              <a:rPr lang="en-US" sz="2800" b="1" dirty="0"/>
              <a:t> </a:t>
            </a:r>
            <a:r>
              <a:rPr lang="en-US" sz="2800" b="1" dirty="0" err="1"/>
              <a:t>darajasiga</a:t>
            </a:r>
            <a:r>
              <a:rPr lang="en-US" sz="2800" b="1" dirty="0"/>
              <a:t> </a:t>
            </a:r>
            <a:r>
              <a:rPr lang="en-US" sz="2800" b="1" dirty="0" err="1"/>
              <a:t>ko‘ra</a:t>
            </a:r>
            <a:r>
              <a:rPr lang="en-US" sz="2800" b="1" dirty="0"/>
              <a:t>       - 1 </a:t>
            </a:r>
            <a:r>
              <a:rPr lang="en-US" sz="2800" b="1" dirty="0" err="1"/>
              <a:t>yoki</a:t>
            </a:r>
            <a:r>
              <a:rPr lang="en-US" sz="2800" b="1" dirty="0"/>
              <a:t> 2 ball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agar </a:t>
            </a:r>
            <a:r>
              <a:rPr lang="en-US" sz="2800" b="1" dirty="0" err="1"/>
              <a:t>belgilangan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noto‘g‘ri</a:t>
            </a:r>
            <a:r>
              <a:rPr lang="en-US" sz="2800" b="1" dirty="0"/>
              <a:t> </a:t>
            </a:r>
            <a:r>
              <a:rPr lang="en-US" sz="2800" b="1" dirty="0" err="1"/>
              <a:t>bo‘lsa</a:t>
            </a:r>
            <a:r>
              <a:rPr lang="en-US" sz="2800" b="1" dirty="0"/>
              <a:t>,                                  - 0 ball</a:t>
            </a:r>
          </a:p>
          <a:p>
            <a:r>
              <a:rPr lang="en-US" sz="2800" b="1" dirty="0"/>
              <a:t>2. O1 – </a:t>
            </a:r>
            <a:r>
              <a:rPr lang="en-US" sz="2800" b="1" dirty="0" err="1"/>
              <a:t>qisqa</a:t>
            </a:r>
            <a:r>
              <a:rPr lang="en-US" sz="2800" b="1" dirty="0"/>
              <a:t> </a:t>
            </a:r>
            <a:r>
              <a:rPr lang="en-US" sz="2800" b="1" dirty="0" err="1"/>
              <a:t>javobli</a:t>
            </a:r>
            <a:r>
              <a:rPr lang="en-US" sz="2800" b="1" dirty="0"/>
              <a:t> </a:t>
            </a:r>
            <a:r>
              <a:rPr lang="en-US" sz="2800" b="1" dirty="0" err="1"/>
              <a:t>ochiq</a:t>
            </a:r>
            <a:r>
              <a:rPr lang="en-US" sz="2800" b="1" dirty="0"/>
              <a:t> </a:t>
            </a:r>
            <a:r>
              <a:rPr lang="en-US" sz="2800" b="1" dirty="0" err="1"/>
              <a:t>testning</a:t>
            </a:r>
            <a:r>
              <a:rPr lang="en-US" sz="2800" b="1" dirty="0"/>
              <a:t> </a:t>
            </a:r>
            <a:r>
              <a:rPr lang="en-US" sz="2800" b="1" dirty="0" err="1"/>
              <a:t>baholash</a:t>
            </a:r>
            <a:r>
              <a:rPr lang="en-US" sz="2800" b="1" dirty="0"/>
              <a:t> </a:t>
            </a:r>
            <a:r>
              <a:rPr lang="en-US" sz="2800" b="1" dirty="0" err="1"/>
              <a:t>mezoni</a:t>
            </a:r>
            <a:r>
              <a:rPr lang="en-US" sz="2800" b="1" dirty="0"/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agar </a:t>
            </a:r>
            <a:r>
              <a:rPr lang="en-US" sz="2800" b="1" dirty="0" err="1"/>
              <a:t>belgilangan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bo‘lsa</a:t>
            </a:r>
            <a:r>
              <a:rPr lang="en-US" sz="2800" b="1" dirty="0"/>
              <a:t>,                          - </a:t>
            </a:r>
            <a:r>
              <a:rPr lang="en-US" sz="2800" b="1" dirty="0" err="1"/>
              <a:t>maksimal</a:t>
            </a:r>
            <a:r>
              <a:rPr lang="en-US" sz="2800" b="1" dirty="0"/>
              <a:t> (1, 2, 3) ball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agar </a:t>
            </a:r>
            <a:r>
              <a:rPr lang="en-US" sz="2800" b="1" dirty="0" err="1"/>
              <a:t>belgilangan</a:t>
            </a:r>
            <a:r>
              <a:rPr lang="en-US" sz="2800" b="1" dirty="0"/>
              <a:t> </a:t>
            </a:r>
            <a:r>
              <a:rPr lang="en-US" sz="2800" b="1" dirty="0" err="1"/>
              <a:t>javob</a:t>
            </a:r>
            <a:r>
              <a:rPr lang="en-US" sz="2800" b="1" dirty="0"/>
              <a:t> </a:t>
            </a:r>
            <a:r>
              <a:rPr lang="en-US" sz="2800" b="1" dirty="0" err="1"/>
              <a:t>noto‘g‘ri</a:t>
            </a:r>
            <a:r>
              <a:rPr lang="en-US" sz="2800" b="1" dirty="0"/>
              <a:t> </a:t>
            </a:r>
            <a:r>
              <a:rPr lang="en-US" sz="2800" b="1" dirty="0" err="1"/>
              <a:t>bo‘lsa</a:t>
            </a:r>
            <a:r>
              <a:rPr lang="en-US" sz="2800" b="1" dirty="0"/>
              <a:t>,                      - 0 ball</a:t>
            </a:r>
          </a:p>
          <a:p>
            <a:r>
              <a:rPr lang="en-US" sz="2800" b="1" dirty="0"/>
              <a:t>3. O2 – </a:t>
            </a:r>
            <a:r>
              <a:rPr lang="en-US" sz="2800" b="1" dirty="0" err="1"/>
              <a:t>batafsil</a:t>
            </a:r>
            <a:r>
              <a:rPr lang="en-US" sz="2800" b="1" dirty="0"/>
              <a:t> </a:t>
            </a:r>
            <a:r>
              <a:rPr lang="en-US" sz="2800" b="1" dirty="0" err="1"/>
              <a:t>javobli</a:t>
            </a:r>
            <a:r>
              <a:rPr lang="en-US" sz="2800" b="1" dirty="0"/>
              <a:t> </a:t>
            </a:r>
            <a:r>
              <a:rPr lang="en-US" sz="2800" b="1" dirty="0" err="1"/>
              <a:t>ochiq</a:t>
            </a:r>
            <a:r>
              <a:rPr lang="en-US" sz="2800" b="1" dirty="0"/>
              <a:t> </a:t>
            </a:r>
            <a:r>
              <a:rPr lang="en-US" sz="2800" b="1" dirty="0" err="1"/>
              <a:t>testning</a:t>
            </a:r>
            <a:r>
              <a:rPr lang="en-US" sz="2800" b="1" dirty="0"/>
              <a:t> </a:t>
            </a:r>
            <a:r>
              <a:rPr lang="en-US" sz="2800" b="1" dirty="0" err="1"/>
              <a:t>baholash</a:t>
            </a:r>
            <a:r>
              <a:rPr lang="en-US" sz="2800" b="1" dirty="0"/>
              <a:t> </a:t>
            </a:r>
            <a:r>
              <a:rPr lang="en-US" sz="2800" b="1" dirty="0" err="1"/>
              <a:t>mezoni</a:t>
            </a:r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Batafsil</a:t>
            </a:r>
            <a:r>
              <a:rPr lang="en-US" sz="2800" b="1" dirty="0"/>
              <a:t> </a:t>
            </a:r>
            <a:r>
              <a:rPr lang="en-US" sz="2800" b="1" dirty="0" err="1"/>
              <a:t>javobli</a:t>
            </a:r>
            <a:r>
              <a:rPr lang="en-US" sz="2800" b="1" dirty="0"/>
              <a:t> </a:t>
            </a:r>
            <a:r>
              <a:rPr lang="en-US" sz="2800" b="1" dirty="0" err="1"/>
              <a:t>ochiq</a:t>
            </a:r>
            <a:r>
              <a:rPr lang="en-US" sz="2800" b="1" dirty="0"/>
              <a:t> </a:t>
            </a:r>
            <a:r>
              <a:rPr lang="en-US" sz="2800" b="1" dirty="0" err="1"/>
              <a:t>testni</a:t>
            </a:r>
            <a:r>
              <a:rPr lang="en-US" sz="2800" b="1" dirty="0"/>
              <a:t> </a:t>
            </a:r>
            <a:r>
              <a:rPr lang="en-US" sz="2800" b="1" dirty="0" err="1"/>
              <a:t>baholash</a:t>
            </a:r>
            <a:r>
              <a:rPr lang="en-US" sz="2800" b="1" dirty="0"/>
              <a:t> </a:t>
            </a:r>
            <a:r>
              <a:rPr lang="en-US" sz="2800" b="1" dirty="0" err="1"/>
              <a:t>mezoni</a:t>
            </a:r>
            <a:r>
              <a:rPr lang="en-US" sz="2800" b="1" dirty="0"/>
              <a:t> </a:t>
            </a:r>
            <a:r>
              <a:rPr lang="en-US" sz="2800" b="1" dirty="0" err="1"/>
              <a:t>har</a:t>
            </a:r>
            <a:r>
              <a:rPr lang="en-US" sz="2800" b="1" dirty="0"/>
              <a:t> </a:t>
            </a:r>
            <a:r>
              <a:rPr lang="en-US" sz="2800" b="1" dirty="0" err="1"/>
              <a:t>bir</a:t>
            </a:r>
            <a:r>
              <a:rPr lang="en-US" sz="2800" b="1" dirty="0"/>
              <a:t> </a:t>
            </a:r>
            <a:r>
              <a:rPr lang="en-US" sz="2800" b="1" dirty="0" err="1"/>
              <a:t>topshiriq</a:t>
            </a:r>
            <a:r>
              <a:rPr lang="en-US" sz="2800" b="1" dirty="0"/>
              <a:t> </a:t>
            </a:r>
            <a:r>
              <a:rPr lang="en-US" sz="2800" b="1" dirty="0" err="1"/>
              <a:t>uchun</a:t>
            </a:r>
            <a:r>
              <a:rPr lang="en-US" sz="2800" b="1" dirty="0"/>
              <a:t> </a:t>
            </a:r>
            <a:r>
              <a:rPr lang="en-US" sz="2800" b="1" dirty="0" err="1"/>
              <a:t>alohida</a:t>
            </a:r>
            <a:r>
              <a:rPr lang="en-US" sz="2800" b="1" dirty="0"/>
              <a:t> </a:t>
            </a:r>
            <a:r>
              <a:rPr lang="en-US" sz="2800" b="1" dirty="0" err="1"/>
              <a:t>ishlab</a:t>
            </a:r>
            <a:r>
              <a:rPr lang="en-US" sz="2800" b="1" dirty="0"/>
              <a:t> </a:t>
            </a:r>
            <a:r>
              <a:rPr lang="en-US" sz="2800" b="1" dirty="0" err="1"/>
              <a:t>chiqiladi</a:t>
            </a:r>
            <a:endParaRPr lang="en-US" sz="28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3229" y="127608"/>
            <a:ext cx="12205898" cy="925128"/>
            <a:chOff x="0" y="13352"/>
            <a:chExt cx="12205898" cy="925128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MILLIY TEST SINOVI TOPSHIRIQLARINI BAHOLASH MEZONLARI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756852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-100402" y="93425"/>
            <a:ext cx="12292402" cy="897697"/>
            <a:chOff x="-100402" y="13352"/>
            <a:chExt cx="12292402" cy="897697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MILLIY TEST TIZIMI</a:t>
              </a:r>
              <a:r>
                <a:rPr lang="en-US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MATEMATIKA FANIDAN</a:t>
              </a:r>
              <a:r>
                <a:rPr lang="en-US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TEST TOPSHIRIQLARI</a:t>
              </a:r>
              <a:r>
                <a:rPr lang="en-US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DAN NAMUNA</a:t>
              </a:r>
              <a:r>
                <a:rPr lang="uz-Latn-UZ" sz="2800" b="1" kern="0" dirty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endParaRPr lang="en-US" sz="2800" b="1" kern="0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-100402" y="13352"/>
              <a:ext cx="12292402" cy="897697"/>
              <a:chOff x="-100402" y="13352"/>
              <a:chExt cx="12292402" cy="897697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-100402" y="865330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363"/>
          <a:stretch/>
        </p:blipFill>
        <p:spPr>
          <a:xfrm>
            <a:off x="155830" y="1109782"/>
            <a:ext cx="5737932" cy="5568937"/>
          </a:xfrm>
          <a:prstGeom prst="rect">
            <a:avLst/>
          </a:prstGeom>
        </p:spPr>
      </p:pic>
      <p:pic>
        <p:nvPicPr>
          <p:cNvPr id="10" name="Рисунок 9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70"/>
          <a:stretch/>
        </p:blipFill>
        <p:spPr>
          <a:xfrm>
            <a:off x="5572601" y="1109781"/>
            <a:ext cx="6241277" cy="1906884"/>
          </a:xfrm>
          <a:prstGeom prst="rect">
            <a:avLst/>
          </a:prstGeom>
        </p:spPr>
      </p:pic>
      <p:pic>
        <p:nvPicPr>
          <p:cNvPr id="11" name="Рисунок 10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" t="-1862" r="-1199" b="69841"/>
          <a:stretch/>
        </p:blipFill>
        <p:spPr>
          <a:xfrm>
            <a:off x="5763939" y="2893255"/>
            <a:ext cx="6428061" cy="2001990"/>
          </a:xfrm>
          <a:prstGeom prst="rect">
            <a:avLst/>
          </a:prstGeom>
        </p:spPr>
      </p:pic>
      <p:pic>
        <p:nvPicPr>
          <p:cNvPr id="12" name="Рисунок 1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" t="68139" r="-1032" b="6369"/>
          <a:stretch/>
        </p:blipFill>
        <p:spPr>
          <a:xfrm>
            <a:off x="5899160" y="4845304"/>
            <a:ext cx="6422663" cy="1602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4972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36" y="134991"/>
            <a:ext cx="5947873" cy="6822588"/>
          </a:xfrm>
          <a:prstGeom prst="rect">
            <a:avLst/>
          </a:prstGeom>
        </p:spPr>
      </p:pic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245"/>
          <a:stretch/>
        </p:blipFill>
        <p:spPr>
          <a:xfrm>
            <a:off x="5708591" y="397016"/>
            <a:ext cx="6161517" cy="483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4625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81" y="0"/>
            <a:ext cx="5473837" cy="6858000"/>
          </a:xfrm>
          <a:prstGeom prst="rect">
            <a:avLst/>
          </a:prstGeom>
        </p:spPr>
      </p:pic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144" y="0"/>
            <a:ext cx="57826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9832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7" y="0"/>
            <a:ext cx="5473525" cy="6858000"/>
          </a:xfrm>
          <a:prstGeom prst="rect">
            <a:avLst/>
          </a:prstGeom>
        </p:spPr>
      </p:pic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49"/>
          <a:stretch/>
        </p:blipFill>
        <p:spPr>
          <a:xfrm>
            <a:off x="5973510" y="373217"/>
            <a:ext cx="6050423" cy="6111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6930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6" y="239283"/>
            <a:ext cx="5823480" cy="6323888"/>
          </a:xfrm>
          <a:prstGeom prst="rect">
            <a:avLst/>
          </a:prstGeom>
        </p:spPr>
      </p:pic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063" y="52642"/>
            <a:ext cx="5913689" cy="680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2458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17" y="505528"/>
            <a:ext cx="5913690" cy="5382523"/>
          </a:xfrm>
          <a:prstGeom prst="rect">
            <a:avLst/>
          </a:prstGeom>
        </p:spPr>
      </p:pic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208" y="401652"/>
            <a:ext cx="5812179" cy="603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1480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48"/>
          <a:stretch/>
        </p:blipFill>
        <p:spPr>
          <a:xfrm>
            <a:off x="211065" y="312901"/>
            <a:ext cx="5719716" cy="4652206"/>
          </a:xfrm>
          <a:prstGeom prst="rect">
            <a:avLst/>
          </a:prstGeom>
        </p:spPr>
      </p:pic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65" y="4965603"/>
            <a:ext cx="5719716" cy="1892397"/>
          </a:xfrm>
          <a:prstGeom prst="rect">
            <a:avLst/>
          </a:prstGeom>
        </p:spPr>
      </p:pic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781" y="141986"/>
            <a:ext cx="5999148" cy="6716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134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34" y="138067"/>
            <a:ext cx="5792467" cy="6373828"/>
          </a:xfrm>
          <a:prstGeom prst="rect">
            <a:avLst/>
          </a:prstGeom>
        </p:spPr>
      </p:pic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326" y="138067"/>
            <a:ext cx="5808946" cy="548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6985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FOYDALANISH TAVSIYA ETILADIGAN ADABIYOTLAR </a:t>
              </a:r>
              <a:r>
                <a:rPr lang="en-US" sz="2800" b="1" dirty="0" err="1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ROʻYXATI</a:t>
              </a:r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54353" y="1167913"/>
            <a:ext cx="121599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 err="1"/>
              <a:t>A.Ismailov</a:t>
            </a:r>
            <a:r>
              <a:rPr lang="en-US" dirty="0"/>
              <a:t>, </a:t>
            </a:r>
            <a:r>
              <a:rPr lang="en-US" dirty="0" err="1"/>
              <a:t>B.Xaydarov</a:t>
            </a:r>
            <a:r>
              <a:rPr lang="en-US" dirty="0"/>
              <a:t>, </a:t>
            </a:r>
            <a:r>
              <a:rPr lang="en-US" dirty="0" err="1"/>
              <a:t>N.Karimov</a:t>
            </a:r>
            <a:r>
              <a:rPr lang="en-US" dirty="0"/>
              <a:t>, </a:t>
            </a:r>
            <a:r>
              <a:rPr lang="en-US" dirty="0" err="1"/>
              <a:t>Sh.Ismailov</a:t>
            </a:r>
            <a:r>
              <a:rPr lang="en-US" dirty="0"/>
              <a:t>,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tadqiqotlarda</a:t>
            </a:r>
            <a:r>
              <a:rPr lang="en-US" dirty="0"/>
              <a:t> </a:t>
            </a:r>
            <a:r>
              <a:rPr lang="en-US" dirty="0" err="1"/>
              <a:t>o‘quvchilarning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savodxonligini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(</a:t>
            </a:r>
            <a:r>
              <a:rPr lang="en-US" dirty="0" err="1"/>
              <a:t>metodik</a:t>
            </a:r>
            <a:r>
              <a:rPr lang="en-US" dirty="0"/>
              <a:t> </a:t>
            </a:r>
            <a:r>
              <a:rPr lang="en-US" dirty="0" err="1"/>
              <a:t>qo‘llanma</a:t>
            </a:r>
            <a:r>
              <a:rPr lang="en-US" dirty="0"/>
              <a:t>).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. – Toshkent, 2019-yil. – 112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Ina V.S. Mullis </a:t>
            </a:r>
            <a:r>
              <a:rPr lang="en-US" dirty="0" err="1"/>
              <a:t>va</a:t>
            </a:r>
            <a:r>
              <a:rPr lang="en-US" dirty="0"/>
              <a:t> Michael O. Martin, TIMSS 2019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qamrov</a:t>
            </a:r>
            <a:r>
              <a:rPr lang="en-US" dirty="0"/>
              <a:t> </a:t>
            </a:r>
            <a:r>
              <a:rPr lang="en-US" dirty="0" err="1"/>
              <a:t>doirasi</a:t>
            </a:r>
            <a:r>
              <a:rPr lang="en-US" dirty="0"/>
              <a:t>, </a:t>
            </a:r>
            <a:r>
              <a:rPr lang="en-US" dirty="0" err="1"/>
              <a:t>qo‘llanma</a:t>
            </a:r>
            <a:r>
              <a:rPr lang="en-US" dirty="0"/>
              <a:t>, Toshkent: “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markazining</a:t>
            </a:r>
            <a:r>
              <a:rPr lang="en-US" dirty="0"/>
              <a:t> </a:t>
            </a:r>
            <a:r>
              <a:rPr lang="en-US" dirty="0" err="1"/>
              <a:t>matbaa</a:t>
            </a:r>
            <a:r>
              <a:rPr lang="en-US" dirty="0"/>
              <a:t> </a:t>
            </a:r>
            <a:r>
              <a:rPr lang="en-US" dirty="0" err="1"/>
              <a:t>bo‘limi</a:t>
            </a:r>
            <a:r>
              <a:rPr lang="en-US" dirty="0"/>
              <a:t>”, 2021-yil. 66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</a:t>
            </a:r>
            <a:r>
              <a:rPr lang="en-US" dirty="0" err="1"/>
              <a:t>Carnoy</a:t>
            </a:r>
            <a:r>
              <a:rPr lang="en-US" dirty="0"/>
              <a:t> M., </a:t>
            </a:r>
            <a:r>
              <a:rPr lang="en-US" dirty="0" err="1"/>
              <a:t>Khavenson</a:t>
            </a:r>
            <a:r>
              <a:rPr lang="en-US" dirty="0"/>
              <a:t> T., </a:t>
            </a:r>
            <a:r>
              <a:rPr lang="en-US" dirty="0" err="1"/>
              <a:t>Ivanova</a:t>
            </a:r>
            <a:r>
              <a:rPr lang="en-US" dirty="0"/>
              <a:t> A. Using TIMSS and PISA results to inform educational policy: a study of Russia and its </a:t>
            </a:r>
            <a:r>
              <a:rPr lang="en-US" dirty="0" err="1"/>
              <a:t>neighbours</a:t>
            </a:r>
            <a:r>
              <a:rPr lang="en-US" dirty="0"/>
              <a:t> //Compare: A Journal of Comparative and International Education. – 2015. – </a:t>
            </a:r>
            <a:r>
              <a:rPr lang="ru-RU" dirty="0"/>
              <a:t>Т. 45. – №. 2. – С. 248-271.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ru-RU" dirty="0"/>
              <a:t>	</a:t>
            </a:r>
            <a:r>
              <a:rPr lang="en-US" dirty="0"/>
              <a:t>PISA 2021 Mathematics Framework, 45th meeting of the PISA Governing Board, 23-25 April 2018 Stockholm, Sweden.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PISA Mathematics in 2021, An analysis of the center for curriculum redesign (CCR), 2016. </a:t>
            </a:r>
          </a:p>
          <a:p>
            <a:pPr>
              <a:tabLst>
                <a:tab pos="355600" algn="l"/>
              </a:tabLst>
            </a:pP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Internet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resurslari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1.	http:/www.markaz.tdi.uz -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endParaRPr lang="en-US" dirty="0"/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t.me/</a:t>
            </a:r>
            <a:r>
              <a:rPr lang="en-US" dirty="0" err="1"/>
              <a:t>milliymarkaz</a:t>
            </a:r>
            <a:r>
              <a:rPr lang="en-US" dirty="0"/>
              <a:t> –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</a:t>
            </a:r>
            <a:r>
              <a:rPr lang="en-US" dirty="0"/>
              <a:t> telegram </a:t>
            </a:r>
            <a:r>
              <a:rPr lang="en-US" dirty="0" err="1"/>
              <a:t>kanali</a:t>
            </a:r>
            <a:r>
              <a:rPr lang="en-US" dirty="0"/>
              <a:t> (PISA, PIRLS, TIMSS, TALIS)</a:t>
            </a:r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@</a:t>
            </a:r>
            <a:r>
              <a:rPr lang="en-US" dirty="0" err="1"/>
              <a:t>milliymarkaz_aloqabot</a:t>
            </a:r>
            <a:r>
              <a:rPr lang="en-US" dirty="0"/>
              <a:t> -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telegram </a:t>
            </a:r>
            <a:r>
              <a:rPr lang="en-US" dirty="0" err="1"/>
              <a:t>boti</a:t>
            </a:r>
            <a:r>
              <a:rPr lang="en-US" dirty="0"/>
              <a:t>.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3.	http://www.rtm.uz – </a:t>
            </a:r>
            <a:r>
              <a:rPr lang="en-US" dirty="0" err="1"/>
              <a:t>Respublika</a:t>
            </a:r>
            <a:r>
              <a:rPr lang="en-US" dirty="0"/>
              <a:t>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/>
              <a:t>http://www.dtm.uz – </a:t>
            </a:r>
            <a:r>
              <a:rPr lang="en-US" dirty="0" err="1"/>
              <a:t>Respublika</a:t>
            </a:r>
            <a:r>
              <a:rPr lang="en-US" dirty="0"/>
              <a:t> test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/>
              <a:t>http://centeroko.ru </a:t>
            </a:r>
            <a:r>
              <a:rPr lang="ru-RU" dirty="0"/>
              <a:t>–</a:t>
            </a:r>
            <a:r>
              <a:rPr lang="en-US" dirty="0"/>
              <a:t> </a:t>
            </a:r>
            <a:r>
              <a:rPr lang="ru-RU" dirty="0"/>
              <a:t>Центр оценки качества образования ИСРО РАО</a:t>
            </a:r>
            <a:endParaRPr lang="en-US" dirty="0"/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>
                <a:hlinkClick r:id="rId2"/>
              </a:rPr>
              <a:t>http://timss2015.org</a:t>
            </a:r>
            <a:r>
              <a:rPr lang="en-US" dirty="0"/>
              <a:t> - </a:t>
            </a:r>
            <a:r>
              <a:rPr lang="ru-RU" dirty="0"/>
              <a:t>Международный координационный центр исследования </a:t>
            </a:r>
            <a:r>
              <a:rPr lang="en-US" dirty="0"/>
              <a:t>TIMSS</a:t>
            </a:r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/>
              <a:t>https: //</a:t>
            </a:r>
            <a:r>
              <a:rPr lang="en-US" dirty="0">
                <a:hlinkClick r:id="rId3"/>
              </a:rPr>
              <a:t>www.globalinnovationindex.org</a:t>
            </a:r>
            <a:r>
              <a:rPr lang="en-US" dirty="0"/>
              <a:t> - Global Innovation Index 2018 Report. </a:t>
            </a:r>
          </a:p>
        </p:txBody>
      </p:sp>
    </p:spTree>
    <p:extLst>
      <p:ext uri="{BB962C8B-B14F-4D97-AF65-F5344CB8AC3E}">
        <p14:creationId xmlns:p14="http://schemas.microsoft.com/office/powerpoint/2010/main" val="29554543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A401C84-8EE2-4749-9001-18B9EEAD90FB}"/>
              </a:ext>
            </a:extLst>
          </p:cNvPr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Latn-UZ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B4343475-90DD-4FE5-A6D4-56F4A42A5963}"/>
              </a:ext>
            </a:extLst>
          </p:cNvPr>
          <p:cNvCxnSpPr>
            <a:cxnSpLocks/>
          </p:cNvCxnSpPr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7C6AC182-0772-4015-AA4E-4054DE749E6A}"/>
              </a:ext>
            </a:extLst>
          </p:cNvPr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C6AC182-0772-4015-AA4E-4054DE749E6A}"/>
              </a:ext>
            </a:extLst>
          </p:cNvPr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0EC522E-F00F-42D2-97F6-1F20B3737340}"/>
              </a:ext>
            </a:extLst>
          </p:cNvPr>
          <p:cNvSpPr txBox="1">
            <a:spLocks/>
          </p:cNvSpPr>
          <p:nvPr/>
        </p:nvSpPr>
        <p:spPr bwMode="grayWhite">
          <a:xfrm>
            <a:off x="507943" y="2637711"/>
            <a:ext cx="8698899" cy="1065809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/>
                <a:ea typeface="Calibri"/>
                <a:cs typeface="+mj-cs"/>
              </a:defRPr>
            </a:lvl1pPr>
          </a:lstStyle>
          <a:p>
            <a:r>
              <a:rPr lang="en-US" sz="36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E’TIBORINGIZ  UCHUN  RAHMAT!</a:t>
            </a:r>
          </a:p>
        </p:txBody>
      </p:sp>
      <p:pic>
        <p:nvPicPr>
          <p:cNvPr id="17" name="Рисунок 1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15" t="28791" r="31855" b="38712"/>
          <a:stretch/>
        </p:blipFill>
        <p:spPr bwMode="auto">
          <a:xfrm>
            <a:off x="8826366" y="2007660"/>
            <a:ext cx="2766149" cy="28541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5626453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CDDBB83-77C1-4099-A0AA-289882E745E2}">
  <ds:schemaRefs>
    <ds:schemaRef ds:uri="http://schemas.microsoft.com/office/2006/documentManagement/types"/>
    <ds:schemaRef ds:uri="http://purl.org/dc/elements/1.1/"/>
    <ds:schemaRef ds:uri="4873beb7-5857-4685-be1f-d57550cc96cc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1300</Words>
  <Application>Microsoft Office PowerPoint</Application>
  <PresentationFormat>Широкоэкранный</PresentationFormat>
  <Paragraphs>125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Euphemia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2018-01-10T11:22:42Z</dcterms:created>
  <dcterms:modified xsi:type="dcterms:W3CDTF">2023-01-26T15:37:47Z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