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1" r:id="rId4"/>
  </p:sldMasterIdLst>
  <p:notesMasterIdLst>
    <p:notesMasterId r:id="rId26"/>
  </p:notesMasterIdLst>
  <p:handoutMasterIdLst>
    <p:handoutMasterId r:id="rId27"/>
  </p:handoutMasterIdLst>
  <p:sldIdLst>
    <p:sldId id="416" r:id="rId5"/>
    <p:sldId id="393" r:id="rId6"/>
    <p:sldId id="397" r:id="rId7"/>
    <p:sldId id="398" r:id="rId8"/>
    <p:sldId id="399" r:id="rId9"/>
    <p:sldId id="400" r:id="rId10"/>
    <p:sldId id="401" r:id="rId11"/>
    <p:sldId id="402" r:id="rId12"/>
    <p:sldId id="403" r:id="rId13"/>
    <p:sldId id="404" r:id="rId14"/>
    <p:sldId id="405" r:id="rId15"/>
    <p:sldId id="406" r:id="rId16"/>
    <p:sldId id="407" r:id="rId17"/>
    <p:sldId id="408" r:id="rId18"/>
    <p:sldId id="409" r:id="rId19"/>
    <p:sldId id="410" r:id="rId20"/>
    <p:sldId id="411" r:id="rId21"/>
    <p:sldId id="412" r:id="rId22"/>
    <p:sldId id="413" r:id="rId23"/>
    <p:sldId id="414" r:id="rId24"/>
    <p:sldId id="415" r:id="rId2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77452" autoAdjust="0"/>
  </p:normalViewPr>
  <p:slideViewPr>
    <p:cSldViewPr snapToGrid="0" showGuides="1">
      <p:cViewPr>
        <p:scale>
          <a:sx n="115" d="100"/>
          <a:sy n="115" d="100"/>
        </p:scale>
        <p:origin x="-102" y="-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pPr algn="r" rtl="0"/>
              <a:t>18.03.2022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pPr algn="r"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pPr/>
              <a:t>18.03.2022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E4E975-D321-44F2-8028-F32EC883E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A78A030-AA93-45DB-B18C-F1429B83C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40551D9-E071-424E-9252-147311C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F03C592-DB5D-4BD8-BBC4-D2FFDD65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16CE493-6A26-4248-BE95-7EFE22BC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5857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4817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E881F4-4B15-408B-B96B-D43EA833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F700233-734F-4748-BB4A-2B4012E42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38A7304-31C6-4C5F-B94D-04A255C7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57F0669-D296-411F-BC27-A4B525661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3D4232-8C01-4541-A072-B867CDE6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655774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F5145F-35BC-4E2D-B469-DFEEDB1A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D4DFFF-1453-4232-90F9-CEED9C3A9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148A2E1-AC57-4B6E-8E03-60756A248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D3C682B-CE5B-4F3B-94C6-9DB0E156A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5E09BA9-05DA-4E61-ADE2-04892144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F179AFA-3833-4C03-82B1-2CCCC35A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5815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A24FC8-C4B7-4770-9AAA-34798C7E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26C12C4-497A-4231-BCC2-AF2FB7F1A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78F0434-03B4-4C70-9B5B-0E64024A2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A491C79-617B-4159-9203-92BF6D647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77A1CFB-DE20-4F0B-9312-2671BF344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A79163C-4538-43F9-A352-5C02FCC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023DB4B-1DB3-4BDC-90E8-AFD1FED5E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9A9A10D-C1AC-40BC-8F76-D1D0AFB5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84066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5FEC40-B9DE-4912-8012-BB14272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03E76E9-10F3-481B-917C-AC67AFB7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A46F64A-2282-4A03-83C8-A1BFC551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1B9A8F2D-F945-4DF7-8F2F-F45CB2A7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323207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3382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A2E89A-55E0-4529-B2C9-A9E11F56A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7D5470-D117-4518-93CA-243ACF828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1E2DE65-CCED-450F-86FC-76E790EC9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FA434F2-F32D-4FD0-A449-421F3363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CDF2F5B-1D80-454D-A99B-7DE6119B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AB177FB-4B89-488D-9A12-BF72AEAA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7483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2EC8B7-B463-4D1B-92FF-D34D03FD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12113BD-DC97-49FF-B00C-F6746E496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5A72BC6-F1A6-4C86-9CAD-F7EE5DD3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6CD0A38-EED2-445D-8AD6-EC2772FEB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730F6E6-8893-4DA1-A9B5-4DBE3883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4BFBF4D-FFBE-4BCB-AEAD-A13CB8E4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51712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1EBE3F-B1FF-42E7-90EB-15202366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95E7743-657B-4A37-90E9-7EFC70B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B519D90-833E-46E0-8614-D62E4BCE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B81FE1B-E244-4CC1-9567-71DDE2825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4D1277B-D459-4EED-A47D-E12FF637D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84327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1AB3167-9033-4FAB-83E4-ED078A4C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F4747C8-1D07-4CE7-8CA2-1DB2B19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9298422-7FD9-4CFA-8EA8-192EFF34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99D931F-B35B-4D1E-B078-AD73155C3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C0FBE03-D905-493C-BF26-CF9E047D3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157718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3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198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219144-DA18-4E1B-8818-94F469E81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576B77B-DCC2-41FB-86D2-F792A42E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8E34793-4C04-46CF-9C29-B0224F828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uz-Latn-UZ" smtClean="0"/>
              <a:t>18/03/2022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EE81F4C-5E2E-44C4-8C01-7E401CDA2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6A8C63E-48EA-4746-9BAD-F607A1124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4985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5620CB4-BD5E-457F-8ADB-66BB4FEB2E16}"/>
              </a:ext>
            </a:extLst>
          </p:cNvPr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</a:t>
            </a:r>
            <a:r>
              <a:rPr lang="en-US" b="1" dirty="0" err="1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OʻRGANISH</a:t>
            </a:r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ISTIQBOLLARINI BELGILASH </a:t>
            </a:r>
            <a:r>
              <a:rPr lang="ru-RU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</a:p>
        </p:txBody>
      </p: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xmlns="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507943" y="289710"/>
            <a:ext cx="732551" cy="86112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  <a:extLst/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47" y="1235089"/>
            <a:ext cx="6536000" cy="4128000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235674" y="1526538"/>
            <a:ext cx="2568976" cy="3836551"/>
            <a:chOff x="216424" y="1439718"/>
            <a:chExt cx="2568976" cy="3836551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401993" y="4691494"/>
              <a:ext cx="193835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b="1" dirty="0" smtClean="0">
                  <a:ln>
                    <a:solidFill>
                      <a:schemeClr val="tx1"/>
                    </a:solidFill>
                  </a:ln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3- </a:t>
              </a:r>
              <a:r>
                <a:rPr lang="en-US" sz="3200" b="1" dirty="0" err="1" smtClean="0">
                  <a:ln>
                    <a:solidFill>
                      <a:schemeClr val="tx1"/>
                    </a:solidFill>
                  </a:ln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mavzu</a:t>
              </a:r>
              <a:endParaRPr lang="en-US" sz="3200" b="1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0" name="Рисунок 19"/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15" t="28791" r="31855" b="38712"/>
            <a:stretch/>
          </p:blipFill>
          <p:spPr bwMode="auto">
            <a:xfrm>
              <a:off x="216424" y="1439718"/>
              <a:ext cx="2568976" cy="227563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2359594" y="4138383"/>
            <a:ext cx="9832405" cy="1319113"/>
          </a:xfrm>
          <a:prstGeom prst="rect">
            <a:avLst/>
          </a:prstGeom>
          <a:solidFill>
            <a:srgbClr val="FFF2CC">
              <a:alpha val="72157"/>
            </a:srgb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2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MATEMATIKADAN BAHOLASH TOPSHIRIQLARINING TURLARI, ULARNI TUZISH METODIKASI VA BAHOLASH MEZONLARI</a:t>
            </a:r>
            <a:endParaRPr lang="en-US" sz="3200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5146" y="4056706"/>
            <a:ext cx="22220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7.1- MODUL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36974" y="5556799"/>
            <a:ext cx="83696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B.K.Xaydarov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f.-</a:t>
            </a:r>
            <a:r>
              <a:rPr lang="en-US" sz="2000" dirty="0" err="1">
                <a:solidFill>
                  <a:srgbClr val="002060"/>
                </a:solidFill>
              </a:rPr>
              <a:t>m.f.n</a:t>
            </a:r>
            <a:r>
              <a:rPr lang="en-US" sz="2000" dirty="0">
                <a:solidFill>
                  <a:srgbClr val="002060"/>
                </a:solidFill>
              </a:rPr>
              <a:t>., </a:t>
            </a:r>
            <a:r>
              <a:rPr lang="en-US" sz="2000" dirty="0" smtClean="0">
                <a:solidFill>
                  <a:srgbClr val="002060"/>
                </a:solidFill>
              </a:rPr>
              <a:t>professor</a:t>
            </a:r>
            <a:endParaRPr lang="uz-Latn-UZ" sz="2000" dirty="0" smtClean="0">
              <a:solidFill>
                <a:srgbClr val="002060"/>
              </a:solidFill>
            </a:endParaRPr>
          </a:p>
          <a:p>
            <a:pPr algn="ctr"/>
            <a:r>
              <a:rPr lang="en-US" sz="2000" i="1" dirty="0" smtClean="0">
                <a:solidFill>
                  <a:srgbClr val="0070C0"/>
                </a:solidFill>
              </a:rPr>
              <a:t> E-mail: khaydarov2021@gmail.com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89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489331" y="2389479"/>
            <a:ext cx="1101722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Matematikadan</a:t>
            </a:r>
            <a:r>
              <a:rPr lang="en-US" sz="3200" b="1" dirty="0" smtClean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 smtClean="0"/>
              <a:t>topshiriqlarini</a:t>
            </a:r>
            <a:r>
              <a:rPr lang="en-US" sz="3200" b="1" dirty="0" smtClean="0"/>
              <a:t> </a:t>
            </a:r>
            <a:r>
              <a:rPr lang="en-US" sz="3200" b="1" dirty="0" err="1"/>
              <a:t>tuzish</a:t>
            </a:r>
            <a:r>
              <a:rPr lang="en-US" sz="3200" b="1" dirty="0"/>
              <a:t> </a:t>
            </a:r>
            <a:r>
              <a:rPr lang="en-US" sz="3200" b="1" dirty="0" err="1"/>
              <a:t>metodikasi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 smtClean="0"/>
              <a:t>ularni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baholash</a:t>
            </a:r>
            <a:r>
              <a:rPr lang="en-US" sz="3200" b="1" dirty="0" smtClean="0"/>
              <a:t> </a:t>
            </a:r>
            <a:r>
              <a:rPr lang="en-US" sz="3200" b="1" dirty="0" err="1"/>
              <a:t>mezonlari</a:t>
            </a:r>
            <a:r>
              <a:rPr lang="en-US" sz="3200" b="1" dirty="0"/>
              <a:t>. </a:t>
            </a:r>
            <a:endParaRPr lang="ru-RU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Nazorat</a:t>
            </a:r>
            <a:r>
              <a:rPr lang="en-US" sz="3200" b="1" dirty="0" smtClean="0"/>
              <a:t> </a:t>
            </a:r>
            <a:r>
              <a:rPr lang="en-US" sz="3200" b="1" dirty="0" err="1"/>
              <a:t>ishlari</a:t>
            </a:r>
            <a:r>
              <a:rPr lang="en-US" sz="3200" b="1" dirty="0"/>
              <a:t> </a:t>
            </a:r>
            <a:r>
              <a:rPr lang="en-US" sz="3200" b="1" dirty="0" err="1"/>
              <a:t>mazmuni</a:t>
            </a:r>
            <a:r>
              <a:rPr lang="en-US" sz="3200" b="1" dirty="0"/>
              <a:t>, </a:t>
            </a:r>
            <a:r>
              <a:rPr lang="en-US" sz="3200" b="1" dirty="0" err="1"/>
              <a:t>ularni</a:t>
            </a:r>
            <a:r>
              <a:rPr lang="en-US" sz="3200" b="1" dirty="0"/>
              <a:t> </a:t>
            </a:r>
            <a:r>
              <a:rPr lang="en-US" sz="3200" b="1" dirty="0" err="1"/>
              <a:t>tuzish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/>
              <a:t>bo‘yicha</a:t>
            </a:r>
            <a:r>
              <a:rPr lang="en-US" sz="3200" b="1" dirty="0"/>
              <a:t> </a:t>
            </a:r>
            <a:r>
              <a:rPr lang="en-US" sz="3200" b="1" dirty="0" err="1"/>
              <a:t>ko‘rsatmalar</a:t>
            </a:r>
            <a:r>
              <a:rPr lang="en-US" sz="3200" b="1" dirty="0"/>
              <a:t>. </a:t>
            </a:r>
            <a:endParaRPr lang="ru-RU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Nazorat</a:t>
            </a:r>
            <a:r>
              <a:rPr lang="en-US" sz="3200" b="1" dirty="0" smtClean="0"/>
              <a:t> </a:t>
            </a:r>
            <a:r>
              <a:rPr lang="en-US" sz="3200" b="1" dirty="0" err="1"/>
              <a:t>ishi</a:t>
            </a:r>
            <a:r>
              <a:rPr lang="en-US" sz="3200" b="1" dirty="0"/>
              <a:t> </a:t>
            </a:r>
            <a:r>
              <a:rPr lang="en-US" sz="3200" b="1" dirty="0" err="1" smtClean="0"/>
              <a:t>namunasi</a:t>
            </a:r>
            <a:r>
              <a:rPr lang="en-US" sz="3200" b="1" dirty="0" smtClean="0"/>
              <a:t> </a:t>
            </a:r>
            <a:r>
              <a:rPr lang="en-US" sz="3200" b="1" dirty="0" err="1"/>
              <a:t>tahlili</a:t>
            </a:r>
            <a:r>
              <a:rPr lang="en-US" sz="3200" b="1" dirty="0" smtClean="0"/>
              <a:t>.</a:t>
            </a:r>
            <a:endParaRPr lang="ru-RU" sz="3200" b="1" dirty="0" smtClean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MATEMATIKADAN BAHOLASH TOPSHIRIQLARINI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TUZISH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3430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321763" y="1198827"/>
            <a:ext cx="11291971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Baholash</a:t>
            </a:r>
            <a:r>
              <a:rPr lang="en-US" sz="3200" b="1" dirty="0" smtClean="0"/>
              <a:t> </a:t>
            </a:r>
            <a:r>
              <a:rPr lang="en-US" sz="3200" b="1" dirty="0" err="1"/>
              <a:t>topshiriqlarini</a:t>
            </a:r>
            <a:r>
              <a:rPr lang="en-US" sz="3200" b="1" dirty="0"/>
              <a:t> </a:t>
            </a:r>
            <a:r>
              <a:rPr lang="en-US" sz="3200" b="1" dirty="0" err="1"/>
              <a:t>tuzish</a:t>
            </a:r>
            <a:r>
              <a:rPr lang="en-US" sz="3200" b="1" dirty="0"/>
              <a:t> </a:t>
            </a:r>
            <a:r>
              <a:rPr lang="en-US" sz="3200" b="1" dirty="0" err="1" smtClean="0"/>
              <a:t>quyidagi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bosqichlarda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amalga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oshiriladi</a:t>
            </a:r>
            <a:r>
              <a:rPr lang="en-US" sz="3200" b="1" dirty="0" smtClean="0"/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bob </a:t>
            </a:r>
            <a:r>
              <a:rPr lang="en-US" sz="3200" b="1" dirty="0" err="1"/>
              <a:t>materiallari</a:t>
            </a:r>
            <a:r>
              <a:rPr lang="en-US" sz="3200" b="1" dirty="0"/>
              <a:t> </a:t>
            </a:r>
            <a:r>
              <a:rPr lang="en-US" sz="3200" b="1" dirty="0" err="1"/>
              <a:t>asosida</a:t>
            </a:r>
            <a:r>
              <a:rPr lang="en-US" sz="3200" b="1" dirty="0"/>
              <a:t> </a:t>
            </a:r>
            <a:r>
              <a:rPr lang="en-US" sz="3200" b="1" dirty="0" err="1"/>
              <a:t>o‘quvchilarda</a:t>
            </a:r>
            <a:r>
              <a:rPr lang="en-US" sz="3200" b="1" dirty="0"/>
              <a:t> </a:t>
            </a:r>
            <a:r>
              <a:rPr lang="en-US" sz="3200" b="1" dirty="0" err="1"/>
              <a:t>shakllantirilishi</a:t>
            </a:r>
            <a:r>
              <a:rPr lang="en-US" sz="3200" b="1" dirty="0"/>
              <a:t> </a:t>
            </a:r>
            <a:r>
              <a:rPr lang="en-US" sz="3200" b="1" dirty="0" err="1"/>
              <a:t>lozim</a:t>
            </a:r>
            <a:r>
              <a:rPr lang="en-US" sz="3200" b="1" dirty="0"/>
              <a:t> </a:t>
            </a:r>
            <a:r>
              <a:rPr lang="en-US" sz="3200" b="1" dirty="0" err="1"/>
              <a:t>bo‘lgan</a:t>
            </a:r>
            <a:r>
              <a:rPr lang="en-US" sz="3200" b="1" dirty="0"/>
              <a:t> </a:t>
            </a:r>
            <a:r>
              <a:rPr lang="en-US" sz="3200" b="1" dirty="0" err="1"/>
              <a:t>bilim</a:t>
            </a:r>
            <a:r>
              <a:rPr lang="en-US" sz="3200" b="1" dirty="0"/>
              <a:t>, </a:t>
            </a:r>
            <a:r>
              <a:rPr lang="en-US" sz="3200" b="1" dirty="0" err="1"/>
              <a:t>ko‘nikma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kompetensiyalarni</a:t>
            </a:r>
            <a:r>
              <a:rPr lang="en-US" sz="3200" b="1" dirty="0"/>
              <a:t> DTS </a:t>
            </a:r>
            <a:r>
              <a:rPr lang="en-US" sz="3200" b="1" dirty="0" err="1"/>
              <a:t>asosida</a:t>
            </a:r>
            <a:r>
              <a:rPr lang="en-US" sz="3200" b="1" dirty="0"/>
              <a:t> </a:t>
            </a:r>
            <a:r>
              <a:rPr lang="en-US" sz="3200" b="1" dirty="0" err="1"/>
              <a:t>aniqlashtirish</a:t>
            </a:r>
            <a:r>
              <a:rPr lang="en-US" sz="3200" b="1" dirty="0" smtClean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o‘quv</a:t>
            </a:r>
            <a:r>
              <a:rPr lang="en-US" sz="3200" b="1" dirty="0" smtClean="0"/>
              <a:t> </a:t>
            </a:r>
            <a:r>
              <a:rPr lang="en-US" sz="3200" b="1" dirty="0" err="1"/>
              <a:t>dasturidagi</a:t>
            </a:r>
            <a:r>
              <a:rPr lang="en-US" sz="3200" b="1" dirty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/>
              <a:t>o‘tkaziladigan</a:t>
            </a:r>
            <a:r>
              <a:rPr lang="en-US" sz="3200" b="1" dirty="0"/>
              <a:t> </a:t>
            </a:r>
            <a:r>
              <a:rPr lang="en-US" sz="3200" b="1" dirty="0" err="1"/>
              <a:t>bobning</a:t>
            </a:r>
            <a:r>
              <a:rPr lang="en-US" sz="3200" b="1" dirty="0"/>
              <a:t> </a:t>
            </a:r>
            <a:r>
              <a:rPr lang="en-US" sz="3200" b="1" dirty="0" err="1"/>
              <a:t>mazmunini</a:t>
            </a:r>
            <a:r>
              <a:rPr lang="en-US" sz="3200" b="1" dirty="0"/>
              <a:t> </a:t>
            </a:r>
            <a:r>
              <a:rPr lang="en-US" sz="3200" b="1" dirty="0" err="1"/>
              <a:t>tahlil</a:t>
            </a:r>
            <a:r>
              <a:rPr lang="en-US" sz="3200" b="1" dirty="0"/>
              <a:t> </a:t>
            </a:r>
            <a:r>
              <a:rPr lang="en-US" sz="3200" b="1" dirty="0" err="1"/>
              <a:t>qilish</a:t>
            </a:r>
            <a:r>
              <a:rPr lang="en-US" sz="3200" b="1" dirty="0"/>
              <a:t>; </a:t>
            </a:r>
            <a:endParaRPr lang="en-US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nazorat</a:t>
            </a:r>
            <a:r>
              <a:rPr lang="en-US" sz="3200" b="1" dirty="0" smtClean="0"/>
              <a:t> </a:t>
            </a:r>
            <a:r>
              <a:rPr lang="en-US" sz="3200" b="1" dirty="0" err="1"/>
              <a:t>torshiriqlarini</a:t>
            </a:r>
            <a:r>
              <a:rPr lang="en-US" sz="3200" b="1" dirty="0"/>
              <a:t> </a:t>
            </a:r>
            <a:r>
              <a:rPr lang="en-US" sz="3200" b="1" dirty="0" err="1"/>
              <a:t>tuzish</a:t>
            </a:r>
            <a:r>
              <a:rPr lang="en-US" sz="3200" b="1" dirty="0"/>
              <a:t>; </a:t>
            </a:r>
            <a:endParaRPr lang="en-US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</a:t>
            </a:r>
            <a:r>
              <a:rPr lang="en-US" sz="3200" b="1" dirty="0" err="1" smtClean="0"/>
              <a:t>aholash</a:t>
            </a:r>
            <a:r>
              <a:rPr lang="en-US" sz="3200" b="1" dirty="0" smtClean="0"/>
              <a:t> </a:t>
            </a:r>
            <a:r>
              <a:rPr lang="en-US" sz="3200" b="1" dirty="0" err="1"/>
              <a:t>mezonlarini</a:t>
            </a:r>
            <a:r>
              <a:rPr lang="en-US" sz="3200" b="1" dirty="0"/>
              <a:t> </a:t>
            </a:r>
            <a:r>
              <a:rPr lang="en-US" sz="3200" b="1" dirty="0" err="1"/>
              <a:t>aniqlash</a:t>
            </a:r>
            <a:r>
              <a:rPr lang="en-US" sz="3200" b="1" dirty="0"/>
              <a:t>; </a:t>
            </a:r>
            <a:endParaRPr lang="en-US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baholashni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o‘tkazish</a:t>
            </a:r>
            <a:r>
              <a:rPr lang="en-US" sz="3200" b="1" dirty="0"/>
              <a:t>; </a:t>
            </a:r>
            <a:endParaRPr lang="en-US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baholash</a:t>
            </a:r>
            <a:r>
              <a:rPr lang="en-US" sz="3200" b="1" dirty="0" smtClean="0"/>
              <a:t> </a:t>
            </a:r>
            <a:r>
              <a:rPr lang="en-US" sz="3200" b="1" dirty="0" err="1"/>
              <a:t>natijalarini</a:t>
            </a:r>
            <a:r>
              <a:rPr lang="en-US" sz="3200" b="1" dirty="0"/>
              <a:t> </a:t>
            </a:r>
            <a:r>
              <a:rPr lang="en-US" sz="3200" b="1" dirty="0" err="1"/>
              <a:t>tahlil</a:t>
            </a:r>
            <a:r>
              <a:rPr lang="en-US" sz="3200" b="1" dirty="0"/>
              <a:t> </a:t>
            </a:r>
            <a:r>
              <a:rPr lang="en-US" sz="3200" b="1" dirty="0" err="1"/>
              <a:t>qilish</a:t>
            </a:r>
            <a:endParaRPr lang="en-US" sz="3200" b="1" dirty="0"/>
          </a:p>
          <a:p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BAHOLASH TOPSHIRIQLARINI TUZISH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82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377811" y="2360055"/>
            <a:ext cx="1180931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“</a:t>
            </a:r>
            <a:r>
              <a:rPr lang="en-US" sz="2800" b="1" dirty="0" err="1"/>
              <a:t>Oddiy</a:t>
            </a:r>
            <a:r>
              <a:rPr lang="en-US" sz="2800" b="1" dirty="0"/>
              <a:t> </a:t>
            </a:r>
            <a:r>
              <a:rPr lang="en-US" sz="2800" b="1" dirty="0" err="1"/>
              <a:t>kasrlar</a:t>
            </a:r>
            <a:r>
              <a:rPr lang="en-US" sz="2800" b="1" dirty="0"/>
              <a:t>” </a:t>
            </a:r>
            <a:r>
              <a:rPr lang="en-US" sz="2800" b="1" dirty="0" err="1"/>
              <a:t>bobi</a:t>
            </a:r>
            <a:r>
              <a:rPr lang="en-US" sz="2800" b="1" dirty="0"/>
              <a:t> 7-nazorat </a:t>
            </a:r>
            <a:r>
              <a:rPr lang="en-US" sz="2800" b="1" dirty="0" err="1"/>
              <a:t>ishi</a:t>
            </a:r>
            <a:r>
              <a:rPr lang="en-US" sz="2800" b="1" dirty="0"/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C00000"/>
                </a:solidFill>
              </a:rPr>
              <a:t>(</a:t>
            </a:r>
            <a:r>
              <a:rPr lang="en-US" sz="2800" b="1" dirty="0">
                <a:solidFill>
                  <a:srgbClr val="C00000"/>
                </a:solidFill>
              </a:rPr>
              <a:t>M1) </a:t>
            </a:r>
            <a:r>
              <a:rPr lang="en-US" sz="2800" b="1" dirty="0" err="1"/>
              <a:t>Ulushlar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oddiy</a:t>
            </a:r>
            <a:r>
              <a:rPr lang="en-US" sz="2800" b="1" dirty="0"/>
              <a:t> </a:t>
            </a:r>
            <a:r>
              <a:rPr lang="en-US" sz="2800" b="1" dirty="0" err="1"/>
              <a:t>kasrlardan</a:t>
            </a:r>
            <a:r>
              <a:rPr lang="en-US" sz="2800" b="1" dirty="0"/>
              <a:t> </a:t>
            </a:r>
            <a:r>
              <a:rPr lang="en-US" sz="2800" b="1" dirty="0" err="1"/>
              <a:t>tayanch</a:t>
            </a:r>
            <a:r>
              <a:rPr lang="en-US" sz="2800" b="1" dirty="0"/>
              <a:t> </a:t>
            </a:r>
            <a:r>
              <a:rPr lang="en-US" sz="2800" b="1" dirty="0" err="1"/>
              <a:t>darajada</a:t>
            </a:r>
            <a:r>
              <a:rPr lang="en-US" sz="2800" b="1" dirty="0"/>
              <a:t> </a:t>
            </a:r>
            <a:r>
              <a:rPr lang="en-US" sz="2800" b="1" dirty="0" err="1"/>
              <a:t>foydalana</a:t>
            </a:r>
            <a:r>
              <a:rPr lang="en-US" sz="2800" b="1" dirty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C00000"/>
                </a:solidFill>
              </a:rPr>
              <a:t>(</a:t>
            </a:r>
            <a:r>
              <a:rPr lang="en-US" sz="2800" b="1" dirty="0">
                <a:solidFill>
                  <a:srgbClr val="C00000"/>
                </a:solidFill>
              </a:rPr>
              <a:t>M2) </a:t>
            </a:r>
            <a:r>
              <a:rPr lang="en-US" sz="2800" b="1" dirty="0" err="1"/>
              <a:t>Kasrlarni</a:t>
            </a:r>
            <a:r>
              <a:rPr lang="en-US" sz="2800" b="1" dirty="0"/>
              <a:t> </a:t>
            </a:r>
            <a:r>
              <a:rPr lang="en-US" sz="2800" b="1" dirty="0" err="1"/>
              <a:t>taqqoslash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sonni</a:t>
            </a:r>
            <a:r>
              <a:rPr lang="en-US" sz="2800" b="1" dirty="0"/>
              <a:t> </a:t>
            </a:r>
            <a:r>
              <a:rPr lang="en-US" sz="2800" b="1" dirty="0" err="1"/>
              <a:t>kasriga</a:t>
            </a:r>
            <a:r>
              <a:rPr lang="en-US" sz="2800" b="1" dirty="0"/>
              <a:t> </a:t>
            </a:r>
            <a:r>
              <a:rPr lang="en-US" sz="2800" b="1" dirty="0" err="1"/>
              <a:t>ko‘ra</a:t>
            </a:r>
            <a:r>
              <a:rPr lang="en-US" sz="2800" b="1" dirty="0"/>
              <a:t> </a:t>
            </a:r>
            <a:r>
              <a:rPr lang="en-US" sz="2800" b="1" dirty="0" err="1"/>
              <a:t>o‘zini</a:t>
            </a:r>
            <a:r>
              <a:rPr lang="en-US" sz="2800" b="1" dirty="0"/>
              <a:t> </a:t>
            </a:r>
            <a:r>
              <a:rPr lang="en-US" sz="2800" b="1" dirty="0" err="1"/>
              <a:t>topish</a:t>
            </a:r>
            <a:r>
              <a:rPr lang="en-US" sz="2800" b="1" dirty="0"/>
              <a:t>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C00000"/>
                </a:solidFill>
              </a:rPr>
              <a:t>(</a:t>
            </a:r>
            <a:r>
              <a:rPr lang="en-US" sz="2800" b="1" dirty="0">
                <a:solidFill>
                  <a:srgbClr val="C00000"/>
                </a:solidFill>
              </a:rPr>
              <a:t>M3)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noto‘g‘ri</a:t>
            </a:r>
            <a:r>
              <a:rPr lang="en-US" sz="2800" b="1" dirty="0"/>
              <a:t> </a:t>
            </a:r>
            <a:r>
              <a:rPr lang="en-US" sz="2800" b="1" dirty="0" err="1"/>
              <a:t>kasrlarni</a:t>
            </a:r>
            <a:r>
              <a:rPr lang="en-US" sz="2800" b="1" dirty="0"/>
              <a:t> </a:t>
            </a:r>
            <a:r>
              <a:rPr lang="en-US" sz="2800" b="1" dirty="0" err="1"/>
              <a:t>bir-biridan</a:t>
            </a:r>
            <a:r>
              <a:rPr lang="en-US" sz="2800" b="1" dirty="0"/>
              <a:t> </a:t>
            </a:r>
            <a:r>
              <a:rPr lang="en-US" sz="2800" b="1" dirty="0" err="1"/>
              <a:t>farqlay</a:t>
            </a:r>
            <a:r>
              <a:rPr lang="en-US" sz="2800" b="1" dirty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C00000"/>
                </a:solidFill>
              </a:rPr>
              <a:t>(</a:t>
            </a:r>
            <a:r>
              <a:rPr lang="en-US" sz="2800" b="1" dirty="0">
                <a:solidFill>
                  <a:srgbClr val="C00000"/>
                </a:solidFill>
              </a:rPr>
              <a:t>M4) </a:t>
            </a:r>
            <a:r>
              <a:rPr lang="en-US" sz="2800" b="1" dirty="0"/>
              <a:t>Bir </a:t>
            </a:r>
            <a:r>
              <a:rPr lang="en-US" sz="2800" b="1" dirty="0" err="1"/>
              <a:t>xil</a:t>
            </a:r>
            <a:r>
              <a:rPr lang="en-US" sz="2800" b="1" dirty="0"/>
              <a:t> </a:t>
            </a:r>
            <a:r>
              <a:rPr lang="en-US" sz="2800" b="1" dirty="0" err="1"/>
              <a:t>maxrajli</a:t>
            </a:r>
            <a:r>
              <a:rPr lang="en-US" sz="2800" b="1" dirty="0"/>
              <a:t> </a:t>
            </a:r>
            <a:r>
              <a:rPr lang="en-US" sz="2800" b="1" dirty="0" err="1"/>
              <a:t>kasrlarni</a:t>
            </a:r>
            <a:r>
              <a:rPr lang="en-US" sz="2800" b="1" dirty="0"/>
              <a:t> </a:t>
            </a:r>
            <a:r>
              <a:rPr lang="en-US" sz="2800" b="1" dirty="0" err="1"/>
              <a:t>qo‘shish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ayirishni</a:t>
            </a:r>
            <a:r>
              <a:rPr lang="en-US" sz="2800" b="1" dirty="0"/>
              <a:t> </a:t>
            </a:r>
            <a:r>
              <a:rPr lang="en-US" sz="2800" b="1" dirty="0" err="1"/>
              <a:t>bajara</a:t>
            </a:r>
            <a:r>
              <a:rPr lang="en-US" sz="2800" b="1" dirty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C00000"/>
                </a:solidFill>
              </a:rPr>
              <a:t>(</a:t>
            </a:r>
            <a:r>
              <a:rPr lang="en-US" sz="2800" b="1" dirty="0">
                <a:solidFill>
                  <a:srgbClr val="C00000"/>
                </a:solidFill>
              </a:rPr>
              <a:t>M5) </a:t>
            </a:r>
            <a:r>
              <a:rPr lang="en-US" sz="2800" b="1" dirty="0" err="1"/>
              <a:t>Sonlar</a:t>
            </a:r>
            <a:r>
              <a:rPr lang="en-US" sz="2800" b="1" dirty="0"/>
              <a:t> </a:t>
            </a:r>
            <a:r>
              <a:rPr lang="en-US" sz="2800" b="1" dirty="0" err="1"/>
              <a:t>nurida</a:t>
            </a:r>
            <a:r>
              <a:rPr lang="en-US" sz="2800" b="1" dirty="0"/>
              <a:t> </a:t>
            </a:r>
            <a:r>
              <a:rPr lang="en-US" sz="2800" b="1" dirty="0" err="1"/>
              <a:t>oddiy</a:t>
            </a:r>
            <a:r>
              <a:rPr lang="en-US" sz="2800" b="1" dirty="0"/>
              <a:t> </a:t>
            </a:r>
            <a:r>
              <a:rPr lang="en-US" sz="2800" b="1" dirty="0" err="1"/>
              <a:t>kasrlarni</a:t>
            </a:r>
            <a:r>
              <a:rPr lang="en-US" sz="2800" b="1" dirty="0"/>
              <a:t> </a:t>
            </a:r>
            <a:r>
              <a:rPr lang="en-US" sz="2800" b="1" dirty="0" err="1"/>
              <a:t>tasvirlay</a:t>
            </a:r>
            <a:r>
              <a:rPr lang="en-US" sz="2800" b="1" dirty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;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BAHOLASH TOPSHIRIQLARINI TUZISH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3205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695400" y="1694616"/>
            <a:ext cx="1130525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/>
              <a:t>Nazorat</a:t>
            </a:r>
            <a:r>
              <a:rPr lang="en-US" sz="2800" b="1" dirty="0"/>
              <a:t> </a:t>
            </a:r>
            <a:r>
              <a:rPr lang="en-US" sz="2800" b="1" dirty="0" err="1"/>
              <a:t>ishida</a:t>
            </a:r>
            <a:r>
              <a:rPr lang="en-US" sz="2800" b="1" dirty="0"/>
              <a:t> 18 ta </a:t>
            </a:r>
            <a:r>
              <a:rPr lang="en-US" sz="2800" b="1" dirty="0" err="1"/>
              <a:t>topshiriq</a:t>
            </a:r>
            <a:r>
              <a:rPr lang="en-US" sz="2800" b="1" dirty="0"/>
              <a:t> </a:t>
            </a:r>
            <a:r>
              <a:rPr lang="en-US" sz="2800" b="1" dirty="0" err="1"/>
              <a:t>bo‘lishi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u </a:t>
            </a:r>
            <a:r>
              <a:rPr lang="en-US" sz="2800" b="1" dirty="0" smtClean="0"/>
              <a:t>2</a:t>
            </a:r>
            <a:r>
              <a:rPr lang="uz-Latn-UZ" sz="2800" b="1" dirty="0" smtClean="0"/>
              <a:t>-</a:t>
            </a:r>
            <a:r>
              <a:rPr lang="en-US" sz="2800" b="1" dirty="0" smtClean="0"/>
              <a:t>3 </a:t>
            </a:r>
            <a:r>
              <a:rPr lang="en-US" sz="2800" b="1" dirty="0"/>
              <a:t>ta </a:t>
            </a:r>
            <a:r>
              <a:rPr lang="en-US" sz="2800" b="1" dirty="0" err="1"/>
              <a:t>variantda</a:t>
            </a:r>
            <a:r>
              <a:rPr lang="en-US" sz="2800" b="1" dirty="0"/>
              <a:t> </a:t>
            </a:r>
            <a:r>
              <a:rPr lang="en-US" sz="2800" b="1" dirty="0" err="1"/>
              <a:t>tuzilishi</a:t>
            </a:r>
            <a:r>
              <a:rPr lang="en-US" sz="2800" b="1" dirty="0"/>
              <a:t> </a:t>
            </a:r>
            <a:r>
              <a:rPr lang="en-US" sz="2800" b="1" dirty="0" err="1"/>
              <a:t>maqsadga</a:t>
            </a:r>
            <a:r>
              <a:rPr lang="en-US" sz="2800" b="1" dirty="0"/>
              <a:t> </a:t>
            </a:r>
            <a:r>
              <a:rPr lang="en-US" sz="2800" b="1" dirty="0" err="1"/>
              <a:t>muvofiq</a:t>
            </a:r>
            <a:r>
              <a:rPr lang="en-US" sz="2800" b="1" dirty="0"/>
              <a:t>. </a:t>
            </a:r>
            <a:endParaRPr lang="uz-Latn-UZ" sz="2800" b="1" dirty="0"/>
          </a:p>
          <a:p>
            <a:r>
              <a:rPr lang="uz-Latn-UZ" sz="2800" b="1" dirty="0"/>
              <a:t>T</a:t>
            </a:r>
            <a:r>
              <a:rPr lang="en-US" sz="2800" b="1" dirty="0" err="1"/>
              <a:t>opshiriqlarning</a:t>
            </a:r>
            <a:r>
              <a:rPr lang="uz-Latn-UZ" sz="2800" b="1" dirty="0"/>
              <a:t>   50 % - </a:t>
            </a:r>
            <a:r>
              <a:rPr lang="en-US" sz="2800" b="1" dirty="0"/>
              <a:t>1</a:t>
            </a:r>
            <a:r>
              <a:rPr lang="uz-Latn-UZ" sz="2800" b="1" dirty="0"/>
              <a:t>-</a:t>
            </a:r>
            <a:r>
              <a:rPr lang="en-US" sz="2800" b="1" dirty="0"/>
              <a:t> </a:t>
            </a:r>
            <a:r>
              <a:rPr lang="en-US" sz="2800" b="1" dirty="0" err="1"/>
              <a:t>darajali</a:t>
            </a:r>
            <a:r>
              <a:rPr lang="en-US" sz="2800" b="1" dirty="0"/>
              <a:t>, </a:t>
            </a:r>
            <a:endParaRPr lang="uz-Latn-UZ" sz="2800" b="1" dirty="0"/>
          </a:p>
          <a:p>
            <a:r>
              <a:rPr lang="uz-Latn-UZ" sz="2800" b="1" dirty="0"/>
              <a:t>                             </a:t>
            </a:r>
            <a:r>
              <a:rPr lang="en-US" sz="2800" b="1" dirty="0" smtClean="0"/>
              <a:t>  </a:t>
            </a:r>
            <a:r>
              <a:rPr lang="uz-Latn-UZ" sz="2800" b="1" dirty="0" smtClean="0"/>
              <a:t> </a:t>
            </a:r>
            <a:r>
              <a:rPr lang="en-US" sz="2800" b="1" dirty="0"/>
              <a:t>30 </a:t>
            </a:r>
            <a:r>
              <a:rPr lang="uz-Latn-UZ" sz="2800" b="1" dirty="0"/>
              <a:t>%  -</a:t>
            </a:r>
            <a:r>
              <a:rPr lang="en-US" sz="2800" b="1" dirty="0"/>
              <a:t> 2</a:t>
            </a:r>
            <a:r>
              <a:rPr lang="uz-Latn-UZ" sz="2800" b="1" dirty="0"/>
              <a:t>-</a:t>
            </a:r>
            <a:r>
              <a:rPr lang="en-US" sz="2800" b="1" dirty="0"/>
              <a:t>  </a:t>
            </a:r>
            <a:r>
              <a:rPr lang="en-US" sz="2800" b="1" dirty="0" err="1"/>
              <a:t>darajali</a:t>
            </a:r>
            <a:endParaRPr lang="uz-Latn-UZ" sz="2800" b="1" dirty="0"/>
          </a:p>
          <a:p>
            <a:r>
              <a:rPr lang="uz-Latn-UZ" sz="2800" b="1" dirty="0"/>
              <a:t>                            </a:t>
            </a:r>
            <a:r>
              <a:rPr lang="en-US" sz="2800" b="1" dirty="0" smtClean="0"/>
              <a:t> </a:t>
            </a:r>
            <a:r>
              <a:rPr lang="uz-Latn-UZ" sz="2800" b="1" dirty="0" smtClean="0"/>
              <a:t>   </a:t>
            </a:r>
            <a:r>
              <a:rPr lang="en-US" sz="2800" b="1" dirty="0"/>
              <a:t>20 </a:t>
            </a:r>
            <a:r>
              <a:rPr lang="uz-Latn-UZ" sz="2800" b="1" dirty="0"/>
              <a:t>%  - </a:t>
            </a:r>
            <a:r>
              <a:rPr lang="en-US" sz="2800" b="1" dirty="0"/>
              <a:t>3-</a:t>
            </a:r>
            <a:r>
              <a:rPr lang="uz-Latn-UZ" sz="2800" b="1" dirty="0"/>
              <a:t> </a:t>
            </a:r>
            <a:r>
              <a:rPr lang="en-US" sz="2800" b="1" dirty="0" err="1"/>
              <a:t>darajali</a:t>
            </a:r>
            <a:r>
              <a:rPr lang="en-US" sz="2800" b="1" dirty="0"/>
              <a:t> </a:t>
            </a:r>
            <a:r>
              <a:rPr lang="en-US" sz="2800" b="1" dirty="0" err="1"/>
              <a:t>qilib</a:t>
            </a:r>
            <a:r>
              <a:rPr lang="en-US" sz="2800" b="1" dirty="0"/>
              <a:t> </a:t>
            </a:r>
            <a:r>
              <a:rPr lang="en-US" sz="2800" b="1" dirty="0" err="1" smtClean="0"/>
              <a:t>tuziladi</a:t>
            </a:r>
            <a:r>
              <a:rPr lang="en-US" sz="2800" b="1" dirty="0" smtClean="0"/>
              <a:t>. </a:t>
            </a:r>
            <a:endParaRPr lang="uz-Latn-UZ" sz="2800" b="1" dirty="0"/>
          </a:p>
          <a:p>
            <a:r>
              <a:rPr lang="en-US" sz="2800" b="1" dirty="0"/>
              <a:t>1-daraja</a:t>
            </a:r>
            <a:r>
              <a:rPr lang="uz-Latn-UZ" sz="2800" b="1" dirty="0"/>
              <a:t> -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bilish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tushunish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endParaRPr lang="uz-Latn-UZ" sz="2800" b="1" dirty="0">
              <a:solidFill>
                <a:srgbClr val="C00000"/>
              </a:solidFill>
            </a:endParaRPr>
          </a:p>
          <a:p>
            <a:r>
              <a:rPr lang="en-US" sz="2800" b="1" dirty="0"/>
              <a:t>2-daraja</a:t>
            </a:r>
            <a:r>
              <a:rPr lang="uz-Latn-UZ" sz="2800" b="1" dirty="0"/>
              <a:t> - </a:t>
            </a:r>
            <a:r>
              <a:rPr lang="en-US" sz="2800" b="1" dirty="0" err="1">
                <a:solidFill>
                  <a:srgbClr val="C00000"/>
                </a:solidFill>
              </a:rPr>
              <a:t>qo‘llash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endParaRPr lang="uz-Latn-UZ" sz="2800" b="1" dirty="0">
              <a:solidFill>
                <a:srgbClr val="C00000"/>
              </a:solidFill>
            </a:endParaRPr>
          </a:p>
          <a:p>
            <a:r>
              <a:rPr lang="en-US" sz="2800" b="1" dirty="0"/>
              <a:t>3-daraja</a:t>
            </a:r>
            <a:r>
              <a:rPr lang="uz-Latn-UZ" sz="2800" b="1" dirty="0"/>
              <a:t> - </a:t>
            </a:r>
            <a:r>
              <a:rPr lang="en-US" sz="2800" b="1" dirty="0" err="1">
                <a:solidFill>
                  <a:srgbClr val="C00000"/>
                </a:solidFill>
              </a:rPr>
              <a:t>mulohaza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yuritish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/>
              <a:t>ko‘nikmalarini</a:t>
            </a:r>
            <a:r>
              <a:rPr lang="en-US" sz="2800" b="1" dirty="0"/>
              <a:t> </a:t>
            </a:r>
            <a:r>
              <a:rPr lang="en-US" sz="2800" b="1" dirty="0" err="1"/>
              <a:t>aniqlaydigan</a:t>
            </a:r>
            <a:r>
              <a:rPr lang="uz-Latn-UZ" sz="2800" b="1" dirty="0"/>
              <a:t> </a:t>
            </a:r>
            <a:r>
              <a:rPr lang="en-US" sz="2800" b="1" dirty="0" err="1"/>
              <a:t>aqliy</a:t>
            </a:r>
            <a:r>
              <a:rPr lang="en-US" sz="2800" b="1" dirty="0"/>
              <a:t> </a:t>
            </a:r>
            <a:r>
              <a:rPr lang="en-US" sz="2800" b="1" dirty="0" err="1"/>
              <a:t>faoliyatga</a:t>
            </a:r>
            <a:r>
              <a:rPr lang="en-US" sz="2800" b="1" dirty="0"/>
              <a:t> </a:t>
            </a:r>
            <a:r>
              <a:rPr lang="en-US" sz="2800" b="1" dirty="0" err="1"/>
              <a:t>doir</a:t>
            </a:r>
            <a:r>
              <a:rPr lang="en-US" sz="2800" b="1" dirty="0"/>
              <a:t>  </a:t>
            </a:r>
            <a:r>
              <a:rPr lang="en-US" sz="2800" b="1" dirty="0" err="1" smtClean="0"/>
              <a:t>topshiriqlardan</a:t>
            </a:r>
            <a:r>
              <a:rPr lang="en-US" sz="2800" b="1" dirty="0" smtClean="0"/>
              <a:t> </a:t>
            </a:r>
            <a:r>
              <a:rPr lang="en-US" sz="2800" b="1" dirty="0" err="1"/>
              <a:t>iborat</a:t>
            </a:r>
            <a:r>
              <a:rPr lang="en-US" sz="2800" b="1" dirty="0"/>
              <a:t>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BAHOLASH TOPSHIRIQLARINI TUZISH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0887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289CF3D6-58FF-4A6C-A4C5-0A828E8D4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575666"/>
              </p:ext>
            </p:extLst>
          </p:nvPr>
        </p:nvGraphicFramePr>
        <p:xfrm>
          <a:off x="767408" y="1855527"/>
          <a:ext cx="10369152" cy="3888430"/>
        </p:xfrm>
        <a:graphic>
          <a:graphicData uri="http://schemas.openxmlformats.org/drawingml/2006/table">
            <a:tbl>
              <a:tblPr firstRow="1" firstCol="1" bandRow="1"/>
              <a:tblGrid>
                <a:gridCol w="5188123">
                  <a:extLst>
                    <a:ext uri="{9D8B030D-6E8A-4147-A177-3AD203B41FA5}">
                      <a16:colId xmlns:a16="http://schemas.microsoft.com/office/drawing/2014/main" xmlns="" val="2064325140"/>
                    </a:ext>
                  </a:extLst>
                </a:gridCol>
                <a:gridCol w="1335440">
                  <a:extLst>
                    <a:ext uri="{9D8B030D-6E8A-4147-A177-3AD203B41FA5}">
                      <a16:colId xmlns:a16="http://schemas.microsoft.com/office/drawing/2014/main" xmlns="" val="3131431249"/>
                    </a:ext>
                  </a:extLst>
                </a:gridCol>
                <a:gridCol w="1674615">
                  <a:extLst>
                    <a:ext uri="{9D8B030D-6E8A-4147-A177-3AD203B41FA5}">
                      <a16:colId xmlns:a16="http://schemas.microsoft.com/office/drawing/2014/main" xmlns="" val="256484546"/>
                    </a:ext>
                  </a:extLst>
                </a:gridCol>
                <a:gridCol w="2170974">
                  <a:extLst>
                    <a:ext uri="{9D8B030D-6E8A-4147-A177-3AD203B41FA5}">
                      <a16:colId xmlns:a16="http://schemas.microsoft.com/office/drawing/2014/main" xmlns="" val="425248459"/>
                    </a:ext>
                  </a:extLst>
                </a:gridCol>
              </a:tblGrid>
              <a:tr h="777686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3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Topshiriqlar</a:t>
                      </a:r>
                      <a:endParaRPr lang="en-US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3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Soni</a:t>
                      </a:r>
                      <a:endParaRPr lang="en-US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32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Foizi</a:t>
                      </a:r>
                      <a:endParaRPr lang="en-US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3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Bali</a:t>
                      </a:r>
                      <a:endParaRPr lang="en-US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92356875"/>
                  </a:ext>
                </a:extLst>
              </a:tr>
              <a:tr h="777686">
                <a:tc>
                  <a:txBody>
                    <a:bodyPr/>
                    <a:lstStyle/>
                    <a:p>
                      <a:pPr marR="30480"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1-darajali (</a:t>
                      </a:r>
                      <a:r>
                        <a:rPr lang="en-US" sz="28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bilish</a:t>
                      </a: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tushunish</a:t>
                      </a: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50%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x 1 = 9</a:t>
                      </a:r>
                      <a:endParaRPr lang="en-US" sz="20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28869840"/>
                  </a:ext>
                </a:extLst>
              </a:tr>
              <a:tr h="777686">
                <a:tc>
                  <a:txBody>
                    <a:bodyPr/>
                    <a:lstStyle/>
                    <a:p>
                      <a:pPr marR="30480"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2-darajali (</a:t>
                      </a:r>
                      <a:r>
                        <a:rPr lang="en-US" sz="28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qo‘llash</a:t>
                      </a: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33%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x 2 = 12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57828461"/>
                  </a:ext>
                </a:extLst>
              </a:tr>
              <a:tr h="777686">
                <a:tc>
                  <a:txBody>
                    <a:bodyPr/>
                    <a:lstStyle/>
                    <a:p>
                      <a:pPr marR="30480"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3-darajali (</a:t>
                      </a:r>
                      <a:r>
                        <a:rPr lang="en-US" sz="28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mulohaza</a:t>
                      </a: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yuritish</a:t>
                      </a: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0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17%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x 3 = 9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73589937"/>
                  </a:ext>
                </a:extLst>
              </a:tr>
              <a:tr h="777686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Jami</a:t>
                      </a:r>
                      <a:endParaRPr lang="en-US" sz="200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200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US" sz="200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200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8639956"/>
                  </a:ext>
                </a:extLst>
              </a:tr>
            </a:tbl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BAHOLASH TOPSHIRIQLARINI TUZISH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8357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769CFF-239F-415D-B7C0-C6429E0F4BB8}"/>
              </a:ext>
            </a:extLst>
          </p:cNvPr>
          <p:cNvSpPr txBox="1"/>
          <p:nvPr/>
        </p:nvSpPr>
        <p:spPr>
          <a:xfrm>
            <a:off x="219838" y="1492954"/>
            <a:ext cx="11462645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1 </a:t>
            </a:r>
            <a:r>
              <a:rPr lang="en-US" sz="2800" b="1" dirty="0" err="1">
                <a:solidFill>
                  <a:srgbClr val="C00000"/>
                </a:solidFill>
              </a:rPr>
              <a:t>ballik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</a:t>
            </a:r>
            <a:r>
              <a:rPr lang="uz-Latn-UZ" sz="2800" b="1" dirty="0"/>
              <a:t>: </a:t>
            </a:r>
            <a:r>
              <a:rPr lang="en-US" sz="2800" b="1" dirty="0" smtClean="0"/>
              <a:t>       </a:t>
            </a:r>
            <a:r>
              <a:rPr lang="en-US" sz="2800" b="1" dirty="0" err="1" smtClean="0"/>
              <a:t>to‘liq</a:t>
            </a:r>
            <a:r>
              <a:rPr lang="en-US" sz="2800" b="1" dirty="0" smtClean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smtClean="0"/>
              <a:t>                                                             </a:t>
            </a:r>
            <a:r>
              <a:rPr lang="uz-Latn-UZ" sz="2800" b="1" dirty="0" smtClean="0"/>
              <a:t>- </a:t>
            </a:r>
            <a:r>
              <a:rPr lang="en-US" sz="2800" b="1" dirty="0"/>
              <a:t>1 ball</a:t>
            </a:r>
            <a:r>
              <a:rPr lang="uz-Latn-UZ" sz="2800" b="1" dirty="0" smtClean="0"/>
              <a:t>,</a:t>
            </a:r>
            <a:endParaRPr lang="en-US" sz="2800" b="1" dirty="0" smtClean="0"/>
          </a:p>
          <a:p>
            <a:r>
              <a:rPr lang="en-US" sz="2800" b="1" dirty="0"/>
              <a:t> </a:t>
            </a:r>
            <a:r>
              <a:rPr lang="en-US" sz="2800" b="1" dirty="0" smtClean="0"/>
              <a:t>                                       </a:t>
            </a:r>
            <a:r>
              <a:rPr lang="uz-Latn-UZ" sz="2800" b="1" dirty="0"/>
              <a:t>a</a:t>
            </a:r>
            <a:r>
              <a:rPr lang="en-US" sz="2800" b="1" dirty="0" err="1"/>
              <a:t>ks</a:t>
            </a:r>
            <a:r>
              <a:rPr lang="en-US" sz="2800" b="1" dirty="0"/>
              <a:t> </a:t>
            </a:r>
            <a:r>
              <a:rPr lang="en-US" sz="2800" b="1" dirty="0" err="1"/>
              <a:t>holda</a:t>
            </a:r>
            <a:r>
              <a:rPr lang="en-US" sz="2800" b="1" dirty="0"/>
              <a:t> </a:t>
            </a:r>
            <a:r>
              <a:rPr lang="en-US" sz="2800" b="1" dirty="0" smtClean="0"/>
              <a:t>                                                                - 0 </a:t>
            </a:r>
            <a:r>
              <a:rPr lang="en-US" sz="2800" b="1" dirty="0"/>
              <a:t>ball</a:t>
            </a:r>
            <a:r>
              <a:rPr lang="uz-Latn-UZ" sz="2800" b="1" dirty="0"/>
              <a:t>.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2 </a:t>
            </a:r>
            <a:r>
              <a:rPr lang="en-US" sz="2800" b="1" dirty="0" err="1">
                <a:solidFill>
                  <a:srgbClr val="C00000"/>
                </a:solidFill>
              </a:rPr>
              <a:t>ballik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</a:t>
            </a:r>
            <a:r>
              <a:rPr lang="uz-Latn-UZ" sz="2800" b="1" dirty="0"/>
              <a:t>:</a:t>
            </a:r>
            <a:r>
              <a:rPr lang="en-US" sz="2800" b="1" dirty="0"/>
              <a:t> </a:t>
            </a:r>
            <a:r>
              <a:rPr lang="en-US" sz="2800" b="1" dirty="0" err="1"/>
              <a:t>to‘liq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berilsa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ikkitagacha</a:t>
            </a:r>
            <a:r>
              <a:rPr lang="en-US" sz="2800" b="1" dirty="0"/>
              <a:t> </a:t>
            </a:r>
            <a:r>
              <a:rPr lang="en-US" sz="2800" b="1" dirty="0" err="1"/>
              <a:t>muhim</a:t>
            </a:r>
            <a:r>
              <a:rPr lang="en-US" sz="2800" b="1" dirty="0"/>
              <a:t> </a:t>
            </a:r>
            <a:r>
              <a:rPr lang="en-US" sz="2800" b="1" dirty="0" err="1"/>
              <a:t>bo‘lmagan</a:t>
            </a:r>
            <a:r>
              <a:rPr lang="en-US" sz="2800" b="1" dirty="0"/>
              <a:t> </a:t>
            </a:r>
            <a:r>
              <a:rPr lang="en-US" sz="2800" b="1" dirty="0" err="1"/>
              <a:t>jo‘ziy</a:t>
            </a:r>
            <a:r>
              <a:rPr lang="en-US" sz="2800" b="1" dirty="0"/>
              <a:t> </a:t>
            </a:r>
            <a:r>
              <a:rPr lang="en-US" sz="2800" b="1" dirty="0" err="1"/>
              <a:t>kamchilikka</a:t>
            </a:r>
            <a:r>
              <a:rPr lang="en-US" sz="2800" b="1" dirty="0"/>
              <a:t> </a:t>
            </a:r>
            <a:r>
              <a:rPr lang="en-US" sz="2800" b="1" dirty="0" err="1"/>
              <a:t>yo‘l</a:t>
            </a:r>
            <a:r>
              <a:rPr lang="en-US" sz="2800" b="1" dirty="0"/>
              <a:t> </a:t>
            </a:r>
            <a:r>
              <a:rPr lang="en-US" sz="2800" b="1" dirty="0" err="1"/>
              <a:t>qo‘yilgan</a:t>
            </a:r>
            <a:r>
              <a:rPr lang="en-US" sz="2800" b="1" dirty="0"/>
              <a:t> </a:t>
            </a:r>
            <a:r>
              <a:rPr lang="en-US" sz="2800" b="1" dirty="0" err="1" smtClean="0"/>
              <a:t>bo‘lsa</a:t>
            </a:r>
            <a:r>
              <a:rPr lang="en-US" sz="2800" b="1" dirty="0" smtClean="0"/>
              <a:t>                                                      - </a:t>
            </a:r>
            <a:r>
              <a:rPr lang="en-US" sz="2800" b="1" dirty="0"/>
              <a:t>2 ball</a:t>
            </a:r>
            <a:r>
              <a:rPr lang="uz-Latn-UZ" sz="2800" b="1" dirty="0"/>
              <a:t>,</a:t>
            </a:r>
            <a:r>
              <a:rPr lang="en-US" sz="2800" b="1" dirty="0"/>
              <a:t> </a:t>
            </a:r>
            <a:r>
              <a:rPr lang="en-US" sz="2800" b="1" dirty="0" smtClean="0"/>
              <a:t> </a:t>
            </a:r>
          </a:p>
          <a:p>
            <a:r>
              <a:rPr lang="en-US" sz="2800" b="1" dirty="0" err="1" smtClean="0"/>
              <a:t>topshiriqlarning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yarmi</a:t>
            </a:r>
            <a:r>
              <a:rPr lang="en-US" sz="2800" b="1" dirty="0" smtClean="0"/>
              <a:t> </a:t>
            </a:r>
            <a:r>
              <a:rPr lang="en-US" sz="2800" b="1" dirty="0" err="1"/>
              <a:t>bajarilgan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qo‘pol</a:t>
            </a:r>
            <a:r>
              <a:rPr lang="en-US" sz="2800" b="1" dirty="0"/>
              <a:t> </a:t>
            </a:r>
            <a:r>
              <a:rPr lang="en-US" sz="2800" b="1" dirty="0" err="1"/>
              <a:t>xatolar</a:t>
            </a:r>
            <a:r>
              <a:rPr lang="en-US" sz="2800" b="1" dirty="0"/>
              <a:t> </a:t>
            </a:r>
            <a:r>
              <a:rPr lang="en-US" sz="2800" b="1" dirty="0" err="1" smtClean="0"/>
              <a:t>bo‘lmasa</a:t>
            </a:r>
            <a:r>
              <a:rPr lang="en-US" sz="2800" b="1" dirty="0"/>
              <a:t> </a:t>
            </a:r>
            <a:r>
              <a:rPr lang="en-US" sz="2800" b="1" dirty="0" smtClean="0"/>
              <a:t>            - </a:t>
            </a:r>
            <a:r>
              <a:rPr lang="en-US" sz="2800" b="1" dirty="0"/>
              <a:t>1 ball</a:t>
            </a:r>
            <a:r>
              <a:rPr lang="uz-Latn-UZ" sz="2800" b="1" dirty="0"/>
              <a:t>, q</a:t>
            </a:r>
            <a:r>
              <a:rPr lang="en-US" sz="2800" b="1" dirty="0" err="1"/>
              <a:t>olgan</a:t>
            </a:r>
            <a:r>
              <a:rPr lang="en-US" sz="2800" b="1" dirty="0"/>
              <a:t> </a:t>
            </a:r>
            <a:r>
              <a:rPr lang="en-US" sz="2800" b="1" dirty="0" err="1"/>
              <a:t>hollarda</a:t>
            </a:r>
            <a:r>
              <a:rPr lang="en-US" sz="2800" b="1" dirty="0"/>
              <a:t> </a:t>
            </a:r>
            <a:r>
              <a:rPr lang="en-US" sz="2800" b="1" dirty="0" smtClean="0"/>
              <a:t>                                                                                              - 0 </a:t>
            </a:r>
            <a:r>
              <a:rPr lang="en-US" sz="2800" b="1" dirty="0"/>
              <a:t>ball;</a:t>
            </a:r>
            <a:endParaRPr lang="uz-Latn-UZ" sz="2800" b="1" dirty="0"/>
          </a:p>
          <a:p>
            <a:r>
              <a:rPr lang="en-US" sz="2800" b="1" dirty="0" smtClean="0">
                <a:solidFill>
                  <a:srgbClr val="C00000"/>
                </a:solidFill>
              </a:rPr>
              <a:t>3 </a:t>
            </a:r>
            <a:r>
              <a:rPr lang="en-US" sz="2800" b="1" dirty="0" err="1">
                <a:solidFill>
                  <a:srgbClr val="C00000"/>
                </a:solidFill>
              </a:rPr>
              <a:t>ballik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topshiriq</a:t>
            </a:r>
            <a:r>
              <a:rPr lang="uz-Latn-UZ" sz="2800" b="1" dirty="0">
                <a:solidFill>
                  <a:srgbClr val="C00000"/>
                </a:solidFill>
              </a:rPr>
              <a:t>: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/>
              <a:t>to‘liq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berilsa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ikkitagacha</a:t>
            </a:r>
            <a:r>
              <a:rPr lang="en-US" sz="2800" b="1" dirty="0"/>
              <a:t> </a:t>
            </a:r>
            <a:r>
              <a:rPr lang="en-US" sz="2800" b="1" dirty="0" err="1"/>
              <a:t>muhim</a:t>
            </a:r>
            <a:r>
              <a:rPr lang="en-US" sz="2800" b="1" dirty="0"/>
              <a:t> </a:t>
            </a:r>
            <a:r>
              <a:rPr lang="en-US" sz="2800" b="1" dirty="0" err="1"/>
              <a:t>bo‘lmagan</a:t>
            </a:r>
            <a:r>
              <a:rPr lang="en-US" sz="2800" b="1" dirty="0"/>
              <a:t> </a:t>
            </a:r>
            <a:r>
              <a:rPr lang="en-US" sz="2800" b="1" dirty="0" err="1"/>
              <a:t>jo‘ziy</a:t>
            </a:r>
            <a:r>
              <a:rPr lang="en-US" sz="2800" b="1" dirty="0"/>
              <a:t> </a:t>
            </a:r>
            <a:r>
              <a:rPr lang="en-US" sz="2800" b="1" dirty="0" err="1"/>
              <a:t>kamchilikka</a:t>
            </a:r>
            <a:r>
              <a:rPr lang="en-US" sz="2800" b="1" dirty="0"/>
              <a:t> </a:t>
            </a:r>
            <a:r>
              <a:rPr lang="en-US" sz="2800" b="1" dirty="0" err="1"/>
              <a:t>yo‘l</a:t>
            </a:r>
            <a:r>
              <a:rPr lang="en-US" sz="2800" b="1" dirty="0"/>
              <a:t> </a:t>
            </a:r>
            <a:r>
              <a:rPr lang="en-US" sz="2800" b="1" dirty="0" err="1"/>
              <a:t>qo‘yilgan</a:t>
            </a:r>
            <a:r>
              <a:rPr lang="en-US" sz="2800" b="1" dirty="0"/>
              <a:t> </a:t>
            </a:r>
            <a:r>
              <a:rPr lang="en-US" sz="2800" b="1" dirty="0" err="1" smtClean="0"/>
              <a:t>bo‘lsa</a:t>
            </a:r>
            <a:r>
              <a:rPr lang="en-US" sz="2800" b="1" dirty="0" smtClean="0"/>
              <a:t>                                                      - 3  </a:t>
            </a:r>
            <a:r>
              <a:rPr lang="en-US" sz="2800" b="1" dirty="0"/>
              <a:t>ball</a:t>
            </a:r>
            <a:r>
              <a:rPr lang="uz-Latn-UZ" sz="2800" b="1" dirty="0"/>
              <a:t>,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r>
              <a:rPr lang="en-US" sz="2800" b="1" dirty="0" err="1" smtClean="0"/>
              <a:t>topshiriqlarning</a:t>
            </a:r>
            <a:r>
              <a:rPr lang="en-US" sz="2800" b="1" dirty="0" smtClean="0"/>
              <a:t> </a:t>
            </a:r>
            <a:r>
              <a:rPr lang="en-US" sz="2800" b="1" dirty="0"/>
              <a:t>2/3 </a:t>
            </a:r>
            <a:r>
              <a:rPr lang="en-US" sz="2800" b="1" dirty="0" err="1"/>
              <a:t>qismi</a:t>
            </a:r>
            <a:r>
              <a:rPr lang="en-US" sz="2800" b="1" dirty="0"/>
              <a:t> </a:t>
            </a:r>
            <a:r>
              <a:rPr lang="en-US" sz="2800" b="1" dirty="0" err="1"/>
              <a:t>bajarilgan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qo‘pol</a:t>
            </a:r>
            <a:r>
              <a:rPr lang="en-US" sz="2800" b="1" dirty="0"/>
              <a:t> </a:t>
            </a:r>
            <a:r>
              <a:rPr lang="en-US" sz="2800" b="1" dirty="0" err="1"/>
              <a:t>xatolar</a:t>
            </a:r>
            <a:r>
              <a:rPr lang="en-US" sz="2800" b="1" dirty="0"/>
              <a:t> </a:t>
            </a:r>
            <a:r>
              <a:rPr lang="en-US" sz="2800" b="1" dirty="0" err="1" smtClean="0"/>
              <a:t>bo‘lmasa</a:t>
            </a:r>
            <a:r>
              <a:rPr lang="en-US" sz="2800" b="1" dirty="0" smtClean="0"/>
              <a:t>        - </a:t>
            </a:r>
            <a:r>
              <a:rPr lang="en-US" sz="2800" b="1" dirty="0"/>
              <a:t>2 ball</a:t>
            </a:r>
            <a:r>
              <a:rPr lang="uz-Latn-UZ" sz="2800" b="1" dirty="0"/>
              <a:t>,</a:t>
            </a:r>
            <a:r>
              <a:rPr lang="en-US" sz="2800" b="1" dirty="0"/>
              <a:t> </a:t>
            </a:r>
            <a:r>
              <a:rPr lang="en-US" sz="2800" b="1" dirty="0" err="1"/>
              <a:t>topshiriqlarning</a:t>
            </a:r>
            <a:r>
              <a:rPr lang="en-US" sz="2800" b="1" dirty="0"/>
              <a:t> 1/3 </a:t>
            </a:r>
            <a:r>
              <a:rPr lang="en-US" sz="2800" b="1" dirty="0" err="1"/>
              <a:t>qismi</a:t>
            </a:r>
            <a:r>
              <a:rPr lang="en-US" sz="2800" b="1" dirty="0"/>
              <a:t> </a:t>
            </a:r>
            <a:r>
              <a:rPr lang="en-US" sz="2800" b="1" dirty="0" err="1"/>
              <a:t>bajarilgan</a:t>
            </a:r>
            <a:r>
              <a:rPr lang="en-US" sz="2800" b="1" dirty="0"/>
              <a:t> </a:t>
            </a:r>
            <a:r>
              <a:rPr lang="en-US" sz="2800" b="1" dirty="0" err="1" smtClean="0"/>
              <a:t>bo‘lsa</a:t>
            </a:r>
            <a:r>
              <a:rPr lang="en-US" sz="2800" b="1" dirty="0" smtClean="0"/>
              <a:t>                                              - 1 ball</a:t>
            </a:r>
            <a:r>
              <a:rPr lang="uz-Latn-UZ" sz="2800" b="1" dirty="0" smtClean="0"/>
              <a:t>,</a:t>
            </a:r>
            <a:endParaRPr lang="en-US" sz="2800" b="1" dirty="0" smtClean="0"/>
          </a:p>
          <a:p>
            <a:r>
              <a:rPr lang="uz-Latn-UZ" sz="2800" b="1" dirty="0" smtClean="0"/>
              <a:t>q</a:t>
            </a:r>
            <a:r>
              <a:rPr lang="en-US" sz="2800" b="1" dirty="0" err="1"/>
              <a:t>olgan</a:t>
            </a:r>
            <a:r>
              <a:rPr lang="en-US" sz="2800" b="1" dirty="0"/>
              <a:t> </a:t>
            </a:r>
            <a:r>
              <a:rPr lang="en-US" sz="2800" b="1" dirty="0" err="1"/>
              <a:t>hollarda</a:t>
            </a:r>
            <a:r>
              <a:rPr lang="en-US" sz="2800" b="1" dirty="0"/>
              <a:t> </a:t>
            </a:r>
            <a:r>
              <a:rPr lang="en-US" sz="2800" b="1" dirty="0" smtClean="0"/>
              <a:t>                                                                                               - 0 ball</a:t>
            </a:r>
            <a:endParaRPr lang="en-US" sz="28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BAHOLASH MEZONLARI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0727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EC93BE1D-9882-4349-9271-0BF09859C5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18816"/>
              </p:ext>
            </p:extLst>
          </p:nvPr>
        </p:nvGraphicFramePr>
        <p:xfrm>
          <a:off x="829607" y="3034143"/>
          <a:ext cx="9912456" cy="3366024"/>
        </p:xfrm>
        <a:graphic>
          <a:graphicData uri="http://schemas.openxmlformats.org/drawingml/2006/table">
            <a:tbl>
              <a:tblPr firstRow="1" firstCol="1" bandRow="1"/>
              <a:tblGrid>
                <a:gridCol w="4405103">
                  <a:extLst>
                    <a:ext uri="{9D8B030D-6E8A-4147-A177-3AD203B41FA5}">
                      <a16:colId xmlns:a16="http://schemas.microsoft.com/office/drawing/2014/main" xmlns="" val="3294304867"/>
                    </a:ext>
                  </a:extLst>
                </a:gridCol>
                <a:gridCol w="3125199">
                  <a:extLst>
                    <a:ext uri="{9D8B030D-6E8A-4147-A177-3AD203B41FA5}">
                      <a16:colId xmlns:a16="http://schemas.microsoft.com/office/drawing/2014/main" xmlns="" val="2906092194"/>
                    </a:ext>
                  </a:extLst>
                </a:gridCol>
                <a:gridCol w="2382154">
                  <a:extLst>
                    <a:ext uri="{9D8B030D-6E8A-4147-A177-3AD203B41FA5}">
                      <a16:colId xmlns:a16="http://schemas.microsoft.com/office/drawing/2014/main" xmlns="" val="747197340"/>
                    </a:ext>
                  </a:extLst>
                </a:gridCol>
              </a:tblGrid>
              <a:tr h="561004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To‘plangan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jami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ball</a:t>
                      </a:r>
                      <a:endParaRPr lang="en-US" sz="18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 err="1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Foizi</a:t>
                      </a:r>
                      <a:endParaRPr lang="en-US" sz="18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Baho</a:t>
                      </a:r>
                      <a:endParaRPr lang="en-US" sz="18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10177476"/>
                  </a:ext>
                </a:extLst>
              </a:tr>
              <a:tr h="561004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0-6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0 - 20%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9554467"/>
                  </a:ext>
                </a:extLst>
              </a:tr>
              <a:tr h="561004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7-12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21 - 40%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4224362"/>
                  </a:ext>
                </a:extLst>
              </a:tr>
              <a:tr h="561004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13-18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41 - 60%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43519165"/>
                  </a:ext>
                </a:extLst>
              </a:tr>
              <a:tr h="561004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19-24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61 - 80%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82943168"/>
                  </a:ext>
                </a:extLst>
              </a:tr>
              <a:tr h="561004"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25-30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81 -100%</a:t>
                      </a:r>
                      <a:endParaRPr lang="en-US" sz="18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048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2724699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4B2CA6EF-4970-4D52-99C0-3D43D274B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096" y="1381540"/>
            <a:ext cx="11177558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/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Jami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to‘plangan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ballar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miqdoridan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kelib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chiqib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quyidagi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jadval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asosida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baholarga</a:t>
            </a:r>
            <a:r>
              <a:rPr lang="en-US" altLang="en-US" sz="2800" b="1" dirty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o‘tiladi</a:t>
            </a:r>
            <a:r>
              <a:rPr lang="en-US" altLang="en-US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altLang="en-US" sz="2800" b="1" dirty="0" err="1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o‘tish</a:t>
            </a:r>
            <a:r>
              <a:rPr lang="en-US" altLang="en-US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davrida</a:t>
            </a:r>
            <a:r>
              <a:rPr lang="en-US" altLang="en-US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sinf</a:t>
            </a:r>
            <a:r>
              <a:rPr lang="en-US" altLang="en-US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o‘quvchilarining</a:t>
            </a:r>
            <a:r>
              <a:rPr lang="en-US" altLang="en-US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salohiyatidan</a:t>
            </a:r>
            <a:r>
              <a:rPr lang="en-US" altLang="en-US" sz="2800" b="1" dirty="0" smtClean="0">
                <a:solidFill>
                  <a:srgbClr val="00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kelib</a:t>
            </a:r>
            <a:r>
              <a:rPr lang="en-US" altLang="en-US" sz="28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cs typeface="Arial" panose="020B0604020202020204" pitchFamily="34" charset="0"/>
              </a:rPr>
              <a:t>chiqib</a:t>
            </a:r>
            <a:r>
              <a:rPr lang="en-US" altLang="en-US" sz="2800" b="1" dirty="0">
                <a:solidFill>
                  <a:srgbClr val="000000"/>
                </a:solidFill>
                <a:cs typeface="Arial" panose="020B0604020202020204" pitchFamily="34" charset="0"/>
              </a:rPr>
              <a:t>, </a:t>
            </a:r>
            <a:r>
              <a:rPr lang="en-US" altLang="en-US" sz="2800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bu</a:t>
            </a:r>
            <a:r>
              <a:rPr lang="en-US" altLang="en-US" sz="28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ko‘rsatkichlarni</a:t>
            </a:r>
            <a:r>
              <a:rPr lang="en-US" altLang="en-US" sz="28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kuchaytirsh</a:t>
            </a:r>
            <a:r>
              <a:rPr lang="en-US" altLang="en-US" sz="28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cs typeface="Arial" panose="020B0604020202020204" pitchFamily="34" charset="0"/>
              </a:rPr>
              <a:t>yoki</a:t>
            </a:r>
            <a:r>
              <a:rPr lang="en-US" altLang="en-US" sz="2800" b="1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00"/>
                </a:solidFill>
                <a:cs typeface="Arial" panose="020B0604020202020204" pitchFamily="34" charset="0"/>
              </a:rPr>
              <a:t>kamaytrish</a:t>
            </a:r>
            <a:r>
              <a:rPr lang="en-US" altLang="en-US" sz="2800" b="1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lozim</a:t>
            </a:r>
            <a:r>
              <a:rPr lang="en-US" altLang="en-US" sz="28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800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bo‘ladi</a:t>
            </a:r>
            <a:r>
              <a:rPr lang="en-US" altLang="en-US" sz="2800" b="1" dirty="0">
                <a:solidFill>
                  <a:srgbClr val="000000"/>
                </a:solidFill>
                <a:cs typeface="Arial" panose="020B0604020202020204" pitchFamily="34" charset="0"/>
              </a:rPr>
              <a:t>)</a:t>
            </a:r>
            <a:endParaRPr lang="en-US" altLang="en-US" sz="2800" b="1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indent="449263"/>
            <a:endParaRPr lang="en-US" altLang="en-US" sz="2400" b="1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indent="449263"/>
            <a:endParaRPr lang="en-US" altLang="en-US" sz="2400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BAHOLASH MEZONLARI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4776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C657F1B-244D-4D83-878E-94E1ED293A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8" t="34439" r="27756" b="7528"/>
          <a:stretch/>
        </p:blipFill>
        <p:spPr>
          <a:xfrm>
            <a:off x="930357" y="1198827"/>
            <a:ext cx="9537476" cy="5514535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“ODDIY KASRLAR” BOBI BO‘YICHA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7-NAZORAT </a:t>
              </a:r>
              <a:r>
                <a:rPr lang="uz-Latn-UZ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ISHI NAMUNASI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8347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8DD2147-066F-491D-8128-EF763F796F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 t="27985" r="21650" b="8906"/>
          <a:stretch/>
        </p:blipFill>
        <p:spPr>
          <a:xfrm>
            <a:off x="767407" y="332656"/>
            <a:ext cx="10052651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62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96E592D-172A-483B-8B1D-E7E352C96C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5" t="27985" r="20863" b="5970"/>
          <a:stretch/>
        </p:blipFill>
        <p:spPr>
          <a:xfrm>
            <a:off x="623392" y="188640"/>
            <a:ext cx="9884299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2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AC5D68-EF3A-416C-AD2E-02DB9DC106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5" t="27985" r="20863" b="16244"/>
          <a:stretch/>
        </p:blipFill>
        <p:spPr>
          <a:xfrm>
            <a:off x="767408" y="284162"/>
            <a:ext cx="10988447" cy="5881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856A9D2-BCCA-4FF3-8C58-A8ABE2DB26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5" t="31236" r="26375" b="13354"/>
          <a:stretch/>
        </p:blipFill>
        <p:spPr>
          <a:xfrm>
            <a:off x="98666" y="415522"/>
            <a:ext cx="11624018" cy="632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8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1FAAAEA-12B2-4789-86E7-721D559F35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0" t="35369" r="23669" b="25367"/>
          <a:stretch/>
        </p:blipFill>
        <p:spPr>
          <a:xfrm>
            <a:off x="248793" y="332656"/>
            <a:ext cx="11341260" cy="565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3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62D9D5F-37D9-463B-A890-63085C7747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1" t="38708" r="24013" b="13169"/>
          <a:stretch/>
        </p:blipFill>
        <p:spPr>
          <a:xfrm>
            <a:off x="248792" y="441138"/>
            <a:ext cx="11273207" cy="623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41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9D6B6A6-A27B-496C-B541-0B049902F2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6" t="39626" r="15286" b="10474"/>
          <a:stretch/>
        </p:blipFill>
        <p:spPr>
          <a:xfrm>
            <a:off x="0" y="264416"/>
            <a:ext cx="11563637" cy="508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35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575463E-2D12-4BF9-ABB0-3CC7087F7E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97" t="27094" r="20863" b="14924"/>
          <a:stretch/>
        </p:blipFill>
        <p:spPr>
          <a:xfrm>
            <a:off x="627795" y="305360"/>
            <a:ext cx="10836324" cy="643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0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AC609A4-9C16-4C1B-924E-1C1421652E63}"/>
              </a:ext>
            </a:extLst>
          </p:cNvPr>
          <p:cNvSpPr txBox="1"/>
          <p:nvPr/>
        </p:nvSpPr>
        <p:spPr>
          <a:xfrm>
            <a:off x="623392" y="2276872"/>
            <a:ext cx="11017224" cy="351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erishganliklari</a:t>
            </a:r>
            <a:r>
              <a:rPr lang="uz-Latn-UZ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 t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opshiriqlarning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qiyinlik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z-Latn-UZ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Ko‘pchilik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o‘qitish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o‘ylab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tahlildan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xatolar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darsi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o‘tkaziladi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XULOSALAR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197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49FD74E-2513-4FC6-AA86-79B294682432}"/>
              </a:ext>
            </a:extLst>
          </p:cNvPr>
          <p:cNvSpPr txBox="1"/>
          <p:nvPr/>
        </p:nvSpPr>
        <p:spPr>
          <a:xfrm>
            <a:off x="551384" y="2132856"/>
            <a:ext cx="10801200" cy="4072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uz-Latn-UZ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ashki</a:t>
            </a:r>
            <a:r>
              <a:rPr lang="uz-Latn-UZ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uz-Latn-UZ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jihatlar: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daftarga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ko‘chirib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varaq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qog‘ozga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bosmadan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kompyuterda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z-Latn-UZ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berilayotgan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erishganlikni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berilayotganligi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har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ball ham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XULOSALAR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0550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TAVSIYA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ETILADIGAN ADABIYOTLAR </a:t>
              </a:r>
              <a:r>
                <a:rPr lang="en-US" sz="2800" b="1" dirty="0" err="1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ROʻYXATI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xmlns="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54353" y="1167913"/>
            <a:ext cx="121599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 smtClean="0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 smtClean="0"/>
              <a:t>o‘quvchilarning</a:t>
            </a:r>
            <a:r>
              <a:rPr lang="en-US" dirty="0" smtClean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metodik</a:t>
            </a:r>
            <a:r>
              <a:rPr lang="en-US" dirty="0" smtClean="0"/>
              <a:t> </a:t>
            </a:r>
            <a:r>
              <a:rPr lang="en-US" dirty="0" err="1" smtClean="0"/>
              <a:t>qo‘llanma</a:t>
            </a:r>
            <a:r>
              <a:rPr lang="en-US" dirty="0"/>
              <a:t>). </a:t>
            </a:r>
            <a:r>
              <a:rPr lang="en-US" dirty="0" err="1" smtClean="0"/>
              <a:t>Ta’lim</a:t>
            </a:r>
            <a:r>
              <a:rPr lang="en-US" dirty="0" smtClean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 smtClean="0"/>
              <a:t>qo‘llanma</a:t>
            </a:r>
            <a:r>
              <a:rPr lang="en-US" dirty="0" smtClean="0"/>
              <a:t>, </a:t>
            </a:r>
            <a:r>
              <a:rPr lang="en-US" dirty="0"/>
              <a:t>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 smtClean="0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</a:t>
            </a:r>
            <a:r>
              <a:rPr lang="en-US" dirty="0" smtClean="0"/>
              <a:t>Framework, </a:t>
            </a:r>
            <a:r>
              <a:rPr lang="en-US" dirty="0"/>
              <a:t>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 smtClean="0"/>
              <a:t>t.me/</a:t>
            </a:r>
            <a:r>
              <a:rPr lang="en-US" dirty="0" err="1" smtClean="0"/>
              <a:t>milliymarkaz</a:t>
            </a:r>
            <a:r>
              <a:rPr lang="en-US" dirty="0" smtClean="0"/>
              <a:t> –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 smtClean="0"/>
              <a:t>markaz</a:t>
            </a:r>
            <a:r>
              <a:rPr lang="en-US" dirty="0" smtClean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</a:t>
            </a:r>
            <a:r>
              <a:rPr lang="en-US" dirty="0" smtClean="0"/>
              <a:t>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 smtClean="0"/>
              <a:t>milliymarkaz_aloqabot</a:t>
            </a:r>
            <a:r>
              <a:rPr lang="en-US" dirty="0" smtClean="0"/>
              <a:t> - 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http://www.rtm.uz – </a:t>
            </a:r>
            <a:r>
              <a:rPr lang="en-US" dirty="0" err="1"/>
              <a:t>Respublika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 smtClean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://centeroko.ru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/>
              <a:t>Центр оценки качества образования ИСРО </a:t>
            </a:r>
            <a:r>
              <a:rPr lang="ru-RU" dirty="0" smtClean="0"/>
              <a:t>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timss2015.org</a:t>
            </a:r>
            <a:r>
              <a:rPr lang="en-US" dirty="0" smtClean="0"/>
              <a:t> - </a:t>
            </a:r>
            <a:r>
              <a:rPr lang="ru-RU" dirty="0" smtClean="0"/>
              <a:t>Международный </a:t>
            </a:r>
            <a:r>
              <a:rPr lang="ru-RU" dirty="0"/>
              <a:t>координационный центр исследования </a:t>
            </a:r>
            <a:r>
              <a:rPr lang="en-US" dirty="0" smtClean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</a:t>
            </a:r>
            <a:r>
              <a:rPr lang="en-US" dirty="0" smtClean="0"/>
              <a:t>//</a:t>
            </a:r>
            <a:r>
              <a:rPr lang="en-US" dirty="0" smtClean="0">
                <a:hlinkClick r:id="rId3"/>
              </a:rPr>
              <a:t>www.globalinnovationindex.org</a:t>
            </a:r>
            <a:r>
              <a:rPr lang="en-US" dirty="0" smtClean="0"/>
              <a:t> - Global </a:t>
            </a:r>
            <a:r>
              <a:rPr lang="en-US" dirty="0"/>
              <a:t>Innovation Index 2018 Report. </a:t>
            </a:r>
          </a:p>
        </p:txBody>
      </p:sp>
    </p:spTree>
    <p:extLst>
      <p:ext uri="{BB962C8B-B14F-4D97-AF65-F5344CB8AC3E}">
        <p14:creationId xmlns:p14="http://schemas.microsoft.com/office/powerpoint/2010/main" val="295545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5620CB4-BD5E-457F-8ADB-66BB4FEB2E16}"/>
              </a:ext>
            </a:extLst>
          </p:cNvPr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</a:t>
            </a:r>
            <a:r>
              <a:rPr lang="en-US" b="1" dirty="0" err="1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OʻRGANISH</a:t>
            </a:r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ISTIQBOLLARINI BELGILASH </a:t>
            </a:r>
            <a:r>
              <a:rPr lang="ru-RU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</a:p>
        </p:txBody>
      </p: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xmlns="" id="{0AC21B48-EC82-423C-A80C-DB041A5DC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507943" y="289710"/>
            <a:ext cx="732551" cy="86112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  <a:extLst/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507943" y="263771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25910" y="5303694"/>
            <a:ext cx="8369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B.K.Xaydarov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f.-</a:t>
            </a:r>
            <a:r>
              <a:rPr lang="en-US" sz="2000" dirty="0" err="1">
                <a:solidFill>
                  <a:srgbClr val="002060"/>
                </a:solidFill>
              </a:rPr>
              <a:t>m.f.n</a:t>
            </a:r>
            <a:r>
              <a:rPr lang="en-US" sz="2000" dirty="0">
                <a:solidFill>
                  <a:srgbClr val="002060"/>
                </a:solidFill>
              </a:rPr>
              <a:t>., Toshkent </a:t>
            </a:r>
            <a:r>
              <a:rPr lang="en-US" sz="2000" dirty="0" err="1">
                <a:solidFill>
                  <a:srgbClr val="002060"/>
                </a:solidFill>
              </a:rPr>
              <a:t>shahar</a:t>
            </a:r>
            <a:r>
              <a:rPr lang="en-US" sz="2000" dirty="0">
                <a:solidFill>
                  <a:srgbClr val="002060"/>
                </a:solidFill>
              </a:rPr>
              <a:t> XTXQTUMOHM  </a:t>
            </a:r>
            <a:endParaRPr lang="en-US" sz="2000" dirty="0" smtClean="0">
              <a:solidFill>
                <a:srgbClr val="002060"/>
              </a:solidFill>
            </a:endParaRPr>
          </a:p>
          <a:p>
            <a:r>
              <a:rPr lang="en-US" sz="2000" dirty="0" smtClean="0">
                <a:solidFill>
                  <a:srgbClr val="002060"/>
                </a:solidFill>
              </a:rPr>
              <a:t>                           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uz-Latn-UZ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metodikasi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uz-Latn-UZ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professori</a:t>
            </a:r>
            <a:endParaRPr lang="uz-Latn-UZ" sz="2000" dirty="0">
              <a:solidFill>
                <a:srgbClr val="002060"/>
              </a:solidFill>
            </a:endParaRPr>
          </a:p>
          <a:p>
            <a:r>
              <a:rPr lang="en-US" sz="2000" i="1" dirty="0" smtClean="0">
                <a:solidFill>
                  <a:srgbClr val="0070C0"/>
                </a:solidFill>
              </a:rPr>
              <a:t>                            E-mail: khaydarov2021@gmail.com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  <p:pic>
        <p:nvPicPr>
          <p:cNvPr id="17" name="Рисунок 1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5" t="28791" r="31855" b="38712"/>
          <a:stretch/>
        </p:blipFill>
        <p:spPr bwMode="auto">
          <a:xfrm>
            <a:off x="8826366" y="2007660"/>
            <a:ext cx="2766149" cy="28541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5626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4873beb7-5857-4685-be1f-d57550cc96c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684</Words>
  <Application>Microsoft Office PowerPoint</Application>
  <PresentationFormat>Произвольный</PresentationFormat>
  <Paragraphs>109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2018-01-10T11:22:42Z</dcterms:created>
  <dcterms:modified xsi:type="dcterms:W3CDTF">2022-03-18T08:04:21Z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