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1" r:id="rId4"/>
  </p:sldMasterIdLst>
  <p:notesMasterIdLst>
    <p:notesMasterId r:id="rId25"/>
  </p:notesMasterIdLst>
  <p:handoutMasterIdLst>
    <p:handoutMasterId r:id="rId26"/>
  </p:handoutMasterIdLst>
  <p:sldIdLst>
    <p:sldId id="416" r:id="rId5"/>
    <p:sldId id="393" r:id="rId6"/>
    <p:sldId id="419" r:id="rId7"/>
    <p:sldId id="420" r:id="rId8"/>
    <p:sldId id="421" r:id="rId9"/>
    <p:sldId id="422" r:id="rId10"/>
    <p:sldId id="423" r:id="rId11"/>
    <p:sldId id="424" r:id="rId12"/>
    <p:sldId id="425" r:id="rId13"/>
    <p:sldId id="426" r:id="rId14"/>
    <p:sldId id="427" r:id="rId15"/>
    <p:sldId id="428" r:id="rId16"/>
    <p:sldId id="429" r:id="rId17"/>
    <p:sldId id="430" r:id="rId18"/>
    <p:sldId id="431" r:id="rId19"/>
    <p:sldId id="432" r:id="rId20"/>
    <p:sldId id="433" r:id="rId21"/>
    <p:sldId id="413" r:id="rId22"/>
    <p:sldId id="414" r:id="rId23"/>
    <p:sldId id="415" r:id="rId24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DAB842"/>
    <a:srgbClr val="990033"/>
    <a:srgbClr val="002060"/>
    <a:srgbClr val="D9B0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A111915-BE36-4E01-A7E5-04B1672EAD32}" styleName="Светлый стиль 2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4" autoAdjust="0"/>
    <p:restoredTop sz="77452" autoAdjust="0"/>
  </p:normalViewPr>
  <p:slideViewPr>
    <p:cSldViewPr snapToGrid="0" showGuides="1">
      <p:cViewPr varScale="1">
        <p:scale>
          <a:sx n="98" d="100"/>
          <a:sy n="98" d="100"/>
        </p:scale>
        <p:origin x="-126" y="-336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90" d="100"/>
          <a:sy n="90" d="100"/>
        </p:scale>
        <p:origin x="3774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верхне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algn="r" rtl="0"/>
            <a:fld id="{F097377B-7A80-4695-9311-7480A96BA5C2}" type="datetime1">
              <a:rPr lang="ru-RU" smtClean="0"/>
              <a:pPr algn="r" rtl="0"/>
              <a:t>17.03.2022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algn="r" rtl="0"/>
            <a:fld id="{06834459-7356-44BF-850D-8B30C4FB3B6B}" type="slidenum">
              <a:rPr lang="ru-RU" smtClean="0"/>
              <a:pPr algn="r"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690165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верхне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0">
              <a:defRPr sz="1200"/>
            </a:lvl1pPr>
          </a:lstStyle>
          <a:p>
            <a:fld id="{FAA1E4E1-DF6A-45D0-AB14-6A9A0B144578}" type="datetime1">
              <a:rPr lang="ru-RU" smtClean="0"/>
              <a:pPr/>
              <a:t>17.03.2022</a:t>
            </a:fld>
            <a:endParaRPr lang="ru-RU" dirty="0"/>
          </a:p>
        </p:txBody>
      </p:sp>
      <p:sp>
        <p:nvSpPr>
          <p:cNvPr id="4" name="Образ слайда 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dirty="0"/>
          </a:p>
        </p:txBody>
      </p:sp>
      <p:sp>
        <p:nvSpPr>
          <p:cNvPr id="5" name="Заполнитель заме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dirty="0"/>
              <a:t>Образец текста</a:t>
            </a:r>
          </a:p>
          <a:p>
            <a:pPr lvl="1" rtl="0"/>
            <a:r>
              <a:rPr lang="ru-RU" dirty="0"/>
              <a:t>Второй уровень</a:t>
            </a:r>
          </a:p>
          <a:p>
            <a:pPr lvl="2" rtl="0"/>
            <a:r>
              <a:rPr lang="ru-RU" dirty="0"/>
              <a:t>Третий уровень</a:t>
            </a:r>
          </a:p>
          <a:p>
            <a:pPr lvl="3" rtl="0"/>
            <a:r>
              <a:rPr lang="ru-RU" dirty="0"/>
              <a:t>Четвертый уровень</a:t>
            </a:r>
          </a:p>
          <a:p>
            <a:pPr lvl="4" rtl="0"/>
            <a:r>
              <a:rPr lang="ru-RU" dirty="0"/>
              <a:t>Пятый уровень</a:t>
            </a:r>
          </a:p>
        </p:txBody>
      </p:sp>
      <p:sp>
        <p:nvSpPr>
          <p:cNvPr id="6" name="Заполнитель нижне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0">
              <a:defRPr sz="1200"/>
            </a:lvl1pPr>
          </a:lstStyle>
          <a:p>
            <a:fld id="{0A3C37BE-C303-496D-B5CD-85F2937540F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508422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AE4E975-D321-44F2-8028-F32EC883E1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DA78A030-AA93-45DB-B18C-F1429B83CA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uz-Latn-UZ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C40551D9-E071-424E-9252-147311CD0C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/>
              <a:t>17/03/2022</a:t>
            </a:fld>
            <a:endParaRPr lang="uz-Latn-UZ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F03C592-DB5D-4BD8-BBC4-D2FFDD650E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916CE493-6A26-4248-BE95-7EFE22BCD8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3158579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68BAA7F-A792-433A-AD05-C1B92BD5FD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7D955EF-DEA9-4E5E-87F1-06A6EF14D8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BE4BC1AB-9137-43FC-A79C-0C22EBA9E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/>
              <a:t>17/03/2022</a:t>
            </a:fld>
            <a:endParaRPr lang="uz-Latn-UZ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D1A03B6F-8C32-4437-85DE-D7FFB58CAB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99747555-D553-4B37-89EE-7B1AC2D1B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0481715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1E881F4-4B15-408B-B96B-D43EA833A9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8F700233-734F-4748-BB4A-2B4012E423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C38A7304-31C6-4C5F-B94D-04A255C7EA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/>
              <a:t>17/03/2022</a:t>
            </a:fld>
            <a:endParaRPr lang="uz-Latn-UZ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A57F0669-D296-411F-BC27-A4B5256611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FC3D4232-8C01-4541-A072-B867CDE634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3655774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1F5145F-35BC-4E2D-B469-DFEEDB1A87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7D4DFFF-1453-4232-90F9-CEED9C3A98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F148A2E1-AC57-4B6E-8E03-60756A248F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3D3C682B-CE5B-4F3B-94C6-9DB0E156A0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/>
              <a:t>17/03/2022</a:t>
            </a:fld>
            <a:endParaRPr lang="uz-Latn-UZ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E5E09BA9-05DA-4E61-ADE2-04892144D2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CF179AFA-3833-4C03-82B1-2CCCC35A34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958158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FA24FC8-C4B7-4770-9AAA-34798C7E4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E26C12C4-497A-4231-BCC2-AF2FB7F1A6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A78F0434-03B4-4C70-9B5B-0E64024A27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9A491C79-617B-4159-9203-92BF6D647C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477A1CFB-DE20-4F0B-9312-2671BF344F0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7A79163C-4538-43F9-A352-5C02FCC362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/>
              <a:t>17/03/2022</a:t>
            </a:fld>
            <a:endParaRPr lang="uz-Latn-UZ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3023DB4B-1DB3-4BDC-90E8-AFD1FED5EE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19A9A10D-C1AC-40BC-8F76-D1D0AFB5F2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4840668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B5FEC40-B9DE-4912-8012-BB14272F2E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503E76E9-10F3-481B-917C-AC67AFB7ED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/>
              <a:t>17/03/2022</a:t>
            </a:fld>
            <a:endParaRPr lang="uz-Latn-UZ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1A46F64A-2282-4A03-83C8-A1BFC5519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1B9A8F2D-F945-4DF7-8F2F-F45CB2A79B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33232074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04E7EBA0-16F7-464D-8F5F-6F349261A8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/>
              <a:t>17/03/2022</a:t>
            </a:fld>
            <a:endParaRPr lang="uz-Latn-UZ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7FCA6CB4-BEF4-4624-B743-AE2A8DD8AF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7FC6A84D-B4D8-4300-844D-895122885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833822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8A2E89A-55E0-4529-B2C9-A9E11F56AD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57D5470-D117-4518-93CA-243ACF8287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21E2DE65-CCED-450F-86FC-76E790EC94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5FA434F2-F32D-4FD0-A449-421F33635B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/>
              <a:t>17/03/2022</a:t>
            </a:fld>
            <a:endParaRPr lang="uz-Latn-UZ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3CDF2F5B-1D80-454D-A99B-7DE6119B9D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6AB177FB-4B89-488D-9A12-BF72AEAA7A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5748312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A2EC8B7-B463-4D1B-92FF-D34D03FD1F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A12113BD-DC97-49FF-B00C-F6746E49631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z-Latn-UZ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95A72BC6-F1A6-4C86-9CAD-F7EE5DD3EE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B6CD0A38-EED2-445D-8AD6-EC2772FEB3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/>
              <a:t>17/03/2022</a:t>
            </a:fld>
            <a:endParaRPr lang="uz-Latn-UZ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5730F6E6-8893-4DA1-A9B5-4DBE38833D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E4BFBF4D-FFBE-4BCB-AEAD-A13CB8E439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25171260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11EBE3F-B1FF-42E7-90EB-15202366F6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A95E7743-657B-4A37-90E9-7EFC70B506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EB519D90-833E-46E0-8614-D62E4BCE9E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/>
              <a:t>17/03/2022</a:t>
            </a:fld>
            <a:endParaRPr lang="uz-Latn-UZ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AB81FE1B-E244-4CC1-9567-71DDE28254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F4D1277B-D459-4EED-A47D-E12FF637D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8843271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71AB3167-9033-4FAB-83E4-ED078A4C434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7F4747C8-1D07-4CE7-8CA2-1DB2B193BF0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09298422-7FD9-4CFA-8EA8-192EFF34B5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/>
              <a:t>17/03/2022</a:t>
            </a:fld>
            <a:endParaRPr lang="uz-Latn-UZ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B99D931F-B35B-4D1E-B078-AD73155C38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2C0FBE03-D905-493C-BF26-CF9E047D3C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1577182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41337" y="1133192"/>
            <a:ext cx="11948967" cy="5599134"/>
          </a:xfrm>
          <a:custGeom>
            <a:avLst/>
            <a:gdLst/>
            <a:ahLst/>
            <a:cxnLst/>
            <a:rect l="l" t="t" r="r" b="b"/>
            <a:pathLst>
              <a:path w="5650865" h="2649220">
                <a:moveTo>
                  <a:pt x="5650712" y="24434"/>
                </a:moveTo>
                <a:lnTo>
                  <a:pt x="5626341" y="24434"/>
                </a:lnTo>
                <a:lnTo>
                  <a:pt x="5626341" y="2624975"/>
                </a:lnTo>
                <a:lnTo>
                  <a:pt x="5650712" y="2624975"/>
                </a:lnTo>
                <a:lnTo>
                  <a:pt x="5650712" y="24434"/>
                </a:lnTo>
                <a:close/>
              </a:path>
              <a:path w="5650865" h="2649220">
                <a:moveTo>
                  <a:pt x="5650712" y="0"/>
                </a:moveTo>
                <a:lnTo>
                  <a:pt x="0" y="0"/>
                </a:lnTo>
                <a:lnTo>
                  <a:pt x="0" y="24130"/>
                </a:lnTo>
                <a:lnTo>
                  <a:pt x="0" y="2625090"/>
                </a:lnTo>
                <a:lnTo>
                  <a:pt x="0" y="2649220"/>
                </a:lnTo>
                <a:lnTo>
                  <a:pt x="5650712" y="2649220"/>
                </a:lnTo>
                <a:lnTo>
                  <a:pt x="5650712" y="2625090"/>
                </a:lnTo>
                <a:lnTo>
                  <a:pt x="24384" y="2625090"/>
                </a:lnTo>
                <a:lnTo>
                  <a:pt x="24384" y="24130"/>
                </a:lnTo>
                <a:lnTo>
                  <a:pt x="5650712" y="24130"/>
                </a:lnTo>
                <a:lnTo>
                  <a:pt x="5650712" y="0"/>
                </a:lnTo>
                <a:close/>
              </a:path>
            </a:pathLst>
          </a:custGeom>
          <a:solidFill>
            <a:srgbClr val="00A859"/>
          </a:solidFill>
        </p:spPr>
        <p:txBody>
          <a:bodyPr wrap="square" lIns="0" tIns="0" rIns="0" bIns="0" rtlCol="0"/>
          <a:lstStyle/>
          <a:p>
            <a:endParaRPr sz="2328"/>
          </a:p>
        </p:txBody>
      </p:sp>
      <p:sp>
        <p:nvSpPr>
          <p:cNvPr id="17" name="bg object 17"/>
          <p:cNvSpPr/>
          <p:nvPr/>
        </p:nvSpPr>
        <p:spPr>
          <a:xfrm>
            <a:off x="141354" y="150403"/>
            <a:ext cx="11948967" cy="907240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03" y="0"/>
                </a:moveTo>
                <a:lnTo>
                  <a:pt x="0" y="0"/>
                </a:lnTo>
                <a:lnTo>
                  <a:pt x="0" y="428878"/>
                </a:lnTo>
                <a:lnTo>
                  <a:pt x="5650703" y="428878"/>
                </a:lnTo>
                <a:lnTo>
                  <a:pt x="5650703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endParaRPr sz="2328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503" b="1" i="0">
                <a:solidFill>
                  <a:srgbClr val="FEFEFE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24641" y="1523337"/>
            <a:ext cx="3857667" cy="41036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963" b="0" i="0">
                <a:solidFill>
                  <a:srgbClr val="FEFEFE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900" y="1577347"/>
            <a:ext cx="5303521" cy="3877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3/17/2022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719839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6219144-DA18-4E1B-8818-94F469E81E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0576B77B-DCC2-41FB-86D2-F792A42E22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A8E34793-4C04-46CF-9C29-B0224F828C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599754-54CF-4588-A338-EE8222DFA11C}" type="datetimeFigureOut">
              <a:rPr lang="uz-Latn-UZ" smtClean="0"/>
              <a:t>17/03/2022</a:t>
            </a:fld>
            <a:endParaRPr lang="uz-Latn-UZ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4EE81F4C-5E2E-44C4-8C01-7E401CDA242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z-Latn-UZ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56A8C63E-48EA-4746-9BAD-F607A11244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696B6E-649B-4EC9-8E10-EF1C4036527D}" type="slidenum">
              <a:rPr lang="uz-Latn-UZ" smtClean="0"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5498548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5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z-Latn-U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lobalinnovationindex.org/" TargetMode="External"/><Relationship Id="rId2" Type="http://schemas.openxmlformats.org/officeDocument/2006/relationships/hyperlink" Target="http://timss2015.org/" TargetMode="Externa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CA401C84-8EE2-4749-9001-18B9EEAD90FB}"/>
              </a:ext>
            </a:extLst>
          </p:cNvPr>
          <p:cNvSpPr/>
          <p:nvPr/>
        </p:nvSpPr>
        <p:spPr>
          <a:xfrm>
            <a:off x="0" y="-56989"/>
            <a:ext cx="12192000" cy="10658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z-Latn-UZ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5" name="Прямая соединительная линия 14">
            <a:extLst>
              <a:ext uri="{FF2B5EF4-FFF2-40B4-BE49-F238E27FC236}">
                <a16:creationId xmlns:a16="http://schemas.microsoft.com/office/drawing/2014/main" xmlns="" id="{B4343475-90DD-4FE5-A6D4-56F4A42A5963}"/>
              </a:ext>
            </a:extLst>
          </p:cNvPr>
          <p:cNvCxnSpPr>
            <a:cxnSpLocks/>
          </p:cNvCxnSpPr>
          <p:nvPr/>
        </p:nvCxnSpPr>
        <p:spPr>
          <a:xfrm flipV="1">
            <a:off x="1324178" y="1150837"/>
            <a:ext cx="9420023" cy="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xmlns="" id="{7C6AC182-0772-4015-AA4E-4054DE749E6A}"/>
              </a:ext>
            </a:extLst>
          </p:cNvPr>
          <p:cNvSpPr/>
          <p:nvPr/>
        </p:nvSpPr>
        <p:spPr>
          <a:xfrm>
            <a:off x="0" y="6761276"/>
            <a:ext cx="12192000" cy="45719"/>
          </a:xfrm>
          <a:prstGeom prst="rect">
            <a:avLst/>
          </a:prstGeom>
          <a:solidFill>
            <a:srgbClr val="D9B01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F5620CB4-BD5E-457F-8ADB-66BB4FEB2E16}"/>
              </a:ext>
            </a:extLst>
          </p:cNvPr>
          <p:cNvSpPr/>
          <p:nvPr/>
        </p:nvSpPr>
        <p:spPr>
          <a:xfrm>
            <a:off x="1390419" y="362490"/>
            <a:ext cx="9353782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</a:t>
            </a:r>
            <a:r>
              <a:rPr lang="en-US" b="1" dirty="0" err="1" smtClean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OʻRGANISH</a:t>
            </a:r>
            <a:r>
              <a:rPr lang="en-US" b="1" dirty="0" smtClean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VA ISTIQBOLLARINI BELGILASH </a:t>
            </a:r>
            <a:r>
              <a:rPr lang="ru-RU" b="1" dirty="0" smtClean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</a:t>
            </a:r>
            <a:r>
              <a:rPr lang="ru-RU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INSTITUTI</a:t>
            </a:r>
          </a:p>
        </p:txBody>
      </p:sp>
      <p:pic>
        <p:nvPicPr>
          <p:cNvPr id="11" name="Picture 2" descr="http://avloniy.uz/images/logo_1603161398.png">
            <a:extLst>
              <a:ext uri="{FF2B5EF4-FFF2-40B4-BE49-F238E27FC236}">
                <a16:creationId xmlns:a16="http://schemas.microsoft.com/office/drawing/2014/main" xmlns="" id="{0AC21B48-EC82-423C-A80C-DB041A5DCA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/>
        </p:blipFill>
        <p:spPr bwMode="auto">
          <a:xfrm>
            <a:off x="507943" y="289710"/>
            <a:ext cx="732551" cy="86112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002060"/>
            </a:solidFill>
          </a:ln>
          <a:extLst/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7C6AC182-0772-4015-AA4E-4054DE749E6A}"/>
              </a:ext>
            </a:extLst>
          </p:cNvPr>
          <p:cNvSpPr/>
          <p:nvPr/>
        </p:nvSpPr>
        <p:spPr>
          <a:xfrm>
            <a:off x="0" y="13352"/>
            <a:ext cx="12192000" cy="45719"/>
          </a:xfrm>
          <a:prstGeom prst="rect">
            <a:avLst/>
          </a:prstGeom>
          <a:solidFill>
            <a:srgbClr val="D9B01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6047" y="1235089"/>
            <a:ext cx="6536000" cy="4128000"/>
          </a:xfrm>
          <a:prstGeom prst="rect">
            <a:avLst/>
          </a:prstGeom>
        </p:spPr>
      </p:pic>
      <p:grpSp>
        <p:nvGrpSpPr>
          <p:cNvPr id="7" name="Группа 6"/>
          <p:cNvGrpSpPr/>
          <p:nvPr/>
        </p:nvGrpSpPr>
        <p:grpSpPr>
          <a:xfrm>
            <a:off x="235674" y="1526538"/>
            <a:ext cx="2568976" cy="3836551"/>
            <a:chOff x="216424" y="1439718"/>
            <a:chExt cx="2568976" cy="3836551"/>
          </a:xfrm>
        </p:grpSpPr>
        <p:sp>
          <p:nvSpPr>
            <p:cNvPr id="8" name="Прямоугольник 7"/>
            <p:cNvSpPr/>
            <p:nvPr/>
          </p:nvSpPr>
          <p:spPr>
            <a:xfrm>
              <a:off x="401993" y="4691494"/>
              <a:ext cx="1938351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3200" b="1" dirty="0" smtClean="0">
                  <a:ln>
                    <a:solidFill>
                      <a:schemeClr val="tx1"/>
                    </a:solidFill>
                  </a:ln>
                  <a:solidFill>
                    <a:srgbClr val="FFC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2- </a:t>
              </a:r>
              <a:r>
                <a:rPr lang="en-US" sz="3200" b="1" dirty="0" err="1" smtClean="0">
                  <a:ln>
                    <a:solidFill>
                      <a:schemeClr val="tx1"/>
                    </a:solidFill>
                  </a:ln>
                  <a:solidFill>
                    <a:srgbClr val="FFC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mavzu</a:t>
              </a:r>
              <a:endParaRPr lang="en-US" sz="3200" b="1" dirty="0">
                <a:ln>
                  <a:solidFill>
                    <a:schemeClr val="tx1"/>
                  </a:solidFill>
                </a:ln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20" name="Рисунок 19"/>
            <p:cNvPicPr/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4415" t="28791" r="31855" b="38712"/>
            <a:stretch/>
          </p:blipFill>
          <p:spPr bwMode="auto">
            <a:xfrm>
              <a:off x="216424" y="1439718"/>
              <a:ext cx="2568976" cy="2275634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</p:grpSp>
      <p:sp>
        <p:nvSpPr>
          <p:cNvPr id="4" name="Title 1">
            <a:extLst>
              <a:ext uri="{FF2B5EF4-FFF2-40B4-BE49-F238E27FC236}">
                <a16:creationId xmlns:a16="http://schemas.microsoft.com/office/drawing/2014/main" xmlns="" id="{20EC522E-F00F-42D2-97F6-1F20B3737340}"/>
              </a:ext>
            </a:extLst>
          </p:cNvPr>
          <p:cNvSpPr txBox="1">
            <a:spLocks/>
          </p:cNvSpPr>
          <p:nvPr/>
        </p:nvSpPr>
        <p:spPr bwMode="grayWhite">
          <a:xfrm>
            <a:off x="2627229" y="4138383"/>
            <a:ext cx="9236554" cy="1319113"/>
          </a:xfrm>
          <a:prstGeom prst="rect">
            <a:avLst/>
          </a:prstGeom>
          <a:solidFill>
            <a:srgbClr val="FFF2CC">
              <a:alpha val="72157"/>
            </a:srgbClr>
          </a:solidFill>
          <a:effectLst/>
        </p:spPr>
        <p:txBody>
          <a:bodyPr vert="horz" lIns="91440" tIns="45720" rIns="91440" bIns="45720" rtlCol="0" anchor="ctr">
            <a:noAutofit/>
          </a:bodyPr>
          <a:lstStyle>
            <a:defPPr rtl="0"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3000" b="1" spc="5">
                <a:solidFill>
                  <a:srgbClr val="002060"/>
                </a:solidFill>
                <a:latin typeface="Times New Roman"/>
                <a:ea typeface="Calibri"/>
                <a:cs typeface="+mj-cs"/>
              </a:defRPr>
            </a:lvl1pPr>
          </a:lstStyle>
          <a:p>
            <a:r>
              <a:rPr lang="en-US" sz="3200" dirty="0" smtClean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BAHOLASH SHAKLLARI VA TURLARI.                     TEST TOPSHIRIQLARIDAN NAMUNALAR</a:t>
            </a:r>
            <a:endParaRPr lang="en-US" sz="3200" dirty="0">
              <a:solidFill>
                <a:srgbClr val="0903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05146" y="4056706"/>
            <a:ext cx="22220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7.1- MODUL</a:t>
            </a:r>
            <a:endParaRPr lang="en-US" sz="2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3236974" y="5556799"/>
            <a:ext cx="83696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B.K.Xaydarov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>
                <a:solidFill>
                  <a:srgbClr val="002060"/>
                </a:solidFill>
              </a:rPr>
              <a:t>– f.-</a:t>
            </a:r>
            <a:r>
              <a:rPr lang="en-US" sz="2000" dirty="0" err="1">
                <a:solidFill>
                  <a:srgbClr val="002060"/>
                </a:solidFill>
              </a:rPr>
              <a:t>m.f.n</a:t>
            </a:r>
            <a:r>
              <a:rPr lang="en-US" sz="2000" dirty="0">
                <a:solidFill>
                  <a:srgbClr val="002060"/>
                </a:solidFill>
              </a:rPr>
              <a:t>., </a:t>
            </a:r>
            <a:r>
              <a:rPr lang="en-US" sz="2000" dirty="0" smtClean="0">
                <a:solidFill>
                  <a:srgbClr val="002060"/>
                </a:solidFill>
              </a:rPr>
              <a:t>professor</a:t>
            </a:r>
            <a:endParaRPr lang="uz-Latn-UZ" sz="2000" dirty="0" smtClean="0">
              <a:solidFill>
                <a:srgbClr val="002060"/>
              </a:solidFill>
            </a:endParaRPr>
          </a:p>
          <a:p>
            <a:pPr algn="ctr"/>
            <a:r>
              <a:rPr lang="en-US" sz="2000" i="1" dirty="0" smtClean="0">
                <a:solidFill>
                  <a:srgbClr val="0070C0"/>
                </a:solidFill>
              </a:rPr>
              <a:t> E-mail: khaydarov2021@gmail.com</a:t>
            </a:r>
            <a:endParaRPr lang="ru-RU" sz="2000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3895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D769CFF-239F-415D-B7C0-C6429E0F4BB8}"/>
              </a:ext>
            </a:extLst>
          </p:cNvPr>
          <p:cNvSpPr txBox="1"/>
          <p:nvPr/>
        </p:nvSpPr>
        <p:spPr>
          <a:xfrm>
            <a:off x="864963" y="2376869"/>
            <a:ext cx="11017224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 smtClean="0"/>
              <a:t>Test </a:t>
            </a:r>
            <a:r>
              <a:rPr lang="en-US" sz="3200" b="1" dirty="0" err="1" smtClean="0"/>
              <a:t>topshiriqlari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va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ularning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turlari</a:t>
            </a:r>
            <a:r>
              <a:rPr lang="en-US" sz="3200" b="1" dirty="0" smtClean="0"/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 err="1"/>
              <a:t>Yopiq</a:t>
            </a:r>
            <a:r>
              <a:rPr lang="en-US" sz="3200" b="1" dirty="0"/>
              <a:t> </a:t>
            </a:r>
            <a:r>
              <a:rPr lang="en-US" sz="3200" b="1" dirty="0" err="1" smtClean="0"/>
              <a:t>va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ochiq</a:t>
            </a:r>
            <a:r>
              <a:rPr lang="en-US" sz="3200" b="1" dirty="0" smtClean="0"/>
              <a:t> </a:t>
            </a:r>
            <a:r>
              <a:rPr lang="en-US" sz="3200" b="1" dirty="0"/>
              <a:t>test </a:t>
            </a:r>
            <a:r>
              <a:rPr lang="en-US" sz="3200" b="1" dirty="0" err="1"/>
              <a:t>topshiriqlari</a:t>
            </a:r>
            <a:r>
              <a:rPr lang="en-US" sz="3200" b="1" dirty="0"/>
              <a:t> </a:t>
            </a:r>
            <a:endParaRPr lang="en-US" sz="3200" b="1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/>
              <a:t>Test </a:t>
            </a:r>
            <a:r>
              <a:rPr lang="en-US" sz="3200" b="1" dirty="0" err="1" smtClean="0"/>
              <a:t>topshiriqlaridan</a:t>
            </a:r>
            <a:r>
              <a:rPr lang="en-US" sz="3200" b="1" dirty="0" smtClean="0"/>
              <a:t> </a:t>
            </a:r>
            <a:r>
              <a:rPr lang="en-US" sz="3200" b="1" dirty="0" err="1"/>
              <a:t>namunalar</a:t>
            </a:r>
            <a:r>
              <a:rPr lang="en-US" sz="3200" b="1" dirty="0"/>
              <a:t>.</a:t>
            </a:r>
          </a:p>
          <a:p>
            <a:endParaRPr lang="en-US" sz="3200" b="1" dirty="0" smtClean="0"/>
          </a:p>
        </p:txBody>
      </p:sp>
      <p:grpSp>
        <p:nvGrpSpPr>
          <p:cNvPr id="5" name="Группа 4"/>
          <p:cNvGrpSpPr/>
          <p:nvPr/>
        </p:nvGrpSpPr>
        <p:grpSpPr>
          <a:xfrm>
            <a:off x="13229" y="127608"/>
            <a:ext cx="12205898" cy="897697"/>
            <a:chOff x="0" y="13352"/>
            <a:chExt cx="12205898" cy="897697"/>
          </a:xfrm>
        </p:grpSpPr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xmlns="" id="{F5620CB4-BD5E-457F-8ADB-66BB4FEB2E16}"/>
                </a:ext>
              </a:extLst>
            </p:cNvPr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uz-Latn-UZ" sz="2800" b="1" kern="0" dirty="0">
                  <a:solidFill>
                    <a:srgbClr val="C00000"/>
                  </a:solidFill>
                  <a:cs typeface="Arial" panose="020B0604020202020204" pitchFamily="34" charset="0"/>
                </a:rPr>
                <a:t>BAHOLASH SHAKLLARI VA </a:t>
              </a:r>
              <a:r>
                <a:rPr lang="uz-Latn-UZ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TURLARI </a:t>
              </a:r>
              <a:endParaRPr lang="uz-Latn-UZ" sz="2800" b="1" kern="0" dirty="0">
                <a:solidFill>
                  <a:srgbClr val="C00000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0" y="13352"/>
              <a:ext cx="12205898" cy="897697"/>
              <a:chOff x="0" y="13352"/>
              <a:chExt cx="12205898" cy="897697"/>
            </a:xfrm>
          </p:grpSpPr>
          <p:sp>
            <p:nvSpPr>
              <p:cNvPr id="8" name="Прямоугольник 7">
                <a:extLst>
                  <a:ext uri="{FF2B5EF4-FFF2-40B4-BE49-F238E27FC236}">
                    <a16:creationId xmlns:a16="http://schemas.microsoft.com/office/drawing/2014/main" xmlns="" id="{7C6AC182-0772-4015-AA4E-4054DE749E6A}"/>
                  </a:ext>
                </a:extLst>
              </p:cNvPr>
              <p:cNvSpPr/>
              <p:nvPr/>
            </p:nvSpPr>
            <p:spPr>
              <a:xfrm>
                <a:off x="13898" y="865330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" name="Прямоугольник 8">
                <a:extLst>
                  <a:ext uri="{FF2B5EF4-FFF2-40B4-BE49-F238E27FC236}">
                    <a16:creationId xmlns:a16="http://schemas.microsoft.com/office/drawing/2014/main" xmlns="" id="{7C6AC182-0772-4015-AA4E-4054DE749E6A}"/>
                  </a:ext>
                </a:extLst>
              </p:cNvPr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734306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D769CFF-239F-415D-B7C0-C6429E0F4BB8}"/>
              </a:ext>
            </a:extLst>
          </p:cNvPr>
          <p:cNvSpPr txBox="1"/>
          <p:nvPr/>
        </p:nvSpPr>
        <p:spPr>
          <a:xfrm>
            <a:off x="458496" y="1466950"/>
            <a:ext cx="11027051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 smtClean="0"/>
              <a:t>	Test </a:t>
            </a:r>
            <a:r>
              <a:rPr lang="en-US" sz="3200" b="1" dirty="0"/>
              <a:t>(</a:t>
            </a:r>
            <a:r>
              <a:rPr lang="en-US" sz="3200" b="1" dirty="0" err="1"/>
              <a:t>baholash</a:t>
            </a:r>
            <a:r>
              <a:rPr lang="en-US" sz="3200" b="1" dirty="0"/>
              <a:t>) </a:t>
            </a:r>
            <a:r>
              <a:rPr lang="en-US" sz="3200" b="1" dirty="0" err="1"/>
              <a:t>topshiriqlari</a:t>
            </a:r>
            <a:r>
              <a:rPr lang="en-US" sz="3200" b="1" dirty="0"/>
              <a:t> – </a:t>
            </a:r>
            <a:r>
              <a:rPr lang="en-US" sz="3200" b="1" dirty="0" err="1"/>
              <a:t>ta’lim</a:t>
            </a:r>
            <a:r>
              <a:rPr lang="en-US" sz="3200" b="1" dirty="0"/>
              <a:t> </a:t>
            </a:r>
            <a:r>
              <a:rPr lang="en-US" sz="3200" b="1" dirty="0" err="1"/>
              <a:t>natijalarini</a:t>
            </a:r>
            <a:r>
              <a:rPr lang="en-US" sz="3200" b="1" dirty="0"/>
              <a:t> </a:t>
            </a:r>
            <a:r>
              <a:rPr lang="en-US" sz="3200" b="1" dirty="0" err="1"/>
              <a:t>xolisona</a:t>
            </a:r>
            <a:r>
              <a:rPr lang="en-US" sz="3200" b="1" dirty="0"/>
              <a:t> </a:t>
            </a:r>
            <a:r>
              <a:rPr lang="en-US" sz="3200" b="1" dirty="0" err="1"/>
              <a:t>nazorat</a:t>
            </a:r>
            <a:r>
              <a:rPr lang="en-US" sz="3200" b="1" dirty="0"/>
              <a:t> </a:t>
            </a:r>
            <a:r>
              <a:rPr lang="en-US" sz="3200" b="1" dirty="0" err="1"/>
              <a:t>qilishning</a:t>
            </a:r>
            <a:r>
              <a:rPr lang="en-US" sz="3200" b="1" dirty="0"/>
              <a:t> </a:t>
            </a:r>
            <a:r>
              <a:rPr lang="en-US" sz="3200" b="1" dirty="0" err="1"/>
              <a:t>didaktik</a:t>
            </a:r>
            <a:r>
              <a:rPr lang="en-US" sz="3200" b="1" dirty="0"/>
              <a:t> </a:t>
            </a:r>
            <a:r>
              <a:rPr lang="en-US" sz="3200" b="1" dirty="0" err="1"/>
              <a:t>va</a:t>
            </a:r>
            <a:r>
              <a:rPr lang="en-US" sz="3200" b="1" dirty="0"/>
              <a:t> </a:t>
            </a:r>
            <a:r>
              <a:rPr lang="en-US" sz="3200" b="1" dirty="0" err="1"/>
              <a:t>texnologik</a:t>
            </a:r>
            <a:r>
              <a:rPr lang="en-US" sz="3200" b="1" dirty="0"/>
              <a:t> </a:t>
            </a:r>
            <a:r>
              <a:rPr lang="en-US" sz="3200" b="1" dirty="0" err="1"/>
              <a:t>vositalaridan</a:t>
            </a:r>
            <a:r>
              <a:rPr lang="en-US" sz="3200" b="1" dirty="0"/>
              <a:t> </a:t>
            </a:r>
            <a:r>
              <a:rPr lang="en-US" sz="3200" b="1" dirty="0" err="1"/>
              <a:t>hisoblanadi</a:t>
            </a:r>
            <a:r>
              <a:rPr lang="en-US" sz="3200" b="1" dirty="0"/>
              <a:t>. </a:t>
            </a:r>
            <a:endParaRPr lang="en-US" sz="3200" b="1" dirty="0" smtClean="0"/>
          </a:p>
          <a:p>
            <a:r>
              <a:rPr lang="en-US" sz="3200" b="1" dirty="0" smtClean="0"/>
              <a:t>	Test </a:t>
            </a:r>
            <a:r>
              <a:rPr lang="en-US" sz="3200" b="1" dirty="0" err="1"/>
              <a:t>sinovlari</a:t>
            </a:r>
            <a:r>
              <a:rPr lang="en-US" sz="3200" b="1" dirty="0"/>
              <a:t> </a:t>
            </a:r>
            <a:r>
              <a:rPr lang="en-US" sz="3200" b="1" dirty="0" err="1"/>
              <a:t>yordamida</a:t>
            </a:r>
            <a:r>
              <a:rPr lang="en-US" sz="3200" b="1" dirty="0"/>
              <a:t> </a:t>
            </a:r>
            <a:r>
              <a:rPr lang="en-US" sz="3200" b="1" dirty="0" err="1"/>
              <a:t>barcha</a:t>
            </a:r>
            <a:r>
              <a:rPr lang="en-US" sz="3200" b="1" dirty="0"/>
              <a:t> </a:t>
            </a:r>
            <a:r>
              <a:rPr lang="en-US" sz="3200" b="1" dirty="0" err="1"/>
              <a:t>o‘quvchilarning</a:t>
            </a:r>
            <a:r>
              <a:rPr lang="en-US" sz="3200" b="1" dirty="0"/>
              <a:t> </a:t>
            </a:r>
            <a:r>
              <a:rPr lang="en-US" sz="3200" b="1" dirty="0" err="1"/>
              <a:t>bilimini</a:t>
            </a:r>
            <a:r>
              <a:rPr lang="en-US" sz="3200" b="1" dirty="0"/>
              <a:t> </a:t>
            </a:r>
            <a:r>
              <a:rPr lang="en-US" sz="3200" b="1" dirty="0" err="1"/>
              <a:t>bir</a:t>
            </a:r>
            <a:r>
              <a:rPr lang="en-US" sz="3200" b="1" dirty="0"/>
              <a:t> </a:t>
            </a:r>
            <a:r>
              <a:rPr lang="en-US" sz="3200" b="1" dirty="0" err="1"/>
              <a:t>vaqtda</a:t>
            </a:r>
            <a:r>
              <a:rPr lang="en-US" sz="3200" b="1" dirty="0"/>
              <a:t> </a:t>
            </a:r>
            <a:r>
              <a:rPr lang="en-US" sz="3200" b="1" dirty="0" err="1"/>
              <a:t>tekshirish</a:t>
            </a:r>
            <a:r>
              <a:rPr lang="en-US" sz="3200" b="1" dirty="0"/>
              <a:t>, </a:t>
            </a:r>
            <a:r>
              <a:rPr lang="en-US" sz="3200" b="1" dirty="0" err="1"/>
              <a:t>ularni</a:t>
            </a:r>
            <a:r>
              <a:rPr lang="en-US" sz="3200" b="1" dirty="0"/>
              <a:t> </a:t>
            </a:r>
            <a:r>
              <a:rPr lang="en-US" sz="3200" b="1" dirty="0" err="1"/>
              <a:t>mashg‘ulotlarga</a:t>
            </a:r>
            <a:r>
              <a:rPr lang="en-US" sz="3200" b="1" dirty="0"/>
              <a:t> </a:t>
            </a:r>
            <a:r>
              <a:rPr lang="en-US" sz="3200" b="1" dirty="0" err="1"/>
              <a:t>puxta</a:t>
            </a:r>
            <a:r>
              <a:rPr lang="en-US" sz="3200" b="1" dirty="0"/>
              <a:t> </a:t>
            </a:r>
            <a:r>
              <a:rPr lang="en-US" sz="3200" b="1" dirty="0" err="1"/>
              <a:t>tayyorgarlik</a:t>
            </a:r>
            <a:r>
              <a:rPr lang="en-US" sz="3200" b="1" dirty="0"/>
              <a:t> </a:t>
            </a:r>
            <a:r>
              <a:rPr lang="en-US" sz="3200" b="1" dirty="0" err="1"/>
              <a:t>ko‘rishga</a:t>
            </a:r>
            <a:r>
              <a:rPr lang="en-US" sz="3200" b="1" dirty="0"/>
              <a:t>, </a:t>
            </a:r>
            <a:r>
              <a:rPr lang="en-US" sz="3200" b="1" dirty="0" err="1"/>
              <a:t>mustaqil</a:t>
            </a:r>
            <a:r>
              <a:rPr lang="en-US" sz="3200" b="1" dirty="0"/>
              <a:t> </a:t>
            </a:r>
            <a:r>
              <a:rPr lang="en-US" sz="3200" b="1" dirty="0" err="1"/>
              <a:t>o‘qish</a:t>
            </a:r>
            <a:r>
              <a:rPr lang="en-US" sz="3200" b="1" dirty="0"/>
              <a:t> </a:t>
            </a:r>
            <a:r>
              <a:rPr lang="en-US" sz="3200" b="1" dirty="0" err="1"/>
              <a:t>ko‘nikmalarini</a:t>
            </a:r>
            <a:r>
              <a:rPr lang="en-US" sz="3200" b="1" dirty="0"/>
              <a:t> </a:t>
            </a:r>
            <a:r>
              <a:rPr lang="en-US" sz="3200" b="1" dirty="0" err="1"/>
              <a:t>rivojlantirishga</a:t>
            </a:r>
            <a:r>
              <a:rPr lang="en-US" sz="3200" b="1" dirty="0"/>
              <a:t> </a:t>
            </a:r>
            <a:r>
              <a:rPr lang="en-US" sz="3200" b="1" dirty="0" err="1"/>
              <a:t>o‘rgatish</a:t>
            </a:r>
            <a:r>
              <a:rPr lang="en-US" sz="3200" b="1" dirty="0"/>
              <a:t>, </a:t>
            </a:r>
            <a:r>
              <a:rPr lang="en-US" sz="3200" b="1" dirty="0" err="1" smtClean="0"/>
              <a:t>intizomini</a:t>
            </a:r>
            <a:r>
              <a:rPr lang="en-US" sz="3200" b="1" dirty="0" smtClean="0"/>
              <a:t> </a:t>
            </a:r>
            <a:r>
              <a:rPr lang="en-US" sz="3200" b="1" dirty="0" err="1"/>
              <a:t>mustahkamlash</a:t>
            </a:r>
            <a:r>
              <a:rPr lang="en-US" sz="3200" b="1" dirty="0"/>
              <a:t> </a:t>
            </a:r>
            <a:r>
              <a:rPr lang="en-US" sz="3200" b="1" dirty="0" err="1"/>
              <a:t>kabi</a:t>
            </a:r>
            <a:r>
              <a:rPr lang="en-US" sz="3200" b="1" dirty="0"/>
              <a:t> </a:t>
            </a:r>
            <a:r>
              <a:rPr lang="en-US" sz="3200" b="1" dirty="0" err="1"/>
              <a:t>imkoniyatlar</a:t>
            </a:r>
            <a:r>
              <a:rPr lang="en-US" sz="3200" b="1" dirty="0"/>
              <a:t> </a:t>
            </a:r>
            <a:r>
              <a:rPr lang="en-US" sz="3200" b="1" dirty="0" err="1"/>
              <a:t>yaratiladi</a:t>
            </a:r>
            <a:r>
              <a:rPr lang="en-US" sz="3200" b="1" dirty="0"/>
              <a:t>. </a:t>
            </a:r>
          </a:p>
        </p:txBody>
      </p:sp>
      <p:grpSp>
        <p:nvGrpSpPr>
          <p:cNvPr id="5" name="Группа 4"/>
          <p:cNvGrpSpPr/>
          <p:nvPr/>
        </p:nvGrpSpPr>
        <p:grpSpPr>
          <a:xfrm>
            <a:off x="13229" y="127608"/>
            <a:ext cx="12205898" cy="925128"/>
            <a:chOff x="0" y="13352"/>
            <a:chExt cx="12205898" cy="925128"/>
          </a:xfrm>
        </p:grpSpPr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xmlns="" id="{F5620CB4-BD5E-457F-8ADB-66BB4FEB2E16}"/>
                </a:ext>
              </a:extLst>
            </p:cNvPr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uz-Latn-UZ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TEST TOPSHIRIQLARI</a:t>
              </a:r>
              <a:r>
                <a:rPr lang="en-US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 </a:t>
              </a:r>
              <a:endParaRPr lang="en-US" sz="2800" b="1" kern="0" dirty="0">
                <a:solidFill>
                  <a:srgbClr val="C00000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8" name="Прямоугольник 7">
                <a:extLst>
                  <a:ext uri="{FF2B5EF4-FFF2-40B4-BE49-F238E27FC236}">
                    <a16:creationId xmlns:a16="http://schemas.microsoft.com/office/drawing/2014/main" xmlns="" id="{7C6AC182-0772-4015-AA4E-4054DE749E6A}"/>
                  </a:ext>
                </a:extLst>
              </p:cNvPr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" name="Прямоугольник 8">
                <a:extLst>
                  <a:ext uri="{FF2B5EF4-FFF2-40B4-BE49-F238E27FC236}">
                    <a16:creationId xmlns:a16="http://schemas.microsoft.com/office/drawing/2014/main" xmlns="" id="{7C6AC182-0772-4015-AA4E-4054DE749E6A}"/>
                  </a:ext>
                </a:extLst>
              </p:cNvPr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0708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D769CFF-239F-415D-B7C0-C6429E0F4BB8}"/>
              </a:ext>
            </a:extLst>
          </p:cNvPr>
          <p:cNvSpPr txBox="1"/>
          <p:nvPr/>
        </p:nvSpPr>
        <p:spPr>
          <a:xfrm>
            <a:off x="449950" y="1446655"/>
            <a:ext cx="11027051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 smtClean="0"/>
              <a:t>	</a:t>
            </a:r>
            <a:r>
              <a:rPr lang="en-US" sz="2800" b="1" dirty="0" err="1" smtClean="0"/>
              <a:t>Matematikadan</a:t>
            </a:r>
            <a:r>
              <a:rPr lang="en-US" sz="2800" b="1" dirty="0" smtClean="0"/>
              <a:t> </a:t>
            </a:r>
            <a:r>
              <a:rPr lang="en-US" sz="2800" b="1" dirty="0"/>
              <a:t>test </a:t>
            </a:r>
            <a:r>
              <a:rPr lang="en-US" sz="2800" b="1" dirty="0" err="1" smtClean="0"/>
              <a:t>topshiriqlarining</a:t>
            </a:r>
            <a:r>
              <a:rPr lang="en-US" sz="2800" b="1" dirty="0" smtClean="0"/>
              <a:t> </a:t>
            </a:r>
            <a:r>
              <a:rPr lang="en-US" sz="2800" b="1" dirty="0" err="1"/>
              <a:t>turlari</a:t>
            </a:r>
            <a:r>
              <a:rPr lang="en-US" sz="2800" b="1" dirty="0"/>
              <a:t> </a:t>
            </a:r>
            <a:r>
              <a:rPr lang="en-US" sz="2800" b="1" dirty="0" err="1"/>
              <a:t>javobning</a:t>
            </a:r>
            <a:r>
              <a:rPr lang="en-US" sz="2800" b="1" dirty="0"/>
              <a:t> </a:t>
            </a:r>
            <a:r>
              <a:rPr lang="en-US" sz="2800" b="1" dirty="0" err="1"/>
              <a:t>berilishiga</a:t>
            </a:r>
            <a:r>
              <a:rPr lang="en-US" sz="2800" b="1" dirty="0"/>
              <a:t> </a:t>
            </a:r>
            <a:r>
              <a:rPr lang="en-US" sz="2800" b="1" dirty="0" err="1"/>
              <a:t>qarab</a:t>
            </a:r>
            <a:r>
              <a:rPr lang="en-US" sz="2800" b="1" dirty="0"/>
              <a:t> </a:t>
            </a:r>
            <a:r>
              <a:rPr lang="en-US" sz="2800" b="1" dirty="0" err="1"/>
              <a:t>ochiq</a:t>
            </a:r>
            <a:r>
              <a:rPr lang="en-US" sz="2800" b="1" dirty="0"/>
              <a:t> </a:t>
            </a:r>
            <a:r>
              <a:rPr lang="en-US" sz="2800" b="1" dirty="0" err="1"/>
              <a:t>yoki</a:t>
            </a:r>
            <a:r>
              <a:rPr lang="en-US" sz="2800" b="1" dirty="0"/>
              <a:t> </a:t>
            </a:r>
            <a:r>
              <a:rPr lang="en-US" sz="2800" b="1" dirty="0" err="1"/>
              <a:t>yopiq</a:t>
            </a:r>
            <a:r>
              <a:rPr lang="en-US" sz="2800" b="1" dirty="0"/>
              <a:t> </a:t>
            </a:r>
            <a:r>
              <a:rPr lang="en-US" sz="2800" b="1" dirty="0" err="1"/>
              <a:t>turda</a:t>
            </a:r>
            <a:r>
              <a:rPr lang="en-US" sz="2800" b="1" dirty="0"/>
              <a:t> </a:t>
            </a:r>
            <a:r>
              <a:rPr lang="en-US" sz="2800" b="1" dirty="0" err="1"/>
              <a:t>bo‘lishi</a:t>
            </a:r>
            <a:r>
              <a:rPr lang="en-US" sz="2800" b="1" dirty="0"/>
              <a:t> </a:t>
            </a:r>
            <a:r>
              <a:rPr lang="en-US" sz="2800" b="1" dirty="0" err="1"/>
              <a:t>mumkin</a:t>
            </a:r>
            <a:r>
              <a:rPr lang="en-US" sz="2800" b="1" dirty="0" smtClean="0"/>
              <a:t>.</a:t>
            </a:r>
          </a:p>
          <a:p>
            <a:r>
              <a:rPr lang="en-US" sz="2800" b="1" dirty="0" smtClean="0">
                <a:solidFill>
                  <a:srgbClr val="C00000"/>
                </a:solidFill>
              </a:rPr>
              <a:t>	</a:t>
            </a:r>
            <a:r>
              <a:rPr lang="en-US" sz="2800" b="1" dirty="0" err="1" smtClean="0">
                <a:solidFill>
                  <a:srgbClr val="C00000"/>
                </a:solidFill>
              </a:rPr>
              <a:t>Yopiq</a:t>
            </a:r>
            <a:r>
              <a:rPr lang="en-US" sz="2800" b="1" dirty="0" smtClean="0">
                <a:solidFill>
                  <a:srgbClr val="C00000"/>
                </a:solidFill>
              </a:rPr>
              <a:t> </a:t>
            </a:r>
            <a:r>
              <a:rPr lang="en-US" sz="2800" b="1" dirty="0">
                <a:solidFill>
                  <a:srgbClr val="C00000"/>
                </a:solidFill>
              </a:rPr>
              <a:t>test </a:t>
            </a:r>
            <a:r>
              <a:rPr lang="en-US" sz="2800" b="1" dirty="0" err="1">
                <a:solidFill>
                  <a:srgbClr val="C00000"/>
                </a:solidFill>
              </a:rPr>
              <a:t>topshiqlari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/>
              <a:t>- </a:t>
            </a:r>
            <a:r>
              <a:rPr lang="en-US" sz="2800" b="1" dirty="0" err="1"/>
              <a:t>asosiy</a:t>
            </a:r>
            <a:r>
              <a:rPr lang="en-US" sz="2800" b="1" dirty="0"/>
              <a:t> </a:t>
            </a:r>
            <a:r>
              <a:rPr lang="en-US" sz="2800" b="1" dirty="0" err="1"/>
              <a:t>savol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unga</a:t>
            </a:r>
            <a:r>
              <a:rPr lang="en-US" sz="2800" b="1" dirty="0"/>
              <a:t> </a:t>
            </a:r>
            <a:r>
              <a:rPr lang="en-US" sz="2800" b="1" dirty="0" err="1"/>
              <a:t>bir</a:t>
            </a:r>
            <a:r>
              <a:rPr lang="en-US" sz="2800" b="1" dirty="0"/>
              <a:t> </a:t>
            </a:r>
            <a:r>
              <a:rPr lang="en-US" sz="2800" b="1" dirty="0" err="1"/>
              <a:t>nechta</a:t>
            </a:r>
            <a:r>
              <a:rPr lang="en-US" sz="2800" b="1" dirty="0"/>
              <a:t> </a:t>
            </a:r>
            <a:r>
              <a:rPr lang="en-US" sz="2800" b="1" dirty="0" err="1"/>
              <a:t>muqobil</a:t>
            </a:r>
            <a:r>
              <a:rPr lang="en-US" sz="2800" b="1" dirty="0"/>
              <a:t> </a:t>
            </a:r>
            <a:r>
              <a:rPr lang="en-US" sz="2800" b="1" dirty="0" err="1"/>
              <a:t>javoblardan</a:t>
            </a:r>
            <a:r>
              <a:rPr lang="en-US" sz="2800" b="1" dirty="0"/>
              <a:t> </a:t>
            </a:r>
            <a:r>
              <a:rPr lang="en-US" sz="2800" b="1" dirty="0" err="1"/>
              <a:t>tuziladi</a:t>
            </a:r>
            <a:r>
              <a:rPr lang="en-US" sz="2800" b="1" dirty="0"/>
              <a:t>. </a:t>
            </a:r>
            <a:r>
              <a:rPr lang="en-US" sz="2800" b="1" dirty="0" err="1"/>
              <a:t>Berilgan</a:t>
            </a:r>
            <a:r>
              <a:rPr lang="en-US" sz="2800" b="1" dirty="0"/>
              <a:t> </a:t>
            </a:r>
            <a:r>
              <a:rPr lang="en-US" sz="2800" b="1" dirty="0" err="1"/>
              <a:t>javob</a:t>
            </a:r>
            <a:r>
              <a:rPr lang="en-US" sz="2800" b="1" dirty="0"/>
              <a:t> </a:t>
            </a:r>
            <a:r>
              <a:rPr lang="en-US" sz="2800" b="1" dirty="0" err="1"/>
              <a:t>variantlari</a:t>
            </a:r>
            <a:r>
              <a:rPr lang="en-US" sz="2800" b="1" dirty="0"/>
              <a:t> </a:t>
            </a:r>
            <a:r>
              <a:rPr lang="en-US" sz="2800" b="1" dirty="0" err="1"/>
              <a:t>ichidan</a:t>
            </a:r>
            <a:r>
              <a:rPr lang="en-US" sz="2800" b="1" dirty="0"/>
              <a:t> </a:t>
            </a:r>
            <a:r>
              <a:rPr lang="en-US" sz="2800" b="1" dirty="0" err="1"/>
              <a:t>eng</a:t>
            </a:r>
            <a:r>
              <a:rPr lang="en-US" sz="2800" b="1" dirty="0"/>
              <a:t> </a:t>
            </a:r>
            <a:r>
              <a:rPr lang="en-US" sz="2800" b="1" dirty="0" err="1"/>
              <a:t>to‘g‘risini</a:t>
            </a:r>
            <a:r>
              <a:rPr lang="en-US" sz="2800" b="1" dirty="0"/>
              <a:t> (</a:t>
            </a:r>
            <a:r>
              <a:rPr lang="en-US" sz="2800" b="1" dirty="0" err="1"/>
              <a:t>yoki</a:t>
            </a:r>
            <a:r>
              <a:rPr lang="en-US" sz="2800" b="1" dirty="0"/>
              <a:t> </a:t>
            </a:r>
            <a:r>
              <a:rPr lang="en-US" sz="2800" b="1" dirty="0" err="1"/>
              <a:t>to‘g‘rilarini</a:t>
            </a:r>
            <a:r>
              <a:rPr lang="en-US" sz="2800" b="1" dirty="0"/>
              <a:t>) </a:t>
            </a:r>
            <a:r>
              <a:rPr lang="en-US" sz="2800" b="1" dirty="0" err="1"/>
              <a:t>tanlash</a:t>
            </a:r>
            <a:r>
              <a:rPr lang="en-US" sz="2800" b="1" dirty="0"/>
              <a:t> </a:t>
            </a:r>
            <a:r>
              <a:rPr lang="en-US" sz="2800" b="1" dirty="0" err="1"/>
              <a:t>talab</a:t>
            </a:r>
            <a:r>
              <a:rPr lang="en-US" sz="2800" b="1" dirty="0"/>
              <a:t> </a:t>
            </a:r>
            <a:r>
              <a:rPr lang="en-US" sz="2800" b="1" dirty="0" err="1"/>
              <a:t>qilinadi</a:t>
            </a:r>
            <a:r>
              <a:rPr lang="en-US" sz="2800" b="1" dirty="0"/>
              <a:t>. Shu </a:t>
            </a:r>
            <a:r>
              <a:rPr lang="en-US" sz="2800" b="1" dirty="0" err="1"/>
              <a:t>nuqtai</a:t>
            </a:r>
            <a:r>
              <a:rPr lang="en-US" sz="2800" b="1" dirty="0"/>
              <a:t> </a:t>
            </a:r>
            <a:r>
              <a:rPr lang="en-US" sz="2800" b="1" dirty="0" err="1"/>
              <a:t>nazardan</a:t>
            </a:r>
            <a:r>
              <a:rPr lang="en-US" sz="2800" b="1" dirty="0"/>
              <a:t> </a:t>
            </a:r>
            <a:r>
              <a:rPr lang="en-US" sz="2800" b="1" dirty="0" err="1"/>
              <a:t>javob</a:t>
            </a:r>
            <a:r>
              <a:rPr lang="en-US" sz="2800" b="1" dirty="0"/>
              <a:t> </a:t>
            </a:r>
            <a:r>
              <a:rPr lang="en-US" sz="2800" b="1" dirty="0" err="1"/>
              <a:t>variantlari</a:t>
            </a:r>
            <a:r>
              <a:rPr lang="en-US" sz="2800" b="1" dirty="0"/>
              <a:t> </a:t>
            </a:r>
            <a:r>
              <a:rPr lang="en-US" sz="2800" b="1" dirty="0" err="1"/>
              <a:t>cheklangan</a:t>
            </a:r>
            <a:r>
              <a:rPr lang="en-US" sz="2800" b="1" dirty="0"/>
              <a:t>, </a:t>
            </a:r>
            <a:r>
              <a:rPr lang="en-US" sz="2800" b="1" dirty="0" err="1"/>
              <a:t>ya’ni</a:t>
            </a:r>
            <a:r>
              <a:rPr lang="en-US" sz="2800" b="1" dirty="0"/>
              <a:t> </a:t>
            </a:r>
            <a:r>
              <a:rPr lang="en-US" sz="2800" b="1" dirty="0" err="1"/>
              <a:t>yopiq</a:t>
            </a:r>
            <a:r>
              <a:rPr lang="en-US" sz="2800" b="1" dirty="0"/>
              <a:t> </a:t>
            </a:r>
            <a:r>
              <a:rPr lang="en-US" sz="2800" b="1" dirty="0" err="1"/>
              <a:t>bo‘ladi</a:t>
            </a:r>
            <a:r>
              <a:rPr lang="en-US" sz="2800" b="1" dirty="0" smtClean="0"/>
              <a:t>.</a:t>
            </a:r>
          </a:p>
          <a:p>
            <a:r>
              <a:rPr lang="en-US" sz="2800" b="1" dirty="0" smtClean="0">
                <a:solidFill>
                  <a:srgbClr val="C00000"/>
                </a:solidFill>
              </a:rPr>
              <a:t>	</a:t>
            </a:r>
            <a:r>
              <a:rPr lang="en-US" sz="2800" b="1" dirty="0" err="1" smtClean="0">
                <a:solidFill>
                  <a:srgbClr val="C00000"/>
                </a:solidFill>
              </a:rPr>
              <a:t>Ochiq</a:t>
            </a:r>
            <a:r>
              <a:rPr lang="en-US" sz="2800" b="1" dirty="0" smtClean="0">
                <a:solidFill>
                  <a:srgbClr val="C00000"/>
                </a:solidFill>
              </a:rPr>
              <a:t> </a:t>
            </a:r>
            <a:r>
              <a:rPr lang="en-US" sz="2800" b="1" dirty="0">
                <a:solidFill>
                  <a:srgbClr val="C00000"/>
                </a:solidFill>
              </a:rPr>
              <a:t>test </a:t>
            </a:r>
            <a:r>
              <a:rPr lang="en-US" sz="2800" b="1" dirty="0" err="1">
                <a:solidFill>
                  <a:srgbClr val="C00000"/>
                </a:solidFill>
              </a:rPr>
              <a:t>topshiriqlari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/>
              <a:t>- </a:t>
            </a:r>
            <a:r>
              <a:rPr lang="en-US" sz="2800" b="1" dirty="0" err="1" smtClean="0"/>
              <a:t>oddiy</a:t>
            </a:r>
            <a:r>
              <a:rPr lang="en-US" sz="2800" b="1" dirty="0" smtClean="0"/>
              <a:t> </a:t>
            </a:r>
            <a:r>
              <a:rPr lang="en-US" sz="2800" b="1" dirty="0" err="1"/>
              <a:t>savoldan</a:t>
            </a:r>
            <a:r>
              <a:rPr lang="en-US" sz="2800" b="1" dirty="0"/>
              <a:t> </a:t>
            </a:r>
            <a:r>
              <a:rPr lang="en-US" sz="2800" b="1" dirty="0" err="1" smtClean="0"/>
              <a:t>yoki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masaladan</a:t>
            </a:r>
            <a:r>
              <a:rPr lang="en-US" sz="2800" b="1" dirty="0" smtClean="0"/>
              <a:t> </a:t>
            </a:r>
            <a:r>
              <a:rPr lang="en-US" sz="2800" b="1" dirty="0" err="1"/>
              <a:t>iborat</a:t>
            </a:r>
            <a:r>
              <a:rPr lang="en-US" sz="2800" b="1" dirty="0"/>
              <a:t> </a:t>
            </a:r>
            <a:r>
              <a:rPr lang="en-US" sz="2800" b="1" dirty="0" err="1" smtClean="0"/>
              <a:t>bo‘lib</a:t>
            </a:r>
            <a:r>
              <a:rPr lang="en-US" sz="2800" b="1" dirty="0" smtClean="0"/>
              <a:t>, </a:t>
            </a:r>
            <a:r>
              <a:rPr lang="en-US" sz="2800" b="1" dirty="0" err="1" smtClean="0"/>
              <a:t>unda</a:t>
            </a:r>
            <a:r>
              <a:rPr lang="en-US" sz="2800" b="1" dirty="0" smtClean="0"/>
              <a:t> </a:t>
            </a:r>
            <a:r>
              <a:rPr lang="en-US" sz="2800" b="1" dirty="0" err="1"/>
              <a:t>javob</a:t>
            </a:r>
            <a:r>
              <a:rPr lang="en-US" sz="2800" b="1" dirty="0"/>
              <a:t> </a:t>
            </a:r>
            <a:r>
              <a:rPr lang="en-US" sz="2800" b="1" dirty="0" err="1"/>
              <a:t>variantlari</a:t>
            </a:r>
            <a:r>
              <a:rPr lang="en-US" sz="2800" b="1" dirty="0"/>
              <a:t> </a:t>
            </a:r>
            <a:r>
              <a:rPr lang="en-US" sz="2800" b="1" dirty="0" err="1" smtClean="0"/>
              <a:t>berilmaydi</a:t>
            </a:r>
            <a:r>
              <a:rPr lang="en-US" sz="2800" b="1" dirty="0" smtClean="0"/>
              <a:t>, </a:t>
            </a:r>
            <a:r>
              <a:rPr lang="en-US" sz="2800" b="1" dirty="0" err="1" smtClean="0"/>
              <a:t>ya’ni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javob</a:t>
            </a:r>
            <a:r>
              <a:rPr lang="en-US" sz="2800" b="1" dirty="0" smtClean="0"/>
              <a:t> </a:t>
            </a:r>
            <a:r>
              <a:rPr lang="en-US" sz="2800" b="1" dirty="0" err="1"/>
              <a:t>variantlari</a:t>
            </a:r>
            <a:r>
              <a:rPr lang="en-US" sz="2800" b="1" dirty="0"/>
              <a:t> </a:t>
            </a:r>
            <a:r>
              <a:rPr lang="en-US" sz="2800" b="1" dirty="0" err="1"/>
              <a:t>cheklanmagan</a:t>
            </a:r>
            <a:r>
              <a:rPr lang="en-US" sz="2800" b="1" dirty="0"/>
              <a:t>, </a:t>
            </a:r>
            <a:r>
              <a:rPr lang="en-US" sz="2800" b="1" dirty="0" err="1"/>
              <a:t>ya’ni</a:t>
            </a:r>
            <a:r>
              <a:rPr lang="en-US" sz="2800" b="1" dirty="0"/>
              <a:t> </a:t>
            </a:r>
            <a:r>
              <a:rPr lang="en-US" sz="2800" b="1" dirty="0" err="1"/>
              <a:t>ochiq</a:t>
            </a:r>
            <a:r>
              <a:rPr lang="en-US" sz="2800" b="1" dirty="0"/>
              <a:t> </a:t>
            </a:r>
            <a:r>
              <a:rPr lang="en-US" sz="2800" b="1" dirty="0" err="1"/>
              <a:t>bo‘ladi</a:t>
            </a:r>
            <a:r>
              <a:rPr lang="en-US" sz="2800" b="1" dirty="0"/>
              <a:t>. </a:t>
            </a:r>
            <a:endParaRPr lang="en-US" sz="2800" b="1" dirty="0" smtClean="0"/>
          </a:p>
          <a:p>
            <a:r>
              <a:rPr lang="en-US" sz="2800" b="1" dirty="0" smtClean="0"/>
              <a:t>	</a:t>
            </a:r>
            <a:r>
              <a:rPr lang="en-US" sz="2800" b="1" dirty="0" err="1" smtClean="0"/>
              <a:t>Ochiq</a:t>
            </a:r>
            <a:r>
              <a:rPr lang="en-US" sz="2800" b="1" dirty="0" smtClean="0"/>
              <a:t> </a:t>
            </a:r>
            <a:r>
              <a:rPr lang="en-US" sz="2800" b="1" dirty="0"/>
              <a:t>test </a:t>
            </a:r>
            <a:r>
              <a:rPr lang="en-US" sz="2800" b="1" dirty="0" err="1" smtClean="0"/>
              <a:t>topshiriqlariga</a:t>
            </a:r>
            <a:r>
              <a:rPr lang="en-US" sz="2800" b="1" dirty="0" smtClean="0"/>
              <a:t> </a:t>
            </a:r>
            <a:r>
              <a:rPr lang="en-US" sz="2800" b="1" dirty="0" err="1"/>
              <a:t>yozma</a:t>
            </a:r>
            <a:r>
              <a:rPr lang="en-US" sz="2800" b="1" dirty="0"/>
              <a:t> </a:t>
            </a:r>
            <a:r>
              <a:rPr lang="en-US" sz="2800" b="1" dirty="0" err="1"/>
              <a:t>ravishda</a:t>
            </a:r>
            <a:r>
              <a:rPr lang="en-US" sz="2800" b="1" dirty="0"/>
              <a:t> </a:t>
            </a:r>
            <a:r>
              <a:rPr lang="en-US" sz="2800" b="1" dirty="0" err="1"/>
              <a:t>barafsil</a:t>
            </a:r>
            <a:r>
              <a:rPr lang="en-US" sz="2800" b="1" dirty="0"/>
              <a:t> </a:t>
            </a:r>
            <a:r>
              <a:rPr lang="en-US" sz="2800" b="1" dirty="0" err="1"/>
              <a:t>javob</a:t>
            </a:r>
            <a:r>
              <a:rPr lang="en-US" sz="2800" b="1" dirty="0"/>
              <a:t> </a:t>
            </a:r>
            <a:r>
              <a:rPr lang="en-US" sz="2800" b="1" dirty="0" err="1"/>
              <a:t>berish</a:t>
            </a:r>
            <a:r>
              <a:rPr lang="en-US" sz="2800" b="1" dirty="0"/>
              <a:t> </a:t>
            </a:r>
            <a:r>
              <a:rPr lang="en-US" sz="2800" b="1" dirty="0" err="1"/>
              <a:t>yoki</a:t>
            </a:r>
            <a:r>
              <a:rPr lang="en-US" sz="2800" b="1" dirty="0"/>
              <a:t> </a:t>
            </a:r>
            <a:r>
              <a:rPr lang="en-US" sz="2800" b="1" dirty="0" err="1"/>
              <a:t>qisqa</a:t>
            </a:r>
            <a:r>
              <a:rPr lang="en-US" sz="2800" b="1" dirty="0"/>
              <a:t> </a:t>
            </a:r>
            <a:r>
              <a:rPr lang="en-US" sz="2800" b="1" dirty="0" err="1"/>
              <a:t>javob</a:t>
            </a:r>
            <a:r>
              <a:rPr lang="en-US" sz="2800" b="1" dirty="0"/>
              <a:t> </a:t>
            </a:r>
            <a:r>
              <a:rPr lang="en-US" sz="2800" b="1" dirty="0" err="1"/>
              <a:t>berish</a:t>
            </a:r>
            <a:r>
              <a:rPr lang="en-US" sz="2800" b="1" dirty="0"/>
              <a:t> </a:t>
            </a:r>
            <a:r>
              <a:rPr lang="en-US" sz="2800" b="1" dirty="0" err="1"/>
              <a:t>talab</a:t>
            </a:r>
            <a:r>
              <a:rPr lang="en-US" sz="2800" b="1" dirty="0"/>
              <a:t> </a:t>
            </a:r>
            <a:r>
              <a:rPr lang="en-US" sz="2800" b="1" dirty="0" err="1" smtClean="0"/>
              <a:t>qilinadi</a:t>
            </a:r>
            <a:r>
              <a:rPr lang="en-US" sz="2800" b="1" dirty="0" smtClean="0"/>
              <a:t>. </a:t>
            </a:r>
            <a:endParaRPr lang="en-US" sz="2800" b="1" dirty="0"/>
          </a:p>
        </p:txBody>
      </p:sp>
      <p:grpSp>
        <p:nvGrpSpPr>
          <p:cNvPr id="5" name="Группа 4"/>
          <p:cNvGrpSpPr/>
          <p:nvPr/>
        </p:nvGrpSpPr>
        <p:grpSpPr>
          <a:xfrm>
            <a:off x="13229" y="127608"/>
            <a:ext cx="12205898" cy="925128"/>
            <a:chOff x="0" y="13352"/>
            <a:chExt cx="12205898" cy="925128"/>
          </a:xfrm>
        </p:grpSpPr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xmlns="" id="{F5620CB4-BD5E-457F-8ADB-66BB4FEB2E16}"/>
                </a:ext>
              </a:extLst>
            </p:cNvPr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uz-Latn-UZ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TEST TOPSHIRIQLARI</a:t>
              </a:r>
              <a:r>
                <a:rPr lang="en-US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NING TURLARI</a:t>
              </a:r>
              <a:r>
                <a:rPr lang="uz-Latn-UZ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 </a:t>
              </a:r>
              <a:endParaRPr lang="en-US" sz="2800" b="1" kern="0" dirty="0">
                <a:solidFill>
                  <a:srgbClr val="C00000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8" name="Прямоугольник 7">
                <a:extLst>
                  <a:ext uri="{FF2B5EF4-FFF2-40B4-BE49-F238E27FC236}">
                    <a16:creationId xmlns:a16="http://schemas.microsoft.com/office/drawing/2014/main" xmlns="" id="{7C6AC182-0772-4015-AA4E-4054DE749E6A}"/>
                  </a:ext>
                </a:extLst>
              </p:cNvPr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" name="Прямоугольник 8">
                <a:extLst>
                  <a:ext uri="{FF2B5EF4-FFF2-40B4-BE49-F238E27FC236}">
                    <a16:creationId xmlns:a16="http://schemas.microsoft.com/office/drawing/2014/main" xmlns="" id="{7C6AC182-0772-4015-AA4E-4054DE749E6A}"/>
                  </a:ext>
                </a:extLst>
              </p:cNvPr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742443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D769CFF-239F-415D-B7C0-C6429E0F4BB8}"/>
              </a:ext>
            </a:extLst>
          </p:cNvPr>
          <p:cNvSpPr txBox="1"/>
          <p:nvPr/>
        </p:nvSpPr>
        <p:spPr>
          <a:xfrm>
            <a:off x="449950" y="1198827"/>
            <a:ext cx="11027051" cy="46474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>
              <a:buAutoNum type="arabicPeriod"/>
            </a:pPr>
            <a:r>
              <a:rPr lang="en-US" sz="2800" b="1" dirty="0" smtClean="0">
                <a:solidFill>
                  <a:srgbClr val="C00000"/>
                </a:solidFill>
              </a:rPr>
              <a:t>“</a:t>
            </a:r>
            <a:r>
              <a:rPr lang="en-US" sz="2800" b="1" dirty="0">
                <a:solidFill>
                  <a:srgbClr val="C00000"/>
                </a:solidFill>
              </a:rPr>
              <a:t>Ha” </a:t>
            </a:r>
            <a:r>
              <a:rPr lang="en-US" sz="2800" b="1" dirty="0" err="1">
                <a:solidFill>
                  <a:srgbClr val="C00000"/>
                </a:solidFill>
              </a:rPr>
              <a:t>yoki</a:t>
            </a:r>
            <a:r>
              <a:rPr lang="en-US" sz="2800" b="1" dirty="0">
                <a:solidFill>
                  <a:srgbClr val="C00000"/>
                </a:solidFill>
              </a:rPr>
              <a:t> “</a:t>
            </a:r>
            <a:r>
              <a:rPr lang="en-US" sz="2800" b="1" dirty="0" err="1">
                <a:solidFill>
                  <a:srgbClr val="C00000"/>
                </a:solidFill>
              </a:rPr>
              <a:t>Yo‘q</a:t>
            </a:r>
            <a:r>
              <a:rPr lang="en-US" sz="2800" b="1" dirty="0">
                <a:solidFill>
                  <a:srgbClr val="C00000"/>
                </a:solidFill>
              </a:rPr>
              <a:t>” </a:t>
            </a:r>
            <a:r>
              <a:rPr lang="en-US" sz="2800" b="1" dirty="0" err="1" smtClean="0">
                <a:solidFill>
                  <a:srgbClr val="C00000"/>
                </a:solidFill>
              </a:rPr>
              <a:t>muqobil</a:t>
            </a:r>
            <a:r>
              <a:rPr lang="en-US" sz="2800" b="1" dirty="0" smtClean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javobli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</a:rPr>
              <a:t>bitta</a:t>
            </a:r>
            <a:r>
              <a:rPr lang="en-US" sz="2800" b="1" dirty="0" smtClean="0">
                <a:solidFill>
                  <a:srgbClr val="C00000"/>
                </a:solidFill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</a:rPr>
              <a:t>savoldan</a:t>
            </a:r>
            <a:r>
              <a:rPr lang="en-US" sz="2800" b="1" dirty="0" smtClean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iborat</a:t>
            </a:r>
            <a:r>
              <a:rPr lang="en-US" sz="2800" b="1" dirty="0">
                <a:solidFill>
                  <a:srgbClr val="C00000"/>
                </a:solidFill>
              </a:rPr>
              <a:t> test</a:t>
            </a:r>
            <a:r>
              <a:rPr lang="en-US" sz="2800" b="1" dirty="0" smtClean="0">
                <a:solidFill>
                  <a:srgbClr val="C00000"/>
                </a:solidFill>
              </a:rPr>
              <a:t>. </a:t>
            </a:r>
          </a:p>
          <a:p>
            <a:endParaRPr lang="en-US" sz="2800" b="1" dirty="0" smtClean="0">
              <a:solidFill>
                <a:srgbClr val="C00000"/>
              </a:solidFill>
            </a:endParaRPr>
          </a:p>
          <a:p>
            <a:r>
              <a:rPr lang="en-US" sz="2800" b="1" dirty="0" smtClean="0">
                <a:solidFill>
                  <a:srgbClr val="C00000"/>
                </a:solidFill>
              </a:rPr>
              <a:t>	</a:t>
            </a:r>
            <a:r>
              <a:rPr lang="en-US" sz="2800" b="1" dirty="0" err="1" smtClean="0">
                <a:solidFill>
                  <a:srgbClr val="C00000"/>
                </a:solidFill>
              </a:rPr>
              <a:t>Misol</a:t>
            </a:r>
            <a:r>
              <a:rPr lang="en-US" sz="2800" b="1" dirty="0">
                <a:solidFill>
                  <a:srgbClr val="C00000"/>
                </a:solidFill>
              </a:rPr>
              <a:t>:</a:t>
            </a:r>
            <a:r>
              <a:rPr lang="en-US" sz="2800" b="1" dirty="0"/>
              <a:t> </a:t>
            </a:r>
            <a:r>
              <a:rPr lang="en-US" sz="2800" b="1" dirty="0" err="1" smtClean="0"/>
              <a:t>Quyidagi</a:t>
            </a:r>
            <a:r>
              <a:rPr lang="en-US" sz="2800" b="1" dirty="0" smtClean="0"/>
              <a:t> </a:t>
            </a:r>
            <a:r>
              <a:rPr lang="en-US" sz="2800" b="1" dirty="0" err="1"/>
              <a:t>jumla</a:t>
            </a:r>
            <a:r>
              <a:rPr lang="en-US" sz="2800" b="1" dirty="0"/>
              <a:t> </a:t>
            </a:r>
            <a:r>
              <a:rPr lang="en-US" sz="2800" b="1" dirty="0" err="1"/>
              <a:t>to‘grimi</a:t>
            </a:r>
            <a:r>
              <a:rPr lang="en-US" sz="2800" b="1" dirty="0"/>
              <a:t>? </a:t>
            </a:r>
            <a:r>
              <a:rPr lang="en-US" sz="2800" b="1" dirty="0" err="1"/>
              <a:t>Jumla</a:t>
            </a:r>
            <a:r>
              <a:rPr lang="en-US" sz="2800" b="1" dirty="0"/>
              <a:t> </a:t>
            </a:r>
            <a:r>
              <a:rPr lang="en-US" sz="2800" b="1" dirty="0" err="1"/>
              <a:t>yonidagi</a:t>
            </a:r>
            <a:r>
              <a:rPr lang="en-US" sz="2800" b="1" dirty="0"/>
              <a:t> </a:t>
            </a:r>
            <a:r>
              <a:rPr lang="en-US" sz="2800" b="1" dirty="0" err="1"/>
              <a:t>tegishli</a:t>
            </a:r>
            <a:r>
              <a:rPr lang="en-US" sz="2800" b="1" dirty="0"/>
              <a:t> </a:t>
            </a:r>
            <a:r>
              <a:rPr lang="en-US" sz="2800" b="1" dirty="0" err="1" smtClean="0"/>
              <a:t>katakka</a:t>
            </a:r>
            <a:r>
              <a:rPr lang="en-US" sz="2800" b="1" dirty="0" smtClean="0"/>
              <a:t> “+” </a:t>
            </a:r>
            <a:r>
              <a:rPr lang="en-US" sz="2800" b="1" dirty="0" err="1" smtClean="0"/>
              <a:t>belgisini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qo‘ying</a:t>
            </a:r>
            <a:r>
              <a:rPr lang="en-US" sz="2800" b="1" dirty="0" smtClean="0"/>
              <a:t>.</a:t>
            </a:r>
            <a:endParaRPr lang="en-US" sz="2800" b="1" dirty="0"/>
          </a:p>
          <a:p>
            <a:endParaRPr lang="en-US" sz="3200" b="1" dirty="0"/>
          </a:p>
          <a:p>
            <a:r>
              <a:rPr lang="en-US" sz="3200" b="1" dirty="0"/>
              <a:t>	</a:t>
            </a:r>
          </a:p>
          <a:p>
            <a:endParaRPr lang="en-US" sz="3200" b="1" dirty="0"/>
          </a:p>
          <a:p>
            <a:endParaRPr lang="en-US" sz="3200" b="1" dirty="0"/>
          </a:p>
          <a:p>
            <a:r>
              <a:rPr lang="en-US" sz="2800" b="1" dirty="0" err="1" smtClean="0"/>
              <a:t>Bunday</a:t>
            </a:r>
            <a:r>
              <a:rPr lang="en-US" sz="2800" b="1" dirty="0" smtClean="0"/>
              <a:t> </a:t>
            </a:r>
            <a:r>
              <a:rPr lang="en-US" sz="2800" b="1" dirty="0" err="1"/>
              <a:t>topshiriqlarda</a:t>
            </a:r>
            <a:r>
              <a:rPr lang="en-US" sz="2800" b="1" dirty="0"/>
              <a:t> </a:t>
            </a:r>
            <a:r>
              <a:rPr lang="en-US" sz="2800" b="1" dirty="0" err="1"/>
              <a:t>to‘g‘ri</a:t>
            </a:r>
            <a:r>
              <a:rPr lang="en-US" sz="2800" b="1" dirty="0"/>
              <a:t> </a:t>
            </a:r>
            <a:r>
              <a:rPr lang="en-US" sz="2800" b="1" dirty="0" err="1"/>
              <a:t>javobni</a:t>
            </a:r>
            <a:r>
              <a:rPr lang="en-US" sz="2800" b="1" dirty="0"/>
              <a:t> </a:t>
            </a:r>
            <a:r>
              <a:rPr lang="en-US" sz="2800" b="1" dirty="0" err="1"/>
              <a:t>topish</a:t>
            </a:r>
            <a:r>
              <a:rPr lang="en-US" sz="2800" b="1" dirty="0"/>
              <a:t> </a:t>
            </a:r>
            <a:r>
              <a:rPr lang="en-US" sz="2800" b="1" dirty="0" err="1"/>
              <a:t>nisbatan</a:t>
            </a:r>
            <a:r>
              <a:rPr lang="en-US" sz="2800" b="1" dirty="0"/>
              <a:t> </a:t>
            </a:r>
            <a:r>
              <a:rPr lang="en-US" sz="2800" b="1" dirty="0" err="1"/>
              <a:t>oson</a:t>
            </a:r>
            <a:r>
              <a:rPr lang="en-US" sz="2800" b="1" dirty="0"/>
              <a:t> </a:t>
            </a:r>
            <a:r>
              <a:rPr lang="en-US" sz="2800" b="1" dirty="0" err="1"/>
              <a:t>bo‘lib</a:t>
            </a:r>
            <a:r>
              <a:rPr lang="en-US" sz="2800" b="1" dirty="0"/>
              <a:t>, ”50 </a:t>
            </a:r>
            <a:r>
              <a:rPr lang="en-US" sz="2800" b="1" dirty="0" err="1"/>
              <a:t>ga</a:t>
            </a:r>
            <a:r>
              <a:rPr lang="en-US" sz="2800" b="1" dirty="0"/>
              <a:t> 50” </a:t>
            </a:r>
            <a:r>
              <a:rPr lang="en-US" sz="2800" b="1" dirty="0" err="1"/>
              <a:t>ni</a:t>
            </a:r>
            <a:r>
              <a:rPr lang="en-US" sz="2800" b="1" dirty="0"/>
              <a:t> </a:t>
            </a:r>
            <a:r>
              <a:rPr lang="en-US" sz="2800" b="1" dirty="0" err="1"/>
              <a:t>tashkil</a:t>
            </a:r>
            <a:r>
              <a:rPr lang="en-US" sz="2800" b="1" dirty="0"/>
              <a:t> </a:t>
            </a:r>
            <a:r>
              <a:rPr lang="en-US" sz="2800" b="1" dirty="0" err="1"/>
              <a:t>qiladi</a:t>
            </a:r>
            <a:r>
              <a:rPr lang="en-US" sz="2800" b="1" dirty="0"/>
              <a:t>. </a:t>
            </a:r>
            <a:endParaRPr lang="en-US" sz="3200" b="1" dirty="0"/>
          </a:p>
        </p:txBody>
      </p:sp>
      <p:grpSp>
        <p:nvGrpSpPr>
          <p:cNvPr id="5" name="Группа 4"/>
          <p:cNvGrpSpPr/>
          <p:nvPr/>
        </p:nvGrpSpPr>
        <p:grpSpPr>
          <a:xfrm>
            <a:off x="13229" y="127608"/>
            <a:ext cx="12205898" cy="925128"/>
            <a:chOff x="0" y="13352"/>
            <a:chExt cx="12205898" cy="925128"/>
          </a:xfrm>
        </p:grpSpPr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xmlns="" id="{F5620CB4-BD5E-457F-8ADB-66BB4FEB2E16}"/>
                </a:ext>
              </a:extLst>
            </p:cNvPr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YOPIQ </a:t>
              </a:r>
              <a:r>
                <a:rPr lang="uz-Latn-UZ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TEST TOPSHIRIQLARI</a:t>
              </a:r>
              <a:r>
                <a:rPr lang="en-US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NING TURLARI</a:t>
              </a:r>
              <a:r>
                <a:rPr lang="uz-Latn-UZ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 </a:t>
              </a:r>
              <a:endParaRPr lang="en-US" sz="2800" b="1" kern="0" dirty="0">
                <a:solidFill>
                  <a:srgbClr val="C00000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8" name="Прямоугольник 7">
                <a:extLst>
                  <a:ext uri="{FF2B5EF4-FFF2-40B4-BE49-F238E27FC236}">
                    <a16:creationId xmlns:a16="http://schemas.microsoft.com/office/drawing/2014/main" xmlns="" id="{7C6AC182-0772-4015-AA4E-4054DE749E6A}"/>
                  </a:ext>
                </a:extLst>
              </p:cNvPr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" name="Прямоугольник 8">
                <a:extLst>
                  <a:ext uri="{FF2B5EF4-FFF2-40B4-BE49-F238E27FC236}">
                    <a16:creationId xmlns:a16="http://schemas.microsoft.com/office/drawing/2014/main" xmlns="" id="{7C6AC182-0772-4015-AA4E-4054DE749E6A}"/>
                  </a:ext>
                </a:extLst>
              </p:cNvPr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2521088"/>
              </p:ext>
            </p:extLst>
          </p:nvPr>
        </p:nvGraphicFramePr>
        <p:xfrm>
          <a:off x="449950" y="3123488"/>
          <a:ext cx="10223747" cy="154551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706038">
                  <a:extLst>
                    <a:ext uri="{9D8B030D-6E8A-4147-A177-3AD203B41FA5}">
                      <a16:colId xmlns:a16="http://schemas.microsoft.com/office/drawing/2014/main" xmlns="" val="3505589051"/>
                    </a:ext>
                  </a:extLst>
                </a:gridCol>
                <a:gridCol w="1338061">
                  <a:extLst>
                    <a:ext uri="{9D8B030D-6E8A-4147-A177-3AD203B41FA5}">
                      <a16:colId xmlns:a16="http://schemas.microsoft.com/office/drawing/2014/main" xmlns="" val="2059922480"/>
                    </a:ext>
                  </a:extLst>
                </a:gridCol>
                <a:gridCol w="1179648">
                  <a:extLst>
                    <a:ext uri="{9D8B030D-6E8A-4147-A177-3AD203B41FA5}">
                      <a16:colId xmlns:a16="http://schemas.microsoft.com/office/drawing/2014/main" xmlns="" val="689573901"/>
                    </a:ext>
                  </a:extLst>
                </a:gridCol>
              </a:tblGrid>
              <a:tr h="490693"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en-US" sz="2400" dirty="0" err="1">
                          <a:effectLst/>
                        </a:rPr>
                        <a:t>Jumla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en-US" sz="2400">
                          <a:effectLst/>
                        </a:rPr>
                        <a:t>“Ha”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en-US" sz="2400">
                          <a:effectLst/>
                        </a:rPr>
                        <a:t>“Yo‘q”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955718759"/>
                  </a:ext>
                </a:extLst>
              </a:tr>
              <a:tr h="1054817">
                <a:tc>
                  <a:txBody>
                    <a:bodyPr/>
                    <a:lstStyle/>
                    <a:p>
                      <a:pPr algn="just" font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en-US" sz="2400" dirty="0">
                          <a:effectLst/>
                        </a:rPr>
                        <a:t>Agar </a:t>
                      </a:r>
                      <a:r>
                        <a:rPr lang="en-US" sz="2400" dirty="0" err="1">
                          <a:effectLst/>
                        </a:rPr>
                        <a:t>ikki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burchak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yig‘indisi</a:t>
                      </a:r>
                      <a:r>
                        <a:rPr lang="en-US" sz="2400" dirty="0">
                          <a:effectLst/>
                        </a:rPr>
                        <a:t> 180° </a:t>
                      </a:r>
                      <a:r>
                        <a:rPr lang="en-US" sz="2400" dirty="0" err="1">
                          <a:effectLst/>
                        </a:rPr>
                        <a:t>ga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teng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bo‘lsa</a:t>
                      </a:r>
                      <a:r>
                        <a:rPr lang="en-US" sz="2400" dirty="0">
                          <a:effectLst/>
                        </a:rPr>
                        <a:t>, </a:t>
                      </a:r>
                      <a:r>
                        <a:rPr lang="en-US" sz="2400" dirty="0" err="1">
                          <a:effectLst/>
                        </a:rPr>
                        <a:t>ular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qo‘shni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burchaklar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bo‘ladi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ctr">
                        <a:lnSpc>
                          <a:spcPts val="136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ctr">
                        <a:lnSpc>
                          <a:spcPts val="136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4224676512"/>
                  </a:ext>
                </a:extLst>
              </a:tr>
            </a:tbl>
          </a:graphicData>
        </a:graphic>
      </p:graphicFrame>
      <p:sp>
        <p:nvSpPr>
          <p:cNvPr id="10" name="Овал 9"/>
          <p:cNvSpPr/>
          <p:nvPr/>
        </p:nvSpPr>
        <p:spPr>
          <a:xfrm>
            <a:off x="9847263" y="12660313"/>
            <a:ext cx="179387" cy="179387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9190038" y="12641263"/>
            <a:ext cx="179387" cy="179387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3" name="Плюс 2"/>
          <p:cNvSpPr/>
          <p:nvPr/>
        </p:nvSpPr>
        <p:spPr>
          <a:xfrm>
            <a:off x="9707436" y="3826397"/>
            <a:ext cx="638427" cy="623843"/>
          </a:xfrm>
          <a:prstGeom prst="mathPlus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8458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D769CFF-239F-415D-B7C0-C6429E0F4BB8}"/>
              </a:ext>
            </a:extLst>
          </p:cNvPr>
          <p:cNvSpPr txBox="1"/>
          <p:nvPr/>
        </p:nvSpPr>
        <p:spPr>
          <a:xfrm>
            <a:off x="304672" y="1067875"/>
            <a:ext cx="11027051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C00000"/>
                </a:solidFill>
              </a:rPr>
              <a:t>2. </a:t>
            </a:r>
            <a:r>
              <a:rPr lang="en-US" sz="2800" b="1" dirty="0" smtClean="0">
                <a:solidFill>
                  <a:srgbClr val="C00000"/>
                </a:solidFill>
              </a:rPr>
              <a:t>“</a:t>
            </a:r>
            <a:r>
              <a:rPr lang="en-US" sz="2800" b="1" dirty="0" err="1" smtClean="0">
                <a:solidFill>
                  <a:srgbClr val="C00000"/>
                </a:solidFill>
              </a:rPr>
              <a:t>To‘g‘ri</a:t>
            </a:r>
            <a:r>
              <a:rPr lang="en-US" sz="2800" b="1" dirty="0">
                <a:solidFill>
                  <a:srgbClr val="C00000"/>
                </a:solidFill>
              </a:rPr>
              <a:t>” </a:t>
            </a:r>
            <a:r>
              <a:rPr lang="en-US" sz="2800" b="1" dirty="0" err="1">
                <a:solidFill>
                  <a:srgbClr val="C00000"/>
                </a:solidFill>
              </a:rPr>
              <a:t>yoki</a:t>
            </a:r>
            <a:r>
              <a:rPr lang="en-US" sz="2800" b="1" dirty="0">
                <a:solidFill>
                  <a:srgbClr val="C00000"/>
                </a:solidFill>
              </a:rPr>
              <a:t> “</a:t>
            </a:r>
            <a:r>
              <a:rPr lang="en-US" sz="2800" b="1" dirty="0" err="1">
                <a:solidFill>
                  <a:srgbClr val="C00000"/>
                </a:solidFill>
              </a:rPr>
              <a:t>Noto‘g‘ri</a:t>
            </a:r>
            <a:r>
              <a:rPr lang="en-US" sz="2800" b="1" dirty="0">
                <a:solidFill>
                  <a:srgbClr val="C00000"/>
                </a:solidFill>
              </a:rPr>
              <a:t>” </a:t>
            </a:r>
            <a:r>
              <a:rPr lang="en-US" sz="2800" b="1" dirty="0" err="1" smtClean="0">
                <a:solidFill>
                  <a:srgbClr val="C00000"/>
                </a:solidFill>
              </a:rPr>
              <a:t>muqobil</a:t>
            </a:r>
            <a:r>
              <a:rPr lang="en-US" sz="2800" b="1" dirty="0" smtClean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javobli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bir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nechta</a:t>
            </a:r>
            <a:r>
              <a:rPr lang="en-US" sz="2800" b="1" dirty="0">
                <a:solidFill>
                  <a:srgbClr val="C00000"/>
                </a:solidFill>
              </a:rPr>
              <a:t> (</a:t>
            </a:r>
            <a:r>
              <a:rPr lang="en-US" sz="2800" b="1" dirty="0" err="1">
                <a:solidFill>
                  <a:srgbClr val="C00000"/>
                </a:solidFill>
              </a:rPr>
              <a:t>odatda</a:t>
            </a:r>
            <a:r>
              <a:rPr lang="en-US" sz="2800" b="1" dirty="0">
                <a:solidFill>
                  <a:srgbClr val="C00000"/>
                </a:solidFill>
              </a:rPr>
              <a:t> 4 ta) </a:t>
            </a:r>
            <a:r>
              <a:rPr lang="en-US" sz="2800" b="1" dirty="0" err="1" smtClean="0">
                <a:solidFill>
                  <a:srgbClr val="C00000"/>
                </a:solidFill>
              </a:rPr>
              <a:t>savoldan</a:t>
            </a:r>
            <a:r>
              <a:rPr lang="en-US" sz="2800" b="1" dirty="0" smtClean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iborat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smtClean="0">
                <a:solidFill>
                  <a:srgbClr val="C00000"/>
                </a:solidFill>
              </a:rPr>
              <a:t>test.  </a:t>
            </a:r>
          </a:p>
          <a:p>
            <a:r>
              <a:rPr lang="en-US" sz="2800" b="1" dirty="0" err="1" smtClean="0"/>
              <a:t>Ravshanki</a:t>
            </a:r>
            <a:r>
              <a:rPr lang="en-US" sz="2800" b="1" dirty="0" smtClean="0"/>
              <a:t> </a:t>
            </a:r>
            <a:r>
              <a:rPr lang="en-US" sz="2800" b="1" dirty="0" err="1"/>
              <a:t>bunday</a:t>
            </a:r>
            <a:r>
              <a:rPr lang="en-US" sz="2800" b="1" dirty="0"/>
              <a:t> </a:t>
            </a:r>
            <a:r>
              <a:rPr lang="en-US" sz="2800" b="1" dirty="0" err="1"/>
              <a:t>topshiriqlarga</a:t>
            </a:r>
            <a:r>
              <a:rPr lang="en-US" sz="2800" b="1" dirty="0"/>
              <a:t> </a:t>
            </a:r>
            <a:r>
              <a:rPr lang="en-US" sz="2800" b="1" dirty="0" err="1"/>
              <a:t>javob</a:t>
            </a:r>
            <a:r>
              <a:rPr lang="en-US" sz="2800" b="1" dirty="0"/>
              <a:t> </a:t>
            </a:r>
            <a:r>
              <a:rPr lang="en-US" sz="2800" b="1" dirty="0" err="1"/>
              <a:t>berish</a:t>
            </a:r>
            <a:r>
              <a:rPr lang="en-US" sz="2800" b="1" dirty="0"/>
              <a:t> </a:t>
            </a:r>
            <a:r>
              <a:rPr lang="en-US" sz="2800" b="1" dirty="0" err="1"/>
              <a:t>nisbatan</a:t>
            </a:r>
            <a:r>
              <a:rPr lang="en-US" sz="2800" b="1" dirty="0"/>
              <a:t> </a:t>
            </a:r>
            <a:r>
              <a:rPr lang="en-US" sz="2800" b="1" dirty="0" err="1"/>
              <a:t>qiyinlashadi</a:t>
            </a:r>
            <a:r>
              <a:rPr lang="en-US" sz="2800" b="1" dirty="0"/>
              <a:t>.  </a:t>
            </a:r>
          </a:p>
          <a:p>
            <a:r>
              <a:rPr lang="en-US" sz="2800" b="1" dirty="0" smtClean="0">
                <a:solidFill>
                  <a:srgbClr val="C00000"/>
                </a:solidFill>
              </a:rPr>
              <a:t>	</a:t>
            </a:r>
            <a:r>
              <a:rPr lang="en-US" sz="2800" b="1" dirty="0" err="1" smtClean="0">
                <a:solidFill>
                  <a:srgbClr val="C00000"/>
                </a:solidFill>
              </a:rPr>
              <a:t>Misol</a:t>
            </a:r>
            <a:r>
              <a:rPr lang="en-US" sz="2800" b="1" dirty="0" smtClean="0">
                <a:solidFill>
                  <a:srgbClr val="C00000"/>
                </a:solidFill>
              </a:rPr>
              <a:t>: </a:t>
            </a:r>
            <a:r>
              <a:rPr lang="en-US" sz="2800" b="1" dirty="0" err="1" smtClean="0"/>
              <a:t>Quyidagi</a:t>
            </a:r>
            <a:r>
              <a:rPr lang="en-US" sz="2800" b="1" dirty="0" smtClean="0"/>
              <a:t> </a:t>
            </a:r>
            <a:r>
              <a:rPr lang="en-US" sz="2800" b="1" dirty="0" err="1"/>
              <a:t>jumlalarning</a:t>
            </a:r>
            <a:r>
              <a:rPr lang="en-US" sz="2800" b="1" dirty="0"/>
              <a:t> </a:t>
            </a:r>
            <a:r>
              <a:rPr lang="en-US" sz="2800" b="1" dirty="0" err="1"/>
              <a:t>to‘gri</a:t>
            </a:r>
            <a:r>
              <a:rPr lang="en-US" sz="2800" b="1" dirty="0"/>
              <a:t> </a:t>
            </a:r>
            <a:r>
              <a:rPr lang="en-US" sz="2800" b="1" dirty="0" err="1"/>
              <a:t>yoki</a:t>
            </a:r>
            <a:r>
              <a:rPr lang="en-US" sz="2800" b="1" dirty="0"/>
              <a:t> </a:t>
            </a:r>
            <a:r>
              <a:rPr lang="en-US" sz="2800" b="1" dirty="0" err="1"/>
              <a:t>noto‘g‘riligini</a:t>
            </a:r>
            <a:r>
              <a:rPr lang="en-US" sz="2800" b="1" dirty="0"/>
              <a:t> </a:t>
            </a:r>
            <a:r>
              <a:rPr lang="en-US" sz="2800" b="1" dirty="0" err="1"/>
              <a:t>aniqlab</a:t>
            </a:r>
            <a:r>
              <a:rPr lang="en-US" sz="2800" b="1" dirty="0"/>
              <a:t>, </a:t>
            </a:r>
            <a:r>
              <a:rPr lang="en-US" sz="2800" b="1" dirty="0" err="1"/>
              <a:t>ularning</a:t>
            </a:r>
            <a:r>
              <a:rPr lang="en-US" sz="2800" b="1" dirty="0"/>
              <a:t> </a:t>
            </a:r>
            <a:r>
              <a:rPr lang="en-US" sz="2800" b="1" dirty="0" err="1"/>
              <a:t>yonidagi</a:t>
            </a:r>
            <a:r>
              <a:rPr lang="en-US" sz="2800" b="1" dirty="0"/>
              <a:t> </a:t>
            </a:r>
            <a:r>
              <a:rPr lang="en-US" sz="2800" b="1" dirty="0" err="1" smtClean="0"/>
              <a:t>tegishli</a:t>
            </a:r>
            <a:r>
              <a:rPr lang="en-US" sz="2800" b="1" dirty="0" smtClean="0"/>
              <a:t> </a:t>
            </a:r>
            <a:r>
              <a:rPr lang="en-US" sz="2800" b="1" dirty="0" err="1"/>
              <a:t>katakka</a:t>
            </a:r>
            <a:r>
              <a:rPr lang="en-US" sz="2800" b="1" dirty="0"/>
              <a:t> “+” </a:t>
            </a:r>
            <a:r>
              <a:rPr lang="en-US" sz="2800" b="1" dirty="0" err="1"/>
              <a:t>belgisini</a:t>
            </a:r>
            <a:r>
              <a:rPr lang="en-US" sz="2800" b="1" dirty="0"/>
              <a:t> </a:t>
            </a:r>
            <a:r>
              <a:rPr lang="en-US" sz="2800" b="1" dirty="0" err="1"/>
              <a:t>qo‘ying</a:t>
            </a:r>
            <a:r>
              <a:rPr lang="en-US" sz="2800" b="1" dirty="0" smtClean="0"/>
              <a:t>.</a:t>
            </a:r>
            <a:endParaRPr lang="en-US" sz="2800" b="1" dirty="0"/>
          </a:p>
        </p:txBody>
      </p:sp>
      <p:grpSp>
        <p:nvGrpSpPr>
          <p:cNvPr id="5" name="Группа 4"/>
          <p:cNvGrpSpPr/>
          <p:nvPr/>
        </p:nvGrpSpPr>
        <p:grpSpPr>
          <a:xfrm>
            <a:off x="13229" y="127608"/>
            <a:ext cx="12205898" cy="925128"/>
            <a:chOff x="0" y="13352"/>
            <a:chExt cx="12205898" cy="925128"/>
          </a:xfrm>
        </p:grpSpPr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xmlns="" id="{F5620CB4-BD5E-457F-8ADB-66BB4FEB2E16}"/>
                </a:ext>
              </a:extLst>
            </p:cNvPr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YOPIQ </a:t>
              </a:r>
              <a:r>
                <a:rPr lang="uz-Latn-UZ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TEST TOPSHIRIQLARI</a:t>
              </a:r>
              <a:r>
                <a:rPr lang="en-US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NING TURLARI</a:t>
              </a:r>
              <a:r>
                <a:rPr lang="uz-Latn-UZ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 </a:t>
              </a:r>
              <a:endParaRPr lang="en-US" sz="2800" b="1" kern="0" dirty="0">
                <a:solidFill>
                  <a:srgbClr val="C00000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8" name="Прямоугольник 7">
                <a:extLst>
                  <a:ext uri="{FF2B5EF4-FFF2-40B4-BE49-F238E27FC236}">
                    <a16:creationId xmlns:a16="http://schemas.microsoft.com/office/drawing/2014/main" xmlns="" id="{7C6AC182-0772-4015-AA4E-4054DE749E6A}"/>
                  </a:ext>
                </a:extLst>
              </p:cNvPr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" name="Прямоугольник 8">
                <a:extLst>
                  <a:ext uri="{FF2B5EF4-FFF2-40B4-BE49-F238E27FC236}">
                    <a16:creationId xmlns:a16="http://schemas.microsoft.com/office/drawing/2014/main" xmlns="" id="{7C6AC182-0772-4015-AA4E-4054DE749E6A}"/>
                  </a:ext>
                </a:extLst>
              </p:cNvPr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sp>
        <p:nvSpPr>
          <p:cNvPr id="10" name="Овал 9"/>
          <p:cNvSpPr/>
          <p:nvPr/>
        </p:nvSpPr>
        <p:spPr>
          <a:xfrm>
            <a:off x="9847263" y="12660313"/>
            <a:ext cx="179387" cy="179387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9190038" y="12641263"/>
            <a:ext cx="179387" cy="179387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0913732"/>
              </p:ext>
            </p:extLst>
          </p:nvPr>
        </p:nvGraphicFramePr>
        <p:xfrm>
          <a:off x="304672" y="3376199"/>
          <a:ext cx="11374119" cy="342430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97613">
                  <a:extLst>
                    <a:ext uri="{9D8B030D-6E8A-4147-A177-3AD203B41FA5}">
                      <a16:colId xmlns:a16="http://schemas.microsoft.com/office/drawing/2014/main" xmlns="" val="2935705489"/>
                    </a:ext>
                  </a:extLst>
                </a:gridCol>
                <a:gridCol w="7797567">
                  <a:extLst>
                    <a:ext uri="{9D8B030D-6E8A-4147-A177-3AD203B41FA5}">
                      <a16:colId xmlns:a16="http://schemas.microsoft.com/office/drawing/2014/main" xmlns="" val="1470080263"/>
                    </a:ext>
                  </a:extLst>
                </a:gridCol>
                <a:gridCol w="1201030">
                  <a:extLst>
                    <a:ext uri="{9D8B030D-6E8A-4147-A177-3AD203B41FA5}">
                      <a16:colId xmlns:a16="http://schemas.microsoft.com/office/drawing/2014/main" xmlns="" val="2210943656"/>
                    </a:ext>
                  </a:extLst>
                </a:gridCol>
                <a:gridCol w="1677909">
                  <a:extLst>
                    <a:ext uri="{9D8B030D-6E8A-4147-A177-3AD203B41FA5}">
                      <a16:colId xmlns:a16="http://schemas.microsoft.com/office/drawing/2014/main" xmlns="" val="338543729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" font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uz-Cyrl-UZ" sz="2400" dirty="0">
                          <a:effectLst/>
                        </a:rPr>
                        <a:t>№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ru-RU" sz="2400" dirty="0">
                          <a:effectLst/>
                        </a:rPr>
                        <a:t>J</a:t>
                      </a:r>
                      <a:r>
                        <a:rPr lang="en-US" sz="2400" dirty="0" err="1">
                          <a:effectLst/>
                        </a:rPr>
                        <a:t>umla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en-US" sz="2400">
                          <a:effectLst/>
                        </a:rPr>
                        <a:t>“To‘g‘ri” 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en-US" sz="2400">
                          <a:effectLst/>
                        </a:rPr>
                        <a:t>“Noto‘g‘ri”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52387634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 font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en-US" sz="2400">
                          <a:effectLst/>
                        </a:rPr>
                        <a:t>1.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en-US" sz="2400" b="1" dirty="0" err="1">
                          <a:effectLst/>
                        </a:rPr>
                        <a:t>Har</a:t>
                      </a:r>
                      <a:r>
                        <a:rPr lang="en-US" sz="2400" b="1" dirty="0">
                          <a:effectLst/>
                        </a:rPr>
                        <a:t> </a:t>
                      </a:r>
                      <a:r>
                        <a:rPr lang="en-US" sz="2400" b="1" dirty="0" err="1">
                          <a:effectLst/>
                        </a:rPr>
                        <a:t>qanday</a:t>
                      </a:r>
                      <a:r>
                        <a:rPr lang="en-US" sz="2400" b="1" dirty="0">
                          <a:effectLst/>
                        </a:rPr>
                        <a:t> </a:t>
                      </a:r>
                      <a:r>
                        <a:rPr lang="en-US" sz="2400" b="1" dirty="0" err="1">
                          <a:effectLst/>
                        </a:rPr>
                        <a:t>burchak</a:t>
                      </a:r>
                      <a:r>
                        <a:rPr lang="en-US" sz="2400" b="1" dirty="0">
                          <a:effectLst/>
                        </a:rPr>
                        <a:t> </a:t>
                      </a:r>
                      <a:r>
                        <a:rPr lang="en-US" sz="2400" b="1" dirty="0" err="1">
                          <a:effectLst/>
                        </a:rPr>
                        <a:t>uchun</a:t>
                      </a:r>
                      <a:r>
                        <a:rPr lang="en-US" sz="2400" b="1" dirty="0">
                          <a:effectLst/>
                        </a:rPr>
                        <a:t> </a:t>
                      </a:r>
                      <a:r>
                        <a:rPr lang="en-US" sz="2400" b="1" dirty="0" err="1">
                          <a:effectLst/>
                        </a:rPr>
                        <a:t>faqat</a:t>
                      </a:r>
                      <a:r>
                        <a:rPr lang="en-US" sz="2400" b="1" dirty="0">
                          <a:effectLst/>
                        </a:rPr>
                        <a:t> </a:t>
                      </a:r>
                      <a:r>
                        <a:rPr lang="en-US" sz="2400" b="1" dirty="0" err="1">
                          <a:effectLst/>
                        </a:rPr>
                        <a:t>bitta</a:t>
                      </a:r>
                      <a:r>
                        <a:rPr lang="en-US" sz="2400" b="1" dirty="0">
                          <a:effectLst/>
                        </a:rPr>
                        <a:t> </a:t>
                      </a:r>
                      <a:r>
                        <a:rPr lang="en-US" sz="2400" b="1" dirty="0" err="1">
                          <a:effectLst/>
                        </a:rPr>
                        <a:t>vertikal</a:t>
                      </a:r>
                      <a:r>
                        <a:rPr lang="en-US" sz="2400" b="1" dirty="0">
                          <a:effectLst/>
                        </a:rPr>
                        <a:t> </a:t>
                      </a:r>
                      <a:r>
                        <a:rPr lang="en-US" sz="2400" b="1" dirty="0" err="1">
                          <a:effectLst/>
                        </a:rPr>
                        <a:t>burchak</a:t>
                      </a:r>
                      <a:r>
                        <a:rPr lang="en-US" sz="2400" b="1" dirty="0">
                          <a:effectLst/>
                        </a:rPr>
                        <a:t> </a:t>
                      </a:r>
                      <a:r>
                        <a:rPr lang="en-US" sz="2400" b="1" dirty="0" err="1">
                          <a:effectLst/>
                        </a:rPr>
                        <a:t>yasash</a:t>
                      </a:r>
                      <a:r>
                        <a:rPr lang="en-US" sz="2400" b="1" dirty="0">
                          <a:effectLst/>
                        </a:rPr>
                        <a:t> </a:t>
                      </a:r>
                      <a:r>
                        <a:rPr lang="en-US" sz="2400" b="1" dirty="0" err="1">
                          <a:effectLst/>
                        </a:rPr>
                        <a:t>mumkin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ctr">
                        <a:lnSpc>
                          <a:spcPts val="136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ctr">
                        <a:lnSpc>
                          <a:spcPts val="136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95126331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 font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en-US" sz="2400">
                          <a:effectLst/>
                        </a:rPr>
                        <a:t>2.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en-US" sz="2400" b="1" dirty="0" err="1">
                          <a:effectLst/>
                        </a:rPr>
                        <a:t>Har</a:t>
                      </a:r>
                      <a:r>
                        <a:rPr lang="en-US" sz="2400" b="1" dirty="0">
                          <a:effectLst/>
                        </a:rPr>
                        <a:t> </a:t>
                      </a:r>
                      <a:r>
                        <a:rPr lang="en-US" sz="2400" b="1" dirty="0" err="1">
                          <a:effectLst/>
                        </a:rPr>
                        <a:t>qanday</a:t>
                      </a:r>
                      <a:r>
                        <a:rPr lang="en-US" sz="2400" b="1" dirty="0">
                          <a:effectLst/>
                        </a:rPr>
                        <a:t> </a:t>
                      </a:r>
                      <a:r>
                        <a:rPr lang="en-US" sz="2400" b="1" dirty="0" err="1">
                          <a:effectLst/>
                        </a:rPr>
                        <a:t>burchak</a:t>
                      </a:r>
                      <a:r>
                        <a:rPr lang="en-US" sz="2400" b="1" dirty="0">
                          <a:effectLst/>
                        </a:rPr>
                        <a:t> </a:t>
                      </a:r>
                      <a:r>
                        <a:rPr lang="en-US" sz="2400" b="1" dirty="0" err="1">
                          <a:effectLst/>
                        </a:rPr>
                        <a:t>uchun</a:t>
                      </a:r>
                      <a:r>
                        <a:rPr lang="en-US" sz="2400" b="1" dirty="0">
                          <a:effectLst/>
                        </a:rPr>
                        <a:t> </a:t>
                      </a:r>
                      <a:r>
                        <a:rPr lang="en-US" sz="2400" b="1" dirty="0" err="1">
                          <a:effectLst/>
                        </a:rPr>
                        <a:t>faqat</a:t>
                      </a:r>
                      <a:r>
                        <a:rPr lang="en-US" sz="2400" b="1" dirty="0">
                          <a:effectLst/>
                        </a:rPr>
                        <a:t> </a:t>
                      </a:r>
                      <a:r>
                        <a:rPr lang="en-US" sz="2400" b="1" dirty="0" err="1">
                          <a:effectLst/>
                        </a:rPr>
                        <a:t>bitta</a:t>
                      </a:r>
                      <a:r>
                        <a:rPr lang="en-US" sz="2400" b="1" dirty="0">
                          <a:effectLst/>
                        </a:rPr>
                        <a:t> </a:t>
                      </a:r>
                      <a:r>
                        <a:rPr lang="en-US" sz="2400" b="1" dirty="0" err="1">
                          <a:effectLst/>
                        </a:rPr>
                        <a:t>qo‘shni</a:t>
                      </a:r>
                      <a:r>
                        <a:rPr lang="en-US" sz="2400" b="1" dirty="0">
                          <a:effectLst/>
                        </a:rPr>
                        <a:t> </a:t>
                      </a:r>
                      <a:r>
                        <a:rPr lang="en-US" sz="2400" b="1" dirty="0" err="1">
                          <a:effectLst/>
                        </a:rPr>
                        <a:t>burchak</a:t>
                      </a:r>
                      <a:r>
                        <a:rPr lang="en-US" sz="2400" b="1" dirty="0">
                          <a:effectLst/>
                        </a:rPr>
                        <a:t> </a:t>
                      </a:r>
                      <a:r>
                        <a:rPr lang="en-US" sz="2400" b="1" dirty="0" err="1">
                          <a:effectLst/>
                        </a:rPr>
                        <a:t>yasash</a:t>
                      </a:r>
                      <a:r>
                        <a:rPr lang="en-US" sz="2400" b="1" dirty="0">
                          <a:effectLst/>
                        </a:rPr>
                        <a:t> </a:t>
                      </a:r>
                      <a:r>
                        <a:rPr lang="en-US" sz="2400" b="1" dirty="0" err="1">
                          <a:effectLst/>
                        </a:rPr>
                        <a:t>mumkin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ctr">
                        <a:lnSpc>
                          <a:spcPts val="136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ctr">
                        <a:lnSpc>
                          <a:spcPts val="136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9625778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 font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en-US" sz="2400">
                          <a:effectLst/>
                        </a:rPr>
                        <a:t>3.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en-US" sz="2400" b="1" dirty="0">
                          <a:effectLst/>
                        </a:rPr>
                        <a:t>Agar </a:t>
                      </a:r>
                      <a:r>
                        <a:rPr lang="en-US" sz="2400" b="1" dirty="0" err="1">
                          <a:effectLst/>
                        </a:rPr>
                        <a:t>burchaklar</a:t>
                      </a:r>
                      <a:r>
                        <a:rPr lang="en-US" sz="2400" b="1" dirty="0">
                          <a:effectLst/>
                        </a:rPr>
                        <a:t> </a:t>
                      </a:r>
                      <a:r>
                        <a:rPr lang="en-US" sz="2400" b="1" dirty="0" err="1">
                          <a:effectLst/>
                        </a:rPr>
                        <a:t>vertikal</a:t>
                      </a:r>
                      <a:r>
                        <a:rPr lang="en-US" sz="2400" b="1" dirty="0">
                          <a:effectLst/>
                        </a:rPr>
                        <a:t> </a:t>
                      </a:r>
                      <a:r>
                        <a:rPr lang="en-US" sz="2400" b="1" dirty="0" err="1">
                          <a:effectLst/>
                        </a:rPr>
                        <a:t>bo‘lsa</a:t>
                      </a:r>
                      <a:r>
                        <a:rPr lang="en-US" sz="2400" b="1" dirty="0">
                          <a:effectLst/>
                        </a:rPr>
                        <a:t>, </a:t>
                      </a:r>
                      <a:r>
                        <a:rPr lang="en-US" sz="2400" b="1" dirty="0" err="1">
                          <a:effectLst/>
                        </a:rPr>
                        <a:t>ular</a:t>
                      </a:r>
                      <a:r>
                        <a:rPr lang="en-US" sz="2400" b="1" dirty="0">
                          <a:effectLst/>
                        </a:rPr>
                        <a:t> </a:t>
                      </a:r>
                      <a:r>
                        <a:rPr lang="en-US" sz="2400" b="1" dirty="0" err="1">
                          <a:effectLst/>
                        </a:rPr>
                        <a:t>teng</a:t>
                      </a:r>
                      <a:r>
                        <a:rPr lang="en-US" sz="2400" b="1" dirty="0">
                          <a:effectLst/>
                        </a:rPr>
                        <a:t> </a:t>
                      </a:r>
                      <a:r>
                        <a:rPr lang="en-US" sz="2400" b="1" dirty="0" err="1" smtClean="0">
                          <a:effectLst/>
                        </a:rPr>
                        <a:t>bo‘ladi</a:t>
                      </a:r>
                      <a:endParaRPr lang="en-US" sz="2400" b="1" dirty="0" smtClean="0">
                        <a:effectLst/>
                      </a:endParaRPr>
                    </a:p>
                    <a:p>
                      <a:pPr algn="just" font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endParaRPr lang="ru-RU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ctr">
                        <a:lnSpc>
                          <a:spcPts val="136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ctr">
                        <a:lnSpc>
                          <a:spcPts val="136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793267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 font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en-US" sz="2400">
                          <a:effectLst/>
                        </a:rPr>
                        <a:t>4.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r>
                        <a:rPr lang="en-US" sz="2400" b="1" dirty="0">
                          <a:effectLst/>
                        </a:rPr>
                        <a:t>Agar </a:t>
                      </a:r>
                      <a:r>
                        <a:rPr lang="en-US" sz="2400" b="1" dirty="0" err="1">
                          <a:effectLst/>
                        </a:rPr>
                        <a:t>burchaklar</a:t>
                      </a:r>
                      <a:r>
                        <a:rPr lang="en-US" sz="2400" b="1" dirty="0">
                          <a:effectLst/>
                        </a:rPr>
                        <a:t> </a:t>
                      </a:r>
                      <a:r>
                        <a:rPr lang="en-US" sz="2400" b="1" dirty="0" err="1">
                          <a:effectLst/>
                        </a:rPr>
                        <a:t>teng</a:t>
                      </a:r>
                      <a:r>
                        <a:rPr lang="en-US" sz="2400" b="1" dirty="0">
                          <a:effectLst/>
                        </a:rPr>
                        <a:t> </a:t>
                      </a:r>
                      <a:r>
                        <a:rPr lang="en-US" sz="2400" b="1" dirty="0" err="1">
                          <a:effectLst/>
                        </a:rPr>
                        <a:t>bo‘lmasa</a:t>
                      </a:r>
                      <a:r>
                        <a:rPr lang="en-US" sz="2400" b="1" dirty="0">
                          <a:effectLst/>
                        </a:rPr>
                        <a:t>, </a:t>
                      </a:r>
                      <a:r>
                        <a:rPr lang="en-US" sz="2400" b="1" dirty="0" err="1">
                          <a:effectLst/>
                        </a:rPr>
                        <a:t>ular</a:t>
                      </a:r>
                      <a:r>
                        <a:rPr lang="en-US" sz="2400" b="1" dirty="0">
                          <a:effectLst/>
                        </a:rPr>
                        <a:t> </a:t>
                      </a:r>
                      <a:r>
                        <a:rPr lang="en-US" sz="2400" b="1" dirty="0" err="1">
                          <a:effectLst/>
                        </a:rPr>
                        <a:t>vertikal</a:t>
                      </a:r>
                      <a:r>
                        <a:rPr lang="en-US" sz="2400" b="1" dirty="0">
                          <a:effectLst/>
                        </a:rPr>
                        <a:t> </a:t>
                      </a:r>
                      <a:r>
                        <a:rPr lang="en-US" sz="2400" b="1" dirty="0" err="1">
                          <a:effectLst/>
                        </a:rPr>
                        <a:t>burchak</a:t>
                      </a:r>
                      <a:r>
                        <a:rPr lang="en-US" sz="2400" b="1" dirty="0">
                          <a:effectLst/>
                        </a:rPr>
                        <a:t> </a:t>
                      </a:r>
                      <a:r>
                        <a:rPr lang="en-US" sz="2400" b="1" dirty="0" err="1">
                          <a:effectLst/>
                        </a:rPr>
                        <a:t>bo‘lmaydi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ctr">
                        <a:lnSpc>
                          <a:spcPts val="136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ctr">
                        <a:lnSpc>
                          <a:spcPts val="1360"/>
                        </a:lnSpc>
                        <a:spcAft>
                          <a:spcPts val="0"/>
                        </a:spcAft>
                        <a:tabLst>
                          <a:tab pos="215900" algn="l"/>
                        </a:tabLst>
                      </a:pP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08103236"/>
                  </a:ext>
                </a:extLst>
              </a:tr>
            </a:tbl>
          </a:graphicData>
        </a:graphic>
      </p:graphicFrame>
      <p:sp>
        <p:nvSpPr>
          <p:cNvPr id="20" name="Плюс 19"/>
          <p:cNvSpPr/>
          <p:nvPr/>
        </p:nvSpPr>
        <p:spPr>
          <a:xfrm>
            <a:off x="8960517" y="3988767"/>
            <a:ext cx="638427" cy="623843"/>
          </a:xfrm>
          <a:prstGeom prst="mathPlus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люс 20"/>
          <p:cNvSpPr/>
          <p:nvPr/>
        </p:nvSpPr>
        <p:spPr>
          <a:xfrm>
            <a:off x="10320930" y="4612610"/>
            <a:ext cx="638427" cy="623843"/>
          </a:xfrm>
          <a:prstGeom prst="mathPlus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люс 21"/>
          <p:cNvSpPr/>
          <p:nvPr/>
        </p:nvSpPr>
        <p:spPr>
          <a:xfrm>
            <a:off x="8960517" y="5360815"/>
            <a:ext cx="638427" cy="623843"/>
          </a:xfrm>
          <a:prstGeom prst="mathPlus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люс 22"/>
          <p:cNvSpPr/>
          <p:nvPr/>
        </p:nvSpPr>
        <p:spPr>
          <a:xfrm>
            <a:off x="8960517" y="6063165"/>
            <a:ext cx="638427" cy="623843"/>
          </a:xfrm>
          <a:prstGeom prst="mathPlus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9829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D769CFF-239F-415D-B7C0-C6429E0F4BB8}"/>
              </a:ext>
            </a:extLst>
          </p:cNvPr>
          <p:cNvSpPr txBox="1"/>
          <p:nvPr/>
        </p:nvSpPr>
        <p:spPr>
          <a:xfrm>
            <a:off x="449950" y="1198827"/>
            <a:ext cx="11027051" cy="49552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C00000"/>
                </a:solidFill>
              </a:rPr>
              <a:t>3. </a:t>
            </a:r>
            <a:r>
              <a:rPr lang="en-US" sz="2800" b="1" dirty="0" err="1" smtClean="0">
                <a:solidFill>
                  <a:srgbClr val="C00000"/>
                </a:solidFill>
              </a:rPr>
              <a:t>Muqobil</a:t>
            </a:r>
            <a:r>
              <a:rPr lang="en-US" sz="2800" b="1" dirty="0" smtClean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javoblar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ichidan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bittasi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to‘g‘ri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bo‘lgan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savol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ko‘rinishidagi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smtClean="0">
                <a:solidFill>
                  <a:srgbClr val="C00000"/>
                </a:solidFill>
              </a:rPr>
              <a:t>test.</a:t>
            </a:r>
          </a:p>
          <a:p>
            <a:r>
              <a:rPr lang="en-US" sz="2800" b="1" dirty="0" smtClean="0"/>
              <a:t>	</a:t>
            </a:r>
            <a:r>
              <a:rPr lang="en-US" sz="2800" b="1" dirty="0" err="1" smtClean="0"/>
              <a:t>Odatda</a:t>
            </a:r>
            <a:r>
              <a:rPr lang="en-US" sz="2800" b="1" dirty="0" smtClean="0"/>
              <a:t> </a:t>
            </a:r>
            <a:r>
              <a:rPr lang="en-US" sz="2800" b="1" dirty="0"/>
              <a:t>4 </a:t>
            </a:r>
            <a:r>
              <a:rPr lang="en-US" sz="2800" b="1" dirty="0" smtClean="0"/>
              <a:t>ta </a:t>
            </a:r>
            <a:r>
              <a:rPr lang="en-US" sz="2800" b="1" dirty="0" err="1"/>
              <a:t>muqobil</a:t>
            </a:r>
            <a:r>
              <a:rPr lang="en-US" sz="2800" b="1" dirty="0"/>
              <a:t> </a:t>
            </a:r>
            <a:r>
              <a:rPr lang="en-US" sz="2800" b="1" dirty="0" err="1"/>
              <a:t>javob</a:t>
            </a:r>
            <a:r>
              <a:rPr lang="en-US" sz="2800" b="1" dirty="0"/>
              <a:t> </a:t>
            </a:r>
            <a:r>
              <a:rPr lang="en-US" sz="2800" b="1" dirty="0" err="1"/>
              <a:t>variantlari</a:t>
            </a:r>
            <a:r>
              <a:rPr lang="en-US" sz="2800" b="1" dirty="0"/>
              <a:t> </a:t>
            </a:r>
            <a:r>
              <a:rPr lang="en-US" sz="2800" b="1" dirty="0" err="1"/>
              <a:t>beriladi</a:t>
            </a:r>
            <a:r>
              <a:rPr lang="en-US" sz="2800" b="1" dirty="0"/>
              <a:t>. </a:t>
            </a:r>
            <a:r>
              <a:rPr lang="en-US" sz="2800" b="1" dirty="0" err="1"/>
              <a:t>Javoblar</a:t>
            </a:r>
            <a:r>
              <a:rPr lang="en-US" sz="2800" b="1" dirty="0"/>
              <a:t> </a:t>
            </a:r>
            <a:r>
              <a:rPr lang="en-US" sz="2800" b="1" dirty="0" err="1"/>
              <a:t>ichidan</a:t>
            </a:r>
            <a:r>
              <a:rPr lang="en-US" sz="2800" b="1" dirty="0"/>
              <a:t> </a:t>
            </a:r>
            <a:r>
              <a:rPr lang="en-US" sz="2800" b="1" dirty="0" err="1"/>
              <a:t>bitta</a:t>
            </a:r>
            <a:r>
              <a:rPr lang="en-US" sz="2800" b="1" dirty="0"/>
              <a:t> </a:t>
            </a:r>
            <a:r>
              <a:rPr lang="en-US" sz="2800" b="1" dirty="0" err="1"/>
              <a:t>to‘g‘ri</a:t>
            </a:r>
            <a:r>
              <a:rPr lang="en-US" sz="2800" b="1" dirty="0"/>
              <a:t> </a:t>
            </a:r>
            <a:r>
              <a:rPr lang="en-US" sz="2800" b="1" dirty="0" err="1"/>
              <a:t>javobni</a:t>
            </a:r>
            <a:r>
              <a:rPr lang="en-US" sz="2800" b="1" dirty="0"/>
              <a:t> </a:t>
            </a:r>
            <a:r>
              <a:rPr lang="en-US" sz="2800" b="1" dirty="0" err="1"/>
              <a:t>topish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belgilash</a:t>
            </a:r>
            <a:r>
              <a:rPr lang="en-US" sz="2800" b="1" dirty="0"/>
              <a:t> </a:t>
            </a:r>
            <a:r>
              <a:rPr lang="en-US" sz="2800" b="1" dirty="0" err="1"/>
              <a:t>talab</a:t>
            </a:r>
            <a:r>
              <a:rPr lang="en-US" sz="2800" b="1" dirty="0"/>
              <a:t> </a:t>
            </a:r>
            <a:r>
              <a:rPr lang="en-US" sz="2800" b="1" dirty="0" err="1"/>
              <a:t>qilinadi</a:t>
            </a:r>
            <a:r>
              <a:rPr lang="en-US" sz="2800" b="1" dirty="0"/>
              <a:t>. Bu </a:t>
            </a:r>
            <a:r>
              <a:rPr lang="en-US" sz="2800" b="1" dirty="0" err="1"/>
              <a:t>respublikamizda</a:t>
            </a:r>
            <a:r>
              <a:rPr lang="en-US" sz="2800" b="1" dirty="0"/>
              <a:t> </a:t>
            </a:r>
            <a:r>
              <a:rPr lang="en-US" sz="2800" b="1" dirty="0" err="1"/>
              <a:t>keng</a:t>
            </a:r>
            <a:r>
              <a:rPr lang="en-US" sz="2800" b="1" dirty="0"/>
              <a:t> </a:t>
            </a:r>
            <a:r>
              <a:rPr lang="en-US" sz="2800" b="1" dirty="0" err="1"/>
              <a:t>tarqalgan</a:t>
            </a:r>
            <a:r>
              <a:rPr lang="en-US" sz="2800" b="1" dirty="0"/>
              <a:t> </a:t>
            </a:r>
            <a:r>
              <a:rPr lang="en-US" sz="2800" b="1" dirty="0" err="1"/>
              <a:t>odatdagi</a:t>
            </a:r>
            <a:r>
              <a:rPr lang="en-US" sz="2800" b="1" dirty="0"/>
              <a:t> test </a:t>
            </a:r>
            <a:r>
              <a:rPr lang="en-US" sz="2800" b="1" dirty="0" err="1" smtClean="0"/>
              <a:t>topshirig‘i</a:t>
            </a:r>
            <a:r>
              <a:rPr lang="en-US" sz="2800" b="1" dirty="0">
                <a:solidFill>
                  <a:srgbClr val="C00000"/>
                </a:solidFill>
              </a:rPr>
              <a:t>	  </a:t>
            </a:r>
            <a:endParaRPr lang="en-US" sz="2800" b="1" dirty="0" smtClean="0">
              <a:solidFill>
                <a:srgbClr val="C00000"/>
              </a:solidFill>
            </a:endParaRPr>
          </a:p>
          <a:p>
            <a:r>
              <a:rPr lang="en-US" sz="2800" b="1" dirty="0" smtClean="0">
                <a:solidFill>
                  <a:srgbClr val="C00000"/>
                </a:solidFill>
              </a:rPr>
              <a:t>	</a:t>
            </a:r>
            <a:r>
              <a:rPr lang="en-US" sz="2800" b="1" dirty="0" err="1" smtClean="0">
                <a:solidFill>
                  <a:srgbClr val="C00000"/>
                </a:solidFill>
              </a:rPr>
              <a:t>Misol</a:t>
            </a:r>
            <a:r>
              <a:rPr lang="en-US" sz="2800" b="1" dirty="0">
                <a:solidFill>
                  <a:srgbClr val="C00000"/>
                </a:solidFill>
              </a:rPr>
              <a:t>: </a:t>
            </a:r>
            <a:r>
              <a:rPr lang="en-US" sz="2800" b="1" dirty="0" err="1" smtClean="0"/>
              <a:t>Javob</a:t>
            </a:r>
            <a:r>
              <a:rPr lang="en-US" sz="2800" b="1" dirty="0" smtClean="0"/>
              <a:t> </a:t>
            </a:r>
            <a:r>
              <a:rPr lang="en-US" sz="2800" b="1" dirty="0" err="1"/>
              <a:t>variantlaridan</a:t>
            </a:r>
            <a:r>
              <a:rPr lang="en-US" sz="2800" b="1" dirty="0"/>
              <a:t> </a:t>
            </a:r>
            <a:r>
              <a:rPr lang="en-US" sz="2800" b="1" dirty="0" err="1"/>
              <a:t>eng</a:t>
            </a:r>
            <a:r>
              <a:rPr lang="en-US" sz="2800" b="1" dirty="0"/>
              <a:t> </a:t>
            </a:r>
            <a:r>
              <a:rPr lang="en-US" sz="2800" b="1" dirty="0" err="1"/>
              <a:t>to‘g‘risini</a:t>
            </a:r>
            <a:r>
              <a:rPr lang="en-US" sz="2800" b="1" dirty="0"/>
              <a:t> </a:t>
            </a:r>
            <a:r>
              <a:rPr lang="en-US" sz="2800" b="1" dirty="0" err="1"/>
              <a:t>belgilang</a:t>
            </a:r>
            <a:r>
              <a:rPr lang="en-US" sz="2800" b="1" dirty="0"/>
              <a:t>.</a:t>
            </a:r>
          </a:p>
          <a:p>
            <a:r>
              <a:rPr lang="en-US" sz="2800" b="1" dirty="0">
                <a:solidFill>
                  <a:srgbClr val="C00000"/>
                </a:solidFill>
              </a:rPr>
              <a:t> 	</a:t>
            </a:r>
            <a:r>
              <a:rPr lang="en-US" sz="2800" b="1" dirty="0" err="1"/>
              <a:t>Ayiriluvchiga</a:t>
            </a:r>
            <a:r>
              <a:rPr lang="en-US" sz="2800" b="1" dirty="0"/>
              <a:t> </a:t>
            </a:r>
            <a:r>
              <a:rPr lang="en-US" sz="2800" b="1" dirty="0" err="1"/>
              <a:t>ayirma</a:t>
            </a:r>
            <a:r>
              <a:rPr lang="en-US" sz="2800" b="1" dirty="0"/>
              <a:t> </a:t>
            </a:r>
            <a:r>
              <a:rPr lang="en-US" sz="2800" b="1" dirty="0" err="1"/>
              <a:t>qo‘shilsa</a:t>
            </a:r>
            <a:r>
              <a:rPr lang="en-US" sz="2800" b="1" dirty="0"/>
              <a:t>, </a:t>
            </a:r>
            <a:r>
              <a:rPr lang="en-US" sz="2800" b="1" dirty="0" err="1"/>
              <a:t>nima</a:t>
            </a:r>
            <a:r>
              <a:rPr lang="en-US" sz="2800" b="1" dirty="0"/>
              <a:t> </a:t>
            </a:r>
            <a:r>
              <a:rPr lang="en-US" sz="2800" b="1" dirty="0" err="1"/>
              <a:t>hosil</a:t>
            </a:r>
            <a:r>
              <a:rPr lang="en-US" sz="2800" b="1" dirty="0"/>
              <a:t> </a:t>
            </a:r>
            <a:r>
              <a:rPr lang="en-US" sz="2800" b="1" dirty="0" err="1"/>
              <a:t>bo‘ladi</a:t>
            </a:r>
            <a:r>
              <a:rPr lang="en-US" sz="2800" b="1" dirty="0"/>
              <a:t>?</a:t>
            </a:r>
          </a:p>
          <a:p>
            <a:pPr lvl="3"/>
            <a:r>
              <a:rPr lang="en-US" sz="2800" b="1" dirty="0"/>
              <a:t>A. </a:t>
            </a:r>
            <a:r>
              <a:rPr lang="en-US" sz="2800" b="1" dirty="0" err="1"/>
              <a:t>Yig‘indi</a:t>
            </a:r>
            <a:r>
              <a:rPr lang="en-US" sz="2800" b="1" dirty="0"/>
              <a:t>; </a:t>
            </a:r>
          </a:p>
          <a:p>
            <a:pPr lvl="3"/>
            <a:r>
              <a:rPr lang="en-US" sz="2800" b="1" dirty="0"/>
              <a:t>B. </a:t>
            </a:r>
            <a:r>
              <a:rPr lang="en-US" sz="2800" b="1" dirty="0" err="1"/>
              <a:t>Ayirma</a:t>
            </a:r>
            <a:r>
              <a:rPr lang="en-US" sz="2800" b="1" dirty="0"/>
              <a:t>; </a:t>
            </a:r>
          </a:p>
          <a:p>
            <a:pPr lvl="3"/>
            <a:r>
              <a:rPr lang="en-US" sz="2800" b="1" dirty="0"/>
              <a:t>D. </a:t>
            </a:r>
            <a:r>
              <a:rPr lang="en-US" sz="2800" b="1" dirty="0" err="1"/>
              <a:t>Qo‘shiluvchi</a:t>
            </a:r>
            <a:r>
              <a:rPr lang="en-US" sz="2800" b="1" dirty="0"/>
              <a:t>; </a:t>
            </a:r>
          </a:p>
          <a:p>
            <a:pPr lvl="3"/>
            <a:r>
              <a:rPr lang="en-US" sz="2800" b="1" dirty="0"/>
              <a:t>E. </a:t>
            </a:r>
            <a:r>
              <a:rPr lang="en-US" sz="2800" b="1" dirty="0" err="1"/>
              <a:t>Kamayuvchi</a:t>
            </a:r>
            <a:r>
              <a:rPr lang="en-US" sz="2800" b="1" dirty="0"/>
              <a:t>.</a:t>
            </a:r>
          </a:p>
          <a:p>
            <a:endParaRPr lang="en-US" sz="3200" b="1" dirty="0"/>
          </a:p>
        </p:txBody>
      </p:sp>
      <p:grpSp>
        <p:nvGrpSpPr>
          <p:cNvPr id="5" name="Группа 4"/>
          <p:cNvGrpSpPr/>
          <p:nvPr/>
        </p:nvGrpSpPr>
        <p:grpSpPr>
          <a:xfrm>
            <a:off x="13229" y="127608"/>
            <a:ext cx="12205898" cy="925128"/>
            <a:chOff x="0" y="13352"/>
            <a:chExt cx="12205898" cy="925128"/>
          </a:xfrm>
        </p:grpSpPr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xmlns="" id="{F5620CB4-BD5E-457F-8ADB-66BB4FEB2E16}"/>
                </a:ext>
              </a:extLst>
            </p:cNvPr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YOPIQ </a:t>
              </a:r>
              <a:r>
                <a:rPr lang="uz-Latn-UZ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TEST TOPSHIRIQLARI</a:t>
              </a:r>
              <a:r>
                <a:rPr lang="en-US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NING TURLARI</a:t>
              </a:r>
              <a:r>
                <a:rPr lang="uz-Latn-UZ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 </a:t>
              </a:r>
              <a:endParaRPr lang="en-US" sz="2800" b="1" kern="0" dirty="0">
                <a:solidFill>
                  <a:srgbClr val="C00000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8" name="Прямоугольник 7">
                <a:extLst>
                  <a:ext uri="{FF2B5EF4-FFF2-40B4-BE49-F238E27FC236}">
                    <a16:creationId xmlns:a16="http://schemas.microsoft.com/office/drawing/2014/main" xmlns="" id="{7C6AC182-0772-4015-AA4E-4054DE749E6A}"/>
                  </a:ext>
                </a:extLst>
              </p:cNvPr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" name="Прямоугольник 8">
                <a:extLst>
                  <a:ext uri="{FF2B5EF4-FFF2-40B4-BE49-F238E27FC236}">
                    <a16:creationId xmlns:a16="http://schemas.microsoft.com/office/drawing/2014/main" xmlns="" id="{7C6AC182-0772-4015-AA4E-4054DE749E6A}"/>
                  </a:ext>
                </a:extLst>
              </p:cNvPr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sp>
        <p:nvSpPr>
          <p:cNvPr id="10" name="Овал 9"/>
          <p:cNvSpPr/>
          <p:nvPr/>
        </p:nvSpPr>
        <p:spPr>
          <a:xfrm>
            <a:off x="9847263" y="12660313"/>
            <a:ext cx="179387" cy="179387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9190038" y="12641263"/>
            <a:ext cx="179387" cy="179387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2" name="Овал 1"/>
          <p:cNvSpPr/>
          <p:nvPr/>
        </p:nvSpPr>
        <p:spPr>
          <a:xfrm>
            <a:off x="1768979" y="5136022"/>
            <a:ext cx="470019" cy="452928"/>
          </a:xfrm>
          <a:prstGeom prst="ellipse">
            <a:avLst/>
          </a:prstGeom>
          <a:noFill/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5304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D769CFF-239F-415D-B7C0-C6429E0F4BB8}"/>
              </a:ext>
            </a:extLst>
          </p:cNvPr>
          <p:cNvSpPr txBox="1"/>
          <p:nvPr/>
        </p:nvSpPr>
        <p:spPr>
          <a:xfrm>
            <a:off x="270488" y="1198827"/>
            <a:ext cx="11659441" cy="58169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C00000"/>
                </a:solidFill>
              </a:rPr>
              <a:t>4. </a:t>
            </a:r>
            <a:r>
              <a:rPr lang="en-US" sz="2800" b="1" dirty="0" err="1" smtClean="0">
                <a:solidFill>
                  <a:srgbClr val="C00000"/>
                </a:solidFill>
              </a:rPr>
              <a:t>Muqobil</a:t>
            </a:r>
            <a:r>
              <a:rPr lang="en-US" sz="2800" b="1" dirty="0" smtClean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javoblar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ichidan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</a:rPr>
              <a:t>bir</a:t>
            </a:r>
            <a:r>
              <a:rPr lang="en-US" sz="2800" b="1" dirty="0" smtClean="0">
                <a:solidFill>
                  <a:srgbClr val="C00000"/>
                </a:solidFill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</a:rPr>
              <a:t>nechtasi</a:t>
            </a:r>
            <a:r>
              <a:rPr lang="en-US" sz="2800" b="1" dirty="0" smtClean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to‘g‘ri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bo‘lgan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savol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ko‘rinishidagi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smtClean="0">
                <a:solidFill>
                  <a:srgbClr val="C00000"/>
                </a:solidFill>
              </a:rPr>
              <a:t>test.</a:t>
            </a:r>
          </a:p>
          <a:p>
            <a:r>
              <a:rPr lang="en-US" sz="2800" b="1" dirty="0" smtClean="0"/>
              <a:t>	</a:t>
            </a:r>
            <a:r>
              <a:rPr lang="en-US" sz="2800" b="1" dirty="0" err="1" smtClean="0"/>
              <a:t>Odatda</a:t>
            </a:r>
            <a:r>
              <a:rPr lang="en-US" sz="2800" b="1" dirty="0" smtClean="0"/>
              <a:t> </a:t>
            </a:r>
            <a:r>
              <a:rPr lang="en-US" sz="2800" b="1" dirty="0"/>
              <a:t>4 </a:t>
            </a:r>
            <a:r>
              <a:rPr lang="en-US" sz="2800" b="1" dirty="0" err="1" smtClean="0"/>
              <a:t>tadan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ko’p</a:t>
            </a:r>
            <a:r>
              <a:rPr lang="en-US" sz="2800" b="1" dirty="0" smtClean="0"/>
              <a:t> </a:t>
            </a:r>
            <a:r>
              <a:rPr lang="en-US" sz="2800" b="1" dirty="0" err="1"/>
              <a:t>muqobil</a:t>
            </a:r>
            <a:r>
              <a:rPr lang="en-US" sz="2800" b="1" dirty="0"/>
              <a:t> </a:t>
            </a:r>
            <a:r>
              <a:rPr lang="en-US" sz="2800" b="1" dirty="0" err="1"/>
              <a:t>javob</a:t>
            </a:r>
            <a:r>
              <a:rPr lang="en-US" sz="2800" b="1" dirty="0"/>
              <a:t> </a:t>
            </a:r>
            <a:r>
              <a:rPr lang="en-US" sz="2800" b="1" dirty="0" err="1"/>
              <a:t>variantlari</a:t>
            </a:r>
            <a:r>
              <a:rPr lang="en-US" sz="2800" b="1" dirty="0"/>
              <a:t> </a:t>
            </a:r>
            <a:r>
              <a:rPr lang="en-US" sz="2800" b="1" dirty="0" err="1"/>
              <a:t>beriladi</a:t>
            </a:r>
            <a:r>
              <a:rPr lang="en-US" sz="2800" b="1" dirty="0"/>
              <a:t>. </a:t>
            </a:r>
            <a:r>
              <a:rPr lang="en-US" sz="2800" b="1" dirty="0" err="1"/>
              <a:t>Javoblar</a:t>
            </a:r>
            <a:r>
              <a:rPr lang="en-US" sz="2800" b="1" dirty="0"/>
              <a:t> </a:t>
            </a:r>
            <a:r>
              <a:rPr lang="en-US" sz="2800" b="1" dirty="0" err="1"/>
              <a:t>ichidan</a:t>
            </a:r>
            <a:r>
              <a:rPr lang="en-US" sz="2800" b="1" dirty="0"/>
              <a:t> </a:t>
            </a:r>
            <a:r>
              <a:rPr lang="en-US" sz="2800" b="1" dirty="0" err="1" smtClean="0"/>
              <a:t>bir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nechta</a:t>
            </a:r>
            <a:r>
              <a:rPr lang="en-US" sz="2800" b="1" dirty="0" smtClean="0"/>
              <a:t> </a:t>
            </a:r>
            <a:r>
              <a:rPr lang="en-US" sz="2800" b="1" dirty="0" err="1"/>
              <a:t>to‘g‘ri</a:t>
            </a:r>
            <a:r>
              <a:rPr lang="en-US" sz="2800" b="1" dirty="0"/>
              <a:t> </a:t>
            </a:r>
            <a:r>
              <a:rPr lang="en-US" sz="2800" b="1" dirty="0" err="1"/>
              <a:t>javobni</a:t>
            </a:r>
            <a:r>
              <a:rPr lang="en-US" sz="2800" b="1" dirty="0"/>
              <a:t> </a:t>
            </a:r>
            <a:r>
              <a:rPr lang="en-US" sz="2800" b="1" dirty="0" err="1"/>
              <a:t>topish</a:t>
            </a:r>
            <a:r>
              <a:rPr lang="en-US" sz="2800" b="1" dirty="0"/>
              <a:t> </a:t>
            </a:r>
            <a:r>
              <a:rPr lang="en-US" sz="2800" b="1" dirty="0" err="1" smtClean="0"/>
              <a:t>talab</a:t>
            </a:r>
            <a:r>
              <a:rPr lang="en-US" sz="2800" b="1" dirty="0" smtClean="0"/>
              <a:t> </a:t>
            </a:r>
            <a:r>
              <a:rPr lang="en-US" sz="2800" b="1" dirty="0" err="1"/>
              <a:t>qilinadi</a:t>
            </a:r>
            <a:r>
              <a:rPr lang="en-US" sz="2800" b="1" dirty="0"/>
              <a:t>. </a:t>
            </a:r>
            <a:endParaRPr lang="en-US" sz="2800" b="1" dirty="0" smtClean="0"/>
          </a:p>
          <a:p>
            <a:r>
              <a:rPr lang="en-US" sz="2800" b="1" dirty="0" smtClean="0">
                <a:solidFill>
                  <a:srgbClr val="C00000"/>
                </a:solidFill>
              </a:rPr>
              <a:t>	</a:t>
            </a:r>
            <a:r>
              <a:rPr lang="en-US" sz="2800" b="1" dirty="0" err="1" smtClean="0">
                <a:solidFill>
                  <a:srgbClr val="C00000"/>
                </a:solidFill>
              </a:rPr>
              <a:t>Misol</a:t>
            </a:r>
            <a:r>
              <a:rPr lang="en-US" sz="2800" b="1" dirty="0">
                <a:solidFill>
                  <a:srgbClr val="C00000"/>
                </a:solidFill>
              </a:rPr>
              <a:t>: </a:t>
            </a:r>
            <a:r>
              <a:rPr lang="en-US" sz="2800" b="1" dirty="0" err="1" smtClean="0"/>
              <a:t>Javob</a:t>
            </a:r>
            <a:r>
              <a:rPr lang="en-US" sz="2800" b="1" dirty="0" smtClean="0"/>
              <a:t> </a:t>
            </a:r>
            <a:r>
              <a:rPr lang="en-US" sz="2800" b="1" dirty="0" err="1"/>
              <a:t>variantlaridan</a:t>
            </a:r>
            <a:r>
              <a:rPr lang="en-US" sz="2800" b="1" dirty="0"/>
              <a:t> </a:t>
            </a:r>
            <a:r>
              <a:rPr lang="en-US" sz="2800" b="1" dirty="0" err="1"/>
              <a:t>eng</a:t>
            </a:r>
            <a:r>
              <a:rPr lang="en-US" sz="2800" b="1" dirty="0"/>
              <a:t> </a:t>
            </a:r>
            <a:r>
              <a:rPr lang="en-US" sz="2800" b="1" dirty="0" err="1" smtClean="0"/>
              <a:t>to‘g‘rilarini</a:t>
            </a:r>
            <a:r>
              <a:rPr lang="en-US" sz="2800" b="1" dirty="0" smtClean="0"/>
              <a:t> </a:t>
            </a:r>
            <a:r>
              <a:rPr lang="en-US" sz="2800" b="1" dirty="0" err="1"/>
              <a:t>belgilang</a:t>
            </a:r>
            <a:r>
              <a:rPr lang="en-US" sz="2800" b="1" dirty="0"/>
              <a:t>.</a:t>
            </a:r>
          </a:p>
          <a:p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 smtClean="0"/>
              <a:t>Quyidagi</a:t>
            </a:r>
            <a:r>
              <a:rPr lang="en-US" sz="2800" b="1" dirty="0" smtClean="0"/>
              <a:t> </a:t>
            </a:r>
            <a:r>
              <a:rPr lang="en-US" sz="2800" b="1" dirty="0" err="1"/>
              <a:t>xossalarning</a:t>
            </a:r>
            <a:r>
              <a:rPr lang="en-US" sz="2800" b="1" dirty="0"/>
              <a:t> </a:t>
            </a:r>
            <a:r>
              <a:rPr lang="en-US" sz="2800" b="1" dirty="0" err="1"/>
              <a:t>qaysiulari</a:t>
            </a:r>
            <a:r>
              <a:rPr lang="en-US" sz="2800" b="1" dirty="0"/>
              <a:t> </a:t>
            </a:r>
            <a:r>
              <a:rPr lang="en-US" sz="2800" b="1" dirty="0" err="1"/>
              <a:t>parallelogrammga</a:t>
            </a:r>
            <a:r>
              <a:rPr lang="en-US" sz="2800" b="1" dirty="0"/>
              <a:t> </a:t>
            </a:r>
            <a:r>
              <a:rPr lang="en-US" sz="2800" b="1" dirty="0" err="1"/>
              <a:t>tegishli</a:t>
            </a:r>
            <a:r>
              <a:rPr lang="en-US" sz="2800" b="1" dirty="0"/>
              <a:t>?</a:t>
            </a:r>
          </a:p>
          <a:p>
            <a:pPr lvl="1"/>
            <a:r>
              <a:rPr lang="en-US" sz="2800" b="1" dirty="0"/>
              <a:t>A. </a:t>
            </a:r>
            <a:r>
              <a:rPr lang="en-US" sz="2800" b="1" dirty="0" err="1"/>
              <a:t>Qarama-qarshi</a:t>
            </a:r>
            <a:r>
              <a:rPr lang="en-US" sz="2800" b="1" dirty="0"/>
              <a:t> </a:t>
            </a:r>
            <a:r>
              <a:rPr lang="en-US" sz="2800" b="1" dirty="0" err="1"/>
              <a:t>tomonlari</a:t>
            </a:r>
            <a:r>
              <a:rPr lang="en-US" sz="2800" b="1" dirty="0"/>
              <a:t> </a:t>
            </a:r>
            <a:r>
              <a:rPr lang="en-US" sz="2800" b="1" dirty="0" err="1"/>
              <a:t>teng</a:t>
            </a:r>
            <a:r>
              <a:rPr lang="en-US" sz="2800" b="1" dirty="0"/>
              <a:t>; </a:t>
            </a:r>
          </a:p>
          <a:p>
            <a:pPr lvl="1"/>
            <a:r>
              <a:rPr lang="en-US" sz="2800" b="1" dirty="0"/>
              <a:t>B. </a:t>
            </a:r>
            <a:r>
              <a:rPr lang="en-US" sz="2800" b="1" dirty="0" err="1"/>
              <a:t>Diagonallari</a:t>
            </a:r>
            <a:r>
              <a:rPr lang="en-US" sz="2800" b="1" dirty="0"/>
              <a:t> </a:t>
            </a:r>
            <a:r>
              <a:rPr lang="en-US" sz="2800" b="1" dirty="0" err="1"/>
              <a:t>o‘zaro</a:t>
            </a:r>
            <a:r>
              <a:rPr lang="en-US" sz="2800" b="1" dirty="0"/>
              <a:t> </a:t>
            </a:r>
            <a:r>
              <a:rPr lang="en-US" sz="2800" b="1" dirty="0" err="1"/>
              <a:t>perpendikulyar</a:t>
            </a:r>
            <a:r>
              <a:rPr lang="en-US" sz="2800" b="1" dirty="0"/>
              <a:t>; </a:t>
            </a:r>
          </a:p>
          <a:p>
            <a:pPr lvl="1"/>
            <a:r>
              <a:rPr lang="en-US" sz="2800" b="1" dirty="0"/>
              <a:t>D. </a:t>
            </a:r>
            <a:r>
              <a:rPr lang="en-US" sz="2800" b="1" dirty="0" err="1"/>
              <a:t>Qarama-qarshi</a:t>
            </a:r>
            <a:r>
              <a:rPr lang="en-US" sz="2800" b="1" dirty="0"/>
              <a:t> </a:t>
            </a:r>
            <a:r>
              <a:rPr lang="en-US" sz="2800" b="1" dirty="0" err="1"/>
              <a:t>tomonlari</a:t>
            </a:r>
            <a:r>
              <a:rPr lang="en-US" sz="2800" b="1" dirty="0"/>
              <a:t> parallel; </a:t>
            </a:r>
          </a:p>
          <a:p>
            <a:pPr lvl="1"/>
            <a:r>
              <a:rPr lang="en-US" sz="2800" b="1" dirty="0"/>
              <a:t>E. </a:t>
            </a:r>
            <a:r>
              <a:rPr lang="en-US" sz="2800" b="1" dirty="0" err="1"/>
              <a:t>Diagonallari</a:t>
            </a:r>
            <a:r>
              <a:rPr lang="en-US" sz="2800" b="1" dirty="0"/>
              <a:t> </a:t>
            </a:r>
            <a:r>
              <a:rPr lang="en-US" sz="2800" b="1" dirty="0" err="1"/>
              <a:t>kesishish</a:t>
            </a:r>
            <a:r>
              <a:rPr lang="en-US" sz="2800" b="1" dirty="0"/>
              <a:t> </a:t>
            </a:r>
            <a:r>
              <a:rPr lang="en-US" sz="2800" b="1" dirty="0" err="1"/>
              <a:t>nuqtasida</a:t>
            </a:r>
            <a:r>
              <a:rPr lang="en-US" sz="2800" b="1" dirty="0"/>
              <a:t> </a:t>
            </a:r>
            <a:r>
              <a:rPr lang="en-US" sz="2800" b="1" dirty="0" err="1"/>
              <a:t>teng</a:t>
            </a:r>
            <a:r>
              <a:rPr lang="en-US" sz="2800" b="1" dirty="0"/>
              <a:t> </a:t>
            </a:r>
            <a:r>
              <a:rPr lang="en-US" sz="2800" b="1" dirty="0" err="1"/>
              <a:t>ikkiga</a:t>
            </a:r>
            <a:r>
              <a:rPr lang="en-US" sz="2800" b="1" dirty="0"/>
              <a:t> </a:t>
            </a:r>
            <a:r>
              <a:rPr lang="en-US" sz="2800" b="1" dirty="0" err="1"/>
              <a:t>bo‘linadi</a:t>
            </a:r>
            <a:r>
              <a:rPr lang="en-US" sz="2800" b="1" dirty="0"/>
              <a:t>;</a:t>
            </a:r>
          </a:p>
          <a:p>
            <a:pPr lvl="1"/>
            <a:r>
              <a:rPr lang="en-US" sz="2800" b="1" dirty="0"/>
              <a:t>F. 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Qarama-qarshi</a:t>
            </a:r>
            <a:r>
              <a:rPr lang="en-US" sz="2800" b="1" dirty="0" smtClean="0"/>
              <a:t> </a:t>
            </a:r>
            <a:r>
              <a:rPr lang="en-US" sz="2800" b="1" dirty="0" err="1"/>
              <a:t>burchaklari</a:t>
            </a:r>
            <a:r>
              <a:rPr lang="en-US" sz="2800" b="1" dirty="0"/>
              <a:t> </a:t>
            </a:r>
            <a:r>
              <a:rPr lang="en-US" sz="2800" b="1" dirty="0" err="1"/>
              <a:t>teng</a:t>
            </a:r>
            <a:r>
              <a:rPr lang="en-US" sz="2800" b="1" dirty="0"/>
              <a:t>;</a:t>
            </a:r>
          </a:p>
          <a:p>
            <a:pPr lvl="1"/>
            <a:r>
              <a:rPr lang="en-US" sz="2800" b="1" dirty="0"/>
              <a:t>G. </a:t>
            </a:r>
            <a:r>
              <a:rPr lang="en-US" sz="2800" b="1" dirty="0" err="1"/>
              <a:t>Ikkita</a:t>
            </a:r>
            <a:r>
              <a:rPr lang="en-US" sz="2800" b="1" dirty="0"/>
              <a:t> </a:t>
            </a:r>
            <a:r>
              <a:rPr lang="en-US" sz="2800" b="1" dirty="0" err="1"/>
              <a:t>simmmetriya</a:t>
            </a:r>
            <a:r>
              <a:rPr lang="en-US" sz="2800" b="1" dirty="0"/>
              <a:t> </a:t>
            </a:r>
            <a:r>
              <a:rPr lang="en-US" sz="2800" b="1" dirty="0" err="1"/>
              <a:t>o‘qi</a:t>
            </a:r>
            <a:r>
              <a:rPr lang="en-US" sz="2800" b="1" dirty="0"/>
              <a:t> bor.</a:t>
            </a:r>
          </a:p>
          <a:p>
            <a:endParaRPr lang="en-US" sz="3200" b="1" dirty="0"/>
          </a:p>
        </p:txBody>
      </p:sp>
      <p:grpSp>
        <p:nvGrpSpPr>
          <p:cNvPr id="5" name="Группа 4"/>
          <p:cNvGrpSpPr/>
          <p:nvPr/>
        </p:nvGrpSpPr>
        <p:grpSpPr>
          <a:xfrm>
            <a:off x="13229" y="127608"/>
            <a:ext cx="12205898" cy="925128"/>
            <a:chOff x="0" y="13352"/>
            <a:chExt cx="12205898" cy="925128"/>
          </a:xfrm>
        </p:grpSpPr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xmlns="" id="{F5620CB4-BD5E-457F-8ADB-66BB4FEB2E16}"/>
                </a:ext>
              </a:extLst>
            </p:cNvPr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YOPIQ </a:t>
              </a:r>
              <a:r>
                <a:rPr lang="uz-Latn-UZ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TEST TOPSHIRIQLARI</a:t>
              </a:r>
              <a:r>
                <a:rPr lang="en-US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NING TURLARI</a:t>
              </a:r>
              <a:r>
                <a:rPr lang="uz-Latn-UZ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 </a:t>
              </a:r>
              <a:endParaRPr lang="en-US" sz="2800" b="1" kern="0" dirty="0">
                <a:solidFill>
                  <a:srgbClr val="C00000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8" name="Прямоугольник 7">
                <a:extLst>
                  <a:ext uri="{FF2B5EF4-FFF2-40B4-BE49-F238E27FC236}">
                    <a16:creationId xmlns:a16="http://schemas.microsoft.com/office/drawing/2014/main" xmlns="" id="{7C6AC182-0772-4015-AA4E-4054DE749E6A}"/>
                  </a:ext>
                </a:extLst>
              </p:cNvPr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" name="Прямоугольник 8">
                <a:extLst>
                  <a:ext uri="{FF2B5EF4-FFF2-40B4-BE49-F238E27FC236}">
                    <a16:creationId xmlns:a16="http://schemas.microsoft.com/office/drawing/2014/main" xmlns="" id="{7C6AC182-0772-4015-AA4E-4054DE749E6A}"/>
                  </a:ext>
                </a:extLst>
              </p:cNvPr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sp>
        <p:nvSpPr>
          <p:cNvPr id="10" name="Овал 9"/>
          <p:cNvSpPr/>
          <p:nvPr/>
        </p:nvSpPr>
        <p:spPr>
          <a:xfrm>
            <a:off x="9847263" y="12660313"/>
            <a:ext cx="179387" cy="179387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9190038" y="12641263"/>
            <a:ext cx="179387" cy="179387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692209" y="3880851"/>
            <a:ext cx="470019" cy="452928"/>
          </a:xfrm>
          <a:prstGeom prst="ellipse">
            <a:avLst/>
          </a:prstGeom>
          <a:noFill/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692209" y="4708732"/>
            <a:ext cx="470019" cy="452928"/>
          </a:xfrm>
          <a:prstGeom prst="ellipse">
            <a:avLst/>
          </a:prstGeom>
          <a:noFill/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692208" y="5536613"/>
            <a:ext cx="470019" cy="452928"/>
          </a:xfrm>
          <a:prstGeom prst="ellipse">
            <a:avLst/>
          </a:prstGeom>
          <a:noFill/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7946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xmlns="" id="{ED769CFF-239F-415D-B7C0-C6429E0F4BB8}"/>
                  </a:ext>
                </a:extLst>
              </p:cNvPr>
              <p:cNvSpPr txBox="1"/>
              <p:nvPr/>
            </p:nvSpPr>
            <p:spPr>
              <a:xfrm>
                <a:off x="270488" y="1198827"/>
                <a:ext cx="11659441" cy="620939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C00000"/>
                    </a:solidFill>
                  </a:rPr>
                  <a:t>5. </a:t>
                </a:r>
                <a:r>
                  <a:rPr lang="en-US" sz="2800" b="1" dirty="0" err="1" smtClean="0">
                    <a:solidFill>
                      <a:srgbClr val="C00000"/>
                    </a:solidFill>
                  </a:rPr>
                  <a:t>Muqobil</a:t>
                </a:r>
                <a:r>
                  <a:rPr lang="en-US" sz="2800" b="1" dirty="0" smtClean="0">
                    <a:solidFill>
                      <a:srgbClr val="C00000"/>
                    </a:solidFill>
                  </a:rPr>
                  <a:t> </a:t>
                </a:r>
                <a:r>
                  <a:rPr lang="en-US" sz="2800" b="1" dirty="0" err="1">
                    <a:solidFill>
                      <a:srgbClr val="C00000"/>
                    </a:solidFill>
                  </a:rPr>
                  <a:t>yechimlar</a:t>
                </a:r>
                <a:r>
                  <a:rPr lang="en-US" sz="2800" b="1" dirty="0">
                    <a:solidFill>
                      <a:srgbClr val="C00000"/>
                    </a:solidFill>
                  </a:rPr>
                  <a:t> </a:t>
                </a:r>
                <a:r>
                  <a:rPr lang="en-US" sz="2800" b="1" dirty="0" err="1">
                    <a:solidFill>
                      <a:srgbClr val="C00000"/>
                    </a:solidFill>
                  </a:rPr>
                  <a:t>ichidan</a:t>
                </a:r>
                <a:r>
                  <a:rPr lang="en-US" sz="2800" b="1" dirty="0">
                    <a:solidFill>
                      <a:srgbClr val="C00000"/>
                    </a:solidFill>
                  </a:rPr>
                  <a:t> </a:t>
                </a:r>
                <a:r>
                  <a:rPr lang="en-US" sz="2800" b="1" dirty="0" err="1">
                    <a:solidFill>
                      <a:srgbClr val="C00000"/>
                    </a:solidFill>
                  </a:rPr>
                  <a:t>bittasi</a:t>
                </a:r>
                <a:r>
                  <a:rPr lang="en-US" sz="2800" b="1" dirty="0">
                    <a:solidFill>
                      <a:srgbClr val="C00000"/>
                    </a:solidFill>
                  </a:rPr>
                  <a:t> </a:t>
                </a:r>
                <a:r>
                  <a:rPr lang="en-US" sz="2800" b="1" dirty="0" err="1">
                    <a:solidFill>
                      <a:srgbClr val="C00000"/>
                    </a:solidFill>
                  </a:rPr>
                  <a:t>to‘g‘ri</a:t>
                </a:r>
                <a:r>
                  <a:rPr lang="en-US" sz="2800" b="1" dirty="0">
                    <a:solidFill>
                      <a:srgbClr val="C00000"/>
                    </a:solidFill>
                  </a:rPr>
                  <a:t> </a:t>
                </a:r>
                <a:r>
                  <a:rPr lang="en-US" sz="2800" b="1" dirty="0" err="1">
                    <a:solidFill>
                      <a:srgbClr val="C00000"/>
                    </a:solidFill>
                  </a:rPr>
                  <a:t>bo‘lgan</a:t>
                </a:r>
                <a:r>
                  <a:rPr lang="en-US" sz="2800" b="1" dirty="0">
                    <a:solidFill>
                      <a:srgbClr val="C00000"/>
                    </a:solidFill>
                  </a:rPr>
                  <a:t> </a:t>
                </a:r>
                <a:r>
                  <a:rPr lang="en-US" sz="2800" b="1" dirty="0" err="1">
                    <a:solidFill>
                      <a:srgbClr val="C00000"/>
                    </a:solidFill>
                  </a:rPr>
                  <a:t>masalali</a:t>
                </a:r>
                <a:r>
                  <a:rPr lang="en-US" sz="2800" b="1" dirty="0">
                    <a:solidFill>
                      <a:srgbClr val="C00000"/>
                    </a:solidFill>
                  </a:rPr>
                  <a:t> </a:t>
                </a:r>
                <a:r>
                  <a:rPr lang="en-US" sz="2800" b="1" dirty="0" err="1" smtClean="0">
                    <a:solidFill>
                      <a:srgbClr val="C00000"/>
                    </a:solidFill>
                  </a:rPr>
                  <a:t>topshiriqlar</a:t>
                </a:r>
                <a:r>
                  <a:rPr lang="en-US" sz="2800" b="1" dirty="0" smtClean="0">
                    <a:solidFill>
                      <a:srgbClr val="C00000"/>
                    </a:solidFill>
                  </a:rPr>
                  <a:t> 	</a:t>
                </a:r>
                <a:r>
                  <a:rPr lang="en-US" sz="2800" b="1" dirty="0" err="1" smtClean="0"/>
                  <a:t>Noto‘g‘ri</a:t>
                </a:r>
                <a:r>
                  <a:rPr lang="en-US" sz="2800" b="1" dirty="0" smtClean="0"/>
                  <a:t> </a:t>
                </a:r>
                <a:r>
                  <a:rPr lang="en-US" sz="2800" b="1" dirty="0" err="1" smtClean="0"/>
                  <a:t>yechimlar</a:t>
                </a:r>
                <a:r>
                  <a:rPr lang="en-US" sz="2800" b="1" dirty="0" smtClean="0"/>
                  <a:t> </a:t>
                </a:r>
                <a:r>
                  <a:rPr lang="en-US" sz="2800" b="1" dirty="0" err="1"/>
                  <a:t>ixtiyoriy</a:t>
                </a:r>
                <a:r>
                  <a:rPr lang="en-US" sz="2800" b="1" dirty="0"/>
                  <a:t> </a:t>
                </a:r>
                <a:r>
                  <a:rPr lang="en-US" sz="2800" b="1" dirty="0" err="1"/>
                  <a:t>tarzda</a:t>
                </a:r>
                <a:r>
                  <a:rPr lang="en-US" sz="2800" b="1" dirty="0"/>
                  <a:t> </a:t>
                </a:r>
                <a:r>
                  <a:rPr lang="en-US" sz="2800" b="1" dirty="0" err="1"/>
                  <a:t>tanlanmaydi</a:t>
                </a:r>
                <a:r>
                  <a:rPr lang="en-US" sz="2800" b="1" dirty="0"/>
                  <a:t>. </a:t>
                </a:r>
                <a:r>
                  <a:rPr lang="en-US" sz="2800" b="1" dirty="0" err="1"/>
                  <a:t>Ularni</a:t>
                </a:r>
                <a:r>
                  <a:rPr lang="en-US" sz="2800" b="1" dirty="0"/>
                  <a:t> </a:t>
                </a:r>
                <a:r>
                  <a:rPr lang="en-US" sz="2800" b="1" dirty="0" err="1"/>
                  <a:t>tuzishda</a:t>
                </a:r>
                <a:r>
                  <a:rPr lang="en-US" sz="2800" b="1" dirty="0"/>
                  <a:t> </a:t>
                </a:r>
                <a:r>
                  <a:rPr lang="en-US" sz="2800" b="1" dirty="0" err="1"/>
                  <a:t>o‘quvchilar</a:t>
                </a:r>
                <a:r>
                  <a:rPr lang="en-US" sz="2800" b="1" dirty="0"/>
                  <a:t> </a:t>
                </a:r>
                <a:r>
                  <a:rPr lang="en-US" sz="2800" b="1" dirty="0" err="1"/>
                  <a:t>yo‘l</a:t>
                </a:r>
                <a:r>
                  <a:rPr lang="en-US" sz="2800" b="1" dirty="0"/>
                  <a:t> </a:t>
                </a:r>
                <a:r>
                  <a:rPr lang="en-US" sz="2800" b="1" dirty="0" err="1"/>
                  <a:t>qo‘yishi</a:t>
                </a:r>
                <a:r>
                  <a:rPr lang="en-US" sz="2800" b="1" dirty="0"/>
                  <a:t> </a:t>
                </a:r>
                <a:r>
                  <a:rPr lang="en-US" sz="2800" b="1" dirty="0" err="1"/>
                  <a:t>mumkin</a:t>
                </a:r>
                <a:r>
                  <a:rPr lang="en-US" sz="2800" b="1" dirty="0"/>
                  <a:t> </a:t>
                </a:r>
                <a:r>
                  <a:rPr lang="en-US" sz="2800" b="1" dirty="0" err="1"/>
                  <a:t>bo‘lgan</a:t>
                </a:r>
                <a:r>
                  <a:rPr lang="en-US" sz="2800" b="1" dirty="0"/>
                  <a:t> </a:t>
                </a:r>
                <a:r>
                  <a:rPr lang="en-US" sz="2800" b="1" dirty="0" err="1"/>
                  <a:t>xatolar</a:t>
                </a:r>
                <a:r>
                  <a:rPr lang="en-US" sz="2800" b="1" dirty="0"/>
                  <a:t> </a:t>
                </a:r>
                <a:r>
                  <a:rPr lang="en-US" sz="2800" b="1" dirty="0" err="1"/>
                  <a:t>hisobga</a:t>
                </a:r>
                <a:r>
                  <a:rPr lang="en-US" sz="2800" b="1" dirty="0"/>
                  <a:t> </a:t>
                </a:r>
                <a:r>
                  <a:rPr lang="en-US" sz="2800" b="1" dirty="0" err="1"/>
                  <a:t>olinishi</a:t>
                </a:r>
                <a:r>
                  <a:rPr lang="en-US" sz="2800" b="1" dirty="0"/>
                  <a:t> </a:t>
                </a:r>
                <a:r>
                  <a:rPr lang="en-US" sz="2800" b="1" dirty="0" err="1"/>
                  <a:t>lozim</a:t>
                </a:r>
                <a:r>
                  <a:rPr lang="en-US" sz="2800" b="1" dirty="0"/>
                  <a:t> </a:t>
                </a:r>
                <a:r>
                  <a:rPr lang="en-US" sz="2800" b="1" dirty="0" err="1"/>
                  <a:t>bo‘ladi</a:t>
                </a:r>
                <a:r>
                  <a:rPr lang="en-US" sz="2800" b="1" dirty="0"/>
                  <a:t>. </a:t>
                </a:r>
                <a:endParaRPr lang="en-US" sz="2800" b="1" dirty="0" smtClean="0"/>
              </a:p>
              <a:p>
                <a:pPr indent="450215" algn="just">
                  <a:lnSpc>
                    <a:spcPct val="115000"/>
                  </a:lnSpc>
                  <a:spcAft>
                    <a:spcPts val="800"/>
                  </a:spcAft>
                  <a:tabLst>
                    <a:tab pos="228600" algn="l"/>
                    <a:tab pos="540385" algn="l"/>
                  </a:tabLst>
                </a:pPr>
                <a:r>
                  <a:rPr lang="en-US" sz="2800" b="1" dirty="0" smtClean="0">
                    <a:solidFill>
                      <a:srgbClr val="C00000"/>
                    </a:solidFill>
                  </a:rPr>
                  <a:t>		</a:t>
                </a:r>
                <a:r>
                  <a:rPr lang="en-US" sz="2800" b="1" dirty="0" err="1" smtClean="0">
                    <a:solidFill>
                      <a:srgbClr val="C00000"/>
                    </a:solidFill>
                  </a:rPr>
                  <a:t>Misol</a:t>
                </a:r>
                <a:r>
                  <a:rPr lang="en-US" sz="2800" b="1" dirty="0">
                    <a:solidFill>
                      <a:srgbClr val="C00000"/>
                    </a:solidFill>
                  </a:rPr>
                  <a:t>: </a:t>
                </a:r>
                <a:r>
                  <a:rPr lang="en-US" sz="2800" b="1" dirty="0" err="1" smtClean="0"/>
                  <a:t>Berilgan</a:t>
                </a:r>
                <a:r>
                  <a:rPr lang="en-US" sz="2800" b="1" dirty="0" smtClean="0"/>
                  <a:t> </a:t>
                </a:r>
                <a:r>
                  <a:rPr lang="en-US" sz="2800" b="1" dirty="0" err="1"/>
                  <a:t>masalaning</a:t>
                </a:r>
                <a:r>
                  <a:rPr lang="en-US" sz="2800" b="1" dirty="0"/>
                  <a:t> </a:t>
                </a:r>
                <a:r>
                  <a:rPr lang="en-US" sz="2800" b="1" dirty="0" err="1"/>
                  <a:t>yechimi</a:t>
                </a:r>
                <a:r>
                  <a:rPr lang="en-US" sz="2800" b="1" dirty="0"/>
                  <a:t> </a:t>
                </a:r>
                <a:r>
                  <a:rPr lang="en-US" sz="2800" b="1" dirty="0" err="1"/>
                  <a:t>variantlari</a:t>
                </a:r>
                <a:r>
                  <a:rPr lang="en-US" sz="2800" b="1" dirty="0"/>
                  <a:t> </a:t>
                </a:r>
                <a:r>
                  <a:rPr lang="en-US" sz="2800" b="1" dirty="0" err="1"/>
                  <a:t>orasidan</a:t>
                </a:r>
                <a:r>
                  <a:rPr lang="en-US" sz="2800" b="1" dirty="0"/>
                  <a:t> </a:t>
                </a:r>
                <a:r>
                  <a:rPr lang="en-US" sz="2800" b="1" dirty="0" err="1"/>
                  <a:t>eng</a:t>
                </a:r>
                <a:r>
                  <a:rPr lang="en-US" sz="2800" b="1" dirty="0"/>
                  <a:t> </a:t>
                </a:r>
                <a:r>
                  <a:rPr lang="en-US" sz="2800" b="1" dirty="0" err="1"/>
                  <a:t>to‘g‘risini</a:t>
                </a:r>
                <a:r>
                  <a:rPr lang="en-US" sz="2800" b="1" dirty="0"/>
                  <a:t> </a:t>
                </a:r>
                <a:r>
                  <a:rPr lang="en-US" sz="2800" b="1" dirty="0" err="1"/>
                  <a:t>belgilang</a:t>
                </a:r>
                <a:r>
                  <a:rPr lang="en-US" sz="2800" b="1" dirty="0" smtClean="0"/>
                  <a:t>.</a:t>
                </a:r>
              </a:p>
              <a:p>
                <a:pPr indent="450215" algn="just">
                  <a:lnSpc>
                    <a:spcPct val="115000"/>
                  </a:lnSpc>
                  <a:spcAft>
                    <a:spcPts val="800"/>
                  </a:spcAft>
                  <a:tabLst>
                    <a:tab pos="228600" algn="l"/>
                    <a:tab pos="540385" algn="l"/>
                  </a:tabLst>
                </a:pPr>
                <a14:m>
                  <m:oMath xmlns:m="http://schemas.openxmlformats.org/officeDocument/2006/math">
                    <m:r>
                      <a:rPr lang="en-US" sz="2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𝒚</m:t>
                    </m:r>
                    <m:r>
                      <a:rPr lang="en-US" sz="2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 </m:t>
                    </m:r>
                    <m:rad>
                      <m:radPr>
                        <m:degHide m:val="on"/>
                        <m:ctrlPr>
                          <a:rPr lang="ru-RU" sz="2800" b="1" i="1">
                            <a:effectLst/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𝒙</m:t>
                        </m:r>
                        <m: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−</m:t>
                        </m:r>
                        <m:sSup>
                          <m:sSupPr>
                            <m:ctrlPr>
                              <a:rPr lang="ru-RU" sz="2800" b="1" i="1">
                                <a:effectLst/>
                                <a:latin typeface="Cambria Math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800" b="1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𝒙</m:t>
                            </m:r>
                          </m:e>
                          <m:sup>
                            <m:r>
                              <a:rPr lang="en-US" sz="2800" b="1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𝟐</m:t>
                        </m:r>
                      </m:e>
                    </m:rad>
                  </m:oMath>
                </a14:m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ea typeface="Calibri" panose="020F0502020204030204" pitchFamily="34" charset="0"/>
                    <a:cs typeface="Times New Roman" panose="02020603050405020304" pitchFamily="18" charset="0"/>
                  </a:rPr>
                  <a:t>funksiyaning</a:t>
                </a:r>
                <a:r>
                  <a:rPr lang="en-US" sz="2800" b="1" dirty="0">
                    <a:effectLst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ea typeface="Calibri" panose="020F0502020204030204" pitchFamily="34" charset="0"/>
                    <a:cs typeface="Times New Roman" panose="02020603050405020304" pitchFamily="18" charset="0"/>
                  </a:rPr>
                  <a:t>aniqlanish</a:t>
                </a:r>
                <a:r>
                  <a:rPr lang="en-US" sz="2800" b="1" dirty="0">
                    <a:effectLst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ea typeface="Calibri" panose="020F0502020204030204" pitchFamily="34" charset="0"/>
                    <a:cs typeface="Times New Roman" panose="02020603050405020304" pitchFamily="18" charset="0"/>
                  </a:rPr>
                  <a:t>sohasini</a:t>
                </a:r>
                <a:r>
                  <a:rPr lang="en-US" sz="2800" b="1" dirty="0">
                    <a:effectLst/>
                    <a:ea typeface="Calibri" panose="020F0502020204030204" pitchFamily="34" charset="0"/>
                    <a:cs typeface="Times New Roman" panose="02020603050405020304" pitchFamily="18" charset="0"/>
                  </a:rPr>
                  <a:t> toping.</a:t>
                </a:r>
                <a:endParaRPr lang="ru-RU" sz="2000" b="1" dirty="0">
                  <a:effectLst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1" algn="just">
                  <a:lnSpc>
                    <a:spcPct val="115000"/>
                  </a:lnSpc>
                  <a:tabLst>
                    <a:tab pos="228600" algn="l"/>
                    <a:tab pos="408940" algn="l"/>
                    <a:tab pos="540385" algn="l"/>
                    <a:tab pos="630555" algn="l"/>
                  </a:tabLst>
                </a:pPr>
                <a:r>
                  <a:rPr lang="en-US" sz="2800" b="1" dirty="0" smtClean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A. </a:t>
                </a:r>
                <a:r>
                  <a:rPr lang="ru-RU" sz="2800" b="1" dirty="0" smtClean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</a:t>
                </a:r>
                <a:r>
                  <a:rPr lang="ru-RU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1; 2</a:t>
                </a:r>
                <a:r>
                  <a:rPr lang="ru-RU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</a:t>
                </a:r>
                <a:r>
                  <a:rPr lang="ru-RU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</a:t>
                </a:r>
                <a:endParaRPr lang="ru-RU" sz="20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1" algn="just">
                  <a:lnSpc>
                    <a:spcPct val="115000"/>
                  </a:lnSpc>
                  <a:tabLst>
                    <a:tab pos="228600" algn="l"/>
                    <a:tab pos="408940" algn="l"/>
                    <a:tab pos="457200" algn="l"/>
                    <a:tab pos="540385" algn="l"/>
                    <a:tab pos="630555" algn="l"/>
                  </a:tabLst>
                </a:pPr>
                <a:r>
                  <a:rPr lang="en-US" sz="2800" b="1" dirty="0" smtClean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B. </a:t>
                </a:r>
                <a:r>
                  <a:rPr lang="ru-RU" sz="2800" b="1" dirty="0" smtClean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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; </a:t>
                </a:r>
                <a:r>
                  <a:rPr lang="ru-RU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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</a:t>
                </a:r>
                <a:r>
                  <a:rPr lang="ru-RU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</a:t>
                </a:r>
                <a:r>
                  <a:rPr lang="ru-RU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</a:t>
                </a:r>
                <a:r>
                  <a:rPr lang="ru-RU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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2; </a:t>
                </a:r>
                <a:r>
                  <a:rPr lang="ru-RU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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) </a:t>
                </a:r>
                <a:endParaRPr lang="ru-RU" sz="20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1" algn="just">
                  <a:lnSpc>
                    <a:spcPct val="115000"/>
                  </a:lnSpc>
                  <a:tabLst>
                    <a:tab pos="228600" algn="l"/>
                    <a:tab pos="408940" algn="l"/>
                    <a:tab pos="457200" algn="l"/>
                    <a:tab pos="540385" algn="l"/>
                    <a:tab pos="630555" algn="l"/>
                  </a:tabLst>
                </a:pPr>
                <a:r>
                  <a:rPr lang="en-US" sz="2800" b="1" dirty="0" smtClean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D. </a:t>
                </a:r>
                <a:r>
                  <a:rPr lang="ru-RU" sz="2800" b="1" dirty="0" smtClean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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; </a:t>
                </a:r>
                <a:r>
                  <a:rPr lang="ru-RU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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ru-RU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</a:t>
                </a:r>
                <a:r>
                  <a:rPr lang="ru-RU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</a:t>
                </a:r>
                <a:r>
                  <a:rPr lang="ru-RU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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1; </a:t>
                </a:r>
                <a:r>
                  <a:rPr lang="ru-RU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</a:t>
                </a:r>
                <a:r>
                  <a:rPr lang="ru-RU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endParaRPr lang="ru-RU" sz="20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1" algn="just">
                  <a:lnSpc>
                    <a:spcPct val="115000"/>
                  </a:lnSpc>
                  <a:spcAft>
                    <a:spcPts val="800"/>
                  </a:spcAft>
                  <a:tabLst>
                    <a:tab pos="228600" algn="l"/>
                    <a:tab pos="408940" algn="l"/>
                    <a:tab pos="540385" algn="l"/>
                    <a:tab pos="630555" algn="l"/>
                  </a:tabLst>
                </a:pPr>
                <a:r>
                  <a:rPr lang="en-US" sz="2800" b="1" dirty="0" smtClean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E. </a:t>
                </a:r>
                <a:r>
                  <a:rPr lang="ru-RU" sz="2800" b="1" dirty="0" smtClean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</a:t>
                </a:r>
                <a:r>
                  <a:rPr lang="ru-RU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2; 1</a:t>
                </a:r>
                <a:r>
                  <a:rPr lang="ru-RU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</a:t>
                </a:r>
                <a:endParaRPr lang="ru-RU" sz="20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sz="3200" b="1" dirty="0"/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ED769CFF-239F-415D-B7C0-C6429E0F4BB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0488" y="1198827"/>
                <a:ext cx="11659441" cy="6209392"/>
              </a:xfrm>
              <a:prstGeom prst="rect">
                <a:avLst/>
              </a:prstGeom>
              <a:blipFill>
                <a:blip r:embed="rId2"/>
                <a:stretch>
                  <a:fillRect l="-1045" t="-982" r="-109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" name="Группа 4"/>
          <p:cNvGrpSpPr/>
          <p:nvPr/>
        </p:nvGrpSpPr>
        <p:grpSpPr>
          <a:xfrm>
            <a:off x="13229" y="127608"/>
            <a:ext cx="12205898" cy="925128"/>
            <a:chOff x="0" y="13352"/>
            <a:chExt cx="12205898" cy="925128"/>
          </a:xfrm>
        </p:grpSpPr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xmlns="" id="{F5620CB4-BD5E-457F-8ADB-66BB4FEB2E16}"/>
                </a:ext>
              </a:extLst>
            </p:cNvPr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YOPIQ </a:t>
              </a:r>
              <a:r>
                <a:rPr lang="uz-Latn-UZ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TEST TOPSHIRIQLARI</a:t>
              </a:r>
              <a:r>
                <a:rPr lang="en-US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NING TURLARI</a:t>
              </a:r>
              <a:r>
                <a:rPr lang="uz-Latn-UZ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 </a:t>
              </a:r>
              <a:endParaRPr lang="en-US" sz="2800" b="1" kern="0" dirty="0">
                <a:solidFill>
                  <a:srgbClr val="C00000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8" name="Прямоугольник 7">
                <a:extLst>
                  <a:ext uri="{FF2B5EF4-FFF2-40B4-BE49-F238E27FC236}">
                    <a16:creationId xmlns:a16="http://schemas.microsoft.com/office/drawing/2014/main" xmlns="" id="{7C6AC182-0772-4015-AA4E-4054DE749E6A}"/>
                  </a:ext>
                </a:extLst>
              </p:cNvPr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" name="Прямоугольник 8">
                <a:extLst>
                  <a:ext uri="{FF2B5EF4-FFF2-40B4-BE49-F238E27FC236}">
                    <a16:creationId xmlns:a16="http://schemas.microsoft.com/office/drawing/2014/main" xmlns="" id="{7C6AC182-0772-4015-AA4E-4054DE749E6A}"/>
                  </a:ext>
                </a:extLst>
              </p:cNvPr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sp>
        <p:nvSpPr>
          <p:cNvPr id="10" name="Овал 9"/>
          <p:cNvSpPr/>
          <p:nvPr/>
        </p:nvSpPr>
        <p:spPr>
          <a:xfrm>
            <a:off x="9847263" y="12660313"/>
            <a:ext cx="179387" cy="179387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9190038" y="12641263"/>
            <a:ext cx="179387" cy="179387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740040" y="4757584"/>
            <a:ext cx="470019" cy="452928"/>
          </a:xfrm>
          <a:prstGeom prst="ellipse">
            <a:avLst/>
          </a:prstGeom>
          <a:noFill/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3268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xmlns="" id="{ED769CFF-239F-415D-B7C0-C6429E0F4BB8}"/>
                  </a:ext>
                </a:extLst>
              </p:cNvPr>
              <p:cNvSpPr txBox="1"/>
              <p:nvPr/>
            </p:nvSpPr>
            <p:spPr>
              <a:xfrm>
                <a:off x="293406" y="1583387"/>
                <a:ext cx="11659441" cy="484235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C00000"/>
                    </a:solidFill>
                  </a:rPr>
                  <a:t>5</a:t>
                </a:r>
                <a:r>
                  <a:rPr lang="en-US" sz="2800" b="1" dirty="0">
                    <a:solidFill>
                      <a:srgbClr val="C00000"/>
                    </a:solidFill>
                  </a:rPr>
                  <a:t>. 	</a:t>
                </a:r>
                <a:r>
                  <a:rPr lang="en-US" sz="2800" b="1" dirty="0" err="1">
                    <a:solidFill>
                      <a:srgbClr val="C00000"/>
                    </a:solidFill>
                  </a:rPr>
                  <a:t>Muqobil</a:t>
                </a:r>
                <a:r>
                  <a:rPr lang="en-US" sz="2800" b="1" dirty="0">
                    <a:solidFill>
                      <a:srgbClr val="C00000"/>
                    </a:solidFill>
                  </a:rPr>
                  <a:t> </a:t>
                </a:r>
                <a:r>
                  <a:rPr lang="en-US" sz="2800" b="1" dirty="0" err="1">
                    <a:solidFill>
                      <a:srgbClr val="C00000"/>
                    </a:solidFill>
                  </a:rPr>
                  <a:t>yechimlar</a:t>
                </a:r>
                <a:r>
                  <a:rPr lang="en-US" sz="2800" b="1" dirty="0">
                    <a:solidFill>
                      <a:srgbClr val="C00000"/>
                    </a:solidFill>
                  </a:rPr>
                  <a:t> </a:t>
                </a:r>
                <a:r>
                  <a:rPr lang="en-US" sz="2800" b="1" dirty="0" err="1">
                    <a:solidFill>
                      <a:srgbClr val="C00000"/>
                    </a:solidFill>
                  </a:rPr>
                  <a:t>ichidan</a:t>
                </a:r>
                <a:r>
                  <a:rPr lang="en-US" sz="2800" b="1" dirty="0">
                    <a:solidFill>
                      <a:srgbClr val="C00000"/>
                    </a:solidFill>
                  </a:rPr>
                  <a:t> </a:t>
                </a:r>
                <a:r>
                  <a:rPr lang="en-US" sz="2800" b="1" dirty="0" err="1">
                    <a:solidFill>
                      <a:srgbClr val="C00000"/>
                    </a:solidFill>
                  </a:rPr>
                  <a:t>bir</a:t>
                </a:r>
                <a:r>
                  <a:rPr lang="en-US" sz="2800" b="1" dirty="0">
                    <a:solidFill>
                      <a:srgbClr val="C00000"/>
                    </a:solidFill>
                  </a:rPr>
                  <a:t> </a:t>
                </a:r>
                <a:r>
                  <a:rPr lang="en-US" sz="2800" b="1" dirty="0" err="1">
                    <a:solidFill>
                      <a:srgbClr val="C00000"/>
                    </a:solidFill>
                  </a:rPr>
                  <a:t>nechtasi</a:t>
                </a:r>
                <a:r>
                  <a:rPr lang="en-US" sz="2800" b="1" dirty="0">
                    <a:solidFill>
                      <a:srgbClr val="C00000"/>
                    </a:solidFill>
                  </a:rPr>
                  <a:t> </a:t>
                </a:r>
                <a:r>
                  <a:rPr lang="en-US" sz="2800" b="1" dirty="0" err="1">
                    <a:solidFill>
                      <a:srgbClr val="C00000"/>
                    </a:solidFill>
                  </a:rPr>
                  <a:t>to‘g‘ri</a:t>
                </a:r>
                <a:r>
                  <a:rPr lang="en-US" sz="2800" b="1" dirty="0">
                    <a:solidFill>
                      <a:srgbClr val="C00000"/>
                    </a:solidFill>
                  </a:rPr>
                  <a:t> </a:t>
                </a:r>
                <a:r>
                  <a:rPr lang="en-US" sz="2800" b="1" dirty="0" err="1">
                    <a:solidFill>
                      <a:srgbClr val="C00000"/>
                    </a:solidFill>
                  </a:rPr>
                  <a:t>bo‘lgan</a:t>
                </a:r>
                <a:r>
                  <a:rPr lang="en-US" sz="2800" b="1" dirty="0">
                    <a:solidFill>
                      <a:srgbClr val="C00000"/>
                    </a:solidFill>
                  </a:rPr>
                  <a:t> </a:t>
                </a:r>
                <a:r>
                  <a:rPr lang="en-US" sz="2800" b="1" dirty="0" err="1">
                    <a:solidFill>
                      <a:srgbClr val="C00000"/>
                    </a:solidFill>
                  </a:rPr>
                  <a:t>masalali</a:t>
                </a:r>
                <a:r>
                  <a:rPr lang="en-US" sz="2800" b="1" dirty="0">
                    <a:solidFill>
                      <a:srgbClr val="C00000"/>
                    </a:solidFill>
                  </a:rPr>
                  <a:t> </a:t>
                </a:r>
                <a:r>
                  <a:rPr lang="en-US" sz="2800" b="1" dirty="0" smtClean="0">
                    <a:solidFill>
                      <a:srgbClr val="C00000"/>
                    </a:solidFill>
                  </a:rPr>
                  <a:t>test.</a:t>
                </a:r>
                <a:r>
                  <a:rPr lang="en-US" sz="2800" b="1" dirty="0" smtClean="0"/>
                  <a:t> 	</a:t>
                </a:r>
                <a:r>
                  <a:rPr lang="en-US" sz="2800" b="1" dirty="0" err="1" smtClean="0"/>
                  <a:t>Yechimlar</a:t>
                </a:r>
                <a:r>
                  <a:rPr lang="en-US" sz="2800" b="1" dirty="0" smtClean="0"/>
                  <a:t> </a:t>
                </a:r>
                <a:r>
                  <a:rPr lang="en-US" sz="2800" b="1" dirty="0" err="1"/>
                  <a:t>ichidan</a:t>
                </a:r>
                <a:r>
                  <a:rPr lang="en-US" sz="2800" b="1" dirty="0"/>
                  <a:t> </a:t>
                </a:r>
                <a:r>
                  <a:rPr lang="en-US" sz="2800" b="1" dirty="0" err="1" smtClean="0"/>
                  <a:t>to‘g‘rilarini</a:t>
                </a:r>
                <a:r>
                  <a:rPr lang="en-US" sz="2800" b="1" dirty="0" smtClean="0"/>
                  <a:t> </a:t>
                </a:r>
                <a:r>
                  <a:rPr lang="en-US" sz="2800" b="1" dirty="0" err="1"/>
                  <a:t>topish</a:t>
                </a:r>
                <a:r>
                  <a:rPr lang="en-US" sz="2800" b="1" dirty="0"/>
                  <a:t> </a:t>
                </a:r>
                <a:r>
                  <a:rPr lang="en-US" sz="2800" b="1" dirty="0" err="1" smtClean="0"/>
                  <a:t>talab</a:t>
                </a:r>
                <a:r>
                  <a:rPr lang="en-US" sz="2800" b="1" dirty="0" smtClean="0"/>
                  <a:t> </a:t>
                </a:r>
                <a:r>
                  <a:rPr lang="en-US" sz="2800" b="1" dirty="0" err="1"/>
                  <a:t>qilinadi</a:t>
                </a:r>
                <a:r>
                  <a:rPr lang="en-US" sz="2800" b="1" dirty="0"/>
                  <a:t>.</a:t>
                </a:r>
                <a:r>
                  <a:rPr lang="en-US" sz="2800" b="1" dirty="0">
                    <a:solidFill>
                      <a:srgbClr val="C00000"/>
                    </a:solidFill>
                  </a:rPr>
                  <a:t>	</a:t>
                </a:r>
              </a:p>
              <a:p>
                <a:r>
                  <a:rPr lang="en-US" sz="2800" b="1" dirty="0" err="1" smtClean="0">
                    <a:solidFill>
                      <a:srgbClr val="C00000"/>
                    </a:solidFill>
                  </a:rPr>
                  <a:t>Misol</a:t>
                </a:r>
                <a:r>
                  <a:rPr lang="en-US" sz="2800" b="1" dirty="0">
                    <a:solidFill>
                      <a:srgbClr val="C00000"/>
                    </a:solidFill>
                  </a:rPr>
                  <a:t>: </a:t>
                </a:r>
                <a:r>
                  <a:rPr lang="en-US" sz="2800" b="1" dirty="0" err="1" smtClean="0"/>
                  <a:t>Berilgan</a:t>
                </a:r>
                <a:r>
                  <a:rPr lang="en-US" sz="2800" b="1" dirty="0" smtClean="0"/>
                  <a:t> </a:t>
                </a:r>
                <a:r>
                  <a:rPr lang="en-US" sz="2800" b="1" dirty="0" err="1"/>
                  <a:t>masalaning</a:t>
                </a:r>
                <a:r>
                  <a:rPr lang="en-US" sz="2800" b="1" dirty="0"/>
                  <a:t> </a:t>
                </a:r>
                <a:r>
                  <a:rPr lang="en-US" sz="2800" b="1" dirty="0" err="1"/>
                  <a:t>yechimi</a:t>
                </a:r>
                <a:r>
                  <a:rPr lang="en-US" sz="2800" b="1" dirty="0"/>
                  <a:t> </a:t>
                </a:r>
                <a:r>
                  <a:rPr lang="en-US" sz="2800" b="1" dirty="0" err="1"/>
                  <a:t>variantlari</a:t>
                </a:r>
                <a:r>
                  <a:rPr lang="en-US" sz="2800" b="1" dirty="0"/>
                  <a:t> </a:t>
                </a:r>
                <a:r>
                  <a:rPr lang="en-US" sz="2800" b="1" dirty="0" err="1"/>
                  <a:t>orasidan</a:t>
                </a:r>
                <a:r>
                  <a:rPr lang="en-US" sz="2800" b="1" dirty="0"/>
                  <a:t> </a:t>
                </a:r>
                <a:r>
                  <a:rPr lang="en-US" sz="2800" b="1" dirty="0" err="1"/>
                  <a:t>to‘g‘rilarini</a:t>
                </a:r>
                <a:r>
                  <a:rPr lang="en-US" sz="2800" b="1" dirty="0"/>
                  <a:t> </a:t>
                </a:r>
                <a:r>
                  <a:rPr lang="en-US" sz="2800" b="1" dirty="0" err="1"/>
                  <a:t>belgilang</a:t>
                </a:r>
                <a:r>
                  <a:rPr lang="en-US" sz="2800" b="1" dirty="0"/>
                  <a:t>.</a:t>
                </a:r>
              </a:p>
              <a:p>
                <a:r>
                  <a:rPr lang="en-US" sz="2800" b="1" dirty="0" smtClean="0"/>
                  <a:t>	Agar </a:t>
                </a:r>
                <a:r>
                  <a:rPr lang="en-US" sz="2800" b="1" i="1" dirty="0" smtClean="0"/>
                  <a:t>n</a:t>
                </a:r>
                <a:r>
                  <a:rPr lang="en-US" sz="2800" b="1" dirty="0" smtClean="0"/>
                  <a:t>∈ </a:t>
                </a:r>
                <a:r>
                  <a:rPr lang="en-US" sz="2800" b="1" i="1" dirty="0"/>
                  <a:t>N</a:t>
                </a:r>
                <a:r>
                  <a:rPr lang="en-US" sz="2800" b="1" dirty="0"/>
                  <a:t> </a:t>
                </a:r>
                <a:r>
                  <a:rPr lang="en-US" sz="2800" b="1" dirty="0" err="1"/>
                  <a:t>bo‘lsa</a:t>
                </a:r>
                <a:r>
                  <a:rPr lang="en-US" sz="2800" b="1" dirty="0"/>
                  <a:t>, </a:t>
                </a:r>
              </a:p>
              <a:p>
                <a:pPr algn="just">
                  <a:lnSpc>
                    <a:spcPct val="115000"/>
                  </a:lnSpc>
                  <a:spcAft>
                    <a:spcPts val="800"/>
                  </a:spcAft>
                  <a:tabLst>
                    <a:tab pos="228600" algn="l"/>
                    <a:tab pos="540385" algn="l"/>
                  </a:tabLst>
                </a:pPr>
                <a:r>
                  <a:rPr lang="en-US" sz="2800" dirty="0" smtClean="0">
                    <a:cs typeface="Times New Roman" panose="02020603050405020304" pitchFamily="18" charset="0"/>
                  </a:rPr>
                  <a:t>   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}"/>
                        <m:ctrlPr>
                          <a:rPr lang="en-US" sz="2800" b="1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−</m:t>
                        </m:r>
                        <m:sSup>
                          <m:sSupPr>
                            <m:ctrlPr>
                              <a:rPr lang="ru-RU" sz="2800" b="1" i="1">
                                <a:latin typeface="Cambria Math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ru-RU" sz="2800" b="1" i="1">
                                    <a:latin typeface="Cambria Math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800" b="1" i="1"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−</m:t>
                                </m:r>
                                <m:r>
                                  <a:rPr lang="en-US" sz="2800" b="1" i="1"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𝟐</m:t>
                                </m:r>
                              </m:e>
                            </m:d>
                          </m:e>
                          <m:sup>
                            <m: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𝟑𝟖</m:t>
                            </m:r>
                          </m:sup>
                        </m:sSup>
                        <m: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:</m:t>
                        </m:r>
                        <m:sSup>
                          <m:sSupPr>
                            <m:ctrlPr>
                              <a:rPr lang="ru-RU" sz="2800" b="1" i="1">
                                <a:latin typeface="Cambria Math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ru-RU" sz="2800" b="1" i="1">
                                    <a:latin typeface="Cambria Math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800" b="1" i="1"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−</m:t>
                                </m:r>
                                <m:r>
                                  <a:rPr lang="en-US" sz="2800" b="1" i="1"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𝟐</m:t>
                                </m:r>
                              </m:e>
                            </m:d>
                          </m:e>
                          <m:sup>
                            <m: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𝟑</m:t>
                            </m:r>
                            <m:r>
                              <a:rPr lang="en-US" sz="2800" b="1" i="1" smtClean="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𝟕</m:t>
                            </m:r>
                          </m:sup>
                        </m:sSup>
                        <m: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−</m:t>
                        </m:r>
                        <m:sSup>
                          <m:sSupPr>
                            <m:ctrlPr>
                              <a:rPr lang="ru-RU" sz="2800" b="1" i="1">
                                <a:latin typeface="Cambria Math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ru-RU" sz="2800" b="1" i="1">
                                    <a:latin typeface="Cambria Math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800" b="1" i="1"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−</m:t>
                                </m:r>
                                <m:r>
                                  <a:rPr lang="en-US" sz="2800" b="1" i="1"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𝟐</m:t>
                                </m:r>
                              </m:e>
                            </m:d>
                          </m:e>
                          <m:sup>
                            <m: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𝟑𝟔</m:t>
                            </m:r>
                          </m:sup>
                        </m:sSup>
                        <m: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:</m:t>
                        </m:r>
                        <m:sSup>
                          <m:sSupPr>
                            <m:ctrlPr>
                              <a:rPr lang="ru-RU" sz="2800" b="1" i="1">
                                <a:latin typeface="Cambria Math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ru-RU" sz="2800" b="1" i="1">
                                    <a:latin typeface="Cambria Math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800" b="1" i="1"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−</m:t>
                                </m:r>
                                <m:r>
                                  <a:rPr lang="en-US" sz="2800" b="1" i="1"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𝟐</m:t>
                                </m:r>
                              </m:e>
                            </m:d>
                          </m:e>
                          <m:sup>
                            <m: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𝟑𝟓</m:t>
                            </m:r>
                          </m:sup>
                        </m:sSup>
                        <m: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−</m:t>
                        </m:r>
                        <m:sSup>
                          <m:sSupPr>
                            <m:ctrlPr>
                              <a:rPr lang="ru-RU" sz="2800" b="1" i="1">
                                <a:latin typeface="Cambria Math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…− </m:t>
                            </m:r>
                            <m:d>
                              <m:dPr>
                                <m:ctrlPr>
                                  <a:rPr lang="ru-RU" sz="2800" b="1" i="1">
                                    <a:latin typeface="Cambria Math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800" b="1" i="1"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−</m:t>
                                </m:r>
                                <m:r>
                                  <a:rPr lang="en-US" sz="2800" b="1" i="1"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𝟐</m:t>
                                </m:r>
                              </m:e>
                            </m:d>
                          </m:e>
                          <m:sup>
                            <m: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:</m:t>
                        </m:r>
                        <m:d>
                          <m:dPr>
                            <m:ctrlPr>
                              <a:rPr lang="ru-RU" sz="2800" b="1" i="1">
                                <a:latin typeface="Cambria Math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−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e>
                        </m:d>
                        <m: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−</m:t>
                        </m:r>
                        <m:sSup>
                          <m:sSupPr>
                            <m:ctrlPr>
                              <a:rPr lang="ru-RU" sz="2800" b="1" i="1">
                                <a:latin typeface="Cambria Math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ru-RU" sz="2800" b="1" i="1">
                                    <a:latin typeface="Cambria Math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800" b="1" i="1"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−</m:t>
                                </m:r>
                                <m:r>
                                  <a:rPr lang="en-US" sz="2800" b="1" i="1"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𝟐</m:t>
                                </m:r>
                              </m:e>
                            </m:d>
                          </m:e>
                          <m:sup>
                            <m: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𝟎</m:t>
                            </m:r>
                          </m:sup>
                        </m:sSup>
                      </m:e>
                    </m:d>
                  </m:oMath>
                </a14:m>
                <a:r>
                  <a:rPr lang="en-US" sz="3600" b="1" i="1" baseline="30000" dirty="0" smtClean="0">
                    <a:effectLst/>
                    <a:ea typeface="SimSun" panose="02010600030101010101" pitchFamily="2" charset="-122"/>
                    <a:cs typeface="Times New Roman" panose="02020603050405020304" pitchFamily="18" charset="0"/>
                  </a:rPr>
                  <a:t>n</a:t>
                </a:r>
                <a:endParaRPr lang="ru-RU" sz="2000" b="1" dirty="0">
                  <a:effectLst/>
                  <a:ea typeface="SimSun" panose="02010600030101010101" pitchFamily="2" charset="-122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15000"/>
                  </a:lnSpc>
                  <a:spcAft>
                    <a:spcPts val="800"/>
                  </a:spcAft>
                  <a:tabLst>
                    <a:tab pos="228600" algn="l"/>
                    <a:tab pos="540385" algn="l"/>
                  </a:tabLst>
                </a:pPr>
                <a:r>
                  <a:rPr lang="ru-RU" sz="2800" b="1" dirty="0" err="1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sonli</a:t>
                </a:r>
                <a:r>
                  <a:rPr lang="ru-RU" sz="2800" b="1" dirty="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800" b="1" dirty="0" err="1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ifodaning</a:t>
                </a:r>
                <a:r>
                  <a:rPr lang="ru-RU" sz="2800" b="1" dirty="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800" b="1" dirty="0" err="1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oxirgi</a:t>
                </a:r>
                <a:r>
                  <a:rPr lang="ru-RU" sz="2800" b="1" dirty="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800" b="1" dirty="0" err="1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raqami</a:t>
                </a:r>
                <a:r>
                  <a:rPr lang="ru-RU" sz="2800" b="1" dirty="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800" b="1" dirty="0" err="1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qaysi</a:t>
                </a:r>
                <a:r>
                  <a:rPr lang="ru-RU" sz="2800" b="1" dirty="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800" b="1" dirty="0" err="1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raqamlar</a:t>
                </a:r>
                <a:r>
                  <a:rPr lang="ru-RU" sz="2800" b="1" dirty="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800" b="1" dirty="0" err="1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bilan</a:t>
                </a:r>
                <a:r>
                  <a:rPr lang="ru-RU" sz="2800" b="1" dirty="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800" b="1" dirty="0" err="1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tugashi</a:t>
                </a:r>
                <a:r>
                  <a:rPr lang="ru-RU" sz="2800" b="1" dirty="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800" b="1" dirty="0" err="1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mumkin</a:t>
                </a:r>
                <a:r>
                  <a:rPr lang="ru-RU" sz="2800" b="1" dirty="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endParaRPr lang="ru-RU" sz="2800" dirty="0">
                  <a:effectLst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15000"/>
                  </a:lnSpc>
                  <a:spcAft>
                    <a:spcPts val="800"/>
                  </a:spcAft>
                  <a:tabLst>
                    <a:tab pos="228600" algn="l"/>
                    <a:tab pos="540385" algn="l"/>
                  </a:tabLst>
                </a:pPr>
                <a:r>
                  <a:rPr lang="ru-RU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ru-RU" sz="3200" dirty="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 </a:t>
                </a:r>
                <a:r>
                  <a:rPr lang="ru-RU" sz="3200" dirty="0" smtClean="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0</a:t>
                </a:r>
                <a:r>
                  <a:rPr lang="en-US" sz="3200" dirty="0" smtClean="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</a:t>
                </a:r>
                <a:r>
                  <a:rPr lang="ru-RU" sz="3200" dirty="0" smtClean="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r>
                  <a:rPr lang="ru-RU" sz="3200" dirty="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 </a:t>
                </a:r>
                <a:r>
                  <a:rPr lang="ru-RU" sz="3200" dirty="0" smtClean="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en-US" sz="3200" dirty="0" smtClean="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D</a:t>
                </a:r>
                <a:r>
                  <a:rPr lang="ru-RU" sz="3200" dirty="0" smtClean="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 3</a:t>
                </a:r>
                <a:r>
                  <a:rPr lang="en-US" sz="3200" dirty="0" smtClean="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E</a:t>
                </a:r>
                <a:r>
                  <a:rPr lang="ru-RU" sz="3200" dirty="0" smtClean="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 5</a:t>
                </a:r>
                <a:r>
                  <a:rPr lang="en-US" sz="3200" dirty="0" smtClean="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F</a:t>
                </a:r>
                <a:r>
                  <a:rPr lang="ru-RU" sz="3200" dirty="0" smtClean="0"/>
                  <a:t>) 7</a:t>
                </a:r>
                <a:r>
                  <a:rPr lang="en-US" sz="3200" dirty="0" smtClean="0"/>
                  <a:t>        G</a:t>
                </a:r>
                <a:r>
                  <a:rPr lang="ru-RU" sz="3200" dirty="0" smtClean="0"/>
                  <a:t>) </a:t>
                </a:r>
                <a:r>
                  <a:rPr lang="ru-RU" sz="3200" dirty="0"/>
                  <a:t>9</a:t>
                </a:r>
              </a:p>
              <a:p>
                <a:pPr indent="450215" algn="just">
                  <a:lnSpc>
                    <a:spcPct val="115000"/>
                  </a:lnSpc>
                  <a:spcAft>
                    <a:spcPts val="800"/>
                  </a:spcAft>
                  <a:tabLst>
                    <a:tab pos="228600" algn="l"/>
                    <a:tab pos="540385" algn="l"/>
                  </a:tabLst>
                </a:pPr>
                <a:endParaRPr lang="ru-RU" sz="2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sz="3200" b="1" dirty="0"/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ED769CFF-239F-415D-B7C0-C6429E0F4BB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406" y="1583387"/>
                <a:ext cx="11659441" cy="4842351"/>
              </a:xfrm>
              <a:prstGeom prst="rect">
                <a:avLst/>
              </a:prstGeom>
              <a:blipFill>
                <a:blip r:embed="rId2"/>
                <a:stretch>
                  <a:fillRect l="-1045" t="-1259" r="-5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" name="Группа 4"/>
          <p:cNvGrpSpPr/>
          <p:nvPr/>
        </p:nvGrpSpPr>
        <p:grpSpPr>
          <a:xfrm>
            <a:off x="13229" y="127608"/>
            <a:ext cx="12205898" cy="925128"/>
            <a:chOff x="0" y="13352"/>
            <a:chExt cx="12205898" cy="925128"/>
          </a:xfrm>
        </p:grpSpPr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xmlns="" id="{F5620CB4-BD5E-457F-8ADB-66BB4FEB2E16}"/>
                </a:ext>
              </a:extLst>
            </p:cNvPr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YOPIQ </a:t>
              </a:r>
              <a:r>
                <a:rPr lang="uz-Latn-UZ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TEST TOPSHIRIQLARI</a:t>
              </a:r>
              <a:r>
                <a:rPr lang="en-US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NING TURLARI</a:t>
              </a:r>
              <a:r>
                <a:rPr lang="uz-Latn-UZ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 </a:t>
              </a:r>
              <a:endParaRPr lang="en-US" sz="2800" b="1" kern="0" dirty="0">
                <a:solidFill>
                  <a:srgbClr val="C00000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8" name="Прямоугольник 7">
                <a:extLst>
                  <a:ext uri="{FF2B5EF4-FFF2-40B4-BE49-F238E27FC236}">
                    <a16:creationId xmlns:a16="http://schemas.microsoft.com/office/drawing/2014/main" xmlns="" id="{7C6AC182-0772-4015-AA4E-4054DE749E6A}"/>
                  </a:ext>
                </a:extLst>
              </p:cNvPr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" name="Прямоугольник 8">
                <a:extLst>
                  <a:ext uri="{FF2B5EF4-FFF2-40B4-BE49-F238E27FC236}">
                    <a16:creationId xmlns:a16="http://schemas.microsoft.com/office/drawing/2014/main" xmlns="" id="{7C6AC182-0772-4015-AA4E-4054DE749E6A}"/>
                  </a:ext>
                </a:extLst>
              </p:cNvPr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sp>
        <p:nvSpPr>
          <p:cNvPr id="10" name="Овал 9"/>
          <p:cNvSpPr/>
          <p:nvPr/>
        </p:nvSpPr>
        <p:spPr>
          <a:xfrm>
            <a:off x="9847263" y="12660313"/>
            <a:ext cx="179387" cy="179387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9190038" y="12641263"/>
            <a:ext cx="179387" cy="179387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6887911" y="4734369"/>
            <a:ext cx="470019" cy="452928"/>
          </a:xfrm>
          <a:prstGeom prst="ellipse">
            <a:avLst/>
          </a:prstGeom>
          <a:noFill/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8279450" y="4734369"/>
            <a:ext cx="470019" cy="452928"/>
          </a:xfrm>
          <a:prstGeom prst="ellipse">
            <a:avLst/>
          </a:prstGeom>
          <a:noFill/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3805791" y="4734369"/>
            <a:ext cx="470019" cy="452928"/>
          </a:xfrm>
          <a:prstGeom prst="ellipse">
            <a:avLst/>
          </a:prstGeom>
          <a:noFill/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2204815" y="4734369"/>
            <a:ext cx="470019" cy="452928"/>
          </a:xfrm>
          <a:prstGeom prst="ellipse">
            <a:avLst/>
          </a:prstGeom>
          <a:noFill/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4916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D769CFF-239F-415D-B7C0-C6429E0F4BB8}"/>
              </a:ext>
            </a:extLst>
          </p:cNvPr>
          <p:cNvSpPr txBox="1"/>
          <p:nvPr/>
        </p:nvSpPr>
        <p:spPr>
          <a:xfrm>
            <a:off x="216494" y="1198827"/>
            <a:ext cx="11833076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</a:rPr>
              <a:t>7. </a:t>
            </a:r>
            <a:r>
              <a:rPr lang="en-US" sz="2800" b="1" dirty="0" err="1" smtClean="0">
                <a:solidFill>
                  <a:srgbClr val="C00000"/>
                </a:solidFill>
              </a:rPr>
              <a:t>Berilgan</a:t>
            </a:r>
            <a:r>
              <a:rPr lang="en-US" sz="2800" b="1" dirty="0" smtClean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savollarga</a:t>
            </a:r>
            <a:r>
              <a:rPr lang="en-US" sz="2800" b="1" dirty="0">
                <a:solidFill>
                  <a:srgbClr val="C00000"/>
                </a:solidFill>
              </a:rPr>
              <a:t> (</a:t>
            </a:r>
            <a:r>
              <a:rPr lang="en-US" sz="2800" b="1" dirty="0" err="1">
                <a:solidFill>
                  <a:srgbClr val="C00000"/>
                </a:solidFill>
              </a:rPr>
              <a:t>tushunchalarga</a:t>
            </a:r>
            <a:r>
              <a:rPr lang="en-US" sz="2800" b="1" dirty="0">
                <a:solidFill>
                  <a:srgbClr val="C00000"/>
                </a:solidFill>
              </a:rPr>
              <a:t>) </a:t>
            </a:r>
            <a:r>
              <a:rPr lang="en-US" sz="2800" b="1" dirty="0" err="1">
                <a:solidFill>
                  <a:srgbClr val="C00000"/>
                </a:solidFill>
              </a:rPr>
              <a:t>keltirilgan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javoblar</a:t>
            </a:r>
            <a:r>
              <a:rPr lang="en-US" sz="2800" b="1" dirty="0">
                <a:solidFill>
                  <a:srgbClr val="C00000"/>
                </a:solidFill>
              </a:rPr>
              <a:t> (</a:t>
            </a:r>
            <a:r>
              <a:rPr lang="en-US" sz="2800" b="1" dirty="0" err="1">
                <a:solidFill>
                  <a:srgbClr val="C00000"/>
                </a:solidFill>
              </a:rPr>
              <a:t>ta’riflar</a:t>
            </a:r>
            <a:r>
              <a:rPr lang="en-US" sz="2800" b="1" dirty="0">
                <a:solidFill>
                  <a:srgbClr val="C00000"/>
                </a:solidFill>
              </a:rPr>
              <a:t>) </a:t>
            </a:r>
            <a:r>
              <a:rPr lang="en-US" sz="2800" b="1" dirty="0" err="1">
                <a:solidFill>
                  <a:srgbClr val="C00000"/>
                </a:solidFill>
              </a:rPr>
              <a:t>ichida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to‘g‘risini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mos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qo‘yish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topshiriqlari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/>
              <a:t>– </a:t>
            </a:r>
            <a:r>
              <a:rPr lang="en-US" sz="2800" b="1" dirty="0" err="1" smtClean="0"/>
              <a:t>Odatda</a:t>
            </a:r>
            <a:r>
              <a:rPr lang="en-US" sz="2800" b="1" dirty="0" smtClean="0"/>
              <a:t> </a:t>
            </a:r>
            <a:r>
              <a:rPr lang="en-US" sz="2800" b="1" dirty="0"/>
              <a:t>4 </a:t>
            </a:r>
            <a:r>
              <a:rPr lang="en-US" sz="2800" b="1" dirty="0" smtClean="0"/>
              <a:t>ta </a:t>
            </a:r>
            <a:r>
              <a:rPr lang="en-US" sz="2800" b="1" dirty="0" err="1" smtClean="0"/>
              <a:t>savol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beriladi</a:t>
            </a:r>
            <a:r>
              <a:rPr lang="en-US" sz="2800" b="1" dirty="0"/>
              <a:t>. </a:t>
            </a:r>
            <a:r>
              <a:rPr lang="en-US" sz="2800" b="1" dirty="0" err="1" smtClean="0"/>
              <a:t>Javoblar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esa</a:t>
            </a:r>
            <a:r>
              <a:rPr lang="en-US" sz="2800" b="1" dirty="0" smtClean="0"/>
              <a:t>  </a:t>
            </a:r>
            <a:r>
              <a:rPr lang="en-US" sz="2800" b="1" dirty="0" err="1"/>
              <a:t>savollardan</a:t>
            </a:r>
            <a:r>
              <a:rPr lang="en-US" sz="2800" b="1" dirty="0"/>
              <a:t> </a:t>
            </a:r>
            <a:r>
              <a:rPr lang="en-US" sz="2800" b="1" dirty="0" err="1"/>
              <a:t>ko‘p</a:t>
            </a:r>
            <a:r>
              <a:rPr lang="en-US" sz="2800" b="1" dirty="0"/>
              <a:t> </a:t>
            </a:r>
            <a:r>
              <a:rPr lang="en-US" sz="2800" b="1" dirty="0" err="1"/>
              <a:t>bo‘lishi</a:t>
            </a:r>
            <a:r>
              <a:rPr lang="en-US" sz="2800" b="1" dirty="0"/>
              <a:t> </a:t>
            </a:r>
            <a:r>
              <a:rPr lang="en-US" sz="2800" b="1" dirty="0" err="1"/>
              <a:t>mumkin</a:t>
            </a:r>
            <a:r>
              <a:rPr lang="en-US" sz="2800" b="1" dirty="0"/>
              <a:t>. </a:t>
            </a:r>
            <a:r>
              <a:rPr lang="en-US" sz="2800" b="1" dirty="0" smtClean="0"/>
              <a:t>12357 11 13 17 19</a:t>
            </a:r>
            <a:r>
              <a:rPr lang="en-US" sz="2800" b="1" dirty="0"/>
              <a:t>	</a:t>
            </a:r>
            <a:r>
              <a:rPr lang="en-US" sz="2800" b="1" dirty="0">
                <a:solidFill>
                  <a:srgbClr val="C00000"/>
                </a:solidFill>
              </a:rPr>
              <a:t>	</a:t>
            </a:r>
          </a:p>
          <a:p>
            <a:r>
              <a:rPr lang="en-US" sz="2800" b="1" dirty="0" smtClean="0">
                <a:solidFill>
                  <a:srgbClr val="C00000"/>
                </a:solidFill>
              </a:rPr>
              <a:t>	</a:t>
            </a:r>
            <a:r>
              <a:rPr lang="en-US" sz="2800" b="1" dirty="0" err="1" smtClean="0">
                <a:solidFill>
                  <a:srgbClr val="C00000"/>
                </a:solidFill>
              </a:rPr>
              <a:t>Misol</a:t>
            </a:r>
            <a:r>
              <a:rPr lang="en-US" sz="2800" b="1" dirty="0">
                <a:solidFill>
                  <a:srgbClr val="C00000"/>
                </a:solidFill>
              </a:rPr>
              <a:t>: </a:t>
            </a:r>
            <a:r>
              <a:rPr lang="en-US" sz="2800" b="1" dirty="0"/>
              <a:t>I, II, III, IV </a:t>
            </a:r>
            <a:r>
              <a:rPr lang="en-US" sz="2800" b="1" dirty="0" err="1"/>
              <a:t>savollarning</a:t>
            </a:r>
            <a:r>
              <a:rPr lang="en-US" sz="2800" b="1" dirty="0"/>
              <a:t> </a:t>
            </a:r>
            <a:r>
              <a:rPr lang="en-US" sz="2800" b="1" dirty="0" err="1" smtClean="0"/>
              <a:t>har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biriga</a:t>
            </a:r>
            <a:r>
              <a:rPr lang="en-US" sz="2800" b="1" dirty="0" smtClean="0"/>
              <a:t> A, B, C, D, E, F </a:t>
            </a:r>
            <a:r>
              <a:rPr lang="en-US" sz="2800" b="1" dirty="0" err="1"/>
              <a:t>variantlardan</a:t>
            </a:r>
            <a:r>
              <a:rPr lang="en-US" sz="2800" b="1" dirty="0"/>
              <a:t> </a:t>
            </a:r>
            <a:r>
              <a:rPr lang="en-US" sz="2800" b="1" dirty="0" err="1" smtClean="0"/>
              <a:t>bitta</a:t>
            </a:r>
            <a:r>
              <a:rPr lang="en-US" sz="2800" b="1" dirty="0" smtClean="0"/>
              <a:t> </a:t>
            </a:r>
            <a:r>
              <a:rPr lang="en-US" sz="2800" b="1" dirty="0" err="1"/>
              <a:t>to‘g‘ri</a:t>
            </a:r>
            <a:r>
              <a:rPr lang="en-US" sz="2800" b="1" dirty="0"/>
              <a:t> </a:t>
            </a:r>
            <a:r>
              <a:rPr lang="en-US" sz="2800" b="1" dirty="0" err="1"/>
              <a:t>javobni</a:t>
            </a:r>
            <a:r>
              <a:rPr lang="en-US" sz="2800" b="1" dirty="0"/>
              <a:t> </a:t>
            </a:r>
            <a:r>
              <a:rPr lang="en-US" sz="2800" b="1" dirty="0" err="1"/>
              <a:t>mos</a:t>
            </a:r>
            <a:r>
              <a:rPr lang="en-US" sz="2800" b="1" dirty="0"/>
              <a:t> </a:t>
            </a:r>
            <a:r>
              <a:rPr lang="en-US" sz="2800" b="1" dirty="0" err="1"/>
              <a:t>qo‘ying</a:t>
            </a:r>
            <a:r>
              <a:rPr lang="en-US" sz="2800" b="1" dirty="0"/>
              <a:t> (</a:t>
            </a:r>
            <a:r>
              <a:rPr lang="en-US" sz="2800" b="1" dirty="0" err="1"/>
              <a:t>chiziq</a:t>
            </a:r>
            <a:r>
              <a:rPr lang="en-US" sz="2800" b="1" dirty="0"/>
              <a:t> </a:t>
            </a:r>
            <a:r>
              <a:rPr lang="en-US" sz="2800" b="1" dirty="0" err="1"/>
              <a:t>bilan</a:t>
            </a:r>
            <a:r>
              <a:rPr lang="en-US" sz="2800" b="1" dirty="0"/>
              <a:t> </a:t>
            </a:r>
            <a:r>
              <a:rPr lang="en-US" sz="2800" b="1" dirty="0" err="1"/>
              <a:t>tutashtiring</a:t>
            </a:r>
            <a:r>
              <a:rPr lang="en-US" sz="2800" b="1" dirty="0" smtClean="0"/>
              <a:t>):</a:t>
            </a:r>
            <a:endParaRPr lang="en-US" sz="3200" b="1" dirty="0"/>
          </a:p>
        </p:txBody>
      </p:sp>
      <p:grpSp>
        <p:nvGrpSpPr>
          <p:cNvPr id="5" name="Группа 4"/>
          <p:cNvGrpSpPr/>
          <p:nvPr/>
        </p:nvGrpSpPr>
        <p:grpSpPr>
          <a:xfrm>
            <a:off x="13229" y="127608"/>
            <a:ext cx="12205898" cy="925128"/>
            <a:chOff x="0" y="13352"/>
            <a:chExt cx="12205898" cy="925128"/>
          </a:xfrm>
        </p:grpSpPr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xmlns="" id="{F5620CB4-BD5E-457F-8ADB-66BB4FEB2E16}"/>
                </a:ext>
              </a:extLst>
            </p:cNvPr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YOPIQ </a:t>
              </a:r>
              <a:r>
                <a:rPr lang="uz-Latn-UZ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TEST TOPSHIRIQLARI</a:t>
              </a:r>
              <a:r>
                <a:rPr lang="en-US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NING TURLARI</a:t>
              </a:r>
              <a:r>
                <a:rPr lang="uz-Latn-UZ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 </a:t>
              </a:r>
              <a:endParaRPr lang="en-US" sz="2800" b="1" kern="0" dirty="0">
                <a:solidFill>
                  <a:srgbClr val="C00000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8" name="Прямоугольник 7">
                <a:extLst>
                  <a:ext uri="{FF2B5EF4-FFF2-40B4-BE49-F238E27FC236}">
                    <a16:creationId xmlns:a16="http://schemas.microsoft.com/office/drawing/2014/main" xmlns="" id="{7C6AC182-0772-4015-AA4E-4054DE749E6A}"/>
                  </a:ext>
                </a:extLst>
              </p:cNvPr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" name="Прямоугольник 8">
                <a:extLst>
                  <a:ext uri="{FF2B5EF4-FFF2-40B4-BE49-F238E27FC236}">
                    <a16:creationId xmlns:a16="http://schemas.microsoft.com/office/drawing/2014/main" xmlns="" id="{7C6AC182-0772-4015-AA4E-4054DE749E6A}"/>
                  </a:ext>
                </a:extLst>
              </p:cNvPr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sp>
        <p:nvSpPr>
          <p:cNvPr id="10" name="Овал 9"/>
          <p:cNvSpPr/>
          <p:nvPr/>
        </p:nvSpPr>
        <p:spPr>
          <a:xfrm>
            <a:off x="9847263" y="12660313"/>
            <a:ext cx="179387" cy="179387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9190038" y="12641263"/>
            <a:ext cx="179387" cy="179387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Таблица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077802727"/>
                  </p:ext>
                </p:extLst>
              </p:nvPr>
            </p:nvGraphicFramePr>
            <p:xfrm>
              <a:off x="434900" y="3445596"/>
              <a:ext cx="10666087" cy="3291840"/>
            </p:xfrm>
            <a:graphic>
              <a:graphicData uri="http://schemas.openxmlformats.org/drawingml/2006/table">
                <a:tbl>
                  <a:tblPr firstRow="1" firstCol="1" bandRow="1">
                    <a:tableStyleId>{616DA210-FB5B-4158-B5E0-FEB733F419BA}</a:tableStyleId>
                  </a:tblPr>
                  <a:tblGrid>
                    <a:gridCol w="8615096">
                      <a:extLst>
                        <a:ext uri="{9D8B030D-6E8A-4147-A177-3AD203B41FA5}">
                          <a16:colId xmlns:a16="http://schemas.microsoft.com/office/drawing/2014/main" xmlns="" val="2328552030"/>
                        </a:ext>
                      </a:extLst>
                    </a:gridCol>
                    <a:gridCol w="2050991">
                      <a:extLst>
                        <a:ext uri="{9D8B030D-6E8A-4147-A177-3AD203B41FA5}">
                          <a16:colId xmlns:a16="http://schemas.microsoft.com/office/drawing/2014/main" xmlns="" val="1082864094"/>
                        </a:ext>
                      </a:extLst>
                    </a:gridCol>
                  </a:tblGrid>
                  <a:tr h="2302994">
                    <a:tc>
                      <a:txBody>
                        <a:bodyPr/>
                        <a:lstStyle/>
                        <a:p>
                          <a:pPr marL="0" lvl="0" indent="0" algn="just" font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  <a:buFont typeface="+mj-lt"/>
                            <a:buNone/>
                            <a:tabLst>
                              <a:tab pos="215900" algn="l"/>
                            </a:tabLst>
                          </a:pPr>
                          <a:endParaRPr lang="en-US" sz="2400" dirty="0" smtClean="0">
                            <a:effectLst/>
                          </a:endParaRPr>
                        </a:p>
                        <a:p>
                          <a:pPr marL="0" lvl="0" indent="0" algn="just" font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  <a:buFont typeface="+mj-lt"/>
                            <a:buNone/>
                            <a:tabLst>
                              <a:tab pos="215900" algn="l"/>
                            </a:tabLst>
                          </a:pPr>
                          <a:r>
                            <a:rPr lang="en-US" sz="2400" dirty="0" smtClean="0">
                              <a:effectLst/>
                            </a:rPr>
                            <a:t>I. 20 </a:t>
                          </a:r>
                          <a:r>
                            <a:rPr lang="en-US" sz="2400" dirty="0" err="1">
                              <a:effectLst/>
                            </a:rPr>
                            <a:t>dan</a:t>
                          </a:r>
                          <a:r>
                            <a:rPr lang="en-US" sz="2400" dirty="0">
                              <a:effectLst/>
                            </a:rPr>
                            <a:t> </a:t>
                          </a:r>
                          <a:r>
                            <a:rPr lang="en-US" sz="2400" dirty="0" err="1">
                              <a:effectLst/>
                            </a:rPr>
                            <a:t>kichik</a:t>
                          </a:r>
                          <a:r>
                            <a:rPr lang="en-US" sz="2400" dirty="0">
                              <a:effectLst/>
                            </a:rPr>
                            <a:t> tub </a:t>
                          </a:r>
                          <a:r>
                            <a:rPr lang="en-US" sz="2400" dirty="0" err="1">
                              <a:effectLst/>
                            </a:rPr>
                            <a:t>sonlar</a:t>
                          </a:r>
                          <a:r>
                            <a:rPr lang="en-US" sz="2400" dirty="0">
                              <a:effectLst/>
                            </a:rPr>
                            <a:t> </a:t>
                          </a:r>
                          <a:r>
                            <a:rPr lang="en-US" sz="2400" dirty="0" err="1">
                              <a:effectLst/>
                            </a:rPr>
                            <a:t>nechta</a:t>
                          </a:r>
                          <a:r>
                            <a:rPr lang="en-US" sz="2400" dirty="0" smtClean="0">
                              <a:effectLst/>
                            </a:rPr>
                            <a:t>?</a:t>
                          </a:r>
                        </a:p>
                        <a:p>
                          <a:pPr marL="0" lvl="0" indent="0" algn="just" font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  <a:buFont typeface="+mj-lt"/>
                            <a:buNone/>
                            <a:tabLst>
                              <a:tab pos="215900" algn="l"/>
                            </a:tabLst>
                          </a:pPr>
                          <a:endParaRPr lang="ru-RU" sz="1800" dirty="0">
                            <a:effectLst/>
                          </a:endParaRPr>
                        </a:p>
                        <a:p>
                          <a:pPr marL="0" lvl="0" indent="0" algn="just" font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  <a:buFont typeface="+mj-lt"/>
                            <a:buNone/>
                            <a:tabLst>
                              <a:tab pos="215900" algn="l"/>
                            </a:tabLst>
                          </a:pPr>
                          <a:r>
                            <a:rPr lang="en-US" sz="2400" dirty="0" smtClean="0">
                              <a:effectLst/>
                            </a:rPr>
                            <a:t>II. 8 </a:t>
                          </a:r>
                          <a:r>
                            <a:rPr lang="en-US" sz="2400" dirty="0" err="1">
                              <a:effectLst/>
                            </a:rPr>
                            <a:t>ga</a:t>
                          </a:r>
                          <a:r>
                            <a:rPr lang="en-US" sz="2400" dirty="0">
                              <a:effectLst/>
                            </a:rPr>
                            <a:t> </a:t>
                          </a:r>
                          <a:r>
                            <a:rPr lang="en-US" sz="2400" dirty="0" err="1">
                              <a:effectLst/>
                            </a:rPr>
                            <a:t>karrali</a:t>
                          </a:r>
                          <a:r>
                            <a:rPr lang="en-US" sz="2400" dirty="0">
                              <a:effectLst/>
                            </a:rPr>
                            <a:t> </a:t>
                          </a:r>
                          <a:r>
                            <a:rPr lang="en-US" sz="2400" dirty="0" err="1">
                              <a:effectLst/>
                            </a:rPr>
                            <a:t>ikki</a:t>
                          </a:r>
                          <a:r>
                            <a:rPr lang="en-US" sz="2400" dirty="0">
                              <a:effectLst/>
                            </a:rPr>
                            <a:t> </a:t>
                          </a:r>
                          <a:r>
                            <a:rPr lang="en-US" sz="2400" dirty="0" err="1">
                              <a:effectLst/>
                            </a:rPr>
                            <a:t>xonali</a:t>
                          </a:r>
                          <a:r>
                            <a:rPr lang="en-US" sz="2400" dirty="0">
                              <a:effectLst/>
                            </a:rPr>
                            <a:t> natural </a:t>
                          </a:r>
                          <a:r>
                            <a:rPr lang="en-US" sz="2400" dirty="0" err="1" smtClean="0">
                              <a:effectLst/>
                            </a:rPr>
                            <a:t>sonlar</a:t>
                          </a:r>
                          <a:r>
                            <a:rPr lang="en-US" sz="2400" dirty="0" smtClean="0">
                              <a:effectLst/>
                            </a:rPr>
                            <a:t> </a:t>
                          </a:r>
                          <a:r>
                            <a:rPr lang="en-US" sz="2400" dirty="0" err="1" smtClean="0">
                              <a:effectLst/>
                            </a:rPr>
                            <a:t>nechta</a:t>
                          </a:r>
                          <a:r>
                            <a:rPr lang="en-US" sz="2400" dirty="0">
                              <a:effectLst/>
                            </a:rPr>
                            <a:t>? </a:t>
                          </a:r>
                          <a:endParaRPr lang="en-US" sz="2400" dirty="0" smtClean="0">
                            <a:effectLst/>
                          </a:endParaRPr>
                        </a:p>
                        <a:p>
                          <a:pPr marL="0" lvl="0" indent="0" algn="just" font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  <a:buFont typeface="+mj-lt"/>
                            <a:buNone/>
                            <a:tabLst>
                              <a:tab pos="215900" algn="l"/>
                            </a:tabLst>
                          </a:pPr>
                          <a:endParaRPr lang="ru-RU" sz="1800" dirty="0">
                            <a:effectLst/>
                          </a:endParaRPr>
                        </a:p>
                        <a:p>
                          <a:pPr marL="0" lvl="0" indent="0" algn="just" font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  <a:buFont typeface="+mj-lt"/>
                            <a:buNone/>
                            <a:tabLst>
                              <a:tab pos="215900" algn="l"/>
                            </a:tabLst>
                          </a:pPr>
                          <a:r>
                            <a:rPr lang="en-US" sz="2400" dirty="0" smtClean="0">
                              <a:effectLst/>
                            </a:rPr>
                            <a:t>III. 222 </a:t>
                          </a:r>
                          <a:r>
                            <a:rPr lang="en-US" sz="2400" dirty="0" err="1">
                              <a:effectLst/>
                            </a:rPr>
                            <a:t>ni</a:t>
                          </a:r>
                          <a:r>
                            <a:rPr lang="en-US" sz="2400" dirty="0">
                              <a:effectLst/>
                            </a:rPr>
                            <a:t> </a:t>
                          </a:r>
                          <a:r>
                            <a:rPr lang="en-US" sz="2400" dirty="0" err="1">
                              <a:effectLst/>
                            </a:rPr>
                            <a:t>qanday</a:t>
                          </a:r>
                          <a:r>
                            <a:rPr lang="en-US" sz="2400" dirty="0">
                              <a:effectLst/>
                            </a:rPr>
                            <a:t> </a:t>
                          </a:r>
                          <a:r>
                            <a:rPr lang="en-US" sz="2400" dirty="0" err="1">
                              <a:effectLst/>
                            </a:rPr>
                            <a:t>songa</a:t>
                          </a:r>
                          <a:r>
                            <a:rPr lang="en-US" sz="2400" dirty="0">
                              <a:effectLst/>
                            </a:rPr>
                            <a:t> </a:t>
                          </a:r>
                          <a:r>
                            <a:rPr lang="en-US" sz="2400" dirty="0" err="1">
                              <a:effectLst/>
                            </a:rPr>
                            <a:t>bo‘lganda</a:t>
                          </a:r>
                          <a:r>
                            <a:rPr lang="en-US" sz="2400" dirty="0">
                              <a:effectLst/>
                            </a:rPr>
                            <a:t> </a:t>
                          </a:r>
                          <a:r>
                            <a:rPr lang="en-US" sz="2400" dirty="0" err="1">
                              <a:effectLst/>
                            </a:rPr>
                            <a:t>bo‘linma</a:t>
                          </a:r>
                          <a:r>
                            <a:rPr lang="en-US" sz="2400" dirty="0">
                              <a:effectLst/>
                            </a:rPr>
                            <a:t> 17 </a:t>
                          </a:r>
                          <a:r>
                            <a:rPr lang="en-US" sz="2400" dirty="0" err="1">
                              <a:effectLst/>
                            </a:rPr>
                            <a:t>va</a:t>
                          </a:r>
                          <a:r>
                            <a:rPr lang="en-US" sz="2400" dirty="0">
                              <a:effectLst/>
                            </a:rPr>
                            <a:t> </a:t>
                          </a:r>
                          <a:r>
                            <a:rPr lang="en-US" sz="2400" dirty="0" err="1">
                              <a:effectLst/>
                            </a:rPr>
                            <a:t>qoldiq</a:t>
                          </a:r>
                          <a:r>
                            <a:rPr lang="en-US" sz="2400" dirty="0">
                              <a:effectLst/>
                            </a:rPr>
                            <a:t> 1 </a:t>
                          </a:r>
                          <a:r>
                            <a:rPr lang="en-US" sz="2400" dirty="0" err="1">
                              <a:effectLst/>
                            </a:rPr>
                            <a:t>bo‘ladi</a:t>
                          </a:r>
                          <a:r>
                            <a:rPr lang="en-US" sz="2400" dirty="0" smtClean="0">
                              <a:effectLst/>
                            </a:rPr>
                            <a:t>?</a:t>
                          </a:r>
                        </a:p>
                        <a:p>
                          <a:pPr marL="0" lvl="0" indent="0" algn="just" font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  <a:buFont typeface="+mj-lt"/>
                            <a:buNone/>
                            <a:tabLst>
                              <a:tab pos="215900" algn="l"/>
                            </a:tabLst>
                          </a:pPr>
                          <a:endParaRPr lang="ru-RU" sz="1800" dirty="0">
                            <a:effectLst/>
                          </a:endParaRPr>
                        </a:p>
                        <a:p>
                          <a:pPr marL="0" lvl="0" indent="0" font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  <a:buFont typeface="+mj-lt"/>
                            <a:buNone/>
                            <a:tabLst>
                              <a:tab pos="215900" algn="l"/>
                            </a:tabLst>
                          </a:pPr>
                          <a:r>
                            <a:rPr lang="en-US" sz="2400" dirty="0" smtClean="0">
                              <a:effectLst/>
                            </a:rPr>
                            <a:t>IV. </a:t>
                          </a:r>
                          <a:r>
                            <a:rPr lang="en-US" sz="2400" dirty="0" err="1" smtClean="0">
                              <a:effectLst/>
                            </a:rPr>
                            <a:t>Ushbu</a:t>
                          </a:r>
                          <a:r>
                            <a:rPr lang="en-US" sz="2400" dirty="0" smtClean="0">
                              <a:effectLst/>
                            </a:rPr>
                            <a:t> </a:t>
                          </a:r>
                          <a:r>
                            <a:rPr lang="en-US" sz="2400" dirty="0">
                              <a:effectLst/>
                            </a:rPr>
                            <a:t>1</a:t>
                          </a:r>
                          <a14:m>
                            <m:oMath xmlns:m="http://schemas.openxmlformats.org/officeDocument/2006/math">
                              <m:r>
                                <a:rPr lang="en-US" sz="2400">
                                  <a:effectLst/>
                                  <a:latin typeface="Cambria Math" panose="02040503050406030204" pitchFamily="18" charset="0"/>
                                </a:rPr>
                                <m:t> ∙</m:t>
                              </m:r>
                            </m:oMath>
                          </a14:m>
                          <a:r>
                            <a:rPr lang="en-US" sz="2400" dirty="0">
                              <a:effectLst/>
                            </a:rPr>
                            <a:t> 2</a:t>
                          </a:r>
                          <a14:m>
                            <m:oMath xmlns:m="http://schemas.openxmlformats.org/officeDocument/2006/math">
                              <m:r>
                                <a:rPr lang="en-US" sz="2400">
                                  <a:effectLst/>
                                  <a:latin typeface="Cambria Math" panose="02040503050406030204" pitchFamily="18" charset="0"/>
                                </a:rPr>
                                <m:t> ∙ </m:t>
                              </m:r>
                            </m:oMath>
                          </a14:m>
                          <a:r>
                            <a:rPr lang="en-US" sz="2400" dirty="0">
                              <a:effectLst/>
                            </a:rPr>
                            <a:t>3</a:t>
                          </a:r>
                          <a14:m>
                            <m:oMath xmlns:m="http://schemas.openxmlformats.org/officeDocument/2006/math">
                              <m:r>
                                <a:rPr lang="en-US" sz="2400">
                                  <a:effectLst/>
                                  <a:latin typeface="Cambria Math" panose="02040503050406030204" pitchFamily="18" charset="0"/>
                                </a:rPr>
                                <m:t> ∙ </m:t>
                              </m:r>
                            </m:oMath>
                          </a14:m>
                          <a:r>
                            <a:rPr lang="en-US" sz="2400" dirty="0">
                              <a:effectLst/>
                            </a:rPr>
                            <a:t>...</a:t>
                          </a:r>
                          <a14:m>
                            <m:oMath xmlns:m="http://schemas.openxmlformats.org/officeDocument/2006/math">
                              <m:r>
                                <a:rPr lang="en-US" sz="2400">
                                  <a:effectLst/>
                                  <a:latin typeface="Cambria Math" panose="02040503050406030204" pitchFamily="18" charset="0"/>
                                </a:rPr>
                                <m:t>∙ </m:t>
                              </m:r>
                            </m:oMath>
                          </a14:m>
                          <a:r>
                            <a:rPr lang="en-US" sz="2400" dirty="0" smtClean="0">
                              <a:effectLst/>
                            </a:rPr>
                            <a:t>30 </a:t>
                          </a:r>
                          <a:r>
                            <a:rPr lang="en-US" sz="2400" dirty="0" err="1">
                              <a:effectLst/>
                            </a:rPr>
                            <a:t>ko‘paytma</a:t>
                          </a:r>
                          <a:r>
                            <a:rPr lang="en-US" sz="2400" dirty="0">
                              <a:effectLst/>
                            </a:rPr>
                            <a:t> </a:t>
                          </a:r>
                          <a:r>
                            <a:rPr lang="en-US" sz="2400" dirty="0" err="1">
                              <a:effectLst/>
                            </a:rPr>
                            <a:t>nechta</a:t>
                          </a:r>
                          <a:r>
                            <a:rPr lang="en-US" sz="2400" dirty="0">
                              <a:effectLst/>
                            </a:rPr>
                            <a:t> </a:t>
                          </a:r>
                          <a:r>
                            <a:rPr lang="en-US" sz="2400" dirty="0" err="1">
                              <a:effectLst/>
                            </a:rPr>
                            <a:t>nol</a:t>
                          </a:r>
                          <a:r>
                            <a:rPr lang="en-US" sz="2400" dirty="0">
                              <a:effectLst/>
                            </a:rPr>
                            <a:t> </a:t>
                          </a:r>
                          <a:r>
                            <a:rPr lang="en-US" sz="2400" dirty="0" err="1">
                              <a:effectLst/>
                            </a:rPr>
                            <a:t>bilan</a:t>
                          </a:r>
                          <a:r>
                            <a:rPr lang="en-US" sz="2400" dirty="0">
                              <a:effectLst/>
                            </a:rPr>
                            <a:t> </a:t>
                          </a:r>
                          <a:r>
                            <a:rPr lang="en-US" sz="2400" dirty="0" err="1">
                              <a:effectLst/>
                            </a:rPr>
                            <a:t>tugaydi</a:t>
                          </a:r>
                          <a:r>
                            <a:rPr lang="en-US" sz="2400" dirty="0">
                              <a:effectLst/>
                            </a:rPr>
                            <a:t>?</a:t>
                          </a:r>
                          <a:endParaRPr lang="ru-RU" sz="18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indent="450215" algn="just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  <a:tabLst>
                              <a:tab pos="540385" algn="l"/>
                            </a:tabLst>
                          </a:pPr>
                          <a:r>
                            <a:rPr lang="en-US" sz="2400" dirty="0">
                              <a:effectLst/>
                            </a:rPr>
                            <a:t>A) 11</a:t>
                          </a:r>
                          <a:endParaRPr lang="ru-RU" sz="1800" dirty="0">
                            <a:effectLst/>
                          </a:endParaRPr>
                        </a:p>
                        <a:p>
                          <a:pPr indent="450215" algn="just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  <a:tabLst>
                              <a:tab pos="540385" algn="l"/>
                            </a:tabLst>
                          </a:pPr>
                          <a:r>
                            <a:rPr lang="en-US" sz="2400" dirty="0">
                              <a:effectLst/>
                            </a:rPr>
                            <a:t>B) </a:t>
                          </a:r>
                          <a:r>
                            <a:rPr lang="en-US" sz="2400" dirty="0" smtClean="0">
                              <a:effectLst/>
                            </a:rPr>
                            <a:t>18</a:t>
                          </a:r>
                          <a:endParaRPr lang="ru-RU" sz="1800" dirty="0">
                            <a:effectLst/>
                          </a:endParaRPr>
                        </a:p>
                        <a:p>
                          <a:pPr indent="450215" algn="just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  <a:tabLst>
                              <a:tab pos="540385" algn="l"/>
                            </a:tabLst>
                          </a:pPr>
                          <a:r>
                            <a:rPr lang="en-US" sz="2400" dirty="0">
                              <a:effectLst/>
                            </a:rPr>
                            <a:t>C) </a:t>
                          </a:r>
                          <a:r>
                            <a:rPr lang="en-US" sz="2400" dirty="0" smtClean="0">
                              <a:effectLst/>
                            </a:rPr>
                            <a:t>9</a:t>
                          </a:r>
                          <a:endParaRPr lang="ru-RU" sz="1800" dirty="0">
                            <a:effectLst/>
                          </a:endParaRPr>
                        </a:p>
                        <a:p>
                          <a:pPr indent="450215" algn="just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  <a:tabLst>
                              <a:tab pos="540385" algn="l"/>
                            </a:tabLst>
                          </a:pPr>
                          <a:r>
                            <a:rPr lang="en-US" sz="2400" dirty="0">
                              <a:effectLst/>
                            </a:rPr>
                            <a:t>D) 14</a:t>
                          </a:r>
                          <a:endParaRPr lang="ru-RU" sz="1800" dirty="0">
                            <a:effectLst/>
                          </a:endParaRPr>
                        </a:p>
                        <a:p>
                          <a:pPr indent="450215" algn="just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  <a:tabLst>
                              <a:tab pos="540385" algn="l"/>
                            </a:tabLst>
                          </a:pPr>
                          <a:r>
                            <a:rPr lang="en-US" sz="2400" dirty="0">
                              <a:effectLst/>
                            </a:rPr>
                            <a:t>E) </a:t>
                          </a:r>
                          <a:r>
                            <a:rPr lang="en-US" sz="2400" dirty="0" smtClean="0">
                              <a:effectLst/>
                            </a:rPr>
                            <a:t>6</a:t>
                          </a:r>
                          <a:endParaRPr lang="ru-RU" sz="1800" dirty="0">
                            <a:effectLst/>
                          </a:endParaRPr>
                        </a:p>
                        <a:p>
                          <a:pPr indent="450215" algn="just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  <a:tabLst>
                              <a:tab pos="540385" algn="l"/>
                            </a:tabLst>
                          </a:pPr>
                          <a:r>
                            <a:rPr lang="en-US" sz="2400" dirty="0">
                              <a:effectLst/>
                            </a:rPr>
                            <a:t>F) </a:t>
                          </a:r>
                          <a:r>
                            <a:rPr lang="en-US" sz="2400" dirty="0" smtClean="0">
                              <a:effectLst/>
                            </a:rPr>
                            <a:t>13</a:t>
                          </a:r>
                          <a:endParaRPr lang="ru-RU" sz="18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xmlns="" val="86180201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Таблица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077802727"/>
                  </p:ext>
                </p:extLst>
              </p:nvPr>
            </p:nvGraphicFramePr>
            <p:xfrm>
              <a:off x="434900" y="3445596"/>
              <a:ext cx="10666087" cy="3235135"/>
            </p:xfrm>
            <a:graphic>
              <a:graphicData uri="http://schemas.openxmlformats.org/drawingml/2006/table">
                <a:tbl>
                  <a:tblPr firstRow="1" firstCol="1" bandRow="1">
                    <a:tableStyleId>{616DA210-FB5B-4158-B5E0-FEB733F419BA}</a:tableStyleId>
                  </a:tblPr>
                  <a:tblGrid>
                    <a:gridCol w="8615096">
                      <a:extLst>
                        <a:ext uri="{9D8B030D-6E8A-4147-A177-3AD203B41FA5}">
                          <a16:colId xmlns:a16="http://schemas.microsoft.com/office/drawing/2014/main" val="2328552030"/>
                        </a:ext>
                      </a:extLst>
                    </a:gridCol>
                    <a:gridCol w="2050991">
                      <a:extLst>
                        <a:ext uri="{9D8B030D-6E8A-4147-A177-3AD203B41FA5}">
                          <a16:colId xmlns:a16="http://schemas.microsoft.com/office/drawing/2014/main" val="1082864094"/>
                        </a:ext>
                      </a:extLst>
                    </a:gridCol>
                  </a:tblGrid>
                  <a:tr h="3235135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blipFill>
                          <a:blip r:embed="rId2"/>
                          <a:stretch>
                            <a:fillRect l="-71" t="-188" r="-24045" b="-583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indent="450215" algn="just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  <a:tabLst>
                              <a:tab pos="540385" algn="l"/>
                            </a:tabLst>
                          </a:pPr>
                          <a:r>
                            <a:rPr lang="en-US" sz="2400" dirty="0">
                              <a:effectLst/>
                            </a:rPr>
                            <a:t>A) 11</a:t>
                          </a:r>
                          <a:endParaRPr lang="ru-RU" sz="1800" dirty="0">
                            <a:effectLst/>
                          </a:endParaRPr>
                        </a:p>
                        <a:p>
                          <a:pPr indent="450215" algn="just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  <a:tabLst>
                              <a:tab pos="540385" algn="l"/>
                            </a:tabLst>
                          </a:pPr>
                          <a:r>
                            <a:rPr lang="en-US" sz="2400" dirty="0">
                              <a:effectLst/>
                            </a:rPr>
                            <a:t>B) </a:t>
                          </a:r>
                          <a:r>
                            <a:rPr lang="en-US" sz="2400" dirty="0" smtClean="0">
                              <a:effectLst/>
                            </a:rPr>
                            <a:t>18</a:t>
                          </a:r>
                          <a:endParaRPr lang="ru-RU" sz="1800" dirty="0">
                            <a:effectLst/>
                          </a:endParaRPr>
                        </a:p>
                        <a:p>
                          <a:pPr indent="450215" algn="just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  <a:tabLst>
                              <a:tab pos="540385" algn="l"/>
                            </a:tabLst>
                          </a:pPr>
                          <a:r>
                            <a:rPr lang="en-US" sz="2400" dirty="0">
                              <a:effectLst/>
                            </a:rPr>
                            <a:t>C) </a:t>
                          </a:r>
                          <a:r>
                            <a:rPr lang="en-US" sz="2400" dirty="0" smtClean="0">
                              <a:effectLst/>
                            </a:rPr>
                            <a:t>9</a:t>
                          </a:r>
                          <a:endParaRPr lang="ru-RU" sz="1800" dirty="0">
                            <a:effectLst/>
                          </a:endParaRPr>
                        </a:p>
                        <a:p>
                          <a:pPr indent="450215" algn="just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  <a:tabLst>
                              <a:tab pos="540385" algn="l"/>
                            </a:tabLst>
                          </a:pPr>
                          <a:r>
                            <a:rPr lang="en-US" sz="2400" dirty="0">
                              <a:effectLst/>
                            </a:rPr>
                            <a:t>D) 14</a:t>
                          </a:r>
                          <a:endParaRPr lang="ru-RU" sz="1800" dirty="0">
                            <a:effectLst/>
                          </a:endParaRPr>
                        </a:p>
                        <a:p>
                          <a:pPr indent="450215" algn="just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  <a:tabLst>
                              <a:tab pos="540385" algn="l"/>
                            </a:tabLst>
                          </a:pPr>
                          <a:r>
                            <a:rPr lang="en-US" sz="2400" dirty="0">
                              <a:effectLst/>
                            </a:rPr>
                            <a:t>E) </a:t>
                          </a:r>
                          <a:r>
                            <a:rPr lang="en-US" sz="2400" dirty="0" smtClean="0">
                              <a:effectLst/>
                            </a:rPr>
                            <a:t>6</a:t>
                          </a:r>
                          <a:endParaRPr lang="ru-RU" sz="1800" dirty="0">
                            <a:effectLst/>
                          </a:endParaRPr>
                        </a:p>
                        <a:p>
                          <a:pPr indent="450215" algn="just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  <a:tabLst>
                              <a:tab pos="540385" algn="l"/>
                            </a:tabLst>
                          </a:pPr>
                          <a:r>
                            <a:rPr lang="en-US" sz="2400" dirty="0">
                              <a:effectLst/>
                            </a:rPr>
                            <a:t>F) </a:t>
                          </a:r>
                          <a:r>
                            <a:rPr lang="en-US" sz="2400" dirty="0" smtClean="0">
                              <a:effectLst/>
                            </a:rPr>
                            <a:t>13</a:t>
                          </a:r>
                          <a:endParaRPr lang="ru-RU" sz="18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861802013"/>
                      </a:ext>
                    </a:extLst>
                  </a:tr>
                </a:tbl>
              </a:graphicData>
            </a:graphic>
          </p:graphicFrame>
        </mc:Fallback>
      </mc:AlternateContent>
      <p:cxnSp>
        <p:nvCxnSpPr>
          <p:cNvPr id="16" name="Прямая со стрелкой 15"/>
          <p:cNvCxnSpPr/>
          <p:nvPr/>
        </p:nvCxnSpPr>
        <p:spPr>
          <a:xfrm>
            <a:off x="5067656" y="4076711"/>
            <a:ext cx="4382991" cy="794393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V="1">
            <a:off x="6519017" y="3802879"/>
            <a:ext cx="3009544" cy="904947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>
            <a:off x="8909491" y="5395544"/>
            <a:ext cx="665197" cy="1128348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flipV="1">
            <a:off x="8219630" y="5934808"/>
            <a:ext cx="1308931" cy="179566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7820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D769CFF-239F-415D-B7C0-C6429E0F4BB8}"/>
              </a:ext>
            </a:extLst>
          </p:cNvPr>
          <p:cNvSpPr txBox="1"/>
          <p:nvPr/>
        </p:nvSpPr>
        <p:spPr>
          <a:xfrm>
            <a:off x="243019" y="1198827"/>
            <a:ext cx="11976108" cy="5693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</a:rPr>
              <a:t>8. </a:t>
            </a:r>
            <a:r>
              <a:rPr lang="en-US" sz="2800" b="1" dirty="0" err="1" smtClean="0">
                <a:solidFill>
                  <a:srgbClr val="C00000"/>
                </a:solidFill>
              </a:rPr>
              <a:t>To‘g‘ri</a:t>
            </a:r>
            <a:r>
              <a:rPr lang="en-US" sz="2800" b="1" dirty="0" smtClean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ketma-ketlikni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aniqlash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topshiriqlari</a:t>
            </a:r>
            <a:r>
              <a:rPr lang="en-US" sz="2800" b="1" dirty="0">
                <a:solidFill>
                  <a:srgbClr val="C00000"/>
                </a:solidFill>
              </a:rPr>
              <a:t> – </a:t>
            </a:r>
            <a:r>
              <a:rPr lang="en-US" sz="2800" b="1" dirty="0" err="1" smtClean="0"/>
              <a:t>Muammoni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yechish</a:t>
            </a:r>
            <a:r>
              <a:rPr lang="en-US" sz="2800" b="1" dirty="0" smtClean="0"/>
              <a:t> </a:t>
            </a:r>
            <a:r>
              <a:rPr lang="en-US" sz="2800" b="1" dirty="0" err="1"/>
              <a:t>algoritmi</a:t>
            </a:r>
            <a:r>
              <a:rPr lang="en-US" sz="2800" b="1" dirty="0"/>
              <a:t>, </a:t>
            </a:r>
            <a:r>
              <a:rPr lang="en-US" sz="2800" b="1" dirty="0" err="1"/>
              <a:t>ya’ni</a:t>
            </a:r>
            <a:r>
              <a:rPr lang="en-US" sz="2800" b="1" dirty="0"/>
              <a:t> </a:t>
            </a:r>
            <a:r>
              <a:rPr lang="en-US" sz="2800" b="1" dirty="0" err="1"/>
              <a:t>bajarilishi</a:t>
            </a:r>
            <a:r>
              <a:rPr lang="en-US" sz="2800" b="1" dirty="0"/>
              <a:t> </a:t>
            </a:r>
            <a:r>
              <a:rPr lang="en-US" sz="2800" b="1" dirty="0" err="1"/>
              <a:t>lozim</a:t>
            </a:r>
            <a:r>
              <a:rPr lang="en-US" sz="2800" b="1" dirty="0"/>
              <a:t> </a:t>
            </a:r>
            <a:r>
              <a:rPr lang="en-US" sz="2800" b="1" dirty="0" err="1"/>
              <a:t>bo‘lgan</a:t>
            </a:r>
            <a:r>
              <a:rPr lang="en-US" sz="2800" b="1" dirty="0"/>
              <a:t> </a:t>
            </a:r>
            <a:r>
              <a:rPr lang="en-US" sz="2800" b="1" dirty="0" err="1"/>
              <a:t>bir</a:t>
            </a:r>
            <a:r>
              <a:rPr lang="en-US" sz="2800" b="1" dirty="0"/>
              <a:t> </a:t>
            </a:r>
            <a:r>
              <a:rPr lang="en-US" sz="2800" b="1" dirty="0" err="1"/>
              <a:t>nechta</a:t>
            </a:r>
            <a:r>
              <a:rPr lang="en-US" sz="2800" b="1" dirty="0"/>
              <a:t> </a:t>
            </a:r>
            <a:r>
              <a:rPr lang="en-US" sz="2800" b="1" dirty="0" err="1" smtClean="0"/>
              <a:t>ish</a:t>
            </a:r>
            <a:r>
              <a:rPr lang="en-US" sz="2800" b="1" dirty="0" smtClean="0"/>
              <a:t> (</a:t>
            </a:r>
            <a:r>
              <a:rPr lang="en-US" sz="2800" b="1" dirty="0" err="1" smtClean="0"/>
              <a:t>amal</a:t>
            </a:r>
            <a:r>
              <a:rPr lang="en-US" sz="2800" b="1" dirty="0" smtClean="0"/>
              <a:t>) lar </a:t>
            </a:r>
            <a:r>
              <a:rPr lang="en-US" sz="2800" b="1" dirty="0" err="1"/>
              <a:t>keltiriladi</a:t>
            </a:r>
            <a:r>
              <a:rPr lang="en-US" sz="2800" b="1" dirty="0"/>
              <a:t>. </a:t>
            </a:r>
            <a:r>
              <a:rPr lang="en-US" sz="2800" b="1" dirty="0" err="1"/>
              <a:t>Amallar</a:t>
            </a:r>
            <a:r>
              <a:rPr lang="en-US" sz="2800" b="1" dirty="0"/>
              <a:t> </a:t>
            </a:r>
            <a:r>
              <a:rPr lang="en-US" sz="2800" b="1" dirty="0" err="1"/>
              <a:t>chalkash</a:t>
            </a:r>
            <a:r>
              <a:rPr lang="en-US" sz="2800" b="1" dirty="0"/>
              <a:t> </a:t>
            </a:r>
            <a:r>
              <a:rPr lang="en-US" sz="2800" b="1" dirty="0" err="1"/>
              <a:t>tartibda</a:t>
            </a:r>
            <a:r>
              <a:rPr lang="en-US" sz="2800" b="1" dirty="0"/>
              <a:t> </a:t>
            </a:r>
            <a:r>
              <a:rPr lang="en-US" sz="2800" b="1" dirty="0" err="1"/>
              <a:t>berilib</a:t>
            </a:r>
            <a:r>
              <a:rPr lang="en-US" sz="2800" b="1" dirty="0"/>
              <a:t>, </a:t>
            </a:r>
            <a:r>
              <a:rPr lang="en-US" sz="2800" b="1" dirty="0" err="1"/>
              <a:t>uni</a:t>
            </a:r>
            <a:r>
              <a:rPr lang="en-US" sz="2800" b="1" dirty="0"/>
              <a:t> </a:t>
            </a:r>
            <a:r>
              <a:rPr lang="en-US" sz="2800" b="1" dirty="0" err="1" smtClean="0"/>
              <a:t>to‘g‘ri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tartibda</a:t>
            </a:r>
            <a:r>
              <a:rPr lang="en-US" sz="2800" b="1" dirty="0" smtClean="0"/>
              <a:t> </a:t>
            </a:r>
            <a:r>
              <a:rPr lang="en-US" sz="2800" b="1" dirty="0" err="1"/>
              <a:t>yozish</a:t>
            </a:r>
            <a:r>
              <a:rPr lang="en-US" sz="2800" b="1" dirty="0"/>
              <a:t> </a:t>
            </a:r>
            <a:r>
              <a:rPr lang="en-US" sz="2800" b="1" dirty="0" err="1"/>
              <a:t>talab</a:t>
            </a:r>
            <a:r>
              <a:rPr lang="en-US" sz="2800" b="1" dirty="0"/>
              <a:t> </a:t>
            </a:r>
            <a:r>
              <a:rPr lang="en-US" sz="2800" b="1" dirty="0" err="1"/>
              <a:t>qilinadi</a:t>
            </a:r>
            <a:r>
              <a:rPr lang="en-US" sz="2800" b="1" dirty="0"/>
              <a:t>.		</a:t>
            </a:r>
          </a:p>
          <a:p>
            <a:r>
              <a:rPr lang="en-US" sz="2800" b="1" dirty="0" smtClean="0">
                <a:solidFill>
                  <a:srgbClr val="C00000"/>
                </a:solidFill>
              </a:rPr>
              <a:t>	</a:t>
            </a:r>
            <a:r>
              <a:rPr lang="en-US" sz="2800" b="1" dirty="0" err="1" smtClean="0">
                <a:solidFill>
                  <a:srgbClr val="C00000"/>
                </a:solidFill>
              </a:rPr>
              <a:t>Misol</a:t>
            </a:r>
            <a:r>
              <a:rPr lang="en-US" sz="2800" b="1" dirty="0" smtClean="0">
                <a:solidFill>
                  <a:srgbClr val="C00000"/>
                </a:solidFill>
              </a:rPr>
              <a:t>: </a:t>
            </a:r>
            <a:r>
              <a:rPr lang="en-US" sz="2800" b="1" dirty="0" err="1" smtClean="0"/>
              <a:t>Berilgan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kesmaning</a:t>
            </a:r>
            <a:r>
              <a:rPr lang="en-US" sz="2800" b="1" dirty="0" smtClean="0"/>
              <a:t> </a:t>
            </a:r>
            <a:r>
              <a:rPr lang="en-US" sz="2800" b="1" dirty="0" err="1"/>
              <a:t>o‘rtasini</a:t>
            </a:r>
            <a:r>
              <a:rPr lang="en-US" sz="2800" b="1" dirty="0"/>
              <a:t> </a:t>
            </a:r>
            <a:r>
              <a:rPr lang="en-US" sz="2800" b="1" dirty="0" err="1"/>
              <a:t>topish</a:t>
            </a:r>
            <a:r>
              <a:rPr lang="en-US" sz="2800" b="1" dirty="0"/>
              <a:t> </a:t>
            </a:r>
            <a:r>
              <a:rPr lang="en-US" sz="2800" b="1" dirty="0" err="1"/>
              <a:t>algoritmini</a:t>
            </a:r>
            <a:r>
              <a:rPr lang="en-US" sz="2800" b="1" dirty="0"/>
              <a:t> </a:t>
            </a:r>
            <a:r>
              <a:rPr lang="en-US" sz="2800" b="1" dirty="0" err="1"/>
              <a:t>to‘g‘ri</a:t>
            </a:r>
            <a:r>
              <a:rPr lang="en-US" sz="2800" b="1" dirty="0"/>
              <a:t> </a:t>
            </a:r>
            <a:r>
              <a:rPr lang="en-US" sz="2800" b="1" dirty="0" err="1"/>
              <a:t>ketma-ketlikda</a:t>
            </a:r>
            <a:r>
              <a:rPr lang="en-US" sz="2800" b="1" dirty="0"/>
              <a:t> </a:t>
            </a:r>
            <a:r>
              <a:rPr lang="en-US" sz="2800" b="1" dirty="0" err="1"/>
              <a:t>keltiring</a:t>
            </a:r>
            <a:r>
              <a:rPr lang="en-US" sz="2800" b="1" dirty="0"/>
              <a:t>.</a:t>
            </a:r>
          </a:p>
          <a:p>
            <a:pPr marL="720725" lvl="1" indent="-273050"/>
            <a:r>
              <a:rPr lang="en-US" sz="2400" b="1" dirty="0" smtClean="0"/>
              <a:t>A. </a:t>
            </a:r>
            <a:r>
              <a:rPr lang="en-US" sz="2400" b="1" dirty="0" err="1" smtClean="0"/>
              <a:t>Markazi</a:t>
            </a:r>
            <a:r>
              <a:rPr lang="en-US" sz="2400" b="1" dirty="0" smtClean="0"/>
              <a:t> </a:t>
            </a:r>
            <a:r>
              <a:rPr lang="en-US" sz="2400" b="1" dirty="0" err="1"/>
              <a:t>kesmaning</a:t>
            </a:r>
            <a:r>
              <a:rPr lang="en-US" sz="2400" b="1" dirty="0"/>
              <a:t> </a:t>
            </a:r>
            <a:r>
              <a:rPr lang="en-US" sz="2400" b="1" dirty="0" err="1"/>
              <a:t>bir</a:t>
            </a:r>
            <a:r>
              <a:rPr lang="en-US" sz="2400" b="1" dirty="0"/>
              <a:t> </a:t>
            </a:r>
            <a:r>
              <a:rPr lang="en-US" sz="2400" b="1" dirty="0" err="1"/>
              <a:t>uchida</a:t>
            </a:r>
            <a:r>
              <a:rPr lang="en-US" sz="2400" b="1" dirty="0"/>
              <a:t>, </a:t>
            </a:r>
            <a:r>
              <a:rPr lang="en-US" sz="2400" b="1" dirty="0" err="1"/>
              <a:t>radiusi</a:t>
            </a:r>
            <a:r>
              <a:rPr lang="en-US" sz="2400" b="1" dirty="0"/>
              <a:t> </a:t>
            </a:r>
            <a:r>
              <a:rPr lang="en-US" sz="2400" b="1" dirty="0" err="1"/>
              <a:t>esa</a:t>
            </a:r>
            <a:r>
              <a:rPr lang="en-US" sz="2400" b="1" dirty="0"/>
              <a:t> </a:t>
            </a:r>
            <a:r>
              <a:rPr lang="en-US" sz="2400" b="1" dirty="0" err="1"/>
              <a:t>kesma</a:t>
            </a:r>
            <a:r>
              <a:rPr lang="en-US" sz="2400" b="1" dirty="0"/>
              <a:t> </a:t>
            </a:r>
            <a:r>
              <a:rPr lang="en-US" sz="2400" b="1" dirty="0" err="1"/>
              <a:t>uzunligiga</a:t>
            </a:r>
            <a:r>
              <a:rPr lang="en-US" sz="2400" b="1" dirty="0"/>
              <a:t> </a:t>
            </a:r>
            <a:r>
              <a:rPr lang="en-US" sz="2400" b="1" dirty="0" err="1"/>
              <a:t>teng</a:t>
            </a:r>
            <a:r>
              <a:rPr lang="en-US" sz="2400" b="1" dirty="0"/>
              <a:t> </a:t>
            </a:r>
            <a:r>
              <a:rPr lang="en-US" sz="2400" b="1" dirty="0" err="1"/>
              <a:t>bo‘lgan</a:t>
            </a:r>
            <a:r>
              <a:rPr lang="en-US" sz="2400" b="1" dirty="0"/>
              <a:t> </a:t>
            </a:r>
            <a:r>
              <a:rPr lang="en-US" sz="2400" b="1" dirty="0" err="1"/>
              <a:t>aylana</a:t>
            </a:r>
            <a:r>
              <a:rPr lang="en-US" sz="2400" b="1" dirty="0"/>
              <a:t> </a:t>
            </a:r>
            <a:r>
              <a:rPr lang="en-US" sz="2400" b="1" dirty="0" err="1"/>
              <a:t>chizamiz</a:t>
            </a:r>
            <a:r>
              <a:rPr lang="en-US" sz="2400" b="1" dirty="0"/>
              <a:t>;</a:t>
            </a:r>
          </a:p>
          <a:p>
            <a:pPr marL="720725" lvl="1" indent="-273050"/>
            <a:r>
              <a:rPr lang="en-US" sz="2400" b="1" dirty="0" smtClean="0"/>
              <a:t>B. </a:t>
            </a:r>
            <a:r>
              <a:rPr lang="en-US" sz="2400" b="1" dirty="0" err="1" smtClean="0"/>
              <a:t>Aylanalar</a:t>
            </a:r>
            <a:r>
              <a:rPr lang="en-US" sz="2400" b="1" dirty="0" smtClean="0"/>
              <a:t> </a:t>
            </a:r>
            <a:r>
              <a:rPr lang="en-US" sz="2400" b="1" dirty="0" err="1"/>
              <a:t>keshish</a:t>
            </a:r>
            <a:r>
              <a:rPr lang="en-US" sz="2400" b="1" dirty="0"/>
              <a:t> </a:t>
            </a:r>
            <a:r>
              <a:rPr lang="en-US" sz="2400" b="1" dirty="0" err="1"/>
              <a:t>nuqtalarini</a:t>
            </a:r>
            <a:r>
              <a:rPr lang="en-US" sz="2400" b="1" dirty="0"/>
              <a:t> </a:t>
            </a:r>
            <a:r>
              <a:rPr lang="en-US" sz="2400" b="1" dirty="0" err="1"/>
              <a:t>belgilaymiz</a:t>
            </a:r>
            <a:r>
              <a:rPr lang="en-US" sz="2400" b="1" dirty="0"/>
              <a:t>;</a:t>
            </a:r>
          </a:p>
          <a:p>
            <a:pPr marL="720725" lvl="1" indent="-273050"/>
            <a:r>
              <a:rPr lang="en-US" sz="2400" b="1" dirty="0" smtClean="0"/>
              <a:t>D. </a:t>
            </a:r>
            <a:r>
              <a:rPr lang="en-US" sz="2400" b="1" dirty="0" err="1" smtClean="0"/>
              <a:t>Sirkul</a:t>
            </a:r>
            <a:r>
              <a:rPr lang="en-US" sz="2400" b="1" dirty="0" smtClean="0"/>
              <a:t> </a:t>
            </a:r>
            <a:r>
              <a:rPr lang="en-US" sz="2400" b="1" dirty="0" err="1"/>
              <a:t>yordamida</a:t>
            </a:r>
            <a:r>
              <a:rPr lang="en-US" sz="2400" b="1" dirty="0"/>
              <a:t> </a:t>
            </a:r>
            <a:r>
              <a:rPr lang="en-US" sz="2400" b="1" dirty="0" err="1"/>
              <a:t>kesma</a:t>
            </a:r>
            <a:r>
              <a:rPr lang="en-US" sz="2400" b="1" dirty="0"/>
              <a:t> </a:t>
            </a:r>
            <a:r>
              <a:rPr lang="en-US" sz="2400" b="1" dirty="0" err="1"/>
              <a:t>uzunligini</a:t>
            </a:r>
            <a:r>
              <a:rPr lang="en-US" sz="2400" b="1" dirty="0"/>
              <a:t> </a:t>
            </a:r>
            <a:r>
              <a:rPr lang="en-US" sz="2400" b="1" dirty="0" err="1"/>
              <a:t>topamiz</a:t>
            </a:r>
            <a:r>
              <a:rPr lang="en-US" sz="2400" b="1" dirty="0"/>
              <a:t>.</a:t>
            </a:r>
          </a:p>
          <a:p>
            <a:pPr marL="720725" lvl="1" indent="-273050"/>
            <a:r>
              <a:rPr lang="en-US" sz="2400" b="1" dirty="0"/>
              <a:t>E</a:t>
            </a:r>
            <a:r>
              <a:rPr lang="en-US" sz="2400" b="1" dirty="0" smtClean="0"/>
              <a:t>. </a:t>
            </a:r>
            <a:r>
              <a:rPr lang="en-US" sz="2400" b="1" dirty="0" err="1" smtClean="0"/>
              <a:t>To‘g‘ri</a:t>
            </a:r>
            <a:r>
              <a:rPr lang="en-US" sz="2400" b="1" dirty="0" smtClean="0"/>
              <a:t> </a:t>
            </a:r>
            <a:r>
              <a:rPr lang="en-US" sz="2400" b="1" dirty="0" err="1"/>
              <a:t>chiziqning</a:t>
            </a:r>
            <a:r>
              <a:rPr lang="en-US" sz="2400" b="1" dirty="0"/>
              <a:t> </a:t>
            </a:r>
            <a:r>
              <a:rPr lang="en-US" sz="2400" b="1" dirty="0" err="1"/>
              <a:t>kesma</a:t>
            </a:r>
            <a:r>
              <a:rPr lang="en-US" sz="2400" b="1" dirty="0"/>
              <a:t> </a:t>
            </a:r>
            <a:r>
              <a:rPr lang="en-US" sz="2400" b="1" dirty="0" err="1"/>
              <a:t>bilan</a:t>
            </a:r>
            <a:r>
              <a:rPr lang="en-US" sz="2400" b="1" dirty="0"/>
              <a:t> </a:t>
            </a:r>
            <a:r>
              <a:rPr lang="en-US" sz="2400" b="1" dirty="0" err="1"/>
              <a:t>kesishgan</a:t>
            </a:r>
            <a:r>
              <a:rPr lang="en-US" sz="2400" b="1" dirty="0"/>
              <a:t> </a:t>
            </a:r>
            <a:r>
              <a:rPr lang="en-US" sz="2400" b="1" dirty="0" err="1"/>
              <a:t>nuqtasi</a:t>
            </a:r>
            <a:r>
              <a:rPr lang="en-US" sz="2400" b="1" dirty="0"/>
              <a:t> </a:t>
            </a:r>
            <a:r>
              <a:rPr lang="en-US" sz="2400" b="1" dirty="0" err="1"/>
              <a:t>kesmaning</a:t>
            </a:r>
            <a:r>
              <a:rPr lang="en-US" sz="2400" b="1" dirty="0"/>
              <a:t> </a:t>
            </a:r>
            <a:r>
              <a:rPr lang="en-US" sz="2400" b="1" dirty="0" err="1"/>
              <a:t>o‘rtasi</a:t>
            </a:r>
            <a:r>
              <a:rPr lang="en-US" sz="2400" b="1" dirty="0"/>
              <a:t> </a:t>
            </a:r>
            <a:r>
              <a:rPr lang="en-US" sz="2400" b="1" dirty="0" err="1"/>
              <a:t>bo‘ladi</a:t>
            </a:r>
            <a:r>
              <a:rPr lang="en-US" sz="2400" b="1" dirty="0"/>
              <a:t>.</a:t>
            </a:r>
          </a:p>
          <a:p>
            <a:pPr marL="720725" lvl="1" indent="-273050"/>
            <a:r>
              <a:rPr lang="en-US" sz="2400" b="1" dirty="0"/>
              <a:t>F</a:t>
            </a:r>
            <a:r>
              <a:rPr lang="en-US" sz="2400" b="1" dirty="0" smtClean="0"/>
              <a:t>. </a:t>
            </a:r>
            <a:r>
              <a:rPr lang="en-US" sz="2400" b="1" dirty="0" err="1" smtClean="0"/>
              <a:t>Markazi</a:t>
            </a:r>
            <a:r>
              <a:rPr lang="en-US" sz="2400" b="1" dirty="0" smtClean="0"/>
              <a:t> </a:t>
            </a:r>
            <a:r>
              <a:rPr lang="en-US" sz="2400" b="1" dirty="0" err="1"/>
              <a:t>kesmaning</a:t>
            </a:r>
            <a:r>
              <a:rPr lang="en-US" sz="2400" b="1" dirty="0"/>
              <a:t> </a:t>
            </a:r>
            <a:r>
              <a:rPr lang="en-US" sz="2400" b="1" dirty="0" err="1"/>
              <a:t>ikkinchi</a:t>
            </a:r>
            <a:r>
              <a:rPr lang="en-US" sz="2400" b="1" dirty="0"/>
              <a:t> </a:t>
            </a:r>
            <a:r>
              <a:rPr lang="en-US" sz="2400" b="1" dirty="0" err="1"/>
              <a:t>uchida</a:t>
            </a:r>
            <a:r>
              <a:rPr lang="en-US" sz="2400" b="1" dirty="0"/>
              <a:t>, </a:t>
            </a:r>
            <a:r>
              <a:rPr lang="en-US" sz="2400" b="1" dirty="0" err="1"/>
              <a:t>radiusi</a:t>
            </a:r>
            <a:r>
              <a:rPr lang="en-US" sz="2400" b="1" dirty="0"/>
              <a:t> </a:t>
            </a:r>
            <a:r>
              <a:rPr lang="en-US" sz="2400" b="1" dirty="0" err="1"/>
              <a:t>esa</a:t>
            </a:r>
            <a:r>
              <a:rPr lang="en-US" sz="2400" b="1" dirty="0"/>
              <a:t> </a:t>
            </a:r>
            <a:r>
              <a:rPr lang="en-US" sz="2400" b="1" dirty="0" err="1"/>
              <a:t>kesma</a:t>
            </a:r>
            <a:r>
              <a:rPr lang="en-US" sz="2400" b="1" dirty="0"/>
              <a:t> </a:t>
            </a:r>
            <a:r>
              <a:rPr lang="en-US" sz="2400" b="1" dirty="0" err="1"/>
              <a:t>uzunligiga</a:t>
            </a:r>
            <a:r>
              <a:rPr lang="en-US" sz="2400" b="1" dirty="0"/>
              <a:t> </a:t>
            </a:r>
            <a:r>
              <a:rPr lang="en-US" sz="2400" b="1" dirty="0" err="1"/>
              <a:t>teng</a:t>
            </a:r>
            <a:r>
              <a:rPr lang="en-US" sz="2400" b="1" dirty="0"/>
              <a:t> </a:t>
            </a:r>
            <a:r>
              <a:rPr lang="en-US" sz="2400" b="1" dirty="0" err="1"/>
              <a:t>bo‘lgan</a:t>
            </a:r>
            <a:r>
              <a:rPr lang="en-US" sz="2400" b="1" dirty="0"/>
              <a:t> </a:t>
            </a:r>
            <a:r>
              <a:rPr lang="en-US" sz="2400" b="1" dirty="0" err="1"/>
              <a:t>aylana</a:t>
            </a:r>
            <a:r>
              <a:rPr lang="en-US" sz="2400" b="1" dirty="0"/>
              <a:t> </a:t>
            </a:r>
            <a:r>
              <a:rPr lang="en-US" sz="2400" b="1" dirty="0" err="1"/>
              <a:t>chizamiz</a:t>
            </a:r>
            <a:r>
              <a:rPr lang="en-US" sz="2400" b="1" dirty="0"/>
              <a:t>;</a:t>
            </a:r>
          </a:p>
          <a:p>
            <a:pPr marL="720725" lvl="1" indent="-273050"/>
            <a:r>
              <a:rPr lang="en-US" sz="2400" b="1" dirty="0"/>
              <a:t>G</a:t>
            </a:r>
            <a:r>
              <a:rPr lang="en-US" sz="2400" b="1" dirty="0" smtClean="0"/>
              <a:t>. </a:t>
            </a:r>
            <a:r>
              <a:rPr lang="en-US" sz="2400" b="1" dirty="0" err="1" smtClean="0"/>
              <a:t>Aylanalar</a:t>
            </a:r>
            <a:r>
              <a:rPr lang="en-US" sz="2400" b="1" dirty="0" smtClean="0"/>
              <a:t> </a:t>
            </a:r>
            <a:r>
              <a:rPr lang="en-US" sz="2400" b="1" dirty="0" err="1"/>
              <a:t>keshish</a:t>
            </a:r>
            <a:r>
              <a:rPr lang="en-US" sz="2400" b="1" dirty="0"/>
              <a:t> </a:t>
            </a:r>
            <a:r>
              <a:rPr lang="en-US" sz="2400" b="1" dirty="0" err="1"/>
              <a:t>nuqtalaridan</a:t>
            </a:r>
            <a:r>
              <a:rPr lang="en-US" sz="2400" b="1" dirty="0"/>
              <a:t> </a:t>
            </a:r>
            <a:r>
              <a:rPr lang="en-US" sz="2400" b="1" dirty="0" err="1"/>
              <a:t>to‘g‘ri</a:t>
            </a:r>
            <a:r>
              <a:rPr lang="en-US" sz="2400" b="1" dirty="0"/>
              <a:t> </a:t>
            </a:r>
            <a:r>
              <a:rPr lang="en-US" sz="2400" b="1" dirty="0" err="1"/>
              <a:t>chiziq</a:t>
            </a:r>
            <a:r>
              <a:rPr lang="en-US" sz="2400" b="1" dirty="0"/>
              <a:t> </a:t>
            </a:r>
            <a:r>
              <a:rPr lang="en-US" sz="2400" b="1" dirty="0" err="1"/>
              <a:t>o‘tkazamiz</a:t>
            </a:r>
            <a:r>
              <a:rPr lang="en-US" sz="2400" b="1" dirty="0" smtClean="0"/>
              <a:t>;</a:t>
            </a:r>
          </a:p>
          <a:p>
            <a:pPr marL="720725" lvl="1" indent="-273050"/>
            <a:r>
              <a:rPr lang="en-US" sz="2400" b="1" dirty="0" err="1" smtClean="0">
                <a:solidFill>
                  <a:srgbClr val="C00000"/>
                </a:solidFill>
              </a:rPr>
              <a:t>Javob</a:t>
            </a:r>
            <a:r>
              <a:rPr lang="en-US" sz="2400" b="1" dirty="0" smtClean="0">
                <a:solidFill>
                  <a:srgbClr val="C00000"/>
                </a:solidFill>
              </a:rPr>
              <a:t>: </a:t>
            </a:r>
            <a:r>
              <a:rPr lang="en-US" sz="2400" b="1" dirty="0" err="1" smtClean="0">
                <a:solidFill>
                  <a:srgbClr val="C00000"/>
                </a:solidFill>
              </a:rPr>
              <a:t>To‘g‘ri</a:t>
            </a:r>
            <a:r>
              <a:rPr lang="en-US" sz="2400" b="1" dirty="0" smtClean="0">
                <a:solidFill>
                  <a:srgbClr val="C00000"/>
                </a:solidFill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</a:rPr>
              <a:t>tartib</a:t>
            </a:r>
            <a:r>
              <a:rPr lang="en-US" sz="2400" b="1" dirty="0" smtClean="0">
                <a:solidFill>
                  <a:srgbClr val="C00000"/>
                </a:solidFill>
              </a:rPr>
              <a:t>: D →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smtClean="0">
                <a:solidFill>
                  <a:srgbClr val="C00000"/>
                </a:solidFill>
              </a:rPr>
              <a:t> A → F → B → G →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smtClean="0">
                <a:solidFill>
                  <a:srgbClr val="C00000"/>
                </a:solidFill>
              </a:rPr>
              <a:t>E</a:t>
            </a:r>
            <a:endParaRPr lang="en-US" sz="2400" b="1" dirty="0">
              <a:solidFill>
                <a:srgbClr val="C00000"/>
              </a:solidFill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13229" y="127608"/>
            <a:ext cx="12205898" cy="925128"/>
            <a:chOff x="0" y="13352"/>
            <a:chExt cx="12205898" cy="925128"/>
          </a:xfrm>
        </p:grpSpPr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xmlns="" id="{F5620CB4-BD5E-457F-8ADB-66BB4FEB2E16}"/>
                </a:ext>
              </a:extLst>
            </p:cNvPr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YOPIQ </a:t>
              </a:r>
              <a:r>
                <a:rPr lang="uz-Latn-UZ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TEST TOPSHIRIQLARI</a:t>
              </a:r>
              <a:r>
                <a:rPr lang="en-US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NING TURLARI</a:t>
              </a:r>
              <a:r>
                <a:rPr lang="uz-Latn-UZ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 </a:t>
              </a:r>
              <a:endParaRPr lang="en-US" sz="2800" b="1" kern="0" dirty="0">
                <a:solidFill>
                  <a:srgbClr val="C00000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8" name="Прямоугольник 7">
                <a:extLst>
                  <a:ext uri="{FF2B5EF4-FFF2-40B4-BE49-F238E27FC236}">
                    <a16:creationId xmlns:a16="http://schemas.microsoft.com/office/drawing/2014/main" xmlns="" id="{7C6AC182-0772-4015-AA4E-4054DE749E6A}"/>
                  </a:ext>
                </a:extLst>
              </p:cNvPr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" name="Прямоугольник 8">
                <a:extLst>
                  <a:ext uri="{FF2B5EF4-FFF2-40B4-BE49-F238E27FC236}">
                    <a16:creationId xmlns:a16="http://schemas.microsoft.com/office/drawing/2014/main" xmlns="" id="{7C6AC182-0772-4015-AA4E-4054DE749E6A}"/>
                  </a:ext>
                </a:extLst>
              </p:cNvPr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sp>
        <p:nvSpPr>
          <p:cNvPr id="10" name="Овал 9"/>
          <p:cNvSpPr/>
          <p:nvPr/>
        </p:nvSpPr>
        <p:spPr>
          <a:xfrm>
            <a:off x="9847263" y="12660313"/>
            <a:ext cx="179387" cy="179387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9190038" y="12641263"/>
            <a:ext cx="179387" cy="179387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6210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D769CFF-239F-415D-B7C0-C6429E0F4BB8}"/>
              </a:ext>
            </a:extLst>
          </p:cNvPr>
          <p:cNvSpPr txBox="1"/>
          <p:nvPr/>
        </p:nvSpPr>
        <p:spPr>
          <a:xfrm>
            <a:off x="243019" y="1198827"/>
            <a:ext cx="11976108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</a:rPr>
              <a:t>1. </a:t>
            </a:r>
            <a:r>
              <a:rPr lang="en-US" sz="2800" b="1" dirty="0" err="1" smtClean="0">
                <a:solidFill>
                  <a:srgbClr val="C00000"/>
                </a:solidFill>
              </a:rPr>
              <a:t>Berilgan</a:t>
            </a:r>
            <a:r>
              <a:rPr lang="en-US" sz="2800" b="1" dirty="0" smtClean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savollarga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qisqa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javob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berish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topshiriqlari</a:t>
            </a:r>
            <a:r>
              <a:rPr lang="en-US" sz="2800" b="1" dirty="0">
                <a:solidFill>
                  <a:srgbClr val="C00000"/>
                </a:solidFill>
              </a:rPr>
              <a:t>.  </a:t>
            </a:r>
            <a:r>
              <a:rPr lang="en-US" sz="2800" b="1" dirty="0" err="1"/>
              <a:t>Bitta</a:t>
            </a:r>
            <a:r>
              <a:rPr lang="en-US" sz="2800" b="1" dirty="0"/>
              <a:t> </a:t>
            </a:r>
            <a:r>
              <a:rPr lang="en-US" sz="2800" b="1" dirty="0" err="1"/>
              <a:t>savol</a:t>
            </a:r>
            <a:r>
              <a:rPr lang="en-US" sz="2800" b="1" dirty="0"/>
              <a:t> </a:t>
            </a:r>
            <a:r>
              <a:rPr lang="en-US" sz="2800" b="1" dirty="0" err="1"/>
              <a:t>beriladi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javob</a:t>
            </a:r>
            <a:r>
              <a:rPr lang="en-US" sz="2800" b="1" dirty="0"/>
              <a:t> </a:t>
            </a:r>
            <a:r>
              <a:rPr lang="en-US" sz="2800" b="1" dirty="0" err="1"/>
              <a:t>variantlari</a:t>
            </a:r>
            <a:r>
              <a:rPr lang="en-US" sz="2800" b="1" dirty="0"/>
              <a:t> </a:t>
            </a:r>
            <a:r>
              <a:rPr lang="en-US" sz="2800" b="1" dirty="0" err="1"/>
              <a:t>berilmaydi</a:t>
            </a:r>
            <a:r>
              <a:rPr lang="en-US" sz="2800" b="1" dirty="0"/>
              <a:t>. </a:t>
            </a:r>
            <a:r>
              <a:rPr lang="en-US" sz="2800" b="1" dirty="0" err="1"/>
              <a:t>Savolning</a:t>
            </a:r>
            <a:r>
              <a:rPr lang="en-US" sz="2800" b="1" dirty="0"/>
              <a:t> </a:t>
            </a:r>
            <a:r>
              <a:rPr lang="en-US" sz="2800" b="1" dirty="0" err="1"/>
              <a:t>qisqa</a:t>
            </a:r>
            <a:r>
              <a:rPr lang="en-US" sz="2800" b="1" dirty="0"/>
              <a:t> (</a:t>
            </a:r>
            <a:r>
              <a:rPr lang="en-US" sz="2800" b="1" dirty="0" err="1"/>
              <a:t>bitta</a:t>
            </a:r>
            <a:r>
              <a:rPr lang="en-US" sz="2800" b="1" dirty="0"/>
              <a:t> </a:t>
            </a:r>
            <a:r>
              <a:rPr lang="en-US" sz="2800" b="1" dirty="0" err="1"/>
              <a:t>yoki</a:t>
            </a:r>
            <a:r>
              <a:rPr lang="en-US" sz="2800" b="1" dirty="0"/>
              <a:t> </a:t>
            </a:r>
            <a:r>
              <a:rPr lang="en-US" sz="2800" b="1" dirty="0" err="1"/>
              <a:t>bir</a:t>
            </a:r>
            <a:r>
              <a:rPr lang="en-US" sz="2800" b="1" dirty="0"/>
              <a:t> </a:t>
            </a:r>
            <a:r>
              <a:rPr lang="en-US" sz="2800" b="1" dirty="0" err="1"/>
              <a:t>nechta</a:t>
            </a:r>
            <a:r>
              <a:rPr lang="en-US" sz="2800" b="1" dirty="0"/>
              <a:t> </a:t>
            </a:r>
            <a:r>
              <a:rPr lang="en-US" sz="2800" b="1" dirty="0" err="1"/>
              <a:t>so‘zdan</a:t>
            </a:r>
            <a:r>
              <a:rPr lang="en-US" sz="2800" b="1" dirty="0"/>
              <a:t> </a:t>
            </a:r>
            <a:r>
              <a:rPr lang="en-US" sz="2800" b="1" dirty="0" err="1"/>
              <a:t>iborat</a:t>
            </a:r>
            <a:r>
              <a:rPr lang="en-US" sz="2800" b="1" dirty="0"/>
              <a:t> </a:t>
            </a:r>
            <a:r>
              <a:rPr lang="en-US" sz="2800" b="1" dirty="0" err="1"/>
              <a:t>bo‘lgan</a:t>
            </a:r>
            <a:r>
              <a:rPr lang="en-US" sz="2800" b="1" dirty="0"/>
              <a:t>) </a:t>
            </a:r>
            <a:r>
              <a:rPr lang="en-US" sz="2800" b="1" dirty="0" err="1"/>
              <a:t>javobini</a:t>
            </a:r>
            <a:r>
              <a:rPr lang="en-US" sz="2800" b="1" dirty="0"/>
              <a:t> </a:t>
            </a:r>
            <a:r>
              <a:rPr lang="en-US" sz="2800" b="1" dirty="0" err="1"/>
              <a:t>belgilangan</a:t>
            </a:r>
            <a:r>
              <a:rPr lang="en-US" sz="2800" b="1" dirty="0"/>
              <a:t> </a:t>
            </a:r>
            <a:r>
              <a:rPr lang="en-US" sz="2800" b="1" dirty="0" err="1"/>
              <a:t>joyga</a:t>
            </a:r>
            <a:r>
              <a:rPr lang="en-US" sz="2800" b="1" dirty="0"/>
              <a:t> </a:t>
            </a:r>
            <a:r>
              <a:rPr lang="en-US" sz="2800" b="1" dirty="0" err="1"/>
              <a:t>yozish</a:t>
            </a:r>
            <a:r>
              <a:rPr lang="en-US" sz="2800" b="1" dirty="0"/>
              <a:t> </a:t>
            </a:r>
            <a:r>
              <a:rPr lang="en-US" sz="2800" b="1" dirty="0" err="1"/>
              <a:t>talab</a:t>
            </a:r>
            <a:r>
              <a:rPr lang="en-US" sz="2800" b="1" dirty="0"/>
              <a:t> </a:t>
            </a:r>
            <a:r>
              <a:rPr lang="en-US" sz="2800" b="1" dirty="0" err="1"/>
              <a:t>qilinadi</a:t>
            </a:r>
            <a:r>
              <a:rPr lang="en-US" sz="2800" b="1" dirty="0"/>
              <a:t>. </a:t>
            </a:r>
            <a:r>
              <a:rPr lang="en-US" sz="2800" b="1" dirty="0" err="1"/>
              <a:t>Bunda</a:t>
            </a:r>
            <a:r>
              <a:rPr lang="en-US" sz="2800" b="1" dirty="0"/>
              <a:t> </a:t>
            </a:r>
            <a:r>
              <a:rPr lang="en-US" sz="2800" b="1" dirty="0" err="1"/>
              <a:t>javob</a:t>
            </a:r>
            <a:r>
              <a:rPr lang="en-US" sz="2800" b="1" dirty="0"/>
              <a:t> </a:t>
            </a:r>
            <a:r>
              <a:rPr lang="en-US" sz="2800" b="1" dirty="0" err="1"/>
              <a:t>uchta</a:t>
            </a:r>
            <a:r>
              <a:rPr lang="en-US" sz="2800" b="1" dirty="0"/>
              <a:t> </a:t>
            </a:r>
            <a:r>
              <a:rPr lang="en-US" sz="2800" b="1" dirty="0" err="1"/>
              <a:t>so‘zdan</a:t>
            </a:r>
            <a:r>
              <a:rPr lang="en-US" sz="2800" b="1" dirty="0"/>
              <a:t> </a:t>
            </a:r>
            <a:r>
              <a:rPr lang="en-US" sz="2800" b="1" dirty="0" err="1"/>
              <a:t>oshmasligi</a:t>
            </a:r>
            <a:r>
              <a:rPr lang="en-US" sz="2800" b="1" dirty="0"/>
              <a:t> </a:t>
            </a:r>
            <a:r>
              <a:rPr lang="en-US" sz="2800" b="1" dirty="0" err="1"/>
              <a:t>lozim</a:t>
            </a:r>
            <a:r>
              <a:rPr lang="en-US" sz="2800" b="1" dirty="0"/>
              <a:t> </a:t>
            </a:r>
            <a:r>
              <a:rPr lang="en-US" sz="2800" b="1" dirty="0" err="1"/>
              <a:t>bo‘ladi</a:t>
            </a:r>
            <a:r>
              <a:rPr lang="en-US" sz="2800" b="1" dirty="0"/>
              <a:t>. 		</a:t>
            </a:r>
          </a:p>
          <a:p>
            <a:r>
              <a:rPr lang="en-US" sz="2800" b="1" dirty="0" smtClean="0">
                <a:solidFill>
                  <a:srgbClr val="C00000"/>
                </a:solidFill>
              </a:rPr>
              <a:t>	</a:t>
            </a:r>
            <a:r>
              <a:rPr lang="en-US" sz="2800" b="1" dirty="0" err="1" smtClean="0">
                <a:solidFill>
                  <a:srgbClr val="C00000"/>
                </a:solidFill>
              </a:rPr>
              <a:t>Misol</a:t>
            </a:r>
            <a:r>
              <a:rPr lang="en-US" sz="2800" b="1" dirty="0" smtClean="0">
                <a:solidFill>
                  <a:srgbClr val="C00000"/>
                </a:solidFill>
              </a:rPr>
              <a:t>: </a:t>
            </a:r>
            <a:r>
              <a:rPr lang="en-US" sz="2800" b="1" dirty="0" err="1" smtClean="0"/>
              <a:t>Quyidagi</a:t>
            </a:r>
            <a:r>
              <a:rPr lang="en-US" sz="2800" b="1" dirty="0" smtClean="0"/>
              <a:t> </a:t>
            </a:r>
            <a:r>
              <a:rPr lang="en-US" sz="2800" b="1" dirty="0" err="1"/>
              <a:t>xossalarga</a:t>
            </a:r>
            <a:r>
              <a:rPr lang="en-US" sz="2800" b="1" dirty="0"/>
              <a:t> </a:t>
            </a:r>
            <a:r>
              <a:rPr lang="en-US" sz="2800" b="1" dirty="0" err="1"/>
              <a:t>ega</a:t>
            </a:r>
            <a:r>
              <a:rPr lang="en-US" sz="2800" b="1" dirty="0"/>
              <a:t> </a:t>
            </a:r>
            <a:r>
              <a:rPr lang="en-US" sz="2800" b="1" dirty="0" err="1"/>
              <a:t>bo‘lgan</a:t>
            </a:r>
            <a:r>
              <a:rPr lang="en-US" sz="2800" b="1" dirty="0"/>
              <a:t> </a:t>
            </a:r>
            <a:r>
              <a:rPr lang="en-US" sz="2800" b="1" dirty="0" err="1"/>
              <a:t>geometrik</a:t>
            </a:r>
            <a:r>
              <a:rPr lang="en-US" sz="2800" b="1" dirty="0"/>
              <a:t> </a:t>
            </a:r>
            <a:r>
              <a:rPr lang="en-US" sz="2800" b="1" dirty="0" err="1"/>
              <a:t>shaklni</a:t>
            </a:r>
            <a:r>
              <a:rPr lang="en-US" sz="2800" b="1" dirty="0"/>
              <a:t> </a:t>
            </a:r>
            <a:r>
              <a:rPr lang="en-US" sz="2800" b="1" dirty="0" err="1"/>
              <a:t>aniqlab</a:t>
            </a:r>
            <a:r>
              <a:rPr lang="en-US" sz="2800" b="1" dirty="0"/>
              <a:t>, </a:t>
            </a:r>
            <a:r>
              <a:rPr lang="en-US" sz="2800" b="1" dirty="0" err="1"/>
              <a:t>uning</a:t>
            </a:r>
            <a:r>
              <a:rPr lang="en-US" sz="2800" b="1" dirty="0"/>
              <a:t> </a:t>
            </a:r>
            <a:r>
              <a:rPr lang="en-US" sz="2800" b="1" dirty="0" err="1"/>
              <a:t>nomini</a:t>
            </a:r>
            <a:r>
              <a:rPr lang="en-US" sz="2800" b="1" dirty="0"/>
              <a:t> </a:t>
            </a:r>
            <a:r>
              <a:rPr lang="en-US" sz="2800" b="1" dirty="0" err="1"/>
              <a:t>yozing</a:t>
            </a:r>
            <a:r>
              <a:rPr lang="en-US" sz="2800" b="1" dirty="0"/>
              <a:t>.</a:t>
            </a:r>
          </a:p>
          <a:p>
            <a:pPr lvl="1"/>
            <a:r>
              <a:rPr lang="en-US" sz="2800" b="1" dirty="0"/>
              <a:t>a)	</a:t>
            </a:r>
            <a:r>
              <a:rPr lang="en-US" sz="2800" b="1" dirty="0" err="1"/>
              <a:t>Uchlari</a:t>
            </a:r>
            <a:r>
              <a:rPr lang="en-US" sz="2800" b="1" dirty="0"/>
              <a:t> </a:t>
            </a:r>
            <a:r>
              <a:rPr lang="en-US" sz="2800" b="1" dirty="0" err="1"/>
              <a:t>bor</a:t>
            </a:r>
            <a:endParaRPr lang="en-US" sz="2800" b="1" dirty="0"/>
          </a:p>
          <a:p>
            <a:pPr lvl="1"/>
            <a:r>
              <a:rPr lang="en-US" sz="2800" b="1" dirty="0"/>
              <a:t>b)	</a:t>
            </a:r>
            <a:r>
              <a:rPr lang="en-US" sz="2800" b="1" dirty="0" err="1"/>
              <a:t>Tomonlari</a:t>
            </a:r>
            <a:r>
              <a:rPr lang="en-US" sz="2800" b="1" dirty="0"/>
              <a:t> </a:t>
            </a:r>
            <a:r>
              <a:rPr lang="en-US" sz="2800" b="1" dirty="0" err="1"/>
              <a:t>teng</a:t>
            </a:r>
            <a:endParaRPr lang="en-US" sz="2800" b="1" dirty="0"/>
          </a:p>
          <a:p>
            <a:pPr lvl="1"/>
            <a:r>
              <a:rPr lang="en-US" sz="2800" b="1" dirty="0" smtClean="0"/>
              <a:t>d)</a:t>
            </a:r>
            <a:r>
              <a:rPr lang="en-US" sz="2800" b="1" dirty="0"/>
              <a:t>	</a:t>
            </a:r>
            <a:r>
              <a:rPr lang="en-US" sz="2800" b="1" dirty="0" err="1"/>
              <a:t>Qavariq</a:t>
            </a:r>
            <a:endParaRPr lang="en-US" sz="2800" b="1" dirty="0"/>
          </a:p>
          <a:p>
            <a:pPr lvl="1"/>
            <a:r>
              <a:rPr lang="en-US" sz="2800" b="1" dirty="0" smtClean="0"/>
              <a:t>e)</a:t>
            </a:r>
            <a:r>
              <a:rPr lang="en-US" sz="2800" b="1" dirty="0"/>
              <a:t>	</a:t>
            </a:r>
            <a:r>
              <a:rPr lang="en-US" sz="2800" b="1" dirty="0" err="1"/>
              <a:t>O‘tmas</a:t>
            </a:r>
            <a:r>
              <a:rPr lang="en-US" sz="2800" b="1" dirty="0"/>
              <a:t> </a:t>
            </a:r>
            <a:r>
              <a:rPr lang="en-US" sz="2800" b="1" dirty="0" err="1"/>
              <a:t>burchaklari</a:t>
            </a:r>
            <a:r>
              <a:rPr lang="en-US" sz="2800" b="1" dirty="0"/>
              <a:t> </a:t>
            </a:r>
            <a:r>
              <a:rPr lang="en-US" sz="2800" b="1" dirty="0" err="1"/>
              <a:t>bor</a:t>
            </a:r>
            <a:endParaRPr lang="en-US" sz="2800" b="1" dirty="0"/>
          </a:p>
          <a:p>
            <a:pPr lvl="1"/>
            <a:r>
              <a:rPr lang="en-US" sz="2800" b="1" dirty="0" smtClean="0"/>
              <a:t>f)</a:t>
            </a:r>
            <a:r>
              <a:rPr lang="en-US" sz="2800" b="1" dirty="0"/>
              <a:t>	</a:t>
            </a:r>
            <a:r>
              <a:rPr lang="en-US" sz="2800" b="1" dirty="0" err="1" smtClean="0"/>
              <a:t>Bitta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uchdan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chiquvchi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diagonallari</a:t>
            </a:r>
            <a:r>
              <a:rPr lang="en-US" sz="2800" b="1" dirty="0" smtClean="0"/>
              <a:t> </a:t>
            </a:r>
            <a:r>
              <a:rPr lang="en-US" sz="2800" b="1" dirty="0" err="1"/>
              <a:t>uchta</a:t>
            </a:r>
            <a:endParaRPr lang="en-US" sz="2800" b="1" dirty="0"/>
          </a:p>
          <a:p>
            <a:r>
              <a:rPr lang="en-US" sz="2800" b="1" dirty="0">
                <a:solidFill>
                  <a:srgbClr val="C00000"/>
                </a:solidFill>
              </a:rPr>
              <a:t>                                                        </a:t>
            </a:r>
            <a:r>
              <a:rPr lang="en-US" sz="2800" b="1" dirty="0" err="1">
                <a:solidFill>
                  <a:srgbClr val="C00000"/>
                </a:solidFill>
              </a:rPr>
              <a:t>Javob</a:t>
            </a:r>
            <a:r>
              <a:rPr lang="en-US" sz="2800" b="1" dirty="0">
                <a:solidFill>
                  <a:srgbClr val="C00000"/>
                </a:solidFill>
              </a:rPr>
              <a:t>: </a:t>
            </a:r>
            <a:r>
              <a:rPr lang="en-US" sz="2800" b="1" dirty="0" smtClean="0">
                <a:solidFill>
                  <a:srgbClr val="C00000"/>
                </a:solidFill>
              </a:rPr>
              <a:t>_________   __________</a:t>
            </a:r>
            <a:endParaRPr lang="en-US" sz="2800" b="1" dirty="0">
              <a:solidFill>
                <a:srgbClr val="C00000"/>
              </a:solidFill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13229" y="127608"/>
            <a:ext cx="12205898" cy="925128"/>
            <a:chOff x="0" y="13352"/>
            <a:chExt cx="12205898" cy="925128"/>
          </a:xfrm>
        </p:grpSpPr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xmlns="" id="{F5620CB4-BD5E-457F-8ADB-66BB4FEB2E16}"/>
                </a:ext>
              </a:extLst>
            </p:cNvPr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OCHIQ </a:t>
              </a:r>
              <a:r>
                <a:rPr lang="uz-Latn-UZ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TEST TOPSHIRIQLARI</a:t>
              </a:r>
              <a:r>
                <a:rPr lang="en-US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NING TURLARI</a:t>
              </a:r>
              <a:r>
                <a:rPr lang="uz-Latn-UZ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 </a:t>
              </a:r>
              <a:endParaRPr lang="en-US" sz="2800" b="1" kern="0" dirty="0">
                <a:solidFill>
                  <a:srgbClr val="C00000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8" name="Прямоугольник 7">
                <a:extLst>
                  <a:ext uri="{FF2B5EF4-FFF2-40B4-BE49-F238E27FC236}">
                    <a16:creationId xmlns:a16="http://schemas.microsoft.com/office/drawing/2014/main" xmlns="" id="{7C6AC182-0772-4015-AA4E-4054DE749E6A}"/>
                  </a:ext>
                </a:extLst>
              </p:cNvPr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" name="Прямоугольник 8">
                <a:extLst>
                  <a:ext uri="{FF2B5EF4-FFF2-40B4-BE49-F238E27FC236}">
                    <a16:creationId xmlns:a16="http://schemas.microsoft.com/office/drawing/2014/main" xmlns="" id="{7C6AC182-0772-4015-AA4E-4054DE749E6A}"/>
                  </a:ext>
                </a:extLst>
              </p:cNvPr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sp>
        <p:nvSpPr>
          <p:cNvPr id="10" name="Овал 9"/>
          <p:cNvSpPr/>
          <p:nvPr/>
        </p:nvSpPr>
        <p:spPr>
          <a:xfrm>
            <a:off x="9847263" y="12660313"/>
            <a:ext cx="179387" cy="179387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9190038" y="12641263"/>
            <a:ext cx="179387" cy="179387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5819685" y="5829564"/>
            <a:ext cx="4332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 smtClean="0">
                <a:solidFill>
                  <a:srgbClr val="C00000"/>
                </a:solidFill>
              </a:rPr>
              <a:t>Muntazam</a:t>
            </a:r>
            <a:r>
              <a:rPr lang="en-US" sz="2800" b="1" dirty="0" smtClean="0">
                <a:solidFill>
                  <a:srgbClr val="C00000"/>
                </a:solidFill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</a:rPr>
              <a:t>beshburchak</a:t>
            </a:r>
            <a:endParaRPr lang="ru-RU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6755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D769CFF-239F-415D-B7C0-C6429E0F4BB8}"/>
              </a:ext>
            </a:extLst>
          </p:cNvPr>
          <p:cNvSpPr txBox="1"/>
          <p:nvPr/>
        </p:nvSpPr>
        <p:spPr>
          <a:xfrm>
            <a:off x="243019" y="1198827"/>
            <a:ext cx="11976108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</a:rPr>
              <a:t>2. </a:t>
            </a:r>
            <a:r>
              <a:rPr lang="en-US" sz="2800" b="1" dirty="0" err="1" smtClean="0">
                <a:solidFill>
                  <a:srgbClr val="C00000"/>
                </a:solidFill>
              </a:rPr>
              <a:t>Berilgan</a:t>
            </a:r>
            <a:r>
              <a:rPr lang="en-US" sz="2800" b="1" dirty="0" smtClean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masalani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yechib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faqat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javobini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yozish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topshiriqlari</a:t>
            </a:r>
            <a:r>
              <a:rPr lang="en-US" sz="2800" b="1" dirty="0">
                <a:solidFill>
                  <a:srgbClr val="C00000"/>
                </a:solidFill>
              </a:rPr>
              <a:t>.  </a:t>
            </a:r>
            <a:r>
              <a:rPr lang="en-US" sz="2800" b="1" dirty="0" err="1"/>
              <a:t>Bitta</a:t>
            </a:r>
            <a:r>
              <a:rPr lang="en-US" sz="2800" b="1" dirty="0"/>
              <a:t> masala </a:t>
            </a:r>
            <a:r>
              <a:rPr lang="en-US" sz="2800" b="1" dirty="0" err="1"/>
              <a:t>beriladi</a:t>
            </a:r>
            <a:r>
              <a:rPr lang="en-US" sz="2800" b="1" dirty="0"/>
              <a:t>. </a:t>
            </a:r>
            <a:r>
              <a:rPr lang="en-US" sz="2800" b="1" dirty="0" err="1"/>
              <a:t>Uni</a:t>
            </a:r>
            <a:r>
              <a:rPr lang="en-US" sz="2800" b="1" dirty="0"/>
              <a:t> </a:t>
            </a:r>
            <a:r>
              <a:rPr lang="en-US" sz="2800" b="1" dirty="0" err="1"/>
              <a:t>yechib</a:t>
            </a:r>
            <a:r>
              <a:rPr lang="en-US" sz="2800" b="1" dirty="0"/>
              <a:t>, </a:t>
            </a:r>
            <a:r>
              <a:rPr lang="en-US" sz="2800" b="1" dirty="0" err="1"/>
              <a:t>faqat</a:t>
            </a:r>
            <a:r>
              <a:rPr lang="en-US" sz="2800" b="1" dirty="0"/>
              <a:t> </a:t>
            </a:r>
            <a:r>
              <a:rPr lang="en-US" sz="2800" b="1" dirty="0" err="1"/>
              <a:t>javobni</a:t>
            </a:r>
            <a:r>
              <a:rPr lang="en-US" sz="2800" b="1" dirty="0"/>
              <a:t> </a:t>
            </a:r>
            <a:r>
              <a:rPr lang="en-US" sz="2800" b="1" dirty="0" err="1"/>
              <a:t>belgilangan</a:t>
            </a:r>
            <a:r>
              <a:rPr lang="en-US" sz="2800" b="1" dirty="0"/>
              <a:t> </a:t>
            </a:r>
            <a:r>
              <a:rPr lang="en-US" sz="2800" b="1" dirty="0" err="1"/>
              <a:t>joyga</a:t>
            </a:r>
            <a:r>
              <a:rPr lang="en-US" sz="2800" b="1" dirty="0"/>
              <a:t> </a:t>
            </a:r>
            <a:r>
              <a:rPr lang="en-US" sz="2800" b="1" dirty="0" err="1"/>
              <a:t>yozish</a:t>
            </a:r>
            <a:r>
              <a:rPr lang="en-US" sz="2800" b="1" dirty="0"/>
              <a:t> </a:t>
            </a:r>
            <a:r>
              <a:rPr lang="en-US" sz="2800" b="1" dirty="0" err="1"/>
              <a:t>talab</a:t>
            </a:r>
            <a:r>
              <a:rPr lang="en-US" sz="2800" b="1" dirty="0"/>
              <a:t> </a:t>
            </a:r>
            <a:r>
              <a:rPr lang="en-US" sz="2800" b="1" dirty="0" err="1"/>
              <a:t>qilinadi</a:t>
            </a:r>
            <a:r>
              <a:rPr lang="en-US" sz="2800" b="1" dirty="0"/>
              <a:t>. Agar </a:t>
            </a:r>
            <a:r>
              <a:rPr lang="en-US" sz="2800" b="1" dirty="0" err="1"/>
              <a:t>javob</a:t>
            </a:r>
            <a:r>
              <a:rPr lang="en-US" sz="2800" b="1" dirty="0"/>
              <a:t> </a:t>
            </a:r>
            <a:r>
              <a:rPr lang="en-US" sz="2800" b="1" dirty="0" err="1"/>
              <a:t>verguldan</a:t>
            </a:r>
            <a:r>
              <a:rPr lang="en-US" sz="2800" b="1" dirty="0"/>
              <a:t> </a:t>
            </a:r>
            <a:r>
              <a:rPr lang="en-US" sz="2800" b="1" dirty="0" err="1"/>
              <a:t>keyin</a:t>
            </a:r>
            <a:r>
              <a:rPr lang="en-US" sz="2800" b="1" dirty="0"/>
              <a:t> </a:t>
            </a:r>
            <a:r>
              <a:rPr lang="en-US" sz="2800" b="1" dirty="0" err="1"/>
              <a:t>ko‘p</a:t>
            </a:r>
            <a:r>
              <a:rPr lang="en-US" sz="2800" b="1" dirty="0"/>
              <a:t> </a:t>
            </a:r>
            <a:r>
              <a:rPr lang="en-US" sz="2800" b="1" dirty="0" err="1"/>
              <a:t>xonasi</a:t>
            </a:r>
            <a:r>
              <a:rPr lang="en-US" sz="2800" b="1" dirty="0"/>
              <a:t> </a:t>
            </a:r>
            <a:r>
              <a:rPr lang="en-US" sz="2800" b="1" dirty="0" err="1"/>
              <a:t>bor</a:t>
            </a:r>
            <a:r>
              <a:rPr lang="en-US" sz="2800" b="1" dirty="0"/>
              <a:t> </a:t>
            </a:r>
            <a:r>
              <a:rPr lang="en-US" sz="2800" b="1" dirty="0" err="1"/>
              <a:t>o‘nli</a:t>
            </a:r>
            <a:r>
              <a:rPr lang="en-US" sz="2800" b="1" dirty="0"/>
              <a:t> </a:t>
            </a:r>
            <a:r>
              <a:rPr lang="en-US" sz="2800" b="1" dirty="0" err="1"/>
              <a:t>kasr</a:t>
            </a:r>
            <a:r>
              <a:rPr lang="en-US" sz="2800" b="1" dirty="0"/>
              <a:t> </a:t>
            </a:r>
            <a:r>
              <a:rPr lang="en-US" sz="2800" b="1" dirty="0" err="1"/>
              <a:t>ko‘rinishida</a:t>
            </a:r>
            <a:r>
              <a:rPr lang="en-US" sz="2800" b="1" dirty="0"/>
              <a:t> </a:t>
            </a:r>
            <a:r>
              <a:rPr lang="en-US" sz="2800" b="1" dirty="0" err="1"/>
              <a:t>bo‘lsa</a:t>
            </a:r>
            <a:r>
              <a:rPr lang="en-US" sz="2800" b="1" dirty="0"/>
              <a:t>, </a:t>
            </a:r>
            <a:r>
              <a:rPr lang="en-US" sz="2800" b="1" dirty="0" err="1"/>
              <a:t>uni</a:t>
            </a:r>
            <a:r>
              <a:rPr lang="en-US" sz="2800" b="1" dirty="0"/>
              <a:t> </a:t>
            </a:r>
            <a:r>
              <a:rPr lang="en-US" sz="2800" b="1" dirty="0" err="1"/>
              <a:t>yuzdan</a:t>
            </a:r>
            <a:r>
              <a:rPr lang="en-US" sz="2800" b="1" dirty="0"/>
              <a:t> </a:t>
            </a:r>
            <a:r>
              <a:rPr lang="en-US" sz="2800" b="1" dirty="0" err="1"/>
              <a:t>birlargacha</a:t>
            </a:r>
            <a:r>
              <a:rPr lang="en-US" sz="2800" b="1" dirty="0"/>
              <a:t> </a:t>
            </a:r>
            <a:r>
              <a:rPr lang="en-US" sz="2800" b="1" dirty="0" err="1"/>
              <a:t>yaxlitlab</a:t>
            </a:r>
            <a:r>
              <a:rPr lang="en-US" sz="2800" b="1" dirty="0"/>
              <a:t> </a:t>
            </a:r>
            <a:r>
              <a:rPr lang="en-US" sz="2800" b="1" dirty="0" err="1"/>
              <a:t>yozish</a:t>
            </a:r>
            <a:r>
              <a:rPr lang="en-US" sz="2800" b="1" dirty="0"/>
              <a:t> </a:t>
            </a:r>
            <a:r>
              <a:rPr lang="en-US" sz="2800" b="1" dirty="0" err="1"/>
              <a:t>so‘raladi</a:t>
            </a:r>
            <a:r>
              <a:rPr lang="en-US" sz="2800" b="1" dirty="0"/>
              <a:t> (</a:t>
            </a:r>
            <a:r>
              <a:rPr lang="en-US" sz="2800" b="1" dirty="0" err="1"/>
              <a:t>javob</a:t>
            </a:r>
            <a:r>
              <a:rPr lang="en-US" sz="2800" b="1" dirty="0"/>
              <a:t> </a:t>
            </a:r>
            <a:r>
              <a:rPr lang="en-US" sz="2800" b="1" dirty="0" err="1"/>
              <a:t>manfiy</a:t>
            </a:r>
            <a:r>
              <a:rPr lang="en-US" sz="2800" b="1" dirty="0"/>
              <a:t> son ham </a:t>
            </a:r>
            <a:r>
              <a:rPr lang="en-US" sz="2800" b="1" dirty="0" err="1"/>
              <a:t>bo‘lishi</a:t>
            </a:r>
            <a:r>
              <a:rPr lang="en-US" sz="2800" b="1" dirty="0"/>
              <a:t> </a:t>
            </a:r>
            <a:r>
              <a:rPr lang="en-US" sz="2800" b="1" dirty="0" err="1"/>
              <a:t>mumkin</a:t>
            </a:r>
            <a:r>
              <a:rPr lang="en-US" sz="2800" b="1" dirty="0"/>
              <a:t>).  </a:t>
            </a:r>
            <a:r>
              <a:rPr lang="en-US" sz="2800" b="1" dirty="0" smtClean="0"/>
              <a:t>	</a:t>
            </a:r>
            <a:r>
              <a:rPr lang="en-US" sz="2800" b="1" dirty="0" err="1" smtClean="0">
                <a:solidFill>
                  <a:srgbClr val="C00000"/>
                </a:solidFill>
              </a:rPr>
              <a:t>Misol</a:t>
            </a:r>
            <a:r>
              <a:rPr lang="en-US" sz="2800" b="1" dirty="0">
                <a:solidFill>
                  <a:srgbClr val="C00000"/>
                </a:solidFill>
              </a:rPr>
              <a:t>: </a:t>
            </a:r>
            <a:r>
              <a:rPr lang="en-US" sz="2800" b="1" dirty="0" err="1" smtClean="0"/>
              <a:t>Rasmdagi</a:t>
            </a:r>
            <a:r>
              <a:rPr lang="en-US" sz="2800" b="1" dirty="0" smtClean="0"/>
              <a:t> </a:t>
            </a:r>
            <a:r>
              <a:rPr lang="en-US" sz="2800" b="1" dirty="0" err="1"/>
              <a:t>ma’lumotlardan</a:t>
            </a:r>
            <a:r>
              <a:rPr lang="en-US" sz="2800" b="1" dirty="0"/>
              <a:t> </a:t>
            </a:r>
            <a:r>
              <a:rPr lang="en-US" sz="2800" b="1" dirty="0" err="1"/>
              <a:t>foydalanib</a:t>
            </a:r>
            <a:r>
              <a:rPr lang="en-US" sz="2800" b="1" dirty="0"/>
              <a:t> x </a:t>
            </a:r>
            <a:r>
              <a:rPr lang="en-US" sz="2800" b="1" dirty="0" err="1"/>
              <a:t>burchakning</a:t>
            </a:r>
            <a:r>
              <a:rPr lang="en-US" sz="2800" b="1" dirty="0"/>
              <a:t> </a:t>
            </a:r>
            <a:r>
              <a:rPr lang="en-US" sz="2800" b="1" dirty="0" err="1"/>
              <a:t>gradus</a:t>
            </a:r>
            <a:r>
              <a:rPr lang="en-US" sz="2800" b="1" dirty="0"/>
              <a:t> </a:t>
            </a:r>
            <a:r>
              <a:rPr lang="en-US" sz="2800" b="1" dirty="0" err="1"/>
              <a:t>o‘lchovini</a:t>
            </a:r>
            <a:r>
              <a:rPr lang="en-US" sz="2800" b="1" dirty="0"/>
              <a:t> toping. </a:t>
            </a:r>
            <a:endParaRPr lang="en-US" sz="2800" b="1" dirty="0">
              <a:solidFill>
                <a:srgbClr val="C00000"/>
              </a:solidFill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13229" y="127608"/>
            <a:ext cx="12205898" cy="925128"/>
            <a:chOff x="0" y="13352"/>
            <a:chExt cx="12205898" cy="925128"/>
          </a:xfrm>
        </p:grpSpPr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xmlns="" id="{F5620CB4-BD5E-457F-8ADB-66BB4FEB2E16}"/>
                </a:ext>
              </a:extLst>
            </p:cNvPr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OCHIQ </a:t>
              </a:r>
              <a:r>
                <a:rPr lang="uz-Latn-UZ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TEST TOPSHIRIQLARI</a:t>
              </a:r>
              <a:r>
                <a:rPr lang="en-US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NING TURLARI</a:t>
              </a:r>
              <a:r>
                <a:rPr lang="uz-Latn-UZ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 </a:t>
              </a:r>
              <a:endParaRPr lang="en-US" sz="2800" b="1" kern="0" dirty="0">
                <a:solidFill>
                  <a:srgbClr val="C00000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8" name="Прямоугольник 7">
                <a:extLst>
                  <a:ext uri="{FF2B5EF4-FFF2-40B4-BE49-F238E27FC236}">
                    <a16:creationId xmlns:a16="http://schemas.microsoft.com/office/drawing/2014/main" xmlns="" id="{7C6AC182-0772-4015-AA4E-4054DE749E6A}"/>
                  </a:ext>
                </a:extLst>
              </p:cNvPr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" name="Прямоугольник 8">
                <a:extLst>
                  <a:ext uri="{FF2B5EF4-FFF2-40B4-BE49-F238E27FC236}">
                    <a16:creationId xmlns:a16="http://schemas.microsoft.com/office/drawing/2014/main" xmlns="" id="{7C6AC182-0772-4015-AA4E-4054DE749E6A}"/>
                  </a:ext>
                </a:extLst>
              </p:cNvPr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sp>
        <p:nvSpPr>
          <p:cNvPr id="10" name="Овал 9"/>
          <p:cNvSpPr/>
          <p:nvPr/>
        </p:nvSpPr>
        <p:spPr>
          <a:xfrm>
            <a:off x="9847263" y="12660313"/>
            <a:ext cx="179387" cy="179387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9190038" y="12641263"/>
            <a:ext cx="179387" cy="179387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pic>
        <p:nvPicPr>
          <p:cNvPr id="12" name="Рисунок 11"/>
          <p:cNvPicPr/>
          <p:nvPr/>
        </p:nvPicPr>
        <p:blipFill rotWithShape="1">
          <a:blip r:embed="rId2"/>
          <a:srcRect l="10147" t="18565" r="62524" b="44321"/>
          <a:stretch/>
        </p:blipFill>
        <p:spPr bwMode="auto">
          <a:xfrm>
            <a:off x="2008395" y="3710286"/>
            <a:ext cx="7181643" cy="275152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7785219" y="5829564"/>
                <a:ext cx="167497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C00000"/>
                    </a:solidFill>
                  </a:rPr>
                  <a:t>40</a:t>
                </a:r>
                <a14:m>
                  <m:oMath xmlns:m="http://schemas.openxmlformats.org/officeDocument/2006/math">
                    <m:r>
                      <a:rPr lang="en-US" sz="2800" b="1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endParaRPr lang="ru-RU" sz="2800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85219" y="5829564"/>
                <a:ext cx="1674974" cy="523220"/>
              </a:xfrm>
              <a:prstGeom prst="rect">
                <a:avLst/>
              </a:prstGeom>
              <a:blipFill>
                <a:blip r:embed="rId3"/>
                <a:stretch>
                  <a:fillRect l="-7273" t="-10465" b="-3255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3496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D769CFF-239F-415D-B7C0-C6429E0F4BB8}"/>
              </a:ext>
            </a:extLst>
          </p:cNvPr>
          <p:cNvSpPr txBox="1"/>
          <p:nvPr/>
        </p:nvSpPr>
        <p:spPr>
          <a:xfrm>
            <a:off x="243019" y="1198827"/>
            <a:ext cx="11976108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</a:rPr>
              <a:t>3. </a:t>
            </a:r>
            <a:r>
              <a:rPr lang="en-US" sz="2800" b="1" dirty="0" err="1" smtClean="0">
                <a:solidFill>
                  <a:srgbClr val="C00000"/>
                </a:solidFill>
              </a:rPr>
              <a:t>Jumlalarni</a:t>
            </a:r>
            <a:r>
              <a:rPr lang="en-US" sz="2800" b="1" dirty="0" smtClean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mohiyatidan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kelib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chiqib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to‘ldirish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topshiriqlari</a:t>
            </a:r>
            <a:r>
              <a:rPr lang="en-US" sz="2800" b="1" dirty="0">
                <a:solidFill>
                  <a:srgbClr val="C00000"/>
                </a:solidFill>
              </a:rPr>
              <a:t> – </a:t>
            </a:r>
            <a:r>
              <a:rPr lang="en-US" sz="2800" b="1" dirty="0" err="1"/>
              <a:t>Bir</a:t>
            </a:r>
            <a:r>
              <a:rPr lang="en-US" sz="2800" b="1" dirty="0"/>
              <a:t> </a:t>
            </a:r>
            <a:r>
              <a:rPr lang="en-US" sz="2800" b="1" dirty="0" err="1"/>
              <a:t>nechta</a:t>
            </a:r>
            <a:r>
              <a:rPr lang="en-US" sz="2800" b="1" dirty="0"/>
              <a:t> (</a:t>
            </a:r>
            <a:r>
              <a:rPr lang="en-US" sz="2800" b="1" dirty="0" err="1"/>
              <a:t>odatda</a:t>
            </a:r>
            <a:r>
              <a:rPr lang="en-US" sz="2800" b="1" dirty="0"/>
              <a:t> 4 ta) </a:t>
            </a:r>
            <a:r>
              <a:rPr lang="en-US" sz="2800" b="1" dirty="0" err="1"/>
              <a:t>jumla</a:t>
            </a:r>
            <a:r>
              <a:rPr lang="en-US" sz="2800" b="1" dirty="0"/>
              <a:t> </a:t>
            </a:r>
            <a:r>
              <a:rPr lang="en-US" sz="2800" b="1" dirty="0" err="1"/>
              <a:t>beriladi</a:t>
            </a:r>
            <a:r>
              <a:rPr lang="en-US" sz="2800" b="1" dirty="0"/>
              <a:t>. </a:t>
            </a:r>
            <a:r>
              <a:rPr lang="en-US" sz="2800" b="1" dirty="0" err="1"/>
              <a:t>Ularda</a:t>
            </a:r>
            <a:r>
              <a:rPr lang="en-US" sz="2800" b="1" dirty="0"/>
              <a:t> </a:t>
            </a:r>
            <a:r>
              <a:rPr lang="en-US" sz="2800" b="1" dirty="0" err="1"/>
              <a:t>bittadan</a:t>
            </a:r>
            <a:r>
              <a:rPr lang="en-US" sz="2800" b="1" dirty="0"/>
              <a:t> </a:t>
            </a:r>
            <a:r>
              <a:rPr lang="en-US" sz="2800" b="1" dirty="0" err="1"/>
              <a:t>so‘z</a:t>
            </a:r>
            <a:r>
              <a:rPr lang="en-US" sz="2800" b="1" dirty="0"/>
              <a:t> </a:t>
            </a:r>
            <a:r>
              <a:rPr lang="en-US" sz="2800" b="1" dirty="0" err="1"/>
              <a:t>tushitib</a:t>
            </a:r>
            <a:r>
              <a:rPr lang="en-US" sz="2800" b="1" dirty="0"/>
              <a:t> </a:t>
            </a:r>
            <a:r>
              <a:rPr lang="en-US" sz="2800" b="1" dirty="0" err="1"/>
              <a:t>qoldiriladi</a:t>
            </a:r>
            <a:r>
              <a:rPr lang="en-US" sz="2800" b="1" dirty="0"/>
              <a:t>. </a:t>
            </a:r>
            <a:r>
              <a:rPr lang="en-US" sz="2800" b="1" dirty="0" err="1"/>
              <a:t>Jumlalar</a:t>
            </a:r>
            <a:r>
              <a:rPr lang="en-US" sz="2800" b="1" dirty="0"/>
              <a:t> </a:t>
            </a:r>
            <a:r>
              <a:rPr lang="en-US" sz="2800" b="1" dirty="0" err="1"/>
              <a:t>mazmunidan</a:t>
            </a:r>
            <a:r>
              <a:rPr lang="en-US" sz="2800" b="1" dirty="0"/>
              <a:t> </a:t>
            </a:r>
            <a:r>
              <a:rPr lang="en-US" sz="2800" b="1" dirty="0" err="1"/>
              <a:t>kelib</a:t>
            </a:r>
            <a:r>
              <a:rPr lang="en-US" sz="2800" b="1" dirty="0"/>
              <a:t> </a:t>
            </a:r>
            <a:r>
              <a:rPr lang="en-US" sz="2800" b="1" dirty="0" err="1"/>
              <a:t>chiqib</a:t>
            </a:r>
            <a:r>
              <a:rPr lang="en-US" sz="2800" b="1" dirty="0"/>
              <a:t> </a:t>
            </a:r>
            <a:r>
              <a:rPr lang="en-US" sz="2800" b="1" dirty="0" err="1"/>
              <a:t>tegishli</a:t>
            </a:r>
            <a:r>
              <a:rPr lang="en-US" sz="2800" b="1" dirty="0"/>
              <a:t> </a:t>
            </a:r>
            <a:r>
              <a:rPr lang="en-US" sz="2800" b="1" dirty="0" err="1"/>
              <a:t>so‘zlar</a:t>
            </a:r>
            <a:r>
              <a:rPr lang="en-US" sz="2800" b="1" dirty="0"/>
              <a:t> </a:t>
            </a:r>
            <a:r>
              <a:rPr lang="en-US" sz="2800" b="1" dirty="0" err="1"/>
              <a:t>bilan</a:t>
            </a:r>
            <a:r>
              <a:rPr lang="en-US" sz="2800" b="1" dirty="0"/>
              <a:t> </a:t>
            </a:r>
            <a:r>
              <a:rPr lang="en-US" sz="2800" b="1" dirty="0" err="1"/>
              <a:t>to‘ldirish</a:t>
            </a:r>
            <a:r>
              <a:rPr lang="en-US" sz="2800" b="1" dirty="0"/>
              <a:t> </a:t>
            </a:r>
            <a:r>
              <a:rPr lang="en-US" sz="2800" b="1" dirty="0" err="1"/>
              <a:t>talab</a:t>
            </a:r>
            <a:r>
              <a:rPr lang="en-US" sz="2800" b="1" dirty="0"/>
              <a:t> </a:t>
            </a:r>
            <a:r>
              <a:rPr lang="en-US" sz="2800" b="1" dirty="0" err="1" smtClean="0"/>
              <a:t>qilinadi</a:t>
            </a:r>
            <a:r>
              <a:rPr lang="en-US" sz="2800" b="1" dirty="0" smtClean="0"/>
              <a:t>.</a:t>
            </a:r>
            <a:endParaRPr lang="en-US" sz="2800" b="1" dirty="0" smtClean="0">
              <a:solidFill>
                <a:srgbClr val="C00000"/>
              </a:solidFill>
            </a:endParaRPr>
          </a:p>
          <a:p>
            <a:r>
              <a:rPr lang="en-US" sz="2800" b="1" dirty="0" smtClean="0">
                <a:solidFill>
                  <a:srgbClr val="C00000"/>
                </a:solidFill>
              </a:rPr>
              <a:t>	</a:t>
            </a:r>
            <a:r>
              <a:rPr lang="en-US" sz="2800" b="1" dirty="0" err="1" smtClean="0">
                <a:solidFill>
                  <a:srgbClr val="C00000"/>
                </a:solidFill>
              </a:rPr>
              <a:t>Misol</a:t>
            </a:r>
            <a:r>
              <a:rPr lang="en-US" sz="2800" b="1" dirty="0">
                <a:solidFill>
                  <a:srgbClr val="C00000"/>
                </a:solidFill>
              </a:rPr>
              <a:t>: </a:t>
            </a:r>
            <a:r>
              <a:rPr lang="en-US" sz="2800" b="1" dirty="0" smtClean="0">
                <a:solidFill>
                  <a:srgbClr val="C00000"/>
                </a:solidFill>
              </a:rPr>
              <a:t> </a:t>
            </a:r>
            <a:r>
              <a:rPr lang="en-US" sz="2800" b="1" dirty="0" err="1" smtClean="0"/>
              <a:t>Jumlalarni</a:t>
            </a:r>
            <a:r>
              <a:rPr lang="en-US" sz="2800" b="1" dirty="0" smtClean="0"/>
              <a:t> </a:t>
            </a:r>
            <a:r>
              <a:rPr lang="en-US" sz="2800" b="1" dirty="0" err="1"/>
              <a:t>mohiyatidan</a:t>
            </a:r>
            <a:r>
              <a:rPr lang="en-US" sz="2800" b="1" dirty="0"/>
              <a:t> </a:t>
            </a:r>
            <a:r>
              <a:rPr lang="en-US" sz="2800" b="1" dirty="0" err="1"/>
              <a:t>kelib</a:t>
            </a:r>
            <a:r>
              <a:rPr lang="en-US" sz="2800" b="1" dirty="0"/>
              <a:t> </a:t>
            </a:r>
            <a:r>
              <a:rPr lang="en-US" sz="2800" b="1" dirty="0" err="1"/>
              <a:t>chiqib</a:t>
            </a:r>
            <a:r>
              <a:rPr lang="en-US" sz="2800" b="1" dirty="0"/>
              <a:t> </a:t>
            </a:r>
            <a:r>
              <a:rPr lang="en-US" sz="2800" b="1" dirty="0" err="1"/>
              <a:t>to‘ldiring</a:t>
            </a:r>
            <a:r>
              <a:rPr lang="en-US" sz="2800" b="1" dirty="0"/>
              <a:t>:</a:t>
            </a:r>
          </a:p>
          <a:p>
            <a:pPr lvl="1"/>
            <a:r>
              <a:rPr lang="en-US" sz="2800" b="1" dirty="0"/>
              <a:t>1.</a:t>
            </a:r>
            <a:r>
              <a:rPr lang="en-US" sz="2800" b="1" dirty="0">
                <a:solidFill>
                  <a:srgbClr val="C00000"/>
                </a:solidFill>
              </a:rPr>
              <a:t>	</a:t>
            </a:r>
            <a:r>
              <a:rPr lang="en-US" sz="2800" b="1" dirty="0" err="1"/>
              <a:t>Nuqta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uchlari</a:t>
            </a:r>
            <a:r>
              <a:rPr lang="en-US" sz="2800" b="1" dirty="0"/>
              <a:t> </a:t>
            </a:r>
            <a:r>
              <a:rPr lang="en-US" sz="2800" b="1" dirty="0" err="1"/>
              <a:t>shu</a:t>
            </a:r>
            <a:r>
              <a:rPr lang="en-US" sz="2800" b="1" dirty="0"/>
              <a:t> </a:t>
            </a:r>
            <a:r>
              <a:rPr lang="en-US" sz="2800" b="1" dirty="0" err="1"/>
              <a:t>nuqtada</a:t>
            </a:r>
            <a:r>
              <a:rPr lang="en-US" sz="2800" b="1" dirty="0"/>
              <a:t> </a:t>
            </a:r>
            <a:r>
              <a:rPr lang="en-US" sz="2800" b="1" dirty="0" err="1"/>
              <a:t>bo‘lgan</a:t>
            </a:r>
            <a:r>
              <a:rPr lang="en-US" sz="2800" b="1" dirty="0"/>
              <a:t> </a:t>
            </a:r>
            <a:r>
              <a:rPr lang="en-US" sz="2800" b="1" dirty="0" smtClean="0"/>
              <a:t>  .......      ......   </a:t>
            </a:r>
            <a:r>
              <a:rPr lang="en-US" sz="2800" b="1" dirty="0" err="1" smtClean="0"/>
              <a:t>iborat</a:t>
            </a:r>
            <a:r>
              <a:rPr lang="en-US" sz="2800" b="1" dirty="0" smtClean="0"/>
              <a:t> </a:t>
            </a:r>
            <a:r>
              <a:rPr lang="en-US" sz="2800" b="1" dirty="0" err="1"/>
              <a:t>shakl</a:t>
            </a:r>
            <a:r>
              <a:rPr lang="en-US" sz="2800" b="1" dirty="0"/>
              <a:t> </a:t>
            </a:r>
            <a:r>
              <a:rPr lang="en-US" sz="2800" b="1" dirty="0" err="1"/>
              <a:t>burchak</a:t>
            </a:r>
            <a:r>
              <a:rPr lang="en-US" sz="2800" b="1" dirty="0"/>
              <a:t> deb </a:t>
            </a:r>
            <a:r>
              <a:rPr lang="en-US" sz="2800" b="1" dirty="0" err="1"/>
              <a:t>ataladi</a:t>
            </a:r>
            <a:r>
              <a:rPr lang="en-US" sz="2800" b="1" dirty="0"/>
              <a:t>.</a:t>
            </a:r>
          </a:p>
          <a:p>
            <a:pPr lvl="1"/>
            <a:r>
              <a:rPr lang="en-US" sz="2800" b="1" dirty="0"/>
              <a:t>2.	</a:t>
            </a:r>
            <a:r>
              <a:rPr lang="en-US" sz="2800" b="1" dirty="0" err="1"/>
              <a:t>Tekislikda</a:t>
            </a:r>
            <a:r>
              <a:rPr lang="en-US" sz="2800" b="1" dirty="0"/>
              <a:t> </a:t>
            </a:r>
            <a:r>
              <a:rPr lang="en-US" sz="2800" b="1" dirty="0" err="1"/>
              <a:t>ikki</a:t>
            </a:r>
            <a:r>
              <a:rPr lang="en-US" sz="2800" b="1" dirty="0"/>
              <a:t> </a:t>
            </a:r>
            <a:r>
              <a:rPr lang="en-US" sz="2800" b="1" dirty="0" err="1"/>
              <a:t>nuqta</a:t>
            </a:r>
            <a:r>
              <a:rPr lang="en-US" sz="2800" b="1" dirty="0"/>
              <a:t> </a:t>
            </a:r>
            <a:r>
              <a:rPr lang="en-US" sz="2800" b="1" dirty="0" err="1"/>
              <a:t>orqali</a:t>
            </a:r>
            <a:r>
              <a:rPr lang="en-US" sz="2800" b="1" dirty="0"/>
              <a:t> </a:t>
            </a:r>
            <a:r>
              <a:rPr lang="en-US" sz="2800" b="1" dirty="0" smtClean="0"/>
              <a:t>........   ......   </a:t>
            </a:r>
            <a:r>
              <a:rPr lang="en-US" sz="2800" b="1" dirty="0" err="1" smtClean="0"/>
              <a:t>to‘g‘ri</a:t>
            </a:r>
            <a:r>
              <a:rPr lang="en-US" sz="2800" b="1" dirty="0" smtClean="0"/>
              <a:t> </a:t>
            </a:r>
            <a:r>
              <a:rPr lang="en-US" sz="2800" b="1" dirty="0" err="1"/>
              <a:t>chiziq</a:t>
            </a:r>
            <a:r>
              <a:rPr lang="en-US" sz="2800" b="1" dirty="0"/>
              <a:t> </a:t>
            </a:r>
            <a:r>
              <a:rPr lang="en-US" sz="2800" b="1" dirty="0" err="1"/>
              <a:t>o‘tkazish</a:t>
            </a:r>
            <a:r>
              <a:rPr lang="en-US" sz="2800" b="1" dirty="0"/>
              <a:t> </a:t>
            </a:r>
            <a:r>
              <a:rPr lang="en-US" sz="2800" b="1" dirty="0" err="1"/>
              <a:t>mumkin</a:t>
            </a:r>
            <a:r>
              <a:rPr lang="en-US" sz="2800" b="1" dirty="0"/>
              <a:t>.</a:t>
            </a:r>
          </a:p>
          <a:p>
            <a:pPr lvl="1"/>
            <a:r>
              <a:rPr lang="en-US" sz="2800" b="1" dirty="0"/>
              <a:t>3.	</a:t>
            </a:r>
            <a:r>
              <a:rPr lang="en-US" sz="2800" b="1" dirty="0" err="1"/>
              <a:t>Yoyiq</a:t>
            </a:r>
            <a:r>
              <a:rPr lang="en-US" sz="2800" b="1" dirty="0"/>
              <a:t> </a:t>
            </a:r>
            <a:r>
              <a:rPr lang="en-US" sz="2800" b="1" dirty="0" err="1"/>
              <a:t>burchakning</a:t>
            </a:r>
            <a:r>
              <a:rPr lang="en-US" sz="2800" b="1" dirty="0"/>
              <a:t>  </a:t>
            </a:r>
            <a:r>
              <a:rPr lang="en-US" sz="2800" b="1" dirty="0" err="1"/>
              <a:t>gradus</a:t>
            </a:r>
            <a:r>
              <a:rPr lang="en-US" sz="2800" b="1" dirty="0"/>
              <a:t> </a:t>
            </a:r>
            <a:r>
              <a:rPr lang="en-US" sz="2800" b="1" dirty="0" err="1"/>
              <a:t>o‘lchovi</a:t>
            </a:r>
            <a:r>
              <a:rPr lang="en-US" sz="2800" b="1" dirty="0"/>
              <a:t> </a:t>
            </a:r>
            <a:r>
              <a:rPr lang="en-US" sz="2800" b="1" dirty="0" smtClean="0"/>
              <a:t>......... </a:t>
            </a:r>
            <a:r>
              <a:rPr lang="en-US" sz="2800" b="1" dirty="0" err="1" smtClean="0"/>
              <a:t>teng</a:t>
            </a:r>
            <a:r>
              <a:rPr lang="en-US" sz="2800" b="1" dirty="0"/>
              <a:t>.</a:t>
            </a:r>
          </a:p>
          <a:p>
            <a:pPr lvl="1"/>
            <a:r>
              <a:rPr lang="en-US" sz="2800" b="1" dirty="0"/>
              <a:t>4.	</a:t>
            </a:r>
            <a:r>
              <a:rPr lang="en-US" sz="2800" b="1" dirty="0" err="1"/>
              <a:t>Ikkita</a:t>
            </a:r>
            <a:r>
              <a:rPr lang="en-US" sz="2800" b="1" dirty="0"/>
              <a:t> </a:t>
            </a:r>
            <a:r>
              <a:rPr lang="en-US" sz="2800" b="1" dirty="0" err="1"/>
              <a:t>turli</a:t>
            </a:r>
            <a:r>
              <a:rPr lang="en-US" sz="2800" b="1" dirty="0"/>
              <a:t> </a:t>
            </a:r>
            <a:r>
              <a:rPr lang="en-US" sz="2800" b="1" dirty="0" err="1"/>
              <a:t>to‘g‘ri</a:t>
            </a:r>
            <a:r>
              <a:rPr lang="en-US" sz="2800" b="1" dirty="0"/>
              <a:t> </a:t>
            </a:r>
            <a:r>
              <a:rPr lang="en-US" sz="2800" b="1" dirty="0" err="1"/>
              <a:t>chiziq</a:t>
            </a:r>
            <a:r>
              <a:rPr lang="en-US" sz="2800" b="1" dirty="0"/>
              <a:t> </a:t>
            </a:r>
            <a:r>
              <a:rPr lang="en-US" sz="2800" b="1" dirty="0" err="1"/>
              <a:t>faqat</a:t>
            </a:r>
            <a:r>
              <a:rPr lang="en-US" sz="2800" b="1" dirty="0"/>
              <a:t> </a:t>
            </a:r>
            <a:r>
              <a:rPr lang="en-US" sz="2800" b="1" dirty="0" smtClean="0"/>
              <a:t>..........   ............. </a:t>
            </a:r>
            <a:r>
              <a:rPr lang="en-US" sz="2800" b="1" dirty="0" err="1"/>
              <a:t>kesishadi</a:t>
            </a:r>
            <a:r>
              <a:rPr lang="en-US" sz="2800" b="1" dirty="0" smtClean="0"/>
              <a:t>.</a:t>
            </a:r>
            <a:endParaRPr lang="en-US" sz="2800" b="1" dirty="0"/>
          </a:p>
        </p:txBody>
      </p:sp>
      <p:grpSp>
        <p:nvGrpSpPr>
          <p:cNvPr id="5" name="Группа 4"/>
          <p:cNvGrpSpPr/>
          <p:nvPr/>
        </p:nvGrpSpPr>
        <p:grpSpPr>
          <a:xfrm>
            <a:off x="13229" y="127608"/>
            <a:ext cx="12205898" cy="925128"/>
            <a:chOff x="0" y="13352"/>
            <a:chExt cx="12205898" cy="925128"/>
          </a:xfrm>
        </p:grpSpPr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xmlns="" id="{F5620CB4-BD5E-457F-8ADB-66BB4FEB2E16}"/>
                </a:ext>
              </a:extLst>
            </p:cNvPr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OCHIQ </a:t>
              </a:r>
              <a:r>
                <a:rPr lang="uz-Latn-UZ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TEST TOPSHIRIQLARI</a:t>
              </a:r>
              <a:r>
                <a:rPr lang="en-US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NING TURLARI</a:t>
              </a:r>
              <a:r>
                <a:rPr lang="uz-Latn-UZ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 </a:t>
              </a:r>
              <a:endParaRPr lang="en-US" sz="2800" b="1" kern="0" dirty="0">
                <a:solidFill>
                  <a:srgbClr val="C00000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8" name="Прямоугольник 7">
                <a:extLst>
                  <a:ext uri="{FF2B5EF4-FFF2-40B4-BE49-F238E27FC236}">
                    <a16:creationId xmlns:a16="http://schemas.microsoft.com/office/drawing/2014/main" xmlns="" id="{7C6AC182-0772-4015-AA4E-4054DE749E6A}"/>
                  </a:ext>
                </a:extLst>
              </p:cNvPr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" name="Прямоугольник 8">
                <a:extLst>
                  <a:ext uri="{FF2B5EF4-FFF2-40B4-BE49-F238E27FC236}">
                    <a16:creationId xmlns:a16="http://schemas.microsoft.com/office/drawing/2014/main" xmlns="" id="{7C6AC182-0772-4015-AA4E-4054DE749E6A}"/>
                  </a:ext>
                </a:extLst>
              </p:cNvPr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sp>
        <p:nvSpPr>
          <p:cNvPr id="10" name="Овал 9"/>
          <p:cNvSpPr/>
          <p:nvPr/>
        </p:nvSpPr>
        <p:spPr>
          <a:xfrm>
            <a:off x="9847263" y="12660313"/>
            <a:ext cx="179387" cy="179387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9190038" y="12641263"/>
            <a:ext cx="179387" cy="179387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6751177" y="2837954"/>
            <a:ext cx="2170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 smtClean="0">
                <a:solidFill>
                  <a:srgbClr val="C00000"/>
                </a:solidFill>
              </a:rPr>
              <a:t>ikkita</a:t>
            </a:r>
            <a:r>
              <a:rPr lang="en-US" sz="2800" b="1" dirty="0" smtClean="0">
                <a:solidFill>
                  <a:srgbClr val="C00000"/>
                </a:solidFill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</a:rPr>
              <a:t>nurdan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232805" y="3657301"/>
            <a:ext cx="19456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 smtClean="0">
                <a:solidFill>
                  <a:srgbClr val="C00000"/>
                </a:solidFill>
              </a:rPr>
              <a:t>faqat</a:t>
            </a:r>
            <a:r>
              <a:rPr lang="en-US" sz="2800" b="1" dirty="0" smtClean="0">
                <a:solidFill>
                  <a:srgbClr val="C00000"/>
                </a:solidFill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</a:rPr>
              <a:t>bitta</a:t>
            </a:r>
            <a:endParaRPr lang="ru-RU" sz="2800" b="1" dirty="0">
              <a:solidFill>
                <a:srgbClr val="C0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6487613" y="4124818"/>
                <a:ext cx="101559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C00000"/>
                    </a:solidFill>
                  </a:rPr>
                  <a:t>180</a:t>
                </a:r>
                <a14:m>
                  <m:oMath xmlns:m="http://schemas.openxmlformats.org/officeDocument/2006/math">
                    <m:r>
                      <a:rPr lang="en-US" sz="2800" b="1" i="1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endParaRPr lang="ru-RU" sz="2800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87613" y="4124818"/>
                <a:ext cx="1015594" cy="523220"/>
              </a:xfrm>
              <a:prstGeom prst="rect">
                <a:avLst/>
              </a:prstGeom>
              <a:blipFill>
                <a:blip r:embed="rId2"/>
                <a:stretch>
                  <a:fillRect l="-11976" t="-11765" b="-3411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/>
          <p:cNvSpPr txBox="1"/>
          <p:nvPr/>
        </p:nvSpPr>
        <p:spPr>
          <a:xfrm>
            <a:off x="5732465" y="4532519"/>
            <a:ext cx="23091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 smtClean="0">
                <a:solidFill>
                  <a:srgbClr val="C00000"/>
                </a:solidFill>
              </a:rPr>
              <a:t>bitta</a:t>
            </a:r>
            <a:r>
              <a:rPr lang="en-US" sz="2800" b="1" dirty="0" smtClean="0">
                <a:solidFill>
                  <a:srgbClr val="C00000"/>
                </a:solidFill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</a:rPr>
              <a:t>nuqtada</a:t>
            </a:r>
            <a:endParaRPr lang="ru-RU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0634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3" grpId="0"/>
      <p:bldP spid="14" grpId="0"/>
      <p:bldP spid="1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D769CFF-239F-415D-B7C0-C6429E0F4BB8}"/>
              </a:ext>
            </a:extLst>
          </p:cNvPr>
          <p:cNvSpPr txBox="1"/>
          <p:nvPr/>
        </p:nvSpPr>
        <p:spPr>
          <a:xfrm>
            <a:off x="243019" y="1198827"/>
            <a:ext cx="11976108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</a:rPr>
              <a:t>4. </a:t>
            </a:r>
            <a:r>
              <a:rPr lang="en-US" sz="2800" b="1" dirty="0" err="1" smtClean="0">
                <a:solidFill>
                  <a:srgbClr val="C00000"/>
                </a:solidFill>
              </a:rPr>
              <a:t>Berilgan</a:t>
            </a:r>
            <a:r>
              <a:rPr lang="en-US" sz="2800" b="1" dirty="0" smtClean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savolga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batafsil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javob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berish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topshiriqlari</a:t>
            </a:r>
            <a:r>
              <a:rPr lang="en-US" sz="2800" b="1" dirty="0">
                <a:solidFill>
                  <a:srgbClr val="C00000"/>
                </a:solidFill>
              </a:rPr>
              <a:t>.  </a:t>
            </a:r>
            <a:r>
              <a:rPr lang="en-US" sz="2800" b="1" dirty="0" err="1"/>
              <a:t>Bitta</a:t>
            </a:r>
            <a:r>
              <a:rPr lang="en-US" sz="2800" b="1" dirty="0"/>
              <a:t> </a:t>
            </a:r>
            <a:r>
              <a:rPr lang="en-US" sz="2800" b="1" dirty="0" err="1"/>
              <a:t>savol</a:t>
            </a:r>
            <a:r>
              <a:rPr lang="en-US" sz="2800" b="1" dirty="0"/>
              <a:t> </a:t>
            </a:r>
            <a:r>
              <a:rPr lang="en-US" sz="2800" b="1" dirty="0" err="1"/>
              <a:t>beriladi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javob</a:t>
            </a:r>
            <a:r>
              <a:rPr lang="en-US" sz="2800" b="1" dirty="0"/>
              <a:t> </a:t>
            </a:r>
            <a:r>
              <a:rPr lang="en-US" sz="2800" b="1" dirty="0" err="1"/>
              <a:t>variantlari</a:t>
            </a:r>
            <a:r>
              <a:rPr lang="en-US" sz="2800" b="1" dirty="0"/>
              <a:t> </a:t>
            </a:r>
            <a:r>
              <a:rPr lang="en-US" sz="2800" b="1" dirty="0" err="1"/>
              <a:t>berilmaydi</a:t>
            </a:r>
            <a:r>
              <a:rPr lang="en-US" sz="2800" b="1" dirty="0"/>
              <a:t>. </a:t>
            </a:r>
            <a:r>
              <a:rPr lang="en-US" sz="2800" b="1" dirty="0" err="1"/>
              <a:t>Savolga</a:t>
            </a:r>
            <a:r>
              <a:rPr lang="en-US" sz="2800" b="1" dirty="0"/>
              <a:t> </a:t>
            </a:r>
            <a:r>
              <a:rPr lang="en-US" sz="2800" b="1" dirty="0" err="1"/>
              <a:t>batafsil</a:t>
            </a:r>
            <a:r>
              <a:rPr lang="en-US" sz="2800" b="1" dirty="0"/>
              <a:t> </a:t>
            </a:r>
            <a:r>
              <a:rPr lang="en-US" sz="2800" b="1" dirty="0" err="1"/>
              <a:t>javob</a:t>
            </a:r>
            <a:r>
              <a:rPr lang="en-US" sz="2800" b="1" dirty="0"/>
              <a:t> </a:t>
            </a:r>
            <a:r>
              <a:rPr lang="en-US" sz="2800" b="1" dirty="0" err="1"/>
              <a:t>berish</a:t>
            </a:r>
            <a:r>
              <a:rPr lang="en-US" sz="2800" b="1" dirty="0"/>
              <a:t> </a:t>
            </a:r>
            <a:r>
              <a:rPr lang="en-US" sz="2800" b="1" dirty="0" err="1"/>
              <a:t>talab</a:t>
            </a:r>
            <a:r>
              <a:rPr lang="en-US" sz="2800" b="1" dirty="0"/>
              <a:t> </a:t>
            </a:r>
            <a:r>
              <a:rPr lang="en-US" sz="2800" b="1" dirty="0" err="1"/>
              <a:t>qilinadi</a:t>
            </a:r>
            <a:r>
              <a:rPr lang="en-US" sz="2800" b="1" dirty="0"/>
              <a:t>. </a:t>
            </a:r>
            <a:r>
              <a:rPr lang="en-US" sz="2800" b="1" dirty="0" err="1"/>
              <a:t>Bunday</a:t>
            </a:r>
            <a:r>
              <a:rPr lang="en-US" sz="2800" b="1" dirty="0"/>
              <a:t> </a:t>
            </a:r>
            <a:r>
              <a:rPr lang="en-US" sz="2800" b="1" dirty="0" err="1"/>
              <a:t>topshiriqlar</a:t>
            </a:r>
            <a:r>
              <a:rPr lang="en-US" sz="2800" b="1" dirty="0"/>
              <a:t> </a:t>
            </a:r>
            <a:r>
              <a:rPr lang="en-US" sz="2800" b="1" dirty="0" err="1"/>
              <a:t>qo‘lda</a:t>
            </a:r>
            <a:r>
              <a:rPr lang="en-US" sz="2800" b="1" dirty="0"/>
              <a:t> </a:t>
            </a:r>
            <a:r>
              <a:rPr lang="en-US" sz="2800" b="1" dirty="0" err="1"/>
              <a:t>tekshiriladi</a:t>
            </a:r>
            <a:r>
              <a:rPr lang="en-US" sz="2800" b="1" dirty="0"/>
              <a:t>. 		</a:t>
            </a:r>
          </a:p>
          <a:p>
            <a:r>
              <a:rPr lang="en-US" sz="2800" b="1" dirty="0" smtClean="0">
                <a:solidFill>
                  <a:srgbClr val="C00000"/>
                </a:solidFill>
              </a:rPr>
              <a:t>	</a:t>
            </a:r>
            <a:r>
              <a:rPr lang="en-US" sz="2800" b="1" dirty="0" err="1" smtClean="0">
                <a:solidFill>
                  <a:srgbClr val="C00000"/>
                </a:solidFill>
              </a:rPr>
              <a:t>Misol</a:t>
            </a:r>
            <a:r>
              <a:rPr lang="en-US" sz="2800" b="1" dirty="0">
                <a:solidFill>
                  <a:srgbClr val="C00000"/>
                </a:solidFill>
              </a:rPr>
              <a:t>: </a:t>
            </a:r>
            <a:r>
              <a:rPr lang="en-US" sz="2800" b="1" dirty="0" err="1" smtClean="0">
                <a:solidFill>
                  <a:srgbClr val="C00000"/>
                </a:solidFill>
              </a:rPr>
              <a:t>Uchburchaklar</a:t>
            </a:r>
            <a:r>
              <a:rPr lang="en-US" sz="2800" b="1" dirty="0" smtClean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o‘xshashligining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barcha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alomatlarini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keltiring</a:t>
            </a:r>
            <a:r>
              <a:rPr lang="en-US" sz="2800" b="1" dirty="0" smtClean="0">
                <a:solidFill>
                  <a:srgbClr val="C00000"/>
                </a:solidFill>
              </a:rPr>
              <a:t>.</a:t>
            </a:r>
            <a:endParaRPr lang="en-US" sz="2800" b="1" dirty="0">
              <a:solidFill>
                <a:srgbClr val="C00000"/>
              </a:solidFill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13229" y="127608"/>
            <a:ext cx="12205898" cy="925128"/>
            <a:chOff x="0" y="13352"/>
            <a:chExt cx="12205898" cy="925128"/>
          </a:xfrm>
        </p:grpSpPr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xmlns="" id="{F5620CB4-BD5E-457F-8ADB-66BB4FEB2E16}"/>
                </a:ext>
              </a:extLst>
            </p:cNvPr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OCHIQ </a:t>
              </a:r>
              <a:r>
                <a:rPr lang="uz-Latn-UZ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TEST TOPSHIRIQLARI</a:t>
              </a:r>
              <a:r>
                <a:rPr lang="en-US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NING TURLARI</a:t>
              </a:r>
              <a:r>
                <a:rPr lang="uz-Latn-UZ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 </a:t>
              </a:r>
              <a:endParaRPr lang="en-US" sz="2800" b="1" kern="0" dirty="0">
                <a:solidFill>
                  <a:srgbClr val="C00000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8" name="Прямоугольник 7">
                <a:extLst>
                  <a:ext uri="{FF2B5EF4-FFF2-40B4-BE49-F238E27FC236}">
                    <a16:creationId xmlns:a16="http://schemas.microsoft.com/office/drawing/2014/main" xmlns="" id="{7C6AC182-0772-4015-AA4E-4054DE749E6A}"/>
                  </a:ext>
                </a:extLst>
              </p:cNvPr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" name="Прямоугольник 8">
                <a:extLst>
                  <a:ext uri="{FF2B5EF4-FFF2-40B4-BE49-F238E27FC236}">
                    <a16:creationId xmlns:a16="http://schemas.microsoft.com/office/drawing/2014/main" xmlns="" id="{7C6AC182-0772-4015-AA4E-4054DE749E6A}"/>
                  </a:ext>
                </a:extLst>
              </p:cNvPr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sp>
        <p:nvSpPr>
          <p:cNvPr id="10" name="Овал 9"/>
          <p:cNvSpPr/>
          <p:nvPr/>
        </p:nvSpPr>
        <p:spPr>
          <a:xfrm>
            <a:off x="9847263" y="12660313"/>
            <a:ext cx="179387" cy="179387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9190038" y="12641263"/>
            <a:ext cx="179387" cy="179387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1478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D769CFF-239F-415D-B7C0-C6429E0F4BB8}"/>
              </a:ext>
            </a:extLst>
          </p:cNvPr>
          <p:cNvSpPr txBox="1"/>
          <p:nvPr/>
        </p:nvSpPr>
        <p:spPr>
          <a:xfrm>
            <a:off x="243019" y="1198827"/>
            <a:ext cx="11575815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</a:rPr>
              <a:t>5. </a:t>
            </a:r>
            <a:r>
              <a:rPr lang="en-US" sz="2800" b="1" dirty="0" err="1" smtClean="0">
                <a:solidFill>
                  <a:srgbClr val="C00000"/>
                </a:solidFill>
              </a:rPr>
              <a:t>Berilgan</a:t>
            </a:r>
            <a:r>
              <a:rPr lang="en-US" sz="2800" b="1" dirty="0" smtClean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masalaning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batafsil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yechimini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keltirish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topshiriqlari</a:t>
            </a:r>
            <a:r>
              <a:rPr lang="en-US" sz="2800" b="1" dirty="0">
                <a:solidFill>
                  <a:srgbClr val="C00000"/>
                </a:solidFill>
              </a:rPr>
              <a:t>.  </a:t>
            </a:r>
            <a:r>
              <a:rPr lang="en-US" sz="2800" b="1" dirty="0" err="1"/>
              <a:t>Bitta</a:t>
            </a:r>
            <a:r>
              <a:rPr lang="en-US" sz="2800" b="1" dirty="0"/>
              <a:t> masala </a:t>
            </a:r>
            <a:r>
              <a:rPr lang="en-US" sz="2800" b="1" dirty="0" err="1"/>
              <a:t>beriladi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uni</a:t>
            </a:r>
            <a:r>
              <a:rPr lang="en-US" sz="2800" b="1" dirty="0"/>
              <a:t> </a:t>
            </a:r>
            <a:r>
              <a:rPr lang="en-US" sz="2800" b="1" dirty="0" err="1"/>
              <a:t>ajratilgan</a:t>
            </a:r>
            <a:r>
              <a:rPr lang="en-US" sz="2800" b="1" dirty="0"/>
              <a:t> </a:t>
            </a:r>
            <a:r>
              <a:rPr lang="en-US" sz="2800" b="1" dirty="0" err="1"/>
              <a:t>joyda</a:t>
            </a:r>
            <a:r>
              <a:rPr lang="en-US" sz="2800" b="1" dirty="0"/>
              <a:t> </a:t>
            </a:r>
            <a:r>
              <a:rPr lang="en-US" sz="2800" b="1" dirty="0" err="1"/>
              <a:t>batafsil</a:t>
            </a:r>
            <a:r>
              <a:rPr lang="en-US" sz="2800" b="1" dirty="0"/>
              <a:t> </a:t>
            </a:r>
            <a:r>
              <a:rPr lang="en-US" sz="2800" b="1" dirty="0" err="1"/>
              <a:t>yechimini</a:t>
            </a:r>
            <a:r>
              <a:rPr lang="en-US" sz="2800" b="1" dirty="0"/>
              <a:t> </a:t>
            </a:r>
            <a:r>
              <a:rPr lang="en-US" sz="2800" b="1" dirty="0" err="1"/>
              <a:t>asoslashlar</a:t>
            </a:r>
            <a:r>
              <a:rPr lang="en-US" sz="2800" b="1" dirty="0"/>
              <a:t> </a:t>
            </a:r>
            <a:r>
              <a:rPr lang="en-US" sz="2800" b="1" dirty="0" err="1"/>
              <a:t>bilan</a:t>
            </a:r>
            <a:r>
              <a:rPr lang="en-US" sz="2800" b="1" dirty="0"/>
              <a:t> </a:t>
            </a:r>
            <a:r>
              <a:rPr lang="en-US" sz="2800" b="1" dirty="0" err="1"/>
              <a:t>keltirish</a:t>
            </a:r>
            <a:r>
              <a:rPr lang="en-US" sz="2800" b="1" dirty="0"/>
              <a:t> </a:t>
            </a:r>
            <a:r>
              <a:rPr lang="en-US" sz="2800" b="1" dirty="0" err="1"/>
              <a:t>lozim</a:t>
            </a:r>
            <a:r>
              <a:rPr lang="en-US" sz="2800" b="1" dirty="0"/>
              <a:t> </a:t>
            </a:r>
            <a:r>
              <a:rPr lang="en-US" sz="2800" b="1" dirty="0" err="1"/>
              <a:t>bo‘ladi</a:t>
            </a:r>
            <a:r>
              <a:rPr lang="en-US" sz="2800" b="1" dirty="0"/>
              <a:t>. Bu </a:t>
            </a:r>
            <a:r>
              <a:rPr lang="en-US" sz="2800" b="1" dirty="0" err="1"/>
              <a:t>topshiriqlarda</a:t>
            </a:r>
            <a:r>
              <a:rPr lang="en-US" sz="2800" b="1" dirty="0"/>
              <a:t> </a:t>
            </a:r>
            <a:r>
              <a:rPr lang="en-US" sz="2800" b="1" dirty="0" err="1"/>
              <a:t>biror</a:t>
            </a:r>
            <a:r>
              <a:rPr lang="en-US" sz="2800" b="1" dirty="0"/>
              <a:t> </a:t>
            </a:r>
            <a:r>
              <a:rPr lang="en-US" sz="2800" b="1" dirty="0" err="1"/>
              <a:t>teoremaning</a:t>
            </a:r>
            <a:r>
              <a:rPr lang="en-US" sz="2800" b="1" dirty="0"/>
              <a:t> </a:t>
            </a:r>
            <a:r>
              <a:rPr lang="en-US" sz="2800" b="1" dirty="0" err="1"/>
              <a:t>isbotini</a:t>
            </a:r>
            <a:r>
              <a:rPr lang="en-US" sz="2800" b="1" dirty="0"/>
              <a:t> </a:t>
            </a:r>
            <a:r>
              <a:rPr lang="en-US" sz="2800" b="1" dirty="0" err="1"/>
              <a:t>yoki</a:t>
            </a:r>
            <a:r>
              <a:rPr lang="en-US" sz="2800" b="1" dirty="0"/>
              <a:t> </a:t>
            </a:r>
            <a:r>
              <a:rPr lang="en-US" sz="2800" b="1" dirty="0" err="1"/>
              <a:t>biror</a:t>
            </a:r>
            <a:r>
              <a:rPr lang="en-US" sz="2800" b="1" dirty="0"/>
              <a:t> </a:t>
            </a:r>
            <a:r>
              <a:rPr lang="en-US" sz="2800" b="1" dirty="0" err="1"/>
              <a:t>masalani</a:t>
            </a:r>
            <a:r>
              <a:rPr lang="en-US" sz="2800" b="1" dirty="0"/>
              <a:t> </a:t>
            </a:r>
            <a:r>
              <a:rPr lang="en-US" sz="2800" b="1" dirty="0" err="1"/>
              <a:t>yechish</a:t>
            </a:r>
            <a:r>
              <a:rPr lang="en-US" sz="2800" b="1" dirty="0"/>
              <a:t> </a:t>
            </a:r>
            <a:r>
              <a:rPr lang="en-US" sz="2800" b="1" dirty="0" err="1"/>
              <a:t>algoritmini</a:t>
            </a:r>
            <a:r>
              <a:rPr lang="en-US" sz="2800" b="1" dirty="0"/>
              <a:t> </a:t>
            </a:r>
            <a:r>
              <a:rPr lang="en-US" sz="2800" b="1" dirty="0" err="1"/>
              <a:t>keltirish</a:t>
            </a:r>
            <a:r>
              <a:rPr lang="en-US" sz="2800" b="1" dirty="0"/>
              <a:t> ham </a:t>
            </a:r>
            <a:r>
              <a:rPr lang="en-US" sz="2800" b="1" dirty="0" err="1"/>
              <a:t>so‘ralishi</a:t>
            </a:r>
            <a:r>
              <a:rPr lang="en-US" sz="2800" b="1" dirty="0"/>
              <a:t> </a:t>
            </a:r>
            <a:r>
              <a:rPr lang="en-US" sz="2800" b="1" dirty="0" err="1"/>
              <a:t>mumkin</a:t>
            </a:r>
            <a:r>
              <a:rPr lang="en-US" sz="2800" b="1" dirty="0"/>
              <a:t>. Bu </a:t>
            </a:r>
            <a:r>
              <a:rPr lang="en-US" sz="2800" b="1" dirty="0" err="1"/>
              <a:t>topshiriqlar</a:t>
            </a:r>
            <a:r>
              <a:rPr lang="en-US" sz="2800" b="1" dirty="0"/>
              <a:t> ham </a:t>
            </a:r>
            <a:r>
              <a:rPr lang="en-US" sz="2800" b="1" dirty="0" err="1"/>
              <a:t>qo‘lda</a:t>
            </a:r>
            <a:r>
              <a:rPr lang="en-US" sz="2800" b="1" dirty="0"/>
              <a:t> </a:t>
            </a:r>
            <a:r>
              <a:rPr lang="en-US" sz="2800" b="1" dirty="0" err="1"/>
              <a:t>tekshiriladi</a:t>
            </a:r>
            <a:r>
              <a:rPr lang="en-US" sz="2800" b="1" dirty="0"/>
              <a:t>. 		</a:t>
            </a:r>
          </a:p>
          <a:p>
            <a:r>
              <a:rPr lang="en-US" sz="2800" b="1" dirty="0" smtClean="0">
                <a:solidFill>
                  <a:srgbClr val="C00000"/>
                </a:solidFill>
              </a:rPr>
              <a:t>	</a:t>
            </a:r>
            <a:r>
              <a:rPr lang="en-US" sz="2800" b="1" dirty="0" err="1" smtClean="0">
                <a:solidFill>
                  <a:srgbClr val="C00000"/>
                </a:solidFill>
              </a:rPr>
              <a:t>Misol</a:t>
            </a:r>
            <a:r>
              <a:rPr lang="en-US" sz="2800" b="1" dirty="0">
                <a:solidFill>
                  <a:srgbClr val="C00000"/>
                </a:solidFill>
              </a:rPr>
              <a:t>: </a:t>
            </a:r>
            <a:r>
              <a:rPr lang="en-US" sz="2800" b="1" dirty="0" err="1" smtClean="0"/>
              <a:t>Ixtiyoriy</a:t>
            </a:r>
            <a:r>
              <a:rPr lang="en-US" sz="2800" b="1" dirty="0" smtClean="0"/>
              <a:t> </a:t>
            </a:r>
            <a:r>
              <a:rPr lang="en-US" sz="2800" b="1" dirty="0" err="1"/>
              <a:t>uchburchak</a:t>
            </a:r>
            <a:r>
              <a:rPr lang="en-US" sz="2800" b="1" dirty="0"/>
              <a:t> </a:t>
            </a:r>
            <a:r>
              <a:rPr lang="en-US" sz="2800" b="1" dirty="0" err="1"/>
              <a:t>uchun</a:t>
            </a:r>
            <a:r>
              <a:rPr lang="en-US" sz="2800" b="1" dirty="0"/>
              <a:t> </a:t>
            </a:r>
            <a:r>
              <a:rPr lang="en-US" sz="2800" b="1" dirty="0" err="1"/>
              <a:t>kosinuslar</a:t>
            </a:r>
            <a:r>
              <a:rPr lang="en-US" sz="2800" b="1" dirty="0"/>
              <a:t> </a:t>
            </a:r>
            <a:r>
              <a:rPr lang="en-US" sz="2800" b="1" dirty="0" err="1"/>
              <a:t>teoremasini</a:t>
            </a:r>
            <a:r>
              <a:rPr lang="en-US" sz="2800" b="1" dirty="0"/>
              <a:t> </a:t>
            </a:r>
            <a:r>
              <a:rPr lang="en-US" sz="2800" b="1" dirty="0" err="1"/>
              <a:t>isboti</a:t>
            </a:r>
            <a:r>
              <a:rPr lang="en-US" sz="2800" b="1" dirty="0"/>
              <a:t> </a:t>
            </a:r>
            <a:r>
              <a:rPr lang="en-US" sz="2800" b="1" dirty="0" err="1"/>
              <a:t>bilan</a:t>
            </a:r>
            <a:r>
              <a:rPr lang="en-US" sz="2800" b="1" dirty="0"/>
              <a:t> </a:t>
            </a:r>
            <a:r>
              <a:rPr lang="en-US" sz="2800" b="1" dirty="0" err="1"/>
              <a:t>keltiring</a:t>
            </a:r>
            <a:r>
              <a:rPr lang="en-US" sz="2800" b="1" dirty="0"/>
              <a:t>. </a:t>
            </a:r>
          </a:p>
        </p:txBody>
      </p:sp>
      <p:grpSp>
        <p:nvGrpSpPr>
          <p:cNvPr id="5" name="Группа 4"/>
          <p:cNvGrpSpPr/>
          <p:nvPr/>
        </p:nvGrpSpPr>
        <p:grpSpPr>
          <a:xfrm>
            <a:off x="13229" y="127608"/>
            <a:ext cx="12205898" cy="925128"/>
            <a:chOff x="0" y="13352"/>
            <a:chExt cx="12205898" cy="925128"/>
          </a:xfrm>
        </p:grpSpPr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xmlns="" id="{F5620CB4-BD5E-457F-8ADB-66BB4FEB2E16}"/>
                </a:ext>
              </a:extLst>
            </p:cNvPr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OCHIQ </a:t>
              </a:r>
              <a:r>
                <a:rPr lang="uz-Latn-UZ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TEST TOPSHIRIQLARI</a:t>
              </a:r>
              <a:r>
                <a:rPr lang="en-US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NING TURLARI</a:t>
              </a:r>
              <a:r>
                <a:rPr lang="uz-Latn-UZ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 </a:t>
              </a:r>
              <a:endParaRPr lang="en-US" sz="2800" b="1" kern="0" dirty="0">
                <a:solidFill>
                  <a:srgbClr val="C00000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8" name="Прямоугольник 7">
                <a:extLst>
                  <a:ext uri="{FF2B5EF4-FFF2-40B4-BE49-F238E27FC236}">
                    <a16:creationId xmlns:a16="http://schemas.microsoft.com/office/drawing/2014/main" xmlns="" id="{7C6AC182-0772-4015-AA4E-4054DE749E6A}"/>
                  </a:ext>
                </a:extLst>
              </p:cNvPr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" name="Прямоугольник 8">
                <a:extLst>
                  <a:ext uri="{FF2B5EF4-FFF2-40B4-BE49-F238E27FC236}">
                    <a16:creationId xmlns:a16="http://schemas.microsoft.com/office/drawing/2014/main" xmlns="" id="{7C6AC182-0772-4015-AA4E-4054DE749E6A}"/>
                  </a:ext>
                </a:extLst>
              </p:cNvPr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sp>
        <p:nvSpPr>
          <p:cNvPr id="10" name="Овал 9"/>
          <p:cNvSpPr/>
          <p:nvPr/>
        </p:nvSpPr>
        <p:spPr>
          <a:xfrm>
            <a:off x="9847263" y="12660313"/>
            <a:ext cx="179387" cy="179387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9190038" y="12641263"/>
            <a:ext cx="179387" cy="179387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2516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749FD74E-2513-4FC6-AA86-79B294682432}"/>
              </a:ext>
            </a:extLst>
          </p:cNvPr>
          <p:cNvSpPr txBox="1"/>
          <p:nvPr/>
        </p:nvSpPr>
        <p:spPr>
          <a:xfrm>
            <a:off x="551384" y="1772933"/>
            <a:ext cx="10801200" cy="40370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800"/>
              </a:spcAft>
            </a:pPr>
            <a:r>
              <a:rPr lang="en-US" sz="2400" b="1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Guvohi</a:t>
            </a:r>
            <a:r>
              <a:rPr lang="en-US" sz="24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bo‘lganingizdek</a:t>
            </a:r>
            <a:r>
              <a:rPr lang="en-US" sz="24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matematika</a:t>
            </a:r>
            <a:r>
              <a:rPr lang="en-US" sz="24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fanidan</a:t>
            </a:r>
            <a:r>
              <a:rPr lang="en-US" sz="24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baholash</a:t>
            </a:r>
            <a:r>
              <a:rPr lang="en-US" sz="24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topshiriqlarni</a:t>
            </a:r>
            <a:r>
              <a:rPr lang="en-US" sz="24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rang-</a:t>
            </a:r>
            <a:r>
              <a:rPr lang="en-US" sz="2400" b="1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barang</a:t>
            </a:r>
            <a:r>
              <a:rPr lang="en-US" sz="24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sz="24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tuzish</a:t>
            </a:r>
            <a:r>
              <a:rPr lang="en-US" sz="24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4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ekan</a:t>
            </a:r>
            <a:r>
              <a:rPr lang="en-US" sz="24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400" b="1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o‘z</a:t>
            </a:r>
            <a:r>
              <a:rPr lang="en-US" sz="24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navbatida</a:t>
            </a:r>
            <a:r>
              <a:rPr lang="en-US" sz="24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o‘quvchilar</a:t>
            </a:r>
            <a:r>
              <a:rPr lang="en-US" sz="24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bilimini</a:t>
            </a:r>
            <a:r>
              <a:rPr lang="en-US" sz="24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mezonga</a:t>
            </a:r>
            <a:r>
              <a:rPr lang="en-US" sz="24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asoslanib</a:t>
            </a:r>
            <a:r>
              <a:rPr lang="en-US" sz="24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aniqroq</a:t>
            </a:r>
            <a:r>
              <a:rPr lang="en-US" sz="24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baholash</a:t>
            </a:r>
            <a:r>
              <a:rPr lang="en-US" sz="24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imkonini</a:t>
            </a:r>
            <a:r>
              <a:rPr lang="en-US" sz="24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24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indent="449580" algn="just">
              <a:lnSpc>
                <a:spcPct val="150000"/>
              </a:lnSpc>
              <a:spcAft>
                <a:spcPts val="800"/>
              </a:spcAft>
            </a:pPr>
            <a:r>
              <a:rPr lang="en-US" sz="2400" b="1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Matematika</a:t>
            </a:r>
            <a:r>
              <a:rPr lang="en-US" sz="24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fanidan</a:t>
            </a:r>
            <a:r>
              <a:rPr lang="en-US" sz="24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baholash</a:t>
            </a:r>
            <a:r>
              <a:rPr lang="en-US" sz="24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400" b="1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sz="24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tipik</a:t>
            </a:r>
            <a:r>
              <a:rPr lang="en-US" sz="24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masala </a:t>
            </a:r>
            <a:r>
              <a:rPr lang="en-US" sz="2400" b="1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4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misollarni</a:t>
            </a:r>
            <a:r>
              <a:rPr lang="en-US" sz="24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yechishdan</a:t>
            </a:r>
            <a:r>
              <a:rPr lang="en-US" sz="24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sz="24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bo‘lmasdan</a:t>
            </a:r>
            <a:r>
              <a:rPr lang="en-US" sz="24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o‘quvchilarning</a:t>
            </a:r>
            <a:r>
              <a:rPr lang="en-US" sz="24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mulohaza</a:t>
            </a:r>
            <a:r>
              <a:rPr lang="en-US" sz="24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yuritish</a:t>
            </a:r>
            <a:r>
              <a:rPr lang="en-US" sz="24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mantiqiy</a:t>
            </a:r>
            <a:r>
              <a:rPr lang="en-US" sz="24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fikrlash</a:t>
            </a:r>
            <a:r>
              <a:rPr lang="en-US" sz="24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ko‘nikmalarini</a:t>
            </a:r>
            <a:r>
              <a:rPr lang="en-US" sz="24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400" b="1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rivojlantirish</a:t>
            </a:r>
            <a:r>
              <a:rPr lang="en-US" sz="24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vositasi</a:t>
            </a:r>
            <a:r>
              <a:rPr lang="en-US" sz="24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bo‘lmog‘i</a:t>
            </a:r>
            <a:r>
              <a:rPr lang="en-US" sz="24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4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indent="449580" algn="just">
              <a:lnSpc>
                <a:spcPct val="150000"/>
              </a:lnSpc>
              <a:spcAft>
                <a:spcPts val="800"/>
              </a:spcAft>
            </a:pPr>
            <a:endParaRPr lang="en-US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7" name="Прямоугольник 6">
              <a:extLst>
                <a:ext uri="{FF2B5EF4-FFF2-40B4-BE49-F238E27FC236}">
                  <a16:creationId xmlns:a16="http://schemas.microsoft.com/office/drawing/2014/main" xmlns="" id="{F5620CB4-BD5E-457F-8ADB-66BB4FEB2E16}"/>
                </a:ext>
              </a:extLst>
            </p:cNvPr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uz-Latn-UZ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XULOSA</a:t>
              </a:r>
              <a:endParaRPr lang="en-US" sz="2800" b="1" kern="0" dirty="0">
                <a:solidFill>
                  <a:srgbClr val="C00000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8" name="Группа 7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9" name="Прямоугольник 8">
                <a:extLst>
                  <a:ext uri="{FF2B5EF4-FFF2-40B4-BE49-F238E27FC236}">
                    <a16:creationId xmlns:a16="http://schemas.microsoft.com/office/drawing/2014/main" xmlns="" id="{7C6AC182-0772-4015-AA4E-4054DE749E6A}"/>
                  </a:ext>
                </a:extLst>
              </p:cNvPr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0" name="Прямоугольник 9">
                <a:extLst>
                  <a:ext uri="{FF2B5EF4-FFF2-40B4-BE49-F238E27FC236}">
                    <a16:creationId xmlns:a16="http://schemas.microsoft.com/office/drawing/2014/main" xmlns="" id="{7C6AC182-0772-4015-AA4E-4054DE749E6A}"/>
                  </a:ext>
                </a:extLst>
              </p:cNvPr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05504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3" name="Прямоугольник 2">
              <a:extLst>
                <a:ext uri="{FF2B5EF4-FFF2-40B4-BE49-F238E27FC236}">
                  <a16:creationId xmlns:a16="http://schemas.microsoft.com/office/drawing/2014/main" xmlns="" id="{F5620CB4-BD5E-457F-8ADB-66BB4FEB2E16}"/>
                </a:ext>
              </a:extLst>
            </p:cNvPr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FOYDALANISH </a:t>
              </a:r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TAVSIYA </a:t>
              </a:r>
              <a:r>
                <a:rPr lang="en-US" sz="28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ETILADIGAN ADABIYOTLAR </a:t>
              </a:r>
              <a:r>
                <a:rPr lang="en-US" sz="2800" b="1" dirty="0" err="1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ROʻYXATI</a:t>
              </a:r>
              <a:r>
                <a:rPr lang="en-US" sz="28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:</a:t>
              </a:r>
              <a:endParaRPr lang="sv-SE" sz="28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4" name="Группа 3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5" name="Прямоугольник 4">
                <a:extLst>
                  <a:ext uri="{FF2B5EF4-FFF2-40B4-BE49-F238E27FC236}">
                    <a16:creationId xmlns:a16="http://schemas.microsoft.com/office/drawing/2014/main" xmlns="" id="{7C6AC182-0772-4015-AA4E-4054DE749E6A}"/>
                  </a:ext>
                </a:extLst>
              </p:cNvPr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" name="Прямоугольник 5">
                <a:extLst>
                  <a:ext uri="{FF2B5EF4-FFF2-40B4-BE49-F238E27FC236}">
                    <a16:creationId xmlns:a16="http://schemas.microsoft.com/office/drawing/2014/main" xmlns="" id="{7C6AC182-0772-4015-AA4E-4054DE749E6A}"/>
                  </a:ext>
                </a:extLst>
              </p:cNvPr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sp>
        <p:nvSpPr>
          <p:cNvPr id="7" name="Прямоугольник 6"/>
          <p:cNvSpPr/>
          <p:nvPr/>
        </p:nvSpPr>
        <p:spPr>
          <a:xfrm>
            <a:off x="54353" y="1167913"/>
            <a:ext cx="1215999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  <a:tabLst>
                <a:tab pos="355600" algn="l"/>
              </a:tabLst>
            </a:pPr>
            <a:r>
              <a:rPr lang="en-US" dirty="0" err="1" smtClean="0"/>
              <a:t>A.Ismailov</a:t>
            </a:r>
            <a:r>
              <a:rPr lang="en-US" dirty="0"/>
              <a:t>, </a:t>
            </a:r>
            <a:r>
              <a:rPr lang="en-US" dirty="0" err="1"/>
              <a:t>B.Xaydarov</a:t>
            </a:r>
            <a:r>
              <a:rPr lang="en-US" dirty="0"/>
              <a:t>, </a:t>
            </a:r>
            <a:r>
              <a:rPr lang="en-US" dirty="0" err="1"/>
              <a:t>N.Karimov</a:t>
            </a:r>
            <a:r>
              <a:rPr lang="en-US" dirty="0"/>
              <a:t>, </a:t>
            </a:r>
            <a:r>
              <a:rPr lang="en-US" dirty="0" err="1"/>
              <a:t>Sh.Ismailov</a:t>
            </a:r>
            <a:r>
              <a:rPr lang="en-US" dirty="0"/>
              <a:t>, </a:t>
            </a:r>
            <a:r>
              <a:rPr lang="en-US" dirty="0" err="1"/>
              <a:t>Xalqaro</a:t>
            </a:r>
            <a:r>
              <a:rPr lang="en-US" dirty="0"/>
              <a:t> </a:t>
            </a:r>
            <a:r>
              <a:rPr lang="en-US" dirty="0" err="1"/>
              <a:t>tadqiqotlarda</a:t>
            </a:r>
            <a:r>
              <a:rPr lang="en-US" dirty="0"/>
              <a:t> </a:t>
            </a:r>
            <a:r>
              <a:rPr lang="en-US" dirty="0" err="1" smtClean="0"/>
              <a:t>o‘quvchilarning</a:t>
            </a:r>
            <a:r>
              <a:rPr lang="en-US" dirty="0" smtClean="0"/>
              <a:t> </a:t>
            </a:r>
            <a:r>
              <a:rPr lang="en-US" dirty="0" err="1"/>
              <a:t>matematik</a:t>
            </a:r>
            <a:r>
              <a:rPr lang="en-US" dirty="0"/>
              <a:t> </a:t>
            </a:r>
            <a:r>
              <a:rPr lang="en-US" dirty="0" err="1"/>
              <a:t>savodxonligini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smtClean="0"/>
              <a:t>(</a:t>
            </a:r>
            <a:r>
              <a:rPr lang="en-US" dirty="0" err="1" smtClean="0"/>
              <a:t>metodik</a:t>
            </a:r>
            <a:r>
              <a:rPr lang="en-US" dirty="0" smtClean="0"/>
              <a:t> </a:t>
            </a:r>
            <a:r>
              <a:rPr lang="en-US" dirty="0" err="1" smtClean="0"/>
              <a:t>qo‘llanma</a:t>
            </a:r>
            <a:r>
              <a:rPr lang="en-US" dirty="0"/>
              <a:t>). </a:t>
            </a:r>
            <a:r>
              <a:rPr lang="en-US" dirty="0" err="1" smtClean="0"/>
              <a:t>Ta’lim</a:t>
            </a:r>
            <a:r>
              <a:rPr lang="en-US" dirty="0" smtClean="0"/>
              <a:t> </a:t>
            </a:r>
            <a:r>
              <a:rPr lang="en-US" dirty="0" err="1"/>
              <a:t>sifatini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 smtClean="0"/>
              <a:t>bo‘yicha</a:t>
            </a:r>
            <a:r>
              <a:rPr lang="en-US" dirty="0" smtClean="0"/>
              <a:t> </a:t>
            </a:r>
            <a:r>
              <a:rPr lang="en-US" dirty="0" err="1"/>
              <a:t>xalqaro</a:t>
            </a:r>
            <a:r>
              <a:rPr lang="en-US" dirty="0"/>
              <a:t> </a:t>
            </a:r>
            <a:r>
              <a:rPr lang="en-US" dirty="0" err="1"/>
              <a:t>tadqiqotlarni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 </a:t>
            </a:r>
            <a:r>
              <a:rPr lang="en-US" dirty="0" err="1"/>
              <a:t>milliy</a:t>
            </a:r>
            <a:r>
              <a:rPr lang="en-US" dirty="0"/>
              <a:t> </a:t>
            </a:r>
            <a:r>
              <a:rPr lang="en-US" dirty="0" err="1"/>
              <a:t>markazi</a:t>
            </a:r>
            <a:r>
              <a:rPr lang="en-US" dirty="0"/>
              <a:t>. – Toshkent, 2019-yil. – 112 bet.</a:t>
            </a:r>
          </a:p>
          <a:p>
            <a:pPr marL="342900" indent="-342900">
              <a:buFont typeface="+mj-lt"/>
              <a:buAutoNum type="arabicPeriod"/>
              <a:tabLst>
                <a:tab pos="355600" algn="l"/>
              </a:tabLst>
            </a:pPr>
            <a:r>
              <a:rPr lang="en-US" dirty="0"/>
              <a:t>	Ina V.S. Mullis </a:t>
            </a:r>
            <a:r>
              <a:rPr lang="en-US" dirty="0" err="1"/>
              <a:t>va</a:t>
            </a:r>
            <a:r>
              <a:rPr lang="en-US" dirty="0"/>
              <a:t> Michael O. Martin, TIMSS 2019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/>
              <a:t>qamrov</a:t>
            </a:r>
            <a:r>
              <a:rPr lang="en-US" dirty="0"/>
              <a:t> </a:t>
            </a:r>
            <a:r>
              <a:rPr lang="en-US" dirty="0" err="1"/>
              <a:t>doirasi</a:t>
            </a:r>
            <a:r>
              <a:rPr lang="en-US" dirty="0"/>
              <a:t>, </a:t>
            </a:r>
            <a:r>
              <a:rPr lang="en-US" dirty="0" err="1" smtClean="0"/>
              <a:t>qo‘llanma</a:t>
            </a:r>
            <a:r>
              <a:rPr lang="en-US" dirty="0" smtClean="0"/>
              <a:t>, </a:t>
            </a:r>
            <a:r>
              <a:rPr lang="en-US" dirty="0"/>
              <a:t>Toshkent: “</a:t>
            </a:r>
            <a:r>
              <a:rPr lang="en-US" dirty="0" err="1"/>
              <a:t>Ta’lim</a:t>
            </a:r>
            <a:r>
              <a:rPr lang="en-US" dirty="0"/>
              <a:t> </a:t>
            </a:r>
            <a:r>
              <a:rPr lang="en-US" dirty="0" err="1"/>
              <a:t>sifatini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 smtClean="0"/>
              <a:t>bo‘yicha</a:t>
            </a:r>
            <a:r>
              <a:rPr lang="en-US" dirty="0" smtClean="0"/>
              <a:t> </a:t>
            </a:r>
            <a:r>
              <a:rPr lang="en-US" dirty="0" err="1"/>
              <a:t>xalqaro</a:t>
            </a:r>
            <a:r>
              <a:rPr lang="en-US" dirty="0"/>
              <a:t> </a:t>
            </a:r>
            <a:r>
              <a:rPr lang="en-US" dirty="0" err="1"/>
              <a:t>tadqiqotlarni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 </a:t>
            </a:r>
            <a:r>
              <a:rPr lang="en-US" dirty="0" err="1"/>
              <a:t>milliy</a:t>
            </a:r>
            <a:r>
              <a:rPr lang="en-US" dirty="0"/>
              <a:t> </a:t>
            </a:r>
            <a:r>
              <a:rPr lang="en-US" dirty="0" err="1"/>
              <a:t>markazining</a:t>
            </a:r>
            <a:r>
              <a:rPr lang="en-US" dirty="0"/>
              <a:t> </a:t>
            </a:r>
            <a:r>
              <a:rPr lang="en-US" dirty="0" err="1"/>
              <a:t>matbaa</a:t>
            </a:r>
            <a:r>
              <a:rPr lang="en-US" dirty="0"/>
              <a:t> </a:t>
            </a:r>
            <a:r>
              <a:rPr lang="en-US" dirty="0" err="1" smtClean="0"/>
              <a:t>bo‘limi</a:t>
            </a:r>
            <a:r>
              <a:rPr lang="en-US" dirty="0"/>
              <a:t>”, 2021-yil. 66 bet.</a:t>
            </a:r>
          </a:p>
          <a:p>
            <a:pPr marL="342900" indent="-342900">
              <a:buFont typeface="+mj-lt"/>
              <a:buAutoNum type="arabicPeriod"/>
              <a:tabLst>
                <a:tab pos="355600" algn="l"/>
              </a:tabLst>
            </a:pPr>
            <a:r>
              <a:rPr lang="en-US" dirty="0"/>
              <a:t>	</a:t>
            </a:r>
            <a:r>
              <a:rPr lang="en-US" dirty="0" err="1"/>
              <a:t>Carnoy</a:t>
            </a:r>
            <a:r>
              <a:rPr lang="en-US" dirty="0"/>
              <a:t> M., </a:t>
            </a:r>
            <a:r>
              <a:rPr lang="en-US" dirty="0" err="1"/>
              <a:t>Khavenson</a:t>
            </a:r>
            <a:r>
              <a:rPr lang="en-US" dirty="0"/>
              <a:t> T., </a:t>
            </a:r>
            <a:r>
              <a:rPr lang="en-US" dirty="0" err="1"/>
              <a:t>Ivanova</a:t>
            </a:r>
            <a:r>
              <a:rPr lang="en-US" dirty="0"/>
              <a:t> A. Using TIMSS and PISA results to inform educational policy: a study of Russia and its </a:t>
            </a:r>
            <a:r>
              <a:rPr lang="en-US" dirty="0" err="1"/>
              <a:t>neighbours</a:t>
            </a:r>
            <a:r>
              <a:rPr lang="en-US" dirty="0"/>
              <a:t> //Compare: A Journal of Comparative and International Education. – 2015. – </a:t>
            </a:r>
            <a:r>
              <a:rPr lang="ru-RU" dirty="0"/>
              <a:t>Т. 45. – №. 2. – С. 248-271. </a:t>
            </a:r>
          </a:p>
          <a:p>
            <a:pPr marL="342900" indent="-342900">
              <a:buFont typeface="+mj-lt"/>
              <a:buAutoNum type="arabicPeriod"/>
              <a:tabLst>
                <a:tab pos="355600" algn="l"/>
              </a:tabLst>
            </a:pPr>
            <a:r>
              <a:rPr lang="ru-RU" dirty="0"/>
              <a:t>	</a:t>
            </a:r>
            <a:r>
              <a:rPr lang="en-US" dirty="0"/>
              <a:t>PISA 2021 Mathematics </a:t>
            </a:r>
            <a:r>
              <a:rPr lang="en-US" dirty="0" smtClean="0"/>
              <a:t>Framework, </a:t>
            </a:r>
            <a:r>
              <a:rPr lang="en-US" dirty="0"/>
              <a:t>45th meeting of the PISA Governing Board, 23-25 April 2018 Stockholm, Sweden. </a:t>
            </a:r>
          </a:p>
          <a:p>
            <a:pPr marL="342900" indent="-342900">
              <a:buFont typeface="+mj-lt"/>
              <a:buAutoNum type="arabicPeriod"/>
              <a:tabLst>
                <a:tab pos="355600" algn="l"/>
              </a:tabLst>
            </a:pPr>
            <a:r>
              <a:rPr lang="en-US" dirty="0"/>
              <a:t>	PISA Mathematics in 2021, An analysis of the center for curriculum redesign (CCR), 2016. </a:t>
            </a:r>
          </a:p>
          <a:p>
            <a:pPr>
              <a:tabLst>
                <a:tab pos="355600" algn="l"/>
              </a:tabLst>
            </a:pPr>
            <a:r>
              <a:rPr lang="en-U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Internet </a:t>
            </a:r>
            <a:r>
              <a:rPr lang="en-US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resurslari</a:t>
            </a:r>
            <a:r>
              <a:rPr 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</a:p>
          <a:p>
            <a:pPr>
              <a:tabLst>
                <a:tab pos="355600" algn="l"/>
              </a:tabLst>
            </a:pPr>
            <a:r>
              <a:rPr lang="en-US" dirty="0"/>
              <a:t>1.	http:/www.markaz.tdi.uz - </a:t>
            </a:r>
            <a:r>
              <a:rPr lang="en-US" dirty="0" err="1"/>
              <a:t>Ta’lim</a:t>
            </a:r>
            <a:r>
              <a:rPr lang="en-US" dirty="0"/>
              <a:t> </a:t>
            </a:r>
            <a:r>
              <a:rPr lang="en-US" dirty="0" err="1"/>
              <a:t>sifatini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 smtClean="0"/>
              <a:t>bo‘yicha</a:t>
            </a:r>
            <a:r>
              <a:rPr lang="en-US" dirty="0" smtClean="0"/>
              <a:t> </a:t>
            </a:r>
            <a:r>
              <a:rPr lang="en-US" dirty="0" err="1"/>
              <a:t>xalqaro</a:t>
            </a:r>
            <a:r>
              <a:rPr lang="en-US" dirty="0"/>
              <a:t> </a:t>
            </a:r>
            <a:r>
              <a:rPr lang="en-US" dirty="0" err="1"/>
              <a:t>tadqiqotlarni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 </a:t>
            </a:r>
            <a:r>
              <a:rPr lang="en-US" dirty="0" err="1"/>
              <a:t>milliy</a:t>
            </a:r>
            <a:r>
              <a:rPr lang="en-US" dirty="0"/>
              <a:t> </a:t>
            </a:r>
            <a:r>
              <a:rPr lang="en-US" dirty="0" err="1"/>
              <a:t>markazi</a:t>
            </a:r>
            <a:r>
              <a:rPr lang="en-US" dirty="0"/>
              <a:t> </a:t>
            </a:r>
            <a:r>
              <a:rPr lang="en-US" dirty="0" err="1"/>
              <a:t>sayti</a:t>
            </a:r>
            <a:endParaRPr lang="en-US" dirty="0"/>
          </a:p>
          <a:p>
            <a:pPr marL="342900" indent="-342900">
              <a:buAutoNum type="arabicPeriod" startAt="2"/>
              <a:tabLst>
                <a:tab pos="355600" algn="l"/>
              </a:tabLst>
            </a:pPr>
            <a:r>
              <a:rPr lang="en-US" dirty="0" smtClean="0"/>
              <a:t>t.me/</a:t>
            </a:r>
            <a:r>
              <a:rPr lang="en-US" dirty="0" err="1" smtClean="0"/>
              <a:t>milliymarkaz</a:t>
            </a:r>
            <a:r>
              <a:rPr lang="en-US" dirty="0" smtClean="0"/>
              <a:t> –</a:t>
            </a:r>
            <a:r>
              <a:rPr lang="en-US" dirty="0" err="1" smtClean="0"/>
              <a:t>Milliy</a:t>
            </a:r>
            <a:r>
              <a:rPr lang="en-US" dirty="0" smtClean="0"/>
              <a:t> </a:t>
            </a:r>
            <a:r>
              <a:rPr lang="en-US" dirty="0" err="1" smtClean="0"/>
              <a:t>markaz</a:t>
            </a:r>
            <a:r>
              <a:rPr lang="en-US" dirty="0" smtClean="0"/>
              <a:t> telegram </a:t>
            </a:r>
            <a:r>
              <a:rPr lang="en-US" dirty="0" err="1"/>
              <a:t>kanali</a:t>
            </a:r>
            <a:r>
              <a:rPr lang="en-US" dirty="0"/>
              <a:t> (PISA, PIRLS, TIMSS, TALIS</a:t>
            </a:r>
            <a:r>
              <a:rPr lang="en-US" dirty="0" smtClean="0"/>
              <a:t>)</a:t>
            </a:r>
          </a:p>
          <a:p>
            <a:pPr marL="342900" indent="-342900">
              <a:buAutoNum type="arabicPeriod" startAt="2"/>
              <a:tabLst>
                <a:tab pos="355600" algn="l"/>
              </a:tabLst>
            </a:pPr>
            <a:r>
              <a:rPr lang="en-US" dirty="0"/>
              <a:t>@</a:t>
            </a:r>
            <a:r>
              <a:rPr lang="en-US" dirty="0" err="1" smtClean="0"/>
              <a:t>milliymarkaz_aloqabot</a:t>
            </a:r>
            <a:r>
              <a:rPr lang="en-US" dirty="0" smtClean="0"/>
              <a:t> - </a:t>
            </a:r>
            <a:r>
              <a:rPr lang="en-US" dirty="0" err="1" smtClean="0"/>
              <a:t>Milliy</a:t>
            </a:r>
            <a:r>
              <a:rPr lang="en-US" dirty="0" smtClean="0"/>
              <a:t> </a:t>
            </a:r>
            <a:r>
              <a:rPr lang="en-US" dirty="0" err="1"/>
              <a:t>markazi</a:t>
            </a:r>
            <a:r>
              <a:rPr lang="en-US" dirty="0"/>
              <a:t> telegram </a:t>
            </a:r>
            <a:r>
              <a:rPr lang="en-US" dirty="0" err="1"/>
              <a:t>boti</a:t>
            </a:r>
            <a:r>
              <a:rPr lang="en-US" dirty="0"/>
              <a:t>. </a:t>
            </a:r>
          </a:p>
          <a:p>
            <a:pPr>
              <a:tabLst>
                <a:tab pos="355600" algn="l"/>
              </a:tabLst>
            </a:pPr>
            <a:r>
              <a:rPr lang="en-US" dirty="0"/>
              <a:t>3.	http://www.rtm.uz – </a:t>
            </a:r>
            <a:r>
              <a:rPr lang="en-US" dirty="0" err="1"/>
              <a:t>Respublika</a:t>
            </a:r>
            <a:r>
              <a:rPr lang="en-US" dirty="0"/>
              <a:t> </a:t>
            </a:r>
            <a:r>
              <a:rPr lang="en-US" dirty="0" err="1"/>
              <a:t>ta’lim</a:t>
            </a:r>
            <a:r>
              <a:rPr lang="en-US" dirty="0"/>
              <a:t> </a:t>
            </a:r>
            <a:r>
              <a:rPr lang="en-US" dirty="0" err="1"/>
              <a:t>markazi</a:t>
            </a:r>
            <a:r>
              <a:rPr lang="en-US" dirty="0"/>
              <a:t> </a:t>
            </a:r>
            <a:r>
              <a:rPr lang="en-US" dirty="0" err="1"/>
              <a:t>sayti</a:t>
            </a:r>
            <a:r>
              <a:rPr lang="en-US" dirty="0"/>
              <a:t>.</a:t>
            </a:r>
          </a:p>
          <a:p>
            <a:pPr marL="342900" indent="-342900">
              <a:buAutoNum type="arabicPeriod" startAt="4"/>
              <a:tabLst>
                <a:tab pos="355600" algn="l"/>
              </a:tabLst>
            </a:pPr>
            <a:r>
              <a:rPr lang="en-US" dirty="0" smtClean="0"/>
              <a:t>http</a:t>
            </a:r>
            <a:r>
              <a:rPr lang="en-US" dirty="0"/>
              <a:t>://www.dtm.uz – </a:t>
            </a:r>
            <a:r>
              <a:rPr lang="en-US" dirty="0" err="1"/>
              <a:t>Respublika</a:t>
            </a:r>
            <a:r>
              <a:rPr lang="en-US" dirty="0"/>
              <a:t> test </a:t>
            </a:r>
            <a:r>
              <a:rPr lang="en-US" dirty="0" err="1"/>
              <a:t>markazi</a:t>
            </a:r>
            <a:r>
              <a:rPr lang="en-US" dirty="0"/>
              <a:t> </a:t>
            </a:r>
            <a:r>
              <a:rPr lang="en-US" dirty="0" err="1"/>
              <a:t>sayti</a:t>
            </a:r>
            <a:r>
              <a:rPr lang="en-US" dirty="0" smtClean="0"/>
              <a:t>.</a:t>
            </a:r>
          </a:p>
          <a:p>
            <a:pPr marL="342900" indent="-342900">
              <a:buAutoNum type="arabicPeriod" startAt="4"/>
              <a:tabLst>
                <a:tab pos="355600" algn="l"/>
              </a:tabLst>
            </a:pPr>
            <a:r>
              <a:rPr lang="en-US" dirty="0" smtClean="0"/>
              <a:t>http</a:t>
            </a:r>
            <a:r>
              <a:rPr lang="en-US" dirty="0"/>
              <a:t>://centeroko.ru </a:t>
            </a:r>
            <a:r>
              <a:rPr lang="ru-RU" dirty="0" smtClean="0"/>
              <a:t>–</a:t>
            </a:r>
            <a:r>
              <a:rPr lang="en-US" dirty="0" smtClean="0"/>
              <a:t> </a:t>
            </a:r>
            <a:r>
              <a:rPr lang="ru-RU" dirty="0"/>
              <a:t>Центр оценки качества образования ИСРО </a:t>
            </a:r>
            <a:r>
              <a:rPr lang="ru-RU" dirty="0" smtClean="0"/>
              <a:t>РАО</a:t>
            </a:r>
            <a:endParaRPr lang="en-US" dirty="0"/>
          </a:p>
          <a:p>
            <a:pPr marL="342900" indent="-342900">
              <a:buFontTx/>
              <a:buAutoNum type="arabicPeriod" startAt="4"/>
              <a:tabLst>
                <a:tab pos="355600" algn="l"/>
              </a:tabLst>
            </a:pPr>
            <a:r>
              <a:rPr lang="en-US" dirty="0">
                <a:hlinkClick r:id="rId2"/>
              </a:rPr>
              <a:t>http://</a:t>
            </a:r>
            <a:r>
              <a:rPr lang="en-US" dirty="0" smtClean="0">
                <a:hlinkClick r:id="rId2"/>
              </a:rPr>
              <a:t>timss2015.org</a:t>
            </a:r>
            <a:r>
              <a:rPr lang="en-US" dirty="0" smtClean="0"/>
              <a:t> - </a:t>
            </a:r>
            <a:r>
              <a:rPr lang="ru-RU" dirty="0" smtClean="0"/>
              <a:t>Международный </a:t>
            </a:r>
            <a:r>
              <a:rPr lang="ru-RU" dirty="0"/>
              <a:t>координационный центр исследования </a:t>
            </a:r>
            <a:r>
              <a:rPr lang="en-US" dirty="0" smtClean="0"/>
              <a:t>TIMSS</a:t>
            </a:r>
          </a:p>
          <a:p>
            <a:pPr marL="342900" indent="-342900">
              <a:buFontTx/>
              <a:buAutoNum type="arabicPeriod" startAt="4"/>
              <a:tabLst>
                <a:tab pos="355600" algn="l"/>
              </a:tabLst>
            </a:pPr>
            <a:r>
              <a:rPr lang="en-US" dirty="0"/>
              <a:t>https: </a:t>
            </a:r>
            <a:r>
              <a:rPr lang="en-US" dirty="0" smtClean="0"/>
              <a:t>//</a:t>
            </a:r>
            <a:r>
              <a:rPr lang="en-US" dirty="0" smtClean="0">
                <a:hlinkClick r:id="rId3"/>
              </a:rPr>
              <a:t>www.globalinnovationindex.org</a:t>
            </a:r>
            <a:r>
              <a:rPr lang="en-US" dirty="0" smtClean="0"/>
              <a:t> - Global </a:t>
            </a:r>
            <a:r>
              <a:rPr lang="en-US" dirty="0"/>
              <a:t>Innovation Index 2018 Report. </a:t>
            </a:r>
          </a:p>
        </p:txBody>
      </p:sp>
    </p:spTree>
    <p:extLst>
      <p:ext uri="{BB962C8B-B14F-4D97-AF65-F5344CB8AC3E}">
        <p14:creationId xmlns:p14="http://schemas.microsoft.com/office/powerpoint/2010/main" val="2955454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CA401C84-8EE2-4749-9001-18B9EEAD90FB}"/>
              </a:ext>
            </a:extLst>
          </p:cNvPr>
          <p:cNvSpPr/>
          <p:nvPr/>
        </p:nvSpPr>
        <p:spPr>
          <a:xfrm>
            <a:off x="0" y="-56989"/>
            <a:ext cx="12192000" cy="10658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z-Latn-UZ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5" name="Прямая соединительная линия 14">
            <a:extLst>
              <a:ext uri="{FF2B5EF4-FFF2-40B4-BE49-F238E27FC236}">
                <a16:creationId xmlns:a16="http://schemas.microsoft.com/office/drawing/2014/main" xmlns="" id="{B4343475-90DD-4FE5-A6D4-56F4A42A5963}"/>
              </a:ext>
            </a:extLst>
          </p:cNvPr>
          <p:cNvCxnSpPr>
            <a:cxnSpLocks/>
          </p:cNvCxnSpPr>
          <p:nvPr/>
        </p:nvCxnSpPr>
        <p:spPr>
          <a:xfrm flipV="1">
            <a:off x="1324178" y="1150837"/>
            <a:ext cx="9420023" cy="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xmlns="" id="{7C6AC182-0772-4015-AA4E-4054DE749E6A}"/>
              </a:ext>
            </a:extLst>
          </p:cNvPr>
          <p:cNvSpPr/>
          <p:nvPr/>
        </p:nvSpPr>
        <p:spPr>
          <a:xfrm>
            <a:off x="0" y="6761276"/>
            <a:ext cx="12192000" cy="45719"/>
          </a:xfrm>
          <a:prstGeom prst="rect">
            <a:avLst/>
          </a:prstGeom>
          <a:solidFill>
            <a:srgbClr val="D9B01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F5620CB4-BD5E-457F-8ADB-66BB4FEB2E16}"/>
              </a:ext>
            </a:extLst>
          </p:cNvPr>
          <p:cNvSpPr/>
          <p:nvPr/>
        </p:nvSpPr>
        <p:spPr>
          <a:xfrm>
            <a:off x="1390419" y="362490"/>
            <a:ext cx="9353782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</a:t>
            </a:r>
            <a:r>
              <a:rPr lang="en-US" b="1" dirty="0" err="1" smtClean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OʻRGANISH</a:t>
            </a:r>
            <a:r>
              <a:rPr lang="en-US" b="1" dirty="0" smtClean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VA ISTIQBOLLARINI BELGILASH </a:t>
            </a:r>
            <a:r>
              <a:rPr lang="ru-RU" b="1" dirty="0" smtClean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</a:t>
            </a:r>
            <a:r>
              <a:rPr lang="ru-RU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INSTITUTI</a:t>
            </a:r>
          </a:p>
        </p:txBody>
      </p:sp>
      <p:pic>
        <p:nvPicPr>
          <p:cNvPr id="11" name="Picture 2" descr="http://avloniy.uz/images/logo_1603161398.png">
            <a:extLst>
              <a:ext uri="{FF2B5EF4-FFF2-40B4-BE49-F238E27FC236}">
                <a16:creationId xmlns:a16="http://schemas.microsoft.com/office/drawing/2014/main" xmlns="" id="{0AC21B48-EC82-423C-A80C-DB041A5DCA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/>
        </p:blipFill>
        <p:spPr bwMode="auto">
          <a:xfrm>
            <a:off x="507943" y="289710"/>
            <a:ext cx="732551" cy="86112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002060"/>
            </a:solidFill>
          </a:ln>
          <a:extLst/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7C6AC182-0772-4015-AA4E-4054DE749E6A}"/>
              </a:ext>
            </a:extLst>
          </p:cNvPr>
          <p:cNvSpPr/>
          <p:nvPr/>
        </p:nvSpPr>
        <p:spPr>
          <a:xfrm>
            <a:off x="0" y="13352"/>
            <a:ext cx="12192000" cy="45719"/>
          </a:xfrm>
          <a:prstGeom prst="rect">
            <a:avLst/>
          </a:prstGeom>
          <a:solidFill>
            <a:srgbClr val="D9B01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xmlns="" id="{20EC522E-F00F-42D2-97F6-1F20B3737340}"/>
              </a:ext>
            </a:extLst>
          </p:cNvPr>
          <p:cNvSpPr txBox="1">
            <a:spLocks/>
          </p:cNvSpPr>
          <p:nvPr/>
        </p:nvSpPr>
        <p:spPr bwMode="grayWhite">
          <a:xfrm>
            <a:off x="507943" y="2637711"/>
            <a:ext cx="8698899" cy="1065809"/>
          </a:xfrm>
          <a:prstGeom prst="rect">
            <a:avLst/>
          </a:prstGeom>
          <a:solidFill>
            <a:schemeClr val="bg1">
              <a:alpha val="50000"/>
            </a:schemeClr>
          </a:solidFill>
          <a:effectLst/>
        </p:spPr>
        <p:txBody>
          <a:bodyPr vert="horz" lIns="91440" tIns="45720" rIns="91440" bIns="45720" rtlCol="0" anchor="ctr">
            <a:noAutofit/>
          </a:bodyPr>
          <a:lstStyle>
            <a:defPPr rtl="0"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3000" b="1" spc="5">
                <a:solidFill>
                  <a:srgbClr val="002060"/>
                </a:solidFill>
                <a:latin typeface="Times New Roman"/>
                <a:ea typeface="Calibri"/>
                <a:cs typeface="+mj-cs"/>
              </a:defRPr>
            </a:lvl1pPr>
          </a:lstStyle>
          <a:p>
            <a:r>
              <a:rPr lang="en-US" sz="3600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E’TIBORINGIZ  UCHUN  RAHMAT!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225910" y="5303694"/>
            <a:ext cx="836966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B.K.Xaydarov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>
                <a:solidFill>
                  <a:srgbClr val="002060"/>
                </a:solidFill>
              </a:rPr>
              <a:t>– f.-</a:t>
            </a:r>
            <a:r>
              <a:rPr lang="en-US" sz="2000" dirty="0" err="1">
                <a:solidFill>
                  <a:srgbClr val="002060"/>
                </a:solidFill>
              </a:rPr>
              <a:t>m.f.n</a:t>
            </a:r>
            <a:r>
              <a:rPr lang="en-US" sz="2000" dirty="0">
                <a:solidFill>
                  <a:srgbClr val="002060"/>
                </a:solidFill>
              </a:rPr>
              <a:t>., Toshkent </a:t>
            </a:r>
            <a:r>
              <a:rPr lang="en-US" sz="2000" dirty="0" err="1">
                <a:solidFill>
                  <a:srgbClr val="002060"/>
                </a:solidFill>
              </a:rPr>
              <a:t>shahar</a:t>
            </a:r>
            <a:r>
              <a:rPr lang="en-US" sz="2000" dirty="0">
                <a:solidFill>
                  <a:srgbClr val="002060"/>
                </a:solidFill>
              </a:rPr>
              <a:t> XTXQTUMOHM  </a:t>
            </a:r>
            <a:endParaRPr lang="en-US" sz="2000" dirty="0" smtClean="0">
              <a:solidFill>
                <a:srgbClr val="002060"/>
              </a:solidFill>
            </a:endParaRPr>
          </a:p>
          <a:p>
            <a:r>
              <a:rPr lang="en-US" sz="2000" dirty="0" smtClean="0">
                <a:solidFill>
                  <a:srgbClr val="002060"/>
                </a:solidFill>
              </a:rPr>
              <a:t>                            </a:t>
            </a:r>
            <a:r>
              <a:rPr lang="en-US" sz="2000" dirty="0" err="1" smtClean="0">
                <a:solidFill>
                  <a:srgbClr val="002060"/>
                </a:solidFill>
              </a:rPr>
              <a:t>Aniq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va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tabiiy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fanlar</a:t>
            </a:r>
            <a:r>
              <a:rPr lang="uz-Latn-UZ" sz="2000" dirty="0">
                <a:solidFill>
                  <a:srgbClr val="002060"/>
                </a:solidFill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</a:rPr>
              <a:t>metodikasi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kafedrasi</a:t>
            </a:r>
            <a:r>
              <a:rPr lang="uz-Latn-UZ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professori</a:t>
            </a:r>
            <a:endParaRPr lang="uz-Latn-UZ" sz="2000" dirty="0">
              <a:solidFill>
                <a:srgbClr val="002060"/>
              </a:solidFill>
            </a:endParaRPr>
          </a:p>
          <a:p>
            <a:r>
              <a:rPr lang="en-US" sz="2000" i="1" dirty="0" smtClean="0">
                <a:solidFill>
                  <a:srgbClr val="0070C0"/>
                </a:solidFill>
              </a:rPr>
              <a:t>                            E-mail: khaydarov2021@gmail.com</a:t>
            </a:r>
            <a:endParaRPr lang="ru-RU" sz="2000" i="1" dirty="0">
              <a:solidFill>
                <a:srgbClr val="0070C0"/>
              </a:solidFill>
            </a:endParaRPr>
          </a:p>
        </p:txBody>
      </p:sp>
      <p:pic>
        <p:nvPicPr>
          <p:cNvPr id="17" name="Рисунок 16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15" t="28791" r="31855" b="38712"/>
          <a:stretch/>
        </p:blipFill>
        <p:spPr bwMode="auto">
          <a:xfrm>
            <a:off x="8826366" y="2007660"/>
            <a:ext cx="2766149" cy="285411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356264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PDescription xmlns="4873beb7-5857-4685-be1f-d57550cc96cc" xsi:nil="true"/>
    <AssetExpire xmlns="4873beb7-5857-4685-be1f-d57550cc96cc">2029-01-01T08:00:00+00:00</AssetExpire>
    <CampaignTagsTaxHTField0 xmlns="4873beb7-5857-4685-be1f-d57550cc96cc">
      <Terms xmlns="http://schemas.microsoft.com/office/infopath/2007/PartnerControls"/>
    </CampaignTagsTaxHTField0>
    <IntlLangReviewDate xmlns="4873beb7-5857-4685-be1f-d57550cc96cc" xsi:nil="true"/>
    <TPFriendlyName xmlns="4873beb7-5857-4685-be1f-d57550cc96cc" xsi:nil="true"/>
    <IntlLangReview xmlns="4873beb7-5857-4685-be1f-d57550cc96cc">false</IntlLangReview>
    <LocLastLocAttemptVersionLookup xmlns="4873beb7-5857-4685-be1f-d57550cc96cc">855024</LocLastLocAttemptVersionLookup>
    <PolicheckWords xmlns="4873beb7-5857-4685-be1f-d57550cc96cc" xsi:nil="true"/>
    <SubmitterId xmlns="4873beb7-5857-4685-be1f-d57550cc96cc" xsi:nil="true"/>
    <AcquiredFrom xmlns="4873beb7-5857-4685-be1f-d57550cc96cc">Internal MS</AcquiredFrom>
    <EditorialStatus xmlns="4873beb7-5857-4685-be1f-d57550cc96cc">Complete</EditorialStatus>
    <Markets xmlns="4873beb7-5857-4685-be1f-d57550cc96cc"/>
    <OriginAsset xmlns="4873beb7-5857-4685-be1f-d57550cc96cc" xsi:nil="true"/>
    <AssetStart xmlns="4873beb7-5857-4685-be1f-d57550cc96cc">2012-08-31T08:50:00+00:00</AssetStart>
    <FriendlyTitle xmlns="4873beb7-5857-4685-be1f-d57550cc96cc" xsi:nil="true"/>
    <MarketSpecific xmlns="4873beb7-5857-4685-be1f-d57550cc96cc">false</MarketSpecific>
    <TPNamespace xmlns="4873beb7-5857-4685-be1f-d57550cc96cc" xsi:nil="true"/>
    <PublishStatusLookup xmlns="4873beb7-5857-4685-be1f-d57550cc96cc">
      <Value>1616423</Value>
    </PublishStatusLookup>
    <APAuthor xmlns="4873beb7-5857-4685-be1f-d57550cc96cc">
      <UserInfo>
        <DisplayName>REDMOND\kristaa</DisplayName>
        <AccountId>136</AccountId>
        <AccountType/>
      </UserInfo>
    </APAuthor>
    <TPCommandLine xmlns="4873beb7-5857-4685-be1f-d57550cc96cc" xsi:nil="true"/>
    <IntlLangReviewer xmlns="4873beb7-5857-4685-be1f-d57550cc96cc" xsi:nil="true"/>
    <OpenTemplate xmlns="4873beb7-5857-4685-be1f-d57550cc96cc">true</OpenTemplate>
    <CSXSubmissionDate xmlns="4873beb7-5857-4685-be1f-d57550cc96cc" xsi:nil="true"/>
    <TaxCatchAll xmlns="4873beb7-5857-4685-be1f-d57550cc96cc"/>
    <Manager xmlns="4873beb7-5857-4685-be1f-d57550cc96cc" xsi:nil="true"/>
    <NumericId xmlns="4873beb7-5857-4685-be1f-d57550cc96cc" xsi:nil="true"/>
    <ParentAssetId xmlns="4873beb7-5857-4685-be1f-d57550cc96cc" xsi:nil="true"/>
    <OriginalSourceMarket xmlns="4873beb7-5857-4685-be1f-d57550cc96cc" xsi:nil="true"/>
    <ApprovalStatus xmlns="4873beb7-5857-4685-be1f-d57550cc96cc">InProgress</ApprovalStatus>
    <TPComponent xmlns="4873beb7-5857-4685-be1f-d57550cc96cc" xsi:nil="true"/>
    <EditorialTags xmlns="4873beb7-5857-4685-be1f-d57550cc96cc" xsi:nil="true"/>
    <TPExecutable xmlns="4873beb7-5857-4685-be1f-d57550cc96cc" xsi:nil="true"/>
    <TPLaunchHelpLink xmlns="4873beb7-5857-4685-be1f-d57550cc96cc" xsi:nil="true"/>
    <LocComments xmlns="4873beb7-5857-4685-be1f-d57550cc96cc" xsi:nil="true"/>
    <LocRecommendedHandoff xmlns="4873beb7-5857-4685-be1f-d57550cc96cc" xsi:nil="true"/>
    <SourceTitle xmlns="4873beb7-5857-4685-be1f-d57550cc96cc" xsi:nil="true"/>
    <CSXUpdate xmlns="4873beb7-5857-4685-be1f-d57550cc96cc">false</CSXUpdate>
    <IntlLocPriority xmlns="4873beb7-5857-4685-be1f-d57550cc96cc" xsi:nil="true"/>
    <UAProjectedTotalWords xmlns="4873beb7-5857-4685-be1f-d57550cc96cc" xsi:nil="true"/>
    <AssetType xmlns="4873beb7-5857-4685-be1f-d57550cc96cc">TP</AssetType>
    <MachineTranslated xmlns="4873beb7-5857-4685-be1f-d57550cc96cc">false</MachineTranslated>
    <OutputCachingOn xmlns="4873beb7-5857-4685-be1f-d57550cc96cc">false</OutputCachingOn>
    <TemplateStatus xmlns="4873beb7-5857-4685-be1f-d57550cc96cc">Complete</TemplateStatus>
    <IsSearchable xmlns="4873beb7-5857-4685-be1f-d57550cc96cc">true</IsSearchable>
    <ContentItem xmlns="4873beb7-5857-4685-be1f-d57550cc96cc" xsi:nil="true"/>
    <HandoffToMSDN xmlns="4873beb7-5857-4685-be1f-d57550cc96cc" xsi:nil="true"/>
    <ShowIn xmlns="4873beb7-5857-4685-be1f-d57550cc96cc">Show everywhere</ShowIn>
    <ThumbnailAssetId xmlns="4873beb7-5857-4685-be1f-d57550cc96cc" xsi:nil="true"/>
    <UALocComments xmlns="4873beb7-5857-4685-be1f-d57550cc96cc" xsi:nil="true"/>
    <UALocRecommendation xmlns="4873beb7-5857-4685-be1f-d57550cc96cc">Localize</UALocRecommendation>
    <LastModifiedDateTime xmlns="4873beb7-5857-4685-be1f-d57550cc96cc" xsi:nil="true"/>
    <LegacyData xmlns="4873beb7-5857-4685-be1f-d57550cc96cc" xsi:nil="true"/>
    <LocManualTestRequired xmlns="4873beb7-5857-4685-be1f-d57550cc96cc">false</LocManualTestRequired>
    <LocMarketGroupTiers2 xmlns="4873beb7-5857-4685-be1f-d57550cc96cc" xsi:nil="true"/>
    <ClipArtFilename xmlns="4873beb7-5857-4685-be1f-d57550cc96cc" xsi:nil="true"/>
    <TPApplication xmlns="4873beb7-5857-4685-be1f-d57550cc96cc" xsi:nil="true"/>
    <CSXHash xmlns="4873beb7-5857-4685-be1f-d57550cc96cc" xsi:nil="true"/>
    <DirectSourceMarket xmlns="4873beb7-5857-4685-be1f-d57550cc96cc" xsi:nil="true"/>
    <PrimaryImageGen xmlns="4873beb7-5857-4685-be1f-d57550cc96cc">true</PrimaryImageGen>
    <PlannedPubDate xmlns="4873beb7-5857-4685-be1f-d57550cc96cc" xsi:nil="true"/>
    <CSXSubmissionMarket xmlns="4873beb7-5857-4685-be1f-d57550cc96cc" xsi:nil="true"/>
    <Downloads xmlns="4873beb7-5857-4685-be1f-d57550cc96cc">0</Downloads>
    <ArtSampleDocs xmlns="4873beb7-5857-4685-be1f-d57550cc96cc" xsi:nil="true"/>
    <TrustLevel xmlns="4873beb7-5857-4685-be1f-d57550cc96cc">1 Microsoft Managed Content</TrustLevel>
    <BlockPublish xmlns="4873beb7-5857-4685-be1f-d57550cc96cc">false</BlockPublish>
    <TPLaunchHelpLinkType xmlns="4873beb7-5857-4685-be1f-d57550cc96cc">Template</TPLaunchHelpLinkType>
    <LocalizationTagsTaxHTField0 xmlns="4873beb7-5857-4685-be1f-d57550cc96cc">
      <Terms xmlns="http://schemas.microsoft.com/office/infopath/2007/PartnerControls"/>
    </LocalizationTagsTaxHTField0>
    <BusinessGroup xmlns="4873beb7-5857-4685-be1f-d57550cc96cc" xsi:nil="true"/>
    <Providers xmlns="4873beb7-5857-4685-be1f-d57550cc96cc" xsi:nil="true"/>
    <TemplateTemplateType xmlns="4873beb7-5857-4685-be1f-d57550cc96cc">PowerPoint Presentation Template</TemplateTemplateType>
    <TimesCloned xmlns="4873beb7-5857-4685-be1f-d57550cc96cc" xsi:nil="true"/>
    <TPAppVersion xmlns="4873beb7-5857-4685-be1f-d57550cc96cc" xsi:nil="true"/>
    <VoteCount xmlns="4873beb7-5857-4685-be1f-d57550cc96cc" xsi:nil="true"/>
    <AverageRating xmlns="4873beb7-5857-4685-be1f-d57550cc96cc" xsi:nil="true"/>
    <FeatureTagsTaxHTField0 xmlns="4873beb7-5857-4685-be1f-d57550cc96cc">
      <Terms xmlns="http://schemas.microsoft.com/office/infopath/2007/PartnerControls"/>
    </FeatureTagsTaxHTField0>
    <Provider xmlns="4873beb7-5857-4685-be1f-d57550cc96cc" xsi:nil="true"/>
    <UACurrentWords xmlns="4873beb7-5857-4685-be1f-d57550cc96cc" xsi:nil="true"/>
    <AssetId xmlns="4873beb7-5857-4685-be1f-d57550cc96cc">TP103431361</AssetId>
    <TPClientViewer xmlns="4873beb7-5857-4685-be1f-d57550cc96cc" xsi:nil="true"/>
    <DSATActionTaken xmlns="4873beb7-5857-4685-be1f-d57550cc96cc" xsi:nil="true"/>
    <APEditor xmlns="4873beb7-5857-4685-be1f-d57550cc96cc">
      <UserInfo>
        <DisplayName/>
        <AccountId xsi:nil="true"/>
        <AccountType/>
      </UserInfo>
    </APEditor>
    <TPInstallLocation xmlns="4873beb7-5857-4685-be1f-d57550cc96cc" xsi:nil="true"/>
    <OOCacheId xmlns="4873beb7-5857-4685-be1f-d57550cc96cc" xsi:nil="true"/>
    <IsDeleted xmlns="4873beb7-5857-4685-be1f-d57550cc96cc">false</IsDeleted>
    <PublishTargets xmlns="4873beb7-5857-4685-be1f-d57550cc96cc">OfficeOnlineVNext</PublishTargets>
    <ApprovalLog xmlns="4873beb7-5857-4685-be1f-d57550cc96cc" xsi:nil="true"/>
    <BugNumber xmlns="4873beb7-5857-4685-be1f-d57550cc96cc" xsi:nil="true"/>
    <CrawlForDependencies xmlns="4873beb7-5857-4685-be1f-d57550cc96cc">false</CrawlForDependencies>
    <InternalTagsTaxHTField0 xmlns="4873beb7-5857-4685-be1f-d57550cc96cc">
      <Terms xmlns="http://schemas.microsoft.com/office/infopath/2007/PartnerControls"/>
    </InternalTagsTaxHTField0>
    <LastHandOff xmlns="4873beb7-5857-4685-be1f-d57550cc96cc" xsi:nil="true"/>
    <Milestone xmlns="4873beb7-5857-4685-be1f-d57550cc96cc" xsi:nil="true"/>
    <OriginalRelease xmlns="4873beb7-5857-4685-be1f-d57550cc96cc">15</OriginalRelease>
    <RecommendationsModifier xmlns="4873beb7-5857-4685-be1f-d57550cc96cc" xsi:nil="true"/>
    <ScenarioTagsTaxHTField0 xmlns="4873beb7-5857-4685-be1f-d57550cc96cc">
      <Terms xmlns="http://schemas.microsoft.com/office/infopath/2007/PartnerControls"/>
    </ScenarioTagsTaxHTField0>
    <UANotes xmlns="4873beb7-5857-4685-be1f-d57550cc96cc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EDDDB5EE6D98C44930B742096920B300400F5B6D36B3EF94B4E9A635CDF2A18F5B8" ma:contentTypeVersion="72" ma:contentTypeDescription="Create a new document." ma:contentTypeScope="" ma:versionID="a23e56308344d904b51738559c3d67c9">
  <xsd:schema xmlns:xsd="http://www.w3.org/2001/XMLSchema" xmlns:xs="http://www.w3.org/2001/XMLSchema" xmlns:p="http://schemas.microsoft.com/office/2006/metadata/properties" xmlns:ns2="4873beb7-5857-4685-be1f-d57550cc96cc" targetNamespace="http://schemas.microsoft.com/office/2006/metadata/properties" ma:root="true" ma:fieldsID="cd0908cc4600e77bf5da051303e00c8d" ns2:_="">
    <xsd:import namespace="4873beb7-5857-4685-be1f-d57550cc96cc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73beb7-5857-4685-be1f-d57550cc96cc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8:00:00Z" ma:format="DateTime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1df42cc3-2301-4f11-a52a-6ead923c29ed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2FBD1B11-2ACE-4FDC-B5A3-635D4ADF6F1B}" ma:internalName="CSXSubmissionMarket" ma:readOnly="false" ma:showField="MarketName" ma:web="4873beb7-5857-4685-be1f-d57550cc96cc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7fc0d542-15c6-4882-a8e3-13bca44403fb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9E343742-310B-4684-A24C-1D137CB4B230}" ma:internalName="InProjectListLookup" ma:readOnly="true" ma:showField="InProjectLis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1490b8a4-2706-41ec-b5e3-73176dccf34e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9E343742-310B-4684-A24C-1D137CB4B230}" ma:internalName="LastCompleteVersionLookup" ma:readOnly="true" ma:showField="LastComplete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9E343742-310B-4684-A24C-1D137CB4B230}" ma:internalName="LastPreviewErrorLookup" ma:readOnly="true" ma:showField="LastPreview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9E343742-310B-4684-A24C-1D137CB4B230}" ma:internalName="LastPreviewResultLookup" ma:readOnly="true" ma:showField="LastPreview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9E343742-310B-4684-A24C-1D137CB4B230}" ma:internalName="LastPreviewAttemptDateLookup" ma:readOnly="true" ma:showField="LastPreview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9E343742-310B-4684-A24C-1D137CB4B230}" ma:internalName="LastPreviewedByLookup" ma:readOnly="true" ma:showField="LastPreview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9E343742-310B-4684-A24C-1D137CB4B230}" ma:internalName="LastPreviewTimeLookup" ma:readOnly="true" ma:showField="LastPreview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9E343742-310B-4684-A24C-1D137CB4B230}" ma:internalName="LastPreviewVersionLookup" ma:readOnly="true" ma:showField="LastPreview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9E343742-310B-4684-A24C-1D137CB4B230}" ma:internalName="LastPublishErrorLookup" ma:readOnly="true" ma:showField="LastPublish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9E343742-310B-4684-A24C-1D137CB4B230}" ma:internalName="LastPublishResultLookup" ma:readOnly="true" ma:showField="LastPublish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9E343742-310B-4684-A24C-1D137CB4B230}" ma:internalName="LastPublishAttemptDateLookup" ma:readOnly="true" ma:showField="LastPublish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9E343742-310B-4684-A24C-1D137CB4B230}" ma:internalName="LastPublishedByLookup" ma:readOnly="true" ma:showField="LastPublish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9E343742-310B-4684-A24C-1D137CB4B230}" ma:internalName="LastPublishTimeLookup" ma:readOnly="true" ma:showField="LastPublish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9E343742-310B-4684-A24C-1D137CB4B230}" ma:internalName="LastPublishVersionLookup" ma:readOnly="true" ma:showField="LastPublish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7DD1DCEC-E449-43D3-891F-7DC62F62AD21}" ma:internalName="LocLastLocAttemptVersionLookup" ma:readOnly="false" ma:showField="LastLocAttemptVersion" ma:web="4873beb7-5857-4685-be1f-d57550cc96cc">
      <xsd:simpleType>
        <xsd:restriction base="dms:Lookup"/>
      </xsd:simpleType>
    </xsd:element>
    <xsd:element name="LocLastLocAttemptVersionTypeLookup" ma:index="72" nillable="true" ma:displayName="Loc Last Loc Attempt Version Type" ma:default="" ma:list="{7DD1DCEC-E449-43D3-891F-7DC62F62AD21}" ma:internalName="LocLastLocAttemptVersionTypeLookup" ma:readOnly="true" ma:showField="LastLocAttemptVersionType" ma:web="4873beb7-5857-4685-be1f-d57550cc96cc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7DD1DCEC-E449-43D3-891F-7DC62F62AD21}" ma:internalName="LocNewPublishedVersionLookup" ma:readOnly="true" ma:showField="NewPublishedVersion" ma:web="4873beb7-5857-4685-be1f-d57550cc96cc">
      <xsd:simpleType>
        <xsd:restriction base="dms:Lookup"/>
      </xsd:simpleType>
    </xsd:element>
    <xsd:element name="LocOverallHandbackStatusLookup" ma:index="76" nillable="true" ma:displayName="Loc Overall Handback Status" ma:default="" ma:list="{7DD1DCEC-E449-43D3-891F-7DC62F62AD21}" ma:internalName="LocOverallHandbackStatusLookup" ma:readOnly="true" ma:showField="OverallHandbackStatus" ma:web="4873beb7-5857-4685-be1f-d57550cc96cc">
      <xsd:simpleType>
        <xsd:restriction base="dms:Lookup"/>
      </xsd:simpleType>
    </xsd:element>
    <xsd:element name="LocOverallLocStatusLookup" ma:index="77" nillable="true" ma:displayName="Loc Overall Localize Status" ma:default="" ma:list="{7DD1DCEC-E449-43D3-891F-7DC62F62AD21}" ma:internalName="LocOverallLocStatusLookup" ma:readOnly="true" ma:showField="OverallLocStatus" ma:web="4873beb7-5857-4685-be1f-d57550cc96cc">
      <xsd:simpleType>
        <xsd:restriction base="dms:Lookup"/>
      </xsd:simpleType>
    </xsd:element>
    <xsd:element name="LocOverallPreviewStatusLookup" ma:index="78" nillable="true" ma:displayName="Loc Overall Preview Status" ma:default="" ma:list="{7DD1DCEC-E449-43D3-891F-7DC62F62AD21}" ma:internalName="LocOverallPreviewStatusLookup" ma:readOnly="true" ma:showField="OverallPreviewStatus" ma:web="4873beb7-5857-4685-be1f-d57550cc96cc">
      <xsd:simpleType>
        <xsd:restriction base="dms:Lookup"/>
      </xsd:simpleType>
    </xsd:element>
    <xsd:element name="LocOverallPublishStatusLookup" ma:index="79" nillable="true" ma:displayName="Loc Overall Publish Status" ma:default="" ma:list="{7DD1DCEC-E449-43D3-891F-7DC62F62AD21}" ma:internalName="LocOverallPublishStatusLookup" ma:readOnly="true" ma:showField="OverallPublishStatus" ma:web="4873beb7-5857-4685-be1f-d57550cc96cc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7DD1DCEC-E449-43D3-891F-7DC62F62AD21}" ma:internalName="LocProcessedForHandoffsLookup" ma:readOnly="true" ma:showField="ProcessedForHandoffs" ma:web="4873beb7-5857-4685-be1f-d57550cc96cc">
      <xsd:simpleType>
        <xsd:restriction base="dms:Lookup"/>
      </xsd:simpleType>
    </xsd:element>
    <xsd:element name="LocProcessedForMarketsLookup" ma:index="82" nillable="true" ma:displayName="Loc Processed For Markets" ma:default="" ma:list="{7DD1DCEC-E449-43D3-891F-7DC62F62AD21}" ma:internalName="LocProcessedForMarketsLookup" ma:readOnly="true" ma:showField="ProcessedForMarkets" ma:web="4873beb7-5857-4685-be1f-d57550cc96cc">
      <xsd:simpleType>
        <xsd:restriction base="dms:Lookup"/>
      </xsd:simpleType>
    </xsd:element>
    <xsd:element name="LocPublishedDependentAssetsLookup" ma:index="83" nillable="true" ma:displayName="Loc Published Dependent Assets" ma:default="" ma:list="{7DD1DCEC-E449-43D3-891F-7DC62F62AD21}" ma:internalName="LocPublishedDependentAssetsLookup" ma:readOnly="true" ma:showField="PublishedDependentAssets" ma:web="4873beb7-5857-4685-be1f-d57550cc96cc">
      <xsd:simpleType>
        <xsd:restriction base="dms:Lookup"/>
      </xsd:simpleType>
    </xsd:element>
    <xsd:element name="LocPublishedLinkedAssetsLookup" ma:index="84" nillable="true" ma:displayName="Loc Published Linked Assets" ma:default="" ma:list="{7DD1DCEC-E449-43D3-891F-7DC62F62AD21}" ma:internalName="LocPublishedLinkedAssetsLookup" ma:readOnly="true" ma:showField="PublishedLinkedAssets" ma:web="4873beb7-5857-4685-be1f-d57550cc96cc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00f02cb3-2c7c-424a-9c61-10e9b6878429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2FBD1B11-2ACE-4FDC-B5A3-635D4ADF6F1B}" ma:internalName="Markets" ma:readOnly="false" ma:showField="MarketNa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9E343742-310B-4684-A24C-1D137CB4B230}" ma:internalName="NumOfRatingsLookup" ma:readOnly="true" ma:showField="NumOfRating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9E343742-310B-4684-A24C-1D137CB4B230}" ma:internalName="PublishStatusLookup" ma:readOnly="false" ma:showField="PublishStatu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93aef74d-6c78-4815-8310-51477dceeccc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530f955b-6704-4601-bd83-f81d87f1e440}" ma:internalName="TaxCatchAll" ma:showField="CatchAllData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530f955b-6704-4601-bd83-f81d87f1e440}" ma:internalName="TaxCatchAllLabel" ma:readOnly="true" ma:showField="CatchAllDataLabel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8CDDBB83-77C1-4099-A0AA-289882E745E2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4873beb7-5857-4685-be1f-d57550cc96cc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28C8B9CA-0273-4370-889A-FC05DA5C2FA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873beb7-5857-4685-be1f-d57550cc96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61E720F-F05D-4536-9C34-0CFCED65D3B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774</Words>
  <Application>Microsoft Office PowerPoint</Application>
  <PresentationFormat>Произвольный</PresentationFormat>
  <Paragraphs>162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2018-01-10T11:22:42Z</dcterms:created>
  <dcterms:modified xsi:type="dcterms:W3CDTF">2022-03-17T12:43:44Z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0x0101006EDDDB5EE6D98C44930B742096920B300400F5B6D36B3EF94B4E9A635CDF2A18F5B8</vt:lpwstr>
  </property>
  <property fmtid="{D5CDD505-2E9C-101B-9397-08002B2CF9AE}" pid="3" name="InternalTags">
    <vt:lpwstr/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