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1"/>
  </p:notesMasterIdLst>
  <p:handoutMasterIdLst>
    <p:handoutMasterId r:id="rId22"/>
  </p:handoutMasterIdLst>
  <p:sldIdLst>
    <p:sldId id="416" r:id="rId2"/>
    <p:sldId id="393" r:id="rId3"/>
    <p:sldId id="394" r:id="rId4"/>
    <p:sldId id="395" r:id="rId5"/>
    <p:sldId id="418" r:id="rId6"/>
    <p:sldId id="419" r:id="rId7"/>
    <p:sldId id="423" r:id="rId8"/>
    <p:sldId id="424" r:id="rId9"/>
    <p:sldId id="396" r:id="rId10"/>
    <p:sldId id="429" r:id="rId11"/>
    <p:sldId id="420" r:id="rId12"/>
    <p:sldId id="421" r:id="rId13"/>
    <p:sldId id="425" r:id="rId14"/>
    <p:sldId id="426" r:id="rId15"/>
    <p:sldId id="427" r:id="rId16"/>
    <p:sldId id="428" r:id="rId17"/>
    <p:sldId id="422" r:id="rId18"/>
    <p:sldId id="414" r:id="rId19"/>
    <p:sldId id="415" r:id="rId20"/>
  </p:sldIdLst>
  <p:sldSz cx="12192000"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DAB842"/>
    <a:srgbClr val="990033"/>
    <a:srgbClr val="002060"/>
    <a:srgbClr val="D9B0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4" autoAdjust="0"/>
    <p:restoredTop sz="77452" autoAdjust="0"/>
  </p:normalViewPr>
  <p:slideViewPr>
    <p:cSldViewPr snapToGrid="0" showGuides="1">
      <p:cViewPr varScale="1">
        <p:scale>
          <a:sx n="72" d="100"/>
          <a:sy n="72" d="100"/>
        </p:scale>
        <p:origin x="456" y="78"/>
      </p:cViewPr>
      <p:guideLst>
        <p:guide orient="horz" pos="2160"/>
        <p:guide pos="3840"/>
      </p:guideLst>
    </p:cSldViewPr>
  </p:slideViewPr>
  <p:notesTextViewPr>
    <p:cViewPr>
      <p:scale>
        <a:sx n="3" d="2"/>
        <a:sy n="3" d="2"/>
      </p:scale>
      <p:origin x="0" y="0"/>
    </p:cViewPr>
  </p:notesTextViewPr>
  <p:notesViewPr>
    <p:cSldViewPr snapToGrid="0">
      <p:cViewPr varScale="1">
        <p:scale>
          <a:sx n="90" d="100"/>
          <a:sy n="90" d="100"/>
        </p:scale>
        <p:origin x="377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pPr rtl="0"/>
            <a:endParaRPr lang="ru-RU" dirty="0"/>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rtl="0">
              <a:defRPr sz="1200"/>
            </a:lvl1pPr>
          </a:lstStyle>
          <a:p>
            <a:pPr algn="r" rtl="0"/>
            <a:fld id="{F097377B-7A80-4695-9311-7480A96BA5C2}" type="datetime1">
              <a:rPr lang="ru-RU" smtClean="0"/>
              <a:t>26.01.2023</a:t>
            </a:fld>
            <a:endParaRPr lang="ru-RU" dirty="0"/>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rtl="0">
              <a:defRPr sz="1200"/>
            </a:lvl1pPr>
          </a:lstStyle>
          <a:p>
            <a:pPr rtl="0"/>
            <a:endParaRPr lang="ru-RU" dirty="0"/>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rtl="0">
              <a:defRPr sz="1200"/>
            </a:lvl1pPr>
          </a:lstStyle>
          <a:p>
            <a:pPr algn="r" rtl="0"/>
            <a:fld id="{06834459-7356-44BF-850D-8B30C4FB3B6B}" type="slidenum">
              <a:rPr lang="ru-RU" smtClean="0"/>
              <a:t>‹#›</a:t>
            </a:fld>
            <a:endParaRPr lang="ru-RU"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pPr rtl="0"/>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rtl="0">
              <a:defRPr sz="1200"/>
            </a:lvl1pPr>
          </a:lstStyle>
          <a:p>
            <a:fld id="{FAA1E4E1-DF6A-45D0-AB14-6A9A0B144578}" type="datetime1">
              <a:rPr lang="ru-RU" smtClean="0"/>
              <a:t>26.01.2023</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ru-RU" dirty="0"/>
          </a:p>
        </p:txBody>
      </p:sp>
      <p:sp>
        <p:nvSpPr>
          <p:cNvPr id="5" name="Заполнитель заме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RU" dirty="0"/>
              <a:t>Образец текста</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6" name="Заполнитель нижне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0">
              <a:defRPr sz="1200"/>
            </a:lvl1pPr>
          </a:lstStyle>
          <a:p>
            <a:pPr rtl="0"/>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0">
              <a:defRPr sz="1200"/>
            </a:lvl1pPr>
          </a:lstStyle>
          <a:p>
            <a:fld id="{0A3C37BE-C303-496D-B5CD-85F2937540FC}" type="slidenum">
              <a:rPr lang="ru-RU" smtClean="0"/>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CF599754-54CF-4588-A338-EE8222DFA11C}" type="datetimeFigureOut">
              <a:rPr lang="en-US" smtClean="0"/>
              <a:t>1/26/2023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CF599754-54CF-4588-A338-EE8222DFA11C}" type="datetimeFigureOut">
              <a:rPr lang="en-US" smtClean="0"/>
              <a:t>1/26/2023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CF599754-54CF-4588-A338-EE8222DFA11C}" type="datetimeFigureOut">
              <a:rPr lang="en-US" smtClean="0"/>
              <a:t>1/26/2023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CF599754-54CF-4588-A338-EE8222DFA11C}" type="datetimeFigureOut">
              <a:rPr lang="en-US" smtClean="0"/>
              <a:t>1/26/2023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CF599754-54CF-4588-A338-EE8222DFA11C}" type="datetimeFigureOut">
              <a:rPr lang="en-US" smtClean="0"/>
              <a:t>1/26/2023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CF599754-54CF-4588-A338-EE8222DFA11C}" type="datetimeFigureOut">
              <a:rPr lang="en-US" smtClean="0"/>
              <a:t>1/26/2023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F599754-54CF-4588-A338-EE8222DFA11C}" type="datetimeFigureOut">
              <a:rPr lang="en-US" smtClean="0"/>
              <a:t>1/26/2023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CF599754-54CF-4588-A338-EE8222DFA11C}" type="datetimeFigureOut">
              <a:rPr lang="en-US" smtClean="0"/>
              <a:t>1/26/2023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CF599754-54CF-4588-A338-EE8222DFA11C}" type="datetimeFigureOut">
              <a:rPr lang="en-US" smtClean="0"/>
              <a:t>1/26/2023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CF599754-54CF-4588-A338-EE8222DFA11C}" type="datetimeFigureOut">
              <a:rPr lang="en-US" smtClean="0"/>
              <a:t>1/26/2023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CF599754-54CF-4588-A338-EE8222DFA11C}" type="datetimeFigureOut">
              <a:rPr lang="en-US" smtClean="0"/>
              <a:t>1/26/2023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68696B6E-649B-4EC9-8E10-EF1C4036527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141337" y="1133192"/>
            <a:ext cx="11948967" cy="5599134"/>
          </a:xfrm>
          <a:custGeom>
            <a:avLst/>
            <a:gdLst/>
            <a:ahLst/>
            <a:cxnLst/>
            <a:rect l="l" t="t" r="r" b="b"/>
            <a:pathLst>
              <a:path w="5650865" h="2649220">
                <a:moveTo>
                  <a:pt x="5650712" y="24434"/>
                </a:moveTo>
                <a:lnTo>
                  <a:pt x="5626341" y="24434"/>
                </a:lnTo>
                <a:lnTo>
                  <a:pt x="5626341" y="2624975"/>
                </a:lnTo>
                <a:lnTo>
                  <a:pt x="5650712" y="2624975"/>
                </a:lnTo>
                <a:lnTo>
                  <a:pt x="5650712" y="24434"/>
                </a:lnTo>
                <a:close/>
              </a:path>
              <a:path w="5650865" h="2649220">
                <a:moveTo>
                  <a:pt x="5650712" y="0"/>
                </a:moveTo>
                <a:lnTo>
                  <a:pt x="0" y="0"/>
                </a:lnTo>
                <a:lnTo>
                  <a:pt x="0" y="24130"/>
                </a:lnTo>
                <a:lnTo>
                  <a:pt x="0" y="2625090"/>
                </a:lnTo>
                <a:lnTo>
                  <a:pt x="0" y="2649220"/>
                </a:lnTo>
                <a:lnTo>
                  <a:pt x="5650712" y="2649220"/>
                </a:lnTo>
                <a:lnTo>
                  <a:pt x="5650712" y="2625090"/>
                </a:lnTo>
                <a:lnTo>
                  <a:pt x="24384" y="2625090"/>
                </a:lnTo>
                <a:lnTo>
                  <a:pt x="24384" y="24130"/>
                </a:lnTo>
                <a:lnTo>
                  <a:pt x="5650712" y="24130"/>
                </a:lnTo>
                <a:lnTo>
                  <a:pt x="5650712" y="0"/>
                </a:lnTo>
                <a:close/>
              </a:path>
            </a:pathLst>
          </a:custGeom>
          <a:solidFill>
            <a:srgbClr val="00A859"/>
          </a:solidFill>
        </p:spPr>
        <p:txBody>
          <a:bodyPr wrap="square" lIns="0" tIns="0" rIns="0" bIns="0" rtlCol="0"/>
          <a:lstStyle/>
          <a:p>
            <a:endParaRPr sz="2330"/>
          </a:p>
        </p:txBody>
      </p:sp>
      <p:sp>
        <p:nvSpPr>
          <p:cNvPr id="17" name="bg object 17"/>
          <p:cNvSpPr/>
          <p:nvPr/>
        </p:nvSpPr>
        <p:spPr>
          <a:xfrm>
            <a:off x="141354" y="150403"/>
            <a:ext cx="11948967" cy="907240"/>
          </a:xfrm>
          <a:custGeom>
            <a:avLst/>
            <a:gdLst/>
            <a:ahLst/>
            <a:cxnLst/>
            <a:rect l="l" t="t" r="r" b="b"/>
            <a:pathLst>
              <a:path w="5650865" h="429259">
                <a:moveTo>
                  <a:pt x="5650703" y="0"/>
                </a:moveTo>
                <a:lnTo>
                  <a:pt x="0" y="0"/>
                </a:lnTo>
                <a:lnTo>
                  <a:pt x="0" y="428878"/>
                </a:lnTo>
                <a:lnTo>
                  <a:pt x="5650703" y="428878"/>
                </a:lnTo>
                <a:lnTo>
                  <a:pt x="5650703" y="0"/>
                </a:lnTo>
                <a:close/>
              </a:path>
            </a:pathLst>
          </a:custGeom>
          <a:solidFill>
            <a:srgbClr val="2365C7"/>
          </a:solidFill>
        </p:spPr>
        <p:txBody>
          <a:bodyPr wrap="square" lIns="0" tIns="0" rIns="0" bIns="0" rtlCol="0"/>
          <a:lstStyle/>
          <a:p>
            <a:endParaRPr sz="2330"/>
          </a:p>
        </p:txBody>
      </p:sp>
      <p:sp>
        <p:nvSpPr>
          <p:cNvPr id="2" name="Holder 2"/>
          <p:cNvSpPr>
            <a:spLocks noGrp="1"/>
          </p:cNvSpPr>
          <p:nvPr>
            <p:ph type="title"/>
          </p:nvPr>
        </p:nvSpPr>
        <p:spPr/>
        <p:txBody>
          <a:bodyPr lIns="0" tIns="0" rIns="0" bIns="0"/>
          <a:lstStyle>
            <a:lvl1pPr>
              <a:defRPr sz="5505" b="1" i="0">
                <a:solidFill>
                  <a:srgbClr val="FEFEFE"/>
                </a:solidFill>
                <a:latin typeface="Arial" panose="020B0604020202020204"/>
                <a:cs typeface="Arial" panose="020B0604020202020204"/>
              </a:defRPr>
            </a:lvl1pPr>
          </a:lstStyle>
          <a:p>
            <a:endParaRPr/>
          </a:p>
        </p:txBody>
      </p:sp>
      <p:sp>
        <p:nvSpPr>
          <p:cNvPr id="3" name="Holder 3"/>
          <p:cNvSpPr>
            <a:spLocks noGrp="1"/>
          </p:cNvSpPr>
          <p:nvPr>
            <p:ph sz="half" idx="2"/>
          </p:nvPr>
        </p:nvSpPr>
        <p:spPr>
          <a:xfrm>
            <a:off x="524641" y="1523337"/>
            <a:ext cx="3857667" cy="410369"/>
          </a:xfrm>
          <a:prstGeom prst="rect">
            <a:avLst/>
          </a:prstGeom>
        </p:spPr>
        <p:txBody>
          <a:bodyPr wrap="square" lIns="0" tIns="0" rIns="0" bIns="0">
            <a:spAutoFit/>
          </a:bodyPr>
          <a:lstStyle>
            <a:lvl1pPr>
              <a:defRPr sz="2965" b="0" i="0">
                <a:solidFill>
                  <a:srgbClr val="FEFEFE"/>
                </a:solidFill>
                <a:latin typeface="Arial" panose="020B0604020202020204"/>
                <a:cs typeface="Arial" panose="020B0604020202020204"/>
              </a:defRPr>
            </a:lvl1pPr>
          </a:lstStyle>
          <a:p>
            <a:endParaRPr/>
          </a:p>
        </p:txBody>
      </p:sp>
      <p:sp>
        <p:nvSpPr>
          <p:cNvPr id="4" name="Holder 4"/>
          <p:cNvSpPr>
            <a:spLocks noGrp="1"/>
          </p:cNvSpPr>
          <p:nvPr>
            <p:ph sz="half" idx="3"/>
          </p:nvPr>
        </p:nvSpPr>
        <p:spPr>
          <a:xfrm>
            <a:off x="6278900" y="1577347"/>
            <a:ext cx="5303521"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599754-54CF-4588-A338-EE8222DFA11C}" type="datetimeFigureOut">
              <a:rPr lang="en-US" smtClean="0"/>
              <a:t>1/26/2023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696B6E-649B-4EC9-8E10-EF1C4036527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www.globalinnovationindex.org/" TargetMode="External"/><Relationship Id="rId2" Type="http://schemas.openxmlformats.org/officeDocument/2006/relationships/hyperlink" Target="http://timss2015.org/"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0" y="-56989"/>
            <a:ext cx="12192000" cy="10658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cxnSp>
        <p:nvCxnSpPr>
          <p:cNvPr id="15" name="Прямая соединительная линия 14"/>
          <p:cNvCxnSpPr/>
          <p:nvPr/>
        </p:nvCxnSpPr>
        <p:spPr>
          <a:xfrm flipV="1">
            <a:off x="1324178" y="1150837"/>
            <a:ext cx="9420023" cy="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8" name="Прямоугольник 17"/>
          <p:cNvSpPr/>
          <p:nvPr/>
        </p:nvSpPr>
        <p:spPr>
          <a:xfrm>
            <a:off x="0" y="6761276"/>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12" name="Прямоугольник 11"/>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pic>
        <p:nvPicPr>
          <p:cNvPr id="21" name="Рисунок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6047" y="1235089"/>
            <a:ext cx="6536000" cy="4128000"/>
          </a:xfrm>
          <a:prstGeom prst="rect">
            <a:avLst/>
          </a:prstGeom>
        </p:spPr>
      </p:pic>
      <p:grpSp>
        <p:nvGrpSpPr>
          <p:cNvPr id="7" name="Группа 6"/>
          <p:cNvGrpSpPr/>
          <p:nvPr/>
        </p:nvGrpSpPr>
        <p:grpSpPr>
          <a:xfrm>
            <a:off x="235674" y="1526538"/>
            <a:ext cx="2568976" cy="3836551"/>
            <a:chOff x="216424" y="1439718"/>
            <a:chExt cx="2568976" cy="3836551"/>
          </a:xfrm>
        </p:grpSpPr>
        <p:sp>
          <p:nvSpPr>
            <p:cNvPr id="8" name="Прямоугольник 7"/>
            <p:cNvSpPr/>
            <p:nvPr/>
          </p:nvSpPr>
          <p:spPr>
            <a:xfrm>
              <a:off x="401993" y="4691494"/>
              <a:ext cx="1938351" cy="584775"/>
            </a:xfrm>
            <a:prstGeom prst="rect">
              <a:avLst/>
            </a:prstGeom>
          </p:spPr>
          <p:txBody>
            <a:bodyPr wrap="none">
              <a:spAutoFit/>
            </a:bodyPr>
            <a:lstStyle/>
            <a:p>
              <a:pPr algn="ctr"/>
              <a:r>
                <a:rPr lang="en-US" sz="3200" b="1" dirty="0">
                  <a:ln>
                    <a:solidFill>
                      <a:schemeClr val="tx1"/>
                    </a:solidFill>
                  </a:ln>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 </a:t>
              </a:r>
              <a:r>
                <a:rPr lang="en-US" sz="3200" b="1" dirty="0" err="1">
                  <a:ln>
                    <a:solidFill>
                      <a:schemeClr val="tx1"/>
                    </a:solidFill>
                  </a:ln>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mavzu</a:t>
              </a:r>
              <a:endParaRPr lang="en-US" sz="3200" b="1" dirty="0">
                <a:ln>
                  <a:solidFill>
                    <a:schemeClr val="tx1"/>
                  </a:solidFill>
                </a:ln>
                <a:solidFill>
                  <a:schemeClr val="l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0" name="Рисунок 19"/>
            <p:cNvPicPr/>
            <p:nvPr/>
          </p:nvPicPr>
          <p:blipFill rotWithShape="1">
            <a:blip r:embed="rId3" cstate="print">
              <a:extLst>
                <a:ext uri="{28A0092B-C50C-407E-A947-70E740481C1C}">
                  <a14:useLocalDpi xmlns:a14="http://schemas.microsoft.com/office/drawing/2010/main" val="0"/>
                </a:ext>
              </a:extLst>
            </a:blip>
            <a:srcRect l="44415" t="28791" r="31855" b="38712"/>
            <a:stretch>
              <a:fillRect/>
            </a:stretch>
          </p:blipFill>
          <p:spPr bwMode="auto">
            <a:xfrm>
              <a:off x="216424" y="1439718"/>
              <a:ext cx="2568976" cy="2275634"/>
            </a:xfrm>
            <a:prstGeom prst="rect">
              <a:avLst/>
            </a:prstGeom>
            <a:ln>
              <a:noFill/>
            </a:ln>
          </p:spPr>
        </p:pic>
      </p:grpSp>
      <p:sp>
        <p:nvSpPr>
          <p:cNvPr id="4" name="Title 1"/>
          <p:cNvSpPr txBox="1"/>
          <p:nvPr/>
        </p:nvSpPr>
        <p:spPr bwMode="grayWhite">
          <a:xfrm>
            <a:off x="2627229" y="4138383"/>
            <a:ext cx="9236554" cy="1319113"/>
          </a:xfrm>
          <a:prstGeom prst="rect">
            <a:avLst/>
          </a:prstGeom>
          <a:solidFill>
            <a:srgbClr val="FFF2CC">
              <a:alpha val="72157"/>
            </a:srgbClr>
          </a:solidFill>
          <a:effectLst/>
        </p:spPr>
        <p:txBody>
          <a:bodyPr vert="horz" lIns="91440" tIns="45720" rIns="91440" bIns="45720" rtlCol="0" anchor="ctr">
            <a:noAutofit/>
          </a:bodyPr>
          <a:lstStyle>
            <a:defPPr rtl="0">
              <a:defRPr lang="ru-RU"/>
            </a:defPPr>
            <a:lvl1pPr algn="ctr">
              <a:lnSpc>
                <a:spcPct val="90000"/>
              </a:lnSpc>
              <a:spcBef>
                <a:spcPct val="0"/>
              </a:spcBef>
              <a:buNone/>
              <a:defRPr sz="3000" b="1" spc="5">
                <a:solidFill>
                  <a:srgbClr val="002060"/>
                </a:solidFill>
                <a:latin typeface="Times New Roman" panose="02020603050405020304"/>
                <a:ea typeface="Calibri" panose="020F0502020204030204"/>
                <a:cs typeface="+mj-cs"/>
              </a:defRPr>
            </a:lvl1pPr>
          </a:lstStyle>
          <a:p>
            <a:r>
              <a:rPr lang="en-US" sz="3200" dirty="0">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MATEMATIKA FANIDAN BAHOLASH BO‘YICHA ILG‘OR XORIJIY TAJRIBALAR VA YANGICHA YONDASHUVLAR</a:t>
            </a:r>
          </a:p>
        </p:txBody>
      </p:sp>
      <p:sp>
        <p:nvSpPr>
          <p:cNvPr id="3" name="Прямоугольник 2"/>
          <p:cNvSpPr/>
          <p:nvPr/>
        </p:nvSpPr>
        <p:spPr>
          <a:xfrm>
            <a:off x="405146" y="4056706"/>
            <a:ext cx="2222083" cy="523220"/>
          </a:xfrm>
          <a:prstGeom prst="rect">
            <a:avLst/>
          </a:prstGeom>
        </p:spPr>
        <p:txBody>
          <a:bodyPr wrap="none">
            <a:spAutoFit/>
          </a:bodyPr>
          <a:lstStyle/>
          <a:p>
            <a:pPr algn="ctr"/>
            <a:r>
              <a:rPr lang="en-US" sz="2800" b="1" dirty="0">
                <a:ln>
                  <a:solidFill>
                    <a:schemeClr val="tx1"/>
                  </a:solidFill>
                </a:ln>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7.1- MODUL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0088" y="1723800"/>
            <a:ext cx="11814073" cy="6000750"/>
          </a:xfrm>
          <a:prstGeom prst="rect">
            <a:avLst/>
          </a:prstGeom>
          <a:noFill/>
        </p:spPr>
        <p:txBody>
          <a:bodyPr wrap="square">
            <a:spAutoFit/>
          </a:bodyPr>
          <a:lstStyle/>
          <a:p>
            <a:pPr marL="457200" indent="-457200">
              <a:buFont typeface="Arial" panose="020B0604020202020204" pitchFamily="34" charset="0"/>
              <a:buChar char="•"/>
            </a:pPr>
            <a:r>
              <a:rPr lang="en-US" sz="3200" b="1" dirty="0" err="1"/>
              <a:t>Matematika</a:t>
            </a:r>
            <a:r>
              <a:rPr lang="en-US" sz="3200" b="1" dirty="0"/>
              <a:t> </a:t>
            </a:r>
            <a:r>
              <a:rPr lang="en-US" sz="3200" b="1" dirty="0" err="1"/>
              <a:t>fanidan</a:t>
            </a:r>
            <a:r>
              <a:rPr lang="en-US" sz="3200" b="1" dirty="0"/>
              <a:t> </a:t>
            </a:r>
            <a:r>
              <a:rPr lang="en-US" sz="3200" b="1" dirty="0" err="1"/>
              <a:t>o‘quvchilarning</a:t>
            </a:r>
            <a:r>
              <a:rPr lang="en-US" sz="3200" b="1" dirty="0"/>
              <a:t> </a:t>
            </a:r>
            <a:r>
              <a:rPr lang="en-US" sz="3200" b="1" dirty="0" err="1"/>
              <a:t>o‘zlashtirgan</a:t>
            </a:r>
            <a:r>
              <a:rPr lang="en-US" sz="3200" b="1" dirty="0"/>
              <a:t> </a:t>
            </a:r>
            <a:r>
              <a:rPr lang="en-US" sz="3200" b="1" dirty="0" err="1"/>
              <a:t>bilim</a:t>
            </a:r>
            <a:r>
              <a:rPr lang="en-US" sz="3200" b="1" dirty="0"/>
              <a:t>, </a:t>
            </a:r>
            <a:r>
              <a:rPr lang="en-US" sz="3200" b="1" dirty="0" err="1"/>
              <a:t>ko‘nikma</a:t>
            </a:r>
            <a:r>
              <a:rPr lang="en-US" sz="3200" b="1" dirty="0"/>
              <a:t> </a:t>
            </a:r>
            <a:r>
              <a:rPr lang="en-US" sz="3200" b="1" dirty="0" err="1"/>
              <a:t>va</a:t>
            </a:r>
            <a:r>
              <a:rPr lang="en-US" sz="3200" b="1" dirty="0"/>
              <a:t> </a:t>
            </a:r>
            <a:r>
              <a:rPr lang="en-US" sz="3200" b="1" dirty="0" err="1"/>
              <a:t>kompetensiyalarini</a:t>
            </a:r>
            <a:r>
              <a:rPr lang="en-US" sz="3200" b="1" dirty="0"/>
              <a:t> </a:t>
            </a:r>
            <a:r>
              <a:rPr lang="en-US" sz="3200" b="1" dirty="0" err="1"/>
              <a:t>baholash</a:t>
            </a:r>
            <a:r>
              <a:rPr lang="en-US" sz="3200" b="1" dirty="0"/>
              <a:t>. </a:t>
            </a:r>
            <a:endParaRPr lang="ru-RU" sz="3200" b="1" dirty="0"/>
          </a:p>
          <a:p>
            <a:pPr marL="457200" indent="-457200">
              <a:buFont typeface="Arial" panose="020B0604020202020204" pitchFamily="34" charset="0"/>
              <a:buChar char="•"/>
            </a:pPr>
            <a:r>
              <a:rPr lang="en-US" sz="3200" b="1" dirty="0" err="1"/>
              <a:t>Matematika</a:t>
            </a:r>
            <a:r>
              <a:rPr lang="en-US" sz="3200" b="1" dirty="0"/>
              <a:t> </a:t>
            </a:r>
            <a:r>
              <a:rPr lang="en-US" sz="3200" b="1" dirty="0" err="1"/>
              <a:t>fanidan</a:t>
            </a:r>
            <a:r>
              <a:rPr lang="en-US" sz="3200" b="1" dirty="0"/>
              <a:t> </a:t>
            </a:r>
            <a:r>
              <a:rPr lang="en-US" sz="3200" b="1" dirty="0" err="1"/>
              <a:t>baholashdagi</a:t>
            </a:r>
            <a:r>
              <a:rPr lang="en-US" sz="3200" b="1" dirty="0"/>
              <a:t> </a:t>
            </a:r>
            <a:r>
              <a:rPr lang="en-US" sz="3200" b="1" dirty="0" err="1"/>
              <a:t>muammolar</a:t>
            </a:r>
            <a:r>
              <a:rPr lang="en-US" sz="3200" b="1" dirty="0"/>
              <a:t> </a:t>
            </a:r>
            <a:r>
              <a:rPr lang="en-US" sz="3200" b="1" dirty="0" err="1"/>
              <a:t>tahlili</a:t>
            </a:r>
            <a:r>
              <a:rPr lang="en-US" sz="3200" b="1" dirty="0"/>
              <a:t>.</a:t>
            </a:r>
          </a:p>
          <a:p>
            <a:pPr marL="457200" indent="-457200">
              <a:buFont typeface="Arial" panose="020B0604020202020204" pitchFamily="34" charset="0"/>
              <a:buChar char="•"/>
            </a:pPr>
            <a:r>
              <a:rPr lang="en-US" sz="3200" b="1" dirty="0" err="1"/>
              <a:t>Turli</a:t>
            </a:r>
            <a:r>
              <a:rPr lang="en-US" sz="3200" b="1" dirty="0"/>
              <a:t> </a:t>
            </a:r>
            <a:r>
              <a:rPr lang="en-US" sz="3200" b="1" dirty="0" err="1"/>
              <a:t>mamlakatlardagi</a:t>
            </a:r>
            <a:r>
              <a:rPr lang="en-US" sz="3200" b="1" dirty="0"/>
              <a:t> </a:t>
            </a:r>
            <a:r>
              <a:rPr lang="en-US" sz="3200" b="1" dirty="0" err="1"/>
              <a:t>baholash</a:t>
            </a:r>
            <a:r>
              <a:rPr lang="en-US" sz="3200" b="1" dirty="0"/>
              <a:t> </a:t>
            </a:r>
            <a:r>
              <a:rPr lang="en-US" sz="3200" b="1" dirty="0" err="1"/>
              <a:t>tizimlari</a:t>
            </a:r>
            <a:r>
              <a:rPr lang="en-US" sz="3200" b="1" dirty="0"/>
              <a:t>. </a:t>
            </a:r>
            <a:endParaRPr lang="ru-RU" sz="3200" b="1" dirty="0"/>
          </a:p>
          <a:p>
            <a:pPr marL="457200" indent="-457200">
              <a:buFont typeface="Arial" panose="020B0604020202020204" pitchFamily="34" charset="0"/>
              <a:buChar char="•"/>
            </a:pPr>
            <a:r>
              <a:rPr lang="en-US" sz="3200" b="1" dirty="0" err="1"/>
              <a:t>Dars</a:t>
            </a:r>
            <a:r>
              <a:rPr lang="en-US" sz="3200" b="1" dirty="0"/>
              <a:t> </a:t>
            </a:r>
            <a:r>
              <a:rPr lang="en-US" sz="3200" b="1" dirty="0" err="1"/>
              <a:t>maqsadlari</a:t>
            </a:r>
            <a:r>
              <a:rPr lang="en-US" sz="3200" b="1" dirty="0"/>
              <a:t> </a:t>
            </a:r>
            <a:r>
              <a:rPr lang="en-US" sz="3200" b="1" dirty="0" err="1"/>
              <a:t>va</a:t>
            </a:r>
            <a:r>
              <a:rPr lang="en-US" sz="3200" b="1" dirty="0"/>
              <a:t> </a:t>
            </a:r>
            <a:r>
              <a:rPr lang="en-US" sz="3200" b="1" dirty="0" err="1"/>
              <a:t>baholash</a:t>
            </a:r>
            <a:r>
              <a:rPr lang="en-US" sz="3200" b="1" dirty="0"/>
              <a:t> </a:t>
            </a:r>
            <a:r>
              <a:rPr lang="en-US" sz="3200" b="1" dirty="0" err="1"/>
              <a:t>mezonlari</a:t>
            </a:r>
            <a:r>
              <a:rPr lang="en-US" sz="3200" b="1" dirty="0"/>
              <a:t> </a:t>
            </a:r>
            <a:r>
              <a:rPr lang="en-US" sz="3200" b="1" dirty="0" err="1"/>
              <a:t>orasidagi</a:t>
            </a:r>
            <a:r>
              <a:rPr lang="en-US" sz="3200" b="1" dirty="0"/>
              <a:t> </a:t>
            </a:r>
            <a:r>
              <a:rPr lang="en-US" sz="3200" b="1" dirty="0" err="1"/>
              <a:t>mutanosibliklar</a:t>
            </a:r>
            <a:r>
              <a:rPr lang="en-US" sz="3200" b="1" dirty="0"/>
              <a:t>. </a:t>
            </a:r>
            <a:endParaRPr lang="ru-RU" sz="3200" b="1" dirty="0"/>
          </a:p>
          <a:p>
            <a:pPr marL="457200" indent="-457200">
              <a:buFont typeface="Arial" panose="020B0604020202020204" pitchFamily="34" charset="0"/>
              <a:buChar char="•"/>
            </a:pPr>
            <a:r>
              <a:rPr lang="en-US" sz="3200" b="1" dirty="0" err="1"/>
              <a:t>Baholashga</a:t>
            </a:r>
            <a:r>
              <a:rPr lang="en-US" sz="3200" b="1" dirty="0"/>
              <a:t> </a:t>
            </a:r>
            <a:r>
              <a:rPr lang="en-US" sz="3200" b="1" dirty="0" err="1"/>
              <a:t>yangicha</a:t>
            </a:r>
            <a:r>
              <a:rPr lang="en-US" sz="3200" b="1" dirty="0"/>
              <a:t> </a:t>
            </a:r>
            <a:r>
              <a:rPr lang="en-US" sz="3200" b="1" dirty="0" err="1"/>
              <a:t>yondashuvlar</a:t>
            </a:r>
            <a:r>
              <a:rPr lang="en-US" sz="3200" b="1" dirty="0"/>
              <a:t>.</a:t>
            </a:r>
            <a:endParaRPr lang="ru-RU" sz="3200" b="1" dirty="0"/>
          </a:p>
          <a:p>
            <a:pPr marL="457200" indent="-457200">
              <a:buFont typeface="Arial" panose="020B0604020202020204" pitchFamily="34" charset="0"/>
              <a:buChar char="•"/>
            </a:pPr>
            <a:r>
              <a:rPr lang="en-US" sz="3200" b="1" dirty="0" err="1"/>
              <a:t>Baholash</a:t>
            </a:r>
            <a:r>
              <a:rPr lang="en-US" sz="3200" b="1" dirty="0"/>
              <a:t> </a:t>
            </a:r>
            <a:r>
              <a:rPr lang="en-US" sz="3200" b="1" dirty="0" err="1"/>
              <a:t>shakllari</a:t>
            </a:r>
            <a:r>
              <a:rPr lang="en-US" sz="3200" b="1" dirty="0"/>
              <a:t>: </a:t>
            </a:r>
            <a:r>
              <a:rPr lang="en-US" sz="3200" b="1" dirty="0" err="1"/>
              <a:t>Me’yor</a:t>
            </a:r>
            <a:r>
              <a:rPr lang="en-US" sz="3200" b="1" dirty="0"/>
              <a:t> </a:t>
            </a:r>
            <a:r>
              <a:rPr lang="en-US" sz="3200" b="1" dirty="0" err="1"/>
              <a:t>yoki</a:t>
            </a:r>
            <a:r>
              <a:rPr lang="en-US" sz="3200" b="1" dirty="0"/>
              <a:t> </a:t>
            </a:r>
            <a:r>
              <a:rPr lang="en-US" sz="3200" b="1" dirty="0" err="1"/>
              <a:t>mezon</a:t>
            </a:r>
            <a:r>
              <a:rPr lang="en-US" sz="3200" b="1" dirty="0"/>
              <a:t> </a:t>
            </a:r>
            <a:r>
              <a:rPr lang="en-US" sz="3200" b="1" dirty="0" err="1"/>
              <a:t>asosida</a:t>
            </a:r>
            <a:r>
              <a:rPr lang="en-US" sz="3200" b="1" dirty="0"/>
              <a:t> </a:t>
            </a:r>
            <a:r>
              <a:rPr lang="en-US" sz="3200" b="1" dirty="0" err="1"/>
              <a:t>baholash</a:t>
            </a:r>
            <a:r>
              <a:rPr lang="en-US" sz="3200" b="1" dirty="0"/>
              <a:t>.</a:t>
            </a:r>
            <a:endParaRPr lang="ru-RU" sz="3200" b="1" dirty="0"/>
          </a:p>
          <a:p>
            <a:pPr marL="457200" indent="-457200">
              <a:buFont typeface="Arial" panose="020B0604020202020204" pitchFamily="34" charset="0"/>
              <a:buChar char="•"/>
            </a:pPr>
            <a:r>
              <a:rPr lang="en-US" sz="3200" b="1" dirty="0" err="1"/>
              <a:t>Baholash</a:t>
            </a:r>
            <a:r>
              <a:rPr lang="en-US" sz="3200" b="1" dirty="0"/>
              <a:t> </a:t>
            </a:r>
            <a:r>
              <a:rPr lang="en-US" sz="3200" b="1" dirty="0" err="1"/>
              <a:t>turlari</a:t>
            </a:r>
            <a:r>
              <a:rPr lang="en-US" sz="3200" b="1" dirty="0"/>
              <a:t>: </a:t>
            </a:r>
            <a:r>
              <a:rPr lang="en-US" sz="3200" b="1" dirty="0" err="1"/>
              <a:t>Formativ</a:t>
            </a:r>
            <a:r>
              <a:rPr lang="en-US" sz="3200" b="1" dirty="0"/>
              <a:t> (</a:t>
            </a:r>
            <a:r>
              <a:rPr lang="en-US" sz="3200" b="1" dirty="0" err="1"/>
              <a:t>joriy</a:t>
            </a:r>
            <a:r>
              <a:rPr lang="en-US" sz="3200" b="1" dirty="0"/>
              <a:t>) </a:t>
            </a:r>
            <a:r>
              <a:rPr lang="en-US" sz="3200" b="1" dirty="0" err="1"/>
              <a:t>va</a:t>
            </a:r>
            <a:r>
              <a:rPr lang="en-US" sz="3200" b="1" dirty="0"/>
              <a:t> </a:t>
            </a:r>
            <a:r>
              <a:rPr lang="en-US" sz="3200" b="1" dirty="0" err="1"/>
              <a:t>summativ</a:t>
            </a:r>
            <a:r>
              <a:rPr lang="en-US" sz="3200" b="1" dirty="0"/>
              <a:t> (</a:t>
            </a:r>
            <a:r>
              <a:rPr lang="en-US" sz="3200" b="1" dirty="0" err="1"/>
              <a:t>oraliq</a:t>
            </a:r>
            <a:r>
              <a:rPr lang="en-US" sz="3200" b="1" dirty="0"/>
              <a:t>) </a:t>
            </a:r>
            <a:r>
              <a:rPr lang="en-US" sz="3200" b="1" dirty="0" err="1"/>
              <a:t>baholash</a:t>
            </a:r>
            <a:r>
              <a:rPr lang="en-US" sz="3200" b="1" dirty="0"/>
              <a:t>.</a:t>
            </a:r>
          </a:p>
          <a:p>
            <a:pPr marL="457200" indent="-457200">
              <a:buFont typeface="Arial" panose="020B0604020202020204" pitchFamily="34" charset="0"/>
              <a:buChar char="•"/>
            </a:pPr>
            <a:r>
              <a:rPr lang="es-ES" sz="3200" b="1" dirty="0"/>
              <a:t>Mezon asosida baholash mexanizmi.</a:t>
            </a:r>
            <a:r>
              <a:rPr lang="en-US" sz="3200" b="1" dirty="0"/>
              <a:t> </a:t>
            </a:r>
          </a:p>
          <a:p>
            <a:pPr marL="457200" indent="-457200">
              <a:buFont typeface="Arial" panose="020B0604020202020204" pitchFamily="34" charset="0"/>
              <a:buChar char="•"/>
            </a:pPr>
            <a:r>
              <a:rPr lang="en-US" sz="3200" b="1"/>
              <a:t>O‘zlashtirish</a:t>
            </a:r>
            <a:r>
              <a:rPr lang="en-US" sz="3200" b="1" dirty="0"/>
              <a:t> </a:t>
            </a:r>
            <a:r>
              <a:rPr lang="en-US" sz="3200" b="1" dirty="0" err="1"/>
              <a:t>darajalari</a:t>
            </a:r>
            <a:r>
              <a:rPr lang="en-US" sz="3200" b="1" dirty="0"/>
              <a:t>. </a:t>
            </a:r>
          </a:p>
          <a:p>
            <a:endParaRPr lang="es-ES" sz="3200" b="1" dirty="0"/>
          </a:p>
          <a:p>
            <a:endParaRPr lang="en-US" sz="3200" b="1" dirty="0"/>
          </a:p>
        </p:txBody>
      </p:sp>
      <p:grpSp>
        <p:nvGrpSpPr>
          <p:cNvPr id="5" name="Группа 4"/>
          <p:cNvGrpSpPr/>
          <p:nvPr/>
        </p:nvGrpSpPr>
        <p:grpSpPr>
          <a:xfrm>
            <a:off x="13229" y="127608"/>
            <a:ext cx="12274264" cy="1328584"/>
            <a:chOff x="0" y="13352"/>
            <a:chExt cx="12274264" cy="1328584"/>
          </a:xfrm>
        </p:grpSpPr>
        <p:sp>
          <p:nvSpPr>
            <p:cNvPr id="6" name="Прямоугольник 5"/>
            <p:cNvSpPr/>
            <p:nvPr/>
          </p:nvSpPr>
          <p:spPr>
            <a:xfrm>
              <a:off x="13898" y="223450"/>
              <a:ext cx="12159996" cy="954107"/>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MATEMATIKA FANIDAN BAHOLASH BO‘YICHA ILG’OR XORIJIY TAJRIBALAR VA YANGICHA YONDASHUVLAR</a:t>
              </a:r>
            </a:p>
          </p:txBody>
        </p:sp>
        <p:grpSp>
          <p:nvGrpSpPr>
            <p:cNvPr id="7" name="Группа 6"/>
            <p:cNvGrpSpPr/>
            <p:nvPr/>
          </p:nvGrpSpPr>
          <p:grpSpPr>
            <a:xfrm>
              <a:off x="0" y="13352"/>
              <a:ext cx="12274264" cy="1328584"/>
              <a:chOff x="0" y="13352"/>
              <a:chExt cx="12274264" cy="1328584"/>
            </a:xfrm>
          </p:grpSpPr>
          <p:sp>
            <p:nvSpPr>
              <p:cNvPr id="8" name="Прямоугольник 7"/>
              <p:cNvSpPr/>
              <p:nvPr/>
            </p:nvSpPr>
            <p:spPr>
              <a:xfrm>
                <a:off x="82264" y="1296217"/>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0590" y="1626117"/>
            <a:ext cx="11733069" cy="4524315"/>
          </a:xfrm>
          <a:prstGeom prst="rect">
            <a:avLst/>
          </a:prstGeom>
          <a:noFill/>
        </p:spPr>
        <p:txBody>
          <a:bodyPr wrap="square">
            <a:spAutoFit/>
          </a:bodyPr>
          <a:lstStyle/>
          <a:p>
            <a:r>
              <a:rPr lang="en-US" sz="3200" b="1" dirty="0">
                <a:solidFill>
                  <a:srgbClr val="C00000"/>
                </a:solidFill>
              </a:rPr>
              <a:t>	</a:t>
            </a:r>
            <a:r>
              <a:rPr lang="en-US" sz="3200" b="1" dirty="0" err="1">
                <a:solidFill>
                  <a:srgbClr val="C00000"/>
                </a:solidFill>
              </a:rPr>
              <a:t>Baholash</a:t>
            </a:r>
            <a:r>
              <a:rPr lang="en-US" sz="3200" b="1" dirty="0"/>
              <a:t> - ta’limning joriy va yakuniy bosqichlarida o‘quvchilar faoliyati to‘g‘risidagi ma’lumotlarni to‘plash va tahlil qilish jarayonidan iborat. </a:t>
            </a:r>
          </a:p>
          <a:p>
            <a:r>
              <a:rPr lang="en-US" sz="3200" b="1" dirty="0">
                <a:solidFill>
                  <a:srgbClr val="C00000"/>
                </a:solidFill>
              </a:rPr>
              <a:t>	Baholashdan </a:t>
            </a:r>
            <a:r>
              <a:rPr lang="en-US" sz="3200" b="1" dirty="0" err="1">
                <a:solidFill>
                  <a:srgbClr val="C00000"/>
                </a:solidFill>
              </a:rPr>
              <a:t>ko‘zlangan</a:t>
            </a:r>
            <a:r>
              <a:rPr lang="en-US" sz="3200" b="1" dirty="0">
                <a:solidFill>
                  <a:srgbClr val="C00000"/>
                </a:solidFill>
              </a:rPr>
              <a:t> maqsad</a:t>
            </a:r>
            <a:r>
              <a:rPr lang="en-US" sz="3200" b="1" dirty="0"/>
              <a:t> – </a:t>
            </a:r>
          </a:p>
          <a:p>
            <a:pPr marL="457200" indent="-457200">
              <a:buFont typeface="Arial" panose="020B0604020202020204" pitchFamily="34" charset="0"/>
              <a:buChar char="•"/>
            </a:pPr>
            <a:r>
              <a:rPr lang="en-US" sz="3200" b="1" dirty="0"/>
              <a:t>o‘quvchilarning bilim, ko‘nikma va kompetensiyalarining DTS da belgilangan talablarga mosligini aniqlash </a:t>
            </a:r>
          </a:p>
          <a:p>
            <a:pPr marL="457200" indent="-457200">
              <a:buFont typeface="Arial" panose="020B0604020202020204" pitchFamily="34" charset="0"/>
              <a:buChar char="•"/>
            </a:pPr>
            <a:r>
              <a:rPr lang="en-US" sz="3200" b="1" dirty="0"/>
              <a:t>o‘quvchilarning bilim olishga bo‘lgan qiziqishlarini rag‘batlantirish</a:t>
            </a:r>
          </a:p>
          <a:p>
            <a:pPr marL="457200" indent="-457200">
              <a:buFont typeface="Arial" panose="020B0604020202020204" pitchFamily="34" charset="0"/>
              <a:buChar char="•"/>
            </a:pPr>
            <a:r>
              <a:rPr lang="en-US" sz="3200" b="1" dirty="0"/>
              <a:t>o‘quvchilar bilan qaytar aloqani o‘rnatish va u asosida ta’lim jarayoniga tuzatishlar kiritish</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BAHOLASH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4874" y="1438109"/>
            <a:ext cx="11017224" cy="5016758"/>
          </a:xfrm>
          <a:prstGeom prst="rect">
            <a:avLst/>
          </a:prstGeom>
          <a:noFill/>
        </p:spPr>
        <p:txBody>
          <a:bodyPr wrap="square">
            <a:spAutoFit/>
          </a:bodyPr>
          <a:lstStyle/>
          <a:p>
            <a:r>
              <a:rPr lang="en-US" sz="3200" b="1" dirty="0"/>
              <a:t>	Pedagogik amaliyotda keng qo‘llaniladigan “besh balli” baholash usuli sodda va hammaga tanish. </a:t>
            </a:r>
          </a:p>
          <a:p>
            <a:r>
              <a:rPr lang="en-US" sz="3200" b="1" dirty="0"/>
              <a:t>	Shunday bo’lsada, uning umumiy mezonlari ishlab chiqilmagan. Maktablar (o‘qituvchi va metodistlar) mustaqil ravishda baholash topshiriqlarini o‘zlari ishlab chiqadilar. Bu topshiriqlar sifati jiddiy sinovdan o‘tkazilmaydi. </a:t>
            </a:r>
          </a:p>
          <a:p>
            <a:r>
              <a:rPr lang="en-US" sz="3200" b="1" dirty="0"/>
              <a:t>	Tan olib aytish kerak, maktab tizimida haligacha baholash tizimi ishlab chiqilgani yo‘q. Hamma o‘zi bilganicha, o‘z qarichi bilan o‘lchab baholab kelmoqda. Shu bois, baholarimiz nisbiyligicha qolmoqda.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BAHOLASH MUAMMOLARI</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2145" y="1198827"/>
            <a:ext cx="11469238" cy="5509200"/>
          </a:xfrm>
          <a:prstGeom prst="rect">
            <a:avLst/>
          </a:prstGeom>
          <a:noFill/>
        </p:spPr>
        <p:txBody>
          <a:bodyPr wrap="square">
            <a:spAutoFit/>
          </a:bodyPr>
          <a:lstStyle/>
          <a:p>
            <a:r>
              <a:rPr lang="en-US" sz="3200" b="1" dirty="0"/>
              <a:t>	Baholash jarayonini qayta ko‘rib chiqishning dolzarbligi - ta’limning zamonaviy strategik maqsadlari, xalqaro standartlar va zamonaviy talablarni hisobga olgan holda ta’lim sifatini oshirish, o‘quv natijalarining ob’ektivligini va maktab bitiruvchilarining raqobatbardoshligini ta’minlash maqsadida o‘quvchilarning ta’lim yutuqlarini baholashning yagona talablarni ishlab chiqish zarurligi bilan aniqlanadi.</a:t>
            </a:r>
          </a:p>
          <a:p>
            <a:r>
              <a:rPr lang="en-US" sz="3200" b="1" dirty="0"/>
              <a:t>	Respublikamizning xalqaro tadqiqotlarga ishritrok etishidan ko‘zlangan asosiy maqsadlardan biri – </a:t>
            </a:r>
            <a:r>
              <a:rPr lang="en-US" sz="3200" b="1" dirty="0">
                <a:solidFill>
                  <a:srgbClr val="C00000"/>
                </a:solidFill>
              </a:rPr>
              <a:t>milliy baholash tizimimizni yaratish</a:t>
            </a:r>
            <a:r>
              <a:rPr lang="en-US" sz="3200" b="1" dirty="0"/>
              <a:t>dan iborat. </a:t>
            </a:r>
          </a:p>
          <a:p>
            <a:endParaRPr lang="en-US" sz="3200" b="1" dirty="0"/>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BAHOLASH MUAMMOLARI</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4842" y="1446655"/>
            <a:ext cx="11276897" cy="4524315"/>
          </a:xfrm>
          <a:prstGeom prst="rect">
            <a:avLst/>
          </a:prstGeom>
          <a:noFill/>
        </p:spPr>
        <p:txBody>
          <a:bodyPr wrap="square">
            <a:spAutoFit/>
          </a:bodyPr>
          <a:lstStyle/>
          <a:p>
            <a:r>
              <a:rPr lang="en-US" sz="3200" b="1" dirty="0"/>
              <a:t>	Baholashda turli xil yondashuvlarning paydo bo‘lishi, kompetentsiyaga asoslangan yondashuv, shaxsga yo‘naltirilgan, rivojlantiruvchi ta’limning asosli umumiy pedagogik konsepsiyasini yaratishga yordam beradi. </a:t>
            </a:r>
          </a:p>
          <a:p>
            <a:r>
              <a:rPr lang="en-US" sz="3200" b="1" dirty="0"/>
              <a:t>	Bularning barchasi - o‘quvchilarning yutuqlarini baholashning ma’lum mezonlari bilan taqqoslashdan iborat bo‘lgan, </a:t>
            </a:r>
            <a:r>
              <a:rPr lang="en-US" sz="3200" b="1" dirty="0">
                <a:solidFill>
                  <a:srgbClr val="C00000"/>
                </a:solidFill>
              </a:rPr>
              <a:t>mezonga asoslangan baholash </a:t>
            </a:r>
            <a:r>
              <a:rPr lang="en-US" sz="3200" b="1" dirty="0"/>
              <a:t>texnologiyasining paydo bo‘lishiga ehtiyoj tug‘dirdi.</a:t>
            </a:r>
          </a:p>
          <a:p>
            <a:endParaRPr lang="en-US" sz="3200" b="1" dirty="0"/>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BAHOLASH MUAMMOLARI</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2145" y="1198827"/>
            <a:ext cx="11017224" cy="5016758"/>
          </a:xfrm>
          <a:prstGeom prst="rect">
            <a:avLst/>
          </a:prstGeom>
          <a:noFill/>
        </p:spPr>
        <p:txBody>
          <a:bodyPr wrap="square">
            <a:spAutoFit/>
          </a:bodyPr>
          <a:lstStyle/>
          <a:p>
            <a:pPr marL="514350" indent="-514350">
              <a:buAutoNum type="arabicPeriod"/>
            </a:pPr>
            <a:r>
              <a:rPr lang="en-US" sz="3200" b="1" dirty="0">
                <a:solidFill>
                  <a:srgbClr val="7030A0"/>
                </a:solidFill>
              </a:rPr>
              <a:t>AQSh</a:t>
            </a:r>
            <a:r>
              <a:rPr lang="en-US" sz="3200" b="1" dirty="0"/>
              <a:t>da harfl</a:t>
            </a:r>
            <a:r>
              <a:rPr lang="en-US" sz="3200" b="1" dirty="0" err="1"/>
              <a:t>i</a:t>
            </a:r>
            <a:r>
              <a:rPr lang="en-US" sz="3200" b="1" dirty="0"/>
              <a:t> A-E (yoki A-F) 5 balli </a:t>
            </a:r>
            <a:r>
              <a:rPr lang="en-US" sz="3200" b="1" dirty="0" err="1"/>
              <a:t>tizim</a:t>
            </a:r>
            <a:r>
              <a:rPr lang="en-US" sz="3200" b="1" dirty="0"/>
              <a:t>:                                               </a:t>
            </a:r>
            <a:r>
              <a:rPr lang="en-US" sz="3200" b="1" dirty="0">
                <a:solidFill>
                  <a:srgbClr val="C00000"/>
                </a:solidFill>
              </a:rPr>
              <a:t>A</a:t>
            </a:r>
            <a:r>
              <a:rPr lang="en-US" sz="3200" b="1" dirty="0"/>
              <a:t> = 4,0    </a:t>
            </a:r>
            <a:r>
              <a:rPr lang="en-US" sz="3200" b="1" dirty="0">
                <a:solidFill>
                  <a:srgbClr val="C00000"/>
                </a:solidFill>
              </a:rPr>
              <a:t>B</a:t>
            </a:r>
            <a:r>
              <a:rPr lang="en-US" sz="3200" b="1" dirty="0"/>
              <a:t> = 3,0   </a:t>
            </a:r>
            <a:r>
              <a:rPr lang="en-US" sz="3200" b="1" dirty="0">
                <a:solidFill>
                  <a:srgbClr val="C00000"/>
                </a:solidFill>
              </a:rPr>
              <a:t>C</a:t>
            </a:r>
            <a:r>
              <a:rPr lang="en-US" sz="3200" b="1" dirty="0"/>
              <a:t> = 2,0    </a:t>
            </a:r>
            <a:r>
              <a:rPr lang="en-US" sz="3200" b="1" dirty="0">
                <a:solidFill>
                  <a:srgbClr val="C00000"/>
                </a:solidFill>
              </a:rPr>
              <a:t>D</a:t>
            </a:r>
            <a:r>
              <a:rPr lang="en-US" sz="3200" b="1" dirty="0"/>
              <a:t> = 1,0   </a:t>
            </a:r>
            <a:r>
              <a:rPr lang="en-US" sz="3200" b="1" dirty="0">
                <a:solidFill>
                  <a:srgbClr val="C00000"/>
                </a:solidFill>
              </a:rPr>
              <a:t>E</a:t>
            </a:r>
            <a:r>
              <a:rPr lang="en-US" sz="3200" b="1" dirty="0"/>
              <a:t> (F) = 0,0</a:t>
            </a:r>
          </a:p>
          <a:p>
            <a:pPr marL="514350" indent="-514350">
              <a:buAutoNum type="arabicPeriod"/>
            </a:pPr>
            <a:r>
              <a:rPr lang="en-US" sz="3200" b="1" dirty="0">
                <a:solidFill>
                  <a:srgbClr val="7030A0"/>
                </a:solidFill>
              </a:rPr>
              <a:t>Shvetsiyada </a:t>
            </a:r>
            <a:r>
              <a:rPr lang="en-US" sz="3200" b="1" dirty="0"/>
              <a:t>4 balli tizim: </a:t>
            </a:r>
            <a:r>
              <a:rPr lang="en-US" sz="3200" b="1" dirty="0">
                <a:solidFill>
                  <a:srgbClr val="C00000"/>
                </a:solidFill>
              </a:rPr>
              <a:t>"o‘tmadi", "o‘tdi", "imtiyoz bilan o‘tdi", "alohida imtiyoz bilan o‘tdi".</a:t>
            </a:r>
          </a:p>
          <a:p>
            <a:pPr marL="514350" indent="-514350">
              <a:buAutoNum type="arabicPeriod"/>
            </a:pPr>
            <a:r>
              <a:rPr lang="en-US" sz="3200" b="1" dirty="0">
                <a:solidFill>
                  <a:srgbClr val="7030A0"/>
                </a:solidFill>
              </a:rPr>
              <a:t>Avstriya, Ispaniya, Portugaliya, Italiya, Rossiya </a:t>
            </a:r>
            <a:r>
              <a:rPr lang="en-US" sz="3200" b="1" dirty="0"/>
              <a:t>va ba’zi </a:t>
            </a:r>
            <a:r>
              <a:rPr lang="en-US" sz="3200" b="1" dirty="0">
                <a:solidFill>
                  <a:srgbClr val="7030A0"/>
                </a:solidFill>
              </a:rPr>
              <a:t>MDH</a:t>
            </a:r>
            <a:r>
              <a:rPr lang="en-US" sz="3200" b="1" dirty="0"/>
              <a:t> davlatlarida </a:t>
            </a:r>
            <a:r>
              <a:rPr lang="en-US" sz="3200" b="1" dirty="0">
                <a:solidFill>
                  <a:srgbClr val="C00000"/>
                </a:solidFill>
              </a:rPr>
              <a:t>5 balli raqamli </a:t>
            </a:r>
            <a:r>
              <a:rPr lang="en-US" sz="3200" b="1" dirty="0"/>
              <a:t>tizim saqla</a:t>
            </a:r>
            <a:r>
              <a:rPr lang="en-US" sz="3200" b="1" dirty="0" err="1"/>
              <a:t>ni</a:t>
            </a:r>
            <a:r>
              <a:rPr lang="en-US" sz="3200" b="1" dirty="0"/>
              <a:t>b kelmoqda. </a:t>
            </a:r>
          </a:p>
          <a:p>
            <a:pPr marL="514350" indent="-514350">
              <a:buFontTx/>
              <a:buAutoNum type="arabicPeriod"/>
            </a:pPr>
            <a:r>
              <a:rPr lang="en-US" sz="3200" b="1" dirty="0">
                <a:solidFill>
                  <a:srgbClr val="7030A0"/>
                </a:solidFill>
              </a:rPr>
              <a:t>Buyuk Britaniyada </a:t>
            </a:r>
            <a:r>
              <a:rPr lang="en-US" sz="3200" b="1" dirty="0">
                <a:solidFill>
                  <a:srgbClr val="C00000"/>
                </a:solidFill>
              </a:rPr>
              <a:t>7 balli harfli </a:t>
            </a:r>
            <a:r>
              <a:rPr lang="en-US" sz="3200" b="1" dirty="0"/>
              <a:t>tizim: A, B, C, D, E, F, G.</a:t>
            </a:r>
          </a:p>
          <a:p>
            <a:pPr marL="514350" indent="-514350">
              <a:buFontTx/>
              <a:buAutoNum type="arabicPeriod"/>
            </a:pPr>
            <a:r>
              <a:rPr lang="en-US" sz="3200" b="1" dirty="0">
                <a:solidFill>
                  <a:srgbClr val="7030A0"/>
                </a:solidFill>
              </a:rPr>
              <a:t>Norvegiyada</a:t>
            </a:r>
            <a:r>
              <a:rPr lang="en-US" sz="3200" b="1" dirty="0"/>
              <a:t> esa </a:t>
            </a:r>
            <a:r>
              <a:rPr lang="en-US" sz="3200" b="1" dirty="0">
                <a:solidFill>
                  <a:srgbClr val="C00000"/>
                </a:solidFill>
              </a:rPr>
              <a:t>7 balli raqamli</a:t>
            </a:r>
            <a:r>
              <a:rPr lang="en-US" sz="3200" b="1" dirty="0"/>
              <a:t>: 0-2 ball - o‘rtachadan past, 3-4 - o‘rtacha, 5 - 6 - o‘rtachadan yuqori, 7 - a’lo.</a:t>
            </a:r>
          </a:p>
          <a:p>
            <a:pPr marL="514350" indent="-514350">
              <a:buAutoNum type="arabicPeriod"/>
            </a:pPr>
            <a:endParaRPr lang="en-US" sz="3200" b="1" dirty="0"/>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TURLI MAMLAKATLARDAGI BAHOLASH TIZIMLARI</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100" y="1413221"/>
            <a:ext cx="12076027" cy="4030980"/>
          </a:xfrm>
          <a:prstGeom prst="rect">
            <a:avLst/>
          </a:prstGeom>
          <a:noFill/>
        </p:spPr>
        <p:txBody>
          <a:bodyPr wrap="square">
            <a:spAutoFit/>
          </a:bodyPr>
          <a:lstStyle/>
          <a:p>
            <a:r>
              <a:rPr lang="en-US" sz="3200" b="1" dirty="0"/>
              <a:t>6. </a:t>
            </a:r>
            <a:r>
              <a:rPr lang="en-US" sz="3200" b="1" dirty="0" err="1">
                <a:solidFill>
                  <a:srgbClr val="7030A0"/>
                </a:solidFill>
              </a:rPr>
              <a:t>Islandiya</a:t>
            </a:r>
            <a:r>
              <a:rPr lang="en-US" sz="3200" b="1" dirty="0">
                <a:solidFill>
                  <a:srgbClr val="7030A0"/>
                </a:solidFill>
              </a:rPr>
              <a:t>, </a:t>
            </a:r>
            <a:r>
              <a:rPr lang="en-US" sz="3200" b="1" dirty="0" err="1">
                <a:solidFill>
                  <a:srgbClr val="7030A0"/>
                </a:solidFill>
              </a:rPr>
              <a:t>Ispaniya</a:t>
            </a:r>
            <a:r>
              <a:rPr lang="en-US" sz="3200" b="1" dirty="0">
                <a:solidFill>
                  <a:srgbClr val="7030A0"/>
                </a:solidFill>
              </a:rPr>
              <a:t>, </a:t>
            </a:r>
            <a:r>
              <a:rPr lang="en-US" sz="3200" b="1" dirty="0" err="1">
                <a:solidFill>
                  <a:srgbClr val="7030A0"/>
                </a:solidFill>
              </a:rPr>
              <a:t>Italiya</a:t>
            </a:r>
            <a:r>
              <a:rPr lang="en-US" sz="3200" b="1" dirty="0">
                <a:solidFill>
                  <a:srgbClr val="7030A0"/>
                </a:solidFill>
              </a:rPr>
              <a:t>, </a:t>
            </a:r>
            <a:r>
              <a:rPr lang="en-US" sz="3200" b="1" dirty="0" err="1">
                <a:solidFill>
                  <a:srgbClr val="7030A0"/>
                </a:solidFill>
              </a:rPr>
              <a:t>Gollandiya</a:t>
            </a:r>
            <a:r>
              <a:rPr lang="en-US" sz="3200" b="1" dirty="0">
                <a:solidFill>
                  <a:srgbClr val="7030A0"/>
                </a:solidFill>
              </a:rPr>
              <a:t>, </a:t>
            </a:r>
            <a:r>
              <a:rPr lang="en-US" sz="3200" b="1" dirty="0" err="1">
                <a:solidFill>
                  <a:srgbClr val="7030A0"/>
                </a:solidFill>
              </a:rPr>
              <a:t>Finlandiya</a:t>
            </a:r>
            <a:r>
              <a:rPr lang="en-US" sz="3200" b="1" dirty="0">
                <a:solidFill>
                  <a:srgbClr val="7030A0"/>
                </a:solidFill>
              </a:rPr>
              <a:t> </a:t>
            </a:r>
            <a:r>
              <a:rPr lang="en-US" sz="3200" b="1" dirty="0">
                <a:solidFill>
                  <a:srgbClr val="C00000"/>
                </a:solidFill>
              </a:rPr>
              <a:t>- 10 </a:t>
            </a:r>
            <a:r>
              <a:rPr lang="en-US" sz="3200" b="1" dirty="0" err="1">
                <a:solidFill>
                  <a:srgbClr val="C00000"/>
                </a:solidFill>
              </a:rPr>
              <a:t>balli</a:t>
            </a:r>
            <a:r>
              <a:rPr lang="en-US" sz="3200" b="1" dirty="0">
                <a:solidFill>
                  <a:srgbClr val="C00000"/>
                </a:solidFill>
              </a:rPr>
              <a:t> </a:t>
            </a:r>
            <a:r>
              <a:rPr lang="en-US" sz="3200" b="1" dirty="0" err="1"/>
              <a:t>tizim</a:t>
            </a:r>
            <a:r>
              <a:rPr lang="en-US" sz="3200" b="1" dirty="0"/>
              <a:t>. </a:t>
            </a:r>
          </a:p>
          <a:p>
            <a:r>
              <a:rPr lang="en-US" sz="3200" b="1" dirty="0"/>
              <a:t>7. </a:t>
            </a:r>
            <a:r>
              <a:rPr lang="en-US" sz="3200" b="1" dirty="0" err="1">
                <a:solidFill>
                  <a:srgbClr val="7030A0"/>
                </a:solidFill>
              </a:rPr>
              <a:t>Germaniyada</a:t>
            </a:r>
            <a:r>
              <a:rPr lang="en-US" sz="3200" b="1" dirty="0"/>
              <a:t> </a:t>
            </a:r>
            <a:r>
              <a:rPr lang="en-US" sz="3200" b="1" dirty="0">
                <a:solidFill>
                  <a:srgbClr val="C00000"/>
                </a:solidFill>
              </a:rPr>
              <a:t>6 </a:t>
            </a:r>
            <a:r>
              <a:rPr lang="en-US" sz="3200" b="1" dirty="0" err="1">
                <a:solidFill>
                  <a:srgbClr val="C00000"/>
                </a:solidFill>
              </a:rPr>
              <a:t>balli</a:t>
            </a:r>
            <a:r>
              <a:rPr lang="en-US" sz="3200" b="1" dirty="0">
                <a:solidFill>
                  <a:srgbClr val="C00000"/>
                </a:solidFill>
              </a:rPr>
              <a:t> “</a:t>
            </a:r>
            <a:r>
              <a:rPr lang="en-US" sz="3200" b="1" dirty="0" err="1">
                <a:solidFill>
                  <a:srgbClr val="C00000"/>
                </a:solidFill>
              </a:rPr>
              <a:t>teskari</a:t>
            </a:r>
            <a:r>
              <a:rPr lang="en-US" sz="3200" b="1" dirty="0">
                <a:solidFill>
                  <a:srgbClr val="C00000"/>
                </a:solidFill>
              </a:rPr>
              <a:t>” raqamli </a:t>
            </a:r>
            <a:r>
              <a:rPr lang="en-US" sz="3200" b="1" dirty="0" err="1"/>
              <a:t>tizimi</a:t>
            </a:r>
            <a:r>
              <a:rPr lang="en-US" sz="3200" b="1" dirty="0"/>
              <a:t>: </a:t>
            </a:r>
            <a:r>
              <a:rPr lang="en-US" sz="3200" b="1" dirty="0">
                <a:solidFill>
                  <a:srgbClr val="C00000"/>
                </a:solidFill>
              </a:rPr>
              <a:t>1</a:t>
            </a:r>
            <a:r>
              <a:rPr lang="en-US" sz="3200" b="1" dirty="0"/>
              <a:t> - "</a:t>
            </a:r>
            <a:r>
              <a:rPr lang="en-US" sz="3200" b="1" dirty="0" err="1"/>
              <a:t>a’lo</a:t>
            </a:r>
            <a:r>
              <a:rPr lang="en-US" sz="3200" b="1" dirty="0"/>
              <a:t>“,  </a:t>
            </a:r>
            <a:r>
              <a:rPr lang="en-US" sz="3200" b="1" dirty="0">
                <a:solidFill>
                  <a:srgbClr val="C00000"/>
                </a:solidFill>
              </a:rPr>
              <a:t>2</a:t>
            </a:r>
            <a:r>
              <a:rPr lang="en-US" sz="3200" b="1" dirty="0"/>
              <a:t> - "</a:t>
            </a:r>
            <a:r>
              <a:rPr lang="en-US" sz="3200" b="1" dirty="0" err="1"/>
              <a:t>yaxshi</a:t>
            </a:r>
            <a:r>
              <a:rPr lang="en-US" sz="3200" b="1" dirty="0"/>
              <a:t>“,</a:t>
            </a:r>
          </a:p>
          <a:p>
            <a:r>
              <a:rPr lang="en-US" sz="3200" b="1" dirty="0"/>
              <a:t>    </a:t>
            </a:r>
            <a:r>
              <a:rPr lang="en-US" sz="3200" b="1" dirty="0">
                <a:solidFill>
                  <a:srgbClr val="C00000"/>
                </a:solidFill>
              </a:rPr>
              <a:t>3</a:t>
            </a:r>
            <a:r>
              <a:rPr lang="en-US" sz="3200" b="1" dirty="0"/>
              <a:t> - “</a:t>
            </a:r>
            <a:r>
              <a:rPr lang="en-US" sz="3200" b="1" dirty="0" err="1"/>
              <a:t>yetarli</a:t>
            </a:r>
            <a:r>
              <a:rPr lang="en-US" sz="3200" b="1" dirty="0"/>
              <a:t>“, </a:t>
            </a:r>
            <a:r>
              <a:rPr lang="en-US" sz="3200" b="1" dirty="0">
                <a:solidFill>
                  <a:srgbClr val="C00000"/>
                </a:solidFill>
              </a:rPr>
              <a:t>4</a:t>
            </a:r>
            <a:r>
              <a:rPr lang="en-US" sz="3200" b="1" dirty="0"/>
              <a:t> - "</a:t>
            </a:r>
            <a:r>
              <a:rPr lang="en-US" sz="3200" b="1" dirty="0" err="1"/>
              <a:t>qoniqarli</a:t>
            </a:r>
            <a:r>
              <a:rPr lang="en-US" sz="3200" b="1" dirty="0"/>
              <a:t>“, </a:t>
            </a:r>
            <a:r>
              <a:rPr lang="en-US" sz="3200" b="1" dirty="0">
                <a:solidFill>
                  <a:srgbClr val="C00000"/>
                </a:solidFill>
              </a:rPr>
              <a:t>5</a:t>
            </a:r>
            <a:r>
              <a:rPr lang="en-US" sz="3200" b="1" dirty="0"/>
              <a:t> - "</a:t>
            </a:r>
            <a:r>
              <a:rPr lang="en-US" sz="3200" b="1" dirty="0" err="1"/>
              <a:t>qoniqarsiz</a:t>
            </a:r>
            <a:r>
              <a:rPr lang="en-US" sz="3200" b="1" dirty="0"/>
              <a:t>“, </a:t>
            </a:r>
            <a:r>
              <a:rPr lang="en-US" sz="3200" b="1" dirty="0">
                <a:solidFill>
                  <a:srgbClr val="C00000"/>
                </a:solidFill>
              </a:rPr>
              <a:t>6</a:t>
            </a:r>
            <a:r>
              <a:rPr lang="en-US" sz="3200" b="1" dirty="0"/>
              <a:t> - "</a:t>
            </a:r>
            <a:r>
              <a:rPr lang="en-US" sz="3200" b="1" dirty="0" err="1"/>
              <a:t>juda</a:t>
            </a:r>
            <a:r>
              <a:rPr lang="en-US" sz="3200" b="1" dirty="0"/>
              <a:t> </a:t>
            </a:r>
            <a:r>
              <a:rPr lang="en-US" sz="3200" b="1" dirty="0" err="1"/>
              <a:t>yomon</a:t>
            </a:r>
            <a:r>
              <a:rPr lang="en-US" sz="3200" b="1" dirty="0"/>
              <a:t>".</a:t>
            </a:r>
          </a:p>
          <a:p>
            <a:r>
              <a:rPr lang="en-US" sz="3200" b="1" dirty="0"/>
              <a:t>8. </a:t>
            </a:r>
            <a:r>
              <a:rPr lang="en-US" sz="3200" b="1" dirty="0" err="1">
                <a:solidFill>
                  <a:srgbClr val="7030A0"/>
                </a:solidFill>
              </a:rPr>
              <a:t>Ukrainada</a:t>
            </a:r>
            <a:r>
              <a:rPr lang="en-US" sz="3200" b="1" dirty="0"/>
              <a:t> </a:t>
            </a:r>
            <a:r>
              <a:rPr lang="en-US" sz="3200" b="1" dirty="0">
                <a:solidFill>
                  <a:srgbClr val="C00000"/>
                </a:solidFill>
              </a:rPr>
              <a:t>12 </a:t>
            </a:r>
            <a:r>
              <a:rPr lang="en-US" sz="3200" b="1" dirty="0" err="1">
                <a:solidFill>
                  <a:srgbClr val="C00000"/>
                </a:solidFill>
              </a:rPr>
              <a:t>balli</a:t>
            </a:r>
            <a:r>
              <a:rPr lang="en-US" sz="3200" b="1" dirty="0">
                <a:solidFill>
                  <a:srgbClr val="C00000"/>
                </a:solidFill>
              </a:rPr>
              <a:t> </a:t>
            </a:r>
            <a:r>
              <a:rPr lang="en-US" sz="3200" b="1" dirty="0" err="1">
                <a:solidFill>
                  <a:srgbClr val="C00000"/>
                </a:solidFill>
              </a:rPr>
              <a:t>tizim</a:t>
            </a:r>
            <a:r>
              <a:rPr lang="en-US" sz="3200" b="1" dirty="0"/>
              <a:t>: </a:t>
            </a:r>
          </a:p>
          <a:p>
            <a:r>
              <a:rPr lang="en-US" sz="3200" b="1" dirty="0">
                <a:solidFill>
                  <a:srgbClr val="C00000"/>
                </a:solidFill>
              </a:rPr>
              <a:t>                               1</a:t>
            </a:r>
            <a:r>
              <a:rPr lang="en-US" sz="3200" b="1" dirty="0"/>
              <a:t> – “-2”,       </a:t>
            </a:r>
            <a:r>
              <a:rPr lang="en-US" sz="3200" b="1" dirty="0">
                <a:solidFill>
                  <a:srgbClr val="C00000"/>
                </a:solidFill>
              </a:rPr>
              <a:t>2</a:t>
            </a:r>
            <a:r>
              <a:rPr lang="en-US" sz="3200" b="1" dirty="0"/>
              <a:t> – “2”,      </a:t>
            </a:r>
            <a:r>
              <a:rPr lang="en-US" sz="3200" b="1" dirty="0">
                <a:solidFill>
                  <a:srgbClr val="C00000"/>
                </a:solidFill>
              </a:rPr>
              <a:t>3</a:t>
            </a:r>
            <a:r>
              <a:rPr lang="en-US" sz="3200" b="1" dirty="0"/>
              <a:t> – “+2”, </a:t>
            </a:r>
          </a:p>
          <a:p>
            <a:r>
              <a:rPr lang="en-US" sz="3200" b="1" dirty="0">
                <a:solidFill>
                  <a:srgbClr val="C00000"/>
                </a:solidFill>
              </a:rPr>
              <a:t>                               4</a:t>
            </a:r>
            <a:r>
              <a:rPr lang="en-US" sz="3200" b="1" dirty="0"/>
              <a:t> – “-3”,       </a:t>
            </a:r>
            <a:r>
              <a:rPr lang="en-US" sz="3200" b="1" dirty="0">
                <a:solidFill>
                  <a:srgbClr val="C00000"/>
                </a:solidFill>
              </a:rPr>
              <a:t>5</a:t>
            </a:r>
            <a:r>
              <a:rPr lang="en-US" sz="3200" b="1" dirty="0"/>
              <a:t> – “3”,      </a:t>
            </a:r>
            <a:r>
              <a:rPr lang="en-US" sz="3200" b="1" dirty="0">
                <a:solidFill>
                  <a:srgbClr val="C00000"/>
                </a:solidFill>
              </a:rPr>
              <a:t>6</a:t>
            </a:r>
            <a:r>
              <a:rPr lang="en-US" sz="3200" b="1" dirty="0"/>
              <a:t> – “+3”, </a:t>
            </a:r>
          </a:p>
          <a:p>
            <a:r>
              <a:rPr lang="en-US" sz="3200" b="1" dirty="0">
                <a:solidFill>
                  <a:srgbClr val="C00000"/>
                </a:solidFill>
              </a:rPr>
              <a:t>                               7</a:t>
            </a:r>
            <a:r>
              <a:rPr lang="en-US" sz="3200" b="1" dirty="0"/>
              <a:t> – “-4”,       </a:t>
            </a:r>
            <a:r>
              <a:rPr lang="en-US" sz="3200" b="1" dirty="0">
                <a:solidFill>
                  <a:srgbClr val="C00000"/>
                </a:solidFill>
              </a:rPr>
              <a:t>8</a:t>
            </a:r>
            <a:r>
              <a:rPr lang="en-US" sz="3200" b="1" dirty="0"/>
              <a:t> – “4”,      </a:t>
            </a:r>
            <a:r>
              <a:rPr lang="en-US" sz="3200" b="1" dirty="0">
                <a:solidFill>
                  <a:srgbClr val="C00000"/>
                </a:solidFill>
              </a:rPr>
              <a:t>9</a:t>
            </a:r>
            <a:r>
              <a:rPr lang="en-US" sz="3200" b="1" dirty="0"/>
              <a:t> – “+4”, </a:t>
            </a:r>
          </a:p>
          <a:p>
            <a:r>
              <a:rPr lang="en-US" sz="3200" b="1" dirty="0">
                <a:solidFill>
                  <a:srgbClr val="C00000"/>
                </a:solidFill>
              </a:rPr>
              <a:t>                              10</a:t>
            </a:r>
            <a:r>
              <a:rPr lang="en-US" sz="3200" b="1" dirty="0"/>
              <a:t> – “-5”,    </a:t>
            </a:r>
            <a:r>
              <a:rPr lang="en-US" sz="3200" b="1" dirty="0">
                <a:solidFill>
                  <a:srgbClr val="C00000"/>
                </a:solidFill>
              </a:rPr>
              <a:t>11 </a:t>
            </a:r>
            <a:r>
              <a:rPr lang="en-US" sz="3200" b="1" dirty="0"/>
              <a:t>–</a:t>
            </a:r>
            <a:r>
              <a:rPr lang="en-US" sz="3200" b="1" dirty="0">
                <a:solidFill>
                  <a:srgbClr val="C00000"/>
                </a:solidFill>
              </a:rPr>
              <a:t> </a:t>
            </a:r>
            <a:r>
              <a:rPr lang="en-US" sz="3200" b="1" dirty="0"/>
              <a:t>“5”,    </a:t>
            </a:r>
            <a:r>
              <a:rPr lang="en-US" sz="3200" b="1" dirty="0">
                <a:solidFill>
                  <a:srgbClr val="C00000"/>
                </a:solidFill>
              </a:rPr>
              <a:t>12</a:t>
            </a:r>
            <a:r>
              <a:rPr lang="en-US" sz="3200" b="1" dirty="0"/>
              <a:t> – “+5”</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MEZONGA ASOSLANGAN BAHOLASH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4515" y="2445243"/>
            <a:ext cx="11017224" cy="2062103"/>
          </a:xfrm>
          <a:prstGeom prst="rect">
            <a:avLst/>
          </a:prstGeom>
          <a:noFill/>
        </p:spPr>
        <p:txBody>
          <a:bodyPr wrap="square">
            <a:spAutoFit/>
          </a:bodyPr>
          <a:lstStyle/>
          <a:p>
            <a:r>
              <a:rPr lang="en-US" sz="3200" b="1" dirty="0">
                <a:solidFill>
                  <a:srgbClr val="C00000"/>
                </a:solidFill>
              </a:rPr>
              <a:t>Baholash turlari:</a:t>
            </a:r>
          </a:p>
          <a:p>
            <a:pPr marL="457200" indent="-457200">
              <a:buFont typeface="Arial" panose="020B0604020202020204" pitchFamily="34" charset="0"/>
              <a:buChar char="•"/>
            </a:pPr>
            <a:r>
              <a:rPr lang="en-US" sz="3200" b="1" dirty="0"/>
              <a:t>Me’yorga asoslangan baholash</a:t>
            </a:r>
          </a:p>
          <a:p>
            <a:pPr marL="457200" indent="-457200">
              <a:buFont typeface="Arial" panose="020B0604020202020204" pitchFamily="34" charset="0"/>
              <a:buChar char="•"/>
            </a:pPr>
            <a:r>
              <a:rPr lang="en-US" sz="3200" b="1" dirty="0"/>
              <a:t>Mezonga asoslangan baholash</a:t>
            </a:r>
          </a:p>
          <a:p>
            <a:endParaRPr lang="en-US" sz="3200" b="1" dirty="0"/>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BAHOLASHGA YANGICHA NAZAR</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88975" y="3388677"/>
            <a:ext cx="995921" cy="1323439"/>
          </a:xfrm>
          <a:prstGeom prst="rect">
            <a:avLst/>
          </a:prstGeom>
          <a:noFill/>
        </p:spPr>
        <p:txBody>
          <a:bodyPr wrap="square">
            <a:spAutoFit/>
          </a:bodyPr>
          <a:lstStyle/>
          <a:p>
            <a:r>
              <a:rPr lang="ru-RU" sz="8000" b="1" dirty="0">
                <a:solidFill>
                  <a:srgbClr val="C00000"/>
                </a:solidFill>
              </a:rPr>
              <a:t>5</a:t>
            </a:r>
            <a:endParaRPr lang="en-US" sz="8000" b="1" dirty="0"/>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BAHOLASHGA YANGICHA NAZAR</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
        <p:nvSpPr>
          <p:cNvPr id="10" name="TextBox 9"/>
          <p:cNvSpPr txBox="1"/>
          <p:nvPr/>
        </p:nvSpPr>
        <p:spPr>
          <a:xfrm>
            <a:off x="7961744" y="1465073"/>
            <a:ext cx="1989932" cy="3770263"/>
          </a:xfrm>
          <a:prstGeom prst="rect">
            <a:avLst/>
          </a:prstGeom>
          <a:noFill/>
        </p:spPr>
        <p:txBody>
          <a:bodyPr wrap="square">
            <a:spAutoFit/>
          </a:bodyPr>
          <a:lstStyle/>
          <a:p>
            <a:r>
              <a:rPr lang="ru-RU" sz="23900" b="1" dirty="0">
                <a:solidFill>
                  <a:srgbClr val="C00000"/>
                </a:solidFill>
              </a:rPr>
              <a:t>5</a:t>
            </a:r>
            <a:endParaRPr lang="en-US" sz="23900" b="1" dirty="0"/>
          </a:p>
        </p:txBody>
      </p:sp>
      <p:sp>
        <p:nvSpPr>
          <p:cNvPr id="11" name="TextBox 10"/>
          <p:cNvSpPr txBox="1"/>
          <p:nvPr/>
        </p:nvSpPr>
        <p:spPr>
          <a:xfrm>
            <a:off x="2350239" y="4973726"/>
            <a:ext cx="2167170" cy="523220"/>
          </a:xfrm>
          <a:prstGeom prst="rect">
            <a:avLst/>
          </a:prstGeom>
          <a:noFill/>
        </p:spPr>
        <p:txBody>
          <a:bodyPr wrap="square">
            <a:spAutoFit/>
          </a:bodyPr>
          <a:lstStyle/>
          <a:p>
            <a:r>
              <a:rPr lang="en-US" sz="2800" b="1" dirty="0" err="1"/>
              <a:t>Joriy</a:t>
            </a:r>
            <a:r>
              <a:rPr lang="en-US" sz="2800" b="1" dirty="0"/>
              <a:t> </a:t>
            </a:r>
            <a:r>
              <a:rPr lang="en-US" sz="2800" b="1" dirty="0" err="1"/>
              <a:t>baho</a:t>
            </a:r>
            <a:endParaRPr lang="en-US" sz="2800" b="1" dirty="0"/>
          </a:p>
        </p:txBody>
      </p:sp>
      <p:sp>
        <p:nvSpPr>
          <p:cNvPr id="13" name="TextBox 12"/>
          <p:cNvSpPr txBox="1"/>
          <p:nvPr/>
        </p:nvSpPr>
        <p:spPr>
          <a:xfrm>
            <a:off x="7006401" y="4973726"/>
            <a:ext cx="4403128" cy="523220"/>
          </a:xfrm>
          <a:prstGeom prst="rect">
            <a:avLst/>
          </a:prstGeom>
          <a:noFill/>
        </p:spPr>
        <p:txBody>
          <a:bodyPr wrap="square">
            <a:spAutoFit/>
          </a:bodyPr>
          <a:lstStyle/>
          <a:p>
            <a:r>
              <a:rPr lang="en-US" sz="2800" b="1" dirty="0" err="1"/>
              <a:t>Oraliq</a:t>
            </a:r>
            <a:r>
              <a:rPr lang="en-US" sz="2800" b="1" dirty="0"/>
              <a:t> </a:t>
            </a:r>
            <a:r>
              <a:rPr lang="en-US" sz="2800" b="1" dirty="0" err="1"/>
              <a:t>nazorat</a:t>
            </a:r>
            <a:r>
              <a:rPr lang="en-US" sz="2800" b="1" dirty="0"/>
              <a:t> </a:t>
            </a:r>
            <a:r>
              <a:rPr lang="en-US" sz="2800" b="1" dirty="0" err="1"/>
              <a:t>ishi</a:t>
            </a:r>
            <a:r>
              <a:rPr lang="en-US" sz="2800" b="1" dirty="0"/>
              <a:t> </a:t>
            </a:r>
            <a:r>
              <a:rPr lang="en-US" sz="2800" b="1" dirty="0" err="1"/>
              <a:t>bahosi</a:t>
            </a:r>
            <a:endParaRPr lang="en-US" sz="28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2145" y="1198827"/>
            <a:ext cx="11017224" cy="5016758"/>
          </a:xfrm>
          <a:prstGeom prst="rect">
            <a:avLst/>
          </a:prstGeom>
          <a:noFill/>
        </p:spPr>
        <p:txBody>
          <a:bodyPr wrap="square">
            <a:spAutoFit/>
          </a:bodyPr>
          <a:lstStyle/>
          <a:p>
            <a:r>
              <a:rPr lang="en-US" sz="3200" b="1" dirty="0"/>
              <a:t>	Mezonga yo‘naltirilgan ta’lim texnologiyasining asosiy jihati bu belgilangan standart va dastur talablariga muvofiq to‘liq o‘zlashtirishning belgilarini aniqlash va  uning muayyan etaloni</a:t>
            </a:r>
            <a:r>
              <a:rPr lang="en-US" sz="3200" b="1" dirty="0" err="1"/>
              <a:t>ni</a:t>
            </a:r>
            <a:r>
              <a:rPr lang="en-US" sz="3200" b="1" dirty="0"/>
              <a:t> (mezonini) ifodalashdan iborat.</a:t>
            </a:r>
          </a:p>
          <a:p>
            <a:r>
              <a:rPr lang="en-US" sz="3200" b="1" dirty="0"/>
              <a:t>	</a:t>
            </a:r>
            <a:r>
              <a:rPr lang="en-US" sz="3200" b="1" dirty="0" err="1"/>
              <a:t>Mezonga</a:t>
            </a:r>
            <a:r>
              <a:rPr lang="en-US" sz="3200" b="1" dirty="0"/>
              <a:t> </a:t>
            </a:r>
            <a:r>
              <a:rPr lang="en-US" sz="3200" b="1" dirty="0" err="1"/>
              <a:t>asoslangan</a:t>
            </a:r>
            <a:r>
              <a:rPr lang="en-US" sz="3200" b="1" dirty="0"/>
              <a:t> </a:t>
            </a:r>
            <a:r>
              <a:rPr lang="en-US" sz="3200" b="1" dirty="0" err="1"/>
              <a:t>baholash</a:t>
            </a:r>
            <a:r>
              <a:rPr lang="en-US" sz="3200" b="1" dirty="0"/>
              <a:t> - </a:t>
            </a:r>
            <a:r>
              <a:rPr lang="en-US" sz="3200" b="1" dirty="0" err="1"/>
              <a:t>baholanuvchining</a:t>
            </a:r>
            <a:r>
              <a:rPr lang="en-US" sz="3200" b="1" dirty="0"/>
              <a:t> </a:t>
            </a:r>
            <a:r>
              <a:rPr lang="en-US" sz="3200" b="1" dirty="0" err="1"/>
              <a:t>ta’lim</a:t>
            </a:r>
            <a:r>
              <a:rPr lang="en-US" sz="3200" b="1" dirty="0"/>
              <a:t> </a:t>
            </a:r>
            <a:r>
              <a:rPr lang="en-US" sz="3200" b="1" dirty="0" err="1"/>
              <a:t>jarayonida</a:t>
            </a:r>
            <a:r>
              <a:rPr lang="en-US" sz="3200" b="1" dirty="0"/>
              <a:t> </a:t>
            </a:r>
            <a:r>
              <a:rPr lang="en-US" sz="3200" b="1" dirty="0" err="1"/>
              <a:t>qo‘lga</a:t>
            </a:r>
            <a:r>
              <a:rPr lang="en-US" sz="3200" b="1" dirty="0"/>
              <a:t> </a:t>
            </a:r>
            <a:r>
              <a:rPr lang="en-US" sz="3200" b="1" dirty="0" err="1"/>
              <a:t>kiritgan</a:t>
            </a:r>
            <a:r>
              <a:rPr lang="en-US" sz="3200" b="1" dirty="0"/>
              <a:t> </a:t>
            </a:r>
            <a:r>
              <a:rPr lang="en-US" sz="3200" b="1" dirty="0" err="1"/>
              <a:t>natijalarini</a:t>
            </a:r>
            <a:r>
              <a:rPr lang="en-US" sz="3200" b="1" dirty="0"/>
              <a:t>, </a:t>
            </a:r>
            <a:r>
              <a:rPr lang="en-US" sz="3200" b="1" dirty="0" err="1"/>
              <a:t>bilim</a:t>
            </a:r>
            <a:r>
              <a:rPr lang="en-US" sz="3200" b="1" dirty="0"/>
              <a:t>, </a:t>
            </a:r>
            <a:r>
              <a:rPr lang="en-US" sz="3200" b="1" dirty="0" err="1"/>
              <a:t>ko‘nikma</a:t>
            </a:r>
            <a:r>
              <a:rPr lang="en-US" sz="3200" b="1" dirty="0"/>
              <a:t> </a:t>
            </a:r>
            <a:r>
              <a:rPr lang="en-US" sz="3200" b="1" dirty="0" err="1"/>
              <a:t>va</a:t>
            </a:r>
            <a:r>
              <a:rPr lang="en-US" sz="3200" b="1" dirty="0"/>
              <a:t> </a:t>
            </a:r>
            <a:r>
              <a:rPr lang="en-US" sz="3200" b="1" dirty="0" err="1"/>
              <a:t>kompetensiyalarini</a:t>
            </a:r>
            <a:r>
              <a:rPr lang="en-US" sz="3200" b="1" dirty="0"/>
              <a:t> </a:t>
            </a:r>
            <a:r>
              <a:rPr lang="en-US" sz="3200" b="1" dirty="0" err="1"/>
              <a:t>oldindan</a:t>
            </a:r>
            <a:r>
              <a:rPr lang="en-US" sz="3200" b="1" dirty="0"/>
              <a:t> </a:t>
            </a:r>
            <a:r>
              <a:rPr lang="en-US" sz="3200" b="1" dirty="0" err="1"/>
              <a:t>belgilangan</a:t>
            </a:r>
            <a:r>
              <a:rPr lang="en-US" sz="3200" b="1" dirty="0"/>
              <a:t> </a:t>
            </a:r>
            <a:r>
              <a:rPr lang="en-US" sz="3200" b="1" dirty="0" err="1"/>
              <a:t>o‘quv</a:t>
            </a:r>
            <a:r>
              <a:rPr lang="en-US" sz="3200" b="1" dirty="0"/>
              <a:t> </a:t>
            </a:r>
            <a:r>
              <a:rPr lang="en-US" sz="3200" b="1" dirty="0" err="1"/>
              <a:t>maqsadlari</a:t>
            </a:r>
            <a:r>
              <a:rPr lang="en-US" sz="3200" b="1" dirty="0"/>
              <a:t> </a:t>
            </a:r>
            <a:r>
              <a:rPr lang="en-US" sz="3200" b="1" dirty="0" err="1"/>
              <a:t>asosida</a:t>
            </a:r>
            <a:r>
              <a:rPr lang="en-US" sz="3200" b="1" dirty="0"/>
              <a:t> </a:t>
            </a:r>
            <a:r>
              <a:rPr lang="en-US" sz="3200" b="1" dirty="0" err="1"/>
              <a:t>ishlab</a:t>
            </a:r>
            <a:r>
              <a:rPr lang="en-US" sz="3200" b="1" dirty="0"/>
              <a:t> </a:t>
            </a:r>
            <a:r>
              <a:rPr lang="en-US" sz="3200" b="1" dirty="0" err="1"/>
              <a:t>chiqilgan</a:t>
            </a:r>
            <a:r>
              <a:rPr lang="en-US" sz="3200" b="1" dirty="0"/>
              <a:t> </a:t>
            </a:r>
            <a:r>
              <a:rPr lang="en-US" sz="3200" b="1" dirty="0" err="1"/>
              <a:t>hamma</a:t>
            </a:r>
            <a:r>
              <a:rPr lang="en-US" sz="3200" b="1" dirty="0"/>
              <a:t> </a:t>
            </a:r>
            <a:r>
              <a:rPr lang="en-US" sz="3200" b="1" dirty="0" err="1"/>
              <a:t>uchun</a:t>
            </a:r>
            <a:r>
              <a:rPr lang="en-US" sz="3200" b="1" dirty="0"/>
              <a:t> </a:t>
            </a:r>
            <a:r>
              <a:rPr lang="en-US" sz="3200" b="1" dirty="0" err="1"/>
              <a:t>umumiy</a:t>
            </a:r>
            <a:r>
              <a:rPr lang="en-US" sz="3200" b="1" dirty="0"/>
              <a:t> </a:t>
            </a:r>
            <a:r>
              <a:rPr lang="en-US" sz="3200" b="1" dirty="0" err="1"/>
              <a:t>va</a:t>
            </a:r>
            <a:r>
              <a:rPr lang="en-US" sz="3200" b="1" dirty="0"/>
              <a:t> </a:t>
            </a:r>
            <a:r>
              <a:rPr lang="en-US" sz="3200" b="1" dirty="0" err="1"/>
              <a:t>bir</a:t>
            </a:r>
            <a:r>
              <a:rPr lang="en-US" sz="3200" b="1" dirty="0"/>
              <a:t> </a:t>
            </a:r>
            <a:r>
              <a:rPr lang="en-US" sz="3200" b="1" dirty="0" err="1"/>
              <a:t>xil</a:t>
            </a:r>
            <a:r>
              <a:rPr lang="en-US" sz="3200" b="1" dirty="0"/>
              <a:t> </a:t>
            </a:r>
            <a:r>
              <a:rPr lang="en-US" sz="3200" b="1" dirty="0" err="1"/>
              <a:t>mezonlarga</a:t>
            </a:r>
            <a:r>
              <a:rPr lang="en-US" sz="3200" b="1" dirty="0"/>
              <a:t> </a:t>
            </a:r>
            <a:r>
              <a:rPr lang="en-US" sz="3200" b="1" dirty="0" err="1"/>
              <a:t>ko‘ra</a:t>
            </a:r>
            <a:r>
              <a:rPr lang="en-US" sz="3200" b="1" dirty="0"/>
              <a:t> </a:t>
            </a:r>
            <a:r>
              <a:rPr lang="en-US" sz="3200" b="1" dirty="0" err="1"/>
              <a:t>taqqoslash</a:t>
            </a:r>
            <a:r>
              <a:rPr lang="en-US" sz="3200" b="1" dirty="0"/>
              <a:t> </a:t>
            </a:r>
            <a:r>
              <a:rPr lang="en-US" sz="3200" b="1" dirty="0" err="1"/>
              <a:t>va</a:t>
            </a:r>
            <a:r>
              <a:rPr lang="en-US" sz="3200" b="1" dirty="0"/>
              <a:t> </a:t>
            </a:r>
            <a:r>
              <a:rPr lang="en-US" sz="3200" b="1" dirty="0" err="1"/>
              <a:t>o‘lchashdan</a:t>
            </a:r>
            <a:r>
              <a:rPr lang="en-US" sz="3200" b="1" dirty="0"/>
              <a:t> </a:t>
            </a:r>
            <a:r>
              <a:rPr lang="en-US" sz="3200" b="1" dirty="0" err="1"/>
              <a:t>iborat</a:t>
            </a:r>
            <a:r>
              <a:rPr lang="en-US" sz="3200" b="1" dirty="0"/>
              <a:t> </a:t>
            </a:r>
            <a:r>
              <a:rPr lang="en-US" sz="3200" b="1" dirty="0" err="1"/>
              <a:t>bo‘lgan</a:t>
            </a:r>
            <a:r>
              <a:rPr lang="en-US" sz="3200" b="1" dirty="0"/>
              <a:t>  </a:t>
            </a:r>
            <a:r>
              <a:rPr lang="en-US" sz="3200" b="1" dirty="0" err="1"/>
              <a:t>baholash</a:t>
            </a:r>
            <a:r>
              <a:rPr lang="en-US" sz="3200" b="1" dirty="0"/>
              <a:t> </a:t>
            </a:r>
            <a:r>
              <a:rPr lang="en-US" sz="3200" b="1" dirty="0" err="1"/>
              <a:t>shaklidir</a:t>
            </a:r>
            <a:r>
              <a:rPr lang="en-US" sz="3200" b="1" dirty="0"/>
              <a:t>.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MEZONGA ASOSLANGAN BAHOLASH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3088" y="1886426"/>
            <a:ext cx="11017224" cy="4031873"/>
          </a:xfrm>
          <a:prstGeom prst="rect">
            <a:avLst/>
          </a:prstGeom>
          <a:noFill/>
        </p:spPr>
        <p:txBody>
          <a:bodyPr wrap="square">
            <a:spAutoFit/>
          </a:bodyPr>
          <a:lstStyle/>
          <a:p>
            <a:r>
              <a:rPr lang="en-US" sz="3200" b="1" dirty="0"/>
              <a:t>	Mezonga asoslangan baholashning asosi – ilmiy asoslangan ta’lim maqsadlaridan iborat. </a:t>
            </a:r>
          </a:p>
          <a:p>
            <a:r>
              <a:rPr lang="en-US" sz="3200" b="1" dirty="0"/>
              <a:t>	O‘quvchilar tomonidan ongli qabul qilingan va anglangan ilmiy asoslangan o‘quv maqsadlari -  o‘qituvchi va o‘quvchilar faoliyati ma’nolarining yaqinlashishiga olib keladi, ta’limning shaxsga yo‘naltirilganligini ta’minlaydi. </a:t>
            </a:r>
          </a:p>
          <a:p>
            <a:r>
              <a:rPr lang="en-US" sz="3200" b="1" dirty="0"/>
              <a:t>	Maqsadlar aniq (konkret), korrekt va erishib bo‘ladigan tarzda ifodalanishi zarur.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MEZONGA ASOSLANGAN BAHOLASH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4973" y="2295117"/>
            <a:ext cx="10928327" cy="2062103"/>
          </a:xfrm>
          <a:prstGeom prst="rect">
            <a:avLst/>
          </a:prstGeom>
          <a:noFill/>
        </p:spPr>
        <p:txBody>
          <a:bodyPr wrap="square">
            <a:spAutoFit/>
          </a:bodyPr>
          <a:lstStyle/>
          <a:p>
            <a:r>
              <a:rPr lang="en-US" sz="3200" b="1" dirty="0" err="1"/>
              <a:t>Mezonlar</a:t>
            </a:r>
            <a:r>
              <a:rPr lang="en-US" sz="3200" b="1" dirty="0"/>
              <a:t> </a:t>
            </a:r>
            <a:r>
              <a:rPr lang="en-US" sz="3200" b="1" dirty="0" err="1"/>
              <a:t>asosida</a:t>
            </a:r>
            <a:r>
              <a:rPr lang="en-US" sz="3200" b="1" dirty="0"/>
              <a:t> </a:t>
            </a:r>
            <a:r>
              <a:rPr lang="en-US" sz="3200" b="1" dirty="0" err="1"/>
              <a:t>baholash</a:t>
            </a:r>
            <a:r>
              <a:rPr lang="en-US" sz="3200" b="1" dirty="0"/>
              <a:t> </a:t>
            </a:r>
            <a:r>
              <a:rPr lang="en-US" sz="3200" b="1" dirty="0" err="1"/>
              <a:t>tizimi</a:t>
            </a:r>
            <a:r>
              <a:rPr lang="en-US" sz="3200" b="1" dirty="0"/>
              <a:t> </a:t>
            </a:r>
          </a:p>
          <a:p>
            <a:pPr marL="514350" indent="-514350">
              <a:buFont typeface="Arial" panose="020B0604020202020204" pitchFamily="34" charset="0"/>
              <a:buChar char="•"/>
            </a:pPr>
            <a:r>
              <a:rPr lang="en-US" sz="3200" b="1" dirty="0" err="1">
                <a:solidFill>
                  <a:srgbClr val="C00000"/>
                </a:solidFill>
              </a:rPr>
              <a:t>formativ</a:t>
            </a:r>
            <a:r>
              <a:rPr lang="en-US" sz="3200" b="1" dirty="0"/>
              <a:t> (</a:t>
            </a:r>
            <a:r>
              <a:rPr lang="en-US" sz="3200" b="1" dirty="0" err="1"/>
              <a:t>shakllantiruvchi</a:t>
            </a:r>
            <a:r>
              <a:rPr lang="en-US" sz="3200" b="1" dirty="0"/>
              <a:t>) </a:t>
            </a:r>
            <a:r>
              <a:rPr lang="en-US" sz="3200" b="1" dirty="0" err="1"/>
              <a:t>yoki</a:t>
            </a:r>
            <a:r>
              <a:rPr lang="en-US" sz="3200" b="1" dirty="0"/>
              <a:t> </a:t>
            </a:r>
            <a:r>
              <a:rPr lang="en-US" sz="3200" b="1" dirty="0" err="1"/>
              <a:t>joriy</a:t>
            </a:r>
            <a:r>
              <a:rPr lang="en-US" sz="3200" b="1" dirty="0"/>
              <a:t> </a:t>
            </a:r>
            <a:r>
              <a:rPr lang="en-US" sz="3200" b="1" dirty="0" err="1"/>
              <a:t>baholash</a:t>
            </a:r>
            <a:r>
              <a:rPr lang="en-US" sz="3200" b="1" dirty="0"/>
              <a:t> </a:t>
            </a:r>
            <a:r>
              <a:rPr lang="en-US" sz="3200" b="1" dirty="0" err="1"/>
              <a:t>va</a:t>
            </a:r>
            <a:endParaRPr lang="en-US" sz="3200" b="1" dirty="0"/>
          </a:p>
          <a:p>
            <a:pPr marL="514350" indent="-514350">
              <a:buFont typeface="Arial" panose="020B0604020202020204" pitchFamily="34" charset="0"/>
              <a:buChar char="•"/>
            </a:pPr>
            <a:r>
              <a:rPr lang="en-US" sz="3200" b="1" dirty="0" err="1">
                <a:solidFill>
                  <a:srgbClr val="C00000"/>
                </a:solidFill>
              </a:rPr>
              <a:t>summativ</a:t>
            </a:r>
            <a:r>
              <a:rPr lang="en-US" sz="3200" b="1" dirty="0"/>
              <a:t> (</a:t>
            </a:r>
            <a:r>
              <a:rPr lang="en-US" sz="3200" b="1" dirty="0" err="1"/>
              <a:t>jamlanuvchi</a:t>
            </a:r>
            <a:r>
              <a:rPr lang="en-US" sz="3200" b="1" dirty="0"/>
              <a:t>) </a:t>
            </a:r>
            <a:r>
              <a:rPr lang="en-US" sz="3200" b="1" dirty="0" err="1"/>
              <a:t>yoki</a:t>
            </a:r>
            <a:r>
              <a:rPr lang="en-US" sz="3200" b="1" dirty="0"/>
              <a:t> </a:t>
            </a:r>
            <a:r>
              <a:rPr lang="en-US" sz="3200" b="1" dirty="0" err="1"/>
              <a:t>oraliq</a:t>
            </a:r>
            <a:r>
              <a:rPr lang="en-US" sz="3200" b="1" dirty="0"/>
              <a:t> (</a:t>
            </a:r>
            <a:r>
              <a:rPr lang="en-US" sz="3200" b="1" dirty="0" err="1"/>
              <a:t>yakuniy</a:t>
            </a:r>
            <a:r>
              <a:rPr lang="en-US" sz="3200" b="1" dirty="0"/>
              <a:t>) </a:t>
            </a:r>
            <a:r>
              <a:rPr lang="en-US" sz="3200" b="1" dirty="0" err="1"/>
              <a:t>baholashni</a:t>
            </a:r>
            <a:r>
              <a:rPr lang="en-US" sz="3200" b="1" dirty="0"/>
              <a:t> </a:t>
            </a:r>
            <a:r>
              <a:rPr lang="en-US" sz="3200" b="1" dirty="0" err="1"/>
              <a:t>o‘z</a:t>
            </a:r>
            <a:r>
              <a:rPr lang="en-US" sz="3200" b="1" dirty="0"/>
              <a:t> </a:t>
            </a:r>
            <a:r>
              <a:rPr lang="en-US" sz="3200" b="1" dirty="0" err="1"/>
              <a:t>ichiga</a:t>
            </a:r>
            <a:r>
              <a:rPr lang="en-US" sz="3200" b="1" dirty="0"/>
              <a:t> </a:t>
            </a:r>
            <a:r>
              <a:rPr lang="en-US" sz="3200" b="1" dirty="0" err="1"/>
              <a:t>oladi</a:t>
            </a:r>
            <a:r>
              <a:rPr lang="en-US" sz="3200" b="1" dirty="0"/>
              <a:t>.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MEZONLAR ASOSIDA BAHOLASH TIZIMI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7400" y="1198827"/>
            <a:ext cx="11138147" cy="5509200"/>
          </a:xfrm>
          <a:prstGeom prst="rect">
            <a:avLst/>
          </a:prstGeom>
          <a:noFill/>
        </p:spPr>
        <p:txBody>
          <a:bodyPr wrap="square">
            <a:spAutoFit/>
          </a:bodyPr>
          <a:lstStyle/>
          <a:p>
            <a:r>
              <a:rPr lang="en-US" sz="3200" b="1" dirty="0">
                <a:solidFill>
                  <a:srgbClr val="C00000"/>
                </a:solidFill>
              </a:rPr>
              <a:t>	</a:t>
            </a:r>
            <a:r>
              <a:rPr lang="en-US" sz="3200" b="1" dirty="0" err="1">
                <a:solidFill>
                  <a:srgbClr val="C00000"/>
                </a:solidFill>
              </a:rPr>
              <a:t>Formativ</a:t>
            </a:r>
            <a:r>
              <a:rPr lang="en-US" sz="3200" b="1" dirty="0">
                <a:solidFill>
                  <a:srgbClr val="C00000"/>
                </a:solidFill>
              </a:rPr>
              <a:t> </a:t>
            </a:r>
            <a:r>
              <a:rPr lang="en-US" sz="3200" b="1" dirty="0" err="1">
                <a:solidFill>
                  <a:srgbClr val="C00000"/>
                </a:solidFill>
              </a:rPr>
              <a:t>baholash</a:t>
            </a:r>
            <a:r>
              <a:rPr lang="en-US" sz="3200" b="1" dirty="0">
                <a:solidFill>
                  <a:srgbClr val="C00000"/>
                </a:solidFill>
              </a:rPr>
              <a:t> </a:t>
            </a:r>
            <a:r>
              <a:rPr lang="en-US" sz="3200" b="1" dirty="0" err="1"/>
              <a:t>sinfda</a:t>
            </a:r>
            <a:r>
              <a:rPr lang="en-US" sz="3200" b="1" dirty="0"/>
              <a:t> </a:t>
            </a:r>
            <a:r>
              <a:rPr lang="en-US" sz="3200" b="1" dirty="0" err="1"/>
              <a:t>yoki</a:t>
            </a:r>
            <a:r>
              <a:rPr lang="en-US" sz="3200" b="1" dirty="0"/>
              <a:t> </a:t>
            </a:r>
            <a:r>
              <a:rPr lang="en-US" sz="3200" b="1" dirty="0" err="1"/>
              <a:t>uydagi</a:t>
            </a:r>
            <a:r>
              <a:rPr lang="en-US" sz="3200" b="1" dirty="0"/>
              <a:t> </a:t>
            </a:r>
            <a:r>
              <a:rPr lang="en-US" sz="3200" b="1" dirty="0" err="1"/>
              <a:t>ta’lim</a:t>
            </a:r>
            <a:r>
              <a:rPr lang="en-US" sz="3200" b="1" dirty="0"/>
              <a:t> </a:t>
            </a:r>
            <a:r>
              <a:rPr lang="en-US" sz="3200" b="1" dirty="0" err="1"/>
              <a:t>olish</a:t>
            </a:r>
            <a:r>
              <a:rPr lang="en-US" sz="3200" b="1" dirty="0"/>
              <a:t> </a:t>
            </a:r>
            <a:r>
              <a:rPr lang="en-US" sz="3200" b="1" dirty="0" err="1"/>
              <a:t>jarayonida</a:t>
            </a:r>
            <a:r>
              <a:rPr lang="en-US" sz="3200" b="1" dirty="0"/>
              <a:t> </a:t>
            </a:r>
            <a:r>
              <a:rPr lang="en-US" sz="3200" b="1" dirty="0" err="1"/>
              <a:t>bilim</a:t>
            </a:r>
            <a:r>
              <a:rPr lang="en-US" sz="3200" b="1" dirty="0"/>
              <a:t> </a:t>
            </a:r>
            <a:r>
              <a:rPr lang="en-US" sz="3200" b="1" dirty="0" err="1"/>
              <a:t>va</a:t>
            </a:r>
            <a:r>
              <a:rPr lang="en-US" sz="3200" b="1" dirty="0"/>
              <a:t> </a:t>
            </a:r>
            <a:r>
              <a:rPr lang="en-US" sz="3200" b="1" dirty="0" err="1"/>
              <a:t>ko‘nikmalarni</a:t>
            </a:r>
            <a:r>
              <a:rPr lang="en-US" sz="3200" b="1" dirty="0"/>
              <a:t> </a:t>
            </a:r>
            <a:r>
              <a:rPr lang="en-US" sz="3200" b="1" dirty="0" err="1"/>
              <a:t>o‘zlashtirish</a:t>
            </a:r>
            <a:r>
              <a:rPr lang="en-US" sz="3200" b="1" dirty="0"/>
              <a:t> </a:t>
            </a:r>
            <a:r>
              <a:rPr lang="en-US" sz="3200" b="1" dirty="0" err="1"/>
              <a:t>darajasini</a:t>
            </a:r>
            <a:r>
              <a:rPr lang="en-US" sz="3200" b="1" dirty="0"/>
              <a:t> </a:t>
            </a:r>
            <a:r>
              <a:rPr lang="en-US" sz="3200" b="1" dirty="0" err="1"/>
              <a:t>aniqlashga</a:t>
            </a:r>
            <a:r>
              <a:rPr lang="en-US" sz="3200" b="1" dirty="0"/>
              <a:t> </a:t>
            </a:r>
            <a:r>
              <a:rPr lang="en-US" sz="3200" b="1" dirty="0" err="1"/>
              <a:t>mo‘ljallangan</a:t>
            </a:r>
            <a:r>
              <a:rPr lang="en-US" sz="3200" b="1" dirty="0"/>
              <a:t>. </a:t>
            </a:r>
          </a:p>
          <a:p>
            <a:r>
              <a:rPr lang="en-US" sz="3200" b="1" dirty="0"/>
              <a:t>	U </a:t>
            </a:r>
            <a:r>
              <a:rPr lang="en-US" sz="3200" b="1" dirty="0" err="1"/>
              <a:t>har</a:t>
            </a:r>
            <a:r>
              <a:rPr lang="en-US" sz="3200" b="1" dirty="0"/>
              <a:t> </a:t>
            </a:r>
            <a:r>
              <a:rPr lang="en-US" sz="3200" b="1" dirty="0" err="1"/>
              <a:t>xil</a:t>
            </a:r>
            <a:r>
              <a:rPr lang="en-US" sz="3200" b="1" dirty="0"/>
              <a:t> </a:t>
            </a:r>
            <a:r>
              <a:rPr lang="en-US" sz="3200" b="1" dirty="0" err="1"/>
              <a:t>shakllarda</a:t>
            </a:r>
            <a:r>
              <a:rPr lang="en-US" sz="3200" b="1" dirty="0"/>
              <a:t> </a:t>
            </a:r>
            <a:r>
              <a:rPr lang="en-US" sz="3200" b="1" dirty="0" err="1"/>
              <a:t>olib</a:t>
            </a:r>
            <a:r>
              <a:rPr lang="en-US" sz="3200" b="1" dirty="0"/>
              <a:t> </a:t>
            </a:r>
            <a:r>
              <a:rPr lang="en-US" sz="3200" b="1" dirty="0" err="1"/>
              <a:t>boriladi</a:t>
            </a:r>
            <a:r>
              <a:rPr lang="en-US" sz="3200" b="1" dirty="0"/>
              <a:t> </a:t>
            </a:r>
            <a:r>
              <a:rPr lang="en-US" sz="3200" b="1" dirty="0" err="1"/>
              <a:t>va</a:t>
            </a:r>
            <a:r>
              <a:rPr lang="en-US" sz="3200" b="1" dirty="0"/>
              <a:t> </a:t>
            </a:r>
            <a:r>
              <a:rPr lang="en-US" sz="3200" b="1" dirty="0" err="1"/>
              <a:t>o‘qituvchi</a:t>
            </a:r>
            <a:r>
              <a:rPr lang="en-US" sz="3200" b="1" dirty="0"/>
              <a:t> </a:t>
            </a:r>
            <a:r>
              <a:rPr lang="en-US" sz="3200" b="1" dirty="0" err="1"/>
              <a:t>va</a:t>
            </a:r>
            <a:r>
              <a:rPr lang="en-US" sz="3200" b="1" dirty="0"/>
              <a:t> </a:t>
            </a:r>
            <a:r>
              <a:rPr lang="en-US" sz="3200" b="1" dirty="0" err="1"/>
              <a:t>o‘quvchiga</a:t>
            </a:r>
            <a:r>
              <a:rPr lang="en-US" sz="3200" b="1" dirty="0"/>
              <a:t> </a:t>
            </a:r>
            <a:r>
              <a:rPr lang="en-US" sz="3200" b="1" dirty="0" err="1"/>
              <a:t>o‘z</a:t>
            </a:r>
            <a:r>
              <a:rPr lang="en-US" sz="3200" b="1" dirty="0"/>
              <a:t> </a:t>
            </a:r>
            <a:r>
              <a:rPr lang="en-US" sz="3200" b="1" dirty="0" err="1"/>
              <a:t>faoliyatlarini</a:t>
            </a:r>
            <a:r>
              <a:rPr lang="en-US" sz="3200" b="1" dirty="0"/>
              <a:t> </a:t>
            </a:r>
            <a:r>
              <a:rPr lang="en-US" sz="3200" b="1" dirty="0" err="1"/>
              <a:t>tuzatishga</a:t>
            </a:r>
            <a:r>
              <a:rPr lang="en-US" sz="3200" b="1" dirty="0"/>
              <a:t>, </a:t>
            </a:r>
            <a:r>
              <a:rPr lang="en-US" sz="3200" b="1" dirty="0" err="1"/>
              <a:t>yuzaga</a:t>
            </a:r>
            <a:r>
              <a:rPr lang="en-US" sz="3200" b="1" dirty="0"/>
              <a:t> </a:t>
            </a:r>
            <a:r>
              <a:rPr lang="en-US" sz="3200" b="1" dirty="0" err="1"/>
              <a:t>kelishi</a:t>
            </a:r>
            <a:r>
              <a:rPr lang="en-US" sz="3200" b="1" dirty="0"/>
              <a:t> </a:t>
            </a:r>
            <a:r>
              <a:rPr lang="en-US" sz="3200" b="1" dirty="0" err="1"/>
              <a:t>mumkin</a:t>
            </a:r>
            <a:r>
              <a:rPr lang="en-US" sz="3200" b="1" dirty="0"/>
              <a:t> </a:t>
            </a:r>
            <a:r>
              <a:rPr lang="en-US" sz="3200" b="1" dirty="0" err="1"/>
              <a:t>bo‘lgan</a:t>
            </a:r>
            <a:r>
              <a:rPr lang="en-US" sz="3200" b="1" dirty="0"/>
              <a:t> </a:t>
            </a:r>
            <a:r>
              <a:rPr lang="en-US" sz="3200" b="1" dirty="0" err="1"/>
              <a:t>muammo</a:t>
            </a:r>
            <a:r>
              <a:rPr lang="en-US" sz="3200" b="1" dirty="0"/>
              <a:t> </a:t>
            </a:r>
            <a:r>
              <a:rPr lang="en-US" sz="3200" b="1" dirty="0" err="1"/>
              <a:t>va</a:t>
            </a:r>
            <a:r>
              <a:rPr lang="en-US" sz="3200" b="1" dirty="0"/>
              <a:t> </a:t>
            </a:r>
            <a:r>
              <a:rPr lang="en-US" sz="3200" b="1" dirty="0" err="1"/>
              <a:t>kamchiliklarni</a:t>
            </a:r>
            <a:r>
              <a:rPr lang="en-US" sz="3200" b="1" dirty="0"/>
              <a:t> </a:t>
            </a:r>
            <a:r>
              <a:rPr lang="en-US" sz="3200" b="1" dirty="0" err="1"/>
              <a:t>bartaraf</a:t>
            </a:r>
            <a:r>
              <a:rPr lang="en-US" sz="3200" b="1" dirty="0"/>
              <a:t> </a:t>
            </a:r>
            <a:r>
              <a:rPr lang="en-US" sz="3200" b="1" dirty="0" err="1"/>
              <a:t>etishga</a:t>
            </a:r>
            <a:r>
              <a:rPr lang="en-US" sz="3200" b="1" dirty="0"/>
              <a:t> </a:t>
            </a:r>
            <a:r>
              <a:rPr lang="en-US" sz="3200" b="1" dirty="0" err="1"/>
              <a:t>imkon</a:t>
            </a:r>
            <a:r>
              <a:rPr lang="en-US" sz="3200" b="1" dirty="0"/>
              <a:t> </a:t>
            </a:r>
            <a:r>
              <a:rPr lang="en-US" sz="3200" b="1" dirty="0" err="1"/>
              <a:t>beradi</a:t>
            </a:r>
            <a:r>
              <a:rPr lang="en-US" sz="3200" b="1" dirty="0"/>
              <a:t>. </a:t>
            </a:r>
          </a:p>
          <a:p>
            <a:r>
              <a:rPr lang="en-US" sz="3200" b="1" dirty="0"/>
              <a:t>	</a:t>
            </a:r>
            <a:r>
              <a:rPr lang="en-US" sz="3200" b="1" dirty="0" err="1"/>
              <a:t>Odatda</a:t>
            </a:r>
            <a:r>
              <a:rPr lang="en-US" sz="3200" b="1" dirty="0"/>
              <a:t> </a:t>
            </a:r>
            <a:r>
              <a:rPr lang="en-US" sz="3200" b="1" dirty="0" err="1"/>
              <a:t>formativ</a:t>
            </a:r>
            <a:r>
              <a:rPr lang="en-US" sz="3200" b="1" dirty="0"/>
              <a:t> </a:t>
            </a:r>
            <a:r>
              <a:rPr lang="en-US" sz="3200" b="1" dirty="0" err="1"/>
              <a:t>baholar</a:t>
            </a:r>
            <a:r>
              <a:rPr lang="en-US" sz="3200" b="1" dirty="0"/>
              <a:t> </a:t>
            </a:r>
            <a:r>
              <a:rPr lang="en-US" sz="3200" b="1" dirty="0" err="1"/>
              <a:t>choraklik</a:t>
            </a:r>
            <a:r>
              <a:rPr lang="en-US" sz="3200" b="1" dirty="0"/>
              <a:t> </a:t>
            </a:r>
            <a:r>
              <a:rPr lang="en-US" sz="3200" b="1" dirty="0" err="1"/>
              <a:t>baholarni</a:t>
            </a:r>
            <a:r>
              <a:rPr lang="en-US" sz="3200" b="1" dirty="0"/>
              <a:t> </a:t>
            </a:r>
            <a:r>
              <a:rPr lang="en-US" sz="3200" b="1" dirty="0" err="1"/>
              <a:t>chiqarishda</a:t>
            </a:r>
            <a:r>
              <a:rPr lang="en-US" sz="3200" b="1" dirty="0"/>
              <a:t> </a:t>
            </a:r>
            <a:r>
              <a:rPr lang="en-US" sz="3200" b="1" dirty="0" err="1"/>
              <a:t>hisobga</a:t>
            </a:r>
            <a:r>
              <a:rPr lang="en-US" sz="3200" b="1" dirty="0"/>
              <a:t> </a:t>
            </a:r>
            <a:r>
              <a:rPr lang="en-US" sz="3200" b="1" dirty="0" err="1"/>
              <a:t>olinmaydi</a:t>
            </a:r>
            <a:r>
              <a:rPr lang="en-US" sz="3200" b="1" dirty="0"/>
              <a:t>.</a:t>
            </a:r>
          </a:p>
          <a:p>
            <a:r>
              <a:rPr lang="en-US" sz="3200" b="1" dirty="0"/>
              <a:t>	</a:t>
            </a:r>
            <a:r>
              <a:rPr lang="en-US" sz="3200" b="1" dirty="0" err="1"/>
              <a:t>Lekin</a:t>
            </a:r>
            <a:r>
              <a:rPr lang="en-US" sz="3200" b="1" dirty="0"/>
              <a:t>, </a:t>
            </a:r>
            <a:r>
              <a:rPr lang="en-US" sz="3200" b="1" dirty="0" err="1"/>
              <a:t>o’tish</a:t>
            </a:r>
            <a:r>
              <a:rPr lang="en-US" sz="3200" b="1" dirty="0"/>
              <a:t> </a:t>
            </a:r>
            <a:r>
              <a:rPr lang="en-US" sz="3200" b="1" dirty="0" err="1"/>
              <a:t>davrida</a:t>
            </a:r>
            <a:r>
              <a:rPr lang="en-US" sz="3200" b="1" dirty="0"/>
              <a:t> </a:t>
            </a:r>
            <a:r>
              <a:rPr lang="en-US" sz="3200" b="1" dirty="0" err="1"/>
              <a:t>choraklik</a:t>
            </a:r>
            <a:r>
              <a:rPr lang="en-US" sz="3200" b="1" dirty="0"/>
              <a:t> </a:t>
            </a:r>
            <a:r>
              <a:rPr lang="en-US" sz="3200" b="1" dirty="0" err="1"/>
              <a:t>baho</a:t>
            </a:r>
            <a:r>
              <a:rPr lang="en-US" sz="3200" b="1" dirty="0"/>
              <a:t> </a:t>
            </a:r>
            <a:r>
              <a:rPr lang="en-US" sz="3200" b="1" dirty="0" err="1"/>
              <a:t>chiqarishda</a:t>
            </a:r>
            <a:r>
              <a:rPr lang="en-US" sz="3200" b="1" dirty="0"/>
              <a:t> </a:t>
            </a:r>
            <a:r>
              <a:rPr lang="en-US" sz="3200" b="1" dirty="0" err="1"/>
              <a:t>fotmativ</a:t>
            </a:r>
            <a:r>
              <a:rPr lang="en-US" sz="3200" b="1" dirty="0"/>
              <a:t> </a:t>
            </a:r>
            <a:r>
              <a:rPr lang="en-US" sz="3200" b="1" dirty="0" err="1"/>
              <a:t>baholarning</a:t>
            </a:r>
            <a:r>
              <a:rPr lang="en-US" sz="3200" b="1" dirty="0"/>
              <a:t> </a:t>
            </a:r>
            <a:r>
              <a:rPr lang="en-US" sz="3200" b="1" dirty="0" err="1"/>
              <a:t>o’rtachasi</a:t>
            </a:r>
            <a:r>
              <a:rPr lang="en-US" sz="3200" b="1" dirty="0"/>
              <a:t> </a:t>
            </a:r>
            <a:r>
              <a:rPr lang="en-US" sz="3200" b="1" dirty="0" err="1"/>
              <a:t>bitta</a:t>
            </a:r>
            <a:r>
              <a:rPr lang="en-US" sz="3200" b="1" dirty="0"/>
              <a:t> </a:t>
            </a:r>
            <a:r>
              <a:rPr lang="en-US" sz="3200" b="1" dirty="0" err="1"/>
              <a:t>summativ</a:t>
            </a:r>
            <a:r>
              <a:rPr lang="en-US" sz="3200" b="1" dirty="0"/>
              <a:t> </a:t>
            </a:r>
            <a:r>
              <a:rPr lang="en-US" sz="3200" b="1" dirty="0" err="1"/>
              <a:t>baho</a:t>
            </a:r>
            <a:r>
              <a:rPr lang="en-US" sz="3200" b="1" dirty="0"/>
              <a:t> </a:t>
            </a:r>
            <a:r>
              <a:rPr lang="en-US" sz="3200" b="1" dirty="0" err="1"/>
              <a:t>sifatida</a:t>
            </a:r>
            <a:r>
              <a:rPr lang="en-US" sz="3200" b="1" dirty="0"/>
              <a:t> </a:t>
            </a:r>
            <a:r>
              <a:rPr lang="en-US" sz="3200" b="1" dirty="0" err="1"/>
              <a:t>hisobga</a:t>
            </a:r>
            <a:r>
              <a:rPr lang="en-US" sz="3200" b="1" dirty="0"/>
              <a:t> </a:t>
            </a:r>
            <a:r>
              <a:rPr lang="en-US" sz="3200" b="1" dirty="0" err="1"/>
              <a:t>olinishi</a:t>
            </a:r>
            <a:r>
              <a:rPr lang="en-US" sz="3200" b="1" dirty="0"/>
              <a:t> ham </a:t>
            </a:r>
            <a:r>
              <a:rPr lang="en-US" sz="3200" b="1" dirty="0" err="1"/>
              <a:t>mumkin</a:t>
            </a:r>
            <a:r>
              <a:rPr lang="en-US" sz="3200" b="1" dirty="0"/>
              <a:t>.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FORMATIV BAHOLASH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5370" y="1198827"/>
            <a:ext cx="11915513" cy="5509200"/>
          </a:xfrm>
          <a:prstGeom prst="rect">
            <a:avLst/>
          </a:prstGeom>
          <a:noFill/>
        </p:spPr>
        <p:txBody>
          <a:bodyPr wrap="square">
            <a:spAutoFit/>
          </a:bodyPr>
          <a:lstStyle/>
          <a:p>
            <a:r>
              <a:rPr lang="en-US" sz="3200" b="1" dirty="0"/>
              <a:t>	</a:t>
            </a:r>
            <a:r>
              <a:rPr lang="en-US" sz="3200" b="1" dirty="0" err="1"/>
              <a:t>Summativ</a:t>
            </a:r>
            <a:r>
              <a:rPr lang="en-US" sz="3200" b="1" dirty="0"/>
              <a:t> </a:t>
            </a:r>
            <a:r>
              <a:rPr lang="en-US" sz="3200" b="1" dirty="0" err="1"/>
              <a:t>baholashga</a:t>
            </a:r>
            <a:r>
              <a:rPr lang="en-US" sz="3200" b="1" dirty="0"/>
              <a:t> </a:t>
            </a:r>
            <a:r>
              <a:rPr lang="en-US" sz="3200" b="1" dirty="0" err="1"/>
              <a:t>o‘quv</a:t>
            </a:r>
            <a:r>
              <a:rPr lang="en-US" sz="3200" b="1" dirty="0"/>
              <a:t> </a:t>
            </a:r>
            <a:r>
              <a:rPr lang="en-US" sz="3200" b="1" dirty="0" err="1"/>
              <a:t>dasturi</a:t>
            </a:r>
            <a:r>
              <a:rPr lang="en-US" sz="3200" b="1" dirty="0"/>
              <a:t> </a:t>
            </a:r>
            <a:r>
              <a:rPr lang="en-US" sz="3200" b="1" dirty="0" err="1"/>
              <a:t>bo‘limlari</a:t>
            </a:r>
            <a:r>
              <a:rPr lang="en-US" sz="3200" b="1" dirty="0"/>
              <a:t> </a:t>
            </a:r>
            <a:r>
              <a:rPr lang="en-US" sz="3200" b="1" dirty="0" err="1"/>
              <a:t>tugaganda</a:t>
            </a:r>
            <a:r>
              <a:rPr lang="en-US" sz="3200" b="1" dirty="0"/>
              <a:t>, </a:t>
            </a:r>
            <a:r>
              <a:rPr lang="en-US" sz="3200" b="1" dirty="0" err="1"/>
              <a:t>chorak</a:t>
            </a:r>
            <a:r>
              <a:rPr lang="en-US" sz="3200" b="1" dirty="0"/>
              <a:t> </a:t>
            </a:r>
            <a:r>
              <a:rPr lang="en-US" sz="3200" b="1" dirty="0" err="1"/>
              <a:t>va</a:t>
            </a:r>
            <a:r>
              <a:rPr lang="en-US" sz="3200" b="1" dirty="0"/>
              <a:t> </a:t>
            </a:r>
            <a:r>
              <a:rPr lang="en-US" sz="3200" b="1" dirty="0" err="1"/>
              <a:t>yil</a:t>
            </a:r>
            <a:r>
              <a:rPr lang="en-US" sz="3200" b="1" dirty="0"/>
              <a:t> </a:t>
            </a:r>
            <a:r>
              <a:rPr lang="en-US" sz="3200" b="1" dirty="0" err="1"/>
              <a:t>oxirida</a:t>
            </a:r>
            <a:r>
              <a:rPr lang="en-US" sz="3200" b="1" dirty="0"/>
              <a:t> </a:t>
            </a:r>
            <a:r>
              <a:rPr lang="en-US" sz="3200" b="1" dirty="0" err="1"/>
              <a:t>o‘tkaziladigan</a:t>
            </a:r>
            <a:r>
              <a:rPr lang="en-US" sz="3200" b="1" dirty="0"/>
              <a:t> </a:t>
            </a:r>
            <a:r>
              <a:rPr lang="en-US" sz="3200" b="1" dirty="0" err="1"/>
              <a:t>oraliq</a:t>
            </a:r>
            <a:r>
              <a:rPr lang="en-US" sz="3200" b="1" dirty="0"/>
              <a:t> </a:t>
            </a:r>
            <a:r>
              <a:rPr lang="en-US" sz="3200" b="1" dirty="0" err="1"/>
              <a:t>va</a:t>
            </a:r>
            <a:r>
              <a:rPr lang="en-US" sz="3200" b="1" dirty="0"/>
              <a:t> </a:t>
            </a:r>
            <a:r>
              <a:rPr lang="en-US" sz="3200" b="1" dirty="0" err="1"/>
              <a:t>yakuniy</a:t>
            </a:r>
            <a:r>
              <a:rPr lang="en-US" sz="3200" b="1" dirty="0"/>
              <a:t> </a:t>
            </a:r>
            <a:r>
              <a:rPr lang="en-US" sz="3200" b="1" dirty="0" err="1"/>
              <a:t>baholashlar</a:t>
            </a:r>
            <a:r>
              <a:rPr lang="en-US" sz="3200" b="1" dirty="0"/>
              <a:t> </a:t>
            </a:r>
            <a:r>
              <a:rPr lang="en-US" sz="3200" b="1" dirty="0" err="1"/>
              <a:t>kiradi</a:t>
            </a:r>
            <a:r>
              <a:rPr lang="en-US" sz="3200" b="1" dirty="0"/>
              <a:t>. </a:t>
            </a:r>
          </a:p>
          <a:p>
            <a:r>
              <a:rPr lang="en-US" sz="3200" b="1" dirty="0"/>
              <a:t>	</a:t>
            </a:r>
            <a:r>
              <a:rPr lang="en-US" sz="3200" b="1" dirty="0" err="1"/>
              <a:t>Summmativ</a:t>
            </a:r>
            <a:r>
              <a:rPr lang="en-US" sz="3200" b="1" dirty="0"/>
              <a:t> </a:t>
            </a:r>
            <a:r>
              <a:rPr lang="en-US" sz="3200" b="1" dirty="0" err="1"/>
              <a:t>baholash</a:t>
            </a:r>
            <a:r>
              <a:rPr lang="en-US" sz="3200" b="1" dirty="0"/>
              <a:t> </a:t>
            </a:r>
            <a:r>
              <a:rPr lang="en-US" sz="3200" b="1" dirty="0" err="1"/>
              <a:t>nazorat</a:t>
            </a:r>
            <a:r>
              <a:rPr lang="en-US" sz="3200" b="1" dirty="0"/>
              <a:t> </a:t>
            </a:r>
            <a:r>
              <a:rPr lang="en-US" sz="3200" b="1" dirty="0" err="1"/>
              <a:t>ishlarini</a:t>
            </a:r>
            <a:r>
              <a:rPr lang="en-US" sz="3200" b="1" dirty="0"/>
              <a:t> </a:t>
            </a:r>
            <a:r>
              <a:rPr lang="en-US" sz="3200" b="1" dirty="0" err="1"/>
              <a:t>bajarish</a:t>
            </a:r>
            <a:r>
              <a:rPr lang="en-US" sz="3200" b="1" dirty="0"/>
              <a:t> </a:t>
            </a:r>
            <a:r>
              <a:rPr lang="en-US" sz="3200" b="1" dirty="0" err="1"/>
              <a:t>natijalari</a:t>
            </a:r>
            <a:r>
              <a:rPr lang="en-US" sz="3200" b="1" dirty="0"/>
              <a:t> </a:t>
            </a:r>
            <a:r>
              <a:rPr lang="en-US" sz="3200" b="1" dirty="0" err="1"/>
              <a:t>bo‘yicha</a:t>
            </a:r>
            <a:r>
              <a:rPr lang="en-US" sz="3200" b="1" dirty="0"/>
              <a:t> </a:t>
            </a:r>
            <a:r>
              <a:rPr lang="en-US" sz="3200" b="1" dirty="0" err="1"/>
              <a:t>mezon</a:t>
            </a:r>
            <a:r>
              <a:rPr lang="en-US" sz="3200" b="1" dirty="0"/>
              <a:t> </a:t>
            </a:r>
            <a:r>
              <a:rPr lang="en-US" sz="3200" b="1" dirty="0" err="1"/>
              <a:t>asosida</a:t>
            </a:r>
            <a:r>
              <a:rPr lang="en-US" sz="3200" b="1" dirty="0"/>
              <a:t> </a:t>
            </a:r>
            <a:r>
              <a:rPr lang="en-US" sz="3200" b="1" dirty="0" err="1"/>
              <a:t>amalga</a:t>
            </a:r>
            <a:r>
              <a:rPr lang="en-US" sz="3200" b="1" dirty="0"/>
              <a:t> </a:t>
            </a:r>
            <a:r>
              <a:rPr lang="en-US" sz="3200" b="1" dirty="0" err="1"/>
              <a:t>oshgiriladi</a:t>
            </a:r>
            <a:r>
              <a:rPr lang="en-US" sz="3200" b="1" dirty="0"/>
              <a:t>. </a:t>
            </a:r>
          </a:p>
          <a:p>
            <a:r>
              <a:rPr lang="en-US" sz="3200" b="1" dirty="0"/>
              <a:t>	</a:t>
            </a:r>
            <a:r>
              <a:rPr lang="en-US" sz="3200" b="1" dirty="0" err="1"/>
              <a:t>Yil</a:t>
            </a:r>
            <a:r>
              <a:rPr lang="en-US" sz="3200" b="1" dirty="0"/>
              <a:t> </a:t>
            </a:r>
            <a:r>
              <a:rPr lang="en-US" sz="3200" b="1" dirty="0" err="1"/>
              <a:t>davomida</a:t>
            </a:r>
            <a:r>
              <a:rPr lang="en-US" sz="3200" b="1" dirty="0"/>
              <a:t> </a:t>
            </a:r>
            <a:r>
              <a:rPr lang="en-US" sz="3200" b="1" dirty="0" err="1"/>
              <a:t>bajariladigan</a:t>
            </a:r>
            <a:r>
              <a:rPr lang="en-US" sz="3200" b="1" dirty="0"/>
              <a:t> </a:t>
            </a:r>
            <a:r>
              <a:rPr lang="en-US" sz="3200" b="1" dirty="0" err="1"/>
              <a:t>loyiha</a:t>
            </a:r>
            <a:r>
              <a:rPr lang="en-US" sz="3200" b="1" dirty="0"/>
              <a:t> </a:t>
            </a:r>
            <a:r>
              <a:rPr lang="en-US" sz="3200" b="1" dirty="0" err="1"/>
              <a:t>ishi</a:t>
            </a:r>
            <a:r>
              <a:rPr lang="en-US" sz="3200" b="1" dirty="0"/>
              <a:t> </a:t>
            </a:r>
            <a:r>
              <a:rPr lang="en-US" sz="3200" b="1" dirty="0" err="1"/>
              <a:t>natijasi</a:t>
            </a:r>
            <a:r>
              <a:rPr lang="en-US" sz="3200" b="1" dirty="0"/>
              <a:t> ham </a:t>
            </a:r>
            <a:r>
              <a:rPr lang="en-US" sz="3200" b="1" dirty="0" err="1"/>
              <a:t>bitta</a:t>
            </a:r>
            <a:r>
              <a:rPr lang="en-US" sz="3200" b="1" dirty="0"/>
              <a:t> </a:t>
            </a:r>
            <a:r>
              <a:rPr lang="en-US" sz="3200" b="1" dirty="0" err="1"/>
              <a:t>summativ</a:t>
            </a:r>
            <a:r>
              <a:rPr lang="en-US" sz="3200" b="1" dirty="0"/>
              <a:t> </a:t>
            </a:r>
            <a:r>
              <a:rPr lang="en-US" sz="3200" b="1" dirty="0" err="1"/>
              <a:t>baho</a:t>
            </a:r>
            <a:r>
              <a:rPr lang="en-US" sz="3200" b="1" dirty="0"/>
              <a:t> </a:t>
            </a:r>
            <a:r>
              <a:rPr lang="en-US" sz="3200" b="1" dirty="0" err="1"/>
              <a:t>sifatida</a:t>
            </a:r>
            <a:r>
              <a:rPr lang="en-US" sz="3200" b="1" dirty="0"/>
              <a:t> </a:t>
            </a:r>
            <a:r>
              <a:rPr lang="en-US" sz="3200" b="1" dirty="0" err="1"/>
              <a:t>hisobga</a:t>
            </a:r>
            <a:r>
              <a:rPr lang="en-US" sz="3200" b="1" dirty="0"/>
              <a:t> </a:t>
            </a:r>
            <a:r>
              <a:rPr lang="en-US" sz="3200" b="1" dirty="0" err="1"/>
              <a:t>olinadi</a:t>
            </a:r>
            <a:r>
              <a:rPr lang="en-US" sz="3200" b="1" dirty="0"/>
              <a:t>. </a:t>
            </a:r>
          </a:p>
          <a:p>
            <a:r>
              <a:rPr lang="en-US" sz="3200" b="1" dirty="0"/>
              <a:t>	</a:t>
            </a:r>
            <a:r>
              <a:rPr lang="en-US" sz="3200" b="1" dirty="0" err="1"/>
              <a:t>Summativ</a:t>
            </a:r>
            <a:r>
              <a:rPr lang="en-US" sz="3200" b="1" dirty="0"/>
              <a:t> </a:t>
            </a:r>
            <a:r>
              <a:rPr lang="en-US" sz="3200" b="1" dirty="0" err="1"/>
              <a:t>baholash</a:t>
            </a:r>
            <a:r>
              <a:rPr lang="en-US" sz="3200" b="1" dirty="0"/>
              <a:t> </a:t>
            </a:r>
            <a:r>
              <a:rPr lang="en-US" sz="3200" b="1" dirty="0" err="1"/>
              <a:t>uchun</a:t>
            </a:r>
            <a:r>
              <a:rPr lang="en-US" sz="3200" b="1" dirty="0"/>
              <a:t> </a:t>
            </a:r>
            <a:r>
              <a:rPr lang="en-US" sz="3200" b="1" dirty="0" err="1"/>
              <a:t>qo‘yilgan</a:t>
            </a:r>
            <a:r>
              <a:rPr lang="en-US" sz="3200" b="1" dirty="0"/>
              <a:t> </a:t>
            </a:r>
            <a:r>
              <a:rPr lang="en-US" sz="3200" b="1" dirty="0" err="1"/>
              <a:t>baholar</a:t>
            </a:r>
            <a:r>
              <a:rPr lang="en-US" sz="3200" b="1" dirty="0"/>
              <a:t> fan </a:t>
            </a:r>
            <a:r>
              <a:rPr lang="en-US" sz="3200" b="1" dirty="0" err="1"/>
              <a:t>bo‘yicha</a:t>
            </a:r>
            <a:r>
              <a:rPr lang="en-US" sz="3200" b="1" dirty="0"/>
              <a:t> </a:t>
            </a:r>
            <a:r>
              <a:rPr lang="en-US" sz="3200" b="1" dirty="0" err="1"/>
              <a:t>choraklik</a:t>
            </a:r>
            <a:r>
              <a:rPr lang="en-US" sz="3200" b="1" dirty="0"/>
              <a:t>, </a:t>
            </a:r>
            <a:r>
              <a:rPr lang="en-US" sz="3200" b="1" dirty="0" err="1"/>
              <a:t>yillik</a:t>
            </a:r>
            <a:r>
              <a:rPr lang="en-US" sz="3200" b="1" dirty="0"/>
              <a:t> </a:t>
            </a:r>
            <a:r>
              <a:rPr lang="en-US" sz="3200" b="1" dirty="0" err="1"/>
              <a:t>yakuniy</a:t>
            </a:r>
            <a:r>
              <a:rPr lang="en-US" sz="3200" b="1" dirty="0"/>
              <a:t> </a:t>
            </a:r>
            <a:r>
              <a:rPr lang="en-US" sz="3200" b="1" dirty="0" err="1"/>
              <a:t>baholarini</a:t>
            </a:r>
            <a:r>
              <a:rPr lang="en-US" sz="3200" b="1" dirty="0"/>
              <a:t> </a:t>
            </a:r>
            <a:r>
              <a:rPr lang="en-US" sz="3200" b="1" dirty="0" err="1"/>
              <a:t>belgilash</a:t>
            </a:r>
            <a:r>
              <a:rPr lang="en-US" sz="3200" b="1" dirty="0"/>
              <a:t> </a:t>
            </a:r>
            <a:r>
              <a:rPr lang="en-US" sz="3200" b="1" dirty="0" err="1"/>
              <a:t>uchun</a:t>
            </a:r>
            <a:r>
              <a:rPr lang="en-US" sz="3200" b="1" dirty="0"/>
              <a:t> </a:t>
            </a:r>
            <a:r>
              <a:rPr lang="en-US" sz="3200" b="1" dirty="0" err="1"/>
              <a:t>asos</a:t>
            </a:r>
            <a:r>
              <a:rPr lang="en-US" sz="3200" b="1" dirty="0"/>
              <a:t> </a:t>
            </a:r>
            <a:r>
              <a:rPr lang="en-US" sz="3200" b="1" dirty="0" err="1"/>
              <a:t>bo‘ladi</a:t>
            </a:r>
            <a:r>
              <a:rPr lang="en-US" sz="3200" b="1" dirty="0"/>
              <a:t>.</a:t>
            </a:r>
          </a:p>
          <a:p>
            <a:r>
              <a:rPr lang="en-US" sz="3200" b="1" dirty="0" err="1"/>
              <a:t>Baholash</a:t>
            </a:r>
            <a:r>
              <a:rPr lang="en-US" sz="3200" b="1" dirty="0"/>
              <a:t> </a:t>
            </a:r>
            <a:r>
              <a:rPr lang="en-US" sz="3200" b="1" dirty="0" err="1"/>
              <a:t>mezonlari</a:t>
            </a:r>
            <a:r>
              <a:rPr lang="en-US" sz="3200" b="1" dirty="0"/>
              <a:t> </a:t>
            </a:r>
            <a:r>
              <a:rPr lang="en-US" sz="3200" b="1" dirty="0" err="1"/>
              <a:t>haqida</a:t>
            </a:r>
            <a:r>
              <a:rPr lang="en-US" sz="3200" b="1" dirty="0"/>
              <a:t> </a:t>
            </a:r>
            <a:r>
              <a:rPr lang="en-US" sz="3200" b="1" dirty="0" err="1"/>
              <a:t>o‘quvchilar</a:t>
            </a:r>
            <a:r>
              <a:rPr lang="en-US" sz="3200" b="1" dirty="0"/>
              <a:t>, </a:t>
            </a:r>
            <a:r>
              <a:rPr lang="en-US" sz="3200" b="1" dirty="0" err="1"/>
              <a:t>o‘qituvchilar</a:t>
            </a:r>
            <a:r>
              <a:rPr lang="en-US" sz="3200" b="1" dirty="0"/>
              <a:t>, </a:t>
            </a:r>
            <a:r>
              <a:rPr lang="en-US" sz="3200" b="1" dirty="0" err="1"/>
              <a:t>ota-onalarning</a:t>
            </a:r>
            <a:r>
              <a:rPr lang="en-US" sz="3200" b="1" dirty="0"/>
              <a:t> </a:t>
            </a:r>
            <a:r>
              <a:rPr lang="en-US" sz="3200" b="1" dirty="0" err="1"/>
              <a:t>oldindan</a:t>
            </a:r>
            <a:r>
              <a:rPr lang="en-US" sz="3200" b="1" dirty="0"/>
              <a:t> </a:t>
            </a:r>
            <a:r>
              <a:rPr lang="en-US" sz="3200" b="1" dirty="0" err="1"/>
              <a:t>xabarlari</a:t>
            </a:r>
            <a:r>
              <a:rPr lang="en-US" sz="3200" b="1" dirty="0"/>
              <a:t> </a:t>
            </a:r>
            <a:r>
              <a:rPr lang="en-US" sz="3200" b="1" dirty="0" err="1"/>
              <a:t>bo‘lishi</a:t>
            </a:r>
            <a:r>
              <a:rPr lang="en-US" sz="3200" b="1" dirty="0"/>
              <a:t> </a:t>
            </a:r>
            <a:r>
              <a:rPr lang="en-US" sz="3200" b="1" dirty="0" err="1"/>
              <a:t>lozim</a:t>
            </a:r>
            <a:r>
              <a:rPr lang="en-US" sz="3200" b="1" dirty="0"/>
              <a:t>.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SUMMMATIV BAHOLASH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Box 3"/>
              <p:cNvSpPr txBox="1"/>
              <p:nvPr/>
            </p:nvSpPr>
            <p:spPr>
              <a:xfrm>
                <a:off x="254546" y="3092118"/>
                <a:ext cx="11027051" cy="3552254"/>
              </a:xfrm>
              <a:prstGeom prst="rect">
                <a:avLst/>
              </a:prstGeom>
              <a:noFill/>
            </p:spPr>
            <p:txBody>
              <a:bodyPr wrap="square">
                <a:spAutoFit/>
              </a:bodyPr>
              <a:lstStyle/>
              <a:p>
                <a:pPr>
                  <a:lnSpc>
                    <a:spcPct val="150000"/>
                  </a:lnSpc>
                </a:pPr>
                <a:r>
                  <a:rPr lang="en-US" sz="2400" b="1" dirty="0">
                    <a:solidFill>
                      <a:srgbClr val="0070C0"/>
                    </a:solidFill>
                  </a:rPr>
                  <a:t>I </a:t>
                </a:r>
                <a:r>
                  <a:rPr lang="en-US" sz="2400" b="1" dirty="0" err="1">
                    <a:solidFill>
                      <a:srgbClr val="0070C0"/>
                    </a:solidFill>
                  </a:rPr>
                  <a:t>choraklik</a:t>
                </a:r>
                <a:r>
                  <a:rPr lang="en-US" sz="2400" b="1" dirty="0">
                    <a:solidFill>
                      <a:srgbClr val="0070C0"/>
                    </a:solidFill>
                  </a:rPr>
                  <a:t> </a:t>
                </a:r>
                <a:r>
                  <a:rPr lang="en-US" sz="2400" b="1" dirty="0" err="1">
                    <a:solidFill>
                      <a:srgbClr val="0070C0"/>
                    </a:solidFill>
                  </a:rPr>
                  <a:t>baho</a:t>
                </a:r>
                <a:r>
                  <a:rPr lang="en-US" sz="2800" b="1" dirty="0">
                    <a:solidFill>
                      <a:srgbClr val="0070C0"/>
                    </a:solidFill>
                  </a:rPr>
                  <a:t>:     </a:t>
                </a:r>
                <a:r>
                  <a:rPr lang="en-US" sz="2400" b="1" dirty="0">
                    <a:solidFill>
                      <a:srgbClr val="0070C0"/>
                    </a:solidFill>
                  </a:rPr>
                  <a:t>I </a:t>
                </a:r>
                <a:r>
                  <a:rPr lang="en-US" sz="2400" b="1" dirty="0">
                    <a:solidFill>
                      <a:srgbClr val="C00000"/>
                    </a:solidFill>
                  </a:rPr>
                  <a:t>=  </a:t>
                </a:r>
                <a14:m>
                  <m:oMath xmlns:m="http://schemas.openxmlformats.org/officeDocument/2006/math">
                    <m:f>
                      <m:fPr>
                        <m:ctrlPr>
                          <a:rPr lang="en-US" sz="2400" b="1" i="1" smtClean="0">
                            <a:solidFill>
                              <a:srgbClr val="C00000"/>
                            </a:solidFill>
                            <a:latin typeface="Cambria Math" panose="02040503050406030204" pitchFamily="18" charset="0"/>
                          </a:rPr>
                        </m:ctrlPr>
                      </m:fPr>
                      <m:num>
                        <m:r>
                          <a:rPr lang="en-US" sz="2400" b="1" i="0" smtClean="0">
                            <a:solidFill>
                              <a:schemeClr val="tx1"/>
                            </a:solidFill>
                            <a:latin typeface="Cambria Math" panose="02040503050406030204" pitchFamily="18" charset="0"/>
                          </a:rPr>
                          <m:t>𝐍𝟏</m:t>
                        </m:r>
                        <m:r>
                          <a:rPr lang="en-US" sz="2400" b="1" i="0" smtClean="0">
                            <a:solidFill>
                              <a:schemeClr val="tx1"/>
                            </a:solidFill>
                            <a:latin typeface="Cambria Math" panose="02040503050406030204" pitchFamily="18" charset="0"/>
                          </a:rPr>
                          <m:t>+</m:t>
                        </m:r>
                        <m:r>
                          <a:rPr lang="en-US" sz="2400" b="1" i="0" smtClean="0">
                            <a:solidFill>
                              <a:schemeClr val="tx1"/>
                            </a:solidFill>
                            <a:latin typeface="Cambria Math" panose="02040503050406030204" pitchFamily="18" charset="0"/>
                          </a:rPr>
                          <m:t>𝐍𝟐</m:t>
                        </m:r>
                        <m:r>
                          <a:rPr lang="en-US" sz="2400" b="1" i="0" smtClean="0">
                            <a:solidFill>
                              <a:schemeClr val="tx1"/>
                            </a:solidFill>
                            <a:latin typeface="Cambria Math" panose="02040503050406030204" pitchFamily="18" charset="0"/>
                          </a:rPr>
                          <m:t>+</m:t>
                        </m:r>
                        <m:r>
                          <a:rPr lang="en-US" sz="2400" b="1" i="0" smtClean="0">
                            <a:solidFill>
                              <a:schemeClr val="tx1"/>
                            </a:solidFill>
                            <a:latin typeface="Cambria Math" panose="02040503050406030204" pitchFamily="18" charset="0"/>
                          </a:rPr>
                          <m:t>𝐍𝟑</m:t>
                        </m:r>
                        <m:r>
                          <a:rPr lang="en-US" sz="2400" b="1" i="0" smtClean="0">
                            <a:solidFill>
                              <a:srgbClr val="C00000"/>
                            </a:solidFill>
                            <a:latin typeface="Cambria Math" panose="02040503050406030204" pitchFamily="18" charset="0"/>
                          </a:rPr>
                          <m:t>+</m:t>
                        </m:r>
                        <m:r>
                          <a:rPr lang="en-US" sz="2400" b="1" i="0" smtClean="0">
                            <a:solidFill>
                              <a:schemeClr val="accent2"/>
                            </a:solidFill>
                            <a:latin typeface="Cambria Math" panose="02040503050406030204" pitchFamily="18" charset="0"/>
                          </a:rPr>
                          <m:t>𝐅𝟏</m:t>
                        </m:r>
                      </m:num>
                      <m:den>
                        <m:r>
                          <a:rPr lang="en-US" sz="2400" b="1" i="0" smtClean="0">
                            <a:solidFill>
                              <a:srgbClr val="C00000"/>
                            </a:solidFill>
                            <a:latin typeface="Cambria Math" panose="02040503050406030204" pitchFamily="18" charset="0"/>
                          </a:rPr>
                          <m:t>𝟒</m:t>
                        </m:r>
                      </m:den>
                    </m:f>
                  </m:oMath>
                </a14:m>
                <a:r>
                  <a:rPr lang="en-US" sz="2400" b="1" dirty="0">
                    <a:solidFill>
                      <a:srgbClr val="C00000"/>
                    </a:solidFill>
                  </a:rPr>
                  <a:t>                    </a:t>
                </a:r>
                <a:r>
                  <a:rPr lang="en-US" sz="2400" b="1" dirty="0">
                    <a:solidFill>
                      <a:srgbClr val="0070C0"/>
                    </a:solidFill>
                  </a:rPr>
                  <a:t>II </a:t>
                </a:r>
                <a:r>
                  <a:rPr lang="en-US" sz="2400" b="1" dirty="0" err="1">
                    <a:solidFill>
                      <a:srgbClr val="0070C0"/>
                    </a:solidFill>
                  </a:rPr>
                  <a:t>choraklik</a:t>
                </a:r>
                <a:r>
                  <a:rPr lang="en-US" sz="2400" b="1" dirty="0">
                    <a:solidFill>
                      <a:srgbClr val="0070C0"/>
                    </a:solidFill>
                  </a:rPr>
                  <a:t> </a:t>
                </a:r>
                <a:r>
                  <a:rPr lang="en-US" sz="2400" b="1" dirty="0" err="1">
                    <a:solidFill>
                      <a:srgbClr val="0070C0"/>
                    </a:solidFill>
                  </a:rPr>
                  <a:t>baho</a:t>
                </a:r>
                <a:r>
                  <a:rPr lang="en-US" sz="2400" b="1" dirty="0">
                    <a:solidFill>
                      <a:srgbClr val="0070C0"/>
                    </a:solidFill>
                  </a:rPr>
                  <a:t>:      II</a:t>
                </a:r>
                <a:r>
                  <a:rPr lang="en-US" sz="2400" b="1" dirty="0">
                    <a:solidFill>
                      <a:srgbClr val="C00000"/>
                    </a:solidFill>
                  </a:rPr>
                  <a:t> = </a:t>
                </a:r>
                <a14:m>
                  <m:oMath xmlns:m="http://schemas.openxmlformats.org/officeDocument/2006/math">
                    <m:f>
                      <m:fPr>
                        <m:ctrlPr>
                          <a:rPr lang="en-US" sz="2400" b="1" i="1" smtClean="0">
                            <a:solidFill>
                              <a:schemeClr val="accent2"/>
                            </a:solidFill>
                            <a:latin typeface="Cambria Math" panose="02040503050406030204" pitchFamily="18" charset="0"/>
                          </a:rPr>
                        </m:ctrlPr>
                      </m:fPr>
                      <m:num>
                        <m:r>
                          <a:rPr lang="en-US" sz="2400" b="1" smtClean="0">
                            <a:solidFill>
                              <a:schemeClr val="tx1"/>
                            </a:solidFill>
                            <a:latin typeface="Cambria Math" panose="02040503050406030204" pitchFamily="18" charset="0"/>
                          </a:rPr>
                          <m:t>𝐍</m:t>
                        </m:r>
                        <m:r>
                          <a:rPr lang="en-US" sz="2400" b="1" i="0" smtClean="0">
                            <a:solidFill>
                              <a:schemeClr val="tx1"/>
                            </a:solidFill>
                            <a:latin typeface="Cambria Math" panose="02040503050406030204" pitchFamily="18" charset="0"/>
                          </a:rPr>
                          <m:t>𝟒</m:t>
                        </m:r>
                        <m:r>
                          <a:rPr lang="en-US" sz="2400" b="1">
                            <a:solidFill>
                              <a:schemeClr val="tx1"/>
                            </a:solidFill>
                            <a:latin typeface="Cambria Math" panose="02040503050406030204" pitchFamily="18" charset="0"/>
                          </a:rPr>
                          <m:t>+</m:t>
                        </m:r>
                        <m:r>
                          <a:rPr lang="en-US" sz="2400" b="1">
                            <a:solidFill>
                              <a:schemeClr val="tx1"/>
                            </a:solidFill>
                            <a:latin typeface="Cambria Math" panose="02040503050406030204" pitchFamily="18" charset="0"/>
                          </a:rPr>
                          <m:t>𝐍𝟓</m:t>
                        </m:r>
                        <m:r>
                          <a:rPr lang="en-US" sz="2400" b="1">
                            <a:solidFill>
                              <a:schemeClr val="tx1"/>
                            </a:solidFill>
                            <a:latin typeface="Cambria Math" panose="02040503050406030204" pitchFamily="18" charset="0"/>
                          </a:rPr>
                          <m:t>+</m:t>
                        </m:r>
                        <m:r>
                          <a:rPr lang="en-US" sz="2400" b="1">
                            <a:solidFill>
                              <a:schemeClr val="tx1"/>
                            </a:solidFill>
                            <a:latin typeface="Cambria Math" panose="02040503050406030204" pitchFamily="18" charset="0"/>
                          </a:rPr>
                          <m:t>𝐍</m:t>
                        </m:r>
                        <m:r>
                          <a:rPr lang="en-US" sz="2400" b="1" i="1" smtClean="0">
                            <a:solidFill>
                              <a:schemeClr val="tx1"/>
                            </a:solidFill>
                            <a:latin typeface="Cambria Math" panose="02040503050406030204" pitchFamily="18" charset="0"/>
                          </a:rPr>
                          <m:t>𝟔</m:t>
                        </m:r>
                        <m:r>
                          <a:rPr lang="en-US" sz="2400" b="1" i="1" smtClean="0">
                            <a:solidFill>
                              <a:srgbClr val="C00000"/>
                            </a:solidFill>
                            <a:latin typeface="Cambria Math" panose="02040503050406030204" pitchFamily="18" charset="0"/>
                          </a:rPr>
                          <m:t>+</m:t>
                        </m:r>
                        <m:r>
                          <a:rPr lang="en-US" sz="2400" b="1" i="0" smtClean="0">
                            <a:solidFill>
                              <a:schemeClr val="accent2"/>
                            </a:solidFill>
                            <a:latin typeface="Cambria Math" panose="02040503050406030204" pitchFamily="18" charset="0"/>
                          </a:rPr>
                          <m:t>𝐅</m:t>
                        </m:r>
                        <m:r>
                          <a:rPr lang="en-US" sz="2400" b="1" i="1" smtClean="0">
                            <a:solidFill>
                              <a:schemeClr val="accent2"/>
                            </a:solidFill>
                            <a:latin typeface="Cambria Math" panose="02040503050406030204" pitchFamily="18" charset="0"/>
                          </a:rPr>
                          <m:t>𝟐</m:t>
                        </m:r>
                      </m:num>
                      <m:den>
                        <m:r>
                          <a:rPr lang="en-US" sz="2400" b="1" i="0" smtClean="0">
                            <a:solidFill>
                              <a:schemeClr val="accent2"/>
                            </a:solidFill>
                            <a:latin typeface="Cambria Math" panose="02040503050406030204" pitchFamily="18" charset="0"/>
                          </a:rPr>
                          <m:t>𝟒</m:t>
                        </m:r>
                      </m:den>
                    </m:f>
                  </m:oMath>
                </a14:m>
                <a:endParaRPr lang="en-US" sz="2400" b="1" dirty="0">
                  <a:solidFill>
                    <a:srgbClr val="C00000"/>
                  </a:solidFill>
                </a:endParaRPr>
              </a:p>
              <a:p>
                <a:pPr>
                  <a:lnSpc>
                    <a:spcPct val="150000"/>
                  </a:lnSpc>
                </a:pPr>
                <a:r>
                  <a:rPr lang="en-US" sz="2400" b="1" dirty="0">
                    <a:solidFill>
                      <a:srgbClr val="0070C0"/>
                    </a:solidFill>
                  </a:rPr>
                  <a:t>III </a:t>
                </a:r>
                <a:r>
                  <a:rPr lang="en-US" sz="2400" b="1" dirty="0" err="1">
                    <a:solidFill>
                      <a:srgbClr val="0070C0"/>
                    </a:solidFill>
                  </a:rPr>
                  <a:t>choraklik</a:t>
                </a:r>
                <a:r>
                  <a:rPr lang="en-US" sz="2400" b="1" dirty="0">
                    <a:solidFill>
                      <a:srgbClr val="0070C0"/>
                    </a:solidFill>
                  </a:rPr>
                  <a:t> </a:t>
                </a:r>
                <a:r>
                  <a:rPr lang="en-US" sz="2400" b="1" dirty="0" err="1">
                    <a:solidFill>
                      <a:srgbClr val="0070C0"/>
                    </a:solidFill>
                  </a:rPr>
                  <a:t>baho</a:t>
                </a:r>
                <a:r>
                  <a:rPr lang="en-US" sz="2400" b="1" dirty="0">
                    <a:solidFill>
                      <a:srgbClr val="0070C0"/>
                    </a:solidFill>
                  </a:rPr>
                  <a:t>:  III</a:t>
                </a:r>
                <a:r>
                  <a:rPr lang="en-US" sz="2400" b="1" dirty="0">
                    <a:solidFill>
                      <a:srgbClr val="C00000"/>
                    </a:solidFill>
                  </a:rPr>
                  <a:t> = </a:t>
                </a:r>
                <a14:m>
                  <m:oMath xmlns:m="http://schemas.openxmlformats.org/officeDocument/2006/math">
                    <m:f>
                      <m:fPr>
                        <m:ctrlPr>
                          <a:rPr lang="en-US" sz="2400" b="1" i="1">
                            <a:solidFill>
                              <a:srgbClr val="C00000"/>
                            </a:solidFill>
                            <a:latin typeface="Cambria Math" panose="02040503050406030204" pitchFamily="18" charset="0"/>
                          </a:rPr>
                        </m:ctrlPr>
                      </m:fPr>
                      <m:num>
                        <m:r>
                          <a:rPr lang="en-US" sz="2400" b="1" i="0" smtClean="0">
                            <a:solidFill>
                              <a:schemeClr val="tx1"/>
                            </a:solidFill>
                            <a:latin typeface="Cambria Math" panose="02040503050406030204" pitchFamily="18" charset="0"/>
                          </a:rPr>
                          <m:t>𝐍𝟕</m:t>
                        </m:r>
                        <m:r>
                          <a:rPr lang="en-US" sz="2400" b="1" i="0">
                            <a:solidFill>
                              <a:schemeClr val="tx1"/>
                            </a:solidFill>
                            <a:latin typeface="Cambria Math" panose="02040503050406030204" pitchFamily="18" charset="0"/>
                          </a:rPr>
                          <m:t>+</m:t>
                        </m:r>
                        <m:r>
                          <a:rPr lang="en-US" sz="2400" b="1" i="0">
                            <a:solidFill>
                              <a:schemeClr val="tx1"/>
                            </a:solidFill>
                            <a:latin typeface="Cambria Math" panose="02040503050406030204" pitchFamily="18" charset="0"/>
                          </a:rPr>
                          <m:t>𝐍𝟖</m:t>
                        </m:r>
                        <m:r>
                          <a:rPr lang="en-US" sz="2400" b="1" i="0">
                            <a:solidFill>
                              <a:schemeClr val="tx1"/>
                            </a:solidFill>
                            <a:latin typeface="Cambria Math" panose="02040503050406030204" pitchFamily="18" charset="0"/>
                          </a:rPr>
                          <m:t>+</m:t>
                        </m:r>
                        <m:r>
                          <a:rPr lang="en-US" sz="2400" b="1" i="0">
                            <a:solidFill>
                              <a:schemeClr val="tx1"/>
                            </a:solidFill>
                            <a:latin typeface="Cambria Math" panose="02040503050406030204" pitchFamily="18" charset="0"/>
                          </a:rPr>
                          <m:t>𝐍𝟗</m:t>
                        </m:r>
                        <m:r>
                          <a:rPr lang="en-US" sz="2400" b="1" i="0" smtClean="0">
                            <a:solidFill>
                              <a:schemeClr val="tx1"/>
                            </a:solidFill>
                            <a:latin typeface="Cambria Math" panose="02040503050406030204" pitchFamily="18" charset="0"/>
                          </a:rPr>
                          <m:t>+</m:t>
                        </m:r>
                        <m:r>
                          <a:rPr lang="en-US" sz="2400" b="1" i="0" smtClean="0">
                            <a:solidFill>
                              <a:schemeClr val="tx1"/>
                            </a:solidFill>
                            <a:latin typeface="Cambria Math" panose="02040503050406030204" pitchFamily="18" charset="0"/>
                          </a:rPr>
                          <m:t>𝐍𝟏𝟎</m:t>
                        </m:r>
                        <m:r>
                          <a:rPr lang="en-US" sz="2400" b="1" i="0" smtClean="0">
                            <a:solidFill>
                              <a:schemeClr val="tx1"/>
                            </a:solidFill>
                            <a:latin typeface="Cambria Math" panose="02040503050406030204" pitchFamily="18" charset="0"/>
                          </a:rPr>
                          <m:t>+</m:t>
                        </m:r>
                        <m:r>
                          <a:rPr lang="en-US" sz="2400" b="1" i="0" smtClean="0">
                            <a:solidFill>
                              <a:schemeClr val="accent2"/>
                            </a:solidFill>
                            <a:latin typeface="Cambria Math" panose="02040503050406030204" pitchFamily="18" charset="0"/>
                          </a:rPr>
                          <m:t>𝐅𝟑</m:t>
                        </m:r>
                      </m:num>
                      <m:den>
                        <m:r>
                          <a:rPr lang="en-US" sz="2400" b="1" i="0" smtClean="0">
                            <a:solidFill>
                              <a:srgbClr val="C00000"/>
                            </a:solidFill>
                            <a:latin typeface="Cambria Math" panose="02040503050406030204" pitchFamily="18" charset="0"/>
                          </a:rPr>
                          <m:t>𝟓</m:t>
                        </m:r>
                      </m:den>
                    </m:f>
                  </m:oMath>
                </a14:m>
                <a:r>
                  <a:rPr lang="en-US" sz="2400" b="1" dirty="0">
                    <a:solidFill>
                      <a:srgbClr val="C00000"/>
                    </a:solidFill>
                  </a:rPr>
                  <a:t>             </a:t>
                </a:r>
                <a:r>
                  <a:rPr lang="en-US" sz="2400" b="1" dirty="0">
                    <a:solidFill>
                      <a:srgbClr val="0070C0"/>
                    </a:solidFill>
                  </a:rPr>
                  <a:t>IV </a:t>
                </a:r>
                <a:r>
                  <a:rPr lang="en-US" sz="2400" b="1" dirty="0" err="1">
                    <a:solidFill>
                      <a:srgbClr val="0070C0"/>
                    </a:solidFill>
                  </a:rPr>
                  <a:t>choraklik</a:t>
                </a:r>
                <a:r>
                  <a:rPr lang="en-US" sz="2400" b="1" dirty="0">
                    <a:solidFill>
                      <a:srgbClr val="0070C0"/>
                    </a:solidFill>
                  </a:rPr>
                  <a:t> </a:t>
                </a:r>
                <a:r>
                  <a:rPr lang="en-US" sz="2400" b="1" dirty="0" err="1">
                    <a:solidFill>
                      <a:srgbClr val="0070C0"/>
                    </a:solidFill>
                  </a:rPr>
                  <a:t>baho</a:t>
                </a:r>
                <a:r>
                  <a:rPr lang="en-US" sz="2400" b="1" dirty="0">
                    <a:solidFill>
                      <a:srgbClr val="0070C0"/>
                    </a:solidFill>
                  </a:rPr>
                  <a:t>:     IV</a:t>
                </a:r>
                <a:r>
                  <a:rPr lang="en-US" sz="2400" b="1" dirty="0">
                    <a:solidFill>
                      <a:srgbClr val="C00000"/>
                    </a:solidFill>
                  </a:rPr>
                  <a:t> = </a:t>
                </a:r>
                <a14:m>
                  <m:oMath xmlns:m="http://schemas.openxmlformats.org/officeDocument/2006/math">
                    <m:f>
                      <m:fPr>
                        <m:ctrlPr>
                          <a:rPr lang="en-US" sz="2400" b="1" i="1">
                            <a:solidFill>
                              <a:srgbClr val="C00000"/>
                            </a:solidFill>
                            <a:latin typeface="Cambria Math" panose="02040503050406030204" pitchFamily="18" charset="0"/>
                          </a:rPr>
                        </m:ctrlPr>
                      </m:fPr>
                      <m:num>
                        <m:r>
                          <a:rPr lang="en-US" sz="2400" b="1" smtClean="0">
                            <a:solidFill>
                              <a:schemeClr val="tx1"/>
                            </a:solidFill>
                            <a:latin typeface="Cambria Math" panose="02040503050406030204" pitchFamily="18" charset="0"/>
                          </a:rPr>
                          <m:t>𝐍𝟏</m:t>
                        </m:r>
                        <m:r>
                          <a:rPr lang="en-US" sz="2400" b="1" i="0" smtClean="0">
                            <a:solidFill>
                              <a:schemeClr val="tx1"/>
                            </a:solidFill>
                            <a:latin typeface="Cambria Math" panose="02040503050406030204" pitchFamily="18" charset="0"/>
                          </a:rPr>
                          <m:t>𝟏</m:t>
                        </m:r>
                        <m:r>
                          <a:rPr lang="en-US" sz="2400" b="1">
                            <a:solidFill>
                              <a:schemeClr val="tx1"/>
                            </a:solidFill>
                            <a:latin typeface="Cambria Math" panose="02040503050406030204" pitchFamily="18" charset="0"/>
                          </a:rPr>
                          <m:t>+</m:t>
                        </m:r>
                        <m:r>
                          <a:rPr lang="en-US" sz="2400" b="1">
                            <a:solidFill>
                              <a:schemeClr val="tx1"/>
                            </a:solidFill>
                            <a:latin typeface="Cambria Math" panose="02040503050406030204" pitchFamily="18" charset="0"/>
                          </a:rPr>
                          <m:t>𝐍𝟏𝟐</m:t>
                        </m:r>
                        <m:r>
                          <a:rPr lang="en-US" sz="2400" b="1" i="0" smtClean="0">
                            <a:solidFill>
                              <a:schemeClr val="tx1"/>
                            </a:solidFill>
                            <a:latin typeface="Cambria Math" panose="02040503050406030204" pitchFamily="18" charset="0"/>
                          </a:rPr>
                          <m:t>+</m:t>
                        </m:r>
                        <m:r>
                          <a:rPr lang="en-US" sz="2400" b="1" i="0" smtClean="0">
                            <a:solidFill>
                              <a:schemeClr val="accent2"/>
                            </a:solidFill>
                            <a:latin typeface="Cambria Math" panose="02040503050406030204" pitchFamily="18" charset="0"/>
                          </a:rPr>
                          <m:t>𝐅𝟒</m:t>
                        </m:r>
                      </m:num>
                      <m:den>
                        <m:r>
                          <a:rPr lang="en-US" sz="2400" b="1" i="0" smtClean="0">
                            <a:solidFill>
                              <a:srgbClr val="C00000"/>
                            </a:solidFill>
                            <a:latin typeface="Cambria Math" panose="02040503050406030204" pitchFamily="18" charset="0"/>
                          </a:rPr>
                          <m:t>𝟑</m:t>
                        </m:r>
                      </m:den>
                    </m:f>
                  </m:oMath>
                </a14:m>
                <a:endParaRPr lang="en-US" sz="2400" b="1" dirty="0">
                  <a:solidFill>
                    <a:srgbClr val="C00000"/>
                  </a:solidFill>
                </a:endParaRPr>
              </a:p>
              <a:p>
                <a:pPr>
                  <a:lnSpc>
                    <a:spcPct val="150000"/>
                  </a:lnSpc>
                </a:pPr>
                <a:r>
                  <a:rPr lang="en-US" sz="2400" b="1" dirty="0">
                    <a:solidFill>
                      <a:srgbClr val="C00000"/>
                    </a:solidFill>
                  </a:rPr>
                  <a:t>                                        </a:t>
                </a:r>
                <a:r>
                  <a:rPr lang="en-US" sz="2400" b="1" dirty="0" err="1">
                    <a:solidFill>
                      <a:srgbClr val="C00000"/>
                    </a:solidFill>
                  </a:rPr>
                  <a:t>Yillik</a:t>
                </a:r>
                <a:r>
                  <a:rPr lang="en-US" sz="2400" b="1" dirty="0">
                    <a:solidFill>
                      <a:srgbClr val="C00000"/>
                    </a:solidFill>
                  </a:rPr>
                  <a:t> </a:t>
                </a:r>
                <a:r>
                  <a:rPr lang="en-US" sz="2400" b="1" dirty="0" err="1">
                    <a:solidFill>
                      <a:srgbClr val="C00000"/>
                    </a:solidFill>
                  </a:rPr>
                  <a:t>baho</a:t>
                </a:r>
                <a:r>
                  <a:rPr lang="en-US" sz="2400" b="1" dirty="0">
                    <a:solidFill>
                      <a:srgbClr val="C00000"/>
                    </a:solidFill>
                  </a:rPr>
                  <a:t>:      Y =  </a:t>
                </a:r>
                <a14:m>
                  <m:oMath xmlns:m="http://schemas.openxmlformats.org/officeDocument/2006/math">
                    <m:f>
                      <m:fPr>
                        <m:ctrlPr>
                          <a:rPr lang="en-US" sz="2800" b="1" i="1">
                            <a:solidFill>
                              <a:srgbClr val="C00000"/>
                            </a:solidFill>
                            <a:latin typeface="Cambria Math" panose="02040503050406030204" pitchFamily="18" charset="0"/>
                          </a:rPr>
                        </m:ctrlPr>
                      </m:fPr>
                      <m:num>
                        <m:r>
                          <a:rPr lang="en-US" sz="2800" b="1" i="0" smtClean="0">
                            <a:solidFill>
                              <a:srgbClr val="0070C0"/>
                            </a:solidFill>
                            <a:latin typeface="Cambria Math" panose="02040503050406030204" pitchFamily="18" charset="0"/>
                          </a:rPr>
                          <m:t>𝐈</m:t>
                        </m:r>
                        <m:r>
                          <a:rPr lang="en-US" sz="2800" b="1" i="0" smtClean="0">
                            <a:solidFill>
                              <a:srgbClr val="0070C0"/>
                            </a:solidFill>
                            <a:latin typeface="Cambria Math" panose="02040503050406030204" pitchFamily="18" charset="0"/>
                          </a:rPr>
                          <m:t> +</m:t>
                        </m:r>
                        <m:r>
                          <a:rPr lang="en-US" sz="2800" b="1" i="0" smtClean="0">
                            <a:solidFill>
                              <a:srgbClr val="0070C0"/>
                            </a:solidFill>
                            <a:latin typeface="Cambria Math" panose="02040503050406030204" pitchFamily="18" charset="0"/>
                          </a:rPr>
                          <m:t>𝐈𝐈</m:t>
                        </m:r>
                        <m:r>
                          <a:rPr lang="en-US" sz="2800" b="1">
                            <a:solidFill>
                              <a:srgbClr val="0070C0"/>
                            </a:solidFill>
                            <a:latin typeface="Cambria Math" panose="02040503050406030204" pitchFamily="18" charset="0"/>
                          </a:rPr>
                          <m:t>+</m:t>
                        </m:r>
                        <m:r>
                          <a:rPr lang="en-US" sz="2800" b="1" i="0" smtClean="0">
                            <a:solidFill>
                              <a:srgbClr val="0070C0"/>
                            </a:solidFill>
                            <a:latin typeface="Cambria Math" panose="02040503050406030204" pitchFamily="18" charset="0"/>
                          </a:rPr>
                          <m:t>𝐈𝐈𝐈</m:t>
                        </m:r>
                        <m:r>
                          <a:rPr lang="en-US" sz="2800" b="1" i="1" smtClean="0">
                            <a:solidFill>
                              <a:srgbClr val="0070C0"/>
                            </a:solidFill>
                            <a:latin typeface="Cambria Math" panose="02040503050406030204" pitchFamily="18" charset="0"/>
                          </a:rPr>
                          <m:t>+</m:t>
                        </m:r>
                        <m:r>
                          <a:rPr lang="en-US" sz="2800" b="1" i="0" smtClean="0">
                            <a:solidFill>
                              <a:srgbClr val="0070C0"/>
                            </a:solidFill>
                            <a:latin typeface="Cambria Math" panose="02040503050406030204" pitchFamily="18" charset="0"/>
                          </a:rPr>
                          <m:t>𝐈𝐕</m:t>
                        </m:r>
                        <m:r>
                          <a:rPr lang="en-US" sz="2800" b="1" i="0" smtClean="0">
                            <a:solidFill>
                              <a:srgbClr val="0070C0"/>
                            </a:solidFill>
                            <a:latin typeface="Cambria Math" panose="02040503050406030204" pitchFamily="18" charset="0"/>
                          </a:rPr>
                          <m:t>+</m:t>
                        </m:r>
                        <m:r>
                          <a:rPr lang="en-US" sz="2800" b="1" i="0" smtClean="0">
                            <a:solidFill>
                              <a:srgbClr val="7030A0"/>
                            </a:solidFill>
                            <a:latin typeface="Cambria Math" panose="02040503050406030204" pitchFamily="18" charset="0"/>
                          </a:rPr>
                          <m:t>𝐘𝐚𝐍</m:t>
                        </m:r>
                        <m:r>
                          <a:rPr lang="en-US" sz="2800" b="1" i="0" smtClean="0">
                            <a:solidFill>
                              <a:srgbClr val="0070C0"/>
                            </a:solidFill>
                            <a:latin typeface="Cambria Math" panose="02040503050406030204" pitchFamily="18" charset="0"/>
                          </a:rPr>
                          <m:t>+ </m:t>
                        </m:r>
                        <m:r>
                          <a:rPr lang="en-US" sz="2800" b="1" i="0" smtClean="0">
                            <a:solidFill>
                              <a:srgbClr val="00B050"/>
                            </a:solidFill>
                            <a:latin typeface="Cambria Math" panose="02040503050406030204" pitchFamily="18" charset="0"/>
                          </a:rPr>
                          <m:t>𝐋</m:t>
                        </m:r>
                      </m:num>
                      <m:den>
                        <m:r>
                          <a:rPr lang="en-US" sz="2800" b="1" i="0" smtClean="0">
                            <a:solidFill>
                              <a:srgbClr val="C00000"/>
                            </a:solidFill>
                            <a:latin typeface="Cambria Math" panose="02040503050406030204" pitchFamily="18" charset="0"/>
                          </a:rPr>
                          <m:t>𝟔</m:t>
                        </m:r>
                      </m:den>
                    </m:f>
                  </m:oMath>
                </a14:m>
                <a:r>
                  <a:rPr lang="en-US" sz="2400" b="1" dirty="0">
                    <a:solidFill>
                      <a:srgbClr val="C00000"/>
                    </a:solidFill>
                  </a:rPr>
                  <a:t>       </a:t>
                </a:r>
                <a:r>
                  <a:rPr lang="en-US" sz="2000" b="1" dirty="0">
                    <a:solidFill>
                      <a:srgbClr val="00B050"/>
                    </a:solidFill>
                  </a:rPr>
                  <a:t>            </a:t>
                </a:r>
              </a:p>
              <a:p>
                <a:pPr>
                  <a:lnSpc>
                    <a:spcPct val="150000"/>
                  </a:lnSpc>
                </a:pPr>
                <a:r>
                  <a:rPr lang="en-US" sz="2000" b="1" dirty="0">
                    <a:solidFill>
                      <a:srgbClr val="00B050"/>
                    </a:solidFill>
                  </a:rPr>
                  <a:t>                    </a:t>
                </a:r>
              </a:p>
              <a:p>
                <a:pPr>
                  <a:lnSpc>
                    <a:spcPct val="150000"/>
                  </a:lnSpc>
                </a:pPr>
                <a:r>
                  <a:rPr lang="en-US" sz="2000" b="1" dirty="0">
                    <a:solidFill>
                      <a:srgbClr val="00B050"/>
                    </a:solidFill>
                  </a:rPr>
                  <a:t>                             </a:t>
                </a:r>
                <a:r>
                  <a:rPr lang="en-US" sz="2000" b="1" dirty="0">
                    <a:solidFill>
                      <a:srgbClr val="7030A0"/>
                    </a:solidFill>
                  </a:rPr>
                  <a:t>YaN – </a:t>
                </a:r>
                <a:r>
                  <a:rPr lang="en-US" sz="2000" b="1" dirty="0" err="1">
                    <a:solidFill>
                      <a:srgbClr val="7030A0"/>
                    </a:solidFill>
                  </a:rPr>
                  <a:t>yakuniy</a:t>
                </a:r>
                <a:r>
                  <a:rPr lang="en-US" sz="2000" b="1" dirty="0">
                    <a:solidFill>
                      <a:srgbClr val="7030A0"/>
                    </a:solidFill>
                  </a:rPr>
                  <a:t> </a:t>
                </a:r>
                <a:r>
                  <a:rPr lang="en-US" sz="2000" b="1" dirty="0" err="1">
                    <a:solidFill>
                      <a:srgbClr val="7030A0"/>
                    </a:solidFill>
                  </a:rPr>
                  <a:t>nazorat</a:t>
                </a:r>
                <a:r>
                  <a:rPr lang="en-US" sz="2000" b="1" dirty="0">
                    <a:solidFill>
                      <a:srgbClr val="7030A0"/>
                    </a:solidFill>
                  </a:rPr>
                  <a:t> </a:t>
                </a:r>
                <a:r>
                  <a:rPr lang="en-US" sz="2000" b="1" dirty="0" err="1">
                    <a:solidFill>
                      <a:srgbClr val="7030A0"/>
                    </a:solidFill>
                  </a:rPr>
                  <a:t>bahosi</a:t>
                </a:r>
                <a:r>
                  <a:rPr lang="en-US" sz="2000" b="1" dirty="0">
                    <a:solidFill>
                      <a:srgbClr val="7030A0"/>
                    </a:solidFill>
                  </a:rPr>
                  <a:t>                     </a:t>
                </a:r>
                <a:r>
                  <a:rPr lang="en-US" sz="2000" b="1" dirty="0">
                    <a:solidFill>
                      <a:srgbClr val="00B050"/>
                    </a:solidFill>
                  </a:rPr>
                  <a:t>L</a:t>
                </a:r>
                <a:r>
                  <a:rPr lang="en-US" sz="2000" b="1" dirty="0">
                    <a:solidFill>
                      <a:srgbClr val="C00000"/>
                    </a:solidFill>
                  </a:rPr>
                  <a:t> </a:t>
                </a:r>
                <a:r>
                  <a:rPr lang="en-US" sz="2000" b="1" dirty="0">
                    <a:solidFill>
                      <a:srgbClr val="00B050"/>
                    </a:solidFill>
                  </a:rPr>
                  <a:t>– </a:t>
                </a:r>
                <a:r>
                  <a:rPr lang="en-US" sz="2000" b="1" dirty="0" err="1">
                    <a:solidFill>
                      <a:srgbClr val="00B050"/>
                    </a:solidFill>
                  </a:rPr>
                  <a:t>loyiha</a:t>
                </a:r>
                <a:r>
                  <a:rPr lang="en-US" sz="2000" b="1" dirty="0">
                    <a:solidFill>
                      <a:srgbClr val="00B050"/>
                    </a:solidFill>
                  </a:rPr>
                  <a:t> </a:t>
                </a:r>
                <a:r>
                  <a:rPr lang="en-US" sz="2000" b="1" dirty="0" err="1">
                    <a:solidFill>
                      <a:srgbClr val="00B050"/>
                    </a:solidFill>
                  </a:rPr>
                  <a:t>ishi</a:t>
                </a:r>
                <a:r>
                  <a:rPr lang="en-US" sz="2000" b="1" dirty="0">
                    <a:solidFill>
                      <a:srgbClr val="00B050"/>
                    </a:solidFill>
                  </a:rPr>
                  <a:t> </a:t>
                </a:r>
                <a:r>
                  <a:rPr lang="en-US" sz="2000" b="1" dirty="0" err="1">
                    <a:solidFill>
                      <a:srgbClr val="00B050"/>
                    </a:solidFill>
                  </a:rPr>
                  <a:t>bahosi</a:t>
                </a:r>
                <a:endParaRPr lang="en-US" sz="2000" b="1" dirty="0">
                  <a:solidFill>
                    <a:srgbClr val="C00000"/>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54546" y="3092118"/>
                <a:ext cx="11027051" cy="3552254"/>
              </a:xfrm>
              <a:prstGeom prst="rect">
                <a:avLst/>
              </a:prstGeom>
              <a:blipFill rotWithShape="1">
                <a:blip r:embed="rId2"/>
                <a:stretch>
                  <a:fillRect l="-5" t="-9" r="2" b="10"/>
                </a:stretch>
              </a:blipFill>
            </p:spPr>
            <p:txBody>
              <a:bodyPr/>
              <a:lstStyle/>
              <a:p>
                <a:r>
                  <a:rPr lang="en-US" altLang="en-US">
                    <a:noFill/>
                  </a:rPr>
                  <a:t> </a:t>
                </a:r>
              </a:p>
            </p:txBody>
          </p:sp>
        </mc:Fallback>
      </mc:AlternateContent>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s-ES" sz="2800" b="1" kern="0" dirty="0">
                  <a:solidFill>
                    <a:srgbClr val="C00000"/>
                  </a:solidFill>
                  <a:cs typeface="Arial" panose="020B0604020202020204" pitchFamily="34" charset="0"/>
                </a:rPr>
                <a:t>ME’ZON ASOSIDA BAHOLASH MEXANIZMI</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cxnSp>
        <p:nvCxnSpPr>
          <p:cNvPr id="3" name="Прямая со стрелкой 2"/>
          <p:cNvCxnSpPr/>
          <p:nvPr/>
        </p:nvCxnSpPr>
        <p:spPr>
          <a:xfrm flipV="1">
            <a:off x="435836" y="1974079"/>
            <a:ext cx="11015528" cy="11964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0" name="Плюс 9"/>
          <p:cNvSpPr/>
          <p:nvPr/>
        </p:nvSpPr>
        <p:spPr>
          <a:xfrm>
            <a:off x="874456" y="1974078"/>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1" name="Плюс 10"/>
          <p:cNvSpPr/>
          <p:nvPr/>
        </p:nvSpPr>
        <p:spPr>
          <a:xfrm>
            <a:off x="1575018" y="1974078"/>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2" name="Плюс 11"/>
          <p:cNvSpPr/>
          <p:nvPr/>
        </p:nvSpPr>
        <p:spPr>
          <a:xfrm>
            <a:off x="2298336" y="1957130"/>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3" name="Плюс 12"/>
          <p:cNvSpPr/>
          <p:nvPr/>
        </p:nvSpPr>
        <p:spPr>
          <a:xfrm>
            <a:off x="3030780" y="1965676"/>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4" name="Плюс 13"/>
          <p:cNvSpPr/>
          <p:nvPr/>
        </p:nvSpPr>
        <p:spPr>
          <a:xfrm>
            <a:off x="3807198" y="1942111"/>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6" name="Плюс 15"/>
          <p:cNvSpPr/>
          <p:nvPr/>
        </p:nvSpPr>
        <p:spPr>
          <a:xfrm>
            <a:off x="4625355" y="1957130"/>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7" name="Плюс 16"/>
          <p:cNvSpPr/>
          <p:nvPr/>
        </p:nvSpPr>
        <p:spPr>
          <a:xfrm>
            <a:off x="5361954" y="1942110"/>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8" name="Плюс 17"/>
          <p:cNvSpPr/>
          <p:nvPr/>
        </p:nvSpPr>
        <p:spPr>
          <a:xfrm>
            <a:off x="6080346" y="1918817"/>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20" name="Плюс 19"/>
          <p:cNvSpPr/>
          <p:nvPr/>
        </p:nvSpPr>
        <p:spPr>
          <a:xfrm>
            <a:off x="6909814" y="1914687"/>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21" name="Плюс 20"/>
          <p:cNvSpPr/>
          <p:nvPr/>
        </p:nvSpPr>
        <p:spPr>
          <a:xfrm>
            <a:off x="7661307" y="1919103"/>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23" name="Плюс 22"/>
          <p:cNvSpPr/>
          <p:nvPr/>
        </p:nvSpPr>
        <p:spPr>
          <a:xfrm>
            <a:off x="8584131" y="1927076"/>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24" name="Плюс 23"/>
          <p:cNvSpPr/>
          <p:nvPr/>
        </p:nvSpPr>
        <p:spPr>
          <a:xfrm>
            <a:off x="9530451" y="1914686"/>
            <a:ext cx="199530" cy="213645"/>
          </a:xfrm>
          <a:prstGeom prst="mathPlu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25" name="Левая круглая скобка 24"/>
          <p:cNvSpPr/>
          <p:nvPr/>
        </p:nvSpPr>
        <p:spPr>
          <a:xfrm rot="16200000">
            <a:off x="1319681" y="1392455"/>
            <a:ext cx="231447" cy="1931933"/>
          </a:xfrm>
          <a:prstGeom prst="leftBracket">
            <a:avLst/>
          </a:prstGeom>
          <a:ln w="57150"/>
        </p:spPr>
        <p:style>
          <a:lnRef idx="1">
            <a:schemeClr val="accent6"/>
          </a:lnRef>
          <a:fillRef idx="0">
            <a:schemeClr val="accent6"/>
          </a:fillRef>
          <a:effectRef idx="0">
            <a:schemeClr val="accent6"/>
          </a:effectRef>
          <a:fontRef idx="minor">
            <a:schemeClr val="tx1"/>
          </a:fontRef>
        </p:style>
        <p:txBody>
          <a:bodyPr rtlCol="0" anchor="ctr"/>
          <a:lstStyle/>
          <a:p>
            <a:pPr algn="ctr"/>
            <a:endParaRPr lang="ru-RU"/>
          </a:p>
        </p:txBody>
      </p:sp>
      <p:sp>
        <p:nvSpPr>
          <p:cNvPr id="26" name="Левая круглая скобка 25"/>
          <p:cNvSpPr/>
          <p:nvPr/>
        </p:nvSpPr>
        <p:spPr>
          <a:xfrm rot="16200000">
            <a:off x="3491849" y="1252333"/>
            <a:ext cx="231447" cy="2219413"/>
          </a:xfrm>
          <a:prstGeom prst="leftBracket">
            <a:avLst/>
          </a:prstGeom>
          <a:ln w="57150"/>
        </p:spPr>
        <p:style>
          <a:lnRef idx="1">
            <a:schemeClr val="accent6"/>
          </a:lnRef>
          <a:fillRef idx="0">
            <a:schemeClr val="accent6"/>
          </a:fillRef>
          <a:effectRef idx="0">
            <a:schemeClr val="accent6"/>
          </a:effectRef>
          <a:fontRef idx="minor">
            <a:schemeClr val="tx1"/>
          </a:fontRef>
        </p:style>
        <p:txBody>
          <a:bodyPr rtlCol="0" anchor="ctr"/>
          <a:lstStyle/>
          <a:p>
            <a:pPr algn="ctr"/>
            <a:endParaRPr lang="ru-RU"/>
          </a:p>
        </p:txBody>
      </p:sp>
      <p:sp>
        <p:nvSpPr>
          <p:cNvPr id="27" name="Левая круглая скобка 26"/>
          <p:cNvSpPr/>
          <p:nvPr/>
        </p:nvSpPr>
        <p:spPr>
          <a:xfrm rot="16200000">
            <a:off x="6176509" y="891073"/>
            <a:ext cx="231447" cy="2934696"/>
          </a:xfrm>
          <a:prstGeom prst="leftBracket">
            <a:avLst/>
          </a:prstGeom>
          <a:ln w="57150"/>
        </p:spPr>
        <p:style>
          <a:lnRef idx="1">
            <a:schemeClr val="accent6"/>
          </a:lnRef>
          <a:fillRef idx="0">
            <a:schemeClr val="accent6"/>
          </a:fillRef>
          <a:effectRef idx="0">
            <a:schemeClr val="accent6"/>
          </a:effectRef>
          <a:fontRef idx="minor">
            <a:schemeClr val="tx1"/>
          </a:fontRef>
        </p:style>
        <p:txBody>
          <a:bodyPr rtlCol="0" anchor="ctr"/>
          <a:lstStyle/>
          <a:p>
            <a:pPr algn="ctr"/>
            <a:endParaRPr lang="ru-RU"/>
          </a:p>
        </p:txBody>
      </p:sp>
      <p:sp>
        <p:nvSpPr>
          <p:cNvPr id="28" name="Левая круглая скобка 27"/>
          <p:cNvSpPr/>
          <p:nvPr/>
        </p:nvSpPr>
        <p:spPr>
          <a:xfrm rot="16200000">
            <a:off x="8929353" y="1182290"/>
            <a:ext cx="231447" cy="2368479"/>
          </a:xfrm>
          <a:prstGeom prst="leftBracket">
            <a:avLst/>
          </a:prstGeom>
          <a:ln w="57150"/>
        </p:spPr>
        <p:style>
          <a:lnRef idx="1">
            <a:schemeClr val="accent6"/>
          </a:lnRef>
          <a:fillRef idx="0">
            <a:schemeClr val="accent6"/>
          </a:fillRef>
          <a:effectRef idx="0">
            <a:schemeClr val="accent6"/>
          </a:effectRef>
          <a:fontRef idx="minor">
            <a:schemeClr val="tx1"/>
          </a:fontRef>
        </p:style>
        <p:txBody>
          <a:bodyPr rtlCol="0" anchor="ctr"/>
          <a:lstStyle/>
          <a:p>
            <a:pPr algn="ctr"/>
            <a:endParaRPr lang="ru-RU"/>
          </a:p>
        </p:txBody>
      </p:sp>
      <p:sp>
        <p:nvSpPr>
          <p:cNvPr id="29" name="TextBox 28"/>
          <p:cNvSpPr txBox="1"/>
          <p:nvPr/>
        </p:nvSpPr>
        <p:spPr>
          <a:xfrm>
            <a:off x="951311" y="2170775"/>
            <a:ext cx="1401510" cy="369332"/>
          </a:xfrm>
          <a:prstGeom prst="rect">
            <a:avLst/>
          </a:prstGeom>
          <a:noFill/>
        </p:spPr>
        <p:txBody>
          <a:bodyPr wrap="square" rtlCol="0">
            <a:spAutoFit/>
          </a:bodyPr>
          <a:lstStyle/>
          <a:p>
            <a:r>
              <a:rPr lang="en-US" b="1" dirty="0">
                <a:solidFill>
                  <a:srgbClr val="C00000"/>
                </a:solidFill>
              </a:rPr>
              <a:t>I </a:t>
            </a:r>
            <a:r>
              <a:rPr lang="en-US" b="1" dirty="0" err="1">
                <a:solidFill>
                  <a:srgbClr val="C00000"/>
                </a:solidFill>
              </a:rPr>
              <a:t>chorak</a:t>
            </a:r>
            <a:endParaRPr lang="ru-RU" b="1" dirty="0">
              <a:solidFill>
                <a:srgbClr val="C00000"/>
              </a:solidFill>
            </a:endParaRPr>
          </a:p>
        </p:txBody>
      </p:sp>
      <p:sp>
        <p:nvSpPr>
          <p:cNvPr id="30" name="TextBox 29"/>
          <p:cNvSpPr txBox="1"/>
          <p:nvPr/>
        </p:nvSpPr>
        <p:spPr>
          <a:xfrm>
            <a:off x="3135330" y="2125688"/>
            <a:ext cx="1401510" cy="369332"/>
          </a:xfrm>
          <a:prstGeom prst="rect">
            <a:avLst/>
          </a:prstGeom>
          <a:noFill/>
        </p:spPr>
        <p:txBody>
          <a:bodyPr wrap="square" rtlCol="0">
            <a:spAutoFit/>
          </a:bodyPr>
          <a:lstStyle/>
          <a:p>
            <a:r>
              <a:rPr lang="en-US" b="1" dirty="0">
                <a:solidFill>
                  <a:srgbClr val="C00000"/>
                </a:solidFill>
              </a:rPr>
              <a:t>II </a:t>
            </a:r>
            <a:r>
              <a:rPr lang="en-US" b="1" dirty="0" err="1">
                <a:solidFill>
                  <a:srgbClr val="C00000"/>
                </a:solidFill>
              </a:rPr>
              <a:t>chorak</a:t>
            </a:r>
            <a:endParaRPr lang="ru-RU" b="1" dirty="0">
              <a:solidFill>
                <a:srgbClr val="C00000"/>
              </a:solidFill>
            </a:endParaRPr>
          </a:p>
        </p:txBody>
      </p:sp>
      <p:sp>
        <p:nvSpPr>
          <p:cNvPr id="31" name="TextBox 30"/>
          <p:cNvSpPr txBox="1"/>
          <p:nvPr/>
        </p:nvSpPr>
        <p:spPr>
          <a:xfrm>
            <a:off x="5780130" y="2112922"/>
            <a:ext cx="1401510" cy="369332"/>
          </a:xfrm>
          <a:prstGeom prst="rect">
            <a:avLst/>
          </a:prstGeom>
          <a:noFill/>
        </p:spPr>
        <p:txBody>
          <a:bodyPr wrap="square" rtlCol="0">
            <a:spAutoFit/>
          </a:bodyPr>
          <a:lstStyle/>
          <a:p>
            <a:r>
              <a:rPr lang="en-US" b="1" dirty="0">
                <a:solidFill>
                  <a:srgbClr val="C00000"/>
                </a:solidFill>
              </a:rPr>
              <a:t>III </a:t>
            </a:r>
            <a:r>
              <a:rPr lang="en-US" b="1" dirty="0" err="1">
                <a:solidFill>
                  <a:srgbClr val="C00000"/>
                </a:solidFill>
              </a:rPr>
              <a:t>chorak</a:t>
            </a:r>
            <a:endParaRPr lang="ru-RU" b="1" dirty="0">
              <a:solidFill>
                <a:srgbClr val="C00000"/>
              </a:solidFill>
            </a:endParaRPr>
          </a:p>
        </p:txBody>
      </p:sp>
      <p:sp>
        <p:nvSpPr>
          <p:cNvPr id="32" name="TextBox 31"/>
          <p:cNvSpPr txBox="1"/>
          <p:nvPr/>
        </p:nvSpPr>
        <p:spPr>
          <a:xfrm>
            <a:off x="8296650" y="2125688"/>
            <a:ext cx="1401510" cy="369332"/>
          </a:xfrm>
          <a:prstGeom prst="rect">
            <a:avLst/>
          </a:prstGeom>
          <a:noFill/>
        </p:spPr>
        <p:txBody>
          <a:bodyPr wrap="square" rtlCol="0">
            <a:spAutoFit/>
          </a:bodyPr>
          <a:lstStyle/>
          <a:p>
            <a:r>
              <a:rPr lang="en-US" b="1" dirty="0">
                <a:solidFill>
                  <a:srgbClr val="C00000"/>
                </a:solidFill>
              </a:rPr>
              <a:t>IV </a:t>
            </a:r>
            <a:r>
              <a:rPr lang="en-US" b="1" dirty="0" err="1">
                <a:solidFill>
                  <a:srgbClr val="C00000"/>
                </a:solidFill>
              </a:rPr>
              <a:t>chorak</a:t>
            </a:r>
            <a:endParaRPr lang="ru-RU" b="1" dirty="0">
              <a:solidFill>
                <a:srgbClr val="C00000"/>
              </a:solidFill>
            </a:endParaRPr>
          </a:p>
        </p:txBody>
      </p:sp>
      <p:sp>
        <p:nvSpPr>
          <p:cNvPr id="33" name="TextBox 32"/>
          <p:cNvSpPr txBox="1"/>
          <p:nvPr/>
        </p:nvSpPr>
        <p:spPr>
          <a:xfrm>
            <a:off x="734262" y="1580816"/>
            <a:ext cx="10067621" cy="369332"/>
          </a:xfrm>
          <a:prstGeom prst="rect">
            <a:avLst/>
          </a:prstGeom>
          <a:noFill/>
        </p:spPr>
        <p:txBody>
          <a:bodyPr wrap="square" rtlCol="0">
            <a:spAutoFit/>
          </a:bodyPr>
          <a:lstStyle/>
          <a:p>
            <a:r>
              <a:rPr lang="en-US" b="1" dirty="0">
                <a:ln w="9525">
                  <a:solidFill>
                    <a:schemeClr val="bg1"/>
                  </a:solidFill>
                  <a:prstDash val="solid"/>
                </a:ln>
                <a:effectLst>
                  <a:outerShdw blurRad="12700" dist="38100" dir="2700000" algn="tl" rotWithShape="0">
                    <a:schemeClr val="bg1">
                      <a:lumMod val="50000"/>
                    </a:schemeClr>
                  </a:outerShdw>
                </a:effectLst>
              </a:rPr>
              <a:t>N1         N2        N3          N4         N5          N6         N7         N8          N9        N10           N11          N12     </a:t>
            </a:r>
            <a:r>
              <a:rPr lang="en-US" b="1" dirty="0" err="1">
                <a:solidFill>
                  <a:srgbClr val="7030A0"/>
                </a:solidFill>
              </a:rPr>
              <a:t>YaN</a:t>
            </a:r>
            <a:r>
              <a:rPr lang="en-US" b="1" dirty="0">
                <a:solidFill>
                  <a:srgbClr val="7030A0"/>
                </a:solidFill>
              </a:rPr>
              <a:t> </a:t>
            </a:r>
            <a:r>
              <a:rPr lang="en-US" b="1" dirty="0">
                <a:solidFill>
                  <a:srgbClr val="C00000"/>
                </a:solidFill>
              </a:rPr>
              <a:t> </a:t>
            </a:r>
            <a:endParaRPr lang="ru-RU" b="1" dirty="0">
              <a:solidFill>
                <a:srgbClr val="C00000"/>
              </a:solidFill>
            </a:endParaRPr>
          </a:p>
        </p:txBody>
      </p:sp>
      <p:sp>
        <p:nvSpPr>
          <p:cNvPr id="34" name="Плюс 33"/>
          <p:cNvSpPr/>
          <p:nvPr/>
        </p:nvSpPr>
        <p:spPr>
          <a:xfrm>
            <a:off x="10071125" y="1798343"/>
            <a:ext cx="316382" cy="351470"/>
          </a:xfrm>
          <a:prstGeom prst="mathPlus">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cxnSp>
        <p:nvCxnSpPr>
          <p:cNvPr id="36" name="Прямая со стрелкой 35"/>
          <p:cNvCxnSpPr/>
          <p:nvPr/>
        </p:nvCxnSpPr>
        <p:spPr>
          <a:xfrm flipV="1">
            <a:off x="469438" y="1486813"/>
            <a:ext cx="2028428" cy="0"/>
          </a:xfrm>
          <a:prstGeom prst="straightConnector1">
            <a:avLst/>
          </a:prstGeom>
          <a:ln w="38100">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37" name="Прямая со стрелкой 36"/>
          <p:cNvCxnSpPr/>
          <p:nvPr/>
        </p:nvCxnSpPr>
        <p:spPr>
          <a:xfrm flipV="1">
            <a:off x="2508412" y="1477642"/>
            <a:ext cx="2208867" cy="0"/>
          </a:xfrm>
          <a:prstGeom prst="straightConnector1">
            <a:avLst/>
          </a:prstGeom>
          <a:ln w="38100">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39" name="Прямая со стрелкой 38"/>
          <p:cNvCxnSpPr/>
          <p:nvPr/>
        </p:nvCxnSpPr>
        <p:spPr>
          <a:xfrm>
            <a:off x="4753857" y="1481974"/>
            <a:ext cx="2907450" cy="0"/>
          </a:xfrm>
          <a:prstGeom prst="straightConnector1">
            <a:avLst/>
          </a:prstGeom>
          <a:ln w="38100">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41" name="Прямая со стрелкой 40"/>
          <p:cNvCxnSpPr/>
          <p:nvPr/>
        </p:nvCxnSpPr>
        <p:spPr>
          <a:xfrm flipV="1">
            <a:off x="7701553" y="1461175"/>
            <a:ext cx="2527763" cy="0"/>
          </a:xfrm>
          <a:prstGeom prst="straightConnector1">
            <a:avLst/>
          </a:prstGeom>
          <a:ln w="38100">
            <a:headEnd type="triangle"/>
            <a:tailEnd type="triangle"/>
          </a:ln>
        </p:spPr>
        <p:style>
          <a:lnRef idx="1">
            <a:schemeClr val="accent2"/>
          </a:lnRef>
          <a:fillRef idx="0">
            <a:schemeClr val="accent2"/>
          </a:fillRef>
          <a:effectRef idx="0">
            <a:schemeClr val="accent2"/>
          </a:effectRef>
          <a:fontRef idx="minor">
            <a:schemeClr val="tx1"/>
          </a:fontRef>
        </p:style>
      </p:cxnSp>
      <p:sp>
        <p:nvSpPr>
          <p:cNvPr id="43" name="TextBox 42"/>
          <p:cNvSpPr txBox="1"/>
          <p:nvPr/>
        </p:nvSpPr>
        <p:spPr>
          <a:xfrm>
            <a:off x="1202466" y="1108310"/>
            <a:ext cx="1401510" cy="369332"/>
          </a:xfrm>
          <a:prstGeom prst="rect">
            <a:avLst/>
          </a:prstGeom>
          <a:noFill/>
        </p:spPr>
        <p:txBody>
          <a:bodyPr wrap="square" rtlCol="0">
            <a:spAutoFit/>
          </a:bodyPr>
          <a:lstStyle/>
          <a:p>
            <a:r>
              <a:rPr lang="en-US" b="1" dirty="0">
                <a:solidFill>
                  <a:schemeClr val="accent2"/>
                </a:solidFill>
              </a:rPr>
              <a:t>F1</a:t>
            </a:r>
            <a:endParaRPr lang="ru-RU" b="1" dirty="0">
              <a:solidFill>
                <a:schemeClr val="accent2"/>
              </a:solidFill>
            </a:endParaRPr>
          </a:p>
        </p:txBody>
      </p:sp>
      <p:sp>
        <p:nvSpPr>
          <p:cNvPr id="44" name="TextBox 43"/>
          <p:cNvSpPr txBox="1"/>
          <p:nvPr/>
        </p:nvSpPr>
        <p:spPr>
          <a:xfrm>
            <a:off x="3423374" y="1104533"/>
            <a:ext cx="1401510" cy="369332"/>
          </a:xfrm>
          <a:prstGeom prst="rect">
            <a:avLst/>
          </a:prstGeom>
          <a:noFill/>
        </p:spPr>
        <p:txBody>
          <a:bodyPr wrap="square" rtlCol="0">
            <a:spAutoFit/>
          </a:bodyPr>
          <a:lstStyle/>
          <a:p>
            <a:r>
              <a:rPr lang="en-US" b="1" dirty="0">
                <a:solidFill>
                  <a:schemeClr val="accent2"/>
                </a:solidFill>
              </a:rPr>
              <a:t>F2</a:t>
            </a:r>
            <a:endParaRPr lang="ru-RU" b="1" dirty="0">
              <a:solidFill>
                <a:schemeClr val="accent2"/>
              </a:solidFill>
            </a:endParaRPr>
          </a:p>
        </p:txBody>
      </p:sp>
      <p:sp>
        <p:nvSpPr>
          <p:cNvPr id="45" name="TextBox 44"/>
          <p:cNvSpPr txBox="1"/>
          <p:nvPr/>
        </p:nvSpPr>
        <p:spPr>
          <a:xfrm>
            <a:off x="5943600" y="1098301"/>
            <a:ext cx="1401510" cy="369332"/>
          </a:xfrm>
          <a:prstGeom prst="rect">
            <a:avLst/>
          </a:prstGeom>
          <a:noFill/>
        </p:spPr>
        <p:txBody>
          <a:bodyPr wrap="square" rtlCol="0">
            <a:spAutoFit/>
          </a:bodyPr>
          <a:lstStyle/>
          <a:p>
            <a:r>
              <a:rPr lang="en-US" b="1" dirty="0">
                <a:solidFill>
                  <a:schemeClr val="accent2"/>
                </a:solidFill>
              </a:rPr>
              <a:t>F3</a:t>
            </a:r>
            <a:endParaRPr lang="ru-RU" b="1" dirty="0">
              <a:solidFill>
                <a:schemeClr val="accent2"/>
              </a:solidFill>
            </a:endParaRPr>
          </a:p>
        </p:txBody>
      </p:sp>
      <p:sp>
        <p:nvSpPr>
          <p:cNvPr id="46" name="TextBox 45"/>
          <p:cNvSpPr txBox="1"/>
          <p:nvPr/>
        </p:nvSpPr>
        <p:spPr>
          <a:xfrm>
            <a:off x="8780060" y="1115334"/>
            <a:ext cx="1401510" cy="369332"/>
          </a:xfrm>
          <a:prstGeom prst="rect">
            <a:avLst/>
          </a:prstGeom>
          <a:noFill/>
        </p:spPr>
        <p:txBody>
          <a:bodyPr wrap="square" rtlCol="0">
            <a:spAutoFit/>
          </a:bodyPr>
          <a:lstStyle/>
          <a:p>
            <a:r>
              <a:rPr lang="en-US" b="1" dirty="0">
                <a:solidFill>
                  <a:schemeClr val="accent2"/>
                </a:solidFill>
              </a:rPr>
              <a:t>F4</a:t>
            </a:r>
            <a:endParaRPr lang="ru-RU" b="1" dirty="0">
              <a:solidFill>
                <a:schemeClr val="accent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9315" y="1886426"/>
            <a:ext cx="11017224" cy="3046095"/>
          </a:xfrm>
          <a:prstGeom prst="rect">
            <a:avLst/>
          </a:prstGeom>
          <a:noFill/>
        </p:spPr>
        <p:txBody>
          <a:bodyPr wrap="square">
            <a:spAutoFit/>
          </a:bodyPr>
          <a:lstStyle/>
          <a:p>
            <a:r>
              <a:rPr lang="en-US" sz="3200" b="1" dirty="0"/>
              <a:t>Shuningdek, mezonga asoslangan baholashda o‘quvchilarning o‘zlashtirish darajalarini aniqlab olish talab qilinadi. </a:t>
            </a:r>
          </a:p>
          <a:p>
            <a:r>
              <a:rPr lang="en-US" sz="3200" b="1" dirty="0"/>
              <a:t>Odatda o‘zlashtirishning uchta darajasini ajratish mumkin: </a:t>
            </a:r>
          </a:p>
          <a:p>
            <a:r>
              <a:rPr lang="en-US" sz="3200" b="1" dirty="0"/>
              <a:t>1-daraja - bilish va tushunish  (tanib olish faoliyati); </a:t>
            </a:r>
          </a:p>
          <a:p>
            <a:r>
              <a:rPr lang="en-US" sz="3200" b="1" dirty="0"/>
              <a:t>2-daraja – qo‘llash (algoritm); </a:t>
            </a:r>
          </a:p>
          <a:p>
            <a:r>
              <a:rPr lang="en-US" sz="3200" b="1" dirty="0"/>
              <a:t>3-daraja – mulohaza yuritish (ijodiy). </a:t>
            </a:r>
          </a:p>
        </p:txBody>
      </p:sp>
      <p:grpSp>
        <p:nvGrpSpPr>
          <p:cNvPr id="5" name="Группа 4"/>
          <p:cNvGrpSpPr/>
          <p:nvPr/>
        </p:nvGrpSpPr>
        <p:grpSpPr>
          <a:xfrm>
            <a:off x="13229" y="127608"/>
            <a:ext cx="12205898" cy="925128"/>
            <a:chOff x="0" y="13352"/>
            <a:chExt cx="12205898" cy="925128"/>
          </a:xfrm>
        </p:grpSpPr>
        <p:sp>
          <p:nvSpPr>
            <p:cNvPr id="6" name="Прямоугольник 5"/>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kern="0" dirty="0">
                  <a:solidFill>
                    <a:srgbClr val="C00000"/>
                  </a:solidFill>
                  <a:cs typeface="Arial" panose="020B0604020202020204" pitchFamily="34" charset="0"/>
                </a:rPr>
                <a:t>O‘ZLASHTIRISH DARAJALARI </a:t>
              </a:r>
            </a:p>
          </p:txBody>
        </p:sp>
        <p:grpSp>
          <p:nvGrpSpPr>
            <p:cNvPr id="7" name="Группа 6"/>
            <p:cNvGrpSpPr/>
            <p:nvPr/>
          </p:nvGrpSpPr>
          <p:grpSpPr>
            <a:xfrm>
              <a:off x="0" y="13352"/>
              <a:ext cx="12205898" cy="925128"/>
              <a:chOff x="0" y="13352"/>
              <a:chExt cx="12205898" cy="925128"/>
            </a:xfrm>
          </p:grpSpPr>
          <p:sp>
            <p:nvSpPr>
              <p:cNvPr id="8" name="Прямоугольник 7"/>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9" name="Прямоугольник 8"/>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p:cNvGrpSpPr/>
          <p:nvPr/>
        </p:nvGrpSpPr>
        <p:grpSpPr>
          <a:xfrm>
            <a:off x="0" y="96694"/>
            <a:ext cx="12205898" cy="925128"/>
            <a:chOff x="0" y="13352"/>
            <a:chExt cx="12205898" cy="925128"/>
          </a:xfrm>
        </p:grpSpPr>
        <p:sp>
          <p:nvSpPr>
            <p:cNvPr id="3" name="Прямоугольник 2"/>
            <p:cNvSpPr/>
            <p:nvPr/>
          </p:nvSpPr>
          <p:spPr>
            <a:xfrm>
              <a:off x="13898" y="223450"/>
              <a:ext cx="12159996" cy="523220"/>
            </a:xfrm>
            <a:prstGeom prst="rect">
              <a:avLst/>
            </a:prstGeom>
            <a:solidFill>
              <a:schemeClr val="accent4">
                <a:lumMod val="20000"/>
                <a:lumOff val="80000"/>
              </a:schemeClr>
            </a:solidFill>
          </p:spPr>
          <p:txBody>
            <a:bodyPr wrap="square">
              <a:spAutoFit/>
            </a:bodyPr>
            <a:lstStyle/>
            <a:p>
              <a:pPr algn="ctr"/>
              <a:r>
                <a:rPr lang="en-US" sz="2800" b="1" dirty="0">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FOYDALANISH TAVSIYA ETILADIGAN ADABIYOTLAR </a:t>
              </a:r>
              <a:r>
                <a:rPr lang="en-US" sz="2800" b="1" dirty="0" err="1">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ROʻYXATI</a:t>
              </a:r>
              <a:r>
                <a:rPr lang="en-US" sz="2800" b="1" dirty="0">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sv-SE" sz="2800" b="1" dirty="0">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4" name="Группа 3"/>
            <p:cNvGrpSpPr/>
            <p:nvPr/>
          </p:nvGrpSpPr>
          <p:grpSpPr>
            <a:xfrm>
              <a:off x="0" y="13352"/>
              <a:ext cx="12205898" cy="925128"/>
              <a:chOff x="0" y="13352"/>
              <a:chExt cx="12205898" cy="925128"/>
            </a:xfrm>
          </p:grpSpPr>
          <p:sp>
            <p:nvSpPr>
              <p:cNvPr id="5" name="Прямоугольник 4"/>
              <p:cNvSpPr/>
              <p:nvPr/>
            </p:nvSpPr>
            <p:spPr>
              <a:xfrm>
                <a:off x="13898" y="892761"/>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6" name="Прямоугольник 5"/>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grpSp>
      </p:grpSp>
      <p:sp>
        <p:nvSpPr>
          <p:cNvPr id="7" name="Прямоугольник 6"/>
          <p:cNvSpPr/>
          <p:nvPr/>
        </p:nvSpPr>
        <p:spPr>
          <a:xfrm>
            <a:off x="54353" y="1167913"/>
            <a:ext cx="12159996" cy="5632311"/>
          </a:xfrm>
          <a:prstGeom prst="rect">
            <a:avLst/>
          </a:prstGeom>
        </p:spPr>
        <p:txBody>
          <a:bodyPr wrap="square">
            <a:spAutoFit/>
          </a:bodyPr>
          <a:lstStyle/>
          <a:p>
            <a:pPr marL="342900" indent="-342900">
              <a:buFont typeface="+mj-lt"/>
              <a:buAutoNum type="arabicPeriod"/>
              <a:tabLst>
                <a:tab pos="355600" algn="l"/>
              </a:tabLst>
            </a:pPr>
            <a:r>
              <a:rPr lang="en-US" dirty="0" err="1"/>
              <a:t>A.Ismailov</a:t>
            </a:r>
            <a:r>
              <a:rPr lang="en-US" dirty="0"/>
              <a:t>, </a:t>
            </a:r>
            <a:r>
              <a:rPr lang="en-US" dirty="0" err="1"/>
              <a:t>B.Xaydarov</a:t>
            </a:r>
            <a:r>
              <a:rPr lang="en-US" dirty="0"/>
              <a:t>, </a:t>
            </a:r>
            <a:r>
              <a:rPr lang="en-US" dirty="0" err="1"/>
              <a:t>N.Karimov</a:t>
            </a:r>
            <a:r>
              <a:rPr lang="en-US" dirty="0"/>
              <a:t>, </a:t>
            </a:r>
            <a:r>
              <a:rPr lang="en-US" dirty="0" err="1"/>
              <a:t>Sh.Ismailov</a:t>
            </a:r>
            <a:r>
              <a:rPr lang="en-US" dirty="0"/>
              <a:t>, </a:t>
            </a:r>
            <a:r>
              <a:rPr lang="en-US" dirty="0" err="1"/>
              <a:t>Xalqaro</a:t>
            </a:r>
            <a:r>
              <a:rPr lang="en-US" dirty="0"/>
              <a:t> </a:t>
            </a:r>
            <a:r>
              <a:rPr lang="en-US" dirty="0" err="1"/>
              <a:t>tadqiqotlarda</a:t>
            </a:r>
            <a:r>
              <a:rPr lang="en-US" dirty="0"/>
              <a:t> </a:t>
            </a:r>
            <a:r>
              <a:rPr lang="en-US" dirty="0" err="1"/>
              <a:t>o‘quvchilarning</a:t>
            </a:r>
            <a:r>
              <a:rPr lang="en-US" dirty="0"/>
              <a:t> </a:t>
            </a:r>
            <a:r>
              <a:rPr lang="en-US" dirty="0" err="1"/>
              <a:t>matematik</a:t>
            </a:r>
            <a:r>
              <a:rPr lang="en-US" dirty="0"/>
              <a:t> </a:t>
            </a:r>
            <a:r>
              <a:rPr lang="en-US" dirty="0" err="1"/>
              <a:t>savodxonligini</a:t>
            </a:r>
            <a:r>
              <a:rPr lang="en-US" dirty="0"/>
              <a:t> </a:t>
            </a:r>
            <a:r>
              <a:rPr lang="en-US" dirty="0" err="1"/>
              <a:t>baholash</a:t>
            </a:r>
            <a:r>
              <a:rPr lang="en-US" dirty="0"/>
              <a:t> (</a:t>
            </a:r>
            <a:r>
              <a:rPr lang="en-US" dirty="0" err="1"/>
              <a:t>metodik</a:t>
            </a:r>
            <a:r>
              <a:rPr lang="en-US" dirty="0"/>
              <a:t> </a:t>
            </a:r>
            <a:r>
              <a:rPr lang="en-US" dirty="0" err="1"/>
              <a:t>qo‘llanma</a:t>
            </a:r>
            <a:r>
              <a:rPr lang="en-US" dirty="0"/>
              <a:t>). </a:t>
            </a:r>
            <a:r>
              <a:rPr lang="en-US" dirty="0" err="1"/>
              <a:t>Ta’lim</a:t>
            </a:r>
            <a:r>
              <a:rPr lang="en-US" dirty="0"/>
              <a:t> </a:t>
            </a:r>
            <a:r>
              <a:rPr lang="en-US" dirty="0" err="1"/>
              <a:t>sifatini</a:t>
            </a:r>
            <a:r>
              <a:rPr lang="en-US" dirty="0"/>
              <a:t> </a:t>
            </a:r>
            <a:r>
              <a:rPr lang="en-US" dirty="0" err="1"/>
              <a:t>baholash</a:t>
            </a:r>
            <a:r>
              <a:rPr lang="en-US" dirty="0"/>
              <a:t> </a:t>
            </a:r>
            <a:r>
              <a:rPr lang="en-US" dirty="0" err="1"/>
              <a:t>bo‘yicha</a:t>
            </a:r>
            <a:r>
              <a:rPr lang="en-US" dirty="0"/>
              <a:t> </a:t>
            </a:r>
            <a:r>
              <a:rPr lang="en-US" dirty="0" err="1"/>
              <a:t>xalqaro</a:t>
            </a:r>
            <a:r>
              <a:rPr lang="en-US" dirty="0"/>
              <a:t> </a:t>
            </a:r>
            <a:r>
              <a:rPr lang="en-US" dirty="0" err="1"/>
              <a:t>tadqiqotlarni</a:t>
            </a:r>
            <a:r>
              <a:rPr lang="en-US" dirty="0"/>
              <a:t> </a:t>
            </a:r>
            <a:r>
              <a:rPr lang="en-US" dirty="0" err="1"/>
              <a:t>amalga</a:t>
            </a:r>
            <a:r>
              <a:rPr lang="en-US" dirty="0"/>
              <a:t> </a:t>
            </a:r>
            <a:r>
              <a:rPr lang="en-US" dirty="0" err="1"/>
              <a:t>oshirish</a:t>
            </a:r>
            <a:r>
              <a:rPr lang="en-US" dirty="0"/>
              <a:t> </a:t>
            </a:r>
            <a:r>
              <a:rPr lang="en-US" dirty="0" err="1"/>
              <a:t>milliy</a:t>
            </a:r>
            <a:r>
              <a:rPr lang="en-US" dirty="0"/>
              <a:t> </a:t>
            </a:r>
            <a:r>
              <a:rPr lang="en-US" dirty="0" err="1"/>
              <a:t>markazi</a:t>
            </a:r>
            <a:r>
              <a:rPr lang="en-US" dirty="0"/>
              <a:t>. – Toshkent, 2019-yil. – 112 bet.</a:t>
            </a:r>
          </a:p>
          <a:p>
            <a:pPr marL="342900" indent="-342900">
              <a:buFont typeface="+mj-lt"/>
              <a:buAutoNum type="arabicPeriod"/>
              <a:tabLst>
                <a:tab pos="355600" algn="l"/>
              </a:tabLst>
            </a:pPr>
            <a:r>
              <a:rPr lang="en-US" dirty="0"/>
              <a:t>	Ina V.S. Mullis </a:t>
            </a:r>
            <a:r>
              <a:rPr lang="en-US" dirty="0" err="1"/>
              <a:t>va</a:t>
            </a:r>
            <a:r>
              <a:rPr lang="en-US" dirty="0"/>
              <a:t> Michael O. Martin, TIMSS 2019 </a:t>
            </a:r>
            <a:r>
              <a:rPr lang="en-US" dirty="0" err="1"/>
              <a:t>baholash</a:t>
            </a:r>
            <a:r>
              <a:rPr lang="en-US" dirty="0"/>
              <a:t> </a:t>
            </a:r>
            <a:r>
              <a:rPr lang="en-US" dirty="0" err="1"/>
              <a:t>qamrov</a:t>
            </a:r>
            <a:r>
              <a:rPr lang="en-US" dirty="0"/>
              <a:t> </a:t>
            </a:r>
            <a:r>
              <a:rPr lang="en-US" dirty="0" err="1"/>
              <a:t>doirasi</a:t>
            </a:r>
            <a:r>
              <a:rPr lang="en-US" dirty="0"/>
              <a:t>, </a:t>
            </a:r>
            <a:r>
              <a:rPr lang="en-US" dirty="0" err="1"/>
              <a:t>qo‘llanma</a:t>
            </a:r>
            <a:r>
              <a:rPr lang="en-US" dirty="0"/>
              <a:t>, Toshkent: “</a:t>
            </a:r>
            <a:r>
              <a:rPr lang="en-US" dirty="0" err="1"/>
              <a:t>Ta’lim</a:t>
            </a:r>
            <a:r>
              <a:rPr lang="en-US" dirty="0"/>
              <a:t> </a:t>
            </a:r>
            <a:r>
              <a:rPr lang="en-US" dirty="0" err="1"/>
              <a:t>sifatini</a:t>
            </a:r>
            <a:r>
              <a:rPr lang="en-US" dirty="0"/>
              <a:t> </a:t>
            </a:r>
            <a:r>
              <a:rPr lang="en-US" dirty="0" err="1"/>
              <a:t>baholash</a:t>
            </a:r>
            <a:r>
              <a:rPr lang="en-US" dirty="0"/>
              <a:t> </a:t>
            </a:r>
            <a:r>
              <a:rPr lang="en-US" dirty="0" err="1"/>
              <a:t>bo‘yicha</a:t>
            </a:r>
            <a:r>
              <a:rPr lang="en-US" dirty="0"/>
              <a:t> </a:t>
            </a:r>
            <a:r>
              <a:rPr lang="en-US" dirty="0" err="1"/>
              <a:t>xalqaro</a:t>
            </a:r>
            <a:r>
              <a:rPr lang="en-US" dirty="0"/>
              <a:t> </a:t>
            </a:r>
            <a:r>
              <a:rPr lang="en-US" dirty="0" err="1"/>
              <a:t>tadqiqotlarni</a:t>
            </a:r>
            <a:r>
              <a:rPr lang="en-US" dirty="0"/>
              <a:t> </a:t>
            </a:r>
            <a:r>
              <a:rPr lang="en-US" dirty="0" err="1"/>
              <a:t>amalga</a:t>
            </a:r>
            <a:r>
              <a:rPr lang="en-US" dirty="0"/>
              <a:t> </a:t>
            </a:r>
            <a:r>
              <a:rPr lang="en-US" dirty="0" err="1"/>
              <a:t>oshirish</a:t>
            </a:r>
            <a:r>
              <a:rPr lang="en-US" dirty="0"/>
              <a:t> </a:t>
            </a:r>
            <a:r>
              <a:rPr lang="en-US" dirty="0" err="1"/>
              <a:t>milliy</a:t>
            </a:r>
            <a:r>
              <a:rPr lang="en-US" dirty="0"/>
              <a:t> </a:t>
            </a:r>
            <a:r>
              <a:rPr lang="en-US" dirty="0" err="1"/>
              <a:t>markazining</a:t>
            </a:r>
            <a:r>
              <a:rPr lang="en-US" dirty="0"/>
              <a:t> </a:t>
            </a:r>
            <a:r>
              <a:rPr lang="en-US" dirty="0" err="1"/>
              <a:t>matbaa</a:t>
            </a:r>
            <a:r>
              <a:rPr lang="en-US" dirty="0"/>
              <a:t> </a:t>
            </a:r>
            <a:r>
              <a:rPr lang="en-US" dirty="0" err="1"/>
              <a:t>bo‘limi</a:t>
            </a:r>
            <a:r>
              <a:rPr lang="en-US" dirty="0"/>
              <a:t>”, 2021-yil. 66 bet.</a:t>
            </a:r>
          </a:p>
          <a:p>
            <a:pPr marL="342900" indent="-342900">
              <a:buFont typeface="+mj-lt"/>
              <a:buAutoNum type="arabicPeriod"/>
              <a:tabLst>
                <a:tab pos="355600" algn="l"/>
              </a:tabLst>
            </a:pPr>
            <a:r>
              <a:rPr lang="en-US" dirty="0"/>
              <a:t>	</a:t>
            </a:r>
            <a:r>
              <a:rPr lang="en-US" dirty="0" err="1"/>
              <a:t>Carnoy</a:t>
            </a:r>
            <a:r>
              <a:rPr lang="en-US" dirty="0"/>
              <a:t> M., </a:t>
            </a:r>
            <a:r>
              <a:rPr lang="en-US" dirty="0" err="1"/>
              <a:t>Khavenson</a:t>
            </a:r>
            <a:r>
              <a:rPr lang="en-US" dirty="0"/>
              <a:t> T., </a:t>
            </a:r>
            <a:r>
              <a:rPr lang="en-US" dirty="0" err="1"/>
              <a:t>Ivanova</a:t>
            </a:r>
            <a:r>
              <a:rPr lang="en-US" dirty="0"/>
              <a:t> A. Using TIMSS and PISA results to inform educational policy: a study of Russia and its </a:t>
            </a:r>
            <a:r>
              <a:rPr lang="en-US" dirty="0" err="1"/>
              <a:t>neighbours</a:t>
            </a:r>
            <a:r>
              <a:rPr lang="en-US" dirty="0"/>
              <a:t> //Compare: A Journal of Comparative and International Education. – 2015. – </a:t>
            </a:r>
            <a:r>
              <a:rPr lang="ru-RU" dirty="0"/>
              <a:t>Т. 45. – №. 2. – С. 248-271. </a:t>
            </a:r>
          </a:p>
          <a:p>
            <a:pPr marL="342900" indent="-342900">
              <a:buFont typeface="+mj-lt"/>
              <a:buAutoNum type="arabicPeriod"/>
              <a:tabLst>
                <a:tab pos="355600" algn="l"/>
              </a:tabLst>
            </a:pPr>
            <a:r>
              <a:rPr lang="ru-RU" dirty="0"/>
              <a:t>	</a:t>
            </a:r>
            <a:r>
              <a:rPr lang="en-US" dirty="0"/>
              <a:t>PISA 2021 Mathematics Framework, 45th meeting of the PISA Governing Board, 23-25 April 2018 Stockholm, Sweden. </a:t>
            </a:r>
          </a:p>
          <a:p>
            <a:pPr marL="342900" indent="-342900">
              <a:buFont typeface="+mj-lt"/>
              <a:buAutoNum type="arabicPeriod"/>
              <a:tabLst>
                <a:tab pos="355600" algn="l"/>
              </a:tabLst>
            </a:pPr>
            <a:r>
              <a:rPr lang="en-US" dirty="0"/>
              <a:t>	PISA Mathematics in 2021, An analysis of the center for curriculum redesign (CCR), 2016. </a:t>
            </a:r>
          </a:p>
          <a:p>
            <a:pPr>
              <a:tabLst>
                <a:tab pos="355600" algn="l"/>
              </a:tabLst>
            </a:pPr>
            <a:r>
              <a:rPr lang="en-US" b="1" dirty="0">
                <a:solidFill>
                  <a:srgbClr val="C00000"/>
                </a:solidFill>
                <a:effectLst>
                  <a:outerShdw blurRad="38100" dist="38100" dir="2700000" algn="tl">
                    <a:srgbClr val="000000">
                      <a:alpha val="43137"/>
                    </a:srgbClr>
                  </a:outerShdw>
                </a:effectLst>
              </a:rPr>
              <a:t>	Internet </a:t>
            </a:r>
            <a:r>
              <a:rPr lang="en-US" b="1" dirty="0" err="1">
                <a:solidFill>
                  <a:srgbClr val="C00000"/>
                </a:solidFill>
                <a:effectLst>
                  <a:outerShdw blurRad="38100" dist="38100" dir="2700000" algn="tl">
                    <a:srgbClr val="000000">
                      <a:alpha val="43137"/>
                    </a:srgbClr>
                  </a:outerShdw>
                </a:effectLst>
              </a:rPr>
              <a:t>resurslari</a:t>
            </a:r>
            <a:r>
              <a:rPr lang="en-US" b="1" dirty="0">
                <a:solidFill>
                  <a:srgbClr val="C00000"/>
                </a:solidFill>
                <a:effectLst>
                  <a:outerShdw blurRad="38100" dist="38100" dir="2700000" algn="tl">
                    <a:srgbClr val="000000">
                      <a:alpha val="43137"/>
                    </a:srgbClr>
                  </a:outerShdw>
                </a:effectLst>
              </a:rPr>
              <a:t>: </a:t>
            </a:r>
          </a:p>
          <a:p>
            <a:pPr>
              <a:tabLst>
                <a:tab pos="355600" algn="l"/>
              </a:tabLst>
            </a:pPr>
            <a:r>
              <a:rPr lang="en-US" dirty="0"/>
              <a:t>1.	http:/www.markaz.tdi.uz - </a:t>
            </a:r>
            <a:r>
              <a:rPr lang="en-US" dirty="0" err="1"/>
              <a:t>Ta’lim</a:t>
            </a:r>
            <a:r>
              <a:rPr lang="en-US" dirty="0"/>
              <a:t> </a:t>
            </a:r>
            <a:r>
              <a:rPr lang="en-US" dirty="0" err="1"/>
              <a:t>sifatini</a:t>
            </a:r>
            <a:r>
              <a:rPr lang="en-US" dirty="0"/>
              <a:t> </a:t>
            </a:r>
            <a:r>
              <a:rPr lang="en-US" dirty="0" err="1"/>
              <a:t>baholash</a:t>
            </a:r>
            <a:r>
              <a:rPr lang="en-US" dirty="0"/>
              <a:t> </a:t>
            </a:r>
            <a:r>
              <a:rPr lang="en-US" dirty="0" err="1"/>
              <a:t>bo‘yicha</a:t>
            </a:r>
            <a:r>
              <a:rPr lang="en-US" dirty="0"/>
              <a:t> </a:t>
            </a:r>
            <a:r>
              <a:rPr lang="en-US" dirty="0" err="1"/>
              <a:t>xalqaro</a:t>
            </a:r>
            <a:r>
              <a:rPr lang="en-US" dirty="0"/>
              <a:t> </a:t>
            </a:r>
            <a:r>
              <a:rPr lang="en-US" dirty="0" err="1"/>
              <a:t>tadqiqotlarni</a:t>
            </a:r>
            <a:r>
              <a:rPr lang="en-US" dirty="0"/>
              <a:t> </a:t>
            </a:r>
            <a:r>
              <a:rPr lang="en-US" dirty="0" err="1"/>
              <a:t>amalga</a:t>
            </a:r>
            <a:r>
              <a:rPr lang="en-US" dirty="0"/>
              <a:t> </a:t>
            </a:r>
            <a:r>
              <a:rPr lang="en-US" dirty="0" err="1"/>
              <a:t>oshirish</a:t>
            </a:r>
            <a:r>
              <a:rPr lang="en-US" dirty="0"/>
              <a:t> </a:t>
            </a:r>
            <a:r>
              <a:rPr lang="en-US" dirty="0" err="1"/>
              <a:t>milliy</a:t>
            </a:r>
            <a:r>
              <a:rPr lang="en-US" dirty="0"/>
              <a:t> </a:t>
            </a:r>
            <a:r>
              <a:rPr lang="en-US" dirty="0" err="1"/>
              <a:t>markazi</a:t>
            </a:r>
            <a:r>
              <a:rPr lang="en-US" dirty="0"/>
              <a:t> </a:t>
            </a:r>
            <a:r>
              <a:rPr lang="en-US" dirty="0" err="1"/>
              <a:t>sayti</a:t>
            </a:r>
            <a:endParaRPr lang="en-US" dirty="0"/>
          </a:p>
          <a:p>
            <a:pPr marL="342900" indent="-342900">
              <a:buAutoNum type="arabicPeriod" startAt="2"/>
              <a:tabLst>
                <a:tab pos="355600" algn="l"/>
              </a:tabLst>
            </a:pPr>
            <a:r>
              <a:rPr lang="en-US" dirty="0"/>
              <a:t>t.me/</a:t>
            </a:r>
            <a:r>
              <a:rPr lang="en-US" dirty="0" err="1"/>
              <a:t>milliymarkaz</a:t>
            </a:r>
            <a:r>
              <a:rPr lang="en-US" dirty="0"/>
              <a:t> –</a:t>
            </a:r>
            <a:r>
              <a:rPr lang="en-US" dirty="0" err="1"/>
              <a:t>Milliy</a:t>
            </a:r>
            <a:r>
              <a:rPr lang="en-US" dirty="0"/>
              <a:t> </a:t>
            </a:r>
            <a:r>
              <a:rPr lang="en-US" dirty="0" err="1"/>
              <a:t>markaz</a:t>
            </a:r>
            <a:r>
              <a:rPr lang="en-US" dirty="0"/>
              <a:t> telegram </a:t>
            </a:r>
            <a:r>
              <a:rPr lang="en-US" dirty="0" err="1"/>
              <a:t>kanali</a:t>
            </a:r>
            <a:r>
              <a:rPr lang="en-US" dirty="0"/>
              <a:t> (PISA, PIRLS, TIMSS, TALIS)</a:t>
            </a:r>
          </a:p>
          <a:p>
            <a:pPr marL="342900" indent="-342900">
              <a:buAutoNum type="arabicPeriod" startAt="2"/>
              <a:tabLst>
                <a:tab pos="355600" algn="l"/>
              </a:tabLst>
            </a:pPr>
            <a:r>
              <a:rPr lang="en-US" dirty="0"/>
              <a:t>@</a:t>
            </a:r>
            <a:r>
              <a:rPr lang="en-US" dirty="0" err="1"/>
              <a:t>milliymarkaz_aloqabot</a:t>
            </a:r>
            <a:r>
              <a:rPr lang="en-US" dirty="0"/>
              <a:t> - </a:t>
            </a:r>
            <a:r>
              <a:rPr lang="en-US" dirty="0" err="1"/>
              <a:t>Milliy</a:t>
            </a:r>
            <a:r>
              <a:rPr lang="en-US" dirty="0"/>
              <a:t> </a:t>
            </a:r>
            <a:r>
              <a:rPr lang="en-US" dirty="0" err="1"/>
              <a:t>markazi</a:t>
            </a:r>
            <a:r>
              <a:rPr lang="en-US" dirty="0"/>
              <a:t> telegram </a:t>
            </a:r>
            <a:r>
              <a:rPr lang="en-US" dirty="0" err="1"/>
              <a:t>boti</a:t>
            </a:r>
            <a:r>
              <a:rPr lang="en-US" dirty="0"/>
              <a:t>. </a:t>
            </a:r>
          </a:p>
          <a:p>
            <a:pPr>
              <a:tabLst>
                <a:tab pos="355600" algn="l"/>
              </a:tabLst>
            </a:pPr>
            <a:r>
              <a:rPr lang="en-US" dirty="0"/>
              <a:t>3.	http://www.rtm.uz – </a:t>
            </a:r>
            <a:r>
              <a:rPr lang="en-US" dirty="0" err="1"/>
              <a:t>Respublika</a:t>
            </a:r>
            <a:r>
              <a:rPr lang="en-US" dirty="0"/>
              <a:t> </a:t>
            </a:r>
            <a:r>
              <a:rPr lang="en-US" dirty="0" err="1"/>
              <a:t>ta’lim</a:t>
            </a:r>
            <a:r>
              <a:rPr lang="en-US" dirty="0"/>
              <a:t> </a:t>
            </a:r>
            <a:r>
              <a:rPr lang="en-US" dirty="0" err="1"/>
              <a:t>markazi</a:t>
            </a:r>
            <a:r>
              <a:rPr lang="en-US" dirty="0"/>
              <a:t> </a:t>
            </a:r>
            <a:r>
              <a:rPr lang="en-US" dirty="0" err="1"/>
              <a:t>sayti</a:t>
            </a:r>
            <a:r>
              <a:rPr lang="en-US" dirty="0"/>
              <a:t>.</a:t>
            </a:r>
          </a:p>
          <a:p>
            <a:pPr marL="342900" indent="-342900">
              <a:buAutoNum type="arabicPeriod" startAt="4"/>
              <a:tabLst>
                <a:tab pos="355600" algn="l"/>
              </a:tabLst>
            </a:pPr>
            <a:r>
              <a:rPr lang="en-US" dirty="0"/>
              <a:t>http://www.dtm.uz – </a:t>
            </a:r>
            <a:r>
              <a:rPr lang="en-US" dirty="0" err="1"/>
              <a:t>Respublika</a:t>
            </a:r>
            <a:r>
              <a:rPr lang="en-US" dirty="0"/>
              <a:t> test </a:t>
            </a:r>
            <a:r>
              <a:rPr lang="en-US" dirty="0" err="1"/>
              <a:t>markazi</a:t>
            </a:r>
            <a:r>
              <a:rPr lang="en-US" dirty="0"/>
              <a:t> </a:t>
            </a:r>
            <a:r>
              <a:rPr lang="en-US" dirty="0" err="1"/>
              <a:t>sayti</a:t>
            </a:r>
            <a:r>
              <a:rPr lang="en-US" dirty="0"/>
              <a:t>.</a:t>
            </a:r>
          </a:p>
          <a:p>
            <a:pPr marL="342900" indent="-342900">
              <a:buAutoNum type="arabicPeriod" startAt="4"/>
              <a:tabLst>
                <a:tab pos="355600" algn="l"/>
              </a:tabLst>
            </a:pPr>
            <a:r>
              <a:rPr lang="en-US" dirty="0"/>
              <a:t>http://centeroko.ru </a:t>
            </a:r>
            <a:r>
              <a:rPr lang="ru-RU" dirty="0"/>
              <a:t>–</a:t>
            </a:r>
            <a:r>
              <a:rPr lang="en-US" dirty="0"/>
              <a:t> </a:t>
            </a:r>
            <a:r>
              <a:rPr lang="ru-RU" dirty="0"/>
              <a:t>Центр оценки качества образования ИСРО РАО</a:t>
            </a:r>
            <a:endParaRPr lang="en-US" dirty="0"/>
          </a:p>
          <a:p>
            <a:pPr marL="342900" indent="-342900">
              <a:buFontTx/>
              <a:buAutoNum type="arabicPeriod" startAt="4"/>
              <a:tabLst>
                <a:tab pos="355600" algn="l"/>
              </a:tabLst>
            </a:pPr>
            <a:r>
              <a:rPr lang="en-US" dirty="0">
                <a:hlinkClick r:id="rId2"/>
              </a:rPr>
              <a:t>http://timss2015.org</a:t>
            </a:r>
            <a:r>
              <a:rPr lang="en-US" dirty="0"/>
              <a:t> - </a:t>
            </a:r>
            <a:r>
              <a:rPr lang="ru-RU" dirty="0"/>
              <a:t>Международный координационный центр исследования </a:t>
            </a:r>
            <a:r>
              <a:rPr lang="en-US" dirty="0"/>
              <a:t>TIMSS</a:t>
            </a:r>
          </a:p>
          <a:p>
            <a:pPr marL="342900" indent="-342900">
              <a:buFontTx/>
              <a:buAutoNum type="arabicPeriod" startAt="4"/>
              <a:tabLst>
                <a:tab pos="355600" algn="l"/>
              </a:tabLst>
            </a:pPr>
            <a:r>
              <a:rPr lang="en-US" dirty="0"/>
              <a:t>https: //</a:t>
            </a:r>
            <a:r>
              <a:rPr lang="en-US" dirty="0">
                <a:hlinkClick r:id="rId3"/>
              </a:rPr>
              <a:t>www.globalinnovationindex.org</a:t>
            </a:r>
            <a:r>
              <a:rPr lang="en-US" dirty="0"/>
              <a:t> - Global Innovation Index 2018 Report.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Прямая соединительная линия 14"/>
          <p:cNvCxnSpPr/>
          <p:nvPr/>
        </p:nvCxnSpPr>
        <p:spPr>
          <a:xfrm flipV="1">
            <a:off x="1324178" y="1150837"/>
            <a:ext cx="9420023" cy="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8" name="Прямоугольник 17"/>
          <p:cNvSpPr/>
          <p:nvPr/>
        </p:nvSpPr>
        <p:spPr>
          <a:xfrm>
            <a:off x="0" y="6761276"/>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10" name="Прямоугольник 9"/>
          <p:cNvSpPr/>
          <p:nvPr/>
        </p:nvSpPr>
        <p:spPr>
          <a:xfrm>
            <a:off x="1390419" y="362490"/>
            <a:ext cx="9353782" cy="369332"/>
          </a:xfrm>
          <a:prstGeom prst="rect">
            <a:avLst/>
          </a:prstGeom>
          <a:solidFill>
            <a:schemeClr val="accent4">
              <a:lumMod val="20000"/>
              <a:lumOff val="80000"/>
            </a:schemeClr>
          </a:solidFill>
        </p:spPr>
        <p:txBody>
          <a:bodyPr wrap="square">
            <a:spAutoFit/>
          </a:bodyPr>
          <a:lstStyle/>
          <a:p>
            <a:endParaRPr lang="ru-RU" b="1" dirty="0">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Прямоугольник 11"/>
          <p:cNvSpPr/>
          <p:nvPr/>
        </p:nvSpPr>
        <p:spPr>
          <a:xfrm>
            <a:off x="0" y="13352"/>
            <a:ext cx="12192000" cy="45719"/>
          </a:xfrm>
          <a:prstGeom prst="rect">
            <a:avLst/>
          </a:prstGeom>
          <a:solidFill>
            <a:srgbClr val="D9B01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Arial" panose="020B0604020202020204" pitchFamily="34" charset="0"/>
              <a:cs typeface="Arial" panose="020B0604020202020204" pitchFamily="34" charset="0"/>
            </a:endParaRPr>
          </a:p>
        </p:txBody>
      </p:sp>
      <p:sp>
        <p:nvSpPr>
          <p:cNvPr id="4" name="Title 1"/>
          <p:cNvSpPr txBox="1"/>
          <p:nvPr/>
        </p:nvSpPr>
        <p:spPr bwMode="grayWhite">
          <a:xfrm>
            <a:off x="507943" y="2637711"/>
            <a:ext cx="8698899" cy="1065809"/>
          </a:xfrm>
          <a:prstGeom prst="rect">
            <a:avLst/>
          </a:prstGeom>
          <a:solidFill>
            <a:schemeClr val="bg1">
              <a:alpha val="50000"/>
            </a:schemeClr>
          </a:solidFill>
          <a:effectLst/>
        </p:spPr>
        <p:txBody>
          <a:bodyPr vert="horz" lIns="91440" tIns="45720" rIns="91440" bIns="45720" rtlCol="0" anchor="ctr">
            <a:noAutofit/>
          </a:bodyPr>
          <a:lstStyle>
            <a:defPPr rtl="0">
              <a:defRPr lang="ru-RU"/>
            </a:defPPr>
            <a:lvl1pPr algn="ctr">
              <a:lnSpc>
                <a:spcPct val="90000"/>
              </a:lnSpc>
              <a:spcBef>
                <a:spcPct val="0"/>
              </a:spcBef>
              <a:buNone/>
              <a:defRPr sz="3000" b="1" spc="5">
                <a:solidFill>
                  <a:srgbClr val="002060"/>
                </a:solidFill>
                <a:latin typeface="Times New Roman" panose="02020603050405020304"/>
                <a:ea typeface="Calibri" panose="020F0502020204030204"/>
                <a:cs typeface="+mj-cs"/>
              </a:defRPr>
            </a:lvl1pPr>
          </a:lstStyle>
          <a:p>
            <a:r>
              <a:rPr lang="en-US" sz="3600" dirty="0">
                <a:solidFill>
                  <a:srgbClr val="09038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E’TIBORINGIZ  UCHUN  RAHMAT!</a:t>
            </a:r>
          </a:p>
        </p:txBody>
      </p:sp>
      <p:pic>
        <p:nvPicPr>
          <p:cNvPr id="17" name="Рисунок 16"/>
          <p:cNvPicPr/>
          <p:nvPr/>
        </p:nvPicPr>
        <p:blipFill rotWithShape="1">
          <a:blip r:embed="rId2" cstate="print">
            <a:extLst>
              <a:ext uri="{28A0092B-C50C-407E-A947-70E740481C1C}">
                <a14:useLocalDpi xmlns:a14="http://schemas.microsoft.com/office/drawing/2010/main" val="0"/>
              </a:ext>
            </a:extLst>
          </a:blip>
          <a:srcRect l="44415" t="28791" r="31855" b="38712"/>
          <a:stretch>
            <a:fillRect/>
          </a:stretch>
        </p:blipFill>
        <p:spPr bwMode="auto">
          <a:xfrm>
            <a:off x="8826366" y="2007660"/>
            <a:ext cx="2766149" cy="2854115"/>
          </a:xfrm>
          <a:prstGeom prst="rect">
            <a:avLst/>
          </a:prstGeom>
          <a:ln>
            <a:noFill/>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1550</Words>
  <Application>Microsoft Office PowerPoint</Application>
  <PresentationFormat>Широкоэкранный</PresentationFormat>
  <Paragraphs>112</Paragraphs>
  <Slides>19</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19</vt:i4>
      </vt:variant>
    </vt:vector>
  </HeadingPairs>
  <TitlesOfParts>
    <vt:vector size="25" baseType="lpstr">
      <vt:lpstr>Arial</vt:lpstr>
      <vt:lpstr>Calibri</vt:lpstr>
      <vt:lpstr>Calibri Light</vt:lpstr>
      <vt:lpstr>Cambria Math</vt:lpstr>
      <vt:lpstr>Euphemia</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cp:revision>
  <dcterms:created xsi:type="dcterms:W3CDTF">2018-01-10T11:22:00Z</dcterms:created>
  <dcterms:modified xsi:type="dcterms:W3CDTF">2023-01-26T15:35:12Z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ICV">
    <vt:lpwstr>975AE340E8064721932D6F908FD9B5A1</vt:lpwstr>
  </property>
  <property fmtid="{D5CDD505-2E9C-101B-9397-08002B2CF9AE}" pid="9" name="KSOProductBuildVer">
    <vt:lpwstr>1033-11.2.0.11029</vt:lpwstr>
  </property>
</Properties>
</file>