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337" r:id="rId4"/>
    <p:sldId id="345" r:id="rId5"/>
    <p:sldId id="327" r:id="rId6"/>
    <p:sldId id="311" r:id="rId7"/>
    <p:sldId id="328" r:id="rId8"/>
    <p:sldId id="341" r:id="rId9"/>
    <p:sldId id="309" r:id="rId10"/>
    <p:sldId id="330" r:id="rId11"/>
    <p:sldId id="329" r:id="rId12"/>
    <p:sldId id="342" r:id="rId13"/>
    <p:sldId id="331" r:id="rId14"/>
    <p:sldId id="339" r:id="rId15"/>
    <p:sldId id="340" r:id="rId16"/>
  </p:sldIdLst>
  <p:sldSz cx="9144000" cy="5143500" type="screen16x9"/>
  <p:notesSz cx="6858000" cy="9144000"/>
  <p:defaultTextStyle>
    <a:defPPr>
      <a:defRPr lang="en-US"/>
    </a:defPPr>
    <a:lvl1pPr marL="0" algn="l" defTabSz="837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9100" algn="l" defTabSz="837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37565" algn="l" defTabSz="837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56665" algn="l" defTabSz="837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75130" algn="l" defTabSz="837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94230" algn="l" defTabSz="837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513330" algn="l" defTabSz="837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931795" algn="l" defTabSz="837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350895" algn="l" defTabSz="83756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D60093"/>
    <a:srgbClr val="660066"/>
    <a:srgbClr val="0025D8"/>
    <a:srgbClr val="006600"/>
    <a:srgbClr val="CCFF99"/>
    <a:srgbClr val="CCFFFF"/>
    <a:srgbClr val="FFFFCC"/>
    <a:srgbClr val="4C7430"/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深色样式 1 - 强调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E171933-4619-4E11-9A3F-F7608DF75F80}" styleName="中度样式 1 - 强调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3818" autoAdjust="0"/>
  </p:normalViewPr>
  <p:slideViewPr>
    <p:cSldViewPr snapToGrid="0">
      <p:cViewPr varScale="1">
        <p:scale>
          <a:sx n="80" d="100"/>
          <a:sy n="80" d="100"/>
        </p:scale>
        <p:origin x="1140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-3786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22A3C5-75EE-466F-B627-24AD1885AE68}" type="datetimeFigureOut">
              <a:rPr lang="ru-RU" smtClean="0"/>
              <a:t>27.01.2023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BD1F8D-684A-4263-834E-70A1213B47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0332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19100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37565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56665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75130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94230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513330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931795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350895" algn="l" defTabSz="83756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15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1" y="1597820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9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37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566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751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942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133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317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508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3305177"/>
            <a:ext cx="7772400" cy="1021557"/>
          </a:xfr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180035"/>
            <a:ext cx="7772400" cy="1125140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91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3756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5666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7513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9423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1333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93179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35089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1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1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9100" indent="0">
              <a:buNone/>
              <a:defRPr sz="1800" b="1"/>
            </a:lvl2pPr>
            <a:lvl3pPr marL="837565" indent="0">
              <a:buNone/>
              <a:defRPr sz="1600" b="1"/>
            </a:lvl3pPr>
            <a:lvl4pPr marL="1256665" indent="0">
              <a:buNone/>
              <a:defRPr sz="1500" b="1"/>
            </a:lvl4pPr>
            <a:lvl5pPr marL="1675130" indent="0">
              <a:buNone/>
              <a:defRPr sz="1500" b="1"/>
            </a:lvl5pPr>
            <a:lvl6pPr marL="2094230" indent="0">
              <a:buNone/>
              <a:defRPr sz="1500" b="1"/>
            </a:lvl6pPr>
            <a:lvl7pPr marL="2513330" indent="0">
              <a:buNone/>
              <a:defRPr sz="1500" b="1"/>
            </a:lvl7pPr>
            <a:lvl8pPr marL="2931795" indent="0">
              <a:buNone/>
              <a:defRPr sz="1500" b="1"/>
            </a:lvl8pPr>
            <a:lvl9pPr marL="3350895" indent="0">
              <a:buNone/>
              <a:defRPr sz="15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9100" indent="0">
              <a:buNone/>
              <a:defRPr sz="1800" b="1"/>
            </a:lvl2pPr>
            <a:lvl3pPr marL="837565" indent="0">
              <a:buNone/>
              <a:defRPr sz="1600" b="1"/>
            </a:lvl3pPr>
            <a:lvl4pPr marL="1256665" indent="0">
              <a:buNone/>
              <a:defRPr sz="1500" b="1"/>
            </a:lvl4pPr>
            <a:lvl5pPr marL="1675130" indent="0">
              <a:buNone/>
              <a:defRPr sz="1500" b="1"/>
            </a:lvl5pPr>
            <a:lvl6pPr marL="2094230" indent="0">
              <a:buNone/>
              <a:defRPr sz="1500" b="1"/>
            </a:lvl6pPr>
            <a:lvl7pPr marL="2513330" indent="0">
              <a:buNone/>
              <a:defRPr sz="1500" b="1"/>
            </a:lvl7pPr>
            <a:lvl8pPr marL="2931795" indent="0">
              <a:buNone/>
              <a:defRPr sz="1500" b="1"/>
            </a:lvl8pPr>
            <a:lvl9pPr marL="3350895" indent="0">
              <a:buNone/>
              <a:defRPr sz="15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2900"/>
            </a:lvl1pPr>
            <a:lvl2pPr>
              <a:defRPr sz="26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300"/>
            </a:lvl1pPr>
            <a:lvl2pPr marL="419100" indent="0">
              <a:buNone/>
              <a:defRPr sz="1100"/>
            </a:lvl2pPr>
            <a:lvl3pPr marL="837565" indent="0">
              <a:buNone/>
              <a:defRPr sz="900"/>
            </a:lvl3pPr>
            <a:lvl4pPr marL="1256665" indent="0">
              <a:buNone/>
              <a:defRPr sz="800"/>
            </a:lvl4pPr>
            <a:lvl5pPr marL="1675130" indent="0">
              <a:buNone/>
              <a:defRPr sz="800"/>
            </a:lvl5pPr>
            <a:lvl6pPr marL="2094230" indent="0">
              <a:buNone/>
              <a:defRPr sz="800"/>
            </a:lvl6pPr>
            <a:lvl7pPr marL="2513330" indent="0">
              <a:buNone/>
              <a:defRPr sz="800"/>
            </a:lvl7pPr>
            <a:lvl8pPr marL="2931795" indent="0">
              <a:buNone/>
              <a:defRPr sz="800"/>
            </a:lvl8pPr>
            <a:lvl9pPr marL="3350895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900"/>
            </a:lvl1pPr>
            <a:lvl2pPr marL="419100" indent="0">
              <a:buNone/>
              <a:defRPr sz="2600"/>
            </a:lvl2pPr>
            <a:lvl3pPr marL="837565" indent="0">
              <a:buNone/>
              <a:defRPr sz="2200"/>
            </a:lvl3pPr>
            <a:lvl4pPr marL="1256665" indent="0">
              <a:buNone/>
              <a:defRPr sz="1800"/>
            </a:lvl4pPr>
            <a:lvl5pPr marL="1675130" indent="0">
              <a:buNone/>
              <a:defRPr sz="1800"/>
            </a:lvl5pPr>
            <a:lvl6pPr marL="2094230" indent="0">
              <a:buNone/>
              <a:defRPr sz="1800"/>
            </a:lvl6pPr>
            <a:lvl7pPr marL="2513330" indent="0">
              <a:buNone/>
              <a:defRPr sz="1800"/>
            </a:lvl7pPr>
            <a:lvl8pPr marL="2931795" indent="0">
              <a:buNone/>
              <a:defRPr sz="1800"/>
            </a:lvl8pPr>
            <a:lvl9pPr marL="3350895" indent="0">
              <a:buNone/>
              <a:defRPr sz="18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300"/>
            </a:lvl1pPr>
            <a:lvl2pPr marL="419100" indent="0">
              <a:buNone/>
              <a:defRPr sz="1100"/>
            </a:lvl2pPr>
            <a:lvl3pPr marL="837565" indent="0">
              <a:buNone/>
              <a:defRPr sz="900"/>
            </a:lvl3pPr>
            <a:lvl4pPr marL="1256665" indent="0">
              <a:buNone/>
              <a:defRPr sz="800"/>
            </a:lvl4pPr>
            <a:lvl5pPr marL="1675130" indent="0">
              <a:buNone/>
              <a:defRPr sz="800"/>
            </a:lvl5pPr>
            <a:lvl6pPr marL="2094230" indent="0">
              <a:buNone/>
              <a:defRPr sz="800"/>
            </a:lvl6pPr>
            <a:lvl7pPr marL="2513330" indent="0">
              <a:buNone/>
              <a:defRPr sz="800"/>
            </a:lvl7pPr>
            <a:lvl8pPr marL="2931795" indent="0">
              <a:buNone/>
              <a:defRPr sz="800"/>
            </a:lvl8pPr>
            <a:lvl9pPr marL="3350895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1" y="205980"/>
            <a:ext cx="2057400" cy="43886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83768" tIns="41884" rIns="83768" bIns="41884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200151"/>
            <a:ext cx="8229600" cy="3394472"/>
          </a:xfrm>
          <a:prstGeom prst="rect">
            <a:avLst/>
          </a:prstGeom>
        </p:spPr>
        <p:txBody>
          <a:bodyPr vert="horz" lIns="83768" tIns="41884" rIns="83768" bIns="41884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1" y="4767264"/>
            <a:ext cx="2133600" cy="273844"/>
          </a:xfrm>
          <a:prstGeom prst="rect">
            <a:avLst/>
          </a:prstGeom>
        </p:spPr>
        <p:txBody>
          <a:bodyPr vert="horz" lIns="83768" tIns="41884" rIns="83768" bIns="41884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A9D8BC-3F7A-4360-BB6D-F1FCB3470FB4}" type="datetimeFigureOut">
              <a:rPr lang="en-US" smtClean="0"/>
              <a:t>1/27/2023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1" y="4767264"/>
            <a:ext cx="2895600" cy="273844"/>
          </a:xfrm>
          <a:prstGeom prst="rect">
            <a:avLst/>
          </a:prstGeom>
        </p:spPr>
        <p:txBody>
          <a:bodyPr vert="horz" lIns="83768" tIns="41884" rIns="83768" bIns="41884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1" y="4767264"/>
            <a:ext cx="2133600" cy="273844"/>
          </a:xfrm>
          <a:prstGeom prst="rect">
            <a:avLst/>
          </a:prstGeom>
        </p:spPr>
        <p:txBody>
          <a:bodyPr vert="horz" lIns="83768" tIns="41884" rIns="83768" bIns="41884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10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37565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4325" indent="-314325" algn="l" defTabSz="837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80720" indent="-261620" algn="l" defTabSz="837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47115" indent="-209550" algn="l" defTabSz="837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66215" indent="-209550" algn="l" defTabSz="837565" rtl="0" eaLnBrk="1" latinLnBrk="0" hangingPunct="1">
        <a:spcBef>
          <a:spcPct val="20000"/>
        </a:spcBef>
        <a:buFont typeface="Arial" panose="020B0604020202020204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4680" indent="-209550" algn="l" defTabSz="837565" rtl="0" eaLnBrk="1" latinLnBrk="0" hangingPunct="1">
        <a:spcBef>
          <a:spcPct val="20000"/>
        </a:spcBef>
        <a:buFont typeface="Arial" panose="020B0604020202020204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03780" indent="-209550" algn="l" defTabSz="837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245" indent="-209550" algn="l" defTabSz="837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41345" indent="-209550" algn="l" defTabSz="837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560445" indent="-209550" algn="l" defTabSz="837565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83756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9100" algn="l" defTabSz="83756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37565" algn="l" defTabSz="83756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56665" algn="l" defTabSz="83756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75130" algn="l" defTabSz="83756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94230" algn="l" defTabSz="83756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513330" algn="l" defTabSz="83756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931795" algn="l" defTabSz="83756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350895" algn="l" defTabSz="83756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4"/>
          <p:cNvSpPr txBox="1"/>
          <p:nvPr/>
        </p:nvSpPr>
        <p:spPr>
          <a:xfrm>
            <a:off x="3216487" y="1734185"/>
            <a:ext cx="6088380" cy="1245213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8415">
              <a:spcBef>
                <a:spcPts val="110"/>
              </a:spcBef>
            </a:pPr>
            <a:r>
              <a:rPr lang="en-US" sz="4000" b="1" cap="all" dirty="0" err="1"/>
              <a:t>Ehtimolliklarga</a:t>
            </a:r>
            <a:r>
              <a:rPr lang="en-US" sz="4000" b="1" cap="all" dirty="0"/>
              <a:t> </a:t>
            </a:r>
            <a:r>
              <a:rPr lang="en-US" sz="4000" b="1" cap="all" dirty="0" err="1"/>
              <a:t>doir</a:t>
            </a:r>
            <a:r>
              <a:rPr lang="en-US" sz="4000" b="1" cap="all" dirty="0"/>
              <a:t> </a:t>
            </a:r>
            <a:r>
              <a:rPr lang="en-US" sz="4000" b="1" cap="all" dirty="0" err="1"/>
              <a:t>aralash</a:t>
            </a:r>
            <a:r>
              <a:rPr lang="en-US" sz="4000" b="1" cap="all" dirty="0"/>
              <a:t> </a:t>
            </a:r>
            <a:r>
              <a:rPr lang="en-US" sz="4000" b="1" cap="all" dirty="0" err="1"/>
              <a:t>masalalar</a:t>
            </a:r>
            <a:endParaRPr lang="en-US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Рисунок 9" descr="C:\Users\User\Desktop\кулланма стохастика\11-14-18-1200px-Logo_proba_4.svg.pn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403" t="-5110" r="-4174" b="-14902"/>
          <a:stretch>
            <a:fillRect/>
          </a:stretch>
        </p:blipFill>
        <p:spPr bwMode="auto">
          <a:xfrm>
            <a:off x="341055" y="1765504"/>
            <a:ext cx="2516489" cy="2402636"/>
          </a:xfrm>
          <a:prstGeom prst="ellipse">
            <a:avLst/>
          </a:prstGeom>
          <a:ln w="190500" cap="rnd">
            <a:solidFill>
              <a:srgbClr val="00206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cxnSp>
        <p:nvCxnSpPr>
          <p:cNvPr id="8" name="Прямая соединительная линия 7"/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</a:p>
        </p:txBody>
      </p:sp>
      <p:sp>
        <p:nvSpPr>
          <p:cNvPr id="13" name="TextBox 82"/>
          <p:cNvSpPr txBox="1">
            <a:spLocks noChangeArrowheads="1"/>
          </p:cNvSpPr>
          <p:nvPr/>
        </p:nvSpPr>
        <p:spPr bwMode="auto">
          <a:xfrm>
            <a:off x="4556761" y="4619862"/>
            <a:ext cx="4876800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just"/>
            <a:r>
              <a:rPr lang="en-US" sz="1800" b="1" dirty="0">
                <a:solidFill>
                  <a:srgbClr val="002060"/>
                </a:solidFill>
                <a:latin typeface="+mj-lt"/>
                <a:cs typeface="Calibri" panose="020F0502020204030204" pitchFamily="34" charset="0"/>
              </a:rPr>
              <a:t>O‘qituvchi: </a:t>
            </a:r>
            <a:r>
              <a:rPr lang="en-US" sz="1800" b="1" dirty="0" err="1">
                <a:solidFill>
                  <a:srgbClr val="002060"/>
                </a:solidFill>
                <a:latin typeface="+mj-lt"/>
                <a:cs typeface="Calibri" panose="020F0502020204030204" pitchFamily="34" charset="0"/>
              </a:rPr>
              <a:t>Axmedova</a:t>
            </a:r>
            <a:r>
              <a:rPr lang="en-US" sz="1800" b="1" dirty="0">
                <a:solidFill>
                  <a:srgbClr val="002060"/>
                </a:solidFill>
                <a:latin typeface="+mj-lt"/>
                <a:cs typeface="Calibri" panose="020F0502020204030204" pitchFamily="34" charset="0"/>
              </a:rPr>
              <a:t> </a:t>
            </a:r>
            <a:r>
              <a:rPr lang="en-US" sz="1800" b="1" dirty="0" err="1">
                <a:solidFill>
                  <a:srgbClr val="002060"/>
                </a:solidFill>
                <a:latin typeface="+mj-lt"/>
                <a:cs typeface="Calibri" panose="020F0502020204030204" pitchFamily="34" charset="0"/>
              </a:rPr>
              <a:t>Zulnuraxon</a:t>
            </a:r>
            <a:endParaRPr lang="ru-RU" sz="1800" b="1" dirty="0">
              <a:solidFill>
                <a:srgbClr val="002060"/>
              </a:solidFill>
              <a:latin typeface="+mj-lt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Текст 2"/>
          <p:cNvSpPr txBox="1"/>
          <p:nvPr/>
        </p:nvSpPr>
        <p:spPr>
          <a:xfrm>
            <a:off x="182250" y="1070181"/>
            <a:ext cx="8781678" cy="3676645"/>
          </a:xfrm>
          <a:prstGeom prst="rect">
            <a:avLst/>
          </a:prstGeom>
        </p:spPr>
        <p:txBody>
          <a:bodyPr vert="horz" lIns="83768" tIns="41884" rIns="83768" bIns="41884" rtlCol="0">
            <a:noAutofit/>
          </a:bodyPr>
          <a:lstStyle>
            <a:lvl1pPr marL="314325" indent="-314325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0720" indent="-26162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711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621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84680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03780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2224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4134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560445" indent="-209550" algn="l" defTabSz="837565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sz="3200" dirty="0" err="1"/>
              <a:t>Ehtimolliklarga</a:t>
            </a:r>
            <a:r>
              <a:rPr lang="en-US" sz="3200" dirty="0"/>
              <a:t> </a:t>
            </a:r>
            <a:r>
              <a:rPr lang="en-US" sz="3200" dirty="0" err="1"/>
              <a:t>oid</a:t>
            </a:r>
            <a:r>
              <a:rPr lang="en-US" sz="3200" dirty="0"/>
              <a:t> </a:t>
            </a:r>
            <a:r>
              <a:rPr lang="en-US" sz="3200" dirty="0" err="1"/>
              <a:t>turli</a:t>
            </a:r>
            <a:r>
              <a:rPr lang="en-US" sz="3200" dirty="0"/>
              <a:t> </a:t>
            </a:r>
            <a:r>
              <a:rPr lang="en-US" sz="3200" dirty="0" err="1"/>
              <a:t>ko</a:t>
            </a:r>
            <a:r>
              <a:rPr lang="en-US" sz="3200" cap="all" dirty="0" err="1"/>
              <a:t>‘</a:t>
            </a:r>
            <a:r>
              <a:rPr lang="en-US" sz="3200" dirty="0" err="1"/>
              <a:t>rinishdagi</a:t>
            </a:r>
            <a:r>
              <a:rPr lang="en-US" sz="3200" dirty="0"/>
              <a:t> </a:t>
            </a:r>
            <a:r>
              <a:rPr lang="en-US" sz="3200" dirty="0" err="1"/>
              <a:t>masalalarni</a:t>
            </a:r>
            <a:r>
              <a:rPr lang="en-US" sz="3200" dirty="0"/>
              <a:t> </a:t>
            </a:r>
            <a:r>
              <a:rPr lang="en-US" sz="3200" dirty="0" err="1"/>
              <a:t>yechish</a:t>
            </a:r>
            <a:endParaRPr lang="ru-RU" sz="3200" dirty="0"/>
          </a:p>
          <a:p>
            <a:pPr lvl="0"/>
            <a:r>
              <a:rPr lang="en-US" sz="3200" dirty="0" err="1"/>
              <a:t>Ehtimolliklarga</a:t>
            </a:r>
            <a:r>
              <a:rPr lang="en-US" sz="3200" dirty="0"/>
              <a:t> </a:t>
            </a:r>
            <a:r>
              <a:rPr lang="en-US" sz="3200" dirty="0" err="1"/>
              <a:t>oid</a:t>
            </a:r>
            <a:r>
              <a:rPr lang="en-US" sz="3200" dirty="0"/>
              <a:t> </a:t>
            </a:r>
            <a:r>
              <a:rPr lang="en-US" sz="3200" dirty="0" err="1"/>
              <a:t>masalalarni</a:t>
            </a:r>
            <a:r>
              <a:rPr lang="en-US" sz="3200" dirty="0"/>
              <a:t> </a:t>
            </a:r>
            <a:r>
              <a:rPr lang="en-US" sz="3200" dirty="0" err="1"/>
              <a:t>yechishda</a:t>
            </a:r>
            <a:r>
              <a:rPr lang="en-US" sz="3200" dirty="0"/>
              <a:t> </a:t>
            </a:r>
            <a:r>
              <a:rPr lang="en-US" sz="3200" dirty="0" err="1"/>
              <a:t>ko‘rgazmalilik</a:t>
            </a:r>
            <a:endParaRPr lang="ru-RU" sz="3200" dirty="0"/>
          </a:p>
          <a:p>
            <a:pPr algn="just">
              <a:tabLst>
                <a:tab pos="628650" algn="l"/>
              </a:tabLst>
            </a:pPr>
            <a:endParaRPr lang="en-US" sz="2800" b="1" dirty="0">
              <a:solidFill>
                <a:srgbClr val="002060"/>
              </a:solidFill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0510" y="982366"/>
            <a:ext cx="8903151" cy="12508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i="1" dirty="0">
                <a:solidFill>
                  <a:srgbClr val="00B050"/>
                </a:solidFill>
                <a:latin typeface="+mj-lt"/>
              </a:rPr>
              <a:t>1-masala.</a:t>
            </a:r>
            <a:r>
              <a:rPr lang="en-US" sz="2400" b="1" dirty="0"/>
              <a:t> </a:t>
            </a:r>
            <a:r>
              <a:rPr lang="en-US" sz="2400" b="1" dirty="0" err="1"/>
              <a:t>Tajribada</a:t>
            </a:r>
            <a:r>
              <a:rPr lang="en-US" sz="2400" b="1" dirty="0"/>
              <a:t> </a:t>
            </a:r>
            <a:r>
              <a:rPr lang="en-US" sz="2400" b="1" dirty="0" err="1"/>
              <a:t>tanga</a:t>
            </a:r>
            <a:r>
              <a:rPr lang="en-US" sz="2400" b="1" dirty="0"/>
              <a:t> </a:t>
            </a:r>
            <a:r>
              <a:rPr lang="en-US" sz="2400" b="1" dirty="0" err="1"/>
              <a:t>uch</a:t>
            </a:r>
            <a:r>
              <a:rPr lang="en-US" sz="2400" b="1" dirty="0"/>
              <a:t> </a:t>
            </a:r>
            <a:r>
              <a:rPr lang="en-US" sz="2400" b="1" dirty="0" err="1"/>
              <a:t>marta</a:t>
            </a:r>
            <a:r>
              <a:rPr lang="en-US" sz="2400" b="1" dirty="0"/>
              <a:t> </a:t>
            </a:r>
            <a:r>
              <a:rPr lang="en-US" sz="2400" b="1" dirty="0" err="1"/>
              <a:t>tashlanayapti</a:t>
            </a:r>
            <a:r>
              <a:rPr lang="en-US" sz="2400" b="1" dirty="0"/>
              <a:t>. </a:t>
            </a:r>
            <a:r>
              <a:rPr lang="en-US" sz="2400" b="1" dirty="0" err="1"/>
              <a:t>Tangalarning</a:t>
            </a:r>
            <a:r>
              <a:rPr lang="en-US" sz="2400" b="1" dirty="0"/>
              <a:t> </a:t>
            </a:r>
            <a:r>
              <a:rPr lang="en-US" sz="2400" b="1" dirty="0" err="1"/>
              <a:t>kamida</a:t>
            </a:r>
            <a:r>
              <a:rPr lang="en-US" sz="2400" b="1" dirty="0"/>
              <a:t> </a:t>
            </a:r>
            <a:r>
              <a:rPr lang="en-US" sz="2400" b="1" dirty="0" err="1"/>
              <a:t>ikkitasi</a:t>
            </a:r>
            <a:r>
              <a:rPr lang="en-US" sz="2400" b="1" dirty="0"/>
              <a:t> “</a:t>
            </a:r>
            <a:r>
              <a:rPr lang="en-US" sz="2400" b="1" dirty="0" err="1"/>
              <a:t>raqam</a:t>
            </a:r>
            <a:r>
              <a:rPr lang="en-US" sz="2400" b="1" dirty="0"/>
              <a:t>” </a:t>
            </a:r>
            <a:r>
              <a:rPr lang="en-US" sz="2400" b="1" dirty="0" err="1"/>
              <a:t>tomoni</a:t>
            </a:r>
            <a:r>
              <a:rPr lang="en-US" sz="2400" b="1" dirty="0"/>
              <a:t> </a:t>
            </a:r>
            <a:r>
              <a:rPr lang="en-US" sz="2400" b="1" dirty="0" err="1"/>
              <a:t>bilan</a:t>
            </a:r>
            <a:r>
              <a:rPr lang="en-US" sz="2400" b="1" dirty="0"/>
              <a:t> </a:t>
            </a:r>
            <a:r>
              <a:rPr lang="en-US" sz="2400" b="1" dirty="0" err="1"/>
              <a:t>tushishi</a:t>
            </a:r>
            <a:r>
              <a:rPr lang="en-US" sz="2400" b="1" dirty="0"/>
              <a:t> </a:t>
            </a:r>
            <a:r>
              <a:rPr lang="en-US" sz="2400" b="1" dirty="0" err="1"/>
              <a:t>ehtimolligini</a:t>
            </a:r>
            <a:r>
              <a:rPr lang="en-US" sz="2400" b="1" dirty="0"/>
              <a:t> toping</a:t>
            </a:r>
            <a:endParaRPr lang="en-US" sz="2400" b="1" dirty="0">
              <a:solidFill>
                <a:srgbClr val="002060"/>
              </a:solidFill>
              <a:latin typeface="+mj-lt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>
                <a:spLocks noChangeArrowheads="1"/>
              </p:cNvSpPr>
              <p:nvPr/>
            </p:nvSpPr>
            <p:spPr bwMode="auto">
              <a:xfrm>
                <a:off x="107236" y="2009272"/>
                <a:ext cx="8929527" cy="2957733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>
                <a:lvl1pPr indent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457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9144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371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18288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2860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7432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2004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657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lvl="0" indent="0" algn="just" defTabSz="914400"/>
                <a:r>
                  <a:rPr lang="ru-RU" altLang="ru-RU" sz="2400" b="1" dirty="0">
                    <a:solidFill>
                      <a:srgbClr val="00B050"/>
                    </a:solidFill>
                    <a:latin typeface="+mj-lt"/>
                    <a:cs typeface="+mn-cs"/>
                  </a:rPr>
                  <a:t>Yechish: </a:t>
                </a:r>
                <a:endParaRPr lang="en-US" altLang="ru-RU" sz="2400" b="1" dirty="0">
                  <a:solidFill>
                    <a:srgbClr val="00B050"/>
                  </a:solidFill>
                  <a:latin typeface="+mj-lt"/>
                  <a:cs typeface="+mn-cs"/>
                </a:endParaRPr>
              </a:p>
              <a:p>
                <a:pPr lvl="0" indent="0" algn="just" defTabSz="914400"/>
                <a:r>
                  <a:rPr lang="en-US" altLang="ru-RU" sz="2400" b="1" dirty="0">
                    <a:solidFill>
                      <a:schemeClr val="tx1"/>
                    </a:solidFill>
                    <a:latin typeface="+mj-lt"/>
                    <a:cs typeface="+mn-cs"/>
                  </a:rPr>
                  <a:t>R</a:t>
                </a:r>
                <a:r>
                  <a:rPr lang="ru-RU" altLang="ru-RU" sz="2400" b="1" dirty="0" err="1">
                    <a:solidFill>
                      <a:schemeClr val="tx1"/>
                    </a:solidFill>
                    <a:latin typeface="+mj-lt"/>
                    <a:cs typeface="+mn-cs"/>
                  </a:rPr>
                  <a:t>o‘y</a:t>
                </a:r>
                <a:r>
                  <a:rPr lang="ru-RU" altLang="ru-RU" sz="2400" b="1" dirty="0">
                    <a:solidFill>
                      <a:schemeClr val="tx1"/>
                    </a:solidFill>
                    <a:latin typeface="+mj-lt"/>
                    <a:cs typeface="+mn-cs"/>
                  </a:rPr>
                  <a:t> </a:t>
                </a:r>
                <a:r>
                  <a:rPr lang="ru-RU" altLang="ru-RU" sz="2400" b="1" dirty="0" err="1">
                    <a:solidFill>
                      <a:schemeClr val="tx1"/>
                    </a:solidFill>
                    <a:latin typeface="+mj-lt"/>
                    <a:cs typeface="+mn-cs"/>
                  </a:rPr>
                  <a:t>berishi</a:t>
                </a:r>
                <a:r>
                  <a:rPr lang="ru-RU" altLang="ru-RU" sz="2400" b="1" dirty="0">
                    <a:solidFill>
                      <a:schemeClr val="tx1"/>
                    </a:solidFill>
                    <a:latin typeface="+mj-lt"/>
                    <a:cs typeface="+mn-cs"/>
                  </a:rPr>
                  <a:t> </a:t>
                </a:r>
                <a:r>
                  <a:rPr lang="ru-RU" altLang="ru-RU" sz="2400" b="1" dirty="0" err="1">
                    <a:solidFill>
                      <a:schemeClr val="tx1"/>
                    </a:solidFill>
                    <a:latin typeface="+mj-lt"/>
                    <a:cs typeface="+mn-cs"/>
                  </a:rPr>
                  <a:t>mumkin</a:t>
                </a:r>
                <a:r>
                  <a:rPr lang="ru-RU" altLang="ru-RU" sz="2400" b="1" dirty="0">
                    <a:solidFill>
                      <a:schemeClr val="tx1"/>
                    </a:solidFill>
                    <a:latin typeface="+mj-lt"/>
                    <a:cs typeface="+mn-cs"/>
                  </a:rPr>
                  <a:t> </a:t>
                </a:r>
                <a:r>
                  <a:rPr lang="ru-RU" altLang="ru-RU" sz="2400" b="1" dirty="0" err="1">
                    <a:solidFill>
                      <a:schemeClr val="tx1"/>
                    </a:solidFill>
                    <a:latin typeface="+mj-lt"/>
                    <a:cs typeface="+mn-cs"/>
                  </a:rPr>
                  <a:t>bo‘lgan</a:t>
                </a:r>
                <a:r>
                  <a:rPr lang="ru-RU" altLang="ru-RU" sz="2400" b="1" dirty="0">
                    <a:solidFill>
                      <a:schemeClr val="tx1"/>
                    </a:solidFill>
                    <a:latin typeface="+mj-lt"/>
                    <a:cs typeface="+mn-cs"/>
                  </a:rPr>
                  <a:t> </a:t>
                </a:r>
                <a:r>
                  <a:rPr lang="ru-RU" altLang="ru-RU" sz="2400" b="1" dirty="0" err="1">
                    <a:solidFill>
                      <a:schemeClr val="tx1"/>
                    </a:solidFill>
                    <a:latin typeface="+mj-lt"/>
                    <a:cs typeface="+mn-cs"/>
                  </a:rPr>
                  <a:t>barcha</a:t>
                </a:r>
                <a:r>
                  <a:rPr lang="ru-RU" altLang="ru-RU" sz="2400" b="1" dirty="0">
                    <a:solidFill>
                      <a:schemeClr val="tx1"/>
                    </a:solidFill>
                    <a:latin typeface="+mj-lt"/>
                    <a:cs typeface="+mn-cs"/>
                  </a:rPr>
                  <a:t> </a:t>
                </a:r>
                <a:r>
                  <a:rPr lang="ru-RU" altLang="ru-RU" sz="2400" b="1" dirty="0" err="1">
                    <a:solidFill>
                      <a:schemeClr val="tx1"/>
                    </a:solidFill>
                    <a:latin typeface="+mj-lt"/>
                    <a:cs typeface="+mn-cs"/>
                  </a:rPr>
                  <a:t>hodisalar</a:t>
                </a:r>
                <a:r>
                  <a:rPr lang="ru-RU" altLang="ru-RU" sz="2400" b="1" dirty="0">
                    <a:solidFill>
                      <a:schemeClr val="tx1"/>
                    </a:solidFill>
                    <a:latin typeface="+mj-lt"/>
                    <a:cs typeface="+mn-cs"/>
                  </a:rPr>
                  <a:t> </a:t>
                </a:r>
                <a:r>
                  <a:rPr lang="ru-RU" altLang="ru-RU" sz="2400" b="1" dirty="0" err="1">
                    <a:solidFill>
                      <a:schemeClr val="tx1"/>
                    </a:solidFill>
                    <a:latin typeface="+mj-lt"/>
                    <a:cs typeface="+mn-cs"/>
                  </a:rPr>
                  <a:t>soni</a:t>
                </a:r>
                <a:r>
                  <a:rPr lang="ru-RU" altLang="ru-RU" sz="2400" b="1" dirty="0">
                    <a:solidFill>
                      <a:schemeClr val="tx1"/>
                    </a:solidFill>
                    <a:latin typeface="+mj-lt"/>
                    <a:cs typeface="+mn-cs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10</m:t>
                        </m:r>
                      </m:sub>
                      <m:sup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2</m:t>
                        </m:r>
                      </m:sup>
                    </m:sSubSup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ru-RU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10∙9</m:t>
                        </m:r>
                      </m:num>
                      <m:den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=45</m:t>
                    </m:r>
                  </m:oMath>
                </a14:m>
                <a:r>
                  <a:rPr lang="ru-RU" altLang="ru-RU" sz="2400" b="1" dirty="0">
                    <a:solidFill>
                      <a:schemeClr val="tx1"/>
                    </a:solidFill>
                    <a:latin typeface="+mj-lt"/>
                    <a:cs typeface="+mn-cs"/>
                  </a:rPr>
                  <a:t> Olingan </a:t>
                </a:r>
                <a:r>
                  <a:rPr lang="ru-RU" altLang="ru-RU" sz="2400" b="1" dirty="0" err="1">
                    <a:solidFill>
                      <a:schemeClr val="tx1"/>
                    </a:solidFill>
                    <a:latin typeface="+mj-lt"/>
                    <a:cs typeface="+mn-cs"/>
                  </a:rPr>
                  <a:t>sharlardan</a:t>
                </a:r>
                <a:r>
                  <a:rPr lang="ru-RU" altLang="ru-RU" sz="2400" b="1" dirty="0">
                    <a:solidFill>
                      <a:schemeClr val="tx1"/>
                    </a:solidFill>
                    <a:latin typeface="+mj-lt"/>
                    <a:cs typeface="+mn-cs"/>
                  </a:rPr>
                  <a:t> </a:t>
                </a:r>
                <a:r>
                  <a:rPr lang="ru-RU" altLang="ru-RU" sz="2400" b="1" dirty="0" err="1">
                    <a:solidFill>
                      <a:schemeClr val="tx1"/>
                    </a:solidFill>
                    <a:latin typeface="+mj-lt"/>
                    <a:cs typeface="+mn-cs"/>
                  </a:rPr>
                  <a:t>ikkitasi</a:t>
                </a:r>
                <a:r>
                  <a:rPr lang="ru-RU" altLang="ru-RU" sz="2400" b="1" dirty="0">
                    <a:solidFill>
                      <a:schemeClr val="tx1"/>
                    </a:solidFill>
                    <a:latin typeface="+mj-lt"/>
                    <a:cs typeface="+mn-cs"/>
                  </a:rPr>
                  <a:t> </a:t>
                </a:r>
                <a:r>
                  <a:rPr lang="ru-RU" altLang="ru-RU" sz="2400" b="1" dirty="0" err="1">
                    <a:solidFill>
                      <a:schemeClr val="tx1"/>
                    </a:solidFill>
                    <a:latin typeface="+mj-lt"/>
                    <a:cs typeface="+mn-cs"/>
                  </a:rPr>
                  <a:t>toq</a:t>
                </a:r>
                <a:r>
                  <a:rPr lang="ru-RU" altLang="ru-RU" sz="2400" b="1" dirty="0">
                    <a:solidFill>
                      <a:schemeClr val="tx1"/>
                    </a:solidFill>
                    <a:latin typeface="+mj-lt"/>
                    <a:cs typeface="+mn-cs"/>
                  </a:rPr>
                  <a:t> </a:t>
                </a:r>
                <a:r>
                  <a:rPr lang="ru-RU" altLang="ru-RU" sz="2400" b="1" dirty="0" err="1">
                    <a:solidFill>
                      <a:schemeClr val="tx1"/>
                    </a:solidFill>
                    <a:latin typeface="+mj-lt"/>
                    <a:cs typeface="+mn-cs"/>
                  </a:rPr>
                  <a:t>son</a:t>
                </a:r>
                <a:r>
                  <a:rPr lang="ru-RU" altLang="ru-RU" sz="2400" b="1" dirty="0">
                    <a:solidFill>
                      <a:schemeClr val="tx1"/>
                    </a:solidFill>
                    <a:latin typeface="+mj-lt"/>
                    <a:cs typeface="+mn-cs"/>
                  </a:rPr>
                  <a:t> </a:t>
                </a:r>
                <a:r>
                  <a:rPr lang="ru-RU" altLang="ru-RU" sz="2400" b="1" dirty="0" err="1">
                    <a:solidFill>
                      <a:schemeClr val="tx1"/>
                    </a:solidFill>
                    <a:latin typeface="+mj-lt"/>
                    <a:cs typeface="+mn-cs"/>
                  </a:rPr>
                  <a:t>bo‘lishi</a:t>
                </a:r>
                <a:r>
                  <a:rPr lang="ru-RU" altLang="ru-RU" sz="2400" b="1" dirty="0">
                    <a:solidFill>
                      <a:schemeClr val="tx1"/>
                    </a:solidFill>
                    <a:latin typeface="+mj-lt"/>
                    <a:cs typeface="+mn-cs"/>
                  </a:rPr>
                  <a:t>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5</m:t>
                        </m:r>
                      </m:sub>
                      <m:sup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2</m:t>
                        </m:r>
                      </m:sup>
                    </m:sSubSup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ru-RU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5∙4</m:t>
                        </m:r>
                      </m:num>
                      <m:den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=10</m:t>
                    </m:r>
                  </m:oMath>
                </a14:m>
                <a:endParaRPr lang="en-US" sz="2400" dirty="0">
                  <a:solidFill>
                    <a:schemeClr val="tx1"/>
                  </a:solidFill>
                  <a:latin typeface="+mj-lt"/>
                </a:endParaRPr>
              </a:p>
              <a:p>
                <a:pPr lvl="0" indent="0" algn="just" defTabSz="914400"/>
                <a:r>
                  <a:rPr lang="ru-RU" altLang="ru-RU" sz="2400" b="1" dirty="0">
                    <a:solidFill>
                      <a:schemeClr val="tx1"/>
                    </a:solidFill>
                    <a:latin typeface="+mj-lt"/>
                    <a:cs typeface="+mn-cs"/>
                  </a:rPr>
                  <a:t> </a:t>
                </a:r>
                <a:r>
                  <a:rPr lang="ru-RU" altLang="ru-RU" sz="2400" b="1" dirty="0" err="1">
                    <a:solidFill>
                      <a:schemeClr val="tx1"/>
                    </a:solidFill>
                    <a:latin typeface="+mj-lt"/>
                    <a:cs typeface="+mn-cs"/>
                  </a:rPr>
                  <a:t>Demak</a:t>
                </a:r>
                <a:r>
                  <a:rPr lang="ru-RU" altLang="ru-RU" sz="2400" b="1" dirty="0">
                    <a:solidFill>
                      <a:schemeClr val="tx1"/>
                    </a:solidFill>
                    <a:latin typeface="+mj-lt"/>
                    <a:cs typeface="+mn-cs"/>
                  </a:rPr>
                  <a:t>, </a:t>
                </a:r>
                <a:r>
                  <a:rPr lang="ru-RU" altLang="ru-RU" sz="2400" b="1" dirty="0" err="1">
                    <a:solidFill>
                      <a:schemeClr val="tx1"/>
                    </a:solidFill>
                    <a:latin typeface="+mj-lt"/>
                    <a:cs typeface="+mn-cs"/>
                  </a:rPr>
                  <a:t>izlanayotgan</a:t>
                </a:r>
                <a:r>
                  <a:rPr lang="ru-RU" altLang="ru-RU" sz="2400" b="1" dirty="0">
                    <a:solidFill>
                      <a:schemeClr val="tx1"/>
                    </a:solidFill>
                    <a:latin typeface="+mj-lt"/>
                    <a:cs typeface="+mn-cs"/>
                  </a:rPr>
                  <a:t> </a:t>
                </a:r>
                <a:r>
                  <a:rPr lang="ru-RU" altLang="ru-RU" sz="2400" b="1" dirty="0" err="1">
                    <a:solidFill>
                      <a:schemeClr val="tx1"/>
                    </a:solidFill>
                    <a:latin typeface="+mj-lt"/>
                    <a:cs typeface="+mn-cs"/>
                  </a:rPr>
                  <a:t>ehtimol</a:t>
                </a:r>
                <a:r>
                  <a:rPr lang="en-US" altLang="ru-RU" sz="2400" b="1" dirty="0" err="1">
                    <a:solidFill>
                      <a:schemeClr val="tx1"/>
                    </a:solidFill>
                    <a:latin typeface="+mj-lt"/>
                    <a:cs typeface="+mn-cs"/>
                  </a:rPr>
                  <a:t>lik</a:t>
                </a:r>
                <a:endParaRPr lang="ru-RU" altLang="ru-RU" sz="2400" b="1" dirty="0">
                  <a:solidFill>
                    <a:schemeClr val="tx1"/>
                  </a:solidFill>
                  <a:latin typeface="+mj-lt"/>
                  <a:cs typeface="+mn-cs"/>
                </a:endParaRPr>
              </a:p>
              <a:p>
                <a:pPr lvl="0" algn="just" defTabSz="914400" eaLnBrk="0" hangingPunct="0"/>
                <a14:m>
                  <m:oMath xmlns:m="http://schemas.openxmlformats.org/officeDocument/2006/math"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𝑃</m:t>
                    </m:r>
                    <m:d>
                      <m:dPr>
                        <m:ctrlPr>
                          <a:rPr lang="ru-RU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𝐴</m:t>
                        </m:r>
                      </m:e>
                    </m:d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ru-RU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𝑚</m:t>
                        </m:r>
                      </m:num>
                      <m:den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𝑛</m:t>
                        </m:r>
                      </m:den>
                    </m:f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ru-RU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10</m:t>
                        </m:r>
                      </m:num>
                      <m:den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45</m:t>
                        </m:r>
                      </m:den>
                    </m:f>
                    <m:r>
                      <a:rPr lang="en-US" sz="2400" i="1">
                        <a:solidFill>
                          <a:schemeClr val="tx1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ru-RU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9</m:t>
                        </m:r>
                      </m:den>
                    </m:f>
                  </m:oMath>
                </a14:m>
                <a:r>
                  <a:rPr lang="ru-RU" altLang="ru-RU" sz="2400" b="1" dirty="0">
                    <a:solidFill>
                      <a:schemeClr val="tx1"/>
                    </a:solidFill>
                    <a:latin typeface="+mj-lt"/>
                    <a:cs typeface="+mn-cs"/>
                  </a:rPr>
                  <a:t>       </a:t>
                </a:r>
                <a:r>
                  <a:rPr lang="ru-RU" altLang="ru-RU" sz="2400" b="1" dirty="0" err="1">
                    <a:solidFill>
                      <a:schemeClr val="tx1"/>
                    </a:solidFill>
                    <a:latin typeface="+mj-lt"/>
                    <a:cs typeface="+mn-cs"/>
                  </a:rPr>
                  <a:t>ga</a:t>
                </a:r>
                <a:r>
                  <a:rPr lang="ru-RU" altLang="ru-RU" sz="2400" b="1" dirty="0">
                    <a:solidFill>
                      <a:schemeClr val="tx1"/>
                    </a:solidFill>
                    <a:latin typeface="+mj-lt"/>
                    <a:cs typeface="+mn-cs"/>
                  </a:rPr>
                  <a:t> </a:t>
                </a:r>
                <a:r>
                  <a:rPr lang="ru-RU" altLang="ru-RU" sz="2400" b="1" dirty="0" err="1">
                    <a:solidFill>
                      <a:schemeClr val="tx1"/>
                    </a:solidFill>
                    <a:latin typeface="+mj-lt"/>
                    <a:cs typeface="+mn-cs"/>
                  </a:rPr>
                  <a:t>teng</a:t>
                </a:r>
                <a:r>
                  <a:rPr lang="ru-RU" altLang="ru-RU" sz="2400" b="1" dirty="0">
                    <a:solidFill>
                      <a:schemeClr val="tx1"/>
                    </a:solidFill>
                    <a:latin typeface="+mj-lt"/>
                    <a:cs typeface="+mn-cs"/>
                  </a:rPr>
                  <a:t> </a:t>
                </a:r>
                <a:r>
                  <a:rPr lang="ru-RU" altLang="ru-RU" sz="2400" b="1" dirty="0" err="1">
                    <a:solidFill>
                      <a:schemeClr val="tx1"/>
                    </a:solidFill>
                    <a:latin typeface="+mj-lt"/>
                    <a:cs typeface="+mn-cs"/>
                  </a:rPr>
                  <a:t>ekan</a:t>
                </a:r>
                <a:r>
                  <a:rPr lang="ru-RU" altLang="ru-RU" sz="2400" b="1" dirty="0">
                    <a:solidFill>
                      <a:schemeClr val="tx1"/>
                    </a:solidFill>
                    <a:latin typeface="+mj-lt"/>
                    <a:cs typeface="+mn-cs"/>
                  </a:rPr>
                  <a:t>.</a:t>
                </a:r>
              </a:p>
              <a:p>
                <a:pPr lvl="0" algn="r" defTabSz="914400" eaLnBrk="0" hangingPunct="0"/>
                <a:r>
                  <a:rPr lang="ru-RU" altLang="ru-RU" sz="2400" b="1" dirty="0" err="1">
                    <a:solidFill>
                      <a:schemeClr val="tx1"/>
                    </a:solidFill>
                    <a:latin typeface="+mj-lt"/>
                    <a:cs typeface="+mn-cs"/>
                  </a:rPr>
                  <a:t>Javob</a:t>
                </a:r>
                <a:r>
                  <a:rPr lang="ru-RU" altLang="ru-RU" sz="2400" b="1" dirty="0">
                    <a:solidFill>
                      <a:schemeClr val="tx1"/>
                    </a:solidFill>
                    <a:latin typeface="+mj-lt"/>
                    <a:cs typeface="+mn-cs"/>
                  </a:rPr>
                  <a:t>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/>
                          </a:rPr>
                          <m:t>9</m:t>
                        </m:r>
                      </m:den>
                    </m:f>
                  </m:oMath>
                </a14:m>
                <a:endParaRPr lang="ru-RU" altLang="ru-RU" sz="2400" b="1" dirty="0">
                  <a:solidFill>
                    <a:schemeClr val="tx1"/>
                  </a:solidFill>
                  <a:latin typeface="+mj-lt"/>
                  <a:cs typeface="+mn-cs"/>
                </a:endParaRP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07236" y="2009272"/>
                <a:ext cx="8929527" cy="2957733"/>
              </a:xfrm>
              <a:prstGeom prst="rect">
                <a:avLst/>
              </a:prstGeom>
              <a:blipFill rotWithShape="1">
                <a:blip r:embed="rId3"/>
                <a:stretch>
                  <a:fillRect l="-1093" t="-825" b="-1237"/>
                </a:stretch>
              </a:blipFill>
              <a:ln>
                <a:noFill/>
              </a:ln>
              <a:effectLst/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C:\Users\elmur\AppData\Local\Temp\ksohtml6840\wps2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14550" y="-419100"/>
            <a:ext cx="1819275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35341" y="100189"/>
            <a:ext cx="8929527" cy="83099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2860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743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200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657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lvl="0" indent="0" algn="just" defTabSz="914400"/>
            <a:r>
              <a:rPr lang="ru-RU" altLang="ru-RU" sz="2400" b="1" dirty="0">
                <a:solidFill>
                  <a:srgbClr val="00B050"/>
                </a:solidFill>
                <a:latin typeface="+mj-lt"/>
                <a:cs typeface="+mn-cs"/>
              </a:rPr>
              <a:t>Yechish: </a:t>
            </a:r>
            <a:endParaRPr lang="en-US" altLang="ru-RU" sz="2400" b="1" dirty="0">
              <a:solidFill>
                <a:srgbClr val="00B050"/>
              </a:solidFill>
              <a:latin typeface="+mj-lt"/>
              <a:cs typeface="+mn-cs"/>
            </a:endParaRPr>
          </a:p>
          <a:p>
            <a:pPr lvl="0" indent="0" algn="just" defTabSz="914400"/>
            <a:endParaRPr lang="ru-RU" altLang="ru-RU" sz="2400" b="1" dirty="0">
              <a:solidFill>
                <a:srgbClr val="002060"/>
              </a:solidFill>
              <a:latin typeface="+mj-lt"/>
              <a:cs typeface="+mn-cs"/>
            </a:endParaRPr>
          </a:p>
        </p:txBody>
      </p:sp>
      <p:pic>
        <p:nvPicPr>
          <p:cNvPr id="5" name="Рисунок 4" descr="C:\Users\elmur\AppData\Local\Temp\ksohtml7656\wps168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389" y="585412"/>
            <a:ext cx="3937212" cy="4434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elmur\AppData\Local\Temp\ksohtml7656\wps169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32"/>
          <a:stretch/>
        </p:blipFill>
        <p:spPr bwMode="auto">
          <a:xfrm>
            <a:off x="4504268" y="2544840"/>
            <a:ext cx="4377108" cy="58298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elmur\AppData\Local\Temp\ksohtml7656\wps170.jp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93" b="-25276"/>
          <a:stretch/>
        </p:blipFill>
        <p:spPr bwMode="auto">
          <a:xfrm>
            <a:off x="6866467" y="4457700"/>
            <a:ext cx="2031894" cy="482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99536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mur\OneDrive\Рабочий стол\10b799d876ae41134a1ec1a6655d51d0_anim (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0934" y="75406"/>
            <a:ext cx="5317066" cy="4996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0510" y="998772"/>
            <a:ext cx="4782489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i="1" dirty="0">
                <a:solidFill>
                  <a:srgbClr val="00B050"/>
                </a:solidFill>
              </a:rPr>
              <a:t>2-masala.</a:t>
            </a:r>
            <a:r>
              <a:rPr lang="en-US" sz="3200" b="1" dirty="0">
                <a:solidFill>
                  <a:srgbClr val="00B050"/>
                </a:solidFill>
              </a:rPr>
              <a:t> </a:t>
            </a:r>
            <a:r>
              <a:rPr lang="en-US" sz="3200" b="1" dirty="0" err="1"/>
              <a:t>Merganning</a:t>
            </a:r>
            <a:r>
              <a:rPr lang="en-US" sz="3200" b="1" dirty="0"/>
              <a:t> </a:t>
            </a:r>
            <a:r>
              <a:rPr lang="en-US" sz="3200" b="1" dirty="0" err="1"/>
              <a:t>nishonga</a:t>
            </a:r>
            <a:r>
              <a:rPr lang="en-US" sz="3200" b="1" dirty="0"/>
              <a:t> </a:t>
            </a:r>
            <a:r>
              <a:rPr lang="en-US" sz="3200" b="1" dirty="0" err="1"/>
              <a:t>tekkizish</a:t>
            </a:r>
            <a:r>
              <a:rPr lang="en-US" sz="3200" b="1" dirty="0"/>
              <a:t> </a:t>
            </a:r>
            <a:r>
              <a:rPr lang="en-US" sz="3200" b="1" dirty="0" err="1"/>
              <a:t>ehtimoli</a:t>
            </a:r>
            <a:r>
              <a:rPr lang="en-US" sz="3200" b="1" dirty="0"/>
              <a:t> 0,8 </a:t>
            </a:r>
            <a:r>
              <a:rPr lang="en-US" sz="3200" b="1" dirty="0" err="1"/>
              <a:t>ga</a:t>
            </a:r>
            <a:r>
              <a:rPr lang="en-US" sz="3200" b="1" dirty="0"/>
              <a:t> </a:t>
            </a:r>
            <a:r>
              <a:rPr lang="en-US" sz="3200" b="1" dirty="0" err="1"/>
              <a:t>teng</a:t>
            </a:r>
            <a:r>
              <a:rPr lang="en-US" sz="3200" b="1" dirty="0"/>
              <a:t>. U </a:t>
            </a:r>
            <a:r>
              <a:rPr lang="en-US" sz="3200" b="1" dirty="0" err="1"/>
              <a:t>nishonga</a:t>
            </a:r>
            <a:r>
              <a:rPr lang="en-US" sz="3200" b="1" dirty="0"/>
              <a:t> 3 </a:t>
            </a:r>
            <a:r>
              <a:rPr lang="en-US" sz="3200" b="1" dirty="0" err="1"/>
              <a:t>marta</a:t>
            </a:r>
            <a:r>
              <a:rPr lang="en-US" sz="3200" b="1" dirty="0"/>
              <a:t> </a:t>
            </a:r>
            <a:r>
              <a:rPr lang="en-US" sz="3200" b="1" dirty="0" err="1"/>
              <a:t>o‘q</a:t>
            </a:r>
            <a:r>
              <a:rPr lang="en-US" sz="3200" b="1" dirty="0"/>
              <a:t> </a:t>
            </a:r>
            <a:r>
              <a:rPr lang="en-US" sz="3200" b="1" dirty="0" err="1"/>
              <a:t>uzganda</a:t>
            </a:r>
            <a:r>
              <a:rPr lang="en-US" sz="3200" b="1" dirty="0"/>
              <a:t>  </a:t>
            </a:r>
            <a:r>
              <a:rPr lang="en-US" sz="3200" b="1" dirty="0" err="1"/>
              <a:t>barcha</a:t>
            </a:r>
            <a:r>
              <a:rPr lang="en-US" sz="3200" b="1" dirty="0"/>
              <a:t> </a:t>
            </a:r>
            <a:r>
              <a:rPr lang="en-US" sz="3200" b="1" dirty="0" err="1"/>
              <a:t>o‘qlari</a:t>
            </a:r>
            <a:r>
              <a:rPr lang="en-US" sz="3200" b="1" dirty="0"/>
              <a:t> </a:t>
            </a:r>
            <a:r>
              <a:rPr lang="en-US" sz="3200" b="1" dirty="0" err="1"/>
              <a:t>nishonga</a:t>
            </a:r>
            <a:r>
              <a:rPr lang="en-US" sz="3200" b="1" dirty="0"/>
              <a:t> </a:t>
            </a:r>
            <a:r>
              <a:rPr lang="en-US" sz="3200" b="1" dirty="0" err="1"/>
              <a:t>tegishining</a:t>
            </a:r>
            <a:r>
              <a:rPr lang="en-US" sz="3200" b="1" dirty="0"/>
              <a:t> </a:t>
            </a:r>
            <a:r>
              <a:rPr lang="en-US" sz="3200" b="1" dirty="0" err="1"/>
              <a:t>ehtimolligini</a:t>
            </a:r>
            <a:r>
              <a:rPr lang="en-US" sz="3200" b="1" dirty="0"/>
              <a:t> toping.</a:t>
            </a:r>
            <a:endParaRPr lang="ru-RU" sz="3200" b="1" dirty="0"/>
          </a:p>
          <a:p>
            <a:endParaRPr lang="ru-RU" sz="3200" b="1" dirty="0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Прямая соединительная линия 6"/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70511" y="1043518"/>
            <a:ext cx="874042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i="1" dirty="0" err="1">
                <a:solidFill>
                  <a:srgbClr val="00B050"/>
                </a:solidFill>
              </a:rPr>
              <a:t>Yechish</a:t>
            </a:r>
            <a:r>
              <a:rPr lang="en-US" sz="2800" b="1" i="1" dirty="0">
                <a:solidFill>
                  <a:srgbClr val="00B050"/>
                </a:solidFill>
              </a:rPr>
              <a:t>:</a:t>
            </a:r>
            <a:endParaRPr lang="ru-RU" sz="2800" b="1" i="1" dirty="0">
              <a:solidFill>
                <a:srgbClr val="00B050"/>
              </a:solidFill>
            </a:endParaRPr>
          </a:p>
          <a:p>
            <a:r>
              <a:rPr lang="en-US" sz="2800" b="1" i="1" dirty="0"/>
              <a:t>A</a:t>
            </a:r>
            <a:r>
              <a:rPr lang="en-US" sz="2800" b="1" baseline="-25000" dirty="0"/>
              <a:t> </a:t>
            </a:r>
            <a:r>
              <a:rPr lang="en-US" sz="2800" b="1" dirty="0"/>
              <a:t>= {1- </a:t>
            </a:r>
            <a:r>
              <a:rPr lang="en-US" sz="2800" b="1" dirty="0" err="1"/>
              <a:t>o‘qning</a:t>
            </a:r>
            <a:r>
              <a:rPr lang="en-US" sz="2800" b="1" dirty="0"/>
              <a:t> </a:t>
            </a:r>
            <a:r>
              <a:rPr lang="en-US" sz="2800" b="1" dirty="0" err="1"/>
              <a:t>nishonga</a:t>
            </a:r>
            <a:r>
              <a:rPr lang="en-US" sz="2800" b="1" dirty="0"/>
              <a:t> </a:t>
            </a:r>
            <a:r>
              <a:rPr lang="en-US" sz="2800" b="1" dirty="0" err="1"/>
              <a:t>tegishi</a:t>
            </a:r>
            <a:r>
              <a:rPr lang="en-US" sz="2800" b="1" dirty="0"/>
              <a:t>}</a:t>
            </a:r>
            <a:endParaRPr lang="ru-RU" sz="2800" b="1" dirty="0"/>
          </a:p>
          <a:p>
            <a:r>
              <a:rPr lang="en-US" sz="2800" b="1" i="1" dirty="0"/>
              <a:t>B</a:t>
            </a:r>
            <a:r>
              <a:rPr lang="en-US" sz="2800" b="1" baseline="-25000" dirty="0"/>
              <a:t> </a:t>
            </a:r>
            <a:r>
              <a:rPr lang="en-US" sz="2800" b="1" dirty="0"/>
              <a:t>= {2- </a:t>
            </a:r>
            <a:r>
              <a:rPr lang="en-US" sz="2800" b="1" dirty="0" err="1"/>
              <a:t>o‘qning</a:t>
            </a:r>
            <a:r>
              <a:rPr lang="en-US" sz="2800" b="1" dirty="0"/>
              <a:t> </a:t>
            </a:r>
            <a:r>
              <a:rPr lang="en-US" sz="2800" b="1" dirty="0" err="1"/>
              <a:t>nishonga</a:t>
            </a:r>
            <a:r>
              <a:rPr lang="en-US" sz="2800" b="1" dirty="0"/>
              <a:t> </a:t>
            </a:r>
            <a:r>
              <a:rPr lang="en-US" sz="2800" b="1" dirty="0" err="1"/>
              <a:t>tegishi</a:t>
            </a:r>
            <a:r>
              <a:rPr lang="en-US" sz="2800" b="1" dirty="0"/>
              <a:t>}</a:t>
            </a:r>
            <a:endParaRPr lang="ru-RU" sz="2800" b="1" dirty="0"/>
          </a:p>
          <a:p>
            <a:r>
              <a:rPr lang="en-US" sz="2800" b="1" i="1" dirty="0"/>
              <a:t>C</a:t>
            </a:r>
            <a:r>
              <a:rPr lang="en-US" sz="2800" b="1" baseline="-25000" dirty="0"/>
              <a:t> </a:t>
            </a:r>
            <a:r>
              <a:rPr lang="en-US" sz="2800" b="1" dirty="0"/>
              <a:t>= {3- </a:t>
            </a:r>
            <a:r>
              <a:rPr lang="en-US" sz="2800" b="1" dirty="0" err="1"/>
              <a:t>o‘qning</a:t>
            </a:r>
            <a:r>
              <a:rPr lang="en-US" sz="2800" b="1" dirty="0"/>
              <a:t> </a:t>
            </a:r>
            <a:r>
              <a:rPr lang="en-US" sz="2800" b="1" dirty="0" err="1"/>
              <a:t>nishonga</a:t>
            </a:r>
            <a:r>
              <a:rPr lang="en-US" sz="2800" b="1" dirty="0"/>
              <a:t> </a:t>
            </a:r>
            <a:r>
              <a:rPr lang="en-US" sz="2800" b="1" dirty="0" err="1"/>
              <a:t>tegishi</a:t>
            </a:r>
            <a:r>
              <a:rPr lang="en-US" sz="2800" b="1" dirty="0"/>
              <a:t>} </a:t>
            </a:r>
            <a:endParaRPr lang="ru-RU" sz="2800" b="1" dirty="0"/>
          </a:p>
          <a:p>
            <a:r>
              <a:rPr lang="en-US" sz="2800" b="1" i="1" dirty="0"/>
              <a:t>A, B, C</a:t>
            </a:r>
            <a:r>
              <a:rPr lang="en-US" sz="2800" b="1" dirty="0"/>
              <a:t> </a:t>
            </a:r>
            <a:r>
              <a:rPr lang="en-US" sz="2800" b="1" dirty="0" err="1"/>
              <a:t>hodisalar</a:t>
            </a:r>
            <a:r>
              <a:rPr lang="en-US" sz="2800" b="1" dirty="0"/>
              <a:t> </a:t>
            </a:r>
            <a:r>
              <a:rPr lang="en-US" sz="2800" b="1" dirty="0" err="1"/>
              <a:t>o‘zaro</a:t>
            </a:r>
            <a:r>
              <a:rPr lang="en-US" sz="2800" b="1" dirty="0"/>
              <a:t> </a:t>
            </a:r>
            <a:r>
              <a:rPr lang="en-US" sz="2800" b="1" dirty="0" err="1"/>
              <a:t>bog‘liqsiz</a:t>
            </a:r>
            <a:r>
              <a:rPr lang="en-US" sz="2800" b="1" dirty="0"/>
              <a:t>. </a:t>
            </a:r>
            <a:endParaRPr lang="ru-RU" sz="2800" b="1" dirty="0"/>
          </a:p>
          <a:p>
            <a:r>
              <a:rPr lang="en-US" sz="2800" b="1" i="1" dirty="0"/>
              <a:t>P</a:t>
            </a:r>
            <a:r>
              <a:rPr lang="en-US" sz="2800" b="1" dirty="0"/>
              <a:t>(</a:t>
            </a:r>
            <a:r>
              <a:rPr lang="en-US" sz="2800" b="1" i="1" dirty="0"/>
              <a:t>A</a:t>
            </a:r>
            <a:r>
              <a:rPr lang="en-US" sz="2800" b="1" dirty="0"/>
              <a:t>∩</a:t>
            </a:r>
            <a:r>
              <a:rPr lang="en-US" sz="2800" b="1" i="1" dirty="0"/>
              <a:t>B</a:t>
            </a:r>
            <a:r>
              <a:rPr lang="en-US" sz="2800" b="1" dirty="0"/>
              <a:t>∩</a:t>
            </a:r>
            <a:r>
              <a:rPr lang="en-US" sz="2800" b="1" i="1" dirty="0"/>
              <a:t>C</a:t>
            </a:r>
            <a:r>
              <a:rPr lang="en-US" sz="2800" b="1" dirty="0"/>
              <a:t>) =  </a:t>
            </a:r>
            <a:r>
              <a:rPr lang="en-US" sz="2800" b="1" i="1" dirty="0"/>
              <a:t>P</a:t>
            </a:r>
            <a:r>
              <a:rPr lang="en-US" sz="2800" b="1" dirty="0"/>
              <a:t>(</a:t>
            </a:r>
            <a:r>
              <a:rPr lang="en-US" sz="2800" b="1" i="1" dirty="0"/>
              <a:t>A</a:t>
            </a:r>
            <a:r>
              <a:rPr lang="en-US" sz="2800" b="1" dirty="0"/>
              <a:t>) ‧ </a:t>
            </a:r>
            <a:r>
              <a:rPr lang="en-US" sz="2800" b="1" i="1" dirty="0"/>
              <a:t>P</a:t>
            </a:r>
            <a:r>
              <a:rPr lang="en-US" sz="2800" b="1" dirty="0"/>
              <a:t>(</a:t>
            </a:r>
            <a:r>
              <a:rPr lang="en-US" sz="2800" b="1" i="1" dirty="0"/>
              <a:t>B</a:t>
            </a:r>
            <a:r>
              <a:rPr lang="en-US" sz="2800" b="1" dirty="0"/>
              <a:t>) ‧ </a:t>
            </a:r>
            <a:r>
              <a:rPr lang="en-US" sz="2800" b="1" i="1" dirty="0"/>
              <a:t>P</a:t>
            </a:r>
            <a:r>
              <a:rPr lang="en-US" sz="2800" b="1" dirty="0"/>
              <a:t>(</a:t>
            </a:r>
            <a:r>
              <a:rPr lang="en-US" sz="2800" b="1" i="1" dirty="0"/>
              <a:t>C</a:t>
            </a:r>
            <a:r>
              <a:rPr lang="en-US" sz="2800" b="1" dirty="0"/>
              <a:t>) = 0,8 ‧ 0,8 ‧ 0,8 = 0,512</a:t>
            </a:r>
            <a:endParaRPr lang="ru-RU" sz="2800" b="1" dirty="0"/>
          </a:p>
          <a:p>
            <a:pPr algn="r"/>
            <a:r>
              <a:rPr lang="en-US" sz="2800" b="1" dirty="0"/>
              <a:t>	</a:t>
            </a:r>
            <a:endParaRPr lang="ru-RU" sz="2800" b="1" dirty="0"/>
          </a:p>
          <a:p>
            <a:pPr algn="r"/>
            <a:r>
              <a:rPr lang="en-US" sz="2800" b="1" i="1" dirty="0" err="1">
                <a:solidFill>
                  <a:srgbClr val="00B050"/>
                </a:solidFill>
              </a:rPr>
              <a:t>Javob</a:t>
            </a:r>
            <a:r>
              <a:rPr lang="en-US" sz="2800" b="1" i="1" dirty="0">
                <a:solidFill>
                  <a:srgbClr val="00B050"/>
                </a:solidFill>
              </a:rPr>
              <a:t>:</a:t>
            </a:r>
            <a:r>
              <a:rPr lang="en-US" sz="2800" b="1" dirty="0">
                <a:solidFill>
                  <a:srgbClr val="00B050"/>
                </a:solidFill>
              </a:rPr>
              <a:t> </a:t>
            </a:r>
            <a:r>
              <a:rPr lang="en-US" sz="2800" b="1" dirty="0"/>
              <a:t>0,512</a:t>
            </a:r>
            <a:endParaRPr lang="ru-RU" sz="2800" b="1" dirty="0"/>
          </a:p>
          <a:p>
            <a:endParaRPr lang="ru-RU" sz="2800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C:\Users\elmur\OneDrive\Рабочий стол\10b799d876ae41134a1ec1a6655d51d0_anim (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0934" y="75406"/>
            <a:ext cx="5317066" cy="4996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83613" y="881146"/>
            <a:ext cx="503185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i="1" dirty="0">
                <a:solidFill>
                  <a:srgbClr val="00B050"/>
                </a:solidFill>
              </a:rPr>
              <a:t>3-masala</a:t>
            </a:r>
            <a:r>
              <a:rPr lang="en-US" sz="2800" b="1" dirty="0">
                <a:solidFill>
                  <a:srgbClr val="00B050"/>
                </a:solidFill>
              </a:rPr>
              <a:t>. </a:t>
            </a:r>
            <a:r>
              <a:rPr lang="en-US" sz="2800" b="1" dirty="0" err="1"/>
              <a:t>Mergan</a:t>
            </a:r>
            <a:r>
              <a:rPr lang="en-US" sz="2800" b="1" dirty="0"/>
              <a:t> 5 </a:t>
            </a:r>
            <a:r>
              <a:rPr lang="en-US" sz="2800" b="1" dirty="0" err="1"/>
              <a:t>marta</a:t>
            </a:r>
            <a:r>
              <a:rPr lang="en-US" sz="2800" b="1" dirty="0"/>
              <a:t> </a:t>
            </a:r>
            <a:r>
              <a:rPr lang="en-US" sz="2800" b="1" dirty="0" err="1"/>
              <a:t>nishonga</a:t>
            </a:r>
            <a:r>
              <a:rPr lang="en-US" sz="2800" b="1" dirty="0"/>
              <a:t> </a:t>
            </a:r>
            <a:r>
              <a:rPr lang="en-US" sz="2800" b="1" dirty="0" err="1"/>
              <a:t>o‘q</a:t>
            </a:r>
            <a:r>
              <a:rPr lang="en-US" sz="2800" b="1" dirty="0"/>
              <a:t> </a:t>
            </a:r>
            <a:r>
              <a:rPr lang="en-US" sz="2800" b="1" dirty="0" err="1"/>
              <a:t>otayapti</a:t>
            </a:r>
            <a:r>
              <a:rPr lang="en-US" sz="2800" b="1" dirty="0"/>
              <a:t>. </a:t>
            </a:r>
            <a:r>
              <a:rPr lang="en-US" sz="2800" b="1" dirty="0" err="1"/>
              <a:t>O‘qning</a:t>
            </a:r>
            <a:r>
              <a:rPr lang="en-US" sz="2800" b="1" dirty="0"/>
              <a:t> </a:t>
            </a:r>
            <a:r>
              <a:rPr lang="en-US" sz="2800" b="1" dirty="0" err="1"/>
              <a:t>nishonga</a:t>
            </a:r>
            <a:r>
              <a:rPr lang="en-US" sz="2800" b="1" dirty="0"/>
              <a:t> </a:t>
            </a:r>
            <a:r>
              <a:rPr lang="en-US" sz="2800" b="1" dirty="0" err="1"/>
              <a:t>tegish</a:t>
            </a:r>
            <a:r>
              <a:rPr lang="en-US" sz="2800" b="1" dirty="0"/>
              <a:t> </a:t>
            </a:r>
            <a:r>
              <a:rPr lang="en-US" sz="2800" b="1" dirty="0" err="1"/>
              <a:t>ehtimolligi</a:t>
            </a:r>
            <a:r>
              <a:rPr lang="en-US" sz="2800" b="1" dirty="0"/>
              <a:t> 0,8 </a:t>
            </a:r>
            <a:r>
              <a:rPr lang="en-US" sz="2800" b="1" dirty="0" err="1"/>
              <a:t>ga</a:t>
            </a:r>
            <a:r>
              <a:rPr lang="en-US" sz="2800" b="1" dirty="0"/>
              <a:t> </a:t>
            </a:r>
            <a:r>
              <a:rPr lang="en-US" sz="2800" b="1" dirty="0" err="1"/>
              <a:t>teng</a:t>
            </a:r>
            <a:r>
              <a:rPr lang="en-US" sz="2800" b="1" dirty="0"/>
              <a:t>. </a:t>
            </a:r>
            <a:r>
              <a:rPr lang="en-US" sz="2800" b="1" dirty="0" err="1"/>
              <a:t>Merganning</a:t>
            </a:r>
            <a:r>
              <a:rPr lang="en-US" sz="2800" b="1" dirty="0"/>
              <a:t> </a:t>
            </a:r>
            <a:r>
              <a:rPr lang="en-US" sz="2800" b="1" dirty="0" err="1"/>
              <a:t>dastlabki</a:t>
            </a:r>
            <a:r>
              <a:rPr lang="en-US" sz="2800" b="1" dirty="0"/>
              <a:t> </a:t>
            </a:r>
            <a:r>
              <a:rPr lang="en-US" sz="2800" b="1" dirty="0" err="1"/>
              <a:t>uchta</a:t>
            </a:r>
            <a:r>
              <a:rPr lang="en-US" sz="2800" b="1" dirty="0"/>
              <a:t> </a:t>
            </a:r>
            <a:r>
              <a:rPr lang="en-US" sz="2800" b="1" dirty="0" err="1"/>
              <a:t>otishda</a:t>
            </a:r>
            <a:r>
              <a:rPr lang="en-US" sz="2800" b="1" dirty="0"/>
              <a:t> </a:t>
            </a:r>
            <a:r>
              <a:rPr lang="en-US" sz="2800" b="1" dirty="0" err="1"/>
              <a:t>o‘q</a:t>
            </a:r>
            <a:r>
              <a:rPr lang="en-US" sz="2800" b="1" dirty="0"/>
              <a:t> </a:t>
            </a:r>
            <a:r>
              <a:rPr lang="en-US" sz="2800" b="1" dirty="0" err="1"/>
              <a:t>nishonga</a:t>
            </a:r>
            <a:r>
              <a:rPr lang="en-US" sz="2800" b="1" dirty="0"/>
              <a:t> </a:t>
            </a:r>
            <a:r>
              <a:rPr lang="en-US" sz="2800" b="1" dirty="0" err="1"/>
              <a:t>tegishi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keyingi</a:t>
            </a:r>
            <a:r>
              <a:rPr lang="en-US" sz="2800" b="1" dirty="0"/>
              <a:t> </a:t>
            </a:r>
            <a:r>
              <a:rPr lang="en-US" sz="2800" b="1" dirty="0" err="1"/>
              <a:t>ikki</a:t>
            </a:r>
            <a:r>
              <a:rPr lang="en-US" sz="2800" b="1" dirty="0"/>
              <a:t> </a:t>
            </a:r>
            <a:r>
              <a:rPr lang="en-US" sz="2800" b="1" dirty="0" err="1"/>
              <a:t>otishda</a:t>
            </a:r>
            <a:r>
              <a:rPr lang="en-US" sz="2800" b="1" dirty="0"/>
              <a:t> </a:t>
            </a:r>
            <a:r>
              <a:rPr lang="en-US" sz="2800" b="1" dirty="0" err="1"/>
              <a:t>esa</a:t>
            </a:r>
            <a:r>
              <a:rPr lang="en-US" sz="2800" b="1" dirty="0"/>
              <a:t> </a:t>
            </a:r>
            <a:r>
              <a:rPr lang="en-US" sz="2800" b="1" dirty="0" err="1"/>
              <a:t>nishonga</a:t>
            </a:r>
            <a:r>
              <a:rPr lang="en-US" sz="2800" b="1" dirty="0"/>
              <a:t> </a:t>
            </a:r>
            <a:r>
              <a:rPr lang="en-US" sz="2800" b="1" dirty="0" err="1"/>
              <a:t>tegmasligi</a:t>
            </a:r>
            <a:r>
              <a:rPr lang="en-US" sz="2800" b="1" dirty="0"/>
              <a:t> </a:t>
            </a:r>
            <a:r>
              <a:rPr lang="en-US" sz="2800" b="1" dirty="0" err="1"/>
              <a:t>ehtimolligini</a:t>
            </a:r>
            <a:r>
              <a:rPr lang="en-US" sz="2800" b="1" dirty="0"/>
              <a:t> toping</a:t>
            </a:r>
            <a:r>
              <a:rPr lang="ru-RU" sz="2800" b="1" dirty="0"/>
              <a:t>.</a:t>
            </a:r>
          </a:p>
          <a:p>
            <a:r>
              <a:rPr lang="en-US" sz="2800" b="1" dirty="0"/>
              <a:t> </a:t>
            </a:r>
            <a:endParaRPr lang="ru-RU" sz="2800" b="1" dirty="0"/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C:\Users\elmur\AppData\Local\Temp\ksohtml7656\wps173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6100"/>
            <a:ext cx="4433628" cy="4337700"/>
          </a:xfrm>
          <a:prstGeom prst="rect">
            <a:avLst/>
          </a:prstGeom>
          <a:noFill/>
          <a:ln>
            <a:noFill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183613" y="85279"/>
                <a:ext cx="8867254" cy="563231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400" b="1" i="1" dirty="0">
                    <a:solidFill>
                      <a:srgbClr val="00B050"/>
                    </a:solidFill>
                  </a:rPr>
                  <a:t>Yechish:</a:t>
                </a:r>
                <a:r>
                  <a:rPr lang="en-US" sz="2400" b="1" dirty="0">
                    <a:solidFill>
                      <a:srgbClr val="00B050"/>
                    </a:solidFill>
                  </a:rPr>
                  <a:t> </a:t>
                </a:r>
                <a:endParaRPr lang="ru-RU" sz="2400" b="1" dirty="0">
                  <a:solidFill>
                    <a:srgbClr val="00B050"/>
                  </a:solidFill>
                </a:endParaRPr>
              </a:p>
              <a:p>
                <a:endParaRPr lang="ru-RU" sz="2400" b="1" i="1" dirty="0">
                  <a:solidFill>
                    <a:srgbClr val="00B050"/>
                  </a:solidFill>
                  <a:latin typeface="Cambria Math"/>
                </a:endParaRPr>
              </a:p>
              <a:p>
                <a:endParaRPr lang="ru-RU" sz="2400" b="1" i="1" dirty="0">
                  <a:solidFill>
                    <a:srgbClr val="00B050"/>
                  </a:solidFill>
                  <a:latin typeface="Cambria Math"/>
                </a:endParaRPr>
              </a:p>
              <a:p>
                <a:endParaRPr lang="ru-RU" sz="2400" b="1" i="1" dirty="0">
                  <a:solidFill>
                    <a:srgbClr val="00B050"/>
                  </a:solidFill>
                  <a:latin typeface="Cambria Math"/>
                </a:endParaRPr>
              </a:p>
              <a:p>
                <a:endParaRPr lang="ru-RU" sz="2400" b="1" i="1" dirty="0">
                  <a:solidFill>
                    <a:srgbClr val="00B050"/>
                  </a:solidFill>
                  <a:latin typeface="Cambria Math"/>
                </a:endParaRPr>
              </a:p>
              <a:p>
                <a:endParaRPr lang="ru-RU" sz="2400" b="1" i="1" dirty="0">
                  <a:solidFill>
                    <a:srgbClr val="00B050"/>
                  </a:solidFill>
                  <a:latin typeface="Cambria Math"/>
                </a:endParaRPr>
              </a:p>
              <a:p>
                <a:endParaRPr lang="ru-RU" sz="2400" b="1" i="1" dirty="0">
                  <a:solidFill>
                    <a:srgbClr val="00B050"/>
                  </a:solidFill>
                  <a:latin typeface="Cambria Math"/>
                </a:endParaRPr>
              </a:p>
              <a:p>
                <a:endParaRPr lang="ru-RU" sz="2400" b="1" i="1" dirty="0">
                  <a:solidFill>
                    <a:srgbClr val="00B050"/>
                  </a:solidFill>
                  <a:latin typeface="Cambria Math"/>
                </a:endParaRPr>
              </a:p>
              <a:p>
                <a:endParaRPr lang="ru-RU" sz="2400" b="1" i="1" dirty="0">
                  <a:solidFill>
                    <a:srgbClr val="00B050"/>
                  </a:solidFill>
                  <a:latin typeface="Cambria Math"/>
                </a:endParaRPr>
              </a:p>
              <a:p>
                <a:pPr algn="r"/>
                <a:r>
                  <a:rPr lang="en-US" sz="2400" i="1" dirty="0"/>
                  <a:t>P</a:t>
                </a:r>
                <a:r>
                  <a:rPr lang="en-US" sz="2400" dirty="0"/>
                  <a:t>(</a:t>
                </a:r>
                <a:r>
                  <a:rPr lang="en-US" sz="2400" i="1" dirty="0"/>
                  <a:t>A</a:t>
                </a:r>
                <a:r>
                  <a:rPr lang="en-US" sz="2400" dirty="0"/>
                  <a:t>) = 0,8· 0,8· 0,8· 0,2· 0,2 = 0,02048 </a:t>
                </a:r>
                <a:endParaRPr lang="ru-RU" sz="2400" b="1" i="1" dirty="0">
                  <a:solidFill>
                    <a:srgbClr val="00B050"/>
                  </a:solidFill>
                  <a:latin typeface="Cambria Math"/>
                </a:endParaRPr>
              </a:p>
              <a:p>
                <a:pPr algn="r"/>
                <a:endParaRPr lang="ru-RU" sz="2400" b="1" i="1" dirty="0">
                  <a:solidFill>
                    <a:srgbClr val="00B050"/>
                  </a:solidFill>
                  <a:latin typeface="Cambria Math"/>
                </a:endParaRPr>
              </a:p>
              <a:p>
                <a:pPr algn="r"/>
                <a:endParaRPr lang="ru-RU" sz="2400" b="1" i="1" dirty="0">
                  <a:solidFill>
                    <a:srgbClr val="00B050"/>
                  </a:solidFill>
                  <a:latin typeface="Cambria Math"/>
                </a:endParaRPr>
              </a:p>
              <a:p>
                <a:pPr algn="r"/>
                <a14:m>
                  <m:oMathPara xmlns:m="http://schemas.openxmlformats.org/officeDocument/2006/math">
                    <m:oMathParaPr>
                      <m:jc m:val="right"/>
                    </m:oMathParaPr>
                    <m:oMath xmlns:m="http://schemas.openxmlformats.org/officeDocument/2006/math">
                      <m:r>
                        <a:rPr lang="en-US" sz="2400" b="1" i="1" smtClean="0">
                          <a:solidFill>
                            <a:srgbClr val="00B050"/>
                          </a:solidFill>
                          <a:latin typeface="Cambria Math"/>
                        </a:rPr>
                        <m:t>𝑱𝒂𝒗𝒐𝒃</m:t>
                      </m:r>
                      <m:r>
                        <a:rPr lang="en-US" sz="2400" b="1" i="1" smtClean="0">
                          <a:solidFill>
                            <a:srgbClr val="00B050"/>
                          </a:solidFill>
                          <a:latin typeface="Cambria Math"/>
                        </a:rPr>
                        <m:t>:</m:t>
                      </m:r>
                      <m:r>
                        <m:rPr>
                          <m:nor/>
                        </m:rPr>
                        <a:rPr lang="en-US" sz="2400" dirty="0"/>
                        <m:t>0,02048 </m:t>
                      </m:r>
                    </m:oMath>
                  </m:oMathPara>
                </a14:m>
                <a:endParaRPr lang="ru-RU" sz="2400" b="1" i="1" dirty="0">
                  <a:solidFill>
                    <a:srgbClr val="00B050"/>
                  </a:solidFill>
                  <a:latin typeface="Cambria Math"/>
                </a:endParaRPr>
              </a:p>
              <a:p>
                <a:pPr algn="r"/>
                <a:endParaRPr lang="ru-RU" sz="2400" b="1" dirty="0"/>
              </a:p>
              <a:p>
                <a:r>
                  <a:rPr lang="en-US" sz="2400" b="1" dirty="0"/>
                  <a:t>  </a:t>
                </a:r>
                <a:endParaRPr lang="ru-RU" sz="2400" b="1" dirty="0"/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613" y="85279"/>
                <a:ext cx="8867254" cy="5632311"/>
              </a:xfrm>
              <a:prstGeom prst="rect">
                <a:avLst/>
              </a:prstGeom>
              <a:blipFill rotWithShape="1">
                <a:blip r:embed="rId3"/>
                <a:stretch>
                  <a:fillRect l="-1031" t="-866" r="-192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514073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33065" y="1152594"/>
            <a:ext cx="860102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50"/>
                </a:solidFill>
              </a:rPr>
              <a:t>4-masala.</a:t>
            </a:r>
            <a:r>
              <a:rPr lang="en-US" sz="2800" b="1" dirty="0"/>
              <a:t> </a:t>
            </a:r>
            <a:r>
              <a:rPr lang="en-US" sz="2800" b="1" dirty="0" err="1"/>
              <a:t>Korxonaga</a:t>
            </a:r>
            <a:r>
              <a:rPr lang="en-US" sz="2800" b="1" dirty="0"/>
              <a:t> </a:t>
            </a:r>
            <a:r>
              <a:rPr lang="en-US" sz="2800" b="1" dirty="0" err="1"/>
              <a:t>favqulodda</a:t>
            </a:r>
            <a:r>
              <a:rPr lang="en-US" sz="2800" b="1" dirty="0"/>
              <a:t> </a:t>
            </a:r>
            <a:r>
              <a:rPr lang="en-US" sz="2800" b="1" dirty="0" err="1"/>
              <a:t>hodisa</a:t>
            </a:r>
            <a:r>
              <a:rPr lang="en-US" sz="2800" b="1" dirty="0"/>
              <a:t> </a:t>
            </a:r>
            <a:r>
              <a:rPr lang="en-US" sz="2800" b="1" dirty="0" err="1"/>
              <a:t>ro‘y</a:t>
            </a:r>
            <a:r>
              <a:rPr lang="en-US" sz="2800" b="1" dirty="0"/>
              <a:t> </a:t>
            </a:r>
            <a:r>
              <a:rPr lang="en-US" sz="2800" b="1" dirty="0" err="1"/>
              <a:t>berganda</a:t>
            </a:r>
            <a:r>
              <a:rPr lang="en-US" sz="2800" b="1" dirty="0"/>
              <a:t> </a:t>
            </a:r>
            <a:r>
              <a:rPr lang="en-US" sz="2800" b="1" dirty="0" err="1"/>
              <a:t>xabar</a:t>
            </a:r>
            <a:r>
              <a:rPr lang="en-US" sz="2800" b="1" dirty="0"/>
              <a:t> </a:t>
            </a:r>
            <a:r>
              <a:rPr lang="en-US" sz="2800" b="1" dirty="0" err="1"/>
              <a:t>beradigan</a:t>
            </a:r>
            <a:r>
              <a:rPr lang="en-US" sz="2800" b="1" dirty="0"/>
              <a:t>, </a:t>
            </a:r>
            <a:r>
              <a:rPr lang="en-US" sz="2800" b="1" dirty="0" err="1"/>
              <a:t>bir-biridan</a:t>
            </a:r>
            <a:r>
              <a:rPr lang="en-US" sz="2800" b="1" dirty="0"/>
              <a:t> </a:t>
            </a:r>
            <a:r>
              <a:rPr lang="en-US" sz="2800" b="1" dirty="0" err="1"/>
              <a:t>mustaqil</a:t>
            </a:r>
            <a:r>
              <a:rPr lang="en-US" sz="2800" b="1" dirty="0"/>
              <a:t> </a:t>
            </a:r>
            <a:r>
              <a:rPr lang="en-US" sz="2800" b="1" dirty="0" err="1"/>
              <a:t>ishlovchi</a:t>
            </a:r>
            <a:r>
              <a:rPr lang="en-US" sz="2800" b="1" dirty="0"/>
              <a:t> 2 ta </a:t>
            </a:r>
            <a:r>
              <a:rPr lang="en-US" sz="2800" b="1" dirty="0" err="1"/>
              <a:t>asbob</a:t>
            </a:r>
            <a:r>
              <a:rPr lang="en-US" sz="2800" b="1" dirty="0"/>
              <a:t> </a:t>
            </a:r>
            <a:r>
              <a:rPr lang="en-US" sz="2800" b="1" dirty="0" err="1"/>
              <a:t>o‘rnatilgan</a:t>
            </a:r>
            <a:r>
              <a:rPr lang="en-US" sz="2800" b="1" dirty="0"/>
              <a:t>. </a:t>
            </a:r>
            <a:r>
              <a:rPr lang="en-US" sz="2800" b="1" dirty="0" err="1"/>
              <a:t>Favqulodda</a:t>
            </a:r>
            <a:r>
              <a:rPr lang="en-US" sz="2800" b="1" dirty="0"/>
              <a:t> </a:t>
            </a:r>
            <a:r>
              <a:rPr lang="en-US" sz="2800" b="1" dirty="0" err="1"/>
              <a:t>hodisa</a:t>
            </a:r>
            <a:r>
              <a:rPr lang="en-US" sz="2800" b="1" dirty="0"/>
              <a:t> </a:t>
            </a:r>
            <a:r>
              <a:rPr lang="en-US" sz="2800" b="1" dirty="0" err="1"/>
              <a:t>ro‘y</a:t>
            </a:r>
            <a:r>
              <a:rPr lang="en-US" sz="2800" b="1" dirty="0"/>
              <a:t> </a:t>
            </a:r>
            <a:r>
              <a:rPr lang="en-US" sz="2800" b="1" dirty="0" err="1"/>
              <a:t>berganda</a:t>
            </a:r>
            <a:r>
              <a:rPr lang="en-US" sz="2800" b="1" dirty="0"/>
              <a:t> </a:t>
            </a:r>
            <a:r>
              <a:rPr lang="en-US" sz="2800" b="1" dirty="0" err="1"/>
              <a:t>birinchi</a:t>
            </a:r>
            <a:r>
              <a:rPr lang="en-US" sz="2800" b="1" dirty="0"/>
              <a:t> </a:t>
            </a:r>
            <a:r>
              <a:rPr lang="en-US" sz="2800" b="1" dirty="0" err="1"/>
              <a:t>asbobning</a:t>
            </a:r>
            <a:r>
              <a:rPr lang="en-US" sz="2800" b="1" dirty="0"/>
              <a:t> </a:t>
            </a:r>
            <a:r>
              <a:rPr lang="en-US" sz="2800" b="1" dirty="0" err="1"/>
              <a:t>ishlash</a:t>
            </a:r>
            <a:r>
              <a:rPr lang="en-US" sz="2800" b="1" dirty="0"/>
              <a:t> </a:t>
            </a:r>
            <a:r>
              <a:rPr lang="en-US" sz="2800" b="1" dirty="0" err="1"/>
              <a:t>ehtimoli</a:t>
            </a:r>
            <a:r>
              <a:rPr lang="en-US" sz="2800" b="1" dirty="0"/>
              <a:t> 0,85 </a:t>
            </a:r>
            <a:r>
              <a:rPr lang="en-US" sz="2800" b="1" dirty="0" err="1"/>
              <a:t>ga</a:t>
            </a:r>
            <a:r>
              <a:rPr lang="en-US" sz="2800" b="1" dirty="0"/>
              <a:t>, </a:t>
            </a:r>
            <a:r>
              <a:rPr lang="en-US" sz="2800" b="1" dirty="0" err="1"/>
              <a:t>ikkinchisi</a:t>
            </a:r>
            <a:r>
              <a:rPr lang="en-US" sz="2800" b="1" dirty="0"/>
              <a:t> </a:t>
            </a:r>
            <a:r>
              <a:rPr lang="en-US" sz="2800" b="1" dirty="0" err="1"/>
              <a:t>uchun</a:t>
            </a:r>
            <a:r>
              <a:rPr lang="en-US" sz="2800" b="1" dirty="0"/>
              <a:t> </a:t>
            </a:r>
            <a:r>
              <a:rPr lang="en-US" sz="2800" b="1" dirty="0" err="1"/>
              <a:t>bu</a:t>
            </a:r>
            <a:r>
              <a:rPr lang="en-US" sz="2800" b="1" dirty="0"/>
              <a:t> </a:t>
            </a:r>
            <a:r>
              <a:rPr lang="en-US" sz="2800" b="1" dirty="0" err="1"/>
              <a:t>ehtimollik</a:t>
            </a:r>
            <a:r>
              <a:rPr lang="en-US" sz="2800" b="1" dirty="0"/>
              <a:t> 0,8 </a:t>
            </a:r>
            <a:r>
              <a:rPr lang="en-US" sz="2800" b="1" dirty="0" err="1"/>
              <a:t>ga</a:t>
            </a:r>
            <a:r>
              <a:rPr lang="en-US" sz="2800" b="1" dirty="0"/>
              <a:t> </a:t>
            </a:r>
            <a:r>
              <a:rPr lang="en-US" sz="2800" b="1" dirty="0" err="1"/>
              <a:t>teng</a:t>
            </a:r>
            <a:r>
              <a:rPr lang="en-US" sz="2800" b="1" dirty="0"/>
              <a:t>. </a:t>
            </a:r>
            <a:r>
              <a:rPr lang="en-US" sz="2800" b="1" dirty="0" err="1"/>
              <a:t>Favqulodda</a:t>
            </a:r>
            <a:r>
              <a:rPr lang="en-US" sz="2800" b="1" dirty="0"/>
              <a:t> </a:t>
            </a:r>
            <a:r>
              <a:rPr lang="en-US" sz="2800" b="1" dirty="0" err="1"/>
              <a:t>hodisa</a:t>
            </a:r>
            <a:r>
              <a:rPr lang="en-US" sz="2800" b="1" dirty="0"/>
              <a:t> </a:t>
            </a:r>
            <a:r>
              <a:rPr lang="en-US" sz="2800" b="1" dirty="0" err="1"/>
              <a:t>ro‘y</a:t>
            </a:r>
            <a:r>
              <a:rPr lang="en-US" sz="2800" b="1" dirty="0"/>
              <a:t> </a:t>
            </a:r>
            <a:r>
              <a:rPr lang="en-US" sz="2800" b="1" dirty="0" err="1"/>
              <a:t>berganda</a:t>
            </a:r>
            <a:r>
              <a:rPr lang="en-US" sz="2800" b="1" dirty="0"/>
              <a:t> </a:t>
            </a:r>
            <a:r>
              <a:rPr lang="en-US" sz="2800" b="1" dirty="0" err="1"/>
              <a:t>faqat</a:t>
            </a:r>
            <a:r>
              <a:rPr lang="en-US" sz="2800" b="1" dirty="0"/>
              <a:t> </a:t>
            </a:r>
            <a:r>
              <a:rPr lang="en-US" sz="2800" b="1" dirty="0" err="1"/>
              <a:t>bitta</a:t>
            </a:r>
            <a:r>
              <a:rPr lang="en-US" sz="2800" b="1" dirty="0"/>
              <a:t> </a:t>
            </a:r>
            <a:r>
              <a:rPr lang="en-US" sz="2800" b="1" dirty="0" err="1"/>
              <a:t>asbobning</a:t>
            </a:r>
            <a:r>
              <a:rPr lang="en-US" sz="2800" b="1" dirty="0"/>
              <a:t> </a:t>
            </a:r>
            <a:r>
              <a:rPr lang="en-US" sz="2800" b="1" dirty="0" err="1"/>
              <a:t>ishlash</a:t>
            </a:r>
            <a:r>
              <a:rPr lang="en-US" sz="2800" b="1" dirty="0"/>
              <a:t> </a:t>
            </a:r>
            <a:r>
              <a:rPr lang="en-US" sz="2800" b="1" dirty="0" err="1"/>
              <a:t>ehtimolini</a:t>
            </a:r>
            <a:r>
              <a:rPr lang="en-US" sz="2800" b="1" dirty="0"/>
              <a:t> toping.</a:t>
            </a:r>
            <a:endParaRPr lang="ru-RU" sz="2800" b="1" dirty="0"/>
          </a:p>
          <a:p>
            <a:pPr algn="just"/>
            <a:r>
              <a:rPr lang="en-US" sz="2800" b="1" dirty="0"/>
              <a:t>   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70614" y="74910"/>
                <a:ext cx="9073385" cy="563538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sz="2400" b="1" dirty="0">
                    <a:solidFill>
                      <a:srgbClr val="00B050"/>
                    </a:solidFill>
                  </a:rPr>
                  <a:t>     </a:t>
                </a:r>
                <a:r>
                  <a:rPr lang="en-US" sz="2400" b="1" dirty="0" err="1">
                    <a:solidFill>
                      <a:srgbClr val="00B050"/>
                    </a:solidFill>
                  </a:rPr>
                  <a:t>Yechish</a:t>
                </a:r>
                <a:r>
                  <a:rPr lang="en-US" sz="2400" b="1" dirty="0">
                    <a:solidFill>
                      <a:srgbClr val="00B050"/>
                    </a:solidFill>
                  </a:rPr>
                  <a:t>:</a:t>
                </a:r>
                <a:endParaRPr lang="uz-Cyrl-UZ" sz="2400" b="1" dirty="0">
                  <a:solidFill>
                    <a:srgbClr val="00B050"/>
                  </a:solidFill>
                </a:endParaRPr>
              </a:p>
              <a:p>
                <a:r>
                  <a:rPr lang="en-US" sz="2400" i="1" dirty="0"/>
                  <a:t>A</a:t>
                </a:r>
                <a:r>
                  <a:rPr lang="en-US" sz="2400" baseline="-25000" dirty="0"/>
                  <a:t>1</a:t>
                </a:r>
                <a:r>
                  <a:rPr lang="en-US" sz="2400" dirty="0"/>
                  <a:t> - </a:t>
                </a:r>
                <a:r>
                  <a:rPr lang="en-US" sz="2400" dirty="0" err="1"/>
                  <a:t>birinchi</a:t>
                </a:r>
                <a:r>
                  <a:rPr lang="en-US" sz="2400" dirty="0"/>
                  <a:t> </a:t>
                </a:r>
                <a:r>
                  <a:rPr lang="en-US" sz="2400" dirty="0" err="1"/>
                  <a:t>asbobning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ishlash</a:t>
                </a:r>
                <a:r>
                  <a:rPr lang="en-US" sz="2400" dirty="0"/>
                  <a:t> </a:t>
                </a:r>
                <a:r>
                  <a:rPr lang="en-US" sz="2400" dirty="0" err="1"/>
                  <a:t>hodisasi</a:t>
                </a:r>
                <a:endParaRPr lang="uz-Cyrl-UZ" sz="2400" dirty="0"/>
              </a:p>
              <a:p>
                <a:r>
                  <a:rPr lang="en-US" sz="2400" i="1" dirty="0"/>
                  <a:t>A</a:t>
                </a:r>
                <a:r>
                  <a:rPr lang="en-US" sz="2400" baseline="-25000" dirty="0"/>
                  <a:t>2</a:t>
                </a:r>
                <a:r>
                  <a:rPr lang="en-US" sz="2400" dirty="0"/>
                  <a:t> - </a:t>
                </a:r>
                <a:r>
                  <a:rPr lang="en-US" sz="2400" dirty="0" err="1"/>
                  <a:t>ikkinchi</a:t>
                </a:r>
                <a:r>
                  <a:rPr lang="en-US" sz="2400" dirty="0"/>
                  <a:t> </a:t>
                </a:r>
                <a:r>
                  <a:rPr lang="en-US" sz="2400" dirty="0" err="1"/>
                  <a:t>asbobning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ishlash</a:t>
                </a:r>
                <a:r>
                  <a:rPr lang="en-US" sz="2400" dirty="0"/>
                  <a:t> </a:t>
                </a:r>
                <a:r>
                  <a:rPr lang="en-US" sz="2400" dirty="0" err="1"/>
                  <a:t>hodisasi</a:t>
                </a:r>
                <a:r>
                  <a:rPr lang="en-US" sz="2400" dirty="0"/>
                  <a:t> </a:t>
                </a:r>
                <a:endParaRPr lang="uz-Cyrl-UZ" sz="2400" dirty="0"/>
              </a:p>
              <a:p>
                <a:r>
                  <a:rPr lang="en-US" sz="2400" dirty="0"/>
                  <a:t>U </a:t>
                </a:r>
                <a:r>
                  <a:rPr lang="en-US" sz="2400" dirty="0" err="1"/>
                  <a:t>holda</a:t>
                </a:r>
                <a:r>
                  <a:rPr lang="en-US" sz="2400" dirty="0"/>
                  <a:t>             </a:t>
                </a:r>
                <a:r>
                  <a:rPr lang="en-US" sz="2400" i="1" dirty="0"/>
                  <a:t>P</a:t>
                </a:r>
                <a:r>
                  <a:rPr lang="en-US" sz="2400" dirty="0"/>
                  <a:t>(A</a:t>
                </a:r>
                <a:r>
                  <a:rPr lang="en-US" sz="2400" baseline="-25000" dirty="0"/>
                  <a:t>1</a:t>
                </a:r>
                <a:r>
                  <a:rPr lang="en-US" sz="2400" dirty="0"/>
                  <a:t>) </a:t>
                </a:r>
                <a:r>
                  <a:rPr lang="ru-RU" sz="2400" dirty="0">
                    <a:sym typeface="Symbol"/>
                  </a:rPr>
                  <a:t></a:t>
                </a:r>
                <a:r>
                  <a:rPr lang="en-US" sz="2400" dirty="0"/>
                  <a:t> 0,85,        </a:t>
                </a:r>
                <a:r>
                  <a:rPr lang="en-US" sz="2400" i="1" dirty="0"/>
                  <a:t>P</a:t>
                </a:r>
                <a:r>
                  <a:rPr lang="en-US" sz="2400" dirty="0"/>
                  <a:t>(A</a:t>
                </a:r>
                <a:r>
                  <a:rPr lang="en-US" sz="2400" baseline="-25000" dirty="0"/>
                  <a:t>2</a:t>
                </a:r>
                <a:r>
                  <a:rPr lang="en-US" sz="2400" dirty="0"/>
                  <a:t>) </a:t>
                </a:r>
                <a:r>
                  <a:rPr lang="ru-RU" sz="2400" dirty="0">
                    <a:sym typeface="Symbol"/>
                  </a:rPr>
                  <a:t></a:t>
                </a:r>
                <a:r>
                  <a:rPr lang="en-US" sz="2400" dirty="0"/>
                  <a:t> 0,8,</a:t>
                </a:r>
                <a:endParaRPr lang="ru-RU" sz="2400" dirty="0"/>
              </a:p>
              <a:p>
                <a:r>
                  <a:rPr lang="en-US" sz="2400" dirty="0"/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𝑃</m:t>
                    </m:r>
                    <m:d>
                      <m:dPr>
                        <m:ctrlPr>
                          <a:rPr lang="ru-RU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̅"/>
                                <m:ctrlPr>
                                  <a:rPr lang="ru-RU" sz="2400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𝐴</m:t>
                                </m:r>
                              </m:e>
                            </m:acc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a:rPr lang="en-US" sz="2400" i="1">
                        <a:latin typeface="Cambria Math" panose="02040503050406030204" pitchFamily="18" charset="0"/>
                      </a:rPr>
                      <m:t>=1−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𝑃</m:t>
                    </m:r>
                    <m:d>
                      <m:dPr>
                        <m:ctrlPr>
                          <a:rPr lang="ru-RU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a:rPr lang="en-US" sz="2400" i="1">
                        <a:latin typeface="Cambria Math" panose="02040503050406030204" pitchFamily="18" charset="0"/>
                      </a:rPr>
                      <m:t>=0,15</m:t>
                    </m:r>
                  </m:oMath>
                </a14:m>
                <a:r>
                  <a:rPr lang="en-US" sz="2400" dirty="0"/>
                  <a:t>,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          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𝑃</m:t>
                    </m:r>
                    <m:d>
                      <m:dPr>
                        <m:ctrlPr>
                          <a:rPr lang="ru-RU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acc>
                              <m:accPr>
                                <m:chr m:val="̅"/>
                                <m:ctrlPr>
                                  <a:rPr lang="ru-RU" sz="2400" i="1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a:rPr lang="en-US" sz="2400" i="1">
                                    <a:latin typeface="Cambria Math" panose="02040503050406030204" pitchFamily="18" charset="0"/>
                                  </a:rPr>
                                  <m:t>𝐴</m:t>
                                </m:r>
                              </m:e>
                            </m:acc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en-US" sz="2400" i="1">
                        <a:latin typeface="Cambria Math" panose="02040503050406030204" pitchFamily="18" charset="0"/>
                      </a:rPr>
                      <m:t>=1−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𝑃</m:t>
                    </m:r>
                    <m:d>
                      <m:dPr>
                        <m:ctrlPr>
                          <a:rPr lang="ru-RU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ru-RU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en-US" sz="2400" i="1">
                        <a:latin typeface="Cambria Math" panose="02040503050406030204" pitchFamily="18" charset="0"/>
                      </a:rPr>
                      <m:t>=0,2</m:t>
                    </m:r>
                  </m:oMath>
                </a14:m>
                <a:endParaRPr lang="ru-RU" sz="2400" dirty="0"/>
              </a:p>
              <a:p>
                <a:endParaRPr lang="ru-RU" sz="2400" dirty="0"/>
              </a:p>
              <a:p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US" sz="2400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ru-RU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400">
                        <a:latin typeface="Cambria Math" panose="02040503050406030204" pitchFamily="18" charset="0"/>
                      </a:rPr>
                      <m:t>∩</m:t>
                    </m:r>
                    <m:acc>
                      <m:accPr>
                        <m:chr m:val="̅"/>
                        <m:ctrlPr>
                          <a:rPr lang="ru-RU" sz="2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ru-RU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acc>
                    <m:r>
                      <a:rPr lang="en-US" sz="2400" i="1">
                        <a:latin typeface="Cambria Math" panose="02040503050406030204" pitchFamily="18" charset="0"/>
                      </a:rPr>
                      <m:t>∪</m:t>
                    </m:r>
                    <m:acc>
                      <m:accPr>
                        <m:chr m:val="̅"/>
                        <m:ctrlPr>
                          <a:rPr lang="ru-RU" sz="2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ru-RU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acc>
                    <m:r>
                      <a:rPr lang="en-US" sz="2400">
                        <a:latin typeface="Cambria Math" panose="02040503050406030204" pitchFamily="18" charset="0"/>
                      </a:rPr>
                      <m:t>∩</m:t>
                    </m:r>
                    <m:sSub>
                      <m:sSubPr>
                        <m:ctrlPr>
                          <a:rPr lang="ru-RU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latin typeface="Cambria Math" panose="02040503050406030204" pitchFamily="18" charset="0"/>
                      </a:rPr>
                      <m:t>  </m:t>
                    </m:r>
                  </m:oMath>
                </a14:m>
                <a:r>
                  <a:rPr lang="en-US" sz="2400" dirty="0"/>
                  <a:t>- </a:t>
                </a:r>
                <a:r>
                  <a:rPr lang="en-US" sz="2400" dirty="0" err="1"/>
                  <a:t>hodisa</a:t>
                </a:r>
                <a:r>
                  <a:rPr lang="en-US" sz="2400" dirty="0"/>
                  <a:t> </a:t>
                </a:r>
                <a:r>
                  <a:rPr lang="en-US" sz="2400" dirty="0" err="1"/>
                  <a:t>faqat</a:t>
                </a:r>
                <a:r>
                  <a:rPr lang="en-US" sz="2400" dirty="0"/>
                  <a:t> </a:t>
                </a:r>
                <a:r>
                  <a:rPr lang="en-US" sz="2400" dirty="0" err="1"/>
                  <a:t>bitta</a:t>
                </a:r>
                <a:r>
                  <a:rPr lang="en-US" sz="2400" dirty="0"/>
                  <a:t> </a:t>
                </a:r>
                <a:r>
                  <a:rPr lang="en-US" sz="2400" dirty="0" err="1"/>
                  <a:t>asbobning</a:t>
                </a:r>
                <a:r>
                  <a:rPr lang="en-US" sz="2400" dirty="0"/>
                  <a:t> </a:t>
                </a:r>
                <a:r>
                  <a:rPr lang="en-US" sz="2400" dirty="0" err="1"/>
                  <a:t>ishlashini</a:t>
                </a:r>
                <a:r>
                  <a:rPr lang="en-US" sz="2400" dirty="0"/>
                  <a:t> </a:t>
                </a:r>
                <a:r>
                  <a:rPr lang="en-US" sz="2400" dirty="0" err="1"/>
                  <a:t>ifodalaydi</a:t>
                </a:r>
                <a:r>
                  <a:rPr lang="en-US" sz="2400" dirty="0"/>
                  <a:t>. </a:t>
                </a:r>
                <a:endParaRPr lang="ru-RU" sz="2400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sz="2400">
                        <a:latin typeface="Cambria Math" panose="02040503050406030204" pitchFamily="18" charset="0"/>
                      </a:rPr>
                      <m:t>∩</m:t>
                    </m:r>
                    <m:acc>
                      <m:accPr>
                        <m:chr m:val="̅"/>
                        <m:ctrlPr>
                          <a:rPr lang="ru-RU" sz="2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ru-RU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acc>
                  </m:oMath>
                </a14:m>
                <a:r>
                  <a:rPr lang="en-US" sz="2400" dirty="0"/>
                  <a:t> </a:t>
                </a:r>
                <a:r>
                  <a:rPr lang="en-US" sz="2400" dirty="0" err="1"/>
                  <a:t>va</a:t>
                </a:r>
                <a:r>
                  <a:rPr lang="en-US" sz="2400" dirty="0"/>
                  <a:t>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ru-RU" sz="2400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ru-RU" sz="2400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𝐴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acc>
                    <m:r>
                      <a:rPr lang="en-US" sz="2400">
                        <a:latin typeface="Cambria Math" panose="02040503050406030204" pitchFamily="18" charset="0"/>
                      </a:rPr>
                      <m:t>∩</m:t>
                    </m:r>
                    <m:sSub>
                      <m:sSubPr>
                        <m:ctrlPr>
                          <a:rPr lang="ru-RU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400" dirty="0"/>
                  <a:t> lar </a:t>
                </a:r>
                <a:r>
                  <a:rPr lang="en-US" sz="2400" dirty="0" err="1"/>
                  <a:t>birgalikda</a:t>
                </a:r>
                <a:r>
                  <a:rPr lang="en-US" sz="2400" dirty="0"/>
                  <a:t> </a:t>
                </a:r>
                <a:r>
                  <a:rPr lang="en-US" sz="2400" dirty="0" err="1"/>
                  <a:t>bo‘lmagan</a:t>
                </a:r>
                <a:r>
                  <a:rPr lang="en-US" sz="2400" dirty="0"/>
                  <a:t> </a:t>
                </a:r>
                <a:r>
                  <a:rPr lang="en-US" sz="2400" dirty="0" err="1"/>
                  <a:t>hodisalar</a:t>
                </a:r>
                <a:r>
                  <a:rPr lang="en-US" sz="2400" dirty="0"/>
                  <a:t> </a:t>
                </a:r>
                <a:r>
                  <a:rPr lang="en-US" sz="2400" dirty="0" err="1"/>
                  <a:t>bo‘lgani</a:t>
                </a:r>
                <a:r>
                  <a:rPr lang="en-US" sz="2400" dirty="0"/>
                  <a:t> </a:t>
                </a:r>
                <a:r>
                  <a:rPr lang="en-US" sz="2400" dirty="0" err="1"/>
                  <a:t>uchun</a:t>
                </a:r>
                <a:endParaRPr lang="ru-RU" sz="24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ru-RU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</m:d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ru-RU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400">
                              <a:latin typeface="Cambria Math" panose="02040503050406030204" pitchFamily="18" charset="0"/>
                            </a:rPr>
                            <m:t>∩</m:t>
                          </m:r>
                          <m:acc>
                            <m:accPr>
                              <m:chr m:val="̅"/>
                              <m:ctrlPr>
                                <a:rPr lang="ru-RU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sSub>
                                <m:sSubPr>
                                  <m:ctrlPr>
                                    <a:rPr lang="ru-RU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</m:acc>
                        </m:e>
                      </m:d>
                      <m:r>
                        <a:rPr lang="en-US" sz="24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ru-RU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̅"/>
                              <m:ctrlPr>
                                <a:rPr lang="ru-RU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sSub>
                                <m:sSubPr>
                                  <m:ctrlPr>
                                    <a:rPr lang="ru-RU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e>
                          </m:acc>
                          <m:sSub>
                            <m:sSubPr>
                              <m:ctrlPr>
                                <a:rPr lang="ru-RU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>
                                  <a:latin typeface="Cambria Math" panose="02040503050406030204" pitchFamily="18" charset="0"/>
                                </a:rPr>
                                <m:t>∩</m:t>
                              </m:r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r>
                        <a:rPr lang="en-US" sz="24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ru-RU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)∙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𝑃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(</m:t>
                          </m:r>
                          <m:acc>
                            <m:accPr>
                              <m:chr m:val="̅"/>
                              <m:ctrlPr>
                                <a:rPr lang="ru-RU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sSub>
                                <m:sSubPr>
                                  <m:ctrlPr>
                                    <a:rPr lang="ru-RU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</m:acc>
                        </m:e>
                      </m:d>
                      <m:r>
                        <a:rPr lang="en-US" sz="24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400" i="1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ru-RU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̅"/>
                              <m:ctrlPr>
                                <a:rPr lang="ru-RU" sz="24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sSub>
                                <m:sSubPr>
                                  <m:ctrlPr>
                                    <a:rPr lang="ru-RU" sz="24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e>
                          </m:acc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)∙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𝑃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lang="ru-RU" sz="24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en-US" sz="24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ru-RU" sz="2400" dirty="0"/>
              </a:p>
              <a:p>
                <a:endParaRPr lang="uz-Cyrl-UZ" sz="2400" i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ru-RU" sz="24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𝐵</m:t>
                          </m:r>
                        </m:e>
                      </m:d>
                      <m:r>
                        <a:rPr lang="en-US" sz="2400" i="1">
                          <a:latin typeface="Cambria Math" panose="02040503050406030204" pitchFamily="18" charset="0"/>
                        </a:rPr>
                        <m:t>=0,85∙0,2+0,15∙0,8=0,17+0,12=0,27</m:t>
                      </m:r>
                    </m:oMath>
                  </m:oMathPara>
                </a14:m>
                <a:endParaRPr lang="ru-RU" sz="2400" dirty="0"/>
              </a:p>
              <a:p>
                <a:pPr algn="r"/>
                <a:r>
                  <a:rPr lang="en-US" sz="2400" b="1" i="1" dirty="0" err="1">
                    <a:solidFill>
                      <a:srgbClr val="00B050"/>
                    </a:solidFill>
                  </a:rPr>
                  <a:t>Javob</a:t>
                </a:r>
                <a:r>
                  <a:rPr lang="en-US" sz="2400" b="1" i="1" dirty="0">
                    <a:solidFill>
                      <a:srgbClr val="00B050"/>
                    </a:solidFill>
                  </a:rPr>
                  <a:t>:</a:t>
                </a:r>
                <a:r>
                  <a:rPr lang="en-US" sz="2400" dirty="0">
                    <a:solidFill>
                      <a:srgbClr val="00B050"/>
                    </a:solidFill>
                  </a:rPr>
                  <a:t> </a:t>
                </a:r>
                <a:r>
                  <a:rPr lang="en-US" sz="2400" dirty="0"/>
                  <a:t>0,27</a:t>
                </a:r>
                <a:endParaRPr lang="ru-RU" sz="2400" dirty="0"/>
              </a:p>
              <a:p>
                <a:r>
                  <a:rPr lang="en-US" sz="2400" b="1" cap="all" dirty="0"/>
                  <a:t> </a:t>
                </a:r>
                <a:endParaRPr lang="ru-RU" sz="2400" dirty="0"/>
              </a:p>
              <a:p>
                <a:pPr algn="just"/>
                <a:endParaRPr lang="en-US" sz="2400" b="1" dirty="0"/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614" y="74910"/>
                <a:ext cx="9073385" cy="5635389"/>
              </a:xfrm>
              <a:prstGeom prst="rect">
                <a:avLst/>
              </a:prstGeom>
              <a:blipFill rotWithShape="1">
                <a:blip r:embed="rId2"/>
                <a:stretch>
                  <a:fillRect l="-1075" t="-865" r="-100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170511" y="122819"/>
            <a:ext cx="880297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50"/>
                </a:solidFill>
              </a:rPr>
              <a:t>5-masala.</a:t>
            </a:r>
            <a:r>
              <a:rPr lang="uz-Cyrl-UZ" sz="3200" b="1" dirty="0">
                <a:solidFill>
                  <a:srgbClr val="00B050"/>
                </a:solidFill>
              </a:rPr>
              <a:t> </a:t>
            </a:r>
            <a:r>
              <a:rPr lang="en-US" sz="3200" b="1" dirty="0"/>
              <a:t>4 ta </a:t>
            </a:r>
            <a:r>
              <a:rPr lang="en-US" sz="3200" b="1" dirty="0" err="1"/>
              <a:t>mergan</a:t>
            </a:r>
            <a:r>
              <a:rPr lang="en-US" sz="3200" b="1" dirty="0"/>
              <a:t> </a:t>
            </a:r>
            <a:r>
              <a:rPr lang="en-US" sz="3200" b="1" dirty="0" err="1"/>
              <a:t>bir</a:t>
            </a:r>
            <a:r>
              <a:rPr lang="en-US" sz="3200" b="1" dirty="0"/>
              <a:t> – </a:t>
            </a:r>
            <a:r>
              <a:rPr lang="en-US" sz="3200" b="1" dirty="0" err="1"/>
              <a:t>biriga</a:t>
            </a:r>
            <a:r>
              <a:rPr lang="en-US" sz="3200" b="1" dirty="0"/>
              <a:t> </a:t>
            </a:r>
            <a:r>
              <a:rPr lang="en-US" sz="3200" b="1" dirty="0" err="1"/>
              <a:t>bogʻliq</a:t>
            </a:r>
            <a:r>
              <a:rPr lang="en-US" sz="3200" b="1" dirty="0"/>
              <a:t> </a:t>
            </a:r>
            <a:r>
              <a:rPr lang="en-US" sz="3200" b="1" dirty="0" err="1"/>
              <a:t>boʻlmagan</a:t>
            </a:r>
            <a:r>
              <a:rPr lang="en-US" sz="3200" b="1" dirty="0"/>
              <a:t> </a:t>
            </a:r>
            <a:r>
              <a:rPr lang="en-US" sz="3200" b="1" dirty="0" err="1"/>
              <a:t>holda</a:t>
            </a:r>
            <a:r>
              <a:rPr lang="en-US" sz="3200" b="1" dirty="0"/>
              <a:t> </a:t>
            </a:r>
            <a:r>
              <a:rPr lang="en-US" sz="3200" b="1" dirty="0" err="1"/>
              <a:t>bir</a:t>
            </a:r>
            <a:r>
              <a:rPr lang="en-US" sz="3200" b="1" dirty="0"/>
              <a:t> </a:t>
            </a:r>
            <a:r>
              <a:rPr lang="en-US" sz="3200" b="1" dirty="0" err="1"/>
              <a:t>martadan</a:t>
            </a:r>
            <a:r>
              <a:rPr lang="en-US" sz="3200" b="1" dirty="0"/>
              <a:t> </a:t>
            </a:r>
            <a:r>
              <a:rPr lang="en-US" sz="3200" b="1" dirty="0" err="1"/>
              <a:t>oʻq</a:t>
            </a:r>
            <a:r>
              <a:rPr lang="en-US" sz="3200" b="1" dirty="0"/>
              <a:t> </a:t>
            </a:r>
            <a:r>
              <a:rPr lang="en-US" sz="3200" b="1" dirty="0" err="1"/>
              <a:t>uzishmoqda</a:t>
            </a:r>
            <a:r>
              <a:rPr lang="en-US" sz="3200" b="1" dirty="0"/>
              <a:t>. </a:t>
            </a:r>
            <a:r>
              <a:rPr lang="en-US" sz="3200" b="1" dirty="0" err="1"/>
              <a:t>Har</a:t>
            </a:r>
            <a:r>
              <a:rPr lang="en-US" sz="3200" b="1" dirty="0"/>
              <a:t> </a:t>
            </a:r>
            <a:r>
              <a:rPr lang="en-US" sz="3200" b="1" dirty="0" err="1"/>
              <a:t>birining</a:t>
            </a:r>
            <a:r>
              <a:rPr lang="en-US" sz="3200" b="1" dirty="0"/>
              <a:t> </a:t>
            </a:r>
            <a:r>
              <a:rPr lang="en-US" sz="3200" b="1" dirty="0" err="1"/>
              <a:t>nishonga</a:t>
            </a:r>
            <a:r>
              <a:rPr lang="en-US" sz="3200" b="1" dirty="0"/>
              <a:t> </a:t>
            </a:r>
            <a:r>
              <a:rPr lang="en-US" sz="3200" b="1" dirty="0" err="1"/>
              <a:t>tegish</a:t>
            </a:r>
            <a:r>
              <a:rPr lang="en-US" sz="3200" b="1" dirty="0"/>
              <a:t> </a:t>
            </a:r>
            <a:r>
              <a:rPr lang="en-US" sz="3200" b="1" dirty="0" err="1"/>
              <a:t>ehtimolligi</a:t>
            </a:r>
            <a:r>
              <a:rPr lang="en-US" sz="3200" b="1" dirty="0"/>
              <a:t> 0,25 </a:t>
            </a:r>
            <a:r>
              <a:rPr lang="en-US" sz="3200" b="1" dirty="0" err="1"/>
              <a:t>ga</a:t>
            </a:r>
            <a:r>
              <a:rPr lang="en-US" sz="3200" b="1" dirty="0"/>
              <a:t> </a:t>
            </a:r>
            <a:r>
              <a:rPr lang="en-US" sz="3200" b="1" dirty="0" err="1"/>
              <a:t>teng</a:t>
            </a:r>
            <a:r>
              <a:rPr lang="en-US" sz="3200" b="1" dirty="0"/>
              <a:t>. </a:t>
            </a:r>
            <a:r>
              <a:rPr lang="en-US" sz="3200" b="1" dirty="0" err="1"/>
              <a:t>Nishonga</a:t>
            </a:r>
            <a:endParaRPr lang="ru-RU" sz="3200" b="1" dirty="0"/>
          </a:p>
          <a:p>
            <a:r>
              <a:rPr lang="en-US" sz="3200" b="1" dirty="0"/>
              <a:t>a) 1 ta </a:t>
            </a:r>
            <a:r>
              <a:rPr lang="en-US" sz="3200" b="1" dirty="0" err="1"/>
              <a:t>oʻqning</a:t>
            </a:r>
            <a:r>
              <a:rPr lang="en-US" sz="3200" b="1" dirty="0"/>
              <a:t> </a:t>
            </a:r>
            <a:r>
              <a:rPr lang="en-US" sz="3200" b="1" dirty="0" err="1"/>
              <a:t>nishonga</a:t>
            </a:r>
            <a:r>
              <a:rPr lang="en-US" sz="3200" b="1" dirty="0"/>
              <a:t> </a:t>
            </a:r>
            <a:r>
              <a:rPr lang="en-US" sz="3200" b="1" dirty="0" err="1"/>
              <a:t>tegishi</a:t>
            </a:r>
            <a:r>
              <a:rPr lang="en-US" sz="3200" b="1" dirty="0"/>
              <a:t>;</a:t>
            </a:r>
            <a:endParaRPr lang="ru-RU" sz="3200" b="1" dirty="0"/>
          </a:p>
          <a:p>
            <a:r>
              <a:rPr lang="en-US" sz="3200" b="1" dirty="0"/>
              <a:t>b) 2 ta </a:t>
            </a:r>
            <a:r>
              <a:rPr lang="en-US" sz="3200" b="1" dirty="0" err="1"/>
              <a:t>oʻqning</a:t>
            </a:r>
            <a:r>
              <a:rPr lang="en-US" sz="3200" b="1" dirty="0"/>
              <a:t> </a:t>
            </a:r>
            <a:r>
              <a:rPr lang="en-US" sz="3200" b="1" dirty="0" err="1"/>
              <a:t>nishonga</a:t>
            </a:r>
            <a:r>
              <a:rPr lang="en-US" sz="3200" b="1" dirty="0"/>
              <a:t> </a:t>
            </a:r>
            <a:r>
              <a:rPr lang="en-US" sz="3200" b="1" dirty="0" err="1"/>
              <a:t>tegishi</a:t>
            </a:r>
            <a:r>
              <a:rPr lang="en-US" sz="3200" b="1" dirty="0"/>
              <a:t>;</a:t>
            </a:r>
            <a:endParaRPr lang="ru-RU" sz="3200" b="1" dirty="0"/>
          </a:p>
          <a:p>
            <a:r>
              <a:rPr lang="en-US" sz="3200" b="1" dirty="0"/>
              <a:t>c) 3 ta </a:t>
            </a:r>
            <a:r>
              <a:rPr lang="en-US" sz="3200" b="1" dirty="0" err="1"/>
              <a:t>oʻqning</a:t>
            </a:r>
            <a:r>
              <a:rPr lang="en-US" sz="3200" b="1" dirty="0"/>
              <a:t> </a:t>
            </a:r>
            <a:r>
              <a:rPr lang="en-US" sz="3200" b="1" dirty="0" err="1"/>
              <a:t>nishonga</a:t>
            </a:r>
            <a:r>
              <a:rPr lang="en-US" sz="3200" b="1" dirty="0"/>
              <a:t> </a:t>
            </a:r>
            <a:r>
              <a:rPr lang="en-US" sz="3200" b="1" dirty="0" err="1"/>
              <a:t>tegishi</a:t>
            </a:r>
            <a:r>
              <a:rPr lang="en-US" sz="3200" b="1" dirty="0"/>
              <a:t>;</a:t>
            </a:r>
            <a:endParaRPr lang="ru-RU" sz="3200" b="1" dirty="0"/>
          </a:p>
          <a:p>
            <a:r>
              <a:rPr lang="en-US" sz="3200" b="1" dirty="0"/>
              <a:t>d) 4 ta </a:t>
            </a:r>
            <a:r>
              <a:rPr lang="en-US" sz="3200" b="1" dirty="0" err="1"/>
              <a:t>oʻqning</a:t>
            </a:r>
            <a:r>
              <a:rPr lang="en-US" sz="3200" b="1" dirty="0"/>
              <a:t> </a:t>
            </a:r>
            <a:r>
              <a:rPr lang="en-US" sz="3200" b="1" dirty="0" err="1"/>
              <a:t>nishonga</a:t>
            </a:r>
            <a:r>
              <a:rPr lang="en-US" sz="3200" b="1" dirty="0"/>
              <a:t> </a:t>
            </a:r>
            <a:r>
              <a:rPr lang="en-US" sz="3200" b="1" dirty="0" err="1"/>
              <a:t>tegishi</a:t>
            </a:r>
            <a:r>
              <a:rPr lang="en-US" sz="3200" b="1" dirty="0"/>
              <a:t>;</a:t>
            </a:r>
            <a:endParaRPr lang="ru-RU" sz="3200" b="1" dirty="0"/>
          </a:p>
          <a:p>
            <a:r>
              <a:rPr lang="en-US" sz="3200" b="1" dirty="0"/>
              <a:t>e) </a:t>
            </a:r>
            <a:r>
              <a:rPr lang="en-US" sz="3200" b="1" dirty="0" err="1"/>
              <a:t>birorta</a:t>
            </a:r>
            <a:r>
              <a:rPr lang="en-US" sz="3200" b="1" dirty="0"/>
              <a:t> ham </a:t>
            </a:r>
            <a:r>
              <a:rPr lang="en-US" sz="3200" b="1" dirty="0" err="1"/>
              <a:t>oʻqning</a:t>
            </a:r>
            <a:r>
              <a:rPr lang="en-US" sz="3200" b="1" dirty="0"/>
              <a:t> </a:t>
            </a:r>
            <a:r>
              <a:rPr lang="en-US" sz="3200" b="1" dirty="0" err="1"/>
              <a:t>nishonga</a:t>
            </a:r>
            <a:r>
              <a:rPr lang="en-US" sz="3200" b="1" dirty="0"/>
              <a:t> </a:t>
            </a:r>
            <a:r>
              <a:rPr lang="en-US" sz="3200" b="1" dirty="0" err="1"/>
              <a:t>tegmasligi</a:t>
            </a:r>
            <a:r>
              <a:rPr lang="en-US" sz="3200" b="1" dirty="0"/>
              <a:t> </a:t>
            </a:r>
            <a:r>
              <a:rPr lang="en-US" sz="3200" b="1" dirty="0" err="1"/>
              <a:t>hodisalarining</a:t>
            </a:r>
            <a:r>
              <a:rPr lang="en-US" sz="3200" b="1" dirty="0"/>
              <a:t> </a:t>
            </a:r>
            <a:r>
              <a:rPr lang="en-US" sz="3200" b="1" dirty="0" err="1"/>
              <a:t>ehtimolliklarini</a:t>
            </a:r>
            <a:r>
              <a:rPr lang="en-US" sz="3200" b="1" dirty="0"/>
              <a:t> toping.</a:t>
            </a:r>
            <a:endParaRPr lang="ru-RU" sz="3200" b="1" dirty="0"/>
          </a:p>
          <a:p>
            <a:r>
              <a:rPr lang="en-US" sz="3200" b="1" dirty="0">
                <a:solidFill>
                  <a:srgbClr val="00B050"/>
                </a:solidFill>
              </a:rPr>
              <a:t> </a:t>
            </a:r>
            <a:endParaRPr lang="ru-RU" sz="3200" b="1" dirty="0"/>
          </a:p>
          <a:p>
            <a:pPr algn="ctr"/>
            <a:endParaRPr lang="ru-RU" sz="3200" b="1" spc="79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143932" y="97362"/>
                <a:ext cx="8881533" cy="46121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200" b="1" i="1" dirty="0" err="1">
                    <a:solidFill>
                      <a:srgbClr val="00B050"/>
                    </a:solidFill>
                  </a:rPr>
                  <a:t>Yechish</a:t>
                </a:r>
                <a:r>
                  <a:rPr lang="en-US" sz="2200" b="1" i="1" dirty="0">
                    <a:solidFill>
                      <a:srgbClr val="00B050"/>
                    </a:solidFill>
                  </a:rPr>
                  <a:t>:</a:t>
                </a:r>
                <a:r>
                  <a:rPr lang="uz-Cyrl-UZ" sz="2200" b="1" i="1" dirty="0">
                    <a:solidFill>
                      <a:srgbClr val="00B05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=0,25;         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𝑞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=1−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𝑝</m:t>
                    </m:r>
                    <m:r>
                      <a:rPr lang="en-US" sz="2200" i="1">
                        <a:latin typeface="Cambria Math" panose="02040503050406030204" pitchFamily="18" charset="0"/>
                      </a:rPr>
                      <m:t>=0,75;     </m:t>
                    </m:r>
                  </m:oMath>
                </a14:m>
                <a:endParaRPr lang="ru-RU" sz="22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200" i="1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) 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ru-RU" sz="22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  <m:sup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1</m:t>
                          </m:r>
                        </m:sup>
                      </m:sSubSup>
                      <m:r>
                        <a:rPr lang="en-US" sz="2200" i="1">
                          <a:latin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ru-RU" sz="22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ru-RU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ru-RU" sz="22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1</m:t>
                          </m:r>
                        </m:sup>
                      </m:sSup>
                      <m:r>
                        <a:rPr lang="en-US" sz="2200" i="1">
                          <a:latin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ru-RU" sz="22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ru-RU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ru-RU" sz="22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200" i="1">
                          <a:latin typeface="Cambria Math" panose="02040503050406030204" pitchFamily="18" charset="0"/>
                        </a:rPr>
                        <m:t>=4∙</m:t>
                      </m:r>
                      <m:f>
                        <m:fPr>
                          <m:ctrlPr>
                            <a:rPr lang="ru-RU" sz="2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en-US" sz="2200" i="1">
                          <a:latin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ru-RU" sz="2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27</m:t>
                          </m:r>
                        </m:num>
                        <m:den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64</m:t>
                          </m:r>
                        </m:den>
                      </m:f>
                      <m:r>
                        <a:rPr lang="en-US" sz="22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27</m:t>
                          </m:r>
                        </m:num>
                        <m:den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64</m:t>
                          </m:r>
                        </m:den>
                      </m:f>
                      <m:r>
                        <a:rPr lang="en-US" sz="2200" i="1">
                          <a:latin typeface="Cambria Math" panose="02040503050406030204" pitchFamily="18" charset="0"/>
                        </a:rPr>
                        <m:t>.                                  </m:t>
                      </m:r>
                    </m:oMath>
                  </m:oMathPara>
                </a14:m>
                <a:endParaRPr lang="ru-RU" sz="22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200" i="1">
                          <a:latin typeface="Cambria Math" panose="02040503050406030204" pitchFamily="18" charset="0"/>
                        </a:rPr>
                        <m:t>𝑏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) 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ru-RU" sz="22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  <m:sup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bSup>
                      <m:r>
                        <a:rPr lang="en-US" sz="2200" i="1">
                          <a:latin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ru-RU" sz="22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ru-RU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ru-RU" sz="22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200" i="1">
                          <a:latin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ru-RU" sz="22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ru-RU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ru-RU" sz="22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200" i="1">
                          <a:latin typeface="Cambria Math" panose="02040503050406030204" pitchFamily="18" charset="0"/>
                        </a:rPr>
                        <m:t>=6∙</m:t>
                      </m:r>
                      <m:f>
                        <m:fPr>
                          <m:ctrlPr>
                            <a:rPr lang="ru-RU" sz="2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16</m:t>
                          </m:r>
                        </m:den>
                      </m:f>
                      <m:r>
                        <a:rPr lang="en-US" sz="2200" i="1">
                          <a:latin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ru-RU" sz="2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9</m:t>
                          </m:r>
                        </m:num>
                        <m:den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16</m:t>
                          </m:r>
                        </m:den>
                      </m:f>
                      <m:r>
                        <a:rPr lang="en-US" sz="22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27</m:t>
                          </m:r>
                        </m:num>
                        <m:den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128</m:t>
                          </m:r>
                        </m:den>
                      </m:f>
                      <m:r>
                        <a:rPr lang="en-US" sz="2200" i="1">
                          <a:latin typeface="Cambria Math" panose="02040503050406030204" pitchFamily="18" charset="0"/>
                        </a:rPr>
                        <m:t>.                             </m:t>
                      </m:r>
                    </m:oMath>
                  </m:oMathPara>
                </a14:m>
                <a:endParaRPr lang="ru-RU" sz="22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200" i="1">
                          <a:latin typeface="Cambria Math" panose="02040503050406030204" pitchFamily="18" charset="0"/>
                        </a:rPr>
                        <m:t>𝑐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) 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ru-RU" sz="22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  <m:sup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bSup>
                      <m:r>
                        <a:rPr lang="en-US" sz="2200" i="1">
                          <a:latin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ru-RU" sz="22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ru-RU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ru-RU" sz="22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200" i="1">
                          <a:latin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ru-RU" sz="22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ru-RU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ru-RU" sz="22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1</m:t>
                          </m:r>
                        </m:sup>
                      </m:sSup>
                      <m:r>
                        <a:rPr lang="en-US" sz="2200" i="1">
                          <a:latin typeface="Cambria Math" panose="02040503050406030204" pitchFamily="18" charset="0"/>
                        </a:rPr>
                        <m:t>=4∙</m:t>
                      </m:r>
                      <m:f>
                        <m:fPr>
                          <m:ctrlPr>
                            <a:rPr lang="ru-RU" sz="2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64</m:t>
                          </m:r>
                        </m:den>
                      </m:f>
                      <m:r>
                        <a:rPr lang="en-US" sz="2200" i="1">
                          <a:latin typeface="Cambria Math" panose="02040503050406030204" pitchFamily="18" charset="0"/>
                        </a:rPr>
                        <m:t>∙</m:t>
                      </m:r>
                      <m:f>
                        <m:fPr>
                          <m:ctrlPr>
                            <a:rPr lang="ru-RU" sz="2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en-US" sz="22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64</m:t>
                          </m:r>
                        </m:den>
                      </m:f>
                      <m:r>
                        <a:rPr lang="en-US" sz="2200" i="1">
                          <a:latin typeface="Cambria Math" panose="02040503050406030204" pitchFamily="18" charset="0"/>
                        </a:rPr>
                        <m:t>.                                               </m:t>
                      </m:r>
                    </m:oMath>
                  </m:oMathPara>
                </a14:m>
                <a:endParaRPr lang="ru-RU" sz="22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200" i="1"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) 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ru-RU" sz="22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  <m:sup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bSup>
                      <m:r>
                        <a:rPr lang="en-US" sz="2200" i="1">
                          <a:latin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ru-RU" sz="22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ru-RU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ru-RU" sz="22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r>
                        <a:rPr lang="en-US" sz="2200" i="1">
                          <a:latin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ru-RU" sz="22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ru-RU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ru-RU" sz="22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0</m:t>
                          </m:r>
                        </m:sup>
                      </m:sSup>
                      <m:r>
                        <a:rPr lang="en-US" sz="22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256</m:t>
                          </m:r>
                        </m:den>
                      </m:f>
                      <m:r>
                        <a:rPr lang="en-US" sz="2200" i="1">
                          <a:latin typeface="Cambria Math" panose="02040503050406030204" pitchFamily="18" charset="0"/>
                        </a:rPr>
                        <m:t>∙1=</m:t>
                      </m:r>
                      <m:f>
                        <m:fPr>
                          <m:ctrlPr>
                            <a:rPr lang="ru-RU" sz="2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256</m:t>
                          </m:r>
                        </m:den>
                      </m:f>
                      <m:r>
                        <a:rPr lang="en-US" sz="2200" i="1">
                          <a:latin typeface="Cambria Math" panose="02040503050406030204" pitchFamily="18" charset="0"/>
                        </a:rPr>
                        <m:t>.                                    </m:t>
                      </m:r>
                    </m:oMath>
                  </m:oMathPara>
                </a14:m>
                <a:endParaRPr lang="ru-RU" sz="22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200" i="1">
                          <a:latin typeface="Cambria Math" panose="02040503050406030204" pitchFamily="18" charset="0"/>
                        </a:rPr>
                        <m:t>𝑒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) 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en-US" sz="2200" i="1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ru-RU" sz="2200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  <m:sup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0</m:t>
                          </m:r>
                        </m:sup>
                      </m:sSubSup>
                      <m:r>
                        <a:rPr lang="en-US" sz="2200" i="1">
                          <a:latin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ru-RU" sz="22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ru-RU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ru-RU" sz="22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0</m:t>
                          </m:r>
                        </m:sup>
                      </m:sSup>
                      <m:r>
                        <a:rPr lang="en-US" sz="2200" i="1">
                          <a:latin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ru-RU" sz="22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ru-RU" sz="22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ru-RU" sz="22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en-US" sz="2200" i="1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4</m:t>
                          </m:r>
                        </m:sup>
                      </m:sSup>
                      <m:r>
                        <a:rPr lang="en-US" sz="2200" i="1">
                          <a:latin typeface="Cambria Math" panose="02040503050406030204" pitchFamily="18" charset="0"/>
                        </a:rPr>
                        <m:t>=1∙</m:t>
                      </m:r>
                      <m:f>
                        <m:fPr>
                          <m:ctrlPr>
                            <a:rPr lang="ru-RU" sz="2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81</m:t>
                          </m:r>
                        </m:num>
                        <m:den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256</m:t>
                          </m:r>
                        </m:den>
                      </m:f>
                      <m:r>
                        <a:rPr lang="en-US" sz="22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27</m:t>
                          </m:r>
                        </m:num>
                        <m:den>
                          <m:r>
                            <a:rPr lang="en-US" sz="2200" i="1">
                              <a:latin typeface="Cambria Math" panose="02040503050406030204" pitchFamily="18" charset="0"/>
                            </a:rPr>
                            <m:t>256</m:t>
                          </m:r>
                        </m:den>
                      </m:f>
                      <m:r>
                        <a:rPr lang="en-US" sz="2200" i="1">
                          <a:latin typeface="Cambria Math" panose="02040503050406030204" pitchFamily="18" charset="0"/>
                        </a:rPr>
                        <m:t>.                              </m:t>
                      </m:r>
                    </m:oMath>
                  </m:oMathPara>
                </a14:m>
                <a:endParaRPr lang="ru-RU" sz="2200" b="1" dirty="0"/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3932" y="97362"/>
                <a:ext cx="8881533" cy="4612160"/>
              </a:xfrm>
              <a:prstGeom prst="rect">
                <a:avLst/>
              </a:prstGeom>
              <a:blipFill rotWithShape="1">
                <a:blip r:embed="rId2"/>
                <a:stretch>
                  <a:fillRect l="-892" t="-79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297974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97273" y="1021712"/>
            <a:ext cx="877621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50"/>
                </a:solidFill>
              </a:rPr>
              <a:t>6-masala.</a:t>
            </a:r>
            <a:r>
              <a:rPr lang="en-US" sz="3200" b="1" dirty="0"/>
              <a:t> </a:t>
            </a:r>
            <a:r>
              <a:rPr lang="en-US" sz="3200" b="1" dirty="0" err="1"/>
              <a:t>Uskuna</a:t>
            </a:r>
            <a:r>
              <a:rPr lang="en-US" sz="3200" b="1" dirty="0"/>
              <a:t> 10 ta </a:t>
            </a:r>
            <a:r>
              <a:rPr lang="en-US" sz="3200" b="1" dirty="0" err="1"/>
              <a:t>qismdan</a:t>
            </a:r>
            <a:r>
              <a:rPr lang="en-US" sz="3200" b="1" dirty="0"/>
              <a:t> </a:t>
            </a:r>
            <a:r>
              <a:rPr lang="en-US" sz="3200" b="1" dirty="0" err="1"/>
              <a:t>iborat</a:t>
            </a:r>
            <a:r>
              <a:rPr lang="en-US" sz="3200" b="1" dirty="0"/>
              <a:t>. </a:t>
            </a:r>
            <a:r>
              <a:rPr lang="en-US" sz="3200" b="1" dirty="0" err="1"/>
              <a:t>Har</a:t>
            </a:r>
            <a:r>
              <a:rPr lang="en-US" sz="3200" b="1" dirty="0"/>
              <a:t> </a:t>
            </a:r>
            <a:r>
              <a:rPr lang="en-US" sz="3200" b="1" dirty="0" err="1"/>
              <a:t>bir</a:t>
            </a:r>
            <a:r>
              <a:rPr lang="en-US" sz="3200" b="1" dirty="0"/>
              <a:t> </a:t>
            </a:r>
            <a:r>
              <a:rPr lang="en-US" sz="3200" b="1" dirty="0" err="1"/>
              <a:t>qismning</a:t>
            </a:r>
            <a:r>
              <a:rPr lang="en-US" sz="3200" b="1" dirty="0"/>
              <a:t> </a:t>
            </a:r>
            <a:r>
              <a:rPr lang="en-US" sz="3200" b="1" dirty="0" err="1"/>
              <a:t>ishdan</a:t>
            </a:r>
            <a:r>
              <a:rPr lang="en-US" sz="3200" b="1" dirty="0"/>
              <a:t> </a:t>
            </a:r>
            <a:r>
              <a:rPr lang="en-US" sz="3200" b="1" dirty="0" err="1"/>
              <a:t>chiqishi</a:t>
            </a:r>
            <a:r>
              <a:rPr lang="en-US" sz="3200" b="1" dirty="0"/>
              <a:t> </a:t>
            </a:r>
            <a:r>
              <a:rPr lang="en-US" sz="3200" b="1" dirty="0" err="1"/>
              <a:t>ehtimolligi</a:t>
            </a:r>
            <a:r>
              <a:rPr lang="en-US" sz="3200" b="1" dirty="0"/>
              <a:t> </a:t>
            </a:r>
            <a:r>
              <a:rPr lang="en-US" sz="3200" b="1" i="1" dirty="0"/>
              <a:t>q </a:t>
            </a:r>
            <a:r>
              <a:rPr lang="en-US" sz="3200" b="1" dirty="0" err="1"/>
              <a:t>ga</a:t>
            </a:r>
            <a:r>
              <a:rPr lang="en-US" sz="3200" b="1" dirty="0"/>
              <a:t> </a:t>
            </a:r>
            <a:r>
              <a:rPr lang="en-US" sz="3200" b="1" dirty="0" err="1"/>
              <a:t>teng</a:t>
            </a:r>
            <a:r>
              <a:rPr lang="en-US" sz="3200" b="1" dirty="0"/>
              <a:t>. </a:t>
            </a:r>
            <a:r>
              <a:rPr lang="en-US" sz="3200" b="1" dirty="0" err="1"/>
              <a:t>Qismlar</a:t>
            </a:r>
            <a:r>
              <a:rPr lang="en-US" sz="3200" b="1" dirty="0"/>
              <a:t> </a:t>
            </a:r>
            <a:r>
              <a:rPr lang="en-US" sz="3200" b="1" dirty="0" err="1"/>
              <a:t>oʻzaro</a:t>
            </a:r>
            <a:r>
              <a:rPr lang="en-US" sz="3200" b="1" dirty="0"/>
              <a:t> </a:t>
            </a:r>
            <a:r>
              <a:rPr lang="en-US" sz="3200" b="1" dirty="0" err="1"/>
              <a:t>bogʻliqsiz</a:t>
            </a:r>
            <a:r>
              <a:rPr lang="en-US" sz="3200" b="1" dirty="0"/>
              <a:t> </a:t>
            </a:r>
            <a:r>
              <a:rPr lang="en-US" sz="3200" b="1" dirty="0" err="1"/>
              <a:t>holda</a:t>
            </a:r>
            <a:r>
              <a:rPr lang="en-US" sz="3200" b="1" dirty="0"/>
              <a:t> </a:t>
            </a:r>
            <a:r>
              <a:rPr lang="en-US" sz="3200" b="1" dirty="0" err="1"/>
              <a:t>ishdan</a:t>
            </a:r>
            <a:r>
              <a:rPr lang="en-US" sz="3200" b="1" dirty="0"/>
              <a:t> </a:t>
            </a:r>
            <a:r>
              <a:rPr lang="en-US" sz="3200" b="1" dirty="0" err="1"/>
              <a:t>chiqishi</a:t>
            </a:r>
            <a:r>
              <a:rPr lang="en-US" sz="3200" b="1" dirty="0"/>
              <a:t> </a:t>
            </a:r>
            <a:r>
              <a:rPr lang="en-US" sz="3200" b="1" dirty="0" err="1"/>
              <a:t>mumkin</a:t>
            </a:r>
            <a:r>
              <a:rPr lang="en-US" sz="3200" b="1" dirty="0"/>
              <a:t>. </a:t>
            </a:r>
            <a:r>
              <a:rPr lang="en-US" sz="3200" b="1" dirty="0" err="1"/>
              <a:t>Quyidagi</a:t>
            </a:r>
            <a:r>
              <a:rPr lang="en-US" sz="3200" b="1" dirty="0"/>
              <a:t> </a:t>
            </a:r>
            <a:r>
              <a:rPr lang="en-US" sz="3200" b="1" dirty="0" err="1"/>
              <a:t>hodisalarning</a:t>
            </a:r>
            <a:r>
              <a:rPr lang="en-US" sz="3200" b="1" dirty="0"/>
              <a:t> </a:t>
            </a:r>
            <a:r>
              <a:rPr lang="en-US" sz="3200" b="1" dirty="0" err="1"/>
              <a:t>ehtimolliklarini</a:t>
            </a:r>
            <a:r>
              <a:rPr lang="en-US" sz="3200" b="1" dirty="0"/>
              <a:t> toping:</a:t>
            </a:r>
            <a:endParaRPr lang="ru-RU" sz="3200" b="1" dirty="0"/>
          </a:p>
          <a:p>
            <a:r>
              <a:rPr lang="en-US" sz="3200" b="1" dirty="0"/>
              <a:t>a) </a:t>
            </a:r>
            <a:r>
              <a:rPr lang="en-US" sz="3200" b="1" dirty="0" err="1"/>
              <a:t>ikkita</a:t>
            </a:r>
            <a:r>
              <a:rPr lang="en-US" sz="3200" b="1" dirty="0"/>
              <a:t> </a:t>
            </a:r>
            <a:r>
              <a:rPr lang="en-US" sz="3200" b="1" dirty="0" err="1"/>
              <a:t>qismning</a:t>
            </a:r>
            <a:r>
              <a:rPr lang="en-US" sz="3200" b="1" dirty="0"/>
              <a:t> </a:t>
            </a:r>
            <a:r>
              <a:rPr lang="en-US" sz="3200" b="1" dirty="0" err="1"/>
              <a:t>ishdan</a:t>
            </a:r>
            <a:r>
              <a:rPr lang="en-US" sz="3200" b="1" dirty="0"/>
              <a:t> </a:t>
            </a:r>
            <a:r>
              <a:rPr lang="en-US" sz="3200" b="1" dirty="0" err="1"/>
              <a:t>chiqishi</a:t>
            </a:r>
            <a:r>
              <a:rPr lang="en-US" sz="3200" b="1" dirty="0"/>
              <a:t>;</a:t>
            </a:r>
            <a:endParaRPr lang="ru-RU" sz="3200" b="1" dirty="0"/>
          </a:p>
          <a:p>
            <a:r>
              <a:rPr lang="en-US" sz="3200" b="1" dirty="0"/>
              <a:t>b) </a:t>
            </a:r>
            <a:r>
              <a:rPr lang="en-US" sz="3200" b="1" dirty="0" err="1"/>
              <a:t>kamida</a:t>
            </a:r>
            <a:r>
              <a:rPr lang="en-US" sz="3200" b="1" dirty="0"/>
              <a:t> </a:t>
            </a:r>
            <a:r>
              <a:rPr lang="en-US" sz="3200" b="1" dirty="0" err="1"/>
              <a:t>ikkita</a:t>
            </a:r>
            <a:r>
              <a:rPr lang="en-US" sz="3200" b="1" dirty="0"/>
              <a:t> </a:t>
            </a:r>
            <a:r>
              <a:rPr lang="en-US" sz="3200" b="1" dirty="0" err="1"/>
              <a:t>qismning</a:t>
            </a:r>
            <a:r>
              <a:rPr lang="en-US" sz="3200" b="1" dirty="0"/>
              <a:t> </a:t>
            </a:r>
            <a:r>
              <a:rPr lang="en-US" sz="3200" b="1" dirty="0" err="1"/>
              <a:t>ishdan</a:t>
            </a:r>
            <a:r>
              <a:rPr lang="en-US" sz="3200" b="1" dirty="0"/>
              <a:t> </a:t>
            </a:r>
            <a:r>
              <a:rPr lang="en-US" sz="3200" b="1" dirty="0" err="1"/>
              <a:t>chiqishi</a:t>
            </a:r>
            <a:r>
              <a:rPr lang="en-US" sz="3200" b="1" dirty="0"/>
              <a:t>;</a:t>
            </a:r>
            <a:endParaRPr lang="ru-RU" sz="3200" b="1" dirty="0"/>
          </a:p>
          <a:p>
            <a:r>
              <a:rPr lang="en-US" sz="3200" b="1" dirty="0"/>
              <a:t>c) </a:t>
            </a:r>
            <a:r>
              <a:rPr lang="en-US" sz="3200" b="1" dirty="0" err="1"/>
              <a:t>kamida</a:t>
            </a:r>
            <a:r>
              <a:rPr lang="en-US" sz="3200" b="1" dirty="0"/>
              <a:t> </a:t>
            </a:r>
            <a:r>
              <a:rPr lang="en-US" sz="3200" b="1" dirty="0" err="1"/>
              <a:t>bitta</a:t>
            </a:r>
            <a:r>
              <a:rPr lang="en-US" sz="3200" b="1" dirty="0"/>
              <a:t> </a:t>
            </a:r>
            <a:r>
              <a:rPr lang="en-US" sz="3200" b="1" dirty="0" err="1"/>
              <a:t>qismning</a:t>
            </a:r>
            <a:r>
              <a:rPr lang="en-US" sz="3200" b="1" dirty="0"/>
              <a:t> </a:t>
            </a:r>
            <a:r>
              <a:rPr lang="en-US" sz="3200" b="1" dirty="0" err="1"/>
              <a:t>ishdan</a:t>
            </a:r>
            <a:r>
              <a:rPr lang="en-US" sz="3200" b="1" dirty="0"/>
              <a:t> </a:t>
            </a:r>
            <a:r>
              <a:rPr lang="en-US" sz="3200" b="1" dirty="0" err="1"/>
              <a:t>chiqishi</a:t>
            </a:r>
            <a:r>
              <a:rPr lang="en-US" sz="3200" b="1" dirty="0"/>
              <a:t>.</a:t>
            </a:r>
            <a:endParaRPr lang="ru-RU" sz="3200" b="1" dirty="0"/>
          </a:p>
          <a:p>
            <a:r>
              <a:rPr lang="en-US" sz="3200" b="1" dirty="0"/>
              <a:t> </a:t>
            </a:r>
            <a:endParaRPr lang="ru-RU" sz="3200" b="1" dirty="0"/>
          </a:p>
          <a:p>
            <a:pPr algn="just"/>
            <a:endParaRPr lang="ru-RU" sz="3200" b="1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153162" y="-3985"/>
                <a:ext cx="8868918" cy="634487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2400" b="1" dirty="0" err="1">
                    <a:solidFill>
                      <a:srgbClr val="00B050"/>
                    </a:solidFill>
                  </a:rPr>
                  <a:t>Yechish</a:t>
                </a:r>
                <a:r>
                  <a:rPr lang="en-US" sz="2400" b="1" dirty="0">
                    <a:solidFill>
                      <a:srgbClr val="00B050"/>
                    </a:solidFill>
                  </a:rPr>
                  <a:t>:</a:t>
                </a:r>
              </a:p>
              <a:p>
                <a:pPr>
                  <a:lnSpc>
                    <a:spcPct val="150000"/>
                  </a:lnSpc>
                </a:pPr>
                <a:r>
                  <a:rPr lang="uz-Cyrl-UZ" sz="2400" b="1" dirty="0"/>
                  <a:t>а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</a:rPr>
                      <m:t>) </m:t>
                    </m:r>
                    <m:r>
                      <a:rPr lang="en-US" sz="2400" b="1" i="1">
                        <a:latin typeface="Cambria Math" panose="02040503050406030204" pitchFamily="18" charset="0"/>
                      </a:rPr>
                      <m:t>𝑷</m:t>
                    </m:r>
                    <m:r>
                      <a:rPr lang="en-US" sz="2400" b="1" i="1">
                        <a:latin typeface="Cambria Math" panose="02040503050406030204" pitchFamily="18" charset="0"/>
                      </a:rPr>
                      <m:t>=</m:t>
                    </m:r>
                    <m:sSubSup>
                      <m:sSubSupPr>
                        <m:ctrlPr>
                          <a:rPr lang="ru-RU" sz="2400" b="1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𝑪</m:t>
                        </m:r>
                      </m:e>
                      <m:sub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𝟏𝟎</m:t>
                        </m:r>
                      </m:sub>
                      <m:sup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bSup>
                    <m:r>
                      <a:rPr lang="en-US" sz="2400" b="1" i="1">
                        <a:latin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ru-RU" sz="24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𝒒</m:t>
                        </m:r>
                      </m:e>
                      <m:sup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en-US" sz="2400" b="1" i="1">
                        <a:latin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ru-RU" sz="24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sz="2400" b="1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𝟏</m:t>
                            </m:r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𝒒</m:t>
                            </m:r>
                          </m:e>
                        </m:d>
                      </m:e>
                      <m:sup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𝟖</m:t>
                        </m:r>
                      </m:sup>
                    </m:sSup>
                    <m:r>
                      <a:rPr lang="en-US" sz="2400" b="1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b="1" i="1">
                        <a:latin typeface="Cambria Math" panose="02040503050406030204" pitchFamily="18" charset="0"/>
                      </a:rPr>
                      <m:t>𝟒𝟓</m:t>
                    </m:r>
                    <m:r>
                      <a:rPr lang="en-US" sz="2400" b="1" i="1">
                        <a:latin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ru-RU" sz="24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𝒒</m:t>
                        </m:r>
                      </m:e>
                      <m:sup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en-US" sz="2400" b="1" i="1">
                        <a:latin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ru-RU" sz="2400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ru-RU" sz="2400" b="1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𝟏</m:t>
                            </m:r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400" b="1" i="1">
                                <a:latin typeface="Cambria Math" panose="02040503050406030204" pitchFamily="18" charset="0"/>
                              </a:rPr>
                              <m:t>𝒒</m:t>
                            </m:r>
                          </m:e>
                        </m:d>
                      </m:e>
                      <m:sup>
                        <m:r>
                          <a:rPr lang="en-US" sz="2400" b="1" i="1">
                            <a:latin typeface="Cambria Math" panose="02040503050406030204" pitchFamily="18" charset="0"/>
                          </a:rPr>
                          <m:t>𝟖</m:t>
                        </m:r>
                      </m:sup>
                    </m:sSup>
                    <m:r>
                      <a:rPr lang="en-US" sz="2400" b="1" i="1">
                        <a:latin typeface="Cambria Math" panose="02040503050406030204" pitchFamily="18" charset="0"/>
                      </a:rPr>
                      <m:t>                           </m:t>
                    </m:r>
                  </m:oMath>
                </a14:m>
                <a:endParaRPr lang="ru-RU" sz="2400" b="1" dirty="0"/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right"/>
                    </m:oMathParaPr>
                    <m:oMath xmlns:m="http://schemas.openxmlformats.org/officeDocument/2006/math">
                      <m:r>
                        <a:rPr lang="en-US" sz="2400" b="1" i="1">
                          <a:latin typeface="Cambria Math" panose="02040503050406030204" pitchFamily="18" charset="0"/>
                        </a:rPr>
                        <m:t>𝑱𝒂𝒗𝒐𝒃</m:t>
                      </m:r>
                      <m:r>
                        <a:rPr lang="en-US" sz="2400" b="1" i="1">
                          <a:latin typeface="Cambria Math" panose="02040503050406030204" pitchFamily="18" charset="0"/>
                        </a:rPr>
                        <m:t>: </m:t>
                      </m:r>
                      <m:r>
                        <a:rPr lang="en-US" sz="2400" b="1" i="1">
                          <a:latin typeface="Cambria Math" panose="02040503050406030204" pitchFamily="18" charset="0"/>
                        </a:rPr>
                        <m:t>𝟒𝟓</m:t>
                      </m:r>
                      <m:r>
                        <a:rPr lang="en-US" sz="2400" b="1" i="1">
                          <a:latin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ru-RU" sz="2400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𝒒</m:t>
                          </m:r>
                        </m:e>
                        <m:sup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n-US" sz="2400" b="1" i="1">
                          <a:latin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ru-RU" sz="2400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ru-RU" sz="24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b="1" i="1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  <m:r>
                                <a:rPr lang="en-US" sz="2400" b="1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400" b="1" i="1">
                                  <a:latin typeface="Cambria Math" panose="02040503050406030204" pitchFamily="18" charset="0"/>
                                </a:rPr>
                                <m:t>𝒒</m:t>
                              </m:r>
                            </m:e>
                          </m:d>
                        </m:e>
                        <m:sup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𝟖</m:t>
                          </m:r>
                        </m:sup>
                      </m:sSup>
                      <m:r>
                        <a:rPr lang="en-US" sz="2400" b="1" i="1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ru-RU" sz="2400" b="1" dirty="0"/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400" b="1" i="1">
                          <a:latin typeface="Cambria Math" panose="02040503050406030204" pitchFamily="18" charset="0"/>
                        </a:rPr>
                        <m:t>𝒃</m:t>
                      </m:r>
                      <m:r>
                        <a:rPr lang="en-US" sz="2400" b="1" i="1">
                          <a:latin typeface="Cambria Math" panose="02040503050406030204" pitchFamily="18" charset="0"/>
                        </a:rPr>
                        <m:t>) </m:t>
                      </m:r>
                      <m:sSub>
                        <m:sSubPr>
                          <m:ctrlPr>
                            <a:rPr lang="ru-RU" sz="24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𝑷</m:t>
                          </m:r>
                        </m:e>
                        <m:sub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n-US" sz="2400" b="1" i="1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ru-RU" sz="2400" b="1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𝑪</m:t>
                          </m:r>
                        </m:e>
                        <m:sub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𝟏𝟎</m:t>
                          </m:r>
                        </m:sub>
                        <m:sup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𝟎</m:t>
                          </m:r>
                        </m:sup>
                      </m:sSubSup>
                      <m:r>
                        <a:rPr lang="en-US" sz="2400" b="1" i="1">
                          <a:latin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ru-RU" sz="2400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𝒒</m:t>
                          </m:r>
                        </m:e>
                        <m:sup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𝟎</m:t>
                          </m:r>
                        </m:sup>
                      </m:sSup>
                      <m:r>
                        <a:rPr lang="en-US" sz="2400" b="1" i="1">
                          <a:latin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ru-RU" sz="2400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ru-RU" sz="24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b="1" i="1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  <m:r>
                                <a:rPr lang="en-US" sz="2400" b="1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400" b="1" i="1">
                                  <a:latin typeface="Cambria Math" panose="02040503050406030204" pitchFamily="18" charset="0"/>
                                </a:rPr>
                                <m:t>𝒒</m:t>
                              </m:r>
                            </m:e>
                          </m:d>
                        </m:e>
                        <m:sup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𝟏𝟎</m:t>
                          </m:r>
                        </m:sup>
                      </m:sSup>
                      <m:r>
                        <a:rPr lang="en-US" sz="2400" b="1" i="1">
                          <a:latin typeface="Cambria Math" panose="02040503050406030204" pitchFamily="18" charset="0"/>
                        </a:rPr>
                        <m:t>= </m:t>
                      </m:r>
                      <m:sSup>
                        <m:sSupPr>
                          <m:ctrlPr>
                            <a:rPr lang="ru-RU" sz="2400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ru-RU" sz="24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b="1" i="1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  <m:r>
                                <a:rPr lang="en-US" sz="2400" b="1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400" b="1" i="1">
                                  <a:latin typeface="Cambria Math" panose="02040503050406030204" pitchFamily="18" charset="0"/>
                                </a:rPr>
                                <m:t>𝒒</m:t>
                              </m:r>
                            </m:e>
                          </m:d>
                        </m:e>
                        <m:sup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𝟏𝟎</m:t>
                          </m:r>
                        </m:sup>
                      </m:sSup>
                      <m:r>
                        <a:rPr lang="en-US" sz="2400" b="1" i="1">
                          <a:latin typeface="Cambria Math" panose="02040503050406030204" pitchFamily="18" charset="0"/>
                        </a:rPr>
                        <m:t>;  </m:t>
                      </m:r>
                    </m:oMath>
                  </m:oMathPara>
                </a14:m>
                <a:endParaRPr lang="ru-RU" sz="2400" b="1" dirty="0"/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4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𝑷</m:t>
                          </m:r>
                        </m:e>
                        <m:sub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n-US" sz="2400" b="1" i="1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ru-RU" sz="2400" b="1" i="1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𝑪</m:t>
                          </m:r>
                        </m:e>
                        <m:sub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𝟏𝟎</m:t>
                          </m:r>
                        </m:sub>
                        <m:sup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𝟏</m:t>
                          </m:r>
                        </m:sup>
                      </m:sSubSup>
                      <m:r>
                        <a:rPr lang="en-US" sz="2400" b="1" i="1">
                          <a:latin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ru-RU" sz="2400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𝒒</m:t>
                          </m:r>
                        </m:e>
                        <m:sup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𝟏</m:t>
                          </m:r>
                        </m:sup>
                      </m:sSup>
                      <m:r>
                        <a:rPr lang="en-US" sz="2400" b="1" i="1">
                          <a:latin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ru-RU" sz="2400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ru-RU" sz="24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b="1" i="1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  <m:r>
                                <a:rPr lang="en-US" sz="2400" b="1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400" b="1" i="1">
                                  <a:latin typeface="Cambria Math" panose="02040503050406030204" pitchFamily="18" charset="0"/>
                                </a:rPr>
                                <m:t>𝒒</m:t>
                              </m:r>
                            </m:e>
                          </m:d>
                        </m:e>
                        <m:sup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𝟗</m:t>
                          </m:r>
                        </m:sup>
                      </m:sSup>
                      <m:r>
                        <a:rPr lang="en-US" sz="2400" b="1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1" i="1">
                          <a:latin typeface="Cambria Math" panose="02040503050406030204" pitchFamily="18" charset="0"/>
                        </a:rPr>
                        <m:t>𝟏𝟎</m:t>
                      </m:r>
                      <m:r>
                        <a:rPr lang="en-US" sz="2400" b="1" i="1">
                          <a:latin typeface="Cambria Math" panose="02040503050406030204" pitchFamily="18" charset="0"/>
                        </a:rPr>
                        <m:t>∙</m:t>
                      </m:r>
                      <m:r>
                        <a:rPr lang="en-US" sz="2400" b="1" i="1">
                          <a:latin typeface="Cambria Math" panose="02040503050406030204" pitchFamily="18" charset="0"/>
                        </a:rPr>
                        <m:t>𝒒</m:t>
                      </m:r>
                      <m:r>
                        <a:rPr lang="en-US" sz="2400" b="1" i="1">
                          <a:latin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ru-RU" sz="2400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ru-RU" sz="24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b="1" i="1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  <m:r>
                                <a:rPr lang="en-US" sz="2400" b="1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400" b="1" i="1">
                                  <a:latin typeface="Cambria Math" panose="02040503050406030204" pitchFamily="18" charset="0"/>
                                </a:rPr>
                                <m:t>𝒒</m:t>
                              </m:r>
                            </m:e>
                          </m:d>
                        </m:e>
                        <m:sup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𝟗</m:t>
                          </m:r>
                        </m:sup>
                      </m:sSup>
                      <m:r>
                        <a:rPr lang="en-US" sz="2400" b="1" i="1">
                          <a:latin typeface="Cambria Math" panose="02040503050406030204" pitchFamily="18" charset="0"/>
                        </a:rPr>
                        <m:t>;</m:t>
                      </m:r>
                    </m:oMath>
                  </m:oMathPara>
                </a14:m>
                <a:endParaRPr lang="ru-RU" sz="2400" b="1" dirty="0"/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400" b="1" i="1">
                          <a:latin typeface="Cambria Math" panose="02040503050406030204" pitchFamily="18" charset="0"/>
                        </a:rPr>
                        <m:t>𝑷</m:t>
                      </m:r>
                      <m:r>
                        <a:rPr lang="en-US" sz="2400" b="1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1" i="1"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en-US" sz="2400" b="1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ru-RU" sz="24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𝑷</m:t>
                          </m:r>
                        </m:e>
                        <m:sub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n-US" sz="2400" b="1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ru-RU" sz="24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𝑷</m:t>
                          </m:r>
                        </m:e>
                        <m:sub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n-US" sz="2400" b="1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1" i="1"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en-US" sz="2400" b="1" i="1">
                          <a:latin typeface="Cambria Math" panose="020405030504060302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ru-RU" sz="2400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ru-RU" sz="24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b="1" i="1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  <m:r>
                                <a:rPr lang="en-US" sz="2400" b="1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400" b="1" i="1">
                                  <a:latin typeface="Cambria Math" panose="02040503050406030204" pitchFamily="18" charset="0"/>
                                </a:rPr>
                                <m:t>𝒒</m:t>
                              </m:r>
                            </m:e>
                          </m:d>
                        </m:e>
                        <m:sup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𝟏𝟎</m:t>
                          </m:r>
                        </m:sup>
                      </m:sSup>
                      <m:r>
                        <a:rPr lang="en-US" sz="2400" b="1" i="1">
                          <a:latin typeface="Cambria Math" panose="02040503050406030204" pitchFamily="18" charset="0"/>
                        </a:rPr>
                        <m:t>∙</m:t>
                      </m:r>
                      <m:d>
                        <m:dPr>
                          <m:ctrlPr>
                            <a:rPr lang="ru-RU" sz="24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𝟏</m:t>
                          </m:r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𝒒</m:t>
                          </m:r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𝟏𝟎</m:t>
                          </m:r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𝒒</m:t>
                          </m:r>
                        </m:e>
                      </m:d>
                      <m:r>
                        <a:rPr lang="en-US" sz="2400" b="1" i="1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ru-RU" sz="2400" b="1" dirty="0"/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right"/>
                    </m:oMathParaPr>
                    <m:oMath xmlns:m="http://schemas.openxmlformats.org/officeDocument/2006/math">
                      <m:r>
                        <a:rPr lang="en-US" sz="2400" b="1" i="1">
                          <a:latin typeface="Cambria Math" panose="02040503050406030204" pitchFamily="18" charset="0"/>
                        </a:rPr>
                        <m:t>𝑱𝒂𝒗𝒐𝒃</m:t>
                      </m:r>
                      <m:r>
                        <a:rPr lang="en-US" sz="2400" b="1" i="1">
                          <a:latin typeface="Cambria Math" panose="02040503050406030204" pitchFamily="18" charset="0"/>
                        </a:rPr>
                        <m:t>: </m:t>
                      </m:r>
                      <m:r>
                        <a:rPr lang="en-US" sz="2400" b="1" i="1"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en-US" sz="2400" b="1" i="1">
                          <a:latin typeface="Cambria Math" panose="020405030504060302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ru-RU" sz="2400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ru-RU" sz="24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b="1" i="1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  <m:r>
                                <a:rPr lang="en-US" sz="2400" b="1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400" b="1" i="1">
                                  <a:latin typeface="Cambria Math" panose="02040503050406030204" pitchFamily="18" charset="0"/>
                                </a:rPr>
                                <m:t>𝒒</m:t>
                              </m:r>
                            </m:e>
                          </m:d>
                        </m:e>
                        <m:sup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𝟏𝟎</m:t>
                          </m:r>
                        </m:sup>
                      </m:sSup>
                      <m:r>
                        <a:rPr lang="en-US" sz="2400" b="1" i="1">
                          <a:latin typeface="Cambria Math" panose="02040503050406030204" pitchFamily="18" charset="0"/>
                        </a:rPr>
                        <m:t>∙</m:t>
                      </m:r>
                      <m:d>
                        <m:dPr>
                          <m:ctrlPr>
                            <a:rPr lang="ru-RU" sz="24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𝟏</m:t>
                          </m:r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𝒒</m:t>
                          </m:r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𝟏𝟎</m:t>
                          </m:r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𝒒</m:t>
                          </m:r>
                        </m:e>
                      </m:d>
                      <m:r>
                        <a:rPr lang="en-US" sz="2400" b="1" i="1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ru-RU" sz="2400" b="1" dirty="0"/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400" b="1" i="1">
                          <a:latin typeface="Cambria Math" panose="02040503050406030204" pitchFamily="18" charset="0"/>
                        </a:rPr>
                        <m:t>𝒄</m:t>
                      </m:r>
                      <m:r>
                        <a:rPr lang="en-US" sz="2400" b="1" i="1">
                          <a:latin typeface="Cambria Math" panose="02040503050406030204" pitchFamily="18" charset="0"/>
                        </a:rPr>
                        <m:t>) </m:t>
                      </m:r>
                      <m:r>
                        <a:rPr lang="en-US" sz="2400" b="1" i="1">
                          <a:latin typeface="Cambria Math" panose="02040503050406030204" pitchFamily="18" charset="0"/>
                        </a:rPr>
                        <m:t>𝑷</m:t>
                      </m:r>
                      <m:r>
                        <a:rPr lang="en-US" sz="2400" b="1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1" i="1"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en-US" sz="2400" b="1" i="1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ru-RU" sz="2400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𝑷</m:t>
                          </m:r>
                        </m:e>
                        <m:sub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n-US" sz="2400" b="1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1" i="1"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en-US" sz="2400" b="1" i="1">
                          <a:latin typeface="Cambria Math" panose="020405030504060302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ru-RU" sz="2400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ru-RU" sz="24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b="1" i="1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  <m:r>
                                <a:rPr lang="en-US" sz="2400" b="1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400" b="1" i="1">
                                  <a:latin typeface="Cambria Math" panose="02040503050406030204" pitchFamily="18" charset="0"/>
                                </a:rPr>
                                <m:t>𝒒</m:t>
                              </m:r>
                            </m:e>
                          </m:d>
                        </m:e>
                        <m:sup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𝟏𝟎</m:t>
                          </m:r>
                        </m:sup>
                      </m:sSup>
                      <m:r>
                        <a:rPr lang="en-US" sz="2400" b="1" i="1">
                          <a:latin typeface="Cambria Math" panose="02040503050406030204" pitchFamily="18" charset="0"/>
                        </a:rPr>
                        <m:t>.                                                             </m:t>
                      </m:r>
                    </m:oMath>
                  </m:oMathPara>
                </a14:m>
                <a:endParaRPr lang="ru-RU" sz="2400" b="1" dirty="0"/>
              </a:p>
              <a:p>
                <a:pPr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right"/>
                    </m:oMathParaPr>
                    <m:oMath xmlns:m="http://schemas.openxmlformats.org/officeDocument/2006/math">
                      <m:r>
                        <a:rPr lang="en-US" sz="2400" b="1" i="1">
                          <a:latin typeface="Cambria Math" panose="02040503050406030204" pitchFamily="18" charset="0"/>
                        </a:rPr>
                        <m:t>𝑱𝒂𝒗𝒐𝒃</m:t>
                      </m:r>
                      <m:r>
                        <a:rPr lang="en-US" sz="2400" b="1" i="1">
                          <a:latin typeface="Cambria Math" panose="02040503050406030204" pitchFamily="18" charset="0"/>
                        </a:rPr>
                        <m:t>: </m:t>
                      </m:r>
                      <m:r>
                        <a:rPr lang="en-US" sz="2400" b="1" i="1"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en-US" sz="2400" b="1" i="1">
                          <a:latin typeface="Cambria Math" panose="020405030504060302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ru-RU" sz="2400" b="1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ru-RU" sz="2400" b="1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400" b="1" i="1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  <m:r>
                                <a:rPr lang="en-US" sz="2400" b="1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400" b="1" i="1">
                                  <a:latin typeface="Cambria Math" panose="02040503050406030204" pitchFamily="18" charset="0"/>
                                </a:rPr>
                                <m:t>𝒒</m:t>
                              </m:r>
                            </m:e>
                          </m:d>
                        </m:e>
                        <m:sup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𝟏𝟎</m:t>
                          </m:r>
                        </m:sup>
                      </m:sSup>
                      <m:r>
                        <a:rPr lang="en-US" sz="2400" b="1" i="1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ru-RU" sz="2400" b="1" dirty="0"/>
              </a:p>
              <a:p>
                <a:pPr>
                  <a:lnSpc>
                    <a:spcPct val="150000"/>
                  </a:lnSpc>
                </a:pPr>
                <a:endParaRPr lang="ru-RU" sz="2400" b="1" dirty="0"/>
              </a:p>
              <a:p>
                <a:pPr algn="r">
                  <a:lnSpc>
                    <a:spcPct val="150000"/>
                  </a:lnSpc>
                </a:pPr>
                <a:endParaRPr lang="en-US" sz="2400" b="1" dirty="0"/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162" y="-3985"/>
                <a:ext cx="8868918" cy="6344878"/>
              </a:xfrm>
              <a:prstGeom prst="rect">
                <a:avLst/>
              </a:prstGeom>
              <a:blipFill rotWithShape="1">
                <a:blip r:embed="rId2"/>
                <a:stretch>
                  <a:fillRect l="-103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 txBox="1"/>
          <p:nvPr/>
        </p:nvSpPr>
        <p:spPr>
          <a:xfrm>
            <a:off x="1114200" y="2267387"/>
            <a:ext cx="6680271" cy="507827"/>
          </a:xfrm>
          <a:prstGeom prst="rect">
            <a:avLst/>
          </a:prstGeom>
        </p:spPr>
        <p:txBody>
          <a:bodyPr vert="horz" wrap="square" lIns="0" tIns="15236" rIns="0" bIns="0" rtlCol="0">
            <a:spAutoFit/>
          </a:bodyPr>
          <a:lstStyle>
            <a:lvl1pPr>
              <a:defRPr sz="2650" b="1" i="0">
                <a:solidFill>
                  <a:srgbClr val="FEFEFE"/>
                </a:solidFill>
                <a:latin typeface="Arial" panose="020B0604020202020204"/>
                <a:ea typeface="+mj-ea"/>
                <a:cs typeface="Arial" panose="020B0604020202020204"/>
              </a:defRPr>
            </a:lvl1pPr>
          </a:lstStyle>
          <a:p>
            <a:pPr marL="39370" algn="ctr">
              <a:spcBef>
                <a:spcPts val="120"/>
              </a:spcBef>
            </a:pPr>
            <a:r>
              <a:rPr lang="en-US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E’TIBORINGIZ UCHUN RAHMAT!</a:t>
            </a:r>
            <a:endParaRPr lang="en-US" sz="3200" spc="1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769</Words>
  <Application>Microsoft Office PowerPoint</Application>
  <PresentationFormat>Экран (16:9)</PresentationFormat>
  <Paragraphs>92</Paragraphs>
  <Slides>15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9" baseType="lpstr">
      <vt:lpstr>Arial</vt:lpstr>
      <vt:lpstr>Calibri</vt:lpstr>
      <vt:lpstr>Cambria Math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User</cp:lastModifiedBy>
  <cp:revision>278</cp:revision>
  <dcterms:created xsi:type="dcterms:W3CDTF">2019-02-21T15:01:00Z</dcterms:created>
  <dcterms:modified xsi:type="dcterms:W3CDTF">2023-01-27T02:23:25Z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4C429D910CAC4BF6B6E5580C4C3EC956</vt:lpwstr>
  </property>
  <property fmtid="{D5CDD505-2E9C-101B-9397-08002B2CF9AE}" pid="3" name="KSOProductBuildVer">
    <vt:lpwstr>1033-11.2.0.11074</vt:lpwstr>
  </property>
</Properties>
</file>