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08" r:id="rId1"/>
  </p:sldMasterIdLst>
  <p:notesMasterIdLst>
    <p:notesMasterId r:id="rId19"/>
  </p:notesMasterIdLst>
  <p:sldIdLst>
    <p:sldId id="256" r:id="rId2"/>
    <p:sldId id="342" r:id="rId3"/>
    <p:sldId id="343" r:id="rId4"/>
    <p:sldId id="344" r:id="rId5"/>
    <p:sldId id="351" r:id="rId6"/>
    <p:sldId id="353" r:id="rId7"/>
    <p:sldId id="345" r:id="rId8"/>
    <p:sldId id="346" r:id="rId9"/>
    <p:sldId id="347" r:id="rId10"/>
    <p:sldId id="354" r:id="rId11"/>
    <p:sldId id="349" r:id="rId12"/>
    <p:sldId id="350" r:id="rId13"/>
    <p:sldId id="267" r:id="rId14"/>
    <p:sldId id="355" r:id="rId15"/>
    <p:sldId id="356" r:id="rId16"/>
    <p:sldId id="357" r:id="rId17"/>
    <p:sldId id="352" r:id="rId18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1">
          <p15:clr>
            <a:srgbClr val="A4A3A4"/>
          </p15:clr>
        </p15:guide>
        <p15:guide id="2" pos="284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18">
          <p15:clr>
            <a:srgbClr val="A4A3A4"/>
          </p15:clr>
        </p15:guide>
        <p15:guide id="2" pos="213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5D8"/>
    <a:srgbClr val="0066FF"/>
    <a:srgbClr val="D60093"/>
    <a:srgbClr val="660066"/>
    <a:srgbClr val="006600"/>
    <a:srgbClr val="CCFF99"/>
    <a:srgbClr val="CCFFFF"/>
    <a:srgbClr val="FFFFCC"/>
    <a:srgbClr val="4C7430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3818" autoAdjust="0"/>
  </p:normalViewPr>
  <p:slideViewPr>
    <p:cSldViewPr snapToGrid="0">
      <p:cViewPr varScale="1">
        <p:scale>
          <a:sx n="96" d="100"/>
          <a:sy n="96" d="100"/>
        </p:scale>
        <p:origin x="618" y="78"/>
      </p:cViewPr>
      <p:guideLst>
        <p:guide orient="horz" pos="1641"/>
        <p:guide pos="284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-3786" y="-96"/>
      </p:cViewPr>
      <p:guideLst>
        <p:guide orient="horz" pos="2918"/>
        <p:guide pos="213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22A3C5-75EE-466F-B627-24AD1885AE68}" type="datetimeFigureOut">
              <a:rPr lang="ru-RU" smtClean="0"/>
              <a:t>27.01.2023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D1F8D-684A-4263-834E-70A1213B47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908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910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3756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5666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7513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9423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1333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3179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5089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056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2761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4" name="Google Shape;2084;g9ae84bd8e7_0_3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5" name="Google Shape;2085;g9ae84bd8e7_0_3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4" name="Google Shape;2084;g9ae84bd8e7_0_3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5" name="Google Shape;2085;g9ae84bd8e7_0_3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1E6ED9-1C2E-45F0-9B1F-303418277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31ABB5F-5DBF-4DF1-9736-C4F8D15A85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15970C-2C70-4F77-8924-5F51256E8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A8DD563-C325-4189-A3CF-1B8B783AA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C3B0E9-5407-4568-B73B-220921A14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1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4284F0-2E22-48F8-BA4B-DB0B59B9C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F3617C-F5A2-4676-9446-0F3E419F10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7A3BAE0-5855-4170-8EC9-4E6E5924D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FD07817-4CFE-4339-9397-F9E6DBA6E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3E658EB-FB75-42FC-AD76-C7E192AC6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420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39F21A-EDD1-49E8-9358-B85416F70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AA57806-1EEB-429D-9ED5-22935D9BCB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BC5B88-F355-4FBC-A5CE-DEDD0B747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E83122-0EC8-404C-BEFB-57FB10171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CC9132-3865-42CC-BEA1-6C535BFB5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790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5F466F-BC40-4895-BEC5-4359821C3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B76BC3-54AE-4299-8D47-D1B09A1A1F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1B646-AC75-4FC3-8955-EA69DA2F44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39E8549-A0AD-4BC6-AFC7-ADFD8FF2B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43034F3-442B-4E18-B7C0-53EEF19E2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46D2031-E32F-4D1F-AA80-57FC7AFE9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059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6B5D7D-0D14-4979-A9B1-737F21ACB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DB54485-1132-4D48-A024-DB3C35127F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18CDCCB-DC7B-40F5-8CFD-37C2D9013E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D026768-3B6A-450A-964F-3A8A689DA1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593EF2D-AAC5-4588-87FF-265FEC6CC4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4235399-646E-4A90-8252-8D54B56CD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F4629FC-D030-49AA-AF74-656F832D6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0931A25-DA1E-4943-AEB4-CA527D252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299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E2187A-4064-4132-A8A3-0B0C33EE2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3DD45C6-FC8E-411E-BFE7-3D0F74D91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60FCBC9-A3F8-4D26-BD37-ACB4D6319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DEA0E87-A6F4-4554-A907-5AF510A33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781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747C225-3A22-4E71-9898-82F0C5D22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C3ED603-F240-4EFC-ADD3-8BB69C0EC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088F071-82E4-4E99-BBB2-38C3B7546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271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74B63D-CE49-444F-8368-0AF80A85F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1E9048-EA66-4760-B009-63DADE92D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1D8ADA6-0A67-4F14-B41C-7B9B318DD0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0131122-2AD2-4BF9-861A-587EA5CB9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CA16D92-247B-4E20-9E02-8D644D17A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9F2CF62-641B-47A8-9EE4-79791F8A0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008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281A39-0627-4EA0-AC40-5516A9B4C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8B2A0EF-0F17-459E-8A68-F1B29D06A1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5AD3CFD-8CF6-48CA-A98C-F3BA220353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34C6AA5-9B9F-4D43-B7DE-C41D03F34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16E11B0-6073-4B14-B70F-A5AE31FB9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33BB61B-DBC4-44DD-B6C6-842DD98E8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02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A22600-FF5E-4DFA-817E-732F3FBFD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3BF00D6-5E08-4375-B390-2C2BCE5721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799D707-6E9C-4CCF-A3FD-17E15CC1D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8BF8B7B-D14A-46F8-BF9B-9FF1A5C6B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9331176-74BC-4138-8E1D-0F89CCC05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602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B3FF2B0-2D26-46EC-9FA9-1D80DC8FD6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6E11BDC-87C0-45B3-ABDF-8AFFCF985C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391F5B1-A575-4AFE-93F5-79D3644D4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22C78D-C7CC-40F3-9C88-2F1F350A8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8CC0F53-E35C-48A8-9A9C-6A5AC993C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047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4326E7-9140-431E-B673-9923FD381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B3D8693-5EF6-4FC1-9C4F-425CB1836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B1BCF5B-02B4-4E71-9497-759995F7FD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2529212-15C8-4D37-B908-94C6A45AF9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EC3FA64-B6B1-4F45-AD69-544FCC882B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10">
            <a:extLst>
              <a:ext uri="{FF2B5EF4-FFF2-40B4-BE49-F238E27FC236}">
                <a16:creationId xmlns:a16="http://schemas.microsoft.com/office/drawing/2014/main" id="{CD03A2DA-8A5D-48C8-812F-7827969EBD79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564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707013" y="4613550"/>
            <a:ext cx="5436987" cy="392363"/>
          </a:xfrm>
          <a:prstGeom prst="rect">
            <a:avLst/>
          </a:prstGeom>
        </p:spPr>
        <p:txBody>
          <a:bodyPr wrap="square" lIns="83768" tIns="41884" rIns="83768" bIns="41884">
            <a:spAutoFit/>
          </a:bodyPr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</a:rPr>
              <a:t>O‘qituvchi</a:t>
            </a:r>
            <a:r>
              <a:rPr lang="en-US" sz="2000" b="1" dirty="0">
                <a:solidFill>
                  <a:srgbClr val="002060"/>
                </a:solidFill>
              </a:rPr>
              <a:t>: </a:t>
            </a:r>
            <a:r>
              <a:rPr lang="en-US" sz="2000" b="1" dirty="0" err="1">
                <a:solidFill>
                  <a:srgbClr val="002060"/>
                </a:solidFill>
              </a:rPr>
              <a:t>Axmedova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Zulnuraxon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7" name="object 4"/>
          <p:cNvSpPr txBox="1"/>
          <p:nvPr/>
        </p:nvSpPr>
        <p:spPr>
          <a:xfrm>
            <a:off x="2905016" y="1595033"/>
            <a:ext cx="5951220" cy="223009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8415">
              <a:spcBef>
                <a:spcPts val="110"/>
              </a:spcBef>
            </a:pPr>
            <a:r>
              <a:rPr lang="uz-Cyrl-UZ" sz="4800" b="1" dirty="0">
                <a:solidFill>
                  <a:srgbClr val="002060"/>
                </a:solidFill>
              </a:rPr>
              <a:t>Bog‘liqsiz hodisalar. Ehtimolliklarni ko‘paytirish.</a:t>
            </a:r>
            <a:endParaRPr lang="en-US" sz="4800" b="1" dirty="0">
              <a:solidFill>
                <a:srgbClr val="002060"/>
              </a:solidFill>
              <a:cs typeface="Arial" panose="020B0604020202020204" pitchFamily="34" charset="0"/>
              <a:sym typeface="+mn-ea"/>
            </a:endParaRPr>
          </a:p>
        </p:txBody>
      </p:sp>
      <p:pic>
        <p:nvPicPr>
          <p:cNvPr id="10" name="Рисунок 9" descr="C:\Users\User\Desktop\кулланма стохастика\11-14-18-1200px-Logo_proba_4.svg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03" t="-5110" r="-4174" b="-14902"/>
          <a:stretch>
            <a:fillRect/>
          </a:stretch>
        </p:blipFill>
        <p:spPr bwMode="auto">
          <a:xfrm>
            <a:off x="271627" y="1658095"/>
            <a:ext cx="2413000" cy="2289810"/>
          </a:xfrm>
          <a:prstGeom prst="ellipse">
            <a:avLst/>
          </a:prstGeom>
          <a:ln w="190500" cap="rnd">
            <a:solidFill>
              <a:srgbClr val="00206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Текст 2"/>
          <p:cNvSpPr txBox="1">
            <a:spLocks/>
          </p:cNvSpPr>
          <p:nvPr/>
        </p:nvSpPr>
        <p:spPr>
          <a:xfrm>
            <a:off x="181160" y="1157356"/>
            <a:ext cx="8781678" cy="3676645"/>
          </a:xfrm>
          <a:prstGeom prst="rect">
            <a:avLst/>
          </a:prstGeom>
        </p:spPr>
        <p:txBody>
          <a:bodyPr vert="horz" lIns="83768" tIns="41884" rIns="83768" bIns="41884" rtlCol="0">
            <a:noAutofit/>
          </a:bodyPr>
          <a:lstStyle>
            <a:lvl1pPr marL="314131" indent="-314131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616" indent="-261776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02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5943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784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625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466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07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148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3200" b="1" dirty="0" err="1"/>
              <a:t>Bog‘liqsiz</a:t>
            </a:r>
            <a:r>
              <a:rPr lang="en-US" sz="3200" b="1" dirty="0"/>
              <a:t> </a:t>
            </a:r>
            <a:r>
              <a:rPr lang="en-US" sz="3200" b="1" dirty="0" err="1"/>
              <a:t>hodisalar</a:t>
            </a:r>
            <a:r>
              <a:rPr lang="en-US" sz="3200" b="1" dirty="0"/>
              <a:t>;</a:t>
            </a:r>
          </a:p>
          <a:p>
            <a:pPr lvl="0"/>
            <a:r>
              <a:rPr lang="en-US" sz="3200" b="1" dirty="0" err="1"/>
              <a:t>Ehtimolliklarni</a:t>
            </a:r>
            <a:r>
              <a:rPr lang="en-US" sz="3200" b="1" dirty="0"/>
              <a:t> </a:t>
            </a:r>
            <a:r>
              <a:rPr lang="en-US" sz="3200" b="1" dirty="0" err="1"/>
              <a:t>ko‘paytirish</a:t>
            </a:r>
            <a:r>
              <a:rPr lang="en-US" sz="3200" b="1" dirty="0"/>
              <a:t> </a:t>
            </a:r>
            <a:r>
              <a:rPr lang="en-US" sz="3200" b="1" dirty="0" err="1"/>
              <a:t>qoidasi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ularning</a:t>
            </a:r>
            <a:r>
              <a:rPr lang="en-US" sz="3200" b="1" dirty="0"/>
              <a:t> </a:t>
            </a:r>
            <a:r>
              <a:rPr lang="uz-Cyrl-UZ" sz="3200" b="1" dirty="0"/>
              <a:t>xossalari</a:t>
            </a:r>
            <a:r>
              <a:rPr lang="en-US" sz="3200" b="1" dirty="0"/>
              <a:t>; </a:t>
            </a:r>
            <a:endParaRPr lang="ru-RU" sz="3200" b="1" dirty="0"/>
          </a:p>
          <a:p>
            <a:r>
              <a:rPr lang="en-US" sz="3200" b="1" dirty="0" err="1"/>
              <a:t>Hodisalarning</a:t>
            </a:r>
            <a:r>
              <a:rPr lang="en-US" sz="3200" b="1" dirty="0"/>
              <a:t> </a:t>
            </a:r>
            <a:r>
              <a:rPr lang="en-US" sz="3200" b="1" dirty="0" err="1"/>
              <a:t>ehtimolliklarni</a:t>
            </a:r>
            <a:r>
              <a:rPr lang="en-US" sz="3200" b="1" dirty="0"/>
              <a:t> </a:t>
            </a:r>
            <a:r>
              <a:rPr lang="en-US" sz="3200" b="1" dirty="0" err="1"/>
              <a:t>hisoblash</a:t>
            </a:r>
            <a:r>
              <a:rPr lang="en-US" sz="3200" b="1" dirty="0"/>
              <a:t> </a:t>
            </a:r>
            <a:r>
              <a:rPr lang="en-US" sz="3200" b="1" dirty="0" err="1"/>
              <a:t>usullari</a:t>
            </a:r>
            <a:r>
              <a:rPr lang="en-US" sz="3200" b="1" dirty="0"/>
              <a:t>.</a:t>
            </a:r>
            <a:endParaRPr lang="ru-RU" sz="3200" b="1" dirty="0">
              <a:solidFill>
                <a:srgbClr val="002060"/>
              </a:solidFill>
              <a:cs typeface="Times New Roman" pitchFamily="18" charset="0"/>
            </a:endParaRPr>
          </a:p>
          <a:p>
            <a:pPr algn="just">
              <a:tabLst>
                <a:tab pos="628650" algn="l"/>
              </a:tabLst>
            </a:pPr>
            <a:endParaRPr lang="en-US" sz="3200" b="1" dirty="0">
              <a:solidFill>
                <a:srgbClr val="002060"/>
              </a:solidFill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779576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bject 2"/>
          <p:cNvSpPr/>
          <p:nvPr/>
        </p:nvSpPr>
        <p:spPr>
          <a:xfrm>
            <a:off x="0" y="1"/>
            <a:ext cx="9144000" cy="801363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"/>
          <p:cNvSpPr txBox="1"/>
          <p:nvPr/>
        </p:nvSpPr>
        <p:spPr>
          <a:xfrm>
            <a:off x="167168" y="139455"/>
            <a:ext cx="8909731" cy="568744"/>
          </a:xfrm>
          <a:prstGeom prst="rect">
            <a:avLst/>
          </a:prstGeom>
        </p:spPr>
        <p:txBody>
          <a:bodyPr vert="horz" wrap="square" lIns="0" tIns="14604" rIns="0" bIns="0" rtlCol="0" anchor="ctr">
            <a:spAutoFit/>
          </a:bodyPr>
          <a:lstStyle>
            <a:lvl1pPr algn="ctr" defTabSz="837565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15"/>
              </a:spcBef>
            </a:pPr>
            <a:r>
              <a:rPr lang="uz-Cyrl-UZ" sz="3600" b="1" dirty="0">
                <a:solidFill>
                  <a:schemeClr val="bg1"/>
                </a:solidFill>
                <a:latin typeface="+mn-lt"/>
              </a:rPr>
              <a:t>EHTIMOLLIKLARNI </a:t>
            </a:r>
            <a:r>
              <a:rPr lang="en-US" sz="3600" b="1" dirty="0">
                <a:solidFill>
                  <a:schemeClr val="bg1"/>
                </a:solidFill>
                <a:latin typeface="+mn-lt"/>
              </a:rPr>
              <a:t>K</a:t>
            </a:r>
            <a:r>
              <a:rPr lang="uz-Cyrl-UZ" sz="3600" b="1" dirty="0">
                <a:solidFill>
                  <a:schemeClr val="bg1"/>
                </a:solidFill>
                <a:latin typeface="+mn-lt"/>
              </a:rPr>
              <a:t>O‘</a:t>
            </a:r>
            <a:r>
              <a:rPr lang="en-US" sz="3600" b="1" dirty="0">
                <a:solidFill>
                  <a:schemeClr val="bg1"/>
                </a:solidFill>
                <a:latin typeface="+mn-lt"/>
              </a:rPr>
              <a:t>PAYTIRI</a:t>
            </a:r>
            <a:r>
              <a:rPr lang="uz-Cyrl-UZ" sz="3600" b="1" dirty="0">
                <a:solidFill>
                  <a:schemeClr val="bg1"/>
                </a:solidFill>
                <a:latin typeface="+mn-lt"/>
              </a:rPr>
              <a:t>SH</a:t>
            </a:r>
            <a:r>
              <a:rPr lang="en-US" sz="3600" b="1" dirty="0">
                <a:solidFill>
                  <a:schemeClr val="bg1"/>
                </a:solidFill>
                <a:latin typeface="+mn-lt"/>
              </a:rPr>
              <a:t> QOIDASI</a:t>
            </a:r>
          </a:p>
        </p:txBody>
      </p:sp>
      <p:sp>
        <p:nvSpPr>
          <p:cNvPr id="37" name="Текст 2"/>
          <p:cNvSpPr txBox="1"/>
          <p:nvPr/>
        </p:nvSpPr>
        <p:spPr>
          <a:xfrm>
            <a:off x="196483" y="828040"/>
            <a:ext cx="8751034" cy="3676650"/>
          </a:xfrm>
          <a:prstGeom prst="rect">
            <a:avLst/>
          </a:prstGeom>
        </p:spPr>
        <p:txBody>
          <a:bodyPr vert="horz" lIns="83768" tIns="41884" rIns="83768" bIns="41884" rtlCol="0">
            <a:noAutofit/>
          </a:bodyPr>
          <a:lstStyle>
            <a:lvl1pPr marL="314325" indent="-314325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720" indent="-26162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62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6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7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2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4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dirty="0" err="1"/>
              <a:t>Tajriba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i="1" dirty="0"/>
              <a:t>A </a:t>
            </a:r>
            <a:r>
              <a:rPr lang="en-US" dirty="0" err="1"/>
              <a:t>va</a:t>
            </a:r>
            <a:r>
              <a:rPr lang="en-US" dirty="0"/>
              <a:t> B </a:t>
            </a:r>
            <a:r>
              <a:rPr lang="en-US" dirty="0" err="1"/>
              <a:t>hodisalarning</a:t>
            </a:r>
            <a:r>
              <a:rPr lang="en-US" dirty="0"/>
              <a:t> </a:t>
            </a:r>
            <a:r>
              <a:rPr lang="en-US" dirty="0" err="1"/>
              <a:t>birgalikda</a:t>
            </a:r>
            <a:r>
              <a:rPr lang="en-US" dirty="0"/>
              <a:t> </a:t>
            </a:r>
            <a:r>
              <a:rPr lang="en-US" dirty="0" err="1"/>
              <a:t>ro‘y</a:t>
            </a:r>
            <a:r>
              <a:rPr lang="en-US" dirty="0"/>
              <a:t> </a:t>
            </a:r>
            <a:r>
              <a:rPr lang="en-US" dirty="0" err="1"/>
              <a:t>berishidan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</a:t>
            </a:r>
            <a:r>
              <a:rPr lang="en-US" dirty="0" err="1"/>
              <a:t>hodisa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b="1" i="1" dirty="0" err="1"/>
              <a:t>ko‘paytmasi</a:t>
            </a:r>
            <a:r>
              <a:rPr lang="en-US" b="1" i="1" dirty="0"/>
              <a:t> (</a:t>
            </a:r>
            <a:r>
              <a:rPr lang="en-US" b="1" i="1" dirty="0" err="1"/>
              <a:t>yoki</a:t>
            </a:r>
            <a:r>
              <a:rPr lang="en-US" b="1" i="1" dirty="0"/>
              <a:t> </a:t>
            </a:r>
            <a:r>
              <a:rPr lang="en-US" b="1" i="1" dirty="0" err="1"/>
              <a:t>kesishmasi</a:t>
            </a:r>
            <a:r>
              <a:rPr lang="en-US" b="1" i="1" dirty="0"/>
              <a:t>)</a:t>
            </a:r>
            <a:r>
              <a:rPr lang="en-US" i="1" dirty="0"/>
              <a:t> </a:t>
            </a:r>
            <a:r>
              <a:rPr lang="en-US" dirty="0"/>
              <a:t>deb </a:t>
            </a:r>
            <a:r>
              <a:rPr lang="en-US" dirty="0" err="1"/>
              <a:t>ataladi</a:t>
            </a:r>
            <a:r>
              <a:rPr lang="en-US" dirty="0"/>
              <a:t>.</a:t>
            </a:r>
            <a:endParaRPr lang="en-US" sz="3600" b="1" i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B4B854E-60C5-487F-9DA6-EBB82FAFDB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844" y="2136583"/>
            <a:ext cx="3153215" cy="276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393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C5DE6E4-01D3-455F-A74A-1DD7D0CAD2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750" y="853149"/>
            <a:ext cx="8826500" cy="397490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sz="2700" b="1" i="1" dirty="0">
                <a:solidFill>
                  <a:srgbClr val="00B050"/>
                </a:solidFill>
              </a:rPr>
              <a:t>1-masala.</a:t>
            </a:r>
            <a:r>
              <a:rPr lang="en-US" sz="2700" b="1" dirty="0"/>
              <a:t> </a:t>
            </a:r>
            <a:r>
              <a:rPr lang="en-US" sz="2000" b="1" dirty="0" err="1"/>
              <a:t>Ikkita</a:t>
            </a:r>
            <a:r>
              <a:rPr lang="en-US" sz="2000" b="1" dirty="0"/>
              <a:t> </a:t>
            </a:r>
            <a:r>
              <a:rPr lang="en-US" sz="2000" b="1" dirty="0" err="1"/>
              <a:t>o‘yin</a:t>
            </a:r>
            <a:r>
              <a:rPr lang="en-US" sz="2000" b="1" dirty="0"/>
              <a:t> </a:t>
            </a:r>
            <a:r>
              <a:rPr lang="en-US" sz="2000" b="1" dirty="0" err="1"/>
              <a:t>toshi</a:t>
            </a:r>
            <a:r>
              <a:rPr lang="en-US" sz="2000" b="1" dirty="0"/>
              <a:t> </a:t>
            </a:r>
            <a:r>
              <a:rPr lang="en-US" sz="2000" b="1" dirty="0" err="1"/>
              <a:t>tashlandi</a:t>
            </a:r>
            <a:r>
              <a:rPr lang="en-US" sz="2000" b="1" dirty="0"/>
              <a:t>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sz="2000" b="1" i="1" dirty="0"/>
              <a:t>A=</a:t>
            </a:r>
            <a:r>
              <a:rPr lang="uz-Cyrl-UZ" sz="2000" b="1" i="1" dirty="0"/>
              <a:t> </a:t>
            </a:r>
            <a:r>
              <a:rPr lang="en-US" sz="2000" b="1" i="1" dirty="0"/>
              <a:t>{</a:t>
            </a:r>
            <a:r>
              <a:rPr lang="en-US" sz="2000" b="1" dirty="0" err="1"/>
              <a:t>birinchi</a:t>
            </a:r>
            <a:r>
              <a:rPr lang="en-US" sz="2000" b="1" dirty="0"/>
              <a:t> </a:t>
            </a:r>
            <a:r>
              <a:rPr lang="en-US" sz="2000" b="1" dirty="0" err="1"/>
              <a:t>toshda</a:t>
            </a:r>
            <a:r>
              <a:rPr lang="en-US" sz="2000" b="1" dirty="0"/>
              <a:t> 4 dan </a:t>
            </a:r>
            <a:r>
              <a:rPr lang="en-US" sz="2000" b="1" dirty="0" err="1"/>
              <a:t>kam</a:t>
            </a:r>
            <a:r>
              <a:rPr lang="en-US" sz="2000" b="1" dirty="0"/>
              <a:t> son </a:t>
            </a:r>
            <a:r>
              <a:rPr lang="en-US" sz="2000" b="1" dirty="0" err="1"/>
              <a:t>tushgan</a:t>
            </a:r>
            <a:r>
              <a:rPr lang="en-US" sz="2000" b="1" dirty="0"/>
              <a:t>}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sz="2000" b="1" i="1" dirty="0"/>
              <a:t>B=</a:t>
            </a:r>
            <a:r>
              <a:rPr lang="uz-Cyrl-UZ" sz="2000" b="1" i="1" dirty="0"/>
              <a:t> </a:t>
            </a:r>
            <a:r>
              <a:rPr lang="en-US" sz="2000" b="1" i="1" dirty="0"/>
              <a:t>{</a:t>
            </a:r>
            <a:r>
              <a:rPr lang="en-US" sz="2000" b="1" dirty="0" err="1"/>
              <a:t>ikkinchi</a:t>
            </a:r>
            <a:r>
              <a:rPr lang="en-US" sz="2000" b="1" dirty="0"/>
              <a:t> </a:t>
            </a:r>
            <a:r>
              <a:rPr lang="en-US" sz="2000" b="1" dirty="0" err="1"/>
              <a:t>toshda</a:t>
            </a:r>
            <a:r>
              <a:rPr lang="en-US" sz="2000" b="1" dirty="0"/>
              <a:t> 2 dan </a:t>
            </a:r>
            <a:r>
              <a:rPr lang="en-US" sz="2000" b="1" dirty="0" err="1"/>
              <a:t>kam</a:t>
            </a:r>
            <a:r>
              <a:rPr lang="en-US" sz="2000" b="1" dirty="0"/>
              <a:t> son </a:t>
            </a:r>
            <a:r>
              <a:rPr lang="en-US" sz="2000" b="1" dirty="0" err="1"/>
              <a:t>tushgan</a:t>
            </a:r>
            <a:r>
              <a:rPr lang="en-US" sz="2000" b="1" dirty="0"/>
              <a:t>}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sz="2000" b="1" i="1" dirty="0"/>
              <a:t>A∩B</a:t>
            </a:r>
            <a:r>
              <a:rPr lang="en-US" sz="2000" b="1" dirty="0"/>
              <a:t> </a:t>
            </a:r>
            <a:r>
              <a:rPr lang="en-US" sz="2000" b="1" dirty="0" err="1"/>
              <a:t>qanday</a:t>
            </a:r>
            <a:r>
              <a:rPr lang="en-US" sz="2000" b="1" dirty="0"/>
              <a:t> </a:t>
            </a:r>
            <a:r>
              <a:rPr lang="en-US" sz="2000" b="1" dirty="0" err="1"/>
              <a:t>hodisadan</a:t>
            </a:r>
            <a:r>
              <a:rPr lang="en-US" sz="2000" b="1" dirty="0"/>
              <a:t> </a:t>
            </a:r>
            <a:r>
              <a:rPr lang="en-US" sz="2000" b="1" dirty="0" err="1"/>
              <a:t>iborat</a:t>
            </a:r>
            <a:r>
              <a:rPr lang="en-US" sz="2000" b="1" dirty="0"/>
              <a:t> </a:t>
            </a:r>
            <a:r>
              <a:rPr lang="en-US" sz="2000" b="1" dirty="0" err="1"/>
              <a:t>bo‘ladi</a:t>
            </a:r>
            <a:r>
              <a:rPr lang="en-US" sz="2000" b="1" dirty="0"/>
              <a:t>?</a:t>
            </a:r>
            <a:endParaRPr lang="ru-RU" sz="2000" b="1" dirty="0"/>
          </a:p>
          <a:p>
            <a:pPr marL="0" indent="0">
              <a:buNone/>
            </a:pPr>
            <a:endParaRPr lang="ru-RU" sz="2800" b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6E126E9-98E9-45B3-9F04-3899DDBE94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050" y="2656861"/>
            <a:ext cx="4688410" cy="234718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02EBD28-1847-4743-8397-56A855AD6633}"/>
              </a:ext>
            </a:extLst>
          </p:cNvPr>
          <p:cNvSpPr/>
          <p:nvPr/>
        </p:nvSpPr>
        <p:spPr>
          <a:xfrm>
            <a:off x="2340405" y="2656862"/>
            <a:ext cx="4780057" cy="841989"/>
          </a:xfrm>
          <a:prstGeom prst="rect">
            <a:avLst/>
          </a:prstGeom>
          <a:solidFill>
            <a:srgbClr val="DEEBF7">
              <a:alpha val="30980"/>
            </a:srgbClr>
          </a:solidFill>
          <a:ln w="28575"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ED06AC9-F0B9-4879-B629-C93F6A974A37}"/>
              </a:ext>
            </a:extLst>
          </p:cNvPr>
          <p:cNvSpPr/>
          <p:nvPr/>
        </p:nvSpPr>
        <p:spPr>
          <a:xfrm>
            <a:off x="2432050" y="2571751"/>
            <a:ext cx="2387600" cy="2482850"/>
          </a:xfrm>
          <a:prstGeom prst="rect">
            <a:avLst/>
          </a:prstGeom>
          <a:solidFill>
            <a:srgbClr val="FF3300">
              <a:alpha val="14118"/>
            </a:srgbClr>
          </a:solidFill>
          <a:ln w="28575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369487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8" name="Google Shape;2088;p33"/>
          <p:cNvGrpSpPr/>
          <p:nvPr/>
        </p:nvGrpSpPr>
        <p:grpSpPr>
          <a:xfrm>
            <a:off x="1582859" y="529718"/>
            <a:ext cx="5915222" cy="4287383"/>
            <a:chOff x="2104425" y="1321699"/>
            <a:chExt cx="4935201" cy="3407118"/>
          </a:xfrm>
        </p:grpSpPr>
        <p:sp>
          <p:nvSpPr>
            <p:cNvPr id="2089" name="Google Shape;2089;p33"/>
            <p:cNvSpPr/>
            <p:nvPr/>
          </p:nvSpPr>
          <p:spPr>
            <a:xfrm>
              <a:off x="3662374" y="1321699"/>
              <a:ext cx="1021125" cy="1559710"/>
            </a:xfrm>
            <a:custGeom>
              <a:avLst/>
              <a:gdLst/>
              <a:ahLst/>
              <a:cxnLst/>
              <a:rect l="l" t="t" r="r" b="b"/>
              <a:pathLst>
                <a:path w="17691" h="27022" fill="none" extrusionOk="0">
                  <a:moveTo>
                    <a:pt x="15046" y="27022"/>
                  </a:moveTo>
                  <a:cubicBezTo>
                    <a:pt x="16748" y="24347"/>
                    <a:pt x="17691" y="21125"/>
                    <a:pt x="17691" y="17690"/>
                  </a:cubicBezTo>
                  <a:cubicBezTo>
                    <a:pt x="17691" y="7933"/>
                    <a:pt x="9757" y="0"/>
                    <a:pt x="0" y="0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0" name="Google Shape;2090;p33"/>
            <p:cNvSpPr/>
            <p:nvPr/>
          </p:nvSpPr>
          <p:spPr>
            <a:xfrm>
              <a:off x="4367642" y="3198891"/>
              <a:ext cx="882539" cy="1529926"/>
            </a:xfrm>
            <a:custGeom>
              <a:avLst/>
              <a:gdLst/>
              <a:ahLst/>
              <a:cxnLst/>
              <a:rect l="l" t="t" r="r" b="b"/>
              <a:pathLst>
                <a:path w="15290" h="26506" fill="none" extrusionOk="0">
                  <a:moveTo>
                    <a:pt x="4225" y="0"/>
                  </a:moveTo>
                  <a:cubicBezTo>
                    <a:pt x="0" y="6839"/>
                    <a:pt x="851" y="15867"/>
                    <a:pt x="6779" y="21794"/>
                  </a:cubicBezTo>
                  <a:cubicBezTo>
                    <a:pt x="9210" y="24226"/>
                    <a:pt x="12159" y="25776"/>
                    <a:pt x="15289" y="26505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1" name="Google Shape;2091;p33"/>
            <p:cNvSpPr/>
            <p:nvPr/>
          </p:nvSpPr>
          <p:spPr>
            <a:xfrm>
              <a:off x="5830817" y="2835724"/>
              <a:ext cx="1168484" cy="822856"/>
            </a:xfrm>
            <a:custGeom>
              <a:avLst/>
              <a:gdLst/>
              <a:ahLst/>
              <a:cxnLst/>
              <a:rect l="l" t="t" r="r" b="b"/>
              <a:pathLst>
                <a:path w="20244" h="14256" fill="none" extrusionOk="0">
                  <a:moveTo>
                    <a:pt x="20244" y="0"/>
                  </a:moveTo>
                  <a:lnTo>
                    <a:pt x="20244" y="14256"/>
                  </a:lnTo>
                  <a:lnTo>
                    <a:pt x="0" y="14256"/>
                  </a:lnTo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2" name="Google Shape;2092;p33"/>
            <p:cNvSpPr/>
            <p:nvPr/>
          </p:nvSpPr>
          <p:spPr>
            <a:xfrm>
              <a:off x="6960665" y="2762017"/>
              <a:ext cx="78961" cy="79019"/>
            </a:xfrm>
            <a:custGeom>
              <a:avLst/>
              <a:gdLst/>
              <a:ahLst/>
              <a:cxnLst/>
              <a:rect l="l" t="t" r="r" b="b"/>
              <a:pathLst>
                <a:path w="1368" h="1369" fill="none" extrusionOk="0">
                  <a:moveTo>
                    <a:pt x="0" y="670"/>
                  </a:moveTo>
                  <a:cubicBezTo>
                    <a:pt x="0" y="305"/>
                    <a:pt x="304" y="1"/>
                    <a:pt x="669" y="1"/>
                  </a:cubicBezTo>
                  <a:cubicBezTo>
                    <a:pt x="1064" y="1"/>
                    <a:pt x="1368" y="305"/>
                    <a:pt x="1368" y="670"/>
                  </a:cubicBezTo>
                  <a:cubicBezTo>
                    <a:pt x="1368" y="1065"/>
                    <a:pt x="1064" y="1369"/>
                    <a:pt x="669" y="1369"/>
                  </a:cubicBezTo>
                  <a:cubicBezTo>
                    <a:pt x="304" y="1369"/>
                    <a:pt x="0" y="1065"/>
                    <a:pt x="0" y="670"/>
                  </a:cubicBezTo>
                  <a:close/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3" name="Google Shape;2093;p33"/>
            <p:cNvSpPr/>
            <p:nvPr/>
          </p:nvSpPr>
          <p:spPr>
            <a:xfrm>
              <a:off x="2144828" y="2190080"/>
              <a:ext cx="1170215" cy="821125"/>
            </a:xfrm>
            <a:custGeom>
              <a:avLst/>
              <a:gdLst/>
              <a:ahLst/>
              <a:cxnLst/>
              <a:rect l="l" t="t" r="r" b="b"/>
              <a:pathLst>
                <a:path w="20274" h="14226" fill="none" extrusionOk="0">
                  <a:moveTo>
                    <a:pt x="0" y="14226"/>
                  </a:moveTo>
                  <a:lnTo>
                    <a:pt x="0" y="1"/>
                  </a:lnTo>
                  <a:lnTo>
                    <a:pt x="20274" y="1"/>
                  </a:lnTo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4" name="Google Shape;2094;p33"/>
            <p:cNvSpPr/>
            <p:nvPr/>
          </p:nvSpPr>
          <p:spPr>
            <a:xfrm>
              <a:off x="2104425" y="3004148"/>
              <a:ext cx="79019" cy="80750"/>
            </a:xfrm>
            <a:custGeom>
              <a:avLst/>
              <a:gdLst/>
              <a:ahLst/>
              <a:cxnLst/>
              <a:rect l="l" t="t" r="r" b="b"/>
              <a:pathLst>
                <a:path w="1369" h="1399" fill="none" extrusionOk="0">
                  <a:moveTo>
                    <a:pt x="1369" y="700"/>
                  </a:moveTo>
                  <a:cubicBezTo>
                    <a:pt x="1369" y="1095"/>
                    <a:pt x="1065" y="1399"/>
                    <a:pt x="700" y="1399"/>
                  </a:cubicBezTo>
                  <a:cubicBezTo>
                    <a:pt x="305" y="1399"/>
                    <a:pt x="1" y="1095"/>
                    <a:pt x="1" y="700"/>
                  </a:cubicBezTo>
                  <a:cubicBezTo>
                    <a:pt x="1" y="335"/>
                    <a:pt x="305" y="0"/>
                    <a:pt x="700" y="0"/>
                  </a:cubicBezTo>
                  <a:cubicBezTo>
                    <a:pt x="1065" y="31"/>
                    <a:pt x="1369" y="335"/>
                    <a:pt x="1369" y="700"/>
                  </a:cubicBezTo>
                  <a:close/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5" name="Google Shape;2095;p33"/>
            <p:cNvSpPr/>
            <p:nvPr/>
          </p:nvSpPr>
          <p:spPr>
            <a:xfrm>
              <a:off x="2713244" y="1439215"/>
              <a:ext cx="2019392" cy="1808887"/>
            </a:xfrm>
            <a:custGeom>
              <a:avLst/>
              <a:gdLst/>
              <a:ahLst/>
              <a:cxnLst/>
              <a:rect l="l" t="t" r="r" b="b"/>
              <a:pathLst>
                <a:path w="34986" h="31339" extrusionOk="0">
                  <a:moveTo>
                    <a:pt x="15654" y="1"/>
                  </a:moveTo>
                  <a:cubicBezTo>
                    <a:pt x="7022" y="1"/>
                    <a:pt x="0" y="6992"/>
                    <a:pt x="0" y="15654"/>
                  </a:cubicBezTo>
                  <a:cubicBezTo>
                    <a:pt x="0" y="24135"/>
                    <a:pt x="6748" y="31034"/>
                    <a:pt x="15137" y="31308"/>
                  </a:cubicBezTo>
                  <a:cubicBezTo>
                    <a:pt x="15289" y="31338"/>
                    <a:pt x="15441" y="31338"/>
                    <a:pt x="15593" y="31338"/>
                  </a:cubicBezTo>
                  <a:lnTo>
                    <a:pt x="32980" y="31338"/>
                  </a:lnTo>
                  <a:cubicBezTo>
                    <a:pt x="34074" y="31338"/>
                    <a:pt x="34986" y="30427"/>
                    <a:pt x="34986" y="29332"/>
                  </a:cubicBezTo>
                  <a:cubicBezTo>
                    <a:pt x="34986" y="28846"/>
                    <a:pt x="34712" y="28360"/>
                    <a:pt x="34347" y="27965"/>
                  </a:cubicBezTo>
                  <a:lnTo>
                    <a:pt x="25077" y="27965"/>
                  </a:lnTo>
                  <a:cubicBezTo>
                    <a:pt x="23952" y="27965"/>
                    <a:pt x="23040" y="27053"/>
                    <a:pt x="23040" y="25958"/>
                  </a:cubicBezTo>
                  <a:cubicBezTo>
                    <a:pt x="23040" y="24834"/>
                    <a:pt x="23952" y="23922"/>
                    <a:pt x="25077" y="23922"/>
                  </a:cubicBezTo>
                  <a:lnTo>
                    <a:pt x="28937" y="23922"/>
                  </a:lnTo>
                  <a:cubicBezTo>
                    <a:pt x="30426" y="21551"/>
                    <a:pt x="31308" y="18694"/>
                    <a:pt x="31308" y="15654"/>
                  </a:cubicBezTo>
                  <a:cubicBezTo>
                    <a:pt x="31308" y="7022"/>
                    <a:pt x="24317" y="1"/>
                    <a:pt x="15654" y="1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097" name="Google Shape;2097;p33"/>
            <p:cNvSpPr/>
            <p:nvPr/>
          </p:nvSpPr>
          <p:spPr>
            <a:xfrm>
              <a:off x="3043050" y="1774331"/>
              <a:ext cx="1145684" cy="1145684"/>
            </a:xfrm>
            <a:custGeom>
              <a:avLst/>
              <a:gdLst/>
              <a:ahLst/>
              <a:cxnLst/>
              <a:rect l="l" t="t" r="r" b="b"/>
              <a:pathLst>
                <a:path w="19849" h="19849" extrusionOk="0">
                  <a:moveTo>
                    <a:pt x="9940" y="0"/>
                  </a:moveTo>
                  <a:cubicBezTo>
                    <a:pt x="4469" y="0"/>
                    <a:pt x="1" y="4468"/>
                    <a:pt x="1" y="9940"/>
                  </a:cubicBezTo>
                  <a:cubicBezTo>
                    <a:pt x="1" y="15411"/>
                    <a:pt x="4469" y="19848"/>
                    <a:pt x="9940" y="19848"/>
                  </a:cubicBezTo>
                  <a:cubicBezTo>
                    <a:pt x="15381" y="19848"/>
                    <a:pt x="19849" y="15411"/>
                    <a:pt x="19849" y="9940"/>
                  </a:cubicBezTo>
                  <a:cubicBezTo>
                    <a:pt x="19849" y="4468"/>
                    <a:pt x="15381" y="0"/>
                    <a:pt x="994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8" name="Google Shape;2098;p33"/>
            <p:cNvSpPr/>
            <p:nvPr/>
          </p:nvSpPr>
          <p:spPr>
            <a:xfrm>
              <a:off x="4411508" y="2809404"/>
              <a:ext cx="2021181" cy="1810619"/>
            </a:xfrm>
            <a:custGeom>
              <a:avLst/>
              <a:gdLst/>
              <a:ahLst/>
              <a:cxnLst/>
              <a:rect l="l" t="t" r="r" b="b"/>
              <a:pathLst>
                <a:path w="35017" h="31369" extrusionOk="0">
                  <a:moveTo>
                    <a:pt x="2037" y="1"/>
                  </a:moveTo>
                  <a:cubicBezTo>
                    <a:pt x="912" y="1"/>
                    <a:pt x="0" y="912"/>
                    <a:pt x="0" y="2037"/>
                  </a:cubicBezTo>
                  <a:cubicBezTo>
                    <a:pt x="31" y="2523"/>
                    <a:pt x="274" y="3010"/>
                    <a:pt x="669" y="3405"/>
                  </a:cubicBezTo>
                  <a:lnTo>
                    <a:pt x="9940" y="3405"/>
                  </a:lnTo>
                  <a:cubicBezTo>
                    <a:pt x="11034" y="3405"/>
                    <a:pt x="11946" y="4317"/>
                    <a:pt x="11946" y="5411"/>
                  </a:cubicBezTo>
                  <a:cubicBezTo>
                    <a:pt x="11946" y="6505"/>
                    <a:pt x="11034" y="7417"/>
                    <a:pt x="9940" y="7417"/>
                  </a:cubicBezTo>
                  <a:lnTo>
                    <a:pt x="6049" y="7417"/>
                  </a:lnTo>
                  <a:cubicBezTo>
                    <a:pt x="4560" y="9818"/>
                    <a:pt x="3709" y="12676"/>
                    <a:pt x="3709" y="15715"/>
                  </a:cubicBezTo>
                  <a:cubicBezTo>
                    <a:pt x="3709" y="24317"/>
                    <a:pt x="10700" y="31369"/>
                    <a:pt x="19362" y="31369"/>
                  </a:cubicBezTo>
                  <a:cubicBezTo>
                    <a:pt x="28025" y="31369"/>
                    <a:pt x="35016" y="24378"/>
                    <a:pt x="35016" y="15715"/>
                  </a:cubicBezTo>
                  <a:cubicBezTo>
                    <a:pt x="35016" y="7235"/>
                    <a:pt x="28238" y="305"/>
                    <a:pt x="19849" y="61"/>
                  </a:cubicBezTo>
                  <a:cubicBezTo>
                    <a:pt x="19697" y="1"/>
                    <a:pt x="19545" y="1"/>
                    <a:pt x="19393" y="1"/>
                  </a:cubicBezTo>
                  <a:close/>
                </a:path>
              </a:pathLst>
            </a:custGeom>
            <a:solidFill>
              <a:srgbClr val="5000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0" name="Google Shape;2100;p33"/>
            <p:cNvSpPr/>
            <p:nvPr/>
          </p:nvSpPr>
          <p:spPr>
            <a:xfrm>
              <a:off x="4958857" y="3140999"/>
              <a:ext cx="1143953" cy="1145684"/>
            </a:xfrm>
            <a:custGeom>
              <a:avLst/>
              <a:gdLst/>
              <a:ahLst/>
              <a:cxnLst/>
              <a:rect l="l" t="t" r="r" b="b"/>
              <a:pathLst>
                <a:path w="19819" h="19849" extrusionOk="0">
                  <a:moveTo>
                    <a:pt x="9910" y="0"/>
                  </a:moveTo>
                  <a:cubicBezTo>
                    <a:pt x="4439" y="0"/>
                    <a:pt x="1" y="4438"/>
                    <a:pt x="1" y="9909"/>
                  </a:cubicBezTo>
                  <a:cubicBezTo>
                    <a:pt x="1" y="15380"/>
                    <a:pt x="4439" y="19788"/>
                    <a:pt x="9910" y="19849"/>
                  </a:cubicBezTo>
                  <a:cubicBezTo>
                    <a:pt x="15381" y="19849"/>
                    <a:pt x="19819" y="15380"/>
                    <a:pt x="19819" y="9909"/>
                  </a:cubicBezTo>
                  <a:cubicBezTo>
                    <a:pt x="19819" y="4438"/>
                    <a:pt x="15381" y="0"/>
                    <a:pt x="99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04" name="Google Shape;2104;p33"/>
          <p:cNvSpPr txBox="1"/>
          <p:nvPr/>
        </p:nvSpPr>
        <p:spPr>
          <a:xfrm>
            <a:off x="-38359" y="3398162"/>
            <a:ext cx="4509478" cy="1131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>
              <a:spcAft>
                <a:spcPts val="1600"/>
              </a:spcAft>
            </a:pPr>
            <a:r>
              <a:rPr lang="en-US" sz="2000" dirty="0" err="1"/>
              <a:t>Ikkita</a:t>
            </a:r>
            <a:r>
              <a:rPr lang="en-US" sz="2000" dirty="0"/>
              <a:t> </a:t>
            </a:r>
            <a:r>
              <a:rPr lang="en-US" sz="2000" dirty="0" err="1"/>
              <a:t>hodisaning</a:t>
            </a:r>
            <a:r>
              <a:rPr lang="en-US" sz="2000" dirty="0"/>
              <a:t> </a:t>
            </a:r>
            <a:r>
              <a:rPr lang="en-US" sz="2000" dirty="0" err="1"/>
              <a:t>birining</a:t>
            </a:r>
            <a:r>
              <a:rPr lang="en-US" sz="2000" dirty="0"/>
              <a:t> </a:t>
            </a:r>
            <a:r>
              <a:rPr lang="en-US" sz="2000" dirty="0" err="1"/>
              <a:t>ro‘y</a:t>
            </a:r>
            <a:r>
              <a:rPr lang="en-US" sz="2000" dirty="0"/>
              <a:t> </a:t>
            </a:r>
            <a:r>
              <a:rPr lang="en-US" sz="2000" dirty="0" err="1"/>
              <a:t>berishi</a:t>
            </a:r>
            <a:r>
              <a:rPr lang="en-US" sz="2000" dirty="0"/>
              <a:t> </a:t>
            </a:r>
            <a:r>
              <a:rPr lang="en-US" sz="2000" dirty="0" err="1"/>
              <a:t>ikkinchisining</a:t>
            </a:r>
            <a:r>
              <a:rPr lang="en-US" sz="2000" dirty="0"/>
              <a:t> </a:t>
            </a:r>
            <a:r>
              <a:rPr lang="en-US" sz="2000" dirty="0" err="1"/>
              <a:t>ro‘y</a:t>
            </a:r>
            <a:r>
              <a:rPr lang="en-US" sz="2000" dirty="0"/>
              <a:t> </a:t>
            </a:r>
            <a:r>
              <a:rPr lang="en-US" sz="2000" dirty="0" err="1"/>
              <a:t>berish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ro‘y</a:t>
            </a:r>
            <a:r>
              <a:rPr lang="en-US" sz="2000" dirty="0"/>
              <a:t> </a:t>
            </a:r>
            <a:r>
              <a:rPr lang="en-US" sz="2000" dirty="0" err="1"/>
              <a:t>bermasligiga</a:t>
            </a:r>
            <a:r>
              <a:rPr lang="en-US" sz="2000" dirty="0"/>
              <a:t> </a:t>
            </a:r>
            <a:r>
              <a:rPr lang="en-US" sz="2000" dirty="0" err="1"/>
              <a:t>bog‘liq</a:t>
            </a:r>
            <a:r>
              <a:rPr lang="en-US" sz="2000" dirty="0"/>
              <a:t> </a:t>
            </a:r>
            <a:r>
              <a:rPr lang="en-US" sz="2000" dirty="0" err="1"/>
              <a:t>bo‘lmasa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hodisalar</a:t>
            </a:r>
            <a:r>
              <a:rPr lang="en-US" sz="2000" dirty="0"/>
              <a:t> </a:t>
            </a:r>
            <a:r>
              <a:rPr lang="en-US" sz="2000" b="1" dirty="0" err="1"/>
              <a:t>bog‘liqsiz</a:t>
            </a:r>
            <a:r>
              <a:rPr lang="en-US" sz="2000" b="1" dirty="0"/>
              <a:t> </a:t>
            </a:r>
            <a:r>
              <a:rPr lang="en-US" sz="2000" b="1" dirty="0" err="1"/>
              <a:t>hodisalar</a:t>
            </a:r>
            <a:r>
              <a:rPr lang="en-US" sz="2000" dirty="0"/>
              <a:t> </a:t>
            </a:r>
            <a:r>
              <a:rPr lang="en-US" sz="2000" dirty="0" err="1"/>
              <a:t>deyiladi</a:t>
            </a:r>
            <a:r>
              <a:rPr lang="en-US" sz="2000" dirty="0"/>
              <a:t>.</a:t>
            </a:r>
            <a:endParaRPr sz="2000" dirty="0">
              <a:solidFill>
                <a:srgbClr val="000000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25" name="Google Shape;3087;p44">
            <a:extLst>
              <a:ext uri="{FF2B5EF4-FFF2-40B4-BE49-F238E27FC236}">
                <a16:creationId xmlns:a16="http://schemas.microsoft.com/office/drawing/2014/main" id="{146744B7-EF79-4F56-BE19-5687BD517AAC}"/>
              </a:ext>
            </a:extLst>
          </p:cNvPr>
          <p:cNvSpPr txBox="1"/>
          <p:nvPr/>
        </p:nvSpPr>
        <p:spPr>
          <a:xfrm>
            <a:off x="4471119" y="539058"/>
            <a:ext cx="4672883" cy="17079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spcBef>
                <a:spcPts val="1600"/>
              </a:spcBef>
              <a:spcAft>
                <a:spcPts val="1600"/>
              </a:spcAft>
            </a:pPr>
            <a:r>
              <a:rPr lang="en-US" sz="2000" dirty="0"/>
              <a:t>Agar</a:t>
            </a:r>
            <a:r>
              <a:rPr lang="en-US" sz="2000" b="1" dirty="0"/>
              <a:t> </a:t>
            </a:r>
            <a:r>
              <a:rPr lang="en-US" sz="2000" b="1" i="1" dirty="0"/>
              <a:t>A</a:t>
            </a:r>
            <a:r>
              <a:rPr lang="en-US" sz="2000" dirty="0"/>
              <a:t> </a:t>
            </a:r>
            <a:r>
              <a:rPr lang="en-US" sz="2000" dirty="0" err="1"/>
              <a:t>hodisaning</a:t>
            </a:r>
            <a:r>
              <a:rPr lang="en-US" sz="2000" dirty="0"/>
              <a:t> </a:t>
            </a:r>
            <a:r>
              <a:rPr lang="en-US" sz="2000" dirty="0" err="1"/>
              <a:t>ehtimolligi</a:t>
            </a:r>
            <a:r>
              <a:rPr lang="en-US" sz="2000" dirty="0"/>
              <a:t> </a:t>
            </a:r>
            <a:r>
              <a:rPr lang="en-US" sz="2000" b="1" i="1" dirty="0"/>
              <a:t>B</a:t>
            </a:r>
            <a:r>
              <a:rPr lang="en-US" sz="2000" dirty="0"/>
              <a:t> </a:t>
            </a:r>
            <a:r>
              <a:rPr lang="en-US" sz="2000" dirty="0" err="1"/>
              <a:t>hodisaning</a:t>
            </a:r>
            <a:r>
              <a:rPr lang="en-US" sz="2000" dirty="0"/>
              <a:t> </a:t>
            </a:r>
            <a:r>
              <a:rPr lang="en-US" sz="2000" dirty="0" err="1"/>
              <a:t>ro‘y</a:t>
            </a:r>
            <a:r>
              <a:rPr lang="en-US" sz="2000" dirty="0"/>
              <a:t> </a:t>
            </a:r>
            <a:r>
              <a:rPr lang="en-US" sz="2000" dirty="0" err="1"/>
              <a:t>bergan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bermaganligiga</a:t>
            </a:r>
            <a:r>
              <a:rPr lang="en-US" sz="2000" dirty="0"/>
              <a:t> </a:t>
            </a:r>
            <a:r>
              <a:rPr lang="en-US" sz="2000" dirty="0" err="1"/>
              <a:t>bog‘liq</a:t>
            </a:r>
            <a:r>
              <a:rPr lang="en-US" sz="2000" dirty="0"/>
              <a:t> </a:t>
            </a:r>
            <a:r>
              <a:rPr lang="en-US" sz="2000" dirty="0" err="1"/>
              <a:t>ravishda</a:t>
            </a:r>
            <a:r>
              <a:rPr lang="en-US" sz="2000" dirty="0"/>
              <a:t> </a:t>
            </a:r>
            <a:r>
              <a:rPr lang="en-US" sz="2000" dirty="0" err="1"/>
              <a:t>o‘zgarsa</a:t>
            </a:r>
            <a:r>
              <a:rPr lang="en-US" sz="2000" dirty="0"/>
              <a:t>, </a:t>
            </a:r>
            <a:r>
              <a:rPr lang="en-US" sz="2000" b="1" i="1" dirty="0"/>
              <a:t>A</a:t>
            </a:r>
            <a:r>
              <a:rPr lang="en-US" sz="2000" dirty="0"/>
              <a:t> </a:t>
            </a:r>
            <a:r>
              <a:rPr lang="en-US" sz="2000" b="1" dirty="0" err="1"/>
              <a:t>hodisa</a:t>
            </a:r>
            <a:r>
              <a:rPr lang="en-US" sz="2000" b="1" dirty="0"/>
              <a:t> B</a:t>
            </a:r>
            <a:r>
              <a:rPr lang="en-US" sz="2000" dirty="0"/>
              <a:t> </a:t>
            </a:r>
            <a:r>
              <a:rPr lang="en-US" sz="2000" b="1" dirty="0" err="1"/>
              <a:t>hodisaga</a:t>
            </a:r>
            <a:r>
              <a:rPr lang="en-US" sz="2000" b="1" dirty="0"/>
              <a:t> </a:t>
            </a:r>
            <a:r>
              <a:rPr lang="en-US" sz="2000" b="1" dirty="0" err="1"/>
              <a:t>bog‘liq</a:t>
            </a:r>
            <a:r>
              <a:rPr lang="en-US" sz="2000" dirty="0"/>
              <a:t> </a:t>
            </a:r>
            <a:r>
              <a:rPr lang="en-US" sz="2000" dirty="0" err="1"/>
              <a:t>deyiladi</a:t>
            </a:r>
            <a:r>
              <a:rPr lang="en-US" sz="2000" dirty="0"/>
              <a:t>.</a:t>
            </a:r>
            <a:endParaRPr lang="en-US" sz="2000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026130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2249" y="1217098"/>
            <a:ext cx="874040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i="1" dirty="0"/>
              <a:t>A </a:t>
            </a:r>
            <a:r>
              <a:rPr lang="en-US" sz="3200" dirty="0" err="1"/>
              <a:t>hodisaning</a:t>
            </a:r>
            <a:r>
              <a:rPr lang="en-US" sz="3200" dirty="0"/>
              <a:t> B </a:t>
            </a:r>
            <a:r>
              <a:rPr lang="en-US" sz="3200" dirty="0" err="1"/>
              <a:t>hodisa</a:t>
            </a:r>
            <a:r>
              <a:rPr lang="en-US" sz="3200" dirty="0"/>
              <a:t> </a:t>
            </a:r>
            <a:r>
              <a:rPr lang="en-US" sz="3200" dirty="0" err="1"/>
              <a:t>ro‘y</a:t>
            </a:r>
            <a:r>
              <a:rPr lang="en-US" sz="3200" dirty="0"/>
              <a:t> </a:t>
            </a:r>
            <a:r>
              <a:rPr lang="en-US" sz="3200" dirty="0" err="1"/>
              <a:t>berdi</a:t>
            </a:r>
            <a:r>
              <a:rPr lang="en-US" sz="3200" dirty="0"/>
              <a:t> </a:t>
            </a:r>
            <a:r>
              <a:rPr lang="en-US" sz="3200" dirty="0" err="1"/>
              <a:t>degan</a:t>
            </a:r>
            <a:r>
              <a:rPr lang="en-US" sz="3200" dirty="0"/>
              <a:t> </a:t>
            </a:r>
            <a:r>
              <a:rPr lang="en-US" sz="3200" dirty="0" err="1"/>
              <a:t>shartda</a:t>
            </a:r>
            <a:r>
              <a:rPr lang="en-US" sz="3200" dirty="0"/>
              <a:t> </a:t>
            </a:r>
            <a:r>
              <a:rPr lang="en-US" sz="3200" dirty="0" err="1"/>
              <a:t>hisoblangan</a:t>
            </a:r>
            <a:r>
              <a:rPr lang="en-US" sz="3200" dirty="0"/>
              <a:t> </a:t>
            </a:r>
            <a:r>
              <a:rPr lang="en-US" sz="3200" dirty="0" err="1"/>
              <a:t>ehtimolligi</a:t>
            </a:r>
            <a:r>
              <a:rPr lang="en-US" sz="3200" dirty="0"/>
              <a:t> </a:t>
            </a:r>
            <a:r>
              <a:rPr lang="en-US" sz="3200" b="1" i="1" dirty="0"/>
              <a:t>A</a:t>
            </a:r>
            <a:r>
              <a:rPr lang="en-US" sz="3200" dirty="0"/>
              <a:t> </a:t>
            </a:r>
            <a:r>
              <a:rPr lang="en-US" sz="3200" b="1" dirty="0" err="1"/>
              <a:t>hodisaning</a:t>
            </a:r>
            <a:r>
              <a:rPr lang="en-US" sz="3200" b="1" dirty="0"/>
              <a:t> B</a:t>
            </a:r>
            <a:r>
              <a:rPr lang="en-US" sz="3200" dirty="0"/>
              <a:t> </a:t>
            </a:r>
            <a:r>
              <a:rPr lang="en-US" sz="3200" b="1" dirty="0" err="1"/>
              <a:t>hodisa</a:t>
            </a:r>
            <a:r>
              <a:rPr lang="en-US" sz="3200" b="1" dirty="0"/>
              <a:t> </a:t>
            </a:r>
            <a:r>
              <a:rPr lang="en-US" sz="3200" b="1" dirty="0" err="1"/>
              <a:t>ro‘y</a:t>
            </a:r>
            <a:r>
              <a:rPr lang="en-US" sz="3200" b="1" dirty="0"/>
              <a:t> </a:t>
            </a:r>
            <a:r>
              <a:rPr lang="en-US" sz="3200" b="1" dirty="0" err="1"/>
              <a:t>berishi</a:t>
            </a:r>
            <a:r>
              <a:rPr lang="en-US" sz="3200" b="1" dirty="0"/>
              <a:t> </a:t>
            </a:r>
            <a:r>
              <a:rPr lang="en-US" sz="3200" b="1" dirty="0" err="1"/>
              <a:t>shartidagi</a:t>
            </a:r>
            <a:r>
              <a:rPr lang="en-US" sz="3200" b="1" dirty="0"/>
              <a:t> </a:t>
            </a:r>
            <a:r>
              <a:rPr lang="en-US" sz="3200" b="1" dirty="0" err="1"/>
              <a:t>shartli</a:t>
            </a:r>
            <a:r>
              <a:rPr lang="en-US" sz="3200" b="1" dirty="0"/>
              <a:t> </a:t>
            </a:r>
            <a:r>
              <a:rPr lang="en-US" sz="3200" b="1" dirty="0" err="1"/>
              <a:t>ehtimolligi</a:t>
            </a:r>
            <a:r>
              <a:rPr lang="en-US" sz="3200" dirty="0"/>
              <a:t> deb </a:t>
            </a:r>
            <a:r>
              <a:rPr lang="en-US" sz="3200" dirty="0" err="1"/>
              <a:t>ataladi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 </a:t>
            </a:r>
          </a:p>
          <a:p>
            <a:r>
              <a:rPr lang="en-US" sz="3200" b="1" i="1" dirty="0"/>
              <a:t>P(A/B)</a:t>
            </a:r>
            <a:r>
              <a:rPr lang="en-US" sz="3200" dirty="0"/>
              <a:t>  </a:t>
            </a:r>
            <a:r>
              <a:rPr lang="en-US" sz="3200" dirty="0" err="1"/>
              <a:t>ko‘rinishda</a:t>
            </a:r>
            <a:r>
              <a:rPr lang="en-US" sz="3200" dirty="0"/>
              <a:t> </a:t>
            </a:r>
            <a:r>
              <a:rPr lang="en-US" sz="3200" dirty="0" err="1"/>
              <a:t>belgilanadi</a:t>
            </a:r>
            <a:r>
              <a:rPr lang="en-US" sz="3200" dirty="0"/>
              <a:t>.</a:t>
            </a:r>
            <a:endParaRPr lang="ru-RU" sz="3200" dirty="0"/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860161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8" name="Google Shape;2088;p33"/>
          <p:cNvGrpSpPr/>
          <p:nvPr/>
        </p:nvGrpSpPr>
        <p:grpSpPr>
          <a:xfrm>
            <a:off x="2104427" y="1321699"/>
            <a:ext cx="4935201" cy="3407118"/>
            <a:chOff x="2104425" y="1321699"/>
            <a:chExt cx="4935201" cy="3407118"/>
          </a:xfrm>
        </p:grpSpPr>
        <p:sp>
          <p:nvSpPr>
            <p:cNvPr id="2089" name="Google Shape;2089;p33"/>
            <p:cNvSpPr/>
            <p:nvPr/>
          </p:nvSpPr>
          <p:spPr>
            <a:xfrm>
              <a:off x="3662374" y="1321699"/>
              <a:ext cx="1021125" cy="1559710"/>
            </a:xfrm>
            <a:custGeom>
              <a:avLst/>
              <a:gdLst/>
              <a:ahLst/>
              <a:cxnLst/>
              <a:rect l="l" t="t" r="r" b="b"/>
              <a:pathLst>
                <a:path w="17691" h="27022" fill="none" extrusionOk="0">
                  <a:moveTo>
                    <a:pt x="15046" y="27022"/>
                  </a:moveTo>
                  <a:cubicBezTo>
                    <a:pt x="16748" y="24347"/>
                    <a:pt x="17691" y="21125"/>
                    <a:pt x="17691" y="17690"/>
                  </a:cubicBezTo>
                  <a:cubicBezTo>
                    <a:pt x="17691" y="7933"/>
                    <a:pt x="9757" y="0"/>
                    <a:pt x="0" y="0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0" name="Google Shape;2090;p33"/>
            <p:cNvSpPr/>
            <p:nvPr/>
          </p:nvSpPr>
          <p:spPr>
            <a:xfrm>
              <a:off x="4367642" y="3198891"/>
              <a:ext cx="882539" cy="1529926"/>
            </a:xfrm>
            <a:custGeom>
              <a:avLst/>
              <a:gdLst/>
              <a:ahLst/>
              <a:cxnLst/>
              <a:rect l="l" t="t" r="r" b="b"/>
              <a:pathLst>
                <a:path w="15290" h="26506" fill="none" extrusionOk="0">
                  <a:moveTo>
                    <a:pt x="4225" y="0"/>
                  </a:moveTo>
                  <a:cubicBezTo>
                    <a:pt x="0" y="6839"/>
                    <a:pt x="851" y="15867"/>
                    <a:pt x="6779" y="21794"/>
                  </a:cubicBezTo>
                  <a:cubicBezTo>
                    <a:pt x="9210" y="24226"/>
                    <a:pt x="12159" y="25776"/>
                    <a:pt x="15289" y="26505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1" name="Google Shape;2091;p33"/>
            <p:cNvSpPr/>
            <p:nvPr/>
          </p:nvSpPr>
          <p:spPr>
            <a:xfrm>
              <a:off x="5830817" y="2835724"/>
              <a:ext cx="1168484" cy="822856"/>
            </a:xfrm>
            <a:custGeom>
              <a:avLst/>
              <a:gdLst/>
              <a:ahLst/>
              <a:cxnLst/>
              <a:rect l="l" t="t" r="r" b="b"/>
              <a:pathLst>
                <a:path w="20244" h="14256" fill="none" extrusionOk="0">
                  <a:moveTo>
                    <a:pt x="20244" y="0"/>
                  </a:moveTo>
                  <a:lnTo>
                    <a:pt x="20244" y="14256"/>
                  </a:lnTo>
                  <a:lnTo>
                    <a:pt x="0" y="14256"/>
                  </a:lnTo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2" name="Google Shape;2092;p33"/>
            <p:cNvSpPr/>
            <p:nvPr/>
          </p:nvSpPr>
          <p:spPr>
            <a:xfrm>
              <a:off x="6960665" y="2762017"/>
              <a:ext cx="78961" cy="79019"/>
            </a:xfrm>
            <a:custGeom>
              <a:avLst/>
              <a:gdLst/>
              <a:ahLst/>
              <a:cxnLst/>
              <a:rect l="l" t="t" r="r" b="b"/>
              <a:pathLst>
                <a:path w="1368" h="1369" fill="none" extrusionOk="0">
                  <a:moveTo>
                    <a:pt x="0" y="670"/>
                  </a:moveTo>
                  <a:cubicBezTo>
                    <a:pt x="0" y="305"/>
                    <a:pt x="304" y="1"/>
                    <a:pt x="669" y="1"/>
                  </a:cubicBezTo>
                  <a:cubicBezTo>
                    <a:pt x="1064" y="1"/>
                    <a:pt x="1368" y="305"/>
                    <a:pt x="1368" y="670"/>
                  </a:cubicBezTo>
                  <a:cubicBezTo>
                    <a:pt x="1368" y="1065"/>
                    <a:pt x="1064" y="1369"/>
                    <a:pt x="669" y="1369"/>
                  </a:cubicBezTo>
                  <a:cubicBezTo>
                    <a:pt x="304" y="1369"/>
                    <a:pt x="0" y="1065"/>
                    <a:pt x="0" y="670"/>
                  </a:cubicBezTo>
                  <a:close/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3" name="Google Shape;2093;p33"/>
            <p:cNvSpPr/>
            <p:nvPr/>
          </p:nvSpPr>
          <p:spPr>
            <a:xfrm>
              <a:off x="2144828" y="2190080"/>
              <a:ext cx="1170215" cy="821125"/>
            </a:xfrm>
            <a:custGeom>
              <a:avLst/>
              <a:gdLst/>
              <a:ahLst/>
              <a:cxnLst/>
              <a:rect l="l" t="t" r="r" b="b"/>
              <a:pathLst>
                <a:path w="20274" h="14226" fill="none" extrusionOk="0">
                  <a:moveTo>
                    <a:pt x="0" y="14226"/>
                  </a:moveTo>
                  <a:lnTo>
                    <a:pt x="0" y="1"/>
                  </a:lnTo>
                  <a:lnTo>
                    <a:pt x="20274" y="1"/>
                  </a:lnTo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4" name="Google Shape;2094;p33"/>
            <p:cNvSpPr/>
            <p:nvPr/>
          </p:nvSpPr>
          <p:spPr>
            <a:xfrm>
              <a:off x="2104425" y="3004148"/>
              <a:ext cx="79019" cy="80750"/>
            </a:xfrm>
            <a:custGeom>
              <a:avLst/>
              <a:gdLst/>
              <a:ahLst/>
              <a:cxnLst/>
              <a:rect l="l" t="t" r="r" b="b"/>
              <a:pathLst>
                <a:path w="1369" h="1399" fill="none" extrusionOk="0">
                  <a:moveTo>
                    <a:pt x="1369" y="700"/>
                  </a:moveTo>
                  <a:cubicBezTo>
                    <a:pt x="1369" y="1095"/>
                    <a:pt x="1065" y="1399"/>
                    <a:pt x="700" y="1399"/>
                  </a:cubicBezTo>
                  <a:cubicBezTo>
                    <a:pt x="305" y="1399"/>
                    <a:pt x="1" y="1095"/>
                    <a:pt x="1" y="700"/>
                  </a:cubicBezTo>
                  <a:cubicBezTo>
                    <a:pt x="1" y="335"/>
                    <a:pt x="305" y="0"/>
                    <a:pt x="700" y="0"/>
                  </a:cubicBezTo>
                  <a:cubicBezTo>
                    <a:pt x="1065" y="31"/>
                    <a:pt x="1369" y="335"/>
                    <a:pt x="1369" y="700"/>
                  </a:cubicBezTo>
                  <a:close/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5" name="Google Shape;2095;p33"/>
            <p:cNvSpPr/>
            <p:nvPr/>
          </p:nvSpPr>
          <p:spPr>
            <a:xfrm>
              <a:off x="2713244" y="1439215"/>
              <a:ext cx="2019392" cy="1808887"/>
            </a:xfrm>
            <a:custGeom>
              <a:avLst/>
              <a:gdLst/>
              <a:ahLst/>
              <a:cxnLst/>
              <a:rect l="l" t="t" r="r" b="b"/>
              <a:pathLst>
                <a:path w="34986" h="31339" extrusionOk="0">
                  <a:moveTo>
                    <a:pt x="15654" y="1"/>
                  </a:moveTo>
                  <a:cubicBezTo>
                    <a:pt x="7022" y="1"/>
                    <a:pt x="0" y="6992"/>
                    <a:pt x="0" y="15654"/>
                  </a:cubicBezTo>
                  <a:cubicBezTo>
                    <a:pt x="0" y="24135"/>
                    <a:pt x="6748" y="31034"/>
                    <a:pt x="15137" y="31308"/>
                  </a:cubicBezTo>
                  <a:cubicBezTo>
                    <a:pt x="15289" y="31338"/>
                    <a:pt x="15441" y="31338"/>
                    <a:pt x="15593" y="31338"/>
                  </a:cubicBezTo>
                  <a:lnTo>
                    <a:pt x="32980" y="31338"/>
                  </a:lnTo>
                  <a:cubicBezTo>
                    <a:pt x="34074" y="31338"/>
                    <a:pt x="34986" y="30427"/>
                    <a:pt x="34986" y="29332"/>
                  </a:cubicBezTo>
                  <a:cubicBezTo>
                    <a:pt x="34986" y="28846"/>
                    <a:pt x="34712" y="28360"/>
                    <a:pt x="34347" y="27965"/>
                  </a:cubicBezTo>
                  <a:lnTo>
                    <a:pt x="25077" y="27965"/>
                  </a:lnTo>
                  <a:cubicBezTo>
                    <a:pt x="23952" y="27965"/>
                    <a:pt x="23040" y="27053"/>
                    <a:pt x="23040" y="25958"/>
                  </a:cubicBezTo>
                  <a:cubicBezTo>
                    <a:pt x="23040" y="24834"/>
                    <a:pt x="23952" y="23922"/>
                    <a:pt x="25077" y="23922"/>
                  </a:cubicBezTo>
                  <a:lnTo>
                    <a:pt x="28937" y="23922"/>
                  </a:lnTo>
                  <a:cubicBezTo>
                    <a:pt x="30426" y="21551"/>
                    <a:pt x="31308" y="18694"/>
                    <a:pt x="31308" y="15654"/>
                  </a:cubicBezTo>
                  <a:cubicBezTo>
                    <a:pt x="31308" y="7022"/>
                    <a:pt x="24317" y="1"/>
                    <a:pt x="15654" y="1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097" name="Google Shape;2097;p33"/>
            <p:cNvSpPr/>
            <p:nvPr/>
          </p:nvSpPr>
          <p:spPr>
            <a:xfrm>
              <a:off x="3043050" y="1774331"/>
              <a:ext cx="1145684" cy="1145684"/>
            </a:xfrm>
            <a:custGeom>
              <a:avLst/>
              <a:gdLst/>
              <a:ahLst/>
              <a:cxnLst/>
              <a:rect l="l" t="t" r="r" b="b"/>
              <a:pathLst>
                <a:path w="19849" h="19849" extrusionOk="0">
                  <a:moveTo>
                    <a:pt x="9940" y="0"/>
                  </a:moveTo>
                  <a:cubicBezTo>
                    <a:pt x="4469" y="0"/>
                    <a:pt x="1" y="4468"/>
                    <a:pt x="1" y="9940"/>
                  </a:cubicBezTo>
                  <a:cubicBezTo>
                    <a:pt x="1" y="15411"/>
                    <a:pt x="4469" y="19848"/>
                    <a:pt x="9940" y="19848"/>
                  </a:cubicBezTo>
                  <a:cubicBezTo>
                    <a:pt x="15381" y="19848"/>
                    <a:pt x="19849" y="15411"/>
                    <a:pt x="19849" y="9940"/>
                  </a:cubicBezTo>
                  <a:cubicBezTo>
                    <a:pt x="19849" y="4468"/>
                    <a:pt x="15381" y="0"/>
                    <a:pt x="994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8" name="Google Shape;2098;p33"/>
            <p:cNvSpPr/>
            <p:nvPr/>
          </p:nvSpPr>
          <p:spPr>
            <a:xfrm>
              <a:off x="4411508" y="2809404"/>
              <a:ext cx="2021181" cy="1810619"/>
            </a:xfrm>
            <a:custGeom>
              <a:avLst/>
              <a:gdLst/>
              <a:ahLst/>
              <a:cxnLst/>
              <a:rect l="l" t="t" r="r" b="b"/>
              <a:pathLst>
                <a:path w="35017" h="31369" extrusionOk="0">
                  <a:moveTo>
                    <a:pt x="2037" y="1"/>
                  </a:moveTo>
                  <a:cubicBezTo>
                    <a:pt x="912" y="1"/>
                    <a:pt x="0" y="912"/>
                    <a:pt x="0" y="2037"/>
                  </a:cubicBezTo>
                  <a:cubicBezTo>
                    <a:pt x="31" y="2523"/>
                    <a:pt x="274" y="3010"/>
                    <a:pt x="669" y="3405"/>
                  </a:cubicBezTo>
                  <a:lnTo>
                    <a:pt x="9940" y="3405"/>
                  </a:lnTo>
                  <a:cubicBezTo>
                    <a:pt x="11034" y="3405"/>
                    <a:pt x="11946" y="4317"/>
                    <a:pt x="11946" y="5411"/>
                  </a:cubicBezTo>
                  <a:cubicBezTo>
                    <a:pt x="11946" y="6505"/>
                    <a:pt x="11034" y="7417"/>
                    <a:pt x="9940" y="7417"/>
                  </a:cubicBezTo>
                  <a:lnTo>
                    <a:pt x="6049" y="7417"/>
                  </a:lnTo>
                  <a:cubicBezTo>
                    <a:pt x="4560" y="9818"/>
                    <a:pt x="3709" y="12676"/>
                    <a:pt x="3709" y="15715"/>
                  </a:cubicBezTo>
                  <a:cubicBezTo>
                    <a:pt x="3709" y="24317"/>
                    <a:pt x="10700" y="31369"/>
                    <a:pt x="19362" y="31369"/>
                  </a:cubicBezTo>
                  <a:cubicBezTo>
                    <a:pt x="28025" y="31369"/>
                    <a:pt x="35016" y="24378"/>
                    <a:pt x="35016" y="15715"/>
                  </a:cubicBezTo>
                  <a:cubicBezTo>
                    <a:pt x="35016" y="7235"/>
                    <a:pt x="28238" y="305"/>
                    <a:pt x="19849" y="61"/>
                  </a:cubicBezTo>
                  <a:cubicBezTo>
                    <a:pt x="19697" y="1"/>
                    <a:pt x="19545" y="1"/>
                    <a:pt x="19393" y="1"/>
                  </a:cubicBezTo>
                  <a:close/>
                </a:path>
              </a:pathLst>
            </a:custGeom>
            <a:solidFill>
              <a:srgbClr val="5000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0" name="Google Shape;2100;p33"/>
            <p:cNvSpPr/>
            <p:nvPr/>
          </p:nvSpPr>
          <p:spPr>
            <a:xfrm>
              <a:off x="4958857" y="3140999"/>
              <a:ext cx="1143953" cy="1145684"/>
            </a:xfrm>
            <a:custGeom>
              <a:avLst/>
              <a:gdLst/>
              <a:ahLst/>
              <a:cxnLst/>
              <a:rect l="l" t="t" r="r" b="b"/>
              <a:pathLst>
                <a:path w="19819" h="19849" extrusionOk="0">
                  <a:moveTo>
                    <a:pt x="9910" y="0"/>
                  </a:moveTo>
                  <a:cubicBezTo>
                    <a:pt x="4439" y="0"/>
                    <a:pt x="1" y="4438"/>
                    <a:pt x="1" y="9909"/>
                  </a:cubicBezTo>
                  <a:cubicBezTo>
                    <a:pt x="1" y="15380"/>
                    <a:pt x="4439" y="19788"/>
                    <a:pt x="9910" y="19849"/>
                  </a:cubicBezTo>
                  <a:cubicBezTo>
                    <a:pt x="15381" y="19849"/>
                    <a:pt x="19819" y="15380"/>
                    <a:pt x="19819" y="9909"/>
                  </a:cubicBezTo>
                  <a:cubicBezTo>
                    <a:pt x="19819" y="4438"/>
                    <a:pt x="15381" y="0"/>
                    <a:pt x="99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03" name="Google Shape;2103;p33"/>
          <p:cNvSpPr txBox="1"/>
          <p:nvPr/>
        </p:nvSpPr>
        <p:spPr>
          <a:xfrm>
            <a:off x="146839" y="3158848"/>
            <a:ext cx="3006984" cy="7146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2400" b="1" i="1" dirty="0">
                <a:solidFill>
                  <a:schemeClr val="bg1"/>
                </a:solidFill>
              </a:rPr>
              <a:t>P(A∙B)=P(A) ∙ P(B)</a:t>
            </a:r>
            <a:endParaRPr lang="en-US" sz="2400" b="1" i="1" dirty="0">
              <a:solidFill>
                <a:schemeClr val="bg1"/>
              </a:solidFill>
              <a:cs typeface="Cambria Math" panose="02040503050406030204" pitchFamily="18" charset="0"/>
              <a:sym typeface="+mn-ea"/>
            </a:endParaRPr>
          </a:p>
        </p:txBody>
      </p:sp>
      <p:sp>
        <p:nvSpPr>
          <p:cNvPr id="2104" name="Google Shape;2104;p33"/>
          <p:cNvSpPr txBox="1"/>
          <p:nvPr/>
        </p:nvSpPr>
        <p:spPr>
          <a:xfrm>
            <a:off x="-97970" y="3772966"/>
            <a:ext cx="4509478" cy="1131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>
              <a:spcAft>
                <a:spcPts val="1600"/>
              </a:spcAft>
            </a:pPr>
            <a:r>
              <a:rPr lang="en-US" sz="2000" b="1" dirty="0" err="1"/>
              <a:t>Ikkita</a:t>
            </a:r>
            <a:r>
              <a:rPr lang="en-US" sz="2000" b="1" dirty="0"/>
              <a:t> </a:t>
            </a:r>
            <a:r>
              <a:rPr lang="en-US" sz="2000" b="1" dirty="0" err="1"/>
              <a:t>bog‘liqmas</a:t>
            </a:r>
            <a:r>
              <a:rPr lang="en-US" sz="2000" b="1" dirty="0"/>
              <a:t> </a:t>
            </a:r>
            <a:r>
              <a:rPr lang="en-US" sz="2000" b="1" dirty="0" err="1"/>
              <a:t>hodisalarning</a:t>
            </a:r>
            <a:r>
              <a:rPr lang="en-US" sz="2000" b="1" dirty="0"/>
              <a:t> </a:t>
            </a:r>
            <a:r>
              <a:rPr lang="en-US" sz="2000" b="1" dirty="0" err="1"/>
              <a:t>birgalikda</a:t>
            </a:r>
            <a:r>
              <a:rPr lang="en-US" sz="2000" b="1" dirty="0"/>
              <a:t> </a:t>
            </a:r>
            <a:r>
              <a:rPr lang="en-US" sz="2000" b="1" dirty="0" err="1"/>
              <a:t>ro‘y</a:t>
            </a:r>
            <a:r>
              <a:rPr lang="en-US" sz="2000" b="1" dirty="0"/>
              <a:t> </a:t>
            </a:r>
            <a:r>
              <a:rPr lang="en-US" sz="2000" b="1" dirty="0" err="1"/>
              <a:t>berish</a:t>
            </a:r>
            <a:r>
              <a:rPr lang="en-US" sz="2000" b="1" dirty="0"/>
              <a:t> </a:t>
            </a:r>
            <a:r>
              <a:rPr lang="en-US" sz="2000" b="1" dirty="0" err="1"/>
              <a:t>ehtimoli</a:t>
            </a:r>
            <a:r>
              <a:rPr lang="en-US" sz="2000" b="1" dirty="0"/>
              <a:t>, </a:t>
            </a:r>
            <a:r>
              <a:rPr lang="en-US" sz="2000" b="1" dirty="0" err="1"/>
              <a:t>bu</a:t>
            </a:r>
            <a:r>
              <a:rPr lang="en-US" sz="2000" b="1" dirty="0"/>
              <a:t> </a:t>
            </a:r>
            <a:r>
              <a:rPr lang="en-US" sz="2000" b="1" dirty="0" err="1"/>
              <a:t>hodisalar</a:t>
            </a:r>
            <a:r>
              <a:rPr lang="en-US" sz="2000" b="1" dirty="0"/>
              <a:t> </a:t>
            </a:r>
            <a:r>
              <a:rPr lang="en-US" sz="2000" b="1" dirty="0" err="1"/>
              <a:t>ehtimollarining</a:t>
            </a:r>
            <a:r>
              <a:rPr lang="en-US" sz="2000" b="1" dirty="0"/>
              <a:t> </a:t>
            </a:r>
            <a:r>
              <a:rPr lang="en-US" sz="2000" b="1" dirty="0" err="1"/>
              <a:t>ko‘paytmasiga</a:t>
            </a:r>
            <a:r>
              <a:rPr lang="uz-Latn-UZ" sz="2000" b="1" dirty="0"/>
              <a:t> </a:t>
            </a:r>
            <a:r>
              <a:rPr lang="en-US" sz="2000" b="1" dirty="0" err="1"/>
              <a:t>teng</a:t>
            </a:r>
            <a:endParaRPr sz="2000" dirty="0">
              <a:solidFill>
                <a:srgbClr val="000000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2105" name="Google Shape;2105;p33"/>
          <p:cNvSpPr txBox="1"/>
          <p:nvPr/>
        </p:nvSpPr>
        <p:spPr>
          <a:xfrm>
            <a:off x="5486402" y="1900928"/>
            <a:ext cx="3396793" cy="714641"/>
          </a:xfrm>
          <a:prstGeom prst="rect">
            <a:avLst/>
          </a:prstGeom>
          <a:solidFill>
            <a:srgbClr val="50005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uz-Latn-UZ" sz="2100" b="1" i="1" dirty="0"/>
          </a:p>
          <a:p>
            <a:pPr algn="ctr"/>
            <a:r>
              <a:rPr lang="en-US" sz="2100" b="1" i="1" dirty="0">
                <a:solidFill>
                  <a:schemeClr val="bg1"/>
                </a:solidFill>
              </a:rPr>
              <a:t>P(A</a:t>
            </a:r>
            <a:r>
              <a:rPr lang="en-US" sz="2000" b="1" i="1" dirty="0">
                <a:solidFill>
                  <a:schemeClr val="bg1"/>
                </a:solidFill>
              </a:rPr>
              <a:t> ∙ </a:t>
            </a:r>
            <a:r>
              <a:rPr lang="en-US" sz="2100" b="1" i="1" dirty="0">
                <a:solidFill>
                  <a:schemeClr val="bg1"/>
                </a:solidFill>
              </a:rPr>
              <a:t>B)=P(A)</a:t>
            </a:r>
            <a:r>
              <a:rPr lang="en-US" sz="2000" b="1" i="1" dirty="0">
                <a:solidFill>
                  <a:schemeClr val="bg1"/>
                </a:solidFill>
              </a:rPr>
              <a:t> ∙ </a:t>
            </a:r>
            <a:r>
              <a:rPr lang="en-US" sz="2100" b="1" i="1" dirty="0">
                <a:solidFill>
                  <a:schemeClr val="bg1"/>
                </a:solidFill>
              </a:rPr>
              <a:t>P(B/A)</a:t>
            </a:r>
            <a:endParaRPr lang="en-US" sz="2100" b="1" i="1" dirty="0">
              <a:solidFill>
                <a:schemeClr val="bg1"/>
              </a:solidFill>
              <a:cs typeface="Cambria Math" panose="02040503050406030204" pitchFamily="18" charset="0"/>
              <a:sym typeface="+mn-e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00" b="1" dirty="0">
              <a:solidFill>
                <a:schemeClr val="lt1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25" name="Google Shape;3087;p44">
            <a:extLst>
              <a:ext uri="{FF2B5EF4-FFF2-40B4-BE49-F238E27FC236}">
                <a16:creationId xmlns:a16="http://schemas.microsoft.com/office/drawing/2014/main" id="{146744B7-EF79-4F56-BE19-5687BD517AAC}"/>
              </a:ext>
            </a:extLst>
          </p:cNvPr>
          <p:cNvSpPr txBox="1"/>
          <p:nvPr/>
        </p:nvSpPr>
        <p:spPr>
          <a:xfrm>
            <a:off x="4471119" y="154379"/>
            <a:ext cx="4672883" cy="17079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>
              <a:spcBef>
                <a:spcPts val="1600"/>
              </a:spcBef>
              <a:spcAft>
                <a:spcPts val="1600"/>
              </a:spcAft>
            </a:pPr>
            <a:r>
              <a:rPr lang="en-US" sz="2000" b="1" dirty="0" err="1"/>
              <a:t>O‘zaro</a:t>
            </a:r>
            <a:r>
              <a:rPr lang="en-US" sz="2000" b="1" dirty="0"/>
              <a:t> </a:t>
            </a:r>
            <a:r>
              <a:rPr lang="en-US" sz="2000" b="1" dirty="0" err="1"/>
              <a:t>bog‘liq</a:t>
            </a:r>
            <a:r>
              <a:rPr lang="en-US" sz="2000" b="1" dirty="0"/>
              <a:t> </a:t>
            </a:r>
            <a:r>
              <a:rPr lang="en-US" sz="2000" b="1" dirty="0" err="1"/>
              <a:t>bo‘lgan</a:t>
            </a:r>
            <a:r>
              <a:rPr lang="en-US" sz="2000" b="1" dirty="0"/>
              <a:t> </a:t>
            </a:r>
            <a:r>
              <a:rPr lang="en-US" sz="2000" b="1" dirty="0" err="1"/>
              <a:t>ikki</a:t>
            </a:r>
            <a:r>
              <a:rPr lang="en-US" sz="2000" b="1" dirty="0"/>
              <a:t> </a:t>
            </a:r>
            <a:r>
              <a:rPr lang="en-US" sz="2000" b="1" dirty="0" err="1"/>
              <a:t>hodisaning</a:t>
            </a:r>
            <a:r>
              <a:rPr lang="en-US" sz="2000" b="1" dirty="0"/>
              <a:t> </a:t>
            </a:r>
            <a:r>
              <a:rPr lang="en-US" sz="2000" b="1" dirty="0" err="1"/>
              <a:t>bir</a:t>
            </a:r>
            <a:r>
              <a:rPr lang="en-US" sz="2000" b="1" dirty="0"/>
              <a:t> </a:t>
            </a:r>
            <a:r>
              <a:rPr lang="en-US" sz="2000" b="1" dirty="0" err="1"/>
              <a:t>vaqtda</a:t>
            </a:r>
            <a:r>
              <a:rPr lang="en-US" sz="2000" b="1" dirty="0"/>
              <a:t> </a:t>
            </a:r>
            <a:r>
              <a:rPr lang="en-US" sz="2000" b="1" dirty="0" err="1"/>
              <a:t>ro‘y</a:t>
            </a:r>
            <a:r>
              <a:rPr lang="en-US" sz="2000" b="1" dirty="0"/>
              <a:t> </a:t>
            </a:r>
            <a:r>
              <a:rPr lang="en-US" sz="2000" b="1" dirty="0" err="1"/>
              <a:t>berish</a:t>
            </a:r>
            <a:r>
              <a:rPr lang="en-US" sz="2000" b="1" dirty="0"/>
              <a:t> </a:t>
            </a:r>
            <a:r>
              <a:rPr lang="en-US" sz="2000" b="1" dirty="0" err="1"/>
              <a:t>ehtimoli</a:t>
            </a:r>
            <a:r>
              <a:rPr lang="en-US" sz="2000" b="1" dirty="0"/>
              <a:t> </a:t>
            </a:r>
            <a:r>
              <a:rPr lang="en-US" sz="2000" b="1" dirty="0" err="1"/>
              <a:t>ulardan</a:t>
            </a:r>
            <a:r>
              <a:rPr lang="en-US" sz="2000" b="1" dirty="0"/>
              <a:t> </a:t>
            </a:r>
            <a:r>
              <a:rPr lang="en-US" sz="2000" b="1" dirty="0" err="1"/>
              <a:t>birining</a:t>
            </a:r>
            <a:r>
              <a:rPr lang="en-US" sz="2000" b="1" dirty="0"/>
              <a:t> </a:t>
            </a:r>
            <a:r>
              <a:rPr lang="en-US" sz="2000" b="1" dirty="0" err="1"/>
              <a:t>ehtimolini</a:t>
            </a:r>
            <a:r>
              <a:rPr lang="en-US" sz="2000" b="1" dirty="0"/>
              <a:t> </a:t>
            </a:r>
            <a:r>
              <a:rPr lang="en-US" sz="2000" b="1" dirty="0" err="1"/>
              <a:t>ikkinchisining</a:t>
            </a:r>
            <a:r>
              <a:rPr lang="en-US" sz="2000" b="1" dirty="0"/>
              <a:t> </a:t>
            </a:r>
            <a:r>
              <a:rPr lang="en-US" sz="2000" b="1" dirty="0" err="1"/>
              <a:t>shartli</a:t>
            </a:r>
            <a:r>
              <a:rPr lang="en-US" sz="2000" b="1" dirty="0"/>
              <a:t> </a:t>
            </a:r>
            <a:r>
              <a:rPr lang="en-US" sz="2000" b="1" dirty="0" err="1"/>
              <a:t>ehtimoliga</a:t>
            </a:r>
            <a:r>
              <a:rPr lang="en-US" sz="2000" b="1" dirty="0"/>
              <a:t> </a:t>
            </a:r>
            <a:r>
              <a:rPr lang="en-US" sz="2000" b="1" dirty="0" err="1"/>
              <a:t>ko‘paytmasiga</a:t>
            </a:r>
            <a:r>
              <a:rPr lang="en-US" sz="2000" b="1" dirty="0"/>
              <a:t> </a:t>
            </a:r>
            <a:r>
              <a:rPr lang="en-US" sz="2000" b="1" dirty="0" err="1"/>
              <a:t>teng</a:t>
            </a:r>
            <a:endParaRPr lang="en-US" sz="2000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0462" y="106961"/>
            <a:ext cx="42689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/>
              <a:t>EHTIMOLLIKLARNI KO‘PAYTIRISHNING </a:t>
            </a:r>
          </a:p>
          <a:p>
            <a:pPr algn="ctr"/>
            <a:r>
              <a:rPr lang="en-US" sz="2000" b="1" dirty="0"/>
              <a:t>XOSSALARI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3244777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E6A8FE1-6ACD-4262-B680-906F79D20A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75" y="771800"/>
            <a:ext cx="8982077" cy="4600301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3400" b="1" i="1" dirty="0">
                <a:solidFill>
                  <a:srgbClr val="00B050"/>
                </a:solidFill>
              </a:rPr>
              <a:t>2-masala</a:t>
            </a:r>
            <a:r>
              <a:rPr lang="en-US" sz="3400" b="1" dirty="0">
                <a:solidFill>
                  <a:srgbClr val="00B050"/>
                </a:solidFill>
              </a:rPr>
              <a:t>. </a:t>
            </a:r>
            <a:r>
              <a:rPr lang="en-US" sz="3400" b="1" dirty="0" err="1"/>
              <a:t>Uchta</a:t>
            </a:r>
            <a:r>
              <a:rPr lang="en-US" sz="3400" b="1" dirty="0"/>
              <a:t> </a:t>
            </a:r>
            <a:r>
              <a:rPr lang="en-US" sz="3400" b="1" dirty="0" err="1"/>
              <a:t>qutining</a:t>
            </a:r>
            <a:r>
              <a:rPr lang="en-US" sz="3400" b="1" dirty="0"/>
              <a:t> har </a:t>
            </a:r>
            <a:r>
              <a:rPr lang="en-US" sz="3400" b="1" dirty="0" err="1"/>
              <a:t>birida</a:t>
            </a:r>
            <a:r>
              <a:rPr lang="en-US" sz="3400" b="1" dirty="0"/>
              <a:t> 10 </a:t>
            </a:r>
            <a:r>
              <a:rPr lang="en-US" sz="3400" b="1" dirty="0" err="1"/>
              <a:t>tadan</a:t>
            </a:r>
            <a:r>
              <a:rPr lang="en-US" sz="3400" b="1" dirty="0"/>
              <a:t> </a:t>
            </a:r>
            <a:r>
              <a:rPr lang="en-US" sz="3400" b="1" dirty="0" err="1"/>
              <a:t>detal</a:t>
            </a:r>
            <a:r>
              <a:rPr lang="en-US" sz="3400" b="1" dirty="0"/>
              <a:t> bor. </a:t>
            </a:r>
            <a:r>
              <a:rPr lang="en-US" sz="3400" b="1" dirty="0" err="1"/>
              <a:t>Birinchi</a:t>
            </a:r>
            <a:r>
              <a:rPr lang="en-US" sz="3400" b="1" dirty="0"/>
              <a:t> </a:t>
            </a:r>
            <a:r>
              <a:rPr lang="en-US" sz="3400" b="1" dirty="0" err="1"/>
              <a:t>qutida</a:t>
            </a:r>
            <a:r>
              <a:rPr lang="en-US" sz="3400" b="1" dirty="0"/>
              <a:t> 8 ta, </a:t>
            </a:r>
            <a:r>
              <a:rPr lang="en-US" sz="3400" b="1" dirty="0" err="1"/>
              <a:t>ikkinchi</a:t>
            </a:r>
            <a:r>
              <a:rPr lang="en-US" sz="3400" b="1" dirty="0"/>
              <a:t> </a:t>
            </a:r>
            <a:r>
              <a:rPr lang="en-US" sz="3400" b="1" dirty="0" err="1"/>
              <a:t>qutida</a:t>
            </a:r>
            <a:r>
              <a:rPr lang="en-US" sz="3400" b="1" dirty="0"/>
              <a:t> 7 ta, </a:t>
            </a:r>
            <a:r>
              <a:rPr lang="en-US" sz="3400" b="1" dirty="0" err="1"/>
              <a:t>uchinchi</a:t>
            </a:r>
            <a:r>
              <a:rPr lang="en-US" sz="3400" b="1" dirty="0"/>
              <a:t> </a:t>
            </a:r>
            <a:r>
              <a:rPr lang="en-US" sz="3400" b="1" dirty="0" err="1"/>
              <a:t>qutida</a:t>
            </a:r>
            <a:r>
              <a:rPr lang="en-US" sz="3400" b="1" dirty="0"/>
              <a:t> 9 ta </a:t>
            </a:r>
            <a:r>
              <a:rPr lang="en-US" sz="3400" b="1" dirty="0" err="1"/>
              <a:t>standart</a:t>
            </a:r>
            <a:r>
              <a:rPr lang="en-US" sz="3400" b="1" dirty="0"/>
              <a:t> </a:t>
            </a:r>
            <a:r>
              <a:rPr lang="en-US" sz="3400" b="1" dirty="0" err="1"/>
              <a:t>detal</a:t>
            </a:r>
            <a:r>
              <a:rPr lang="en-US" sz="3400" b="1" dirty="0"/>
              <a:t> bor. Har </a:t>
            </a:r>
            <a:r>
              <a:rPr lang="en-US" sz="3400" b="1" dirty="0" err="1"/>
              <a:t>bir</a:t>
            </a:r>
            <a:r>
              <a:rPr lang="en-US" sz="3400" b="1" dirty="0"/>
              <a:t> </a:t>
            </a:r>
            <a:r>
              <a:rPr lang="en-US" sz="3400" b="1" dirty="0" err="1"/>
              <a:t>qutidan</a:t>
            </a:r>
            <a:r>
              <a:rPr lang="en-US" sz="3400" b="1" dirty="0"/>
              <a:t> </a:t>
            </a:r>
            <a:r>
              <a:rPr lang="en-US" sz="3400" b="1" dirty="0" err="1"/>
              <a:t>tavakkaliga</a:t>
            </a:r>
            <a:r>
              <a:rPr lang="en-US" sz="3400" b="1" dirty="0"/>
              <a:t> </a:t>
            </a:r>
            <a:r>
              <a:rPr lang="en-US" sz="3400" b="1" dirty="0" err="1"/>
              <a:t>bittadan</a:t>
            </a:r>
            <a:r>
              <a:rPr lang="en-US" sz="3400" b="1" dirty="0"/>
              <a:t> </a:t>
            </a:r>
            <a:r>
              <a:rPr lang="en-US" sz="3400" b="1" dirty="0" err="1"/>
              <a:t>detal</a:t>
            </a:r>
            <a:r>
              <a:rPr lang="en-US" sz="3400" b="1" dirty="0"/>
              <a:t> </a:t>
            </a:r>
            <a:r>
              <a:rPr lang="en-US" sz="3400" b="1" dirty="0" err="1"/>
              <a:t>olinadi</a:t>
            </a:r>
            <a:r>
              <a:rPr lang="en-US" sz="3400" b="1" dirty="0"/>
              <a:t>. </a:t>
            </a:r>
            <a:r>
              <a:rPr lang="en-US" sz="3400" b="1" dirty="0" err="1"/>
              <a:t>Olingan</a:t>
            </a:r>
            <a:r>
              <a:rPr lang="en-US" sz="3400" b="1" dirty="0"/>
              <a:t> </a:t>
            </a:r>
            <a:r>
              <a:rPr lang="en-US" sz="3400" b="1" dirty="0" err="1"/>
              <a:t>uchala</a:t>
            </a:r>
            <a:r>
              <a:rPr lang="en-US" sz="3400" b="1" dirty="0"/>
              <a:t> </a:t>
            </a:r>
            <a:r>
              <a:rPr lang="en-US" sz="3400" b="1" dirty="0" err="1"/>
              <a:t>detal</a:t>
            </a:r>
            <a:r>
              <a:rPr lang="en-US" sz="3400" b="1" dirty="0"/>
              <a:t> ham </a:t>
            </a:r>
            <a:r>
              <a:rPr lang="en-US" sz="3400" b="1" dirty="0" err="1"/>
              <a:t>standart</a:t>
            </a:r>
            <a:r>
              <a:rPr lang="en-US" sz="3400" b="1" dirty="0"/>
              <a:t> </a:t>
            </a:r>
            <a:r>
              <a:rPr lang="en-US" sz="3400" b="1" dirty="0" err="1"/>
              <a:t>bo‘lish</a:t>
            </a:r>
            <a:r>
              <a:rPr lang="en-US" sz="3400" b="1" dirty="0"/>
              <a:t> </a:t>
            </a:r>
            <a:r>
              <a:rPr lang="en-US" sz="3400" b="1" dirty="0" err="1"/>
              <a:t>ehtimolligini</a:t>
            </a:r>
            <a:r>
              <a:rPr lang="en-US" sz="3400" b="1" dirty="0"/>
              <a:t> toping.</a:t>
            </a:r>
          </a:p>
          <a:p>
            <a:pPr marL="0" indent="0">
              <a:buNone/>
            </a:pPr>
            <a:r>
              <a:rPr lang="en-US" sz="2900" b="1" dirty="0"/>
              <a:t> </a:t>
            </a:r>
            <a:endParaRPr lang="ru-RU" sz="2900" b="1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9404978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3CFC1DDE-DF52-48E0-98CC-5EBD22D0E3C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215899" y="939998"/>
                <a:ext cx="8842376" cy="3984427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800" b="1" i="1" dirty="0">
                    <a:solidFill>
                      <a:srgbClr val="00B050"/>
                    </a:solidFill>
                  </a:rPr>
                  <a:t>Yechish:</a:t>
                </a:r>
                <a:r>
                  <a:rPr lang="en-US" sz="2800" dirty="0">
                    <a:solidFill>
                      <a:srgbClr val="00B050"/>
                    </a:solidFill>
                  </a:rPr>
                  <a:t> </a:t>
                </a:r>
                <a:r>
                  <a:rPr lang="en-US" sz="2800" b="1" dirty="0" err="1"/>
                  <a:t>Birinchi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quti</a:t>
                </a:r>
                <a:r>
                  <a:rPr lang="en-US" sz="2800" b="1" dirty="0"/>
                  <a:t> </a:t>
                </a:r>
                <a14:m>
                  <m:oMath xmlns:m="http://schemas.openxmlformats.org/officeDocument/2006/math">
                    <m:r>
                      <a:rPr lang="en-US" sz="2800" b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ru-RU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𝟖</m:t>
                        </m:r>
                      </m:num>
                      <m:den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𝟏𝟎</m:t>
                        </m:r>
                      </m:den>
                    </m:f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𝟖</m:t>
                    </m:r>
                  </m:oMath>
                </a14:m>
                <a:endParaRPr lang="ru-RU" sz="2800" b="1" dirty="0"/>
              </a:p>
              <a:p>
                <a:pPr marL="0" indent="0">
                  <a:buNone/>
                </a:pPr>
                <a:r>
                  <a:rPr lang="en-US" sz="2800" b="1" dirty="0" err="1"/>
                  <a:t>Ikkinchi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quti</a:t>
                </a:r>
                <a:r>
                  <a:rPr lang="en-US" sz="2800" b="1" dirty="0"/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ru-RU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𝟕</m:t>
                        </m:r>
                      </m:num>
                      <m:den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𝟏𝟎</m:t>
                        </m:r>
                      </m:den>
                    </m:f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𝟕</m:t>
                    </m:r>
                  </m:oMath>
                </a14:m>
                <a:endParaRPr lang="en-US" sz="2800" b="1" dirty="0"/>
              </a:p>
              <a:p>
                <a:pPr marL="0" indent="0">
                  <a:buNone/>
                </a:pPr>
                <a:endParaRPr lang="ru-RU" sz="2800" b="1" dirty="0"/>
              </a:p>
              <a:p>
                <a:pPr marL="0" indent="0">
                  <a:buNone/>
                </a:pPr>
                <a:r>
                  <a:rPr lang="en-US" sz="2800" b="1" dirty="0" err="1"/>
                  <a:t>Uchinchi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quti</a:t>
                </a:r>
                <a:r>
                  <a:rPr lang="en-US" sz="2800" b="1" dirty="0"/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ru-RU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𝟗</m:t>
                        </m:r>
                      </m:num>
                      <m:den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𝟏𝟎</m:t>
                        </m:r>
                      </m:den>
                    </m:f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𝟗</m:t>
                    </m:r>
                  </m:oMath>
                </a14:m>
                <a:endParaRPr lang="en-US" sz="2800" b="1" dirty="0"/>
              </a:p>
              <a:p>
                <a:pPr marL="0" indent="0">
                  <a:buNone/>
                </a:pPr>
                <a:endParaRPr lang="ru-RU" sz="2800" b="1" dirty="0"/>
              </a:p>
              <a:p>
                <a:pPr marL="0" indent="0">
                  <a:buNone/>
                </a:pPr>
                <a:r>
                  <a:rPr lang="en-US" sz="2800" b="1" i="1" dirty="0"/>
                  <a:t>P(AB</a:t>
                </a:r>
                <a:r>
                  <a:rPr lang="es-ES" sz="2800" b="1" i="1" dirty="0"/>
                  <a:t>C</a:t>
                </a:r>
                <a:r>
                  <a:rPr lang="en-US" sz="2800" b="1" i="1" dirty="0"/>
                  <a:t>) = P(A)P(B)P(</a:t>
                </a:r>
                <a:r>
                  <a:rPr lang="es-ES" sz="2800" b="1" i="1" dirty="0"/>
                  <a:t>C</a:t>
                </a:r>
                <a:r>
                  <a:rPr lang="en-US" sz="2800" b="1" i="1" dirty="0"/>
                  <a:t>) = 0,8·0,7·0,9 = 0,504.</a:t>
                </a:r>
              </a:p>
              <a:p>
                <a:pPr marL="0" indent="0" algn="r">
                  <a:buNone/>
                </a:pPr>
                <a:r>
                  <a:rPr lang="en-US" sz="2800" b="1" i="1" dirty="0" err="1">
                    <a:solidFill>
                      <a:srgbClr val="00B050"/>
                    </a:solidFill>
                  </a:rPr>
                  <a:t>Javob</a:t>
                </a:r>
                <a:r>
                  <a:rPr lang="en-US" sz="2800" b="1" i="1" dirty="0">
                    <a:solidFill>
                      <a:srgbClr val="00B050"/>
                    </a:solidFill>
                  </a:rPr>
                  <a:t>:</a:t>
                </a:r>
                <a:r>
                  <a:rPr lang="en-US" sz="2800" b="1" dirty="0"/>
                  <a:t> 0,504.</a:t>
                </a:r>
                <a:endParaRPr lang="ru-RU" sz="2800" b="1" dirty="0"/>
              </a:p>
              <a:p>
                <a:pPr marL="0" indent="0">
                  <a:buNone/>
                </a:pPr>
                <a:endParaRPr lang="ru-RU" sz="2800" dirty="0"/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3CFC1DDE-DF52-48E0-98CC-5EBD22D0E3C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15899" y="939997"/>
                <a:ext cx="8842376" cy="3984427"/>
              </a:xfrm>
              <a:blipFill>
                <a:blip r:embed="rId2"/>
                <a:stretch>
                  <a:fillRect l="-1378" r="-1378" b="-214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258080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0509" y="209535"/>
            <a:ext cx="88029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400" b="1" i="1" dirty="0">
                <a:solidFill>
                  <a:srgbClr val="00B050"/>
                </a:solidFill>
              </a:rPr>
              <a:t>3</a:t>
            </a:r>
            <a:r>
              <a:rPr lang="en-US" sz="2400" b="1" i="1" dirty="0">
                <a:solidFill>
                  <a:srgbClr val="00B050"/>
                </a:solidFill>
              </a:rPr>
              <a:t>-masala</a:t>
            </a:r>
            <a:r>
              <a:rPr lang="en-US" sz="2400" b="1" dirty="0">
                <a:solidFill>
                  <a:srgbClr val="00B050"/>
                </a:solidFill>
              </a:rPr>
              <a:t>. </a:t>
            </a:r>
            <a:r>
              <a:rPr lang="en-US" sz="2400" b="1" dirty="0" err="1"/>
              <a:t>Qutida</a:t>
            </a:r>
            <a:r>
              <a:rPr lang="en-US" sz="2400" b="1" dirty="0"/>
              <a:t> 3 ta </a:t>
            </a:r>
            <a:r>
              <a:rPr lang="en-US" sz="2400" b="1" dirty="0" err="1"/>
              <a:t>oq</a:t>
            </a:r>
            <a:r>
              <a:rPr lang="en-US" sz="2400" b="1" dirty="0"/>
              <a:t>, 7 ta </a:t>
            </a:r>
            <a:r>
              <a:rPr lang="en-US" sz="2400" b="1" dirty="0" err="1"/>
              <a:t>qora</a:t>
            </a:r>
            <a:r>
              <a:rPr lang="en-US" sz="2400" b="1" dirty="0"/>
              <a:t> </a:t>
            </a:r>
            <a:r>
              <a:rPr lang="en-US" sz="2400" b="1" dirty="0" err="1"/>
              <a:t>shar</a:t>
            </a:r>
            <a:r>
              <a:rPr lang="en-US" sz="2400" b="1" dirty="0"/>
              <a:t> bor. </a:t>
            </a:r>
            <a:r>
              <a:rPr lang="en-US" sz="2400" b="1" dirty="0" err="1"/>
              <a:t>Tavakkaliga</a:t>
            </a:r>
            <a:r>
              <a:rPr lang="en-US" sz="2400" b="1" dirty="0"/>
              <a:t> </a:t>
            </a:r>
            <a:r>
              <a:rPr lang="en-US" sz="2400" b="1" dirty="0" err="1"/>
              <a:t>bitta</a:t>
            </a:r>
            <a:r>
              <a:rPr lang="en-US" sz="2400" b="1" dirty="0"/>
              <a:t> </a:t>
            </a:r>
            <a:r>
              <a:rPr lang="en-US" sz="2400" b="1" dirty="0" err="1"/>
              <a:t>shar</a:t>
            </a:r>
            <a:r>
              <a:rPr lang="en-US" sz="2400" b="1" dirty="0"/>
              <a:t>, </a:t>
            </a:r>
            <a:r>
              <a:rPr lang="en-US" sz="2400" b="1" dirty="0" err="1"/>
              <a:t>keyin</a:t>
            </a:r>
            <a:r>
              <a:rPr lang="en-US" sz="2400" b="1" dirty="0"/>
              <a:t> </a:t>
            </a:r>
            <a:r>
              <a:rPr lang="en-US" sz="2400" b="1" dirty="0" err="1"/>
              <a:t>yana</a:t>
            </a:r>
            <a:r>
              <a:rPr lang="en-US" sz="2400" b="1" dirty="0"/>
              <a:t> </a:t>
            </a:r>
            <a:r>
              <a:rPr lang="en-US" sz="2400" b="1" dirty="0" err="1"/>
              <a:t>bitta</a:t>
            </a:r>
            <a:r>
              <a:rPr lang="en-US" sz="2400" b="1" dirty="0"/>
              <a:t> </a:t>
            </a:r>
            <a:r>
              <a:rPr lang="en-US" sz="2400" b="1" dirty="0" err="1"/>
              <a:t>shar</a:t>
            </a:r>
            <a:r>
              <a:rPr lang="en-US" sz="2400" b="1" dirty="0"/>
              <a:t> </a:t>
            </a:r>
            <a:r>
              <a:rPr lang="en-US" sz="2400" b="1" dirty="0" err="1"/>
              <a:t>olindi</a:t>
            </a:r>
            <a:r>
              <a:rPr lang="en-US" sz="2400" b="1" dirty="0"/>
              <a:t>. </a:t>
            </a:r>
            <a:r>
              <a:rPr lang="en-US" sz="2400" b="1" dirty="0" err="1"/>
              <a:t>Olingan</a:t>
            </a:r>
            <a:r>
              <a:rPr lang="en-US" sz="2400" b="1" dirty="0"/>
              <a:t> </a:t>
            </a:r>
            <a:r>
              <a:rPr lang="en-US" sz="2400" b="1" dirty="0" err="1"/>
              <a:t>sharlardan</a:t>
            </a:r>
            <a:r>
              <a:rPr lang="en-US" sz="2400" b="1" dirty="0"/>
              <a:t> </a:t>
            </a:r>
            <a:r>
              <a:rPr lang="en-US" sz="2400" b="1" dirty="0" err="1"/>
              <a:t>birinchisi</a:t>
            </a:r>
            <a:r>
              <a:rPr lang="en-US" sz="2400" b="1" dirty="0"/>
              <a:t> </a:t>
            </a:r>
            <a:r>
              <a:rPr lang="en-US" sz="2400" b="1" dirty="0" err="1"/>
              <a:t>oq</a:t>
            </a:r>
            <a:r>
              <a:rPr lang="en-US" sz="2400" b="1" dirty="0"/>
              <a:t>, </a:t>
            </a:r>
            <a:r>
              <a:rPr lang="en-US" sz="2400" b="1" dirty="0" err="1"/>
              <a:t>ikkinchisi</a:t>
            </a:r>
            <a:r>
              <a:rPr lang="en-US" sz="2400" b="1" dirty="0"/>
              <a:t> </a:t>
            </a:r>
            <a:r>
              <a:rPr lang="en-US" sz="2400" b="1" dirty="0" err="1"/>
              <a:t>esa</a:t>
            </a:r>
            <a:r>
              <a:rPr lang="en-US" sz="2400" b="1" dirty="0"/>
              <a:t> </a:t>
            </a:r>
            <a:r>
              <a:rPr lang="en-US" sz="2400" b="1" dirty="0" err="1"/>
              <a:t>qora</a:t>
            </a:r>
            <a:r>
              <a:rPr lang="en-US" sz="2400" b="1" dirty="0"/>
              <a:t> </a:t>
            </a:r>
            <a:r>
              <a:rPr lang="en-US" sz="2400" b="1" dirty="0" err="1"/>
              <a:t>shar</a:t>
            </a:r>
            <a:r>
              <a:rPr lang="en-US" sz="2400" b="1" dirty="0"/>
              <a:t> </a:t>
            </a:r>
            <a:r>
              <a:rPr lang="en-US" sz="2400" b="1" dirty="0" err="1"/>
              <a:t>bo‘lish</a:t>
            </a:r>
            <a:r>
              <a:rPr lang="en-US" sz="2400" b="1" dirty="0"/>
              <a:t> </a:t>
            </a:r>
            <a:r>
              <a:rPr lang="en-US" sz="2400" b="1" dirty="0" err="1"/>
              <a:t>ehtimolligini</a:t>
            </a:r>
            <a:r>
              <a:rPr lang="en-US" sz="2400" b="1" dirty="0"/>
              <a:t> toping.</a:t>
            </a:r>
            <a:endParaRPr lang="ru-RU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/>
              <p:cNvSpPr/>
              <p:nvPr/>
            </p:nvSpPr>
            <p:spPr>
              <a:xfrm>
                <a:off x="170509" y="1340496"/>
                <a:ext cx="8802980" cy="34883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b="1" i="1" dirty="0">
                    <a:solidFill>
                      <a:srgbClr val="00B050"/>
                    </a:solidFill>
                  </a:rPr>
                  <a:t>Yechish:</a:t>
                </a:r>
                <a:r>
                  <a:rPr lang="en-US" sz="2400" b="1" dirty="0">
                    <a:solidFill>
                      <a:srgbClr val="00B050"/>
                    </a:solidFill>
                  </a:rPr>
                  <a:t> </a:t>
                </a:r>
                <a:endParaRPr lang="uz-Cyrl-UZ" sz="2400" b="1" dirty="0">
                  <a:solidFill>
                    <a:srgbClr val="00B050"/>
                  </a:solidFill>
                </a:endParaRPr>
              </a:p>
              <a:p>
                <a:r>
                  <a:rPr lang="en-US" sz="2400" b="1" dirty="0" err="1"/>
                  <a:t>Birinchi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olingan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sharning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oq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bo‘lishi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ehtimolligi</a:t>
                </a:r>
                <a:r>
                  <a:rPr lang="en-US" sz="2400" b="1" dirty="0"/>
                  <a:t>:</a:t>
                </a:r>
                <a14:m>
                  <m:oMath xmlns:m="http://schemas.openxmlformats.org/officeDocument/2006/math">
                    <m:r>
                      <a:rPr lang="uz-Cyrl-UZ" sz="2400" b="1" i="0" smtClean="0">
                        <a:latin typeface="Cambria Math"/>
                      </a:rPr>
                      <m:t>  </m:t>
                    </m:r>
                    <m:r>
                      <a:rPr lang="en-US" sz="2400" b="1" i="1">
                        <a:latin typeface="Cambria Math"/>
                      </a:rPr>
                      <m:t>𝑷</m:t>
                    </m:r>
                    <m:d>
                      <m:dPr>
                        <m:ctrlPr>
                          <a:rPr lang="ru-RU" sz="24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1" i="1">
                            <a:latin typeface="Cambria Math"/>
                          </a:rPr>
                          <m:t>𝑨</m:t>
                        </m:r>
                      </m:e>
                    </m:d>
                    <m:r>
                      <a:rPr lang="en-US" sz="2400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en-US" sz="2400" b="1" i="1">
                            <a:latin typeface="Cambria Math"/>
                          </a:rPr>
                          <m:t>𝟏𝟎</m:t>
                        </m:r>
                      </m:den>
                    </m:f>
                    <m:r>
                      <a:rPr lang="en-US" sz="2400" b="1" i="1">
                        <a:latin typeface="Cambria Math"/>
                      </a:rPr>
                      <m:t>.</m:t>
                    </m:r>
                  </m:oMath>
                </a14:m>
                <a:endParaRPr lang="ru-RU" sz="2400" b="1" dirty="0"/>
              </a:p>
              <a:p>
                <a:r>
                  <a:rPr lang="en-US" sz="2400" b="1" dirty="0" err="1"/>
                  <a:t>Ikkinchi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olingan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sharning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qora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bo‘lishi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shartli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ehtimolligi</a:t>
                </a:r>
                <a:r>
                  <a:rPr lang="uz-Cyrl-UZ" sz="2400" b="1" dirty="0"/>
                  <a:t> 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latin typeface="Cambria Math"/>
                            </a:rPr>
                            <m:t>𝑩</m:t>
                          </m:r>
                          <m:r>
                            <a:rPr lang="en-US" sz="2400" b="1" i="1">
                              <a:latin typeface="Cambria Math"/>
                            </a:rPr>
                            <m:t>/</m:t>
                          </m:r>
                          <m:r>
                            <a:rPr lang="en-US" sz="2400" b="1" i="1">
                              <a:latin typeface="Cambria Math"/>
                            </a:rPr>
                            <m:t>𝑨</m:t>
                          </m:r>
                        </m:e>
                      </m:d>
                      <m:r>
                        <a:rPr lang="en-US" sz="24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latin typeface="Cambria Math"/>
                            </a:rPr>
                            <m:t>𝟕</m:t>
                          </m:r>
                        </m:num>
                        <m:den>
                          <m:r>
                            <a:rPr lang="en-US" sz="2400" b="1" i="1">
                              <a:latin typeface="Cambria Math"/>
                            </a:rPr>
                            <m:t>𝟗</m:t>
                          </m:r>
                        </m:den>
                      </m:f>
                    </m:oMath>
                  </m:oMathPara>
                </a14:m>
                <a:endParaRPr lang="ru-RU" sz="2400" b="1" dirty="0"/>
              </a:p>
              <a:p>
                <a:r>
                  <a:rPr lang="en-US" sz="2400" b="1" dirty="0" err="1"/>
                  <a:t>Izlanayotgan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ehtimolik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bog‘liq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hodisalar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ehtimolliklarini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ko‘paytirish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teoremasiga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asosan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quyidagiga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teng</a:t>
                </a:r>
                <a:r>
                  <a:rPr lang="en-US" sz="2400" b="1" dirty="0"/>
                  <a:t>:</a:t>
                </a:r>
                <a:endParaRPr lang="ru-RU" sz="24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latin typeface="Cambria Math"/>
                            </a:rPr>
                            <m:t>𝑨𝑩</m:t>
                          </m:r>
                        </m:e>
                      </m:d>
                      <m:r>
                        <a:rPr lang="en-US" sz="2400" b="1" i="1">
                          <a:latin typeface="Cambria Math"/>
                        </a:rPr>
                        <m:t>=</m:t>
                      </m:r>
                      <m:r>
                        <a:rPr lang="en-US" sz="24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latin typeface="Cambria Math"/>
                            </a:rPr>
                            <m:t>𝑨</m:t>
                          </m:r>
                        </m:e>
                      </m:d>
                      <m:r>
                        <a:rPr lang="en-US" sz="24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latin typeface="Cambria Math"/>
                            </a:rPr>
                            <m:t>𝑩</m:t>
                          </m:r>
                          <m:r>
                            <a:rPr lang="en-US" sz="2400" b="1" i="1">
                              <a:latin typeface="Cambria Math"/>
                            </a:rPr>
                            <m:t>/</m:t>
                          </m:r>
                          <m:r>
                            <a:rPr lang="en-US" sz="2400" b="1" i="1">
                              <a:latin typeface="Cambria Math"/>
                            </a:rPr>
                            <m:t>𝑨</m:t>
                          </m:r>
                        </m:e>
                      </m:d>
                      <m:r>
                        <a:rPr lang="en-US" sz="24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en-US" sz="2400" b="1" i="1">
                              <a:latin typeface="Cambria Math"/>
                            </a:rPr>
                            <m:t>𝟏𝟎</m:t>
                          </m:r>
                        </m:den>
                      </m:f>
                      <m:r>
                        <a:rPr lang="en-US" sz="2400" b="1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latin typeface="Cambria Math"/>
                            </a:rPr>
                            <m:t>𝟕</m:t>
                          </m:r>
                        </m:num>
                        <m:den>
                          <m:r>
                            <a:rPr lang="en-US" sz="2400" b="1" i="1">
                              <a:latin typeface="Cambria Math"/>
                            </a:rPr>
                            <m:t>𝟗</m:t>
                          </m:r>
                        </m:den>
                      </m:f>
                      <m:r>
                        <a:rPr lang="en-US" sz="24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latin typeface="Cambria Math"/>
                            </a:rPr>
                            <m:t>𝟕</m:t>
                          </m:r>
                        </m:num>
                        <m:den>
                          <m:r>
                            <a:rPr lang="en-US" sz="2400" b="1" i="1">
                              <a:latin typeface="Cambria Math"/>
                            </a:rPr>
                            <m:t>𝟑𝟎</m:t>
                          </m:r>
                        </m:den>
                      </m:f>
                      <m:r>
                        <a:rPr lang="en-US" sz="2400" b="1" i="1"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ru-RU" sz="2400" b="1" dirty="0"/>
              </a:p>
            </p:txBody>
          </p:sp>
        </mc:Choice>
        <mc:Fallback xmlns="">
          <p:sp>
            <p:nvSpPr>
              <p:cNvPr id="8" name="Прямоугольник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509" y="1340496"/>
                <a:ext cx="8802980" cy="3488391"/>
              </a:xfrm>
              <a:prstGeom prst="rect">
                <a:avLst/>
              </a:prstGeom>
              <a:blipFill rotWithShape="1">
                <a:blip r:embed="rId2"/>
                <a:stretch>
                  <a:fillRect l="-1108" t="-1399" r="-6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67036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E9AE091-33B9-4DEC-99DF-EA35653917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50" y="880240"/>
            <a:ext cx="8947150" cy="1374703"/>
          </a:xfrm>
        </p:spPr>
        <p:txBody>
          <a:bodyPr/>
          <a:lstStyle/>
          <a:p>
            <a:pPr marL="0" indent="0" algn="just">
              <a:buNone/>
            </a:pPr>
            <a:r>
              <a:rPr lang="uz-Cyrl-UZ" sz="2400" b="1" i="1" dirty="0">
                <a:solidFill>
                  <a:srgbClr val="00B050"/>
                </a:solidFill>
              </a:rPr>
              <a:t>4</a:t>
            </a:r>
            <a:r>
              <a:rPr lang="en-US" sz="2400" b="1" i="1" dirty="0">
                <a:solidFill>
                  <a:srgbClr val="00B050"/>
                </a:solidFill>
              </a:rPr>
              <a:t>-masala</a:t>
            </a:r>
            <a:r>
              <a:rPr lang="en-US" sz="2400" b="1" dirty="0">
                <a:solidFill>
                  <a:srgbClr val="00B050"/>
                </a:solidFill>
              </a:rPr>
              <a:t>. </a:t>
            </a:r>
            <a:r>
              <a:rPr lang="en-US" sz="2400" b="1" dirty="0" err="1"/>
              <a:t>Talaba</a:t>
            </a:r>
            <a:r>
              <a:rPr lang="en-US" sz="2400" b="1" dirty="0"/>
              <a:t> </a:t>
            </a:r>
            <a:r>
              <a:rPr lang="en-US" sz="2400" b="1" dirty="0" err="1"/>
              <a:t>imtixonda</a:t>
            </a:r>
            <a:r>
              <a:rPr lang="en-US" sz="2400" b="1" dirty="0"/>
              <a:t> </a:t>
            </a:r>
            <a:r>
              <a:rPr lang="en-US" sz="2400" b="1" dirty="0" err="1"/>
              <a:t>tushishi</a:t>
            </a:r>
            <a:r>
              <a:rPr lang="en-US" sz="2400" b="1" dirty="0"/>
              <a:t> </a:t>
            </a:r>
            <a:r>
              <a:rPr lang="en-US" sz="2400" b="1" dirty="0" err="1"/>
              <a:t>mumkin</a:t>
            </a:r>
            <a:r>
              <a:rPr lang="en-US" sz="2400" b="1" dirty="0"/>
              <a:t> </a:t>
            </a:r>
            <a:r>
              <a:rPr lang="en-US" sz="2400" b="1" dirty="0" err="1"/>
              <a:t>bo‘lgan</a:t>
            </a:r>
            <a:r>
              <a:rPr lang="en-US" sz="2400" b="1" dirty="0"/>
              <a:t> 25 ta </a:t>
            </a:r>
            <a:r>
              <a:rPr lang="en-US" sz="2400" b="1" dirty="0" err="1"/>
              <a:t>savoldan</a:t>
            </a:r>
            <a:r>
              <a:rPr lang="en-US" sz="2400" b="1" dirty="0"/>
              <a:t> </a:t>
            </a:r>
            <a:r>
              <a:rPr lang="en-US" sz="2400" b="1" dirty="0" err="1"/>
              <a:t>faqat</a:t>
            </a:r>
            <a:r>
              <a:rPr lang="en-US" sz="2400" b="1" dirty="0"/>
              <a:t> 20 </a:t>
            </a:r>
            <a:r>
              <a:rPr lang="en-US" sz="2400" b="1" dirty="0" err="1"/>
              <a:t>tasiga</a:t>
            </a:r>
            <a:r>
              <a:rPr lang="en-US" sz="2400" b="1" dirty="0"/>
              <a:t> </a:t>
            </a:r>
            <a:r>
              <a:rPr lang="en-US" sz="2400" b="1" dirty="0" err="1"/>
              <a:t>tayyorlanib</a:t>
            </a:r>
            <a:r>
              <a:rPr lang="en-US" sz="2400" b="1" dirty="0"/>
              <a:t> </a:t>
            </a:r>
            <a:r>
              <a:rPr lang="en-US" sz="2400" b="1" dirty="0" err="1"/>
              <a:t>kelgan</a:t>
            </a:r>
            <a:r>
              <a:rPr lang="en-US" sz="2400" b="1" dirty="0"/>
              <a:t>. </a:t>
            </a:r>
            <a:r>
              <a:rPr lang="en-US" sz="2400" b="1" dirty="0" err="1"/>
              <a:t>O‘qituvchi</a:t>
            </a:r>
            <a:r>
              <a:rPr lang="en-US" sz="2400" b="1" dirty="0"/>
              <a:t> </a:t>
            </a:r>
            <a:r>
              <a:rPr lang="en-US" sz="2400" b="1" dirty="0" err="1"/>
              <a:t>unga</a:t>
            </a:r>
            <a:r>
              <a:rPr lang="en-US" sz="2400" b="1" dirty="0"/>
              <a:t> </a:t>
            </a:r>
            <a:r>
              <a:rPr lang="en-US" sz="2400" b="1" dirty="0" err="1"/>
              <a:t>uchta</a:t>
            </a:r>
            <a:r>
              <a:rPr lang="en-US" sz="2400" b="1" dirty="0"/>
              <a:t> </a:t>
            </a:r>
            <a:r>
              <a:rPr lang="en-US" sz="2400" b="1" dirty="0" err="1"/>
              <a:t>savol</a:t>
            </a:r>
            <a:r>
              <a:rPr lang="en-US" sz="2400" b="1" dirty="0"/>
              <a:t> </a:t>
            </a:r>
            <a:r>
              <a:rPr lang="en-US" sz="2400" b="1" dirty="0" err="1"/>
              <a:t>berdi</a:t>
            </a:r>
            <a:r>
              <a:rPr lang="en-US" sz="2400" b="1" dirty="0"/>
              <a:t>. </a:t>
            </a:r>
            <a:r>
              <a:rPr lang="en-US" sz="2400" b="1" dirty="0" err="1"/>
              <a:t>Talabaning</a:t>
            </a:r>
            <a:r>
              <a:rPr lang="en-US" sz="2400" b="1" dirty="0"/>
              <a:t> </a:t>
            </a:r>
            <a:r>
              <a:rPr lang="en-US" sz="2400" b="1" dirty="0" err="1"/>
              <a:t>uchala</a:t>
            </a:r>
            <a:r>
              <a:rPr lang="en-US" sz="2400" b="1" dirty="0"/>
              <a:t> </a:t>
            </a:r>
            <a:r>
              <a:rPr lang="en-US" sz="2400" b="1" dirty="0" err="1"/>
              <a:t>savolga</a:t>
            </a:r>
            <a:r>
              <a:rPr lang="en-US" sz="2400" b="1" dirty="0"/>
              <a:t> ham </a:t>
            </a:r>
            <a:r>
              <a:rPr lang="en-US" sz="2400" b="1" dirty="0" err="1"/>
              <a:t>to‘g‘ri</a:t>
            </a:r>
            <a:r>
              <a:rPr lang="en-US" sz="2400" b="1" dirty="0"/>
              <a:t> </a:t>
            </a:r>
            <a:r>
              <a:rPr lang="en-US" sz="2400" b="1" dirty="0" err="1"/>
              <a:t>javob</a:t>
            </a:r>
            <a:r>
              <a:rPr lang="en-US" sz="2400" b="1" dirty="0"/>
              <a:t> </a:t>
            </a:r>
            <a:r>
              <a:rPr lang="en-US" sz="2400" b="1" dirty="0" err="1"/>
              <a:t>berish</a:t>
            </a:r>
            <a:r>
              <a:rPr lang="en-US" sz="2400" b="1" dirty="0"/>
              <a:t> </a:t>
            </a:r>
            <a:r>
              <a:rPr lang="en-US" sz="2400" b="1" dirty="0" err="1"/>
              <a:t>ehtimolini</a:t>
            </a:r>
            <a:r>
              <a:rPr lang="en-US" sz="2400" b="1" dirty="0"/>
              <a:t> toping. </a:t>
            </a:r>
            <a:endParaRPr lang="ru-RU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B6CF55CC-8460-4210-A57C-C7FBB12F8D63}"/>
                  </a:ext>
                </a:extLst>
              </p:cNvPr>
              <p:cNvSpPr/>
              <p:nvPr/>
            </p:nvSpPr>
            <p:spPr>
              <a:xfrm>
                <a:off x="69850" y="1937566"/>
                <a:ext cx="9004300" cy="32036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400" b="1" dirty="0"/>
                  <a:t> </a:t>
                </a:r>
                <a:r>
                  <a:rPr lang="en-US" sz="2400" b="1" i="1" dirty="0" err="1">
                    <a:solidFill>
                      <a:srgbClr val="00B050"/>
                    </a:solidFill>
                  </a:rPr>
                  <a:t>Yechish</a:t>
                </a:r>
                <a:r>
                  <a:rPr lang="en-US" sz="2400" b="1" i="1" dirty="0">
                    <a:solidFill>
                      <a:srgbClr val="00B050"/>
                    </a:solidFill>
                  </a:rPr>
                  <a:t>: </a:t>
                </a:r>
                <a:r>
                  <a:rPr lang="en-US" sz="2400" b="1" dirty="0"/>
                  <a:t>A={</a:t>
                </a:r>
                <a:r>
                  <a:rPr lang="en-US" sz="2400" b="1" dirty="0" err="1"/>
                  <a:t>talaba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uchala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savolga</a:t>
                </a:r>
                <a:r>
                  <a:rPr lang="en-US" sz="2400" b="1" dirty="0"/>
                  <a:t> ham </a:t>
                </a:r>
                <a:r>
                  <a:rPr lang="en-US" sz="2400" b="1" dirty="0" err="1"/>
                  <a:t>javobni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biladi</a:t>
                </a:r>
                <a:r>
                  <a:rPr lang="en-US" sz="2400" b="1" dirty="0"/>
                  <a:t>}</a:t>
                </a:r>
              </a:p>
              <a:p>
                <a:pPr algn="just"/>
                <a:r>
                  <a:rPr lang="en-US" sz="2400" b="1" dirty="0"/>
                  <a:t>  A</a:t>
                </a:r>
                <a:r>
                  <a:rPr lang="en-US" sz="2400" b="1" baseline="-25000" dirty="0"/>
                  <a:t>1</a:t>
                </a:r>
                <a:r>
                  <a:rPr lang="en-US" sz="2400" b="1" dirty="0"/>
                  <a:t> ={</a:t>
                </a:r>
                <a:r>
                  <a:rPr lang="en-US" sz="2400" b="1" dirty="0" err="1"/>
                  <a:t>talaba</a:t>
                </a:r>
                <a:r>
                  <a:rPr lang="en-US" sz="2400" b="1" dirty="0"/>
                  <a:t> 1-savolning </a:t>
                </a:r>
                <a:r>
                  <a:rPr lang="en-US" sz="2400" b="1" dirty="0" err="1"/>
                  <a:t>javobni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biladi</a:t>
                </a:r>
                <a:r>
                  <a:rPr lang="en-US" sz="2400" b="1" dirty="0"/>
                  <a:t>}</a:t>
                </a:r>
              </a:p>
              <a:p>
                <a:pPr algn="just"/>
                <a:r>
                  <a:rPr lang="en-US" sz="2400" b="1" dirty="0"/>
                  <a:t>  A</a:t>
                </a:r>
                <a:r>
                  <a:rPr lang="en-US" sz="2400" b="1" baseline="-25000" dirty="0"/>
                  <a:t>2</a:t>
                </a:r>
                <a:r>
                  <a:rPr lang="en-US" sz="2400" b="1" dirty="0"/>
                  <a:t>={</a:t>
                </a:r>
                <a:r>
                  <a:rPr lang="en-US" sz="2400" b="1" dirty="0" err="1"/>
                  <a:t>talaba</a:t>
                </a:r>
                <a:r>
                  <a:rPr lang="en-US" sz="2400" b="1" dirty="0"/>
                  <a:t> 2-savolning </a:t>
                </a:r>
                <a:r>
                  <a:rPr lang="en-US" sz="2400" b="1" dirty="0" err="1"/>
                  <a:t>javobni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biladi</a:t>
                </a:r>
                <a:r>
                  <a:rPr lang="en-US" sz="2400" b="1" dirty="0"/>
                  <a:t>}</a:t>
                </a:r>
              </a:p>
              <a:p>
                <a:pPr algn="just"/>
                <a:r>
                  <a:rPr lang="en-US" sz="2400" b="1" dirty="0"/>
                  <a:t>  A</a:t>
                </a:r>
                <a:r>
                  <a:rPr lang="en-US" sz="2400" b="1" baseline="-25000" dirty="0"/>
                  <a:t>3</a:t>
                </a:r>
                <a:r>
                  <a:rPr lang="en-US" sz="2400" b="1" dirty="0"/>
                  <a:t>={</a:t>
                </a:r>
                <a:r>
                  <a:rPr lang="en-US" sz="2400" b="1" dirty="0" err="1"/>
                  <a:t>talaba</a:t>
                </a:r>
                <a:r>
                  <a:rPr lang="en-US" sz="2400" b="1" dirty="0"/>
                  <a:t> 3-savolning </a:t>
                </a:r>
                <a:r>
                  <a:rPr lang="en-US" sz="2400" b="1" dirty="0" err="1"/>
                  <a:t>javobni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biladi</a:t>
                </a:r>
                <a:r>
                  <a:rPr lang="en-US" sz="2400" b="1" dirty="0"/>
                  <a:t>}</a:t>
                </a:r>
              </a:p>
              <a:p>
                <a:pPr algn="just"/>
                <a:endParaRPr lang="en-US" sz="2400" b="1" dirty="0"/>
              </a:p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   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</m:d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sSub>
                            <m:sSubPr>
                              <m:ctrlPr>
                                <a:rPr lang="ru-RU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  <m:sSub>
                            <m:sSubPr>
                              <m:ctrlPr>
                                <a:rPr lang="ru-RU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sub>
                          </m:sSub>
                        </m:e>
                      </m:d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𝑷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)∙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𝑷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/</m:t>
                      </m:r>
                      <m:sSub>
                        <m:sSub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)∙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𝑷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)</m:t>
                      </m:r>
                      <m:sSub>
                        <m:sSub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/</m:t>
                      </m:r>
                      <m:sSub>
                        <m:sSub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sSub>
                        <m:sSub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𝟐𝟎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𝟐𝟓</m:t>
                          </m:r>
                        </m:den>
                      </m:f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𝟏𝟗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𝟐𝟒</m:t>
                          </m:r>
                        </m:den>
                      </m:f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𝟏𝟖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𝟐𝟑</m:t>
                          </m:r>
                        </m:den>
                      </m:f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𝟓𝟕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𝟏𝟏𝟓</m:t>
                          </m:r>
                        </m:den>
                      </m:f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𝟒𝟗𝟔</m:t>
                      </m:r>
                    </m:oMath>
                  </m:oMathPara>
                </a14:m>
                <a:endParaRPr lang="ru-RU" b="1" dirty="0"/>
              </a:p>
              <a:p>
                <a:pPr algn="just"/>
                <a:endParaRPr lang="en-US" sz="2400" b="1" dirty="0"/>
              </a:p>
              <a:p>
                <a:pPr algn="r"/>
                <a:r>
                  <a:rPr lang="en-US" sz="2400" b="1" i="1" dirty="0" err="1">
                    <a:solidFill>
                      <a:srgbClr val="00B050"/>
                    </a:solidFill>
                  </a:rPr>
                  <a:t>Javob</a:t>
                </a:r>
                <a:r>
                  <a:rPr lang="en-US" sz="2400" b="1" i="1" dirty="0">
                    <a:solidFill>
                      <a:srgbClr val="00B050"/>
                    </a:solidFill>
                  </a:rPr>
                  <a:t>:</a:t>
                </a:r>
                <a:r>
                  <a:rPr lang="en-US" sz="2400" b="1" dirty="0"/>
                  <a:t> 0,496.</a:t>
                </a:r>
                <a:endParaRPr lang="ru-RU" sz="2400" b="1" dirty="0"/>
              </a:p>
            </p:txBody>
          </p:sp>
        </mc:Choice>
        <mc:Fallback xmlns=""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B6CF55CC-8460-4210-A57C-C7FBB12F8D6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50" y="1937566"/>
                <a:ext cx="9004300" cy="3203698"/>
              </a:xfrm>
              <a:prstGeom prst="rect">
                <a:avLst/>
              </a:prstGeom>
              <a:blipFill rotWithShape="1">
                <a:blip r:embed="rId2"/>
                <a:stretch>
                  <a:fillRect l="-271" t="-1524" r="-1015" b="-342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138830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70512" y="1056948"/>
            <a:ext cx="88536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i="1" dirty="0">
                <a:solidFill>
                  <a:srgbClr val="00B050"/>
                </a:solidFill>
              </a:rPr>
              <a:t>5</a:t>
            </a:r>
            <a:r>
              <a:rPr lang="en-US" b="1" i="1" dirty="0">
                <a:solidFill>
                  <a:srgbClr val="00B050"/>
                </a:solidFill>
              </a:rPr>
              <a:t>-masala</a:t>
            </a:r>
            <a:r>
              <a:rPr lang="en-US" b="1" dirty="0">
                <a:solidFill>
                  <a:srgbClr val="00B050"/>
                </a:solidFill>
              </a:rPr>
              <a:t>. </a:t>
            </a:r>
            <a:r>
              <a:rPr lang="en-US" b="1" dirty="0" err="1"/>
              <a:t>Quyidagi</a:t>
            </a:r>
            <a:r>
              <a:rPr lang="en-US" b="1" dirty="0"/>
              <a:t> </a:t>
            </a:r>
            <a:r>
              <a:rPr lang="en-US" b="1" dirty="0" err="1"/>
              <a:t>jadvalda</a:t>
            </a:r>
            <a:r>
              <a:rPr lang="en-US" b="1" dirty="0"/>
              <a:t> </a:t>
            </a:r>
            <a:r>
              <a:rPr lang="en-US" b="1" dirty="0" err="1"/>
              <a:t>ikki</a:t>
            </a:r>
            <a:r>
              <a:rPr lang="en-US" b="1" dirty="0"/>
              <a:t> </a:t>
            </a:r>
            <a:r>
              <a:rPr lang="en-US" b="1" dirty="0" err="1"/>
              <a:t>omborga</a:t>
            </a:r>
            <a:r>
              <a:rPr lang="en-US" b="1" dirty="0"/>
              <a:t> </a:t>
            </a:r>
            <a:r>
              <a:rPr lang="en-US" b="1" dirty="0" err="1"/>
              <a:t>ikki</a:t>
            </a:r>
            <a:r>
              <a:rPr lang="en-US" b="1" dirty="0"/>
              <a:t> </a:t>
            </a:r>
            <a:r>
              <a:rPr lang="en-US" b="1" dirty="0" err="1"/>
              <a:t>sexdan</a:t>
            </a:r>
            <a:r>
              <a:rPr lang="en-US" b="1" dirty="0"/>
              <a:t> </a:t>
            </a:r>
            <a:r>
              <a:rPr lang="en-US" b="1" dirty="0" err="1"/>
              <a:t>keltirilgan</a:t>
            </a:r>
            <a:r>
              <a:rPr lang="en-US" b="1" dirty="0"/>
              <a:t> </a:t>
            </a:r>
            <a:r>
              <a:rPr lang="en-US" b="1" dirty="0" err="1"/>
              <a:t>buyumlar</a:t>
            </a:r>
            <a:r>
              <a:rPr lang="en-US" b="1" dirty="0"/>
              <a:t> </a:t>
            </a:r>
            <a:r>
              <a:rPr lang="en-US" b="1" dirty="0" err="1"/>
              <a:t>miqdori</a:t>
            </a:r>
            <a:r>
              <a:rPr lang="en-US" b="1" dirty="0"/>
              <a:t> </a:t>
            </a:r>
            <a:r>
              <a:rPr lang="en-US" b="1" dirty="0" err="1"/>
              <a:t>ko‘rsatilgan</a:t>
            </a:r>
            <a:r>
              <a:rPr lang="en-US" b="1" dirty="0"/>
              <a:t>:	</a:t>
            </a:r>
            <a:endParaRPr lang="ru-RU" b="1" dirty="0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2663970"/>
              </p:ext>
            </p:extLst>
          </p:nvPr>
        </p:nvGraphicFramePr>
        <p:xfrm>
          <a:off x="1541900" y="1791534"/>
          <a:ext cx="5934075" cy="13131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3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3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3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839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1-sex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2-sex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jami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1-ombor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1000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2000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3000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2-ombor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2000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3000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5000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Hammasi 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3000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5000</a:t>
                      </a:r>
                      <a:endParaRPr lang="ru-RU" sz="1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8000</a:t>
                      </a:r>
                      <a:endParaRPr lang="ru-RU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151348" y="3359664"/>
            <a:ext cx="88536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/>
              <a:t>Tavakkaliga</a:t>
            </a:r>
            <a:r>
              <a:rPr lang="en-US" b="1" dirty="0"/>
              <a:t> </a:t>
            </a:r>
            <a:r>
              <a:rPr lang="en-US" b="1" dirty="0" err="1"/>
              <a:t>omborlardan</a:t>
            </a:r>
            <a:r>
              <a:rPr lang="en-US" b="1" dirty="0"/>
              <a:t> </a:t>
            </a:r>
            <a:r>
              <a:rPr lang="en-US" b="1" dirty="0" err="1"/>
              <a:t>biri</a:t>
            </a:r>
            <a:r>
              <a:rPr lang="en-US" b="1" dirty="0"/>
              <a:t>, </a:t>
            </a:r>
            <a:r>
              <a:rPr lang="en-US" b="1" dirty="0" err="1"/>
              <a:t>so‘ng</a:t>
            </a:r>
            <a:r>
              <a:rPr lang="en-US" b="1" dirty="0"/>
              <a:t> </a:t>
            </a:r>
            <a:r>
              <a:rPr lang="en-US" b="1" dirty="0" err="1"/>
              <a:t>shu</a:t>
            </a:r>
            <a:r>
              <a:rPr lang="en-US" b="1" dirty="0"/>
              <a:t> </a:t>
            </a:r>
            <a:r>
              <a:rPr lang="en-US" b="1" dirty="0" err="1"/>
              <a:t>ombordagi</a:t>
            </a:r>
            <a:r>
              <a:rPr lang="en-US" b="1" dirty="0"/>
              <a:t> </a:t>
            </a:r>
            <a:r>
              <a:rPr lang="en-US" b="1" dirty="0" err="1"/>
              <a:t>buyumlardan</a:t>
            </a:r>
            <a:r>
              <a:rPr lang="en-US" b="1" dirty="0"/>
              <a:t> </a:t>
            </a:r>
            <a:r>
              <a:rPr lang="en-US" b="1" dirty="0" err="1"/>
              <a:t>tanlangan</a:t>
            </a:r>
            <a:r>
              <a:rPr lang="en-US" b="1" dirty="0"/>
              <a:t>. </a:t>
            </a:r>
            <a:r>
              <a:rPr lang="en-US" b="1" dirty="0" err="1"/>
              <a:t>Buyumning</a:t>
            </a:r>
            <a:r>
              <a:rPr lang="en-US" b="1" dirty="0"/>
              <a:t> </a:t>
            </a:r>
          </a:p>
          <a:p>
            <a:pPr marL="342900" indent="-342900">
              <a:buAutoNum type="alphaLcParenR"/>
            </a:pPr>
            <a:r>
              <a:rPr lang="en-US" b="1" dirty="0"/>
              <a:t>1,2-ombordan </a:t>
            </a:r>
            <a:r>
              <a:rPr lang="en-US" b="1" dirty="0" err="1"/>
              <a:t>olinganligi</a:t>
            </a:r>
            <a:r>
              <a:rPr lang="en-US" b="1" dirty="0"/>
              <a:t> (A</a:t>
            </a:r>
            <a:r>
              <a:rPr lang="en-US" b="1" baseline="-25000" dirty="0"/>
              <a:t>1</a:t>
            </a:r>
            <a:r>
              <a:rPr lang="en-US" b="1" dirty="0"/>
              <a:t>, A</a:t>
            </a:r>
            <a:r>
              <a:rPr lang="en-US" b="1" baseline="-25000" dirty="0"/>
              <a:t>2</a:t>
            </a:r>
            <a:r>
              <a:rPr lang="en-US" b="1" dirty="0"/>
              <a:t> </a:t>
            </a:r>
            <a:r>
              <a:rPr lang="en-US" b="1" dirty="0" err="1"/>
              <a:t>hodisalar</a:t>
            </a:r>
            <a:r>
              <a:rPr lang="en-US" b="1" dirty="0"/>
              <a:t>)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bu</a:t>
            </a:r>
            <a:r>
              <a:rPr lang="en-US" b="1" dirty="0"/>
              <a:t> </a:t>
            </a:r>
            <a:r>
              <a:rPr lang="en-US" b="1" dirty="0" err="1"/>
              <a:t>shartlarda</a:t>
            </a:r>
            <a:r>
              <a:rPr lang="en-US" b="1" dirty="0"/>
              <a:t> 1-sexda, 2-sexda </a:t>
            </a:r>
            <a:r>
              <a:rPr lang="en-US" b="1" dirty="0" err="1"/>
              <a:t>tayyorlanganligi</a:t>
            </a:r>
            <a:r>
              <a:rPr lang="en-US" b="1" dirty="0"/>
              <a:t> (</a:t>
            </a:r>
            <a:r>
              <a:rPr lang="en-US" b="1" i="1" dirty="0"/>
              <a:t>B</a:t>
            </a:r>
            <a:r>
              <a:rPr lang="en-US" b="1" i="1" baseline="-25000" dirty="0"/>
              <a:t>1</a:t>
            </a:r>
            <a:r>
              <a:rPr lang="en-US" b="1" i="1" dirty="0"/>
              <a:t>, B</a:t>
            </a:r>
            <a:r>
              <a:rPr lang="en-US" b="1" i="1" baseline="-25000" dirty="0"/>
              <a:t>2</a:t>
            </a:r>
            <a:r>
              <a:rPr lang="en-US" b="1" dirty="0"/>
              <a:t> </a:t>
            </a:r>
            <a:r>
              <a:rPr lang="en-US" b="1" dirty="0" err="1"/>
              <a:t>hodisalar</a:t>
            </a:r>
            <a:r>
              <a:rPr lang="en-US" b="1" dirty="0"/>
              <a:t>) </a:t>
            </a:r>
            <a:r>
              <a:rPr lang="en-US" b="1" dirty="0" err="1"/>
              <a:t>ehtimolliklarini</a:t>
            </a:r>
            <a:r>
              <a:rPr lang="en-US" b="1" dirty="0"/>
              <a:t>; </a:t>
            </a:r>
          </a:p>
          <a:p>
            <a:pPr marL="342900" indent="-342900">
              <a:buAutoNum type="alphaLcParenR"/>
            </a:pPr>
            <a:r>
              <a:rPr lang="en-US" b="1" dirty="0" err="1"/>
              <a:t>aynan</a:t>
            </a:r>
            <a:r>
              <a:rPr lang="en-US" b="1" dirty="0"/>
              <a:t> 1-sexda </a:t>
            </a:r>
            <a:r>
              <a:rPr lang="en-US" b="1" dirty="0" err="1"/>
              <a:t>tayyorlanganlik</a:t>
            </a:r>
            <a:r>
              <a:rPr lang="en-US" b="1" dirty="0"/>
              <a:t> </a:t>
            </a:r>
            <a:r>
              <a:rPr lang="en-US" b="1" dirty="0" err="1"/>
              <a:t>ehtimolligi</a:t>
            </a:r>
            <a:r>
              <a:rPr lang="en-US" b="1" dirty="0"/>
              <a:t> P(B</a:t>
            </a:r>
            <a:r>
              <a:rPr lang="en-US" b="1" baseline="-25000" dirty="0"/>
              <a:t>1</a:t>
            </a:r>
            <a:r>
              <a:rPr lang="en-US" b="1" dirty="0"/>
              <a:t>) </a:t>
            </a:r>
            <a:r>
              <a:rPr lang="en-US" b="1" dirty="0" err="1"/>
              <a:t>ni</a:t>
            </a:r>
            <a:r>
              <a:rPr lang="en-US" b="1" dirty="0"/>
              <a:t> toping.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9883300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3"/>
          <p:cNvSpPr txBox="1"/>
          <p:nvPr/>
        </p:nvSpPr>
        <p:spPr>
          <a:xfrm>
            <a:off x="1652568" y="70665"/>
            <a:ext cx="5404069" cy="845743"/>
          </a:xfrm>
          <a:prstGeom prst="rect">
            <a:avLst/>
          </a:prstGeom>
        </p:spPr>
        <p:txBody>
          <a:bodyPr vert="horz" wrap="square" lIns="0" tIns="14604" rIns="0" bIns="0" rtlCol="0" anchor="ctr">
            <a:spAutoFit/>
          </a:bodyPr>
          <a:lstStyle>
            <a:lvl1pPr algn="ctr" defTabSz="837565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15"/>
              </a:spcBef>
            </a:pPr>
            <a:r>
              <a:rPr lang="en-US" sz="5400" b="1" spc="5">
                <a:solidFill>
                  <a:schemeClr val="bg1"/>
                </a:solidFill>
              </a:rPr>
              <a:t>Matematika</a:t>
            </a:r>
            <a:endParaRPr lang="en-US" sz="5400" b="1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70511" y="149310"/>
                <a:ext cx="8878896" cy="496155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000" b="1" i="1" dirty="0">
                    <a:solidFill>
                      <a:srgbClr val="00B050"/>
                    </a:solidFill>
                  </a:rPr>
                  <a:t>Yechish: </a:t>
                </a:r>
                <a14:m>
                  <m:oMath xmlns:m="http://schemas.openxmlformats.org/officeDocument/2006/math">
                    <m:r>
                      <a:rPr lang="en-US" sz="2000" b="1" i="1" smtClean="0">
                        <a:latin typeface="Cambria Math"/>
                      </a:rPr>
                      <m:t>                    </m:t>
                    </m:r>
                    <m:r>
                      <a:rPr lang="en-US" sz="2000" b="1" i="1">
                        <a:latin typeface="Cambria Math"/>
                      </a:rPr>
                      <m:t>𝑷</m:t>
                    </m:r>
                    <m:d>
                      <m:d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0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latin typeface="Cambria Math"/>
                              </a:rPr>
                              <m:t>𝑨</m:t>
                            </m:r>
                          </m:e>
                          <m:sub>
                            <m:r>
                              <a:rPr lang="en-US" sz="2000" b="1" i="1"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e>
                    </m:d>
                    <m:r>
                      <a:rPr lang="en-US" sz="2000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>
                            <a:latin typeface="Cambria Math"/>
                          </a:rPr>
                          <m:t>𝟑𝟎𝟎𝟎</m:t>
                        </m:r>
                      </m:num>
                      <m:den>
                        <m:r>
                          <a:rPr lang="en-US" sz="2000" b="1" i="1">
                            <a:latin typeface="Cambria Math"/>
                          </a:rPr>
                          <m:t>𝟖𝟎𝟎𝟎</m:t>
                        </m:r>
                      </m:den>
                    </m:f>
                    <m:r>
                      <a:rPr lang="en-US" sz="2000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en-US" sz="2000" b="1" i="1">
                            <a:latin typeface="Cambria Math"/>
                          </a:rPr>
                          <m:t>𝟖</m:t>
                        </m:r>
                      </m:den>
                    </m:f>
                    <m:r>
                      <a:rPr lang="en-US" sz="2000" b="1" i="1">
                        <a:latin typeface="Cambria Math"/>
                      </a:rPr>
                      <m:t>;      </m:t>
                    </m:r>
                    <m:r>
                      <a:rPr lang="en-US" sz="2000" b="1" i="1">
                        <a:latin typeface="Cambria Math"/>
                      </a:rPr>
                      <m:t>𝑷</m:t>
                    </m:r>
                    <m:d>
                      <m:d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000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b="1" i="1">
                                <a:latin typeface="Cambria Math"/>
                              </a:rPr>
                              <m:t>𝑨</m:t>
                            </m:r>
                          </m:e>
                          <m:sub>
                            <m:r>
                              <a:rPr lang="en-US" sz="2000" b="1" i="1">
                                <a:latin typeface="Cambria Math"/>
                              </a:rPr>
                              <m:t>𝟐</m:t>
                            </m:r>
                          </m:sub>
                        </m:sSub>
                      </m:e>
                    </m:d>
                    <m:r>
                      <a:rPr lang="en-US" sz="2000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>
                            <a:latin typeface="Cambria Math"/>
                          </a:rPr>
                          <m:t>𝟓𝟎𝟎𝟎</m:t>
                        </m:r>
                      </m:num>
                      <m:den>
                        <m:r>
                          <a:rPr lang="en-US" sz="2000" b="1" i="1">
                            <a:latin typeface="Cambria Math"/>
                          </a:rPr>
                          <m:t>𝟖𝟎𝟎𝟎</m:t>
                        </m:r>
                      </m:den>
                    </m:f>
                    <m:r>
                      <a:rPr lang="en-US" sz="2000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en-US" sz="2000" b="1" i="1">
                            <a:latin typeface="Cambria Math"/>
                          </a:rPr>
                          <m:t>𝟖</m:t>
                        </m:r>
                      </m:den>
                    </m:f>
                    <m:r>
                      <a:rPr lang="en-US" sz="2000" b="1" i="1">
                        <a:latin typeface="Cambria Math"/>
                      </a:rPr>
                      <m:t>;</m:t>
                    </m:r>
                  </m:oMath>
                </a14:m>
                <a:endParaRPr lang="ru-RU" sz="2000" b="1" dirty="0"/>
              </a:p>
              <a:p>
                <a:endParaRPr lang="en-US" sz="1600" b="1" i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6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16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16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1" i="1">
                                  <a:latin typeface="Cambria Math"/>
                                </a:rPr>
                                <m:t>𝑩</m:t>
                              </m:r>
                            </m:e>
                            <m:sub>
                              <m:r>
                                <a:rPr lang="en-US" sz="1600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sSub>
                            <m:sSubPr>
                              <m:ctrlPr>
                                <a:rPr lang="ru-RU" sz="16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1" i="1">
                                  <a:latin typeface="Cambria Math"/>
                                </a:rPr>
                                <m:t>/</m:t>
                              </m:r>
                              <m:r>
                                <a:rPr lang="en-US" sz="1600" b="1" i="1">
                                  <a:latin typeface="Cambria Math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sz="1600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</m:e>
                      </m:d>
                      <m:r>
                        <a:rPr lang="en-US" sz="16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16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00" b="1" i="1">
                              <a:latin typeface="Cambria Math"/>
                            </a:rPr>
                            <m:t>𝟏𝟎𝟎𝟎</m:t>
                          </m:r>
                        </m:num>
                        <m:den>
                          <m:r>
                            <a:rPr lang="en-US" sz="1600" b="1" i="1">
                              <a:latin typeface="Cambria Math"/>
                            </a:rPr>
                            <m:t>𝟑𝟎𝟎𝟎</m:t>
                          </m:r>
                        </m:den>
                      </m:f>
                      <m:r>
                        <a:rPr lang="en-US" sz="16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16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00" b="1" i="1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US" sz="1600" b="1" i="1">
                              <a:latin typeface="Cambria Math"/>
                            </a:rPr>
                            <m:t>𝟑</m:t>
                          </m:r>
                        </m:den>
                      </m:f>
                      <m:r>
                        <a:rPr lang="en-US" sz="1600" b="1" i="1">
                          <a:latin typeface="Cambria Math"/>
                        </a:rPr>
                        <m:t>;  </m:t>
                      </m:r>
                      <m:r>
                        <a:rPr lang="en-US" sz="1600" b="1" i="1" smtClean="0">
                          <a:latin typeface="Cambria Math"/>
                        </a:rPr>
                        <m:t>  </m:t>
                      </m:r>
                      <m:r>
                        <a:rPr lang="en-US" sz="1600" b="1" i="1">
                          <a:latin typeface="Cambria Math"/>
                        </a:rPr>
                        <m:t>   </m:t>
                      </m:r>
                      <m:r>
                        <a:rPr lang="en-US" sz="16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16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16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1" i="1">
                                  <a:latin typeface="Cambria Math"/>
                                </a:rPr>
                                <m:t>𝑩</m:t>
                              </m:r>
                            </m:e>
                            <m:sub>
                              <m:r>
                                <a:rPr lang="en-US" sz="1600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sSub>
                            <m:sSubPr>
                              <m:ctrlPr>
                                <a:rPr lang="ru-RU" sz="16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1600" b="1" i="1">
                                  <a:latin typeface="Cambria Math"/>
                                </a:rPr>
                                <m:t>/</m:t>
                              </m:r>
                              <m:r>
                                <a:rPr lang="en-US" sz="1600" b="1" i="1">
                                  <a:latin typeface="Cambria Math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sz="1600" b="1" i="1"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</m:e>
                      </m:d>
                      <m:r>
                        <a:rPr lang="en-US" sz="16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16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00" b="1" i="1">
                              <a:latin typeface="Cambria Math"/>
                            </a:rPr>
                            <m:t>𝟐𝟎𝟎𝟎</m:t>
                          </m:r>
                        </m:num>
                        <m:den>
                          <m:r>
                            <a:rPr lang="en-US" sz="1600" b="1" i="1">
                              <a:latin typeface="Cambria Math"/>
                            </a:rPr>
                            <m:t>𝟑𝟎𝟎𝟎</m:t>
                          </m:r>
                        </m:den>
                      </m:f>
                      <m:r>
                        <a:rPr lang="en-US" sz="16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16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1600" b="1" i="1"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en-US" sz="1600" b="1" i="1">
                              <a:latin typeface="Cambria Math"/>
                            </a:rPr>
                            <m:t>𝟑</m:t>
                          </m:r>
                        </m:den>
                      </m:f>
                      <m:r>
                        <a:rPr lang="en-US" sz="1600" b="1" i="1">
                          <a:latin typeface="Cambria Math"/>
                        </a:rPr>
                        <m:t>; </m:t>
                      </m:r>
                    </m:oMath>
                  </m:oMathPara>
                </a14:m>
                <a:endParaRPr lang="ru-RU" sz="1600" b="1" dirty="0"/>
              </a:p>
              <a:p>
                <a:pPr lvl="0"/>
                <a:endParaRPr lang="en-US" sz="2000" b="1" dirty="0"/>
              </a:p>
              <a:p>
                <a:pPr lvl="0"/>
                <a:r>
                  <a:rPr lang="en-US" sz="2000" b="1" dirty="0" err="1"/>
                  <a:t>Tavakkaliga</a:t>
                </a:r>
                <a:r>
                  <a:rPr lang="en-US" sz="2000" b="1" dirty="0"/>
                  <a:t> 1-omborni </a:t>
                </a:r>
                <a:r>
                  <a:rPr lang="en-US" sz="2000" b="1" dirty="0" err="1"/>
                  <a:t>tanlash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va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undan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olingan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buyumning</a:t>
                </a:r>
                <a:r>
                  <a:rPr lang="en-US" sz="2000" b="1" dirty="0"/>
                  <a:t> 1-sexda </a:t>
                </a:r>
                <a:r>
                  <a:rPr lang="en-US" sz="2000" b="1" dirty="0" err="1"/>
                  <a:t>tayyorlangan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bo‘lishi</a:t>
                </a:r>
                <a:r>
                  <a:rPr lang="en-US" sz="2000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/>
                          </a:rPr>
                          <m:t>𝑨</m:t>
                        </m:r>
                      </m:e>
                      <m:sub>
                        <m:r>
                          <a:rPr lang="en-US" sz="2000" b="1" i="1"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en-US" sz="2000" b="1" i="1">
                        <a:latin typeface="Cambria Math"/>
                      </a:rPr>
                      <m:t>∩</m:t>
                    </m:r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/>
                          </a:rPr>
                          <m:t>𝑩</m:t>
                        </m:r>
                      </m:e>
                      <m:sub>
                        <m:r>
                          <a:rPr lang="en-US" sz="2000" b="1" i="1">
                            <a:latin typeface="Cambria Math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000" b="1" dirty="0"/>
                  <a:t> </a:t>
                </a:r>
                <a:r>
                  <a:rPr lang="en-US" sz="2000" b="1" dirty="0" err="1"/>
                  <a:t>hodisa</a:t>
                </a:r>
                <a:r>
                  <a:rPr lang="en-US" sz="2000" b="1" dirty="0"/>
                  <a:t>, 2-omborni </a:t>
                </a:r>
                <a:r>
                  <a:rPr lang="en-US" sz="2000" b="1" dirty="0" err="1"/>
                  <a:t>tanlash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va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undan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olingan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buyumning</a:t>
                </a:r>
                <a:r>
                  <a:rPr lang="en-US" sz="2000" b="1" dirty="0"/>
                  <a:t> 1-sexda </a:t>
                </a:r>
                <a:r>
                  <a:rPr lang="en-US" sz="2000" b="1" dirty="0" err="1"/>
                  <a:t>tayyorlangan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bo‘lishi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esa</a:t>
                </a:r>
                <a:r>
                  <a:rPr lang="en-US" sz="2000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/>
                          </a:rPr>
                          <m:t>𝑨</m:t>
                        </m:r>
                      </m:e>
                      <m:sub>
                        <m:r>
                          <a:rPr lang="en-US" sz="2000" b="1" i="1"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en-US" sz="2000" b="1" i="1">
                        <a:latin typeface="Cambria Math"/>
                      </a:rPr>
                      <m:t>∩</m:t>
                    </m:r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/>
                          </a:rPr>
                          <m:t>𝑩</m:t>
                        </m:r>
                      </m:e>
                      <m:sub>
                        <m:r>
                          <a:rPr lang="en-US" sz="2000" b="1" i="1">
                            <a:latin typeface="Cambria Math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000" b="1" dirty="0"/>
                  <a:t> </a:t>
                </a:r>
                <a:r>
                  <a:rPr lang="en-US" sz="2000" b="1" dirty="0" err="1"/>
                  <a:t>hodisa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bo‘ladi</a:t>
                </a:r>
                <a:r>
                  <a:rPr lang="en-US" sz="2000" b="1" dirty="0"/>
                  <a:t>. U </a:t>
                </a:r>
                <a:r>
                  <a:rPr lang="en-US" sz="2000" b="1" dirty="0" err="1"/>
                  <a:t>holda</a:t>
                </a:r>
                <a:r>
                  <a:rPr lang="en-US" sz="2000" b="1" dirty="0"/>
                  <a:t> “</a:t>
                </a:r>
                <a:r>
                  <a:rPr lang="en-US" sz="2000" b="1" dirty="0" err="1"/>
                  <a:t>tavakkaliga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tanlangan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ombordan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olingan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buyumning</a:t>
                </a:r>
                <a:r>
                  <a:rPr lang="en-US" sz="2000" b="1" dirty="0"/>
                  <a:t> 1-sexda </a:t>
                </a:r>
                <a:r>
                  <a:rPr lang="en-US" sz="2000" b="1" dirty="0" err="1"/>
                  <a:t>tayyorlangan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bo‘lish</a:t>
                </a:r>
                <a:r>
                  <a:rPr lang="en-US" sz="2000" b="1" dirty="0"/>
                  <a:t>” </a:t>
                </a:r>
                <a:r>
                  <a:rPr lang="en-US" sz="2000" b="1" dirty="0" err="1"/>
                  <a:t>hodisasi</a:t>
                </a:r>
                <a:r>
                  <a:rPr lang="en-US" sz="2000" b="1" dirty="0"/>
                  <a:t> </a:t>
                </a:r>
                <a:r>
                  <a:rPr lang="en-US" sz="2000" b="1" i="1" dirty="0"/>
                  <a:t>B</a:t>
                </a:r>
                <a:r>
                  <a:rPr lang="en-US" sz="2000" b="1" i="1" baseline="-25000" dirty="0"/>
                  <a:t>1</a:t>
                </a:r>
                <a:r>
                  <a:rPr lang="en-US" sz="2000" b="1" i="1" dirty="0"/>
                  <a:t> </a:t>
                </a:r>
                <a:r>
                  <a:rPr lang="en-US" sz="2000" b="1" dirty="0" err="1"/>
                  <a:t>birgalikda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bo‘lmagan</a:t>
                </a:r>
                <a:r>
                  <a:rPr lang="en-US" sz="2000" b="1" dirty="0"/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/>
                          </a:rPr>
                          <m:t>𝑨</m:t>
                        </m:r>
                      </m:e>
                      <m:sub>
                        <m:r>
                          <a:rPr lang="en-US" sz="2000" b="1" i="1"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en-US" sz="2000" b="1" i="1">
                        <a:latin typeface="Cambria Math"/>
                      </a:rPr>
                      <m:t>∩</m:t>
                    </m:r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/>
                          </a:rPr>
                          <m:t>𝑩</m:t>
                        </m:r>
                      </m:e>
                      <m:sub>
                        <m:r>
                          <a:rPr lang="en-US" sz="2000" b="1" i="1">
                            <a:latin typeface="Cambria Math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000" b="1" dirty="0"/>
                  <a:t> </a:t>
                </a:r>
                <a:r>
                  <a:rPr lang="en-US" sz="2000" b="1" dirty="0" err="1"/>
                  <a:t>va</a:t>
                </a:r>
                <a:r>
                  <a:rPr lang="en-US" sz="2000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/>
                          </a:rPr>
                          <m:t>𝑨</m:t>
                        </m:r>
                      </m:e>
                      <m:sub>
                        <m:r>
                          <a:rPr lang="en-US" sz="2000" b="1" i="1"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en-US" sz="2000" b="1" i="1">
                        <a:latin typeface="Cambria Math"/>
                      </a:rPr>
                      <m:t>∩</m:t>
                    </m:r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/>
                          </a:rPr>
                          <m:t>𝑩</m:t>
                        </m:r>
                      </m:e>
                      <m:sub>
                        <m:r>
                          <a:rPr lang="en-US" sz="2000" b="1" i="1">
                            <a:latin typeface="Cambria Math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000" b="1" dirty="0"/>
                  <a:t> </a:t>
                </a:r>
                <a:r>
                  <a:rPr lang="en-US" sz="2000" b="1" dirty="0" err="1"/>
                  <a:t>hodisalar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birlashmasidan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iborat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bo‘ladi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va</a:t>
                </a:r>
                <a:endParaRPr lang="ru-RU" sz="2000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/>
                                </a:rPr>
                                <m:t>𝑩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</m:e>
                      </m:d>
                      <m:r>
                        <a:rPr lang="en-US" sz="2000" b="1" i="1">
                          <a:latin typeface="Cambria Math"/>
                        </a:rPr>
                        <m:t>=</m:t>
                      </m:r>
                      <m:r>
                        <a:rPr lang="en-US" sz="20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/>
                            </a:rPr>
                            <m:t>∩</m:t>
                          </m:r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/>
                                </a:rPr>
                                <m:t>𝑩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</m:e>
                      </m:d>
                      <m:r>
                        <a:rPr lang="en-US" sz="2000" b="1" i="1">
                          <a:latin typeface="Cambria Math"/>
                        </a:rPr>
                        <m:t>+</m:t>
                      </m:r>
                      <m:r>
                        <a:rPr lang="en-US" sz="20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/>
                            </a:rPr>
                            <m:t>∩</m:t>
                          </m:r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/>
                                </a:rPr>
                                <m:t>𝑩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</m:e>
                      </m:d>
                      <m:r>
                        <a:rPr lang="en-US" sz="2000" b="1" i="1">
                          <a:latin typeface="Cambria Math"/>
                        </a:rPr>
                        <m:t>=</m:t>
                      </m:r>
                      <m:r>
                        <a:rPr lang="en-US" sz="2000" b="1" i="1">
                          <a:latin typeface="Cambria Math"/>
                        </a:rPr>
                        <m:t>𝑷</m:t>
                      </m:r>
                      <m:r>
                        <a:rPr lang="en-US" sz="2000" b="1" i="1">
                          <a:latin typeface="Cambria Math"/>
                        </a:rPr>
                        <m:t>(</m:t>
                      </m:r>
                      <m:sSub>
                        <m:sSub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1" i="1">
                              <a:latin typeface="Cambria Math"/>
                            </a:rPr>
                            <m:t>𝑨</m:t>
                          </m:r>
                        </m:e>
                        <m:sub>
                          <m:r>
                            <a:rPr lang="en-US" sz="2000" b="1" i="1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en-US" sz="2000" b="1" i="1">
                          <a:latin typeface="Cambria Math"/>
                        </a:rPr>
                        <m:t>)∙</m:t>
                      </m:r>
                      <m:r>
                        <a:rPr lang="en-US" sz="20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/>
                                </a:rPr>
                                <m:t>𝑩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r>
                            <a:rPr lang="en-US" sz="2000" b="1" i="1">
                              <a:latin typeface="Cambria Math"/>
                            </a:rPr>
                            <m:t>/</m:t>
                          </m:r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</m:e>
                      </m:d>
                      <m:r>
                        <a:rPr lang="en-US" sz="2000" b="1" i="1">
                          <a:latin typeface="Cambria Math"/>
                        </a:rPr>
                        <m:t>+</m:t>
                      </m:r>
                      <m:r>
                        <a:rPr lang="en-US" sz="20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</m:e>
                      </m:d>
                      <m:r>
                        <a:rPr lang="en-US" sz="2000" b="1" i="1">
                          <a:latin typeface="Cambria Math"/>
                        </a:rPr>
                        <m:t>∙</m:t>
                      </m:r>
                      <m:r>
                        <a:rPr lang="en-US" sz="20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/>
                                </a:rPr>
                                <m:t>𝑩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/>
                                </a:rPr>
                                <m:t>/</m:t>
                              </m:r>
                              <m:r>
                                <a:rPr lang="en-US" sz="2000" b="1" i="1">
                                  <a:latin typeface="Cambria Math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</m:e>
                      </m:d>
                      <m:r>
                        <a:rPr lang="en-US" sz="2000" b="1" i="1"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ru-RU" sz="2000" b="1" dirty="0"/>
              </a:p>
              <a:p>
                <a:endParaRPr lang="en-US" sz="2000" b="1" i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/>
                                </a:rPr>
                                <m:t>𝑩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</m:e>
                      </m:d>
                      <m:r>
                        <a:rPr lang="en-US" sz="20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en-US" sz="2000" b="1" i="1">
                              <a:latin typeface="Cambria Math"/>
                            </a:rPr>
                            <m:t>𝟖</m:t>
                          </m:r>
                        </m:den>
                      </m:f>
                      <m:r>
                        <a:rPr lang="en-US" sz="2000" b="1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US" sz="2000" b="1" i="1">
                              <a:latin typeface="Cambria Math"/>
                            </a:rPr>
                            <m:t>𝟑</m:t>
                          </m:r>
                        </m:den>
                      </m:f>
                      <m:r>
                        <a:rPr lang="en-US" sz="2000" b="1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/>
                            </a:rPr>
                            <m:t>𝟓</m:t>
                          </m:r>
                        </m:num>
                        <m:den>
                          <m:r>
                            <a:rPr lang="en-US" sz="2000" b="1" i="1">
                              <a:latin typeface="Cambria Math"/>
                            </a:rPr>
                            <m:t>𝟖</m:t>
                          </m:r>
                        </m:den>
                      </m:f>
                      <m:r>
                        <a:rPr lang="en-US" sz="2000" b="1" i="1">
                          <a:latin typeface="Cambria Math"/>
                        </a:rPr>
                        <m:t>∙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en-US" sz="2000" b="1" i="1">
                              <a:latin typeface="Cambria Math"/>
                            </a:rPr>
                            <m:t>𝟑</m:t>
                          </m:r>
                        </m:den>
                      </m:f>
                      <m:r>
                        <a:rPr lang="en-US" sz="20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/>
                            </a:rPr>
                            <m:t>𝟏𝟑</m:t>
                          </m:r>
                        </m:num>
                        <m:den>
                          <m:r>
                            <a:rPr lang="en-US" sz="2000" b="1" i="1">
                              <a:latin typeface="Cambria Math"/>
                            </a:rPr>
                            <m:t>𝟐𝟒</m:t>
                          </m:r>
                        </m:den>
                      </m:f>
                    </m:oMath>
                  </m:oMathPara>
                </a14:m>
                <a:endParaRPr lang="en-US" sz="2000" b="1" dirty="0"/>
              </a:p>
              <a:p>
                <a:pPr algn="r"/>
                <a:endParaRPr lang="en-US" sz="1100" b="1" i="1" dirty="0">
                  <a:solidFill>
                    <a:srgbClr val="00B050"/>
                  </a:solidFill>
                </a:endParaRPr>
              </a:p>
              <a:p>
                <a:pPr algn="r"/>
                <a:r>
                  <a:rPr lang="en-US" sz="2000" b="1" i="1" dirty="0" err="1">
                    <a:solidFill>
                      <a:srgbClr val="00B050"/>
                    </a:solidFill>
                  </a:rPr>
                  <a:t>Javob</a:t>
                </a:r>
                <a:r>
                  <a:rPr lang="en-US" sz="2000" b="1" i="1" dirty="0">
                    <a:solidFill>
                      <a:srgbClr val="00B050"/>
                    </a:solidFill>
                  </a:rPr>
                  <a:t>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>
                            <a:latin typeface="Cambria Math"/>
                          </a:rPr>
                          <m:t>𝟏𝟑</m:t>
                        </m:r>
                      </m:num>
                      <m:den>
                        <m:r>
                          <a:rPr lang="en-US" sz="2000" b="1" i="1">
                            <a:latin typeface="Cambria Math"/>
                          </a:rPr>
                          <m:t>𝟐𝟒</m:t>
                        </m:r>
                      </m:den>
                    </m:f>
                  </m:oMath>
                </a14:m>
                <a:endParaRPr lang="ru-RU" sz="2000" b="1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511" y="149310"/>
                <a:ext cx="8878896" cy="4961551"/>
              </a:xfrm>
              <a:prstGeom prst="rect">
                <a:avLst/>
              </a:prstGeom>
              <a:blipFill rotWithShape="1">
                <a:blip r:embed="rId3"/>
                <a:stretch>
                  <a:fillRect l="-755" r="-20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9278" y="74129"/>
            <a:ext cx="890121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>
                <a:solidFill>
                  <a:srgbClr val="00B050"/>
                </a:solidFill>
              </a:rPr>
              <a:t>6-masala</a:t>
            </a:r>
            <a:r>
              <a:rPr lang="en-US" b="1" dirty="0">
                <a:solidFill>
                  <a:srgbClr val="00B050"/>
                </a:solidFill>
              </a:rPr>
              <a:t>. </a:t>
            </a:r>
            <a:r>
              <a:rPr lang="en-US" b="1" dirty="0"/>
              <a:t>1, 2,..., 15 </a:t>
            </a:r>
            <a:r>
              <a:rPr lang="en-US" b="1" dirty="0" err="1"/>
              <a:t>sonlari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nomerlangan</a:t>
            </a:r>
            <a:r>
              <a:rPr lang="en-US" b="1" dirty="0"/>
              <a:t> </a:t>
            </a:r>
            <a:r>
              <a:rPr lang="en-US" b="1" dirty="0" err="1"/>
              <a:t>chiptalardan</a:t>
            </a:r>
            <a:r>
              <a:rPr lang="en-US" b="1" dirty="0"/>
              <a:t> </a:t>
            </a:r>
            <a:r>
              <a:rPr lang="en-US" b="1" dirty="0" err="1"/>
              <a:t>ixtiyoriy</a:t>
            </a:r>
            <a:r>
              <a:rPr lang="en-US" b="1" dirty="0"/>
              <a:t> </a:t>
            </a:r>
            <a:r>
              <a:rPr lang="en-US" b="1" dirty="0" err="1"/>
              <a:t>biri</a:t>
            </a:r>
            <a:r>
              <a:rPr lang="en-US" b="1" dirty="0"/>
              <a:t> </a:t>
            </a:r>
            <a:r>
              <a:rPr lang="en-US" b="1" dirty="0" err="1"/>
              <a:t>tanlab</a:t>
            </a:r>
            <a:r>
              <a:rPr lang="en-US" b="1" dirty="0"/>
              <a:t> </a:t>
            </a:r>
            <a:r>
              <a:rPr lang="en-US" b="1" dirty="0" err="1"/>
              <a:t>olinmoqda</a:t>
            </a:r>
            <a:r>
              <a:rPr lang="en-US" b="1" dirty="0"/>
              <a:t>. </a:t>
            </a:r>
            <a:r>
              <a:rPr lang="en-US" b="1" dirty="0" err="1"/>
              <a:t>Chiptadagi</a:t>
            </a:r>
            <a:r>
              <a:rPr lang="en-US" b="1" dirty="0"/>
              <a:t> </a:t>
            </a:r>
            <a:r>
              <a:rPr lang="en-US" b="1" dirty="0" err="1"/>
              <a:t>nomer</a:t>
            </a:r>
            <a:r>
              <a:rPr lang="en-US" b="1" dirty="0"/>
              <a:t> 11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katta</a:t>
            </a:r>
            <a:r>
              <a:rPr lang="en-US" b="1" dirty="0"/>
              <a:t> </a:t>
            </a:r>
            <a:r>
              <a:rPr lang="en-US" b="1" dirty="0" err="1"/>
              <a:t>boʻlishi</a:t>
            </a:r>
            <a:r>
              <a:rPr lang="en-US" b="1" dirty="0"/>
              <a:t> </a:t>
            </a:r>
            <a:r>
              <a:rPr lang="en-US" b="1" dirty="0" err="1"/>
              <a:t>hodisasini</a:t>
            </a:r>
            <a:r>
              <a:rPr lang="en-US" b="1" dirty="0"/>
              <a:t> </a:t>
            </a:r>
            <a:r>
              <a:rPr lang="en-US" b="1" i="1" dirty="0"/>
              <a:t>A </a:t>
            </a:r>
            <a:r>
              <a:rPr lang="en-US" b="1" dirty="0" err="1"/>
              <a:t>harfi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, 8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kichik</a:t>
            </a:r>
            <a:r>
              <a:rPr lang="en-US" b="1" dirty="0"/>
              <a:t> </a:t>
            </a:r>
            <a:r>
              <a:rPr lang="en-US" b="1" dirty="0" err="1"/>
              <a:t>boʻlishi</a:t>
            </a:r>
            <a:r>
              <a:rPr lang="en-US" b="1" dirty="0"/>
              <a:t> </a:t>
            </a:r>
            <a:r>
              <a:rPr lang="en-US" b="1" dirty="0" err="1"/>
              <a:t>hodisasini</a:t>
            </a:r>
            <a:r>
              <a:rPr lang="en-US" b="1" dirty="0"/>
              <a:t> </a:t>
            </a:r>
            <a:r>
              <a:rPr lang="en-US" b="1" i="1" dirty="0"/>
              <a:t>B </a:t>
            </a:r>
            <a:r>
              <a:rPr lang="en-US" b="1" dirty="0" err="1"/>
              <a:t>harfi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belgilaymiz</a:t>
            </a:r>
            <a:r>
              <a:rPr lang="en-US" b="1" dirty="0"/>
              <a:t>.</a:t>
            </a:r>
            <a:endParaRPr lang="ru-RU" dirty="0"/>
          </a:p>
          <a:p>
            <a:r>
              <a:rPr lang="en-US" b="1" dirty="0"/>
              <a:t>a) </a:t>
            </a:r>
            <a:r>
              <a:rPr lang="en-US" b="1" i="1" dirty="0"/>
              <a:t>A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i="1" dirty="0"/>
              <a:t>B </a:t>
            </a:r>
            <a:r>
              <a:rPr lang="en-US" b="1" dirty="0" err="1"/>
              <a:t>hodisalar</a:t>
            </a:r>
            <a:r>
              <a:rPr lang="en-US" b="1" dirty="0"/>
              <a:t> </a:t>
            </a:r>
            <a:r>
              <a:rPr lang="en-US" b="1" dirty="0" err="1"/>
              <a:t>birgalikda</a:t>
            </a:r>
            <a:r>
              <a:rPr lang="en-US" b="1" dirty="0"/>
              <a:t> </a:t>
            </a:r>
            <a:r>
              <a:rPr lang="en-US" b="1" dirty="0" err="1"/>
              <a:t>boʻladimi</a:t>
            </a:r>
            <a:r>
              <a:rPr lang="en-US" b="1" dirty="0"/>
              <a:t>?</a:t>
            </a:r>
            <a:endParaRPr lang="ru-RU" dirty="0"/>
          </a:p>
          <a:p>
            <a:r>
              <a:rPr lang="en-US" b="1" dirty="0"/>
              <a:t>b)   I) </a:t>
            </a:r>
            <a:r>
              <a:rPr lang="en-US" b="1" i="1" dirty="0"/>
              <a:t>P</a:t>
            </a:r>
            <a:r>
              <a:rPr lang="en-US" b="1" dirty="0"/>
              <a:t>(</a:t>
            </a:r>
            <a:r>
              <a:rPr lang="en-US" b="1" i="1" dirty="0"/>
              <a:t>A</a:t>
            </a:r>
            <a:r>
              <a:rPr lang="en-US" b="1" dirty="0"/>
              <a:t>); </a:t>
            </a:r>
            <a:r>
              <a:rPr lang="uz-Cyrl-UZ" b="1" dirty="0"/>
              <a:t>     </a:t>
            </a:r>
            <a:r>
              <a:rPr lang="en-US" b="1" dirty="0"/>
              <a:t>II) </a:t>
            </a:r>
            <a:r>
              <a:rPr lang="en-US" b="1" i="1" dirty="0"/>
              <a:t>P</a:t>
            </a:r>
            <a:r>
              <a:rPr lang="en-US" b="1" dirty="0"/>
              <a:t>(</a:t>
            </a:r>
            <a:r>
              <a:rPr lang="en-US" b="1" i="1" dirty="0"/>
              <a:t>B</a:t>
            </a:r>
            <a:r>
              <a:rPr lang="en-US" b="1" dirty="0"/>
              <a:t>); </a:t>
            </a:r>
            <a:r>
              <a:rPr lang="uz-Cyrl-UZ" b="1"/>
              <a:t>      </a:t>
            </a:r>
            <a:r>
              <a:rPr lang="en-US" b="1"/>
              <a:t>III</a:t>
            </a:r>
            <a:r>
              <a:rPr lang="en-US" b="1" dirty="0"/>
              <a:t>) </a:t>
            </a:r>
            <a:r>
              <a:rPr lang="en-US" b="1" i="1" dirty="0"/>
              <a:t>P </a:t>
            </a:r>
            <a:r>
              <a:rPr lang="en-US" b="1" dirty="0"/>
              <a:t>(</a:t>
            </a:r>
            <a:r>
              <a:rPr lang="en-US" b="1" i="1" dirty="0"/>
              <a:t>A </a:t>
            </a:r>
            <a:r>
              <a:rPr lang="en-US" b="1" dirty="0"/>
              <a:t>∪ </a:t>
            </a:r>
            <a:r>
              <a:rPr lang="en-US" b="1" i="1" dirty="0"/>
              <a:t>B</a:t>
            </a:r>
            <a:r>
              <a:rPr lang="en-US" b="1" dirty="0"/>
              <a:t>) </a:t>
            </a:r>
            <a:r>
              <a:rPr lang="en-US" b="1" dirty="0" err="1"/>
              <a:t>larni</a:t>
            </a:r>
            <a:r>
              <a:rPr lang="en-US" b="1" dirty="0"/>
              <a:t> toping.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29279" y="1467526"/>
                <a:ext cx="8901210" cy="35636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b="1" i="1" dirty="0" err="1">
                    <a:solidFill>
                      <a:srgbClr val="00B050"/>
                    </a:solidFill>
                  </a:rPr>
                  <a:t>Yechish</a:t>
                </a:r>
                <a:r>
                  <a:rPr lang="en-US" b="1" i="1" dirty="0">
                    <a:solidFill>
                      <a:srgbClr val="00B050"/>
                    </a:solidFill>
                  </a:rPr>
                  <a:t>:            </a:t>
                </a:r>
                <a14:m>
                  <m:oMath xmlns:m="http://schemas.openxmlformats.org/officeDocument/2006/math">
                    <m:r>
                      <a:rPr lang="en-US" b="1" i="1">
                        <a:latin typeface="Cambria Math"/>
                      </a:rPr>
                      <m:t>𝑨</m:t>
                    </m:r>
                    <m:r>
                      <a:rPr lang="en-US" b="1" i="1">
                        <a:latin typeface="Cambria Math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ru-RU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1" i="1">
                            <a:latin typeface="Cambria Math"/>
                          </a:rPr>
                          <m:t>𝒄𝒉𝒊𝒑𝒕𝒂𝒅𝒂𝒈𝒊</m:t>
                        </m:r>
                        <m:r>
                          <a:rPr lang="en-US" b="1" i="1">
                            <a:latin typeface="Cambria Math"/>
                          </a:rPr>
                          <m:t> </m:t>
                        </m:r>
                        <m:r>
                          <a:rPr lang="en-US" b="1" i="1">
                            <a:latin typeface="Cambria Math"/>
                          </a:rPr>
                          <m:t>𝒏𝒐𝒎𝒆𝒓</m:t>
                        </m:r>
                        <m:r>
                          <a:rPr lang="en-US" b="1" i="1">
                            <a:latin typeface="Cambria Math"/>
                          </a:rPr>
                          <m:t> </m:t>
                        </m:r>
                        <m:r>
                          <a:rPr lang="en-US" b="1" i="1">
                            <a:latin typeface="Cambria Math"/>
                          </a:rPr>
                          <m:t>𝟏𝟏</m:t>
                        </m:r>
                        <m:r>
                          <a:rPr lang="en-US" b="1" i="1">
                            <a:latin typeface="Cambria Math"/>
                          </a:rPr>
                          <m:t> </m:t>
                        </m:r>
                        <m:r>
                          <a:rPr lang="en-US" b="1" i="1">
                            <a:latin typeface="Cambria Math"/>
                          </a:rPr>
                          <m:t>𝒅𝒂𝒏</m:t>
                        </m:r>
                        <m:r>
                          <a:rPr lang="en-US" b="1" i="1">
                            <a:latin typeface="Cambria Math"/>
                          </a:rPr>
                          <m:t> </m:t>
                        </m:r>
                        <m:r>
                          <a:rPr lang="en-US" b="1" i="1">
                            <a:latin typeface="Cambria Math"/>
                          </a:rPr>
                          <m:t>𝒌𝒂𝒕𝒕𝒂</m:t>
                        </m:r>
                        <m:r>
                          <a:rPr lang="en-US" b="1" i="1">
                            <a:latin typeface="Cambria Math"/>
                          </a:rPr>
                          <m:t> </m:t>
                        </m:r>
                        <m:r>
                          <a:rPr lang="en-US" b="1" i="1">
                            <a:latin typeface="Cambria Math"/>
                          </a:rPr>
                          <m:t>𝒃𝒐</m:t>
                        </m:r>
                        <m:r>
                          <a:rPr lang="en-US" b="1" i="1">
                            <a:latin typeface="Cambria Math"/>
                          </a:rPr>
                          <m:t>ʻ</m:t>
                        </m:r>
                        <m:r>
                          <a:rPr lang="en-US" b="1" i="1">
                            <a:latin typeface="Cambria Math"/>
                          </a:rPr>
                          <m:t>𝒍𝒊𝒔𝒉</m:t>
                        </m:r>
                        <m:r>
                          <a:rPr lang="en-US" b="1" i="1">
                            <a:latin typeface="Cambria Math"/>
                          </a:rPr>
                          <m:t> </m:t>
                        </m:r>
                        <m:r>
                          <a:rPr lang="en-US" b="1" i="1">
                            <a:latin typeface="Cambria Math"/>
                          </a:rPr>
                          <m:t>𝒉𝒐𝒅𝒊𝒔𝒂𝒔𝒊</m:t>
                        </m:r>
                      </m:e>
                    </m:d>
                    <m:r>
                      <a:rPr lang="en-US" b="1" i="1">
                        <a:latin typeface="Cambria Math"/>
                      </a:rPr>
                      <m:t>;</m:t>
                    </m:r>
                  </m:oMath>
                </a14:m>
                <a:endParaRPr lang="ru-RU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>
                          <a:latin typeface="Cambria Math"/>
                        </a:rPr>
                        <m:t>𝑩</m:t>
                      </m:r>
                      <m:r>
                        <a:rPr lang="en-US" b="1" i="1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latin typeface="Cambria Math"/>
                            </a:rPr>
                            <m:t>𝒄𝒉𝒊𝒑𝒕𝒂𝒅𝒂𝒈𝒊</m:t>
                          </m:r>
                          <m:r>
                            <a:rPr lang="en-US" b="1" i="1">
                              <a:latin typeface="Cambria Math"/>
                            </a:rPr>
                            <m:t> </m:t>
                          </m:r>
                          <m:r>
                            <a:rPr lang="en-US" b="1" i="1">
                              <a:latin typeface="Cambria Math"/>
                            </a:rPr>
                            <m:t>𝒏𝒐𝒎𝒆𝒓</m:t>
                          </m:r>
                          <m:r>
                            <a:rPr lang="en-US" b="1" i="1">
                              <a:latin typeface="Cambria Math"/>
                            </a:rPr>
                            <m:t> </m:t>
                          </m:r>
                          <m:r>
                            <a:rPr lang="en-US" b="1" i="1">
                              <a:latin typeface="Cambria Math"/>
                            </a:rPr>
                            <m:t>𝟖</m:t>
                          </m:r>
                          <m:r>
                            <a:rPr lang="en-US" b="1" i="1">
                              <a:latin typeface="Cambria Math"/>
                            </a:rPr>
                            <m:t> </m:t>
                          </m:r>
                          <m:r>
                            <a:rPr lang="en-US" b="1" i="1">
                              <a:latin typeface="Cambria Math"/>
                            </a:rPr>
                            <m:t>𝒅𝒂𝒏</m:t>
                          </m:r>
                          <m:r>
                            <a:rPr lang="en-US" b="1" i="1">
                              <a:latin typeface="Cambria Math"/>
                            </a:rPr>
                            <m:t> </m:t>
                          </m:r>
                          <m:r>
                            <a:rPr lang="en-US" b="1" i="1">
                              <a:latin typeface="Cambria Math"/>
                            </a:rPr>
                            <m:t>𝒌𝒊𝒄𝒉𝒊𝒌</m:t>
                          </m:r>
                          <m:r>
                            <a:rPr lang="en-US" b="1" i="1">
                              <a:latin typeface="Cambria Math"/>
                            </a:rPr>
                            <m:t> </m:t>
                          </m:r>
                          <m:r>
                            <a:rPr lang="en-US" b="1" i="1">
                              <a:latin typeface="Cambria Math"/>
                            </a:rPr>
                            <m:t>𝒃𝒐</m:t>
                          </m:r>
                          <m:r>
                            <a:rPr lang="en-US" b="1" i="1">
                              <a:latin typeface="Cambria Math"/>
                            </a:rPr>
                            <m:t>ʻ</m:t>
                          </m:r>
                          <m:r>
                            <a:rPr lang="en-US" b="1" i="1">
                              <a:latin typeface="Cambria Math"/>
                            </a:rPr>
                            <m:t>𝒍𝒊𝒔𝒉𝒊</m:t>
                          </m:r>
                          <m:r>
                            <a:rPr lang="en-US" b="1" i="1">
                              <a:latin typeface="Cambria Math"/>
                            </a:rPr>
                            <m:t> </m:t>
                          </m:r>
                          <m:r>
                            <a:rPr lang="en-US" b="1" i="1">
                              <a:latin typeface="Cambria Math"/>
                            </a:rPr>
                            <m:t>𝒉𝒐𝒅𝒊𝒔𝒂𝒔𝒊</m:t>
                          </m:r>
                        </m:e>
                      </m:d>
                      <m:r>
                        <a:rPr lang="en-US" b="1" i="1">
                          <a:latin typeface="Cambria Math"/>
                        </a:rPr>
                        <m:t>;</m:t>
                      </m:r>
                    </m:oMath>
                  </m:oMathPara>
                </a14:m>
                <a:endParaRPr lang="ru-RU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1" i="1">
                          <a:latin typeface="Cambria Math"/>
                        </a:rPr>
                        <m:t>𝒏</m:t>
                      </m:r>
                      <m:r>
                        <a:rPr lang="en-US" b="1" i="1">
                          <a:latin typeface="Cambria Math"/>
                        </a:rPr>
                        <m:t>=</m:t>
                      </m:r>
                      <m:r>
                        <a:rPr lang="en-US" b="1" i="1">
                          <a:latin typeface="Cambria Math"/>
                        </a:rPr>
                        <m:t>𝟏𝟓</m:t>
                      </m:r>
                      <m:r>
                        <a:rPr lang="en-US" b="1" i="1">
                          <a:latin typeface="Cambria Math"/>
                        </a:rPr>
                        <m:t>;     </m:t>
                      </m:r>
                      <m:r>
                        <a:rPr lang="en-US" b="1" i="1">
                          <a:latin typeface="Cambria Math"/>
                        </a:rPr>
                        <m:t>𝒂</m:t>
                      </m:r>
                      <m:r>
                        <a:rPr lang="en-US" b="1" i="1">
                          <a:latin typeface="Cambria Math"/>
                        </a:rPr>
                        <m:t>=</m:t>
                      </m:r>
                      <m:r>
                        <a:rPr lang="en-US" b="1" i="1">
                          <a:latin typeface="Cambria Math"/>
                        </a:rPr>
                        <m:t>𝟒</m:t>
                      </m:r>
                      <m:r>
                        <a:rPr lang="en-US" b="1" i="1">
                          <a:latin typeface="Cambria Math"/>
                        </a:rPr>
                        <m:t>;     </m:t>
                      </m:r>
                      <m:r>
                        <a:rPr lang="en-US" b="1" i="1">
                          <a:latin typeface="Cambria Math"/>
                        </a:rPr>
                        <m:t>𝒃</m:t>
                      </m:r>
                      <m:r>
                        <a:rPr lang="en-US" b="1" i="1">
                          <a:latin typeface="Cambria Math"/>
                        </a:rPr>
                        <m:t>=</m:t>
                      </m:r>
                      <m:r>
                        <a:rPr lang="en-US" b="1" i="1">
                          <a:latin typeface="Cambria Math"/>
                        </a:rPr>
                        <m:t>𝟕</m:t>
                      </m:r>
                      <m:r>
                        <a:rPr lang="en-US" b="1" i="1">
                          <a:latin typeface="Cambria Math"/>
                        </a:rPr>
                        <m:t>;</m:t>
                      </m:r>
                    </m:oMath>
                  </m:oMathPara>
                </a14:m>
                <a:endParaRPr lang="ru-RU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1" i="1">
                          <a:latin typeface="Cambria Math"/>
                        </a:rPr>
                        <m:t>𝒂</m:t>
                      </m:r>
                      <m:r>
                        <a:rPr lang="en-US" b="1" i="1">
                          <a:latin typeface="Cambria Math"/>
                        </a:rPr>
                        <m:t>) </m:t>
                      </m:r>
                      <m:r>
                        <a:rPr lang="en-US" b="1" i="1">
                          <a:latin typeface="Cambria Math"/>
                        </a:rPr>
                        <m:t>𝑨</m:t>
                      </m:r>
                      <m:r>
                        <a:rPr lang="en-US" b="1" i="1">
                          <a:latin typeface="Cambria Math"/>
                        </a:rPr>
                        <m:t> </m:t>
                      </m:r>
                      <m:r>
                        <a:rPr lang="en-US" b="1" i="1">
                          <a:latin typeface="Cambria Math"/>
                        </a:rPr>
                        <m:t>𝒗𝒂</m:t>
                      </m:r>
                      <m:r>
                        <a:rPr lang="en-US" b="1" i="1">
                          <a:latin typeface="Cambria Math"/>
                        </a:rPr>
                        <m:t> </m:t>
                      </m:r>
                      <m:r>
                        <a:rPr lang="en-US" b="1" i="1">
                          <a:latin typeface="Cambria Math"/>
                        </a:rPr>
                        <m:t>𝑩</m:t>
                      </m:r>
                      <m:r>
                        <a:rPr lang="en-US" b="1" i="1">
                          <a:latin typeface="Cambria Math"/>
                        </a:rPr>
                        <m:t> </m:t>
                      </m:r>
                      <m:r>
                        <a:rPr lang="en-US" b="1" i="1">
                          <a:latin typeface="Cambria Math"/>
                        </a:rPr>
                        <m:t>𝒉𝒐𝒅𝒊𝒔𝒂𝒍𝒂𝒓</m:t>
                      </m:r>
                      <m:r>
                        <a:rPr lang="en-US" b="1" i="1">
                          <a:latin typeface="Cambria Math"/>
                        </a:rPr>
                        <m:t> </m:t>
                      </m:r>
                      <m:r>
                        <a:rPr lang="en-US" b="1" i="1">
                          <a:latin typeface="Cambria Math"/>
                        </a:rPr>
                        <m:t>𝒃𝒊𝒓𝒈𝒂𝒍𝒊𝒌𝒅𝒂</m:t>
                      </m:r>
                      <m:r>
                        <a:rPr lang="en-US" b="1" i="1">
                          <a:latin typeface="Cambria Math"/>
                        </a:rPr>
                        <m:t> </m:t>
                      </m:r>
                      <m:r>
                        <a:rPr lang="en-US" b="1" i="1">
                          <a:latin typeface="Cambria Math"/>
                        </a:rPr>
                        <m:t>𝒆𝒎𝒂𝒔</m:t>
                      </m:r>
                      <m:r>
                        <a:rPr lang="en-US" b="1" i="1">
                          <a:latin typeface="Cambria Math"/>
                        </a:rPr>
                        <m:t>.   </m:t>
                      </m:r>
                      <m:r>
                        <a:rPr lang="en-US" b="1" i="1">
                          <a:latin typeface="Cambria Math"/>
                        </a:rPr>
                        <m:t>𝑪𝒉𝒖𝒏𝒌𝒊</m:t>
                      </m:r>
                      <m:r>
                        <a:rPr lang="en-US" b="1" i="1">
                          <a:latin typeface="Cambria Math"/>
                        </a:rPr>
                        <m:t> </m:t>
                      </m:r>
                      <m:r>
                        <a:rPr lang="en-US" b="1" i="1">
                          <a:latin typeface="Cambria Math"/>
                        </a:rPr>
                        <m:t>𝟏𝟏</m:t>
                      </m:r>
                      <m:r>
                        <a:rPr lang="en-US" b="1" i="1">
                          <a:latin typeface="Cambria Math"/>
                        </a:rPr>
                        <m:t> </m:t>
                      </m:r>
                      <m:r>
                        <a:rPr lang="en-US" b="1" i="1">
                          <a:latin typeface="Cambria Math"/>
                        </a:rPr>
                        <m:t>𝒅𝒂𝒏</m:t>
                      </m:r>
                      <m:r>
                        <a:rPr lang="en-US" b="1" i="1">
                          <a:latin typeface="Cambria Math"/>
                        </a:rPr>
                        <m:t> </m:t>
                      </m:r>
                      <m:r>
                        <a:rPr lang="en-US" b="1" i="1">
                          <a:latin typeface="Cambria Math"/>
                        </a:rPr>
                        <m:t>𝒌𝒂𝒕𝒕𝒂</m:t>
                      </m:r>
                      <m:r>
                        <a:rPr lang="en-US" b="1" i="1">
                          <a:latin typeface="Cambria Math"/>
                        </a:rPr>
                        <m:t> </m:t>
                      </m:r>
                      <m:r>
                        <a:rPr lang="en-US" b="1" i="1">
                          <a:latin typeface="Cambria Math"/>
                        </a:rPr>
                        <m:t>𝒃𝒐</m:t>
                      </m:r>
                      <m:r>
                        <a:rPr lang="en-US" b="1" i="1">
                          <a:latin typeface="Cambria Math"/>
                        </a:rPr>
                        <m:t>ʻ</m:t>
                      </m:r>
                      <m:r>
                        <a:rPr lang="en-US" b="1" i="1">
                          <a:latin typeface="Cambria Math"/>
                        </a:rPr>
                        <m:t>𝒍𝒈𝒂𝒏𝒅𝒂</m:t>
                      </m:r>
                      <m:r>
                        <a:rPr lang="en-US" b="1" i="1">
                          <a:latin typeface="Cambria Math"/>
                        </a:rPr>
                        <m:t> </m:t>
                      </m:r>
                      <m:r>
                        <a:rPr lang="en-US" b="1" i="1">
                          <a:latin typeface="Cambria Math"/>
                        </a:rPr>
                        <m:t>𝟖</m:t>
                      </m:r>
                      <m:r>
                        <a:rPr lang="en-US" b="1" i="1">
                          <a:latin typeface="Cambria Math"/>
                        </a:rPr>
                        <m:t> </m:t>
                      </m:r>
                      <m:r>
                        <a:rPr lang="en-US" b="1" i="1">
                          <a:latin typeface="Cambria Math"/>
                        </a:rPr>
                        <m:t>𝒅𝒂𝒏</m:t>
                      </m:r>
                      <m:r>
                        <a:rPr lang="en-US" b="1" i="1"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ru-RU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1" i="1">
                          <a:latin typeface="Cambria Math"/>
                        </a:rPr>
                        <m:t>𝒌𝒊𝒄𝒉𝒊𝒌</m:t>
                      </m:r>
                      <m:r>
                        <a:rPr lang="en-US" b="1" i="1">
                          <a:latin typeface="Cambria Math"/>
                        </a:rPr>
                        <m:t> </m:t>
                      </m:r>
                      <m:r>
                        <a:rPr lang="en-US" b="1" i="1">
                          <a:latin typeface="Cambria Math"/>
                        </a:rPr>
                        <m:t>𝒃𝒐</m:t>
                      </m:r>
                      <m:r>
                        <a:rPr lang="en-US" b="1" i="1">
                          <a:latin typeface="Cambria Math"/>
                        </a:rPr>
                        <m:t>ʻ</m:t>
                      </m:r>
                      <m:r>
                        <a:rPr lang="en-US" b="1" i="1">
                          <a:latin typeface="Cambria Math"/>
                        </a:rPr>
                        <m:t>𝒍𝒎𝒂𝒚𝒅𝒊</m:t>
                      </m:r>
                      <m:r>
                        <a:rPr lang="en-US" b="1" i="1">
                          <a:latin typeface="Cambria Math"/>
                        </a:rPr>
                        <m:t>.  </m:t>
                      </m:r>
                      <m:r>
                        <a:rPr lang="en-US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latin typeface="Cambria Math"/>
                            </a:rPr>
                            <m:t>𝑨</m:t>
                          </m:r>
                          <m:r>
                            <a:rPr lang="en-US" b="1" i="1">
                              <a:latin typeface="Cambria Math"/>
                            </a:rPr>
                            <m:t>∩</m:t>
                          </m:r>
                          <m:r>
                            <a:rPr lang="en-US" b="1" i="1">
                              <a:latin typeface="Cambria Math"/>
                            </a:rPr>
                            <m:t>𝑩</m:t>
                          </m:r>
                        </m:e>
                      </m:d>
                      <m:r>
                        <a:rPr lang="en-US" b="1" i="1">
                          <a:latin typeface="Cambria Math"/>
                        </a:rPr>
                        <m:t>=</m:t>
                      </m:r>
                      <m:r>
                        <a:rPr lang="en-US" b="1" i="1">
                          <a:latin typeface="Cambria Math"/>
                        </a:rPr>
                        <m:t>𝟎</m:t>
                      </m:r>
                      <m:r>
                        <a:rPr lang="en-US" b="1" i="1"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ru-RU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1" i="1">
                          <a:latin typeface="Cambria Math"/>
                        </a:rPr>
                        <m:t>𝒃</m:t>
                      </m:r>
                      <m:r>
                        <a:rPr lang="en-US" b="1" i="1">
                          <a:latin typeface="Cambria Math"/>
                        </a:rPr>
                        <m:t>)  </m:t>
                      </m:r>
                      <m:r>
                        <a:rPr lang="en-US" b="1" i="1">
                          <a:latin typeface="Cambria Math"/>
                        </a:rPr>
                        <m:t>𝑰</m:t>
                      </m:r>
                      <m:r>
                        <a:rPr lang="en-US" b="1" i="1">
                          <a:latin typeface="Cambria Math"/>
                        </a:rPr>
                        <m:t>) </m:t>
                      </m:r>
                      <m:r>
                        <a:rPr lang="en-US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latin typeface="Cambria Math"/>
                            </a:rPr>
                            <m:t>𝑨</m:t>
                          </m:r>
                        </m:e>
                      </m:d>
                      <m:r>
                        <a:rPr lang="en-US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>
                              <a:latin typeface="Cambria Math"/>
                            </a:rPr>
                            <m:t>𝒂</m:t>
                          </m:r>
                        </m:num>
                        <m:den>
                          <m:r>
                            <a:rPr lang="en-US" b="1" i="1">
                              <a:latin typeface="Cambria Math"/>
                            </a:rPr>
                            <m:t>𝒏</m:t>
                          </m:r>
                        </m:den>
                      </m:f>
                      <m:r>
                        <a:rPr lang="en-US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>
                              <a:latin typeface="Cambria Math"/>
                            </a:rPr>
                            <m:t>𝟒</m:t>
                          </m:r>
                        </m:num>
                        <m:den>
                          <m:r>
                            <a:rPr lang="en-US" b="1" i="1">
                              <a:latin typeface="Cambria Math"/>
                            </a:rPr>
                            <m:t>𝟏𝟓</m:t>
                          </m:r>
                        </m:den>
                      </m:f>
                      <m:r>
                        <a:rPr lang="en-US" b="1" i="1">
                          <a:latin typeface="Cambria Math"/>
                        </a:rPr>
                        <m:t>.                                                                             </m:t>
                      </m:r>
                      <m:r>
                        <a:rPr lang="en-US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𝑱𝒂𝒗𝒐𝒃</m:t>
                      </m:r>
                      <m:r>
                        <a:rPr lang="en-US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: </m:t>
                      </m:r>
                      <m:r>
                        <a:rPr lang="en-US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latin typeface="Cambria Math"/>
                            </a:rPr>
                            <m:t>𝑨</m:t>
                          </m:r>
                        </m:e>
                      </m:d>
                      <m:r>
                        <a:rPr lang="en-US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>
                              <a:latin typeface="Cambria Math"/>
                            </a:rPr>
                            <m:t>𝟒</m:t>
                          </m:r>
                        </m:num>
                        <m:den>
                          <m:r>
                            <a:rPr lang="en-US" b="1" i="1">
                              <a:latin typeface="Cambria Math"/>
                            </a:rPr>
                            <m:t>𝟏𝟓</m:t>
                          </m:r>
                        </m:den>
                      </m:f>
                      <m:r>
                        <a:rPr lang="en-US" b="1" i="1" smtClean="0"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ru-RU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1" i="1">
                          <a:latin typeface="Cambria Math"/>
                        </a:rPr>
                        <m:t>𝑰𝑰</m:t>
                      </m:r>
                      <m:r>
                        <a:rPr lang="en-US" b="1" i="1">
                          <a:latin typeface="Cambria Math"/>
                        </a:rPr>
                        <m:t>) </m:t>
                      </m:r>
                      <m:r>
                        <a:rPr lang="en-US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latin typeface="Cambria Math"/>
                            </a:rPr>
                            <m:t>𝑩</m:t>
                          </m:r>
                        </m:e>
                      </m:d>
                      <m:r>
                        <a:rPr lang="en-US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>
                              <a:latin typeface="Cambria Math"/>
                            </a:rPr>
                            <m:t>𝒃</m:t>
                          </m:r>
                        </m:num>
                        <m:den>
                          <m:r>
                            <a:rPr lang="en-US" b="1" i="1">
                              <a:latin typeface="Cambria Math"/>
                            </a:rPr>
                            <m:t>𝒏</m:t>
                          </m:r>
                        </m:den>
                      </m:f>
                      <m:r>
                        <a:rPr lang="en-US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>
                              <a:latin typeface="Cambria Math"/>
                            </a:rPr>
                            <m:t>𝟕</m:t>
                          </m:r>
                        </m:num>
                        <m:den>
                          <m:r>
                            <a:rPr lang="en-US" b="1" i="1">
                              <a:latin typeface="Cambria Math"/>
                            </a:rPr>
                            <m:t>𝟏𝟓</m:t>
                          </m:r>
                        </m:den>
                      </m:f>
                      <m:r>
                        <a:rPr lang="en-US" b="1" i="1">
                          <a:latin typeface="Cambria Math"/>
                        </a:rPr>
                        <m:t>.                                                                                 </m:t>
                      </m:r>
                      <m:r>
                        <a:rPr lang="en-US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𝑱𝒂𝒗𝒐𝒃</m:t>
                      </m:r>
                      <m:r>
                        <a:rPr lang="en-US" b="1" i="1">
                          <a:latin typeface="Cambria Math"/>
                        </a:rPr>
                        <m:t>:  </m:t>
                      </m:r>
                      <m:r>
                        <a:rPr lang="en-US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latin typeface="Cambria Math"/>
                            </a:rPr>
                            <m:t>𝑩</m:t>
                          </m:r>
                        </m:e>
                      </m:d>
                      <m:r>
                        <a:rPr lang="en-US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>
                              <a:latin typeface="Cambria Math"/>
                            </a:rPr>
                            <m:t>𝟕</m:t>
                          </m:r>
                        </m:num>
                        <m:den>
                          <m:r>
                            <a:rPr lang="en-US" b="1" i="1">
                              <a:latin typeface="Cambria Math"/>
                            </a:rPr>
                            <m:t>𝟏𝟓</m:t>
                          </m:r>
                        </m:den>
                      </m:f>
                      <m:r>
                        <a:rPr lang="en-US" b="1" i="1"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ru-RU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b="1" i="1">
                          <a:latin typeface="Cambria Math"/>
                        </a:rPr>
                        <m:t>𝑰𝑰𝑰</m:t>
                      </m:r>
                      <m:r>
                        <a:rPr lang="en-US" b="1" i="1">
                          <a:latin typeface="Cambria Math"/>
                        </a:rPr>
                        <m:t>) </m:t>
                      </m:r>
                      <m:r>
                        <a:rPr lang="en-US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latin typeface="Cambria Math"/>
                            </a:rPr>
                            <m:t>𝑨</m:t>
                          </m:r>
                          <m:r>
                            <a:rPr lang="en-US" b="1" i="1">
                              <a:latin typeface="Cambria Math"/>
                            </a:rPr>
                            <m:t>∪</m:t>
                          </m:r>
                          <m:r>
                            <a:rPr lang="en-US" b="1" i="1">
                              <a:latin typeface="Cambria Math"/>
                            </a:rPr>
                            <m:t>𝑩</m:t>
                          </m:r>
                        </m:e>
                      </m:d>
                      <m:r>
                        <a:rPr lang="en-US" b="1" i="1">
                          <a:latin typeface="Cambria Math"/>
                        </a:rPr>
                        <m:t>=</m:t>
                      </m:r>
                      <m:r>
                        <a:rPr lang="en-US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latin typeface="Cambria Math"/>
                            </a:rPr>
                            <m:t>𝑨</m:t>
                          </m:r>
                        </m:e>
                      </m:d>
                      <m:r>
                        <a:rPr lang="en-US" b="1" i="1">
                          <a:latin typeface="Cambria Math"/>
                        </a:rPr>
                        <m:t>+</m:t>
                      </m:r>
                      <m:r>
                        <a:rPr lang="en-US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latin typeface="Cambria Math"/>
                            </a:rPr>
                            <m:t>𝑩</m:t>
                          </m:r>
                        </m:e>
                      </m:d>
                      <m:r>
                        <a:rPr lang="en-US" b="1" i="1">
                          <a:latin typeface="Cambria Math"/>
                        </a:rPr>
                        <m:t>−</m:t>
                      </m:r>
                      <m:r>
                        <a:rPr lang="en-US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latin typeface="Cambria Math"/>
                            </a:rPr>
                            <m:t>𝑨</m:t>
                          </m:r>
                          <m:r>
                            <a:rPr lang="en-US" b="1" i="1">
                              <a:latin typeface="Cambria Math"/>
                            </a:rPr>
                            <m:t>∩</m:t>
                          </m:r>
                          <m:r>
                            <a:rPr lang="en-US" b="1" i="1">
                              <a:latin typeface="Cambria Math"/>
                            </a:rPr>
                            <m:t>𝑩</m:t>
                          </m:r>
                        </m:e>
                      </m:d>
                      <m:r>
                        <a:rPr lang="en-US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>
                              <a:latin typeface="Cambria Math"/>
                            </a:rPr>
                            <m:t>𝟒</m:t>
                          </m:r>
                        </m:num>
                        <m:den>
                          <m:r>
                            <a:rPr lang="en-US" b="1" i="1">
                              <a:latin typeface="Cambria Math"/>
                            </a:rPr>
                            <m:t>𝟏𝟓</m:t>
                          </m:r>
                        </m:den>
                      </m:f>
                      <m:r>
                        <a:rPr lang="en-US" b="1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>
                              <a:latin typeface="Cambria Math"/>
                            </a:rPr>
                            <m:t>𝟕</m:t>
                          </m:r>
                        </m:num>
                        <m:den>
                          <m:r>
                            <a:rPr lang="en-US" b="1" i="1">
                              <a:latin typeface="Cambria Math"/>
                            </a:rPr>
                            <m:t>𝟏𝟓</m:t>
                          </m:r>
                        </m:den>
                      </m:f>
                      <m:r>
                        <a:rPr lang="en-US" b="1" i="1">
                          <a:latin typeface="Cambria Math"/>
                        </a:rPr>
                        <m:t>−</m:t>
                      </m:r>
                      <m:r>
                        <a:rPr lang="en-US" b="1" i="1">
                          <a:latin typeface="Cambria Math"/>
                        </a:rPr>
                        <m:t>𝟎</m:t>
                      </m:r>
                      <m:r>
                        <a:rPr lang="en-US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>
                              <a:latin typeface="Cambria Math"/>
                            </a:rPr>
                            <m:t>𝟏𝟏</m:t>
                          </m:r>
                        </m:num>
                        <m:den>
                          <m:r>
                            <a:rPr lang="en-US" b="1" i="1">
                              <a:latin typeface="Cambria Math"/>
                            </a:rPr>
                            <m:t>𝟏𝟓</m:t>
                          </m:r>
                        </m:den>
                      </m:f>
                      <m:r>
                        <a:rPr lang="en-US" b="1" i="1">
                          <a:latin typeface="Cambria Math"/>
                        </a:rPr>
                        <m:t>.        </m:t>
                      </m:r>
                    </m:oMath>
                  </m:oMathPara>
                </a14:m>
                <a:endParaRPr lang="ru-RU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r>
                        <a:rPr lang="en-US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𝑱𝒂𝒗𝒐𝒃</m:t>
                      </m:r>
                      <m:r>
                        <a:rPr lang="en-US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: </m:t>
                      </m:r>
                      <m:r>
                        <a:rPr lang="en-US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1" i="1">
                              <a:latin typeface="Cambria Math"/>
                            </a:rPr>
                            <m:t>𝑨</m:t>
                          </m:r>
                          <m:r>
                            <a:rPr lang="en-US" b="1" i="1">
                              <a:latin typeface="Cambria Math"/>
                            </a:rPr>
                            <m:t>∪</m:t>
                          </m:r>
                          <m:r>
                            <a:rPr lang="en-US" b="1" i="1">
                              <a:latin typeface="Cambria Math"/>
                            </a:rPr>
                            <m:t>𝑩</m:t>
                          </m:r>
                        </m:e>
                      </m:d>
                      <m:r>
                        <a:rPr lang="en-US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>
                              <a:latin typeface="Cambria Math"/>
                            </a:rPr>
                            <m:t>𝟏𝟏</m:t>
                          </m:r>
                        </m:num>
                        <m:den>
                          <m:r>
                            <a:rPr lang="en-US" b="1" i="1">
                              <a:latin typeface="Cambria Math"/>
                            </a:rPr>
                            <m:t>𝟏𝟓</m:t>
                          </m:r>
                        </m:den>
                      </m:f>
                      <m:r>
                        <a:rPr lang="en-US" b="1" i="1">
                          <a:latin typeface="Cambria Math"/>
                        </a:rPr>
                        <m:t>. </m:t>
                      </m:r>
                    </m:oMath>
                  </m:oMathPara>
                </a14:m>
                <a:endParaRPr lang="ru-RU" b="1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279" y="1467526"/>
                <a:ext cx="8901210" cy="3563668"/>
              </a:xfrm>
              <a:prstGeom prst="rect">
                <a:avLst/>
              </a:prstGeom>
              <a:blipFill rotWithShape="1">
                <a:blip r:embed="rId2"/>
                <a:stretch>
                  <a:fillRect l="-548" t="-85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83774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" y="1046234"/>
            <a:ext cx="89201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1" dirty="0">
                <a:solidFill>
                  <a:srgbClr val="00B050"/>
                </a:solidFill>
              </a:rPr>
              <a:t>7-masala</a:t>
            </a:r>
            <a:r>
              <a:rPr lang="en-US" sz="2800" b="1" dirty="0">
                <a:solidFill>
                  <a:srgbClr val="00B050"/>
                </a:solidFill>
              </a:rPr>
              <a:t>. </a:t>
            </a:r>
            <a:r>
              <a:rPr lang="en-US" sz="2800" b="1" dirty="0" err="1"/>
              <a:t>Sinfda</a:t>
            </a:r>
            <a:r>
              <a:rPr lang="ru-RU" sz="2800" b="1" dirty="0"/>
              <a:t> 25 </a:t>
            </a:r>
            <a:r>
              <a:rPr lang="en-US" sz="2800" b="1" dirty="0"/>
              <a:t>o</a:t>
            </a:r>
            <a:r>
              <a:rPr lang="ru-RU" sz="2800" b="1" dirty="0"/>
              <a:t>ʻ</a:t>
            </a:r>
            <a:r>
              <a:rPr lang="en-US" sz="2800" b="1" dirty="0" err="1"/>
              <a:t>quvchi</a:t>
            </a:r>
            <a:r>
              <a:rPr lang="en-US" sz="2800" b="1" dirty="0"/>
              <a:t> </a:t>
            </a:r>
            <a:r>
              <a:rPr lang="en-US" sz="2800" b="1" dirty="0" err="1"/>
              <a:t>bor</a:t>
            </a:r>
            <a:r>
              <a:rPr lang="ru-RU" sz="2800" b="1" dirty="0"/>
              <a:t>. </a:t>
            </a:r>
            <a:r>
              <a:rPr lang="en-US" sz="2800" b="1" dirty="0" err="1"/>
              <a:t>Ulardan</a:t>
            </a:r>
            <a:r>
              <a:rPr lang="ru-RU" sz="2800" b="1" dirty="0"/>
              <a:t> 11 </a:t>
            </a:r>
            <a:r>
              <a:rPr lang="en-US" sz="2800" b="1" dirty="0" err="1"/>
              <a:t>nafari</a:t>
            </a:r>
            <a:r>
              <a:rPr lang="ru-RU" sz="2800" b="1" dirty="0"/>
              <a:t> 16 </a:t>
            </a:r>
            <a:r>
              <a:rPr lang="en-US" sz="2800" b="1" dirty="0" err="1"/>
              <a:t>yoshda</a:t>
            </a:r>
            <a:r>
              <a:rPr lang="ru-RU" sz="2800" b="1" dirty="0"/>
              <a:t> (</a:t>
            </a:r>
            <a:r>
              <a:rPr lang="en-US" sz="2800" b="1" i="1" dirty="0"/>
              <a:t>F</a:t>
            </a:r>
            <a:r>
              <a:rPr lang="ru-RU" sz="2800" b="1" dirty="0"/>
              <a:t>); 12 </a:t>
            </a:r>
            <a:r>
              <a:rPr lang="en-US" sz="2800" b="1" dirty="0" err="1"/>
              <a:t>nafari</a:t>
            </a:r>
            <a:r>
              <a:rPr lang="ru-RU" sz="2800" b="1" dirty="0"/>
              <a:t> 17 </a:t>
            </a:r>
            <a:r>
              <a:rPr lang="en-US" sz="2800" b="1" dirty="0" err="1"/>
              <a:t>yoshda</a:t>
            </a:r>
            <a:r>
              <a:rPr lang="ru-RU" sz="2800" b="1" dirty="0"/>
              <a:t> (</a:t>
            </a:r>
            <a:r>
              <a:rPr lang="en-US" sz="2800" b="1" i="1" dirty="0"/>
              <a:t>S</a:t>
            </a:r>
            <a:r>
              <a:rPr lang="ru-RU" sz="2800" b="1" dirty="0"/>
              <a:t>); 8 </a:t>
            </a:r>
            <a:r>
              <a:rPr lang="en-US" sz="2800" b="1" dirty="0" err="1"/>
              <a:t>nafarining</a:t>
            </a:r>
            <a:r>
              <a:rPr lang="en-US" sz="2800" b="1" dirty="0"/>
              <a:t> </a:t>
            </a:r>
            <a:r>
              <a:rPr lang="en-US" sz="2800" b="1" dirty="0" err="1"/>
              <a:t>uyida</a:t>
            </a:r>
            <a:r>
              <a:rPr lang="en-US" sz="2800" b="1" dirty="0"/>
              <a:t> </a:t>
            </a:r>
            <a:r>
              <a:rPr lang="en-US" sz="2800" b="1" dirty="0" err="1"/>
              <a:t>qo</a:t>
            </a:r>
            <a:r>
              <a:rPr lang="ru-RU" sz="2800" b="1" dirty="0"/>
              <a:t>ʻ</a:t>
            </a:r>
            <a:r>
              <a:rPr lang="en-US" sz="2800" b="1" dirty="0"/>
              <a:t>y </a:t>
            </a:r>
            <a:r>
              <a:rPr lang="en-US" sz="2800" b="1" dirty="0" err="1"/>
              <a:t>boqiladi</a:t>
            </a:r>
            <a:r>
              <a:rPr lang="ru-RU" sz="2800" b="1" dirty="0"/>
              <a:t> (</a:t>
            </a:r>
            <a:r>
              <a:rPr lang="en-US" sz="2800" b="1" i="1" dirty="0"/>
              <a:t>D</a:t>
            </a:r>
            <a:r>
              <a:rPr lang="ru-RU" sz="2800" b="1" dirty="0"/>
              <a:t>); 7 </a:t>
            </a:r>
            <a:r>
              <a:rPr lang="en-US" sz="2800" b="1" dirty="0" err="1"/>
              <a:t>nafarining</a:t>
            </a:r>
            <a:r>
              <a:rPr lang="en-US" sz="2800" b="1" dirty="0"/>
              <a:t> </a:t>
            </a:r>
            <a:r>
              <a:rPr lang="en-US" sz="2800" b="1" dirty="0" err="1"/>
              <a:t>uyida</a:t>
            </a:r>
            <a:r>
              <a:rPr lang="en-US" sz="2800" b="1" dirty="0"/>
              <a:t> </a:t>
            </a:r>
            <a:r>
              <a:rPr lang="en-US" sz="2800" b="1" dirty="0" err="1"/>
              <a:t>qoramol</a:t>
            </a:r>
            <a:r>
              <a:rPr lang="en-US" sz="2800" b="1" dirty="0"/>
              <a:t> </a:t>
            </a:r>
            <a:r>
              <a:rPr lang="en-US" sz="2800" b="1" dirty="0" err="1"/>
              <a:t>boqiladi</a:t>
            </a:r>
            <a:r>
              <a:rPr lang="ru-RU" sz="2800" b="1" dirty="0"/>
              <a:t> (</a:t>
            </a:r>
            <a:r>
              <a:rPr lang="en-US" sz="2800" b="1" i="1" dirty="0"/>
              <a:t>C</a:t>
            </a:r>
            <a:r>
              <a:rPr lang="ru-RU" sz="2800" b="1" dirty="0"/>
              <a:t>); 4 </a:t>
            </a:r>
            <a:r>
              <a:rPr lang="en-US" sz="2800" b="1" dirty="0" err="1"/>
              <a:t>nafarining</a:t>
            </a:r>
            <a:r>
              <a:rPr lang="en-US" sz="2800" b="1" dirty="0"/>
              <a:t> </a:t>
            </a:r>
            <a:r>
              <a:rPr lang="en-US" sz="2800" b="1" dirty="0" err="1"/>
              <a:t>uyida</a:t>
            </a:r>
            <a:r>
              <a:rPr lang="en-US" sz="2800" b="1" dirty="0"/>
              <a:t> </a:t>
            </a:r>
            <a:r>
              <a:rPr lang="en-US" sz="2800" b="1" dirty="0" err="1"/>
              <a:t>hech</a:t>
            </a:r>
            <a:r>
              <a:rPr lang="en-US" sz="2800" b="1" dirty="0"/>
              <a:t> </a:t>
            </a:r>
            <a:r>
              <a:rPr lang="en-US" sz="2800" b="1" dirty="0" err="1"/>
              <a:t>qanday</a:t>
            </a:r>
            <a:r>
              <a:rPr lang="en-US" sz="2800" b="1" dirty="0"/>
              <a:t> </a:t>
            </a:r>
            <a:r>
              <a:rPr lang="en-US" sz="2800" b="1" dirty="0" err="1"/>
              <a:t>uy</a:t>
            </a:r>
            <a:r>
              <a:rPr lang="en-US" sz="2800" b="1" dirty="0"/>
              <a:t> </a:t>
            </a:r>
            <a:r>
              <a:rPr lang="en-US" sz="2800" b="1" dirty="0" err="1"/>
              <a:t>hayvoni</a:t>
            </a:r>
            <a:r>
              <a:rPr lang="en-US" sz="2800" b="1" dirty="0"/>
              <a:t> </a:t>
            </a:r>
            <a:r>
              <a:rPr lang="en-US" sz="2800" b="1" dirty="0" err="1"/>
              <a:t>boqilmaydi</a:t>
            </a:r>
            <a:r>
              <a:rPr lang="ru-RU" sz="2800" b="1" dirty="0"/>
              <a:t> (</a:t>
            </a:r>
            <a:r>
              <a:rPr lang="en-US" sz="2800" b="1" i="1" dirty="0"/>
              <a:t>N</a:t>
            </a:r>
            <a:r>
              <a:rPr lang="ru-RU" sz="2800" b="1" dirty="0"/>
              <a:t>). </a:t>
            </a:r>
            <a:r>
              <a:rPr lang="en-US" sz="2800" b="1" dirty="0" err="1"/>
              <a:t>Ixtiyoriy</a:t>
            </a:r>
            <a:r>
              <a:rPr lang="en-US" sz="2800" b="1" dirty="0"/>
              <a:t> </a:t>
            </a:r>
            <a:r>
              <a:rPr lang="en-US" sz="2800" b="1" dirty="0" err="1"/>
              <a:t>ravishda</a:t>
            </a:r>
            <a:r>
              <a:rPr lang="en-US" sz="2800" b="1" dirty="0"/>
              <a:t> o</a:t>
            </a:r>
            <a:r>
              <a:rPr lang="ru-RU" sz="2800" b="1" dirty="0"/>
              <a:t>ʻ</a:t>
            </a:r>
            <a:r>
              <a:rPr lang="en-US" sz="2800" b="1" dirty="0" err="1"/>
              <a:t>quvchi</a:t>
            </a:r>
            <a:r>
              <a:rPr lang="en-US" sz="2800" b="1" dirty="0"/>
              <a:t> </a:t>
            </a:r>
            <a:r>
              <a:rPr lang="en-US" sz="2800" b="1" dirty="0" err="1"/>
              <a:t>tanlanmoqda</a:t>
            </a:r>
            <a:r>
              <a:rPr lang="ru-RU" sz="2800" b="1" dirty="0"/>
              <a:t>. </a:t>
            </a:r>
            <a:r>
              <a:rPr lang="en-US" sz="2800" b="1" dirty="0" err="1"/>
              <a:t>Quyidagilarni</a:t>
            </a:r>
            <a:r>
              <a:rPr lang="en-US" sz="2800" b="1" dirty="0"/>
              <a:t> toping </a:t>
            </a:r>
            <a:r>
              <a:rPr lang="en-US" sz="2800" b="1" dirty="0" err="1"/>
              <a:t>va</a:t>
            </a:r>
            <a:r>
              <a:rPr lang="en-US" sz="2800" b="1" dirty="0"/>
              <a:t> ma</a:t>
            </a:r>
            <a:r>
              <a:rPr lang="ru-RU" sz="2800" b="1" dirty="0"/>
              <a:t>’</a:t>
            </a:r>
            <a:r>
              <a:rPr lang="en-US" sz="2800" b="1" dirty="0" err="1"/>
              <a:t>nosini</a:t>
            </a:r>
            <a:r>
              <a:rPr lang="en-US" sz="2800" b="1" dirty="0"/>
              <a:t> </a:t>
            </a:r>
            <a:r>
              <a:rPr lang="en-US" sz="2800" b="1" dirty="0" err="1"/>
              <a:t>tushuntiring</a:t>
            </a:r>
            <a:r>
              <a:rPr lang="ru-RU" sz="2800" b="1" dirty="0"/>
              <a:t>:</a:t>
            </a:r>
            <a:endParaRPr lang="ru-RU" sz="2800" dirty="0"/>
          </a:p>
          <a:p>
            <a:pPr marL="514350" indent="-514350">
              <a:buAutoNum type="alphaLcParenR"/>
            </a:pPr>
            <a:r>
              <a:rPr lang="en-US" sz="2800" b="1" i="1" dirty="0"/>
              <a:t>P</a:t>
            </a:r>
            <a:r>
              <a:rPr lang="ru-RU" sz="2800" b="1" dirty="0"/>
              <a:t>(</a:t>
            </a:r>
            <a:r>
              <a:rPr lang="en-US" sz="2800" b="1" i="1" dirty="0"/>
              <a:t>F</a:t>
            </a:r>
            <a:r>
              <a:rPr lang="ru-RU" sz="2800" b="1" dirty="0"/>
              <a:t>);</a:t>
            </a:r>
            <a:r>
              <a:rPr lang="en-US" sz="2800" b="1" dirty="0"/>
              <a:t>        </a:t>
            </a:r>
            <a:r>
              <a:rPr lang="ru-RU" sz="2800" b="1" dirty="0"/>
              <a:t> </a:t>
            </a:r>
            <a:r>
              <a:rPr lang="en-US" sz="2800" b="1" dirty="0"/>
              <a:t>b</a:t>
            </a:r>
            <a:r>
              <a:rPr lang="ru-RU" sz="2800" b="1" dirty="0"/>
              <a:t>) </a:t>
            </a:r>
            <a:r>
              <a:rPr lang="en-US" sz="2800" b="1" i="1" dirty="0"/>
              <a:t>P</a:t>
            </a:r>
            <a:r>
              <a:rPr lang="ru-RU" sz="2800" b="1" dirty="0"/>
              <a:t>(</a:t>
            </a:r>
            <a:r>
              <a:rPr lang="en-US" sz="2800" b="1" i="1" dirty="0"/>
              <a:t>S</a:t>
            </a:r>
            <a:r>
              <a:rPr lang="ru-RU" sz="2800" b="1" dirty="0"/>
              <a:t>); </a:t>
            </a:r>
            <a:r>
              <a:rPr lang="en-US" sz="2800" b="1" dirty="0"/>
              <a:t>            c</a:t>
            </a:r>
            <a:r>
              <a:rPr lang="ru-RU" sz="2800" b="1" dirty="0"/>
              <a:t>) </a:t>
            </a:r>
            <a:r>
              <a:rPr lang="en-US" sz="2800" b="1" i="1" dirty="0"/>
              <a:t>P</a:t>
            </a:r>
            <a:r>
              <a:rPr lang="ru-RU" sz="2800" b="1" dirty="0"/>
              <a:t>(</a:t>
            </a:r>
            <a:r>
              <a:rPr lang="en-US" sz="2800" b="1" i="1" dirty="0"/>
              <a:t>D</a:t>
            </a:r>
            <a:r>
              <a:rPr lang="ru-RU" sz="2800" b="1" dirty="0"/>
              <a:t>); </a:t>
            </a:r>
            <a:r>
              <a:rPr lang="en-US" sz="2800" b="1" dirty="0"/>
              <a:t>       d</a:t>
            </a:r>
            <a:r>
              <a:rPr lang="ru-RU" sz="2800" b="1" dirty="0"/>
              <a:t>) </a:t>
            </a:r>
            <a:r>
              <a:rPr lang="en-US" sz="2800" b="1" i="1" dirty="0"/>
              <a:t>P</a:t>
            </a:r>
            <a:r>
              <a:rPr lang="ru-RU" sz="2800" b="1" dirty="0"/>
              <a:t>(</a:t>
            </a:r>
            <a:r>
              <a:rPr lang="en-US" sz="2800" b="1" i="1" dirty="0"/>
              <a:t>C</a:t>
            </a:r>
            <a:r>
              <a:rPr lang="ru-RU" sz="2800" b="1" dirty="0"/>
              <a:t>); </a:t>
            </a:r>
            <a:r>
              <a:rPr lang="en-US" sz="2800" b="1" dirty="0"/>
              <a:t>       e</a:t>
            </a:r>
            <a:r>
              <a:rPr lang="ru-RU" sz="2800" b="1" dirty="0"/>
              <a:t>) </a:t>
            </a:r>
            <a:r>
              <a:rPr lang="en-US" sz="2800" b="1" i="1" dirty="0"/>
              <a:t>P</a:t>
            </a:r>
            <a:r>
              <a:rPr lang="ru-RU" sz="2800" b="1" dirty="0"/>
              <a:t>(</a:t>
            </a:r>
            <a:r>
              <a:rPr lang="en-US" sz="2800" b="1" i="1" dirty="0"/>
              <a:t>N</a:t>
            </a:r>
            <a:r>
              <a:rPr lang="ru-RU" sz="2800" b="1" dirty="0"/>
              <a:t>); </a:t>
            </a:r>
            <a:endParaRPr lang="en-US" sz="2800" b="1" dirty="0"/>
          </a:p>
          <a:p>
            <a:r>
              <a:rPr lang="en-US" sz="2800" b="1" dirty="0"/>
              <a:t>f</a:t>
            </a:r>
            <a:r>
              <a:rPr lang="ru-RU" sz="2800" b="1" dirty="0"/>
              <a:t>) </a:t>
            </a:r>
            <a:r>
              <a:rPr lang="en-US" sz="2800" b="1" i="1" dirty="0"/>
              <a:t>P </a:t>
            </a:r>
            <a:r>
              <a:rPr lang="ru-RU" sz="2800" b="1" dirty="0"/>
              <a:t>(</a:t>
            </a:r>
            <a:r>
              <a:rPr lang="en-US" sz="2800" b="1" i="1" dirty="0"/>
              <a:t>F</a:t>
            </a:r>
            <a:r>
              <a:rPr lang="ru-RU" sz="2800" b="1" dirty="0"/>
              <a:t>∪</a:t>
            </a:r>
            <a:r>
              <a:rPr lang="en-US" sz="2800" b="1" i="1" dirty="0"/>
              <a:t>S</a:t>
            </a:r>
            <a:r>
              <a:rPr lang="ru-RU" sz="2800" b="1" dirty="0"/>
              <a:t>); </a:t>
            </a:r>
            <a:r>
              <a:rPr lang="en-US" sz="2800" b="1" dirty="0"/>
              <a:t>     h</a:t>
            </a:r>
            <a:r>
              <a:rPr lang="ru-RU" sz="2800" b="1" dirty="0"/>
              <a:t>) </a:t>
            </a:r>
            <a:r>
              <a:rPr lang="en-US" sz="2800" b="1" i="1" dirty="0"/>
              <a:t>P</a:t>
            </a:r>
            <a:r>
              <a:rPr lang="ru-RU" sz="2800" b="1" dirty="0"/>
              <a:t>(</a:t>
            </a:r>
            <a:r>
              <a:rPr lang="en-US" sz="2800" b="1" i="1" dirty="0"/>
              <a:t>C</a:t>
            </a:r>
            <a:r>
              <a:rPr lang="ru-RU" sz="2800" b="1" dirty="0"/>
              <a:t>∪</a:t>
            </a:r>
            <a:r>
              <a:rPr lang="en-US" sz="2800" b="1" i="1" dirty="0"/>
              <a:t>N</a:t>
            </a:r>
            <a:r>
              <a:rPr lang="ru-RU" sz="2800" b="1" dirty="0"/>
              <a:t>);</a:t>
            </a:r>
            <a:r>
              <a:rPr lang="en-US" sz="2800" b="1" dirty="0"/>
              <a:t>      </a:t>
            </a:r>
            <a:r>
              <a:rPr lang="ru-RU" sz="2800" b="1" dirty="0"/>
              <a:t> </a:t>
            </a:r>
            <a:r>
              <a:rPr lang="en-US" sz="2800" b="1" dirty="0"/>
              <a:t>j</a:t>
            </a:r>
            <a:r>
              <a:rPr lang="ru-RU" sz="2800" b="1" dirty="0"/>
              <a:t>) </a:t>
            </a:r>
            <a:r>
              <a:rPr lang="en-US" sz="2800" b="1" i="1" dirty="0"/>
              <a:t>P</a:t>
            </a:r>
            <a:r>
              <a:rPr lang="ru-RU" sz="2800" b="1" dirty="0"/>
              <a:t>(</a:t>
            </a:r>
            <a:r>
              <a:rPr lang="en-US" sz="2800" b="1" i="1" dirty="0"/>
              <a:t>D</a:t>
            </a:r>
            <a:r>
              <a:rPr lang="ru-RU" sz="2800" b="1" dirty="0"/>
              <a:t>∪</a:t>
            </a:r>
            <a:r>
              <a:rPr lang="en-US" sz="2800" b="1" i="1" dirty="0"/>
              <a:t>N</a:t>
            </a:r>
            <a:r>
              <a:rPr lang="ru-RU" sz="2800" b="1" dirty="0"/>
              <a:t>).</a:t>
            </a:r>
            <a:endParaRPr lang="ru-RU" sz="2800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5792039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61819" y="34323"/>
                <a:ext cx="9031731" cy="50552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 smtClean="0">
                          <a:latin typeface="Cambria Math"/>
                        </a:rPr>
                        <m:t>𝑥</m:t>
                      </m:r>
                      <m:r>
                        <a:rPr lang="en-US" sz="2000" i="1" smtClean="0">
                          <a:latin typeface="Cambria Math"/>
                        </a:rPr>
                        <m:t>=25;     </m:t>
                      </m:r>
                      <m:r>
                        <a:rPr lang="en-US" sz="2000" i="1" smtClean="0">
                          <a:latin typeface="Cambria Math"/>
                        </a:rPr>
                        <m:t>𝐹</m:t>
                      </m:r>
                      <m:r>
                        <a:rPr lang="en-US" sz="200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𝑡𝑎𝑛𝑙𝑎𝑛𝑔𝑎𝑛</m:t>
                          </m:r>
                          <m:r>
                            <a:rPr lang="en-US" sz="2000" i="1">
                              <a:latin typeface="Cambria Math"/>
                            </a:rPr>
                            <m:t> </m:t>
                          </m:r>
                          <m:r>
                            <a:rPr lang="en-US" sz="2000" i="1">
                              <a:latin typeface="Cambria Math"/>
                            </a:rPr>
                            <m:t>𝑜</m:t>
                          </m:r>
                          <m:r>
                            <a:rPr lang="en-US" sz="2000" i="1">
                              <a:latin typeface="Cambria Math"/>
                            </a:rPr>
                            <m:t>ʻ</m:t>
                          </m:r>
                          <m:r>
                            <a:rPr lang="en-US" sz="2000" i="1">
                              <a:latin typeface="Cambria Math"/>
                            </a:rPr>
                            <m:t>𝑞𝑢𝑣𝑐h𝑖</m:t>
                          </m:r>
                          <m:r>
                            <a:rPr lang="en-US" sz="2000" i="1">
                              <a:latin typeface="Cambria Math"/>
                            </a:rPr>
                            <m:t> 16 </m:t>
                          </m:r>
                          <m:r>
                            <a:rPr lang="en-US" sz="2000" i="1">
                              <a:latin typeface="Cambria Math"/>
                            </a:rPr>
                            <m:t>𝑦𝑜𝑠h𝑑𝑎</m:t>
                          </m:r>
                          <m:r>
                            <a:rPr lang="en-US" sz="2000" i="1">
                              <a:latin typeface="Cambria Math"/>
                            </a:rPr>
                            <m:t> </m:t>
                          </m:r>
                          <m:r>
                            <a:rPr lang="en-US" sz="2000" i="1">
                              <a:latin typeface="Cambria Math"/>
                            </a:rPr>
                            <m:t>𝑏𝑜</m:t>
                          </m:r>
                          <m:r>
                            <a:rPr lang="en-US" sz="2000" i="1">
                              <a:latin typeface="Cambria Math"/>
                            </a:rPr>
                            <m:t>ʻ</m:t>
                          </m:r>
                          <m:r>
                            <a:rPr lang="en-US" sz="2000" i="1">
                              <a:latin typeface="Cambria Math"/>
                            </a:rPr>
                            <m:t>𝑙𝑖𝑠h𝑖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;   </m:t>
                      </m:r>
                      <m:r>
                        <a:rPr lang="en-US" sz="2000" i="1">
                          <a:latin typeface="Cambria Math"/>
                        </a:rPr>
                        <m:t>𝑓</m:t>
                      </m:r>
                      <m:r>
                        <a:rPr lang="en-US" sz="2000" i="1">
                          <a:latin typeface="Cambria Math"/>
                        </a:rPr>
                        <m:t>=11;</m:t>
                      </m:r>
                    </m:oMath>
                  </m:oMathPara>
                </a14:m>
                <a:endParaRPr lang="ru-RU" sz="20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/>
                        </a:rPr>
                        <m:t>𝑆</m:t>
                      </m:r>
                      <m:r>
                        <a:rPr lang="en-US" sz="2000" i="1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𝑡𝑎𝑛𝑙𝑎𝑛𝑔𝑎𝑛</m:t>
                          </m:r>
                          <m:r>
                            <a:rPr lang="en-US" sz="2000" i="1">
                              <a:latin typeface="Cambria Math"/>
                            </a:rPr>
                            <m:t> </m:t>
                          </m:r>
                          <m:r>
                            <a:rPr lang="en-US" sz="2000" i="1">
                              <a:latin typeface="Cambria Math"/>
                            </a:rPr>
                            <m:t>𝑜</m:t>
                          </m:r>
                          <m:r>
                            <a:rPr lang="en-US" sz="2000" i="1">
                              <a:latin typeface="Cambria Math"/>
                            </a:rPr>
                            <m:t>ʻ</m:t>
                          </m:r>
                          <m:r>
                            <a:rPr lang="en-US" sz="2000" i="1">
                              <a:latin typeface="Cambria Math"/>
                            </a:rPr>
                            <m:t>𝑞𝑢𝑣𝑐h𝑖</m:t>
                          </m:r>
                          <m:r>
                            <a:rPr lang="en-US" sz="2000" i="1">
                              <a:latin typeface="Cambria Math"/>
                            </a:rPr>
                            <m:t> 17 </m:t>
                          </m:r>
                          <m:r>
                            <a:rPr lang="en-US" sz="2000" i="1">
                              <a:latin typeface="Cambria Math"/>
                            </a:rPr>
                            <m:t>𝑦𝑜𝑠h𝑑𝑎</m:t>
                          </m:r>
                          <m:r>
                            <a:rPr lang="en-US" sz="2000" i="1">
                              <a:latin typeface="Cambria Math"/>
                            </a:rPr>
                            <m:t> </m:t>
                          </m:r>
                          <m:r>
                            <a:rPr lang="en-US" sz="2000" i="1">
                              <a:latin typeface="Cambria Math"/>
                            </a:rPr>
                            <m:t>𝑏𝑜</m:t>
                          </m:r>
                          <m:r>
                            <a:rPr lang="en-US" sz="2000" i="1">
                              <a:latin typeface="Cambria Math"/>
                            </a:rPr>
                            <m:t>ʻ</m:t>
                          </m:r>
                          <m:r>
                            <a:rPr lang="en-US" sz="2000" i="1">
                              <a:latin typeface="Cambria Math"/>
                            </a:rPr>
                            <m:t>𝑙𝑖𝑠h𝑖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;      </m:t>
                      </m:r>
                      <m:r>
                        <a:rPr lang="en-US" sz="2000" i="1">
                          <a:latin typeface="Cambria Math"/>
                        </a:rPr>
                        <m:t>𝑠</m:t>
                      </m:r>
                      <m:r>
                        <a:rPr lang="en-US" sz="2000" i="1">
                          <a:latin typeface="Cambria Math"/>
                        </a:rPr>
                        <m:t>=12;</m:t>
                      </m:r>
                    </m:oMath>
                  </m:oMathPara>
                </a14:m>
                <a:endParaRPr lang="ru-RU" sz="20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/>
                        </a:rPr>
                        <m:t>𝐷</m:t>
                      </m:r>
                      <m:r>
                        <a:rPr lang="en-US" sz="2000" i="1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𝑡𝑎𝑛𝑙𝑎𝑛𝑔𝑎𝑛</m:t>
                          </m:r>
                          <m:r>
                            <a:rPr lang="en-US" sz="2000" i="1">
                              <a:latin typeface="Cambria Math"/>
                            </a:rPr>
                            <m:t> </m:t>
                          </m:r>
                          <m:r>
                            <a:rPr lang="en-US" sz="2000" i="1">
                              <a:latin typeface="Cambria Math"/>
                            </a:rPr>
                            <m:t>𝑜</m:t>
                          </m:r>
                          <m:r>
                            <a:rPr lang="en-US" sz="2000" i="1">
                              <a:latin typeface="Cambria Math"/>
                            </a:rPr>
                            <m:t>ʻ</m:t>
                          </m:r>
                          <m:r>
                            <a:rPr lang="en-US" sz="2000" i="1">
                              <a:latin typeface="Cambria Math"/>
                            </a:rPr>
                            <m:t>𝑞𝑢𝑣𝑐h𝑖𝑛𝑖𝑛𝑔</m:t>
                          </m:r>
                          <m:r>
                            <a:rPr lang="en-US" sz="2000" i="1">
                              <a:latin typeface="Cambria Math"/>
                            </a:rPr>
                            <m:t> </m:t>
                          </m:r>
                          <m:r>
                            <a:rPr lang="en-US" sz="2000" i="1">
                              <a:latin typeface="Cambria Math"/>
                            </a:rPr>
                            <m:t>𝑢𝑦𝑖𝑑𝑎</m:t>
                          </m:r>
                          <m:r>
                            <a:rPr lang="en-US" sz="2000" i="1">
                              <a:latin typeface="Cambria Math"/>
                            </a:rPr>
                            <m:t> </m:t>
                          </m:r>
                          <m:r>
                            <a:rPr lang="en-US" sz="2000" i="1">
                              <a:latin typeface="Cambria Math"/>
                            </a:rPr>
                            <m:t>𝑞𝑜</m:t>
                          </m:r>
                          <m:r>
                            <a:rPr lang="en-US" sz="2000" i="1">
                              <a:latin typeface="Cambria Math"/>
                            </a:rPr>
                            <m:t>ʻ</m:t>
                          </m:r>
                          <m:r>
                            <a:rPr lang="en-US" sz="2000" i="1">
                              <a:latin typeface="Cambria Math"/>
                            </a:rPr>
                            <m:t>𝑦</m:t>
                          </m:r>
                          <m:r>
                            <a:rPr lang="en-US" sz="2000" i="1">
                              <a:latin typeface="Cambria Math"/>
                            </a:rPr>
                            <m:t> </m:t>
                          </m:r>
                          <m:r>
                            <a:rPr lang="en-US" sz="2000" i="1">
                              <a:latin typeface="Cambria Math"/>
                            </a:rPr>
                            <m:t>𝑏𝑜𝑞𝑖𝑙𝑖𝑠h𝑖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;    </m:t>
                      </m:r>
                      <m:r>
                        <a:rPr lang="en-US" sz="2000" i="1">
                          <a:latin typeface="Cambria Math"/>
                        </a:rPr>
                        <m:t>𝑑</m:t>
                      </m:r>
                      <m:r>
                        <a:rPr lang="en-US" sz="2000" i="1">
                          <a:latin typeface="Cambria Math"/>
                        </a:rPr>
                        <m:t>=8;</m:t>
                      </m:r>
                    </m:oMath>
                  </m:oMathPara>
                </a14:m>
                <a:endParaRPr lang="ru-RU" sz="20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/>
                        </a:rPr>
                        <m:t>𝐶</m:t>
                      </m:r>
                      <m:r>
                        <a:rPr lang="en-US" sz="2000" i="1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𝑡𝑎𝑛𝑙𝑎𝑛𝑔𝑎𝑛</m:t>
                          </m:r>
                          <m:r>
                            <a:rPr lang="en-US" sz="2000" i="1">
                              <a:latin typeface="Cambria Math"/>
                            </a:rPr>
                            <m:t> </m:t>
                          </m:r>
                          <m:r>
                            <a:rPr lang="en-US" sz="2000" i="1">
                              <a:latin typeface="Cambria Math"/>
                            </a:rPr>
                            <m:t>𝑜</m:t>
                          </m:r>
                          <m:r>
                            <a:rPr lang="en-US" sz="2000" i="1">
                              <a:latin typeface="Cambria Math"/>
                            </a:rPr>
                            <m:t>ʻ</m:t>
                          </m:r>
                          <m:r>
                            <a:rPr lang="en-US" sz="2000" i="1">
                              <a:latin typeface="Cambria Math"/>
                            </a:rPr>
                            <m:t>𝑞𝑢𝑣𝑐h𝑖𝑛𝑖𝑛𝑔</m:t>
                          </m:r>
                          <m:r>
                            <a:rPr lang="en-US" sz="2000" i="1">
                              <a:latin typeface="Cambria Math"/>
                            </a:rPr>
                            <m:t> </m:t>
                          </m:r>
                          <m:r>
                            <a:rPr lang="en-US" sz="2000" i="1">
                              <a:latin typeface="Cambria Math"/>
                            </a:rPr>
                            <m:t>𝑢𝑦𝑖𝑑𝑎</m:t>
                          </m:r>
                          <m:r>
                            <a:rPr lang="en-US" sz="2000" i="1">
                              <a:latin typeface="Cambria Math"/>
                            </a:rPr>
                            <m:t> </m:t>
                          </m:r>
                          <m:r>
                            <a:rPr lang="en-US" sz="2000" i="1">
                              <a:latin typeface="Cambria Math"/>
                            </a:rPr>
                            <m:t>𝑞𝑜𝑟𝑎𝑚𝑜𝑙</m:t>
                          </m:r>
                          <m:r>
                            <a:rPr lang="en-US" sz="2000" i="1">
                              <a:latin typeface="Cambria Math"/>
                            </a:rPr>
                            <m:t> </m:t>
                          </m:r>
                          <m:r>
                            <a:rPr lang="en-US" sz="2000" i="1">
                              <a:latin typeface="Cambria Math"/>
                            </a:rPr>
                            <m:t>𝑏𝑜𝑞𝑖𝑙𝑖𝑠h𝑖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;      </m:t>
                      </m:r>
                      <m:r>
                        <a:rPr lang="en-US" sz="2000" i="1">
                          <a:latin typeface="Cambria Math"/>
                        </a:rPr>
                        <m:t>𝑐</m:t>
                      </m:r>
                      <m:r>
                        <a:rPr lang="en-US" sz="2000" i="1">
                          <a:latin typeface="Cambria Math"/>
                        </a:rPr>
                        <m:t>=7;</m:t>
                      </m:r>
                    </m:oMath>
                  </m:oMathPara>
                </a14:m>
                <a:endParaRPr lang="ru-RU" sz="20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1900" i="1">
                          <a:latin typeface="Cambria Math"/>
                        </a:rPr>
                        <m:t>𝑁</m:t>
                      </m:r>
                      <m:r>
                        <a:rPr lang="en-US" sz="1900" i="1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ru-RU" sz="19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1900" i="1">
                              <a:latin typeface="Cambria Math"/>
                            </a:rPr>
                            <m:t>𝑡𝑎𝑛𝑙𝑎𝑛𝑔𝑎𝑛</m:t>
                          </m:r>
                          <m:r>
                            <a:rPr lang="en-US" sz="1900" i="1">
                              <a:latin typeface="Cambria Math"/>
                            </a:rPr>
                            <m:t> </m:t>
                          </m:r>
                          <m:r>
                            <a:rPr lang="en-US" sz="1900" i="1">
                              <a:latin typeface="Cambria Math"/>
                            </a:rPr>
                            <m:t>𝑜</m:t>
                          </m:r>
                          <m:r>
                            <a:rPr lang="en-US" sz="1900" i="1">
                              <a:latin typeface="Cambria Math"/>
                            </a:rPr>
                            <m:t>ʻ</m:t>
                          </m:r>
                          <m:r>
                            <a:rPr lang="en-US" sz="1900" i="1">
                              <a:latin typeface="Cambria Math"/>
                            </a:rPr>
                            <m:t>𝑞𝑢𝑣𝑐h𝑖𝑛𝑖𝑛𝑔</m:t>
                          </m:r>
                          <m:r>
                            <a:rPr lang="en-US" sz="1900" i="1">
                              <a:latin typeface="Cambria Math"/>
                            </a:rPr>
                            <m:t> </m:t>
                          </m:r>
                          <m:r>
                            <a:rPr lang="en-US" sz="1900" i="1">
                              <a:latin typeface="Cambria Math"/>
                            </a:rPr>
                            <m:t>𝑢𝑦𝑖𝑑𝑎</m:t>
                          </m:r>
                          <m:r>
                            <a:rPr lang="en-US" sz="1900" i="1">
                              <a:latin typeface="Cambria Math"/>
                            </a:rPr>
                            <m:t> </m:t>
                          </m:r>
                          <m:r>
                            <a:rPr lang="en-US" sz="1900" i="1">
                              <a:latin typeface="Cambria Math"/>
                            </a:rPr>
                            <m:t>h𝑒𝑐h</m:t>
                          </m:r>
                          <m:r>
                            <a:rPr lang="en-US" sz="1900" i="1">
                              <a:latin typeface="Cambria Math"/>
                            </a:rPr>
                            <m:t> </m:t>
                          </m:r>
                          <m:r>
                            <a:rPr lang="en-US" sz="1900" i="1">
                              <a:latin typeface="Cambria Math"/>
                            </a:rPr>
                            <m:t>𝑞𝑎𝑛𝑑𝑎𝑦</m:t>
                          </m:r>
                          <m:r>
                            <a:rPr lang="en-US" sz="1900" i="1">
                              <a:latin typeface="Cambria Math"/>
                            </a:rPr>
                            <m:t> </m:t>
                          </m:r>
                          <m:r>
                            <a:rPr lang="en-US" sz="1900" i="1">
                              <a:latin typeface="Cambria Math"/>
                            </a:rPr>
                            <m:t>𝑢𝑦</m:t>
                          </m:r>
                          <m:r>
                            <a:rPr lang="en-US" sz="1900" i="1">
                              <a:latin typeface="Cambria Math"/>
                            </a:rPr>
                            <m:t> </m:t>
                          </m:r>
                          <m:r>
                            <a:rPr lang="en-US" sz="1900" i="1">
                              <a:latin typeface="Cambria Math"/>
                            </a:rPr>
                            <m:t>h𝑎𝑦𝑣𝑜𝑛𝑖</m:t>
                          </m:r>
                          <m:r>
                            <a:rPr lang="en-US" sz="1900" i="1">
                              <a:latin typeface="Cambria Math"/>
                            </a:rPr>
                            <m:t> </m:t>
                          </m:r>
                          <m:r>
                            <a:rPr lang="en-US" sz="1900" i="1">
                              <a:latin typeface="Cambria Math"/>
                            </a:rPr>
                            <m:t>𝑏𝑜𝑞𝑖𝑙𝑚𝑎𝑠𝑙𝑖𝑔𝑖</m:t>
                          </m:r>
                        </m:e>
                      </m:d>
                      <m:r>
                        <a:rPr lang="en-US" sz="1900" i="1">
                          <a:latin typeface="Cambria Math"/>
                        </a:rPr>
                        <m:t>;</m:t>
                      </m:r>
                      <m:r>
                        <a:rPr lang="en-US" sz="1900" i="1">
                          <a:latin typeface="Cambria Math"/>
                        </a:rPr>
                        <m:t>𝑛</m:t>
                      </m:r>
                      <m:r>
                        <a:rPr lang="en-US" sz="1900" i="1">
                          <a:latin typeface="Cambria Math"/>
                        </a:rPr>
                        <m:t>=4;</m:t>
                      </m:r>
                    </m:oMath>
                  </m:oMathPara>
                </a14:m>
                <a:endParaRPr lang="ru-RU" sz="1900" dirty="0"/>
              </a:p>
              <a:p>
                <a:endParaRPr lang="en-US" sz="2000" i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/>
                        </a:rPr>
                        <m:t>𝑎</m:t>
                      </m:r>
                      <m:r>
                        <a:rPr lang="en-US" sz="2000" i="1">
                          <a:latin typeface="Cambria Math"/>
                        </a:rPr>
                        <m:t>) 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𝐹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/>
                            </a:rPr>
                            <m:t>𝑓</m:t>
                          </m:r>
                        </m:num>
                        <m:den>
                          <m:r>
                            <a:rPr lang="en-US" sz="2000" i="1">
                              <a:latin typeface="Cambria Math"/>
                            </a:rPr>
                            <m:t>𝑥</m:t>
                          </m:r>
                        </m:den>
                      </m:f>
                      <m:r>
                        <a:rPr lang="en-US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/>
                            </a:rPr>
                            <m:t>11</m:t>
                          </m:r>
                        </m:num>
                        <m:den>
                          <m:r>
                            <a:rPr lang="en-US" sz="2000" i="1">
                              <a:latin typeface="Cambria Math"/>
                            </a:rPr>
                            <m:t>25</m:t>
                          </m:r>
                        </m:den>
                      </m:f>
                      <m:r>
                        <a:rPr lang="en-US" sz="2000" i="1">
                          <a:latin typeface="Cambria Math"/>
                        </a:rPr>
                        <m:t>=0,44. </m:t>
                      </m:r>
                      <m:r>
                        <a:rPr lang="en-US" sz="2000" b="0" i="1" smtClean="0">
                          <a:latin typeface="Cambria Math"/>
                        </a:rPr>
                        <m:t>                                </m:t>
                      </m:r>
                      <m:r>
                        <a:rPr lang="en-US" sz="2000" i="1">
                          <a:latin typeface="Cambria Math"/>
                        </a:rPr>
                        <m:t>𝑏</m:t>
                      </m:r>
                      <m:r>
                        <a:rPr lang="en-US" sz="2000" i="1">
                          <a:latin typeface="Cambria Math"/>
                        </a:rPr>
                        <m:t>) 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𝑆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/>
                            </a:rPr>
                            <m:t>𝑠</m:t>
                          </m:r>
                        </m:num>
                        <m:den>
                          <m:r>
                            <a:rPr lang="en-US" sz="2000" i="1">
                              <a:latin typeface="Cambria Math"/>
                            </a:rPr>
                            <m:t>𝑥</m:t>
                          </m:r>
                        </m:den>
                      </m:f>
                      <m:r>
                        <a:rPr lang="en-US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/>
                            </a:rPr>
                            <m:t>12</m:t>
                          </m:r>
                        </m:num>
                        <m:den>
                          <m:r>
                            <a:rPr lang="en-US" sz="2000" i="1">
                              <a:latin typeface="Cambria Math"/>
                            </a:rPr>
                            <m:t>25</m:t>
                          </m:r>
                        </m:den>
                      </m:f>
                      <m:r>
                        <a:rPr lang="en-US" sz="2000" i="1">
                          <a:latin typeface="Cambria Math"/>
                        </a:rPr>
                        <m:t>=0,48.</m:t>
                      </m:r>
                    </m:oMath>
                  </m:oMathPara>
                </a14:m>
                <a:endParaRPr lang="ru-RU" sz="20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/>
                        </a:rPr>
                        <m:t>𝑐</m:t>
                      </m:r>
                      <m:r>
                        <a:rPr lang="en-US" sz="2000" i="1">
                          <a:latin typeface="Cambria Math"/>
                        </a:rPr>
                        <m:t>) 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𝐷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/>
                            </a:rPr>
                            <m:t>𝑑</m:t>
                          </m:r>
                        </m:num>
                        <m:den>
                          <m:r>
                            <a:rPr lang="en-US" sz="2000" i="1">
                              <a:latin typeface="Cambria Math"/>
                            </a:rPr>
                            <m:t>𝑥</m:t>
                          </m:r>
                        </m:den>
                      </m:f>
                      <m:r>
                        <a:rPr lang="en-US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/>
                            </a:rPr>
                            <m:t>8</m:t>
                          </m:r>
                        </m:num>
                        <m:den>
                          <m:r>
                            <a:rPr lang="en-US" sz="2000" i="1">
                              <a:latin typeface="Cambria Math"/>
                            </a:rPr>
                            <m:t>25</m:t>
                          </m:r>
                        </m:den>
                      </m:f>
                      <m:r>
                        <a:rPr lang="en-US" sz="2000" i="1">
                          <a:latin typeface="Cambria Math"/>
                        </a:rPr>
                        <m:t>=0,32. </m:t>
                      </m:r>
                      <m:r>
                        <a:rPr lang="en-US" sz="2000" b="0" i="1" smtClean="0">
                          <a:latin typeface="Cambria Math"/>
                        </a:rPr>
                        <m:t>                               </m:t>
                      </m:r>
                      <m:r>
                        <a:rPr lang="en-US" sz="2000" i="1">
                          <a:latin typeface="Cambria Math"/>
                        </a:rPr>
                        <m:t>𝑑</m:t>
                      </m:r>
                      <m:r>
                        <a:rPr lang="en-US" sz="2000" i="1">
                          <a:latin typeface="Cambria Math"/>
                        </a:rPr>
                        <m:t>) 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𝐶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/>
                            </a:rPr>
                            <m:t>𝑐</m:t>
                          </m:r>
                        </m:num>
                        <m:den>
                          <m:r>
                            <a:rPr lang="en-US" sz="2000" i="1">
                              <a:latin typeface="Cambria Math"/>
                            </a:rPr>
                            <m:t>𝑥</m:t>
                          </m:r>
                        </m:den>
                      </m:f>
                      <m:r>
                        <a:rPr lang="en-US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/>
                            </a:rPr>
                            <m:t>7</m:t>
                          </m:r>
                        </m:num>
                        <m:den>
                          <m:r>
                            <a:rPr lang="en-US" sz="2000" i="1">
                              <a:latin typeface="Cambria Math"/>
                            </a:rPr>
                            <m:t>25</m:t>
                          </m:r>
                        </m:den>
                      </m:f>
                      <m:r>
                        <a:rPr lang="en-US" sz="2000" i="1">
                          <a:latin typeface="Cambria Math"/>
                        </a:rPr>
                        <m:t>=0,28. </m:t>
                      </m:r>
                    </m:oMath>
                  </m:oMathPara>
                </a14:m>
                <a:endParaRPr lang="en-US" sz="2000" i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/>
                        </a:rPr>
                        <m:t>𝑒</m:t>
                      </m:r>
                      <m:r>
                        <a:rPr lang="en-US" sz="2000" i="1">
                          <a:latin typeface="Cambria Math"/>
                        </a:rPr>
                        <m:t>) 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𝑁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/>
                            </a:rPr>
                            <m:t>𝑛</m:t>
                          </m:r>
                        </m:num>
                        <m:den>
                          <m:r>
                            <a:rPr lang="en-US" sz="2000" i="1">
                              <a:latin typeface="Cambria Math"/>
                            </a:rPr>
                            <m:t>𝑥</m:t>
                          </m:r>
                        </m:den>
                      </m:f>
                      <m:r>
                        <a:rPr lang="en-US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/>
                            </a:rPr>
                            <m:t>4</m:t>
                          </m:r>
                        </m:num>
                        <m:den>
                          <m:r>
                            <a:rPr lang="en-US" sz="2000" i="1">
                              <a:latin typeface="Cambria Math"/>
                            </a:rPr>
                            <m:t>25</m:t>
                          </m:r>
                        </m:den>
                      </m:f>
                      <m:r>
                        <a:rPr lang="en-US" sz="2000" i="1">
                          <a:latin typeface="Cambria Math"/>
                        </a:rPr>
                        <m:t>=0,16. </m:t>
                      </m:r>
                    </m:oMath>
                  </m:oMathPara>
                </a14:m>
                <a:endParaRPr lang="en-US" sz="2000" i="1" dirty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/>
                        </a:rPr>
                        <m:t>𝑓</m:t>
                      </m:r>
                      <m:r>
                        <a:rPr lang="en-US" sz="2000" i="1">
                          <a:latin typeface="Cambria Math"/>
                        </a:rPr>
                        <m:t>) 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𝐹</m:t>
                          </m:r>
                          <m:r>
                            <a:rPr lang="en-US" sz="2000" i="1">
                              <a:latin typeface="Cambria Math"/>
                            </a:rPr>
                            <m:t>∪</m:t>
                          </m:r>
                          <m:r>
                            <a:rPr lang="en-US" sz="2000" i="1">
                              <a:latin typeface="Cambria Math"/>
                            </a:rPr>
                            <m:t>𝑆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=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𝐹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+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𝑆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−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𝐹</m:t>
                          </m:r>
                          <m:r>
                            <a:rPr lang="en-US" sz="2000" i="1">
                              <a:latin typeface="Cambria Math"/>
                            </a:rPr>
                            <m:t>∩</m:t>
                          </m:r>
                          <m:r>
                            <a:rPr lang="en-US" sz="2000" i="1">
                              <a:latin typeface="Cambria Math"/>
                            </a:rPr>
                            <m:t>𝑆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=0,44+0,48−0=0,92. </m:t>
                      </m:r>
                    </m:oMath>
                  </m:oMathPara>
                </a14:m>
                <a:endParaRPr lang="en-US" sz="2000" i="1" dirty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/>
                        </a:rPr>
                        <m:t>h</m:t>
                      </m:r>
                      <m:r>
                        <a:rPr lang="en-US" sz="2000" i="1">
                          <a:latin typeface="Cambria Math"/>
                        </a:rPr>
                        <m:t>) 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𝐶</m:t>
                          </m:r>
                          <m:r>
                            <a:rPr lang="en-US" sz="2000" i="1">
                              <a:latin typeface="Cambria Math"/>
                            </a:rPr>
                            <m:t>∪</m:t>
                          </m:r>
                          <m:r>
                            <a:rPr lang="en-US" sz="2000" i="1">
                              <a:latin typeface="Cambria Math"/>
                            </a:rPr>
                            <m:t>𝑁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=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𝐶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+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𝑁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−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𝐶</m:t>
                          </m:r>
                          <m:r>
                            <a:rPr lang="en-US" sz="2000" i="1">
                              <a:latin typeface="Cambria Math"/>
                            </a:rPr>
                            <m:t>∩</m:t>
                          </m:r>
                          <m:r>
                            <a:rPr lang="en-US" sz="2000" i="1">
                              <a:latin typeface="Cambria Math"/>
                            </a:rPr>
                            <m:t>𝑁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=0,28+0,16−0=0,44. </m:t>
                      </m:r>
                    </m:oMath>
                  </m:oMathPara>
                </a14:m>
                <a:endParaRPr lang="en-US" sz="2000" i="1" dirty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/>
                        </a:rPr>
                        <m:t>𝑗</m:t>
                      </m:r>
                      <m:r>
                        <a:rPr lang="en-US" sz="2000" i="1">
                          <a:latin typeface="Cambria Math"/>
                        </a:rPr>
                        <m:t>) 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𝐷</m:t>
                          </m:r>
                          <m:r>
                            <a:rPr lang="en-US" sz="2000" i="1">
                              <a:latin typeface="Cambria Math"/>
                            </a:rPr>
                            <m:t>∪</m:t>
                          </m:r>
                          <m:r>
                            <a:rPr lang="en-US" sz="2000" i="1">
                              <a:latin typeface="Cambria Math"/>
                            </a:rPr>
                            <m:t>𝑁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=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𝐷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+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𝑁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−</m:t>
                      </m:r>
                      <m:r>
                        <a:rPr lang="en-US" sz="2000" i="1">
                          <a:latin typeface="Cambria Math"/>
                        </a:rPr>
                        <m:t>𝑃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/>
                            </a:rPr>
                            <m:t>𝐷</m:t>
                          </m:r>
                          <m:r>
                            <a:rPr lang="en-US" sz="2000" i="1">
                              <a:latin typeface="Cambria Math"/>
                            </a:rPr>
                            <m:t>∩</m:t>
                          </m:r>
                          <m:r>
                            <a:rPr lang="en-US" sz="2000" i="1">
                              <a:latin typeface="Cambria Math"/>
                            </a:rPr>
                            <m:t>𝑁</m:t>
                          </m:r>
                        </m:e>
                      </m:d>
                      <m:r>
                        <a:rPr lang="en-US" sz="2000" i="1">
                          <a:latin typeface="Cambria Math"/>
                        </a:rPr>
                        <m:t>=0,32+0,16−0=0,48. 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19" y="34323"/>
                <a:ext cx="9031731" cy="505529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72391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 txBox="1"/>
          <p:nvPr/>
        </p:nvSpPr>
        <p:spPr>
          <a:xfrm>
            <a:off x="1348468" y="2194265"/>
            <a:ext cx="6680271" cy="1492712"/>
          </a:xfrm>
          <a:prstGeom prst="rect">
            <a:avLst/>
          </a:prstGeom>
        </p:spPr>
        <p:txBody>
          <a:bodyPr vert="horz" wrap="square" lIns="0" tIns="15236" rIns="0" bIns="0" rtlCol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 panose="020B0604020202020204"/>
                <a:ea typeface="+mj-ea"/>
                <a:cs typeface="Arial" panose="020B0604020202020204"/>
              </a:defRPr>
            </a:lvl1pPr>
          </a:lstStyle>
          <a:p>
            <a:pPr marL="39370" algn="ctr">
              <a:spcBef>
                <a:spcPts val="120"/>
              </a:spcBef>
            </a:pPr>
            <a:r>
              <a:rPr lang="en-US" sz="4800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E’TIBORINGIZ UCHUN RAHMAT!</a:t>
            </a:r>
            <a:endParaRPr lang="en-US" sz="4400" spc="10" dirty="0">
              <a:solidFill>
                <a:srgbClr val="00206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object 3"/>
          <p:cNvSpPr txBox="1"/>
          <p:nvPr/>
        </p:nvSpPr>
        <p:spPr>
          <a:xfrm>
            <a:off x="1652568" y="70665"/>
            <a:ext cx="5404069" cy="845743"/>
          </a:xfrm>
          <a:prstGeom prst="rect">
            <a:avLst/>
          </a:prstGeom>
        </p:spPr>
        <p:txBody>
          <a:bodyPr vert="horz" wrap="square" lIns="0" tIns="14604" rIns="0" bIns="0" rtlCol="0" anchor="ctr">
            <a:spAutoFit/>
          </a:bodyPr>
          <a:lstStyle>
            <a:lvl1pPr algn="ctr" defTabSz="837565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15"/>
              </a:spcBef>
            </a:pPr>
            <a:r>
              <a:rPr lang="en-US" sz="5400" b="1" spc="5">
                <a:solidFill>
                  <a:schemeClr val="bg1"/>
                </a:solidFill>
              </a:rPr>
              <a:t>Matematika</a:t>
            </a:r>
            <a:endParaRPr lang="en-US" sz="5400" b="1" dirty="0">
              <a:solidFill>
                <a:schemeClr val="bg1"/>
              </a:solidFill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5602554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2525</TotalTime>
  <Words>1308</Words>
  <Application>Microsoft Office PowerPoint</Application>
  <PresentationFormat>Экран (16:9)</PresentationFormat>
  <Paragraphs>122</Paragraphs>
  <Slides>17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Cambria Math</vt:lpstr>
      <vt:lpstr>Fira Sans Extra Condensed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</cp:lastModifiedBy>
  <cp:revision>353</cp:revision>
  <dcterms:created xsi:type="dcterms:W3CDTF">2019-02-21T15:01:00Z</dcterms:created>
  <dcterms:modified xsi:type="dcterms:W3CDTF">2023-01-27T02:20:24Z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63ACA9B723EC4AACB006A549BF0B97FC</vt:lpwstr>
  </property>
  <property fmtid="{D5CDD505-2E9C-101B-9397-08002B2CF9AE}" pid="3" name="KSOProductBuildVer">
    <vt:lpwstr>1033-11.2.0.10421</vt:lpwstr>
  </property>
</Properties>
</file>