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08" r:id="rId1"/>
  </p:sldMasterIdLst>
  <p:notesMasterIdLst>
    <p:notesMasterId r:id="rId20"/>
  </p:notesMasterIdLst>
  <p:sldIdLst>
    <p:sldId id="256" r:id="rId2"/>
    <p:sldId id="342" r:id="rId3"/>
    <p:sldId id="325" r:id="rId4"/>
    <p:sldId id="343" r:id="rId5"/>
    <p:sldId id="272" r:id="rId6"/>
    <p:sldId id="344" r:id="rId7"/>
    <p:sldId id="348" r:id="rId8"/>
    <p:sldId id="353" r:id="rId9"/>
    <p:sldId id="354" r:id="rId10"/>
    <p:sldId id="327" r:id="rId11"/>
    <p:sldId id="336" r:id="rId12"/>
    <p:sldId id="362" r:id="rId13"/>
    <p:sldId id="359" r:id="rId14"/>
    <p:sldId id="360" r:id="rId15"/>
    <p:sldId id="363" r:id="rId16"/>
    <p:sldId id="364" r:id="rId17"/>
    <p:sldId id="356" r:id="rId18"/>
    <p:sldId id="267" r:id="rId19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1">
          <p15:clr>
            <a:srgbClr val="A4A3A4"/>
          </p15:clr>
        </p15:guide>
        <p15:guide id="2" pos="284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18">
          <p15:clr>
            <a:srgbClr val="A4A3A4"/>
          </p15:clr>
        </p15:guide>
        <p15:guide id="2" pos="213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5D8"/>
    <a:srgbClr val="0066FF"/>
    <a:srgbClr val="D60093"/>
    <a:srgbClr val="660066"/>
    <a:srgbClr val="006600"/>
    <a:srgbClr val="CCFF99"/>
    <a:srgbClr val="CCFFFF"/>
    <a:srgbClr val="FFFFCC"/>
    <a:srgbClr val="4C7430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83818" autoAdjust="0"/>
  </p:normalViewPr>
  <p:slideViewPr>
    <p:cSldViewPr snapToGrid="0">
      <p:cViewPr varScale="1">
        <p:scale>
          <a:sx n="96" d="100"/>
          <a:sy n="96" d="100"/>
        </p:scale>
        <p:origin x="618" y="78"/>
      </p:cViewPr>
      <p:guideLst>
        <p:guide orient="horz" pos="1641"/>
        <p:guide pos="284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-3786" y="-96"/>
      </p:cViewPr>
      <p:guideLst>
        <p:guide orient="horz" pos="2918"/>
        <p:guide pos="213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22A3C5-75EE-466F-B627-24AD1885AE68}" type="datetimeFigureOut">
              <a:rPr lang="ru-RU" smtClean="0"/>
              <a:t>27.01.2023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D1F8D-684A-4263-834E-70A1213B47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908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910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3756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5666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7513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9423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1333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3179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5089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056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4" name="Google Shape;2084;g9ae84bd8e7_0_3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5" name="Google Shape;2085;g9ae84bd8e7_0_3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1E6ED9-1C2E-45F0-9B1F-303418277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31ABB5F-5DBF-4DF1-9736-C4F8D15A85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15970C-2C70-4F77-8924-5F51256E8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A8DD563-C325-4189-A3CF-1B8B783AA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C3B0E9-5407-4568-B73B-220921A142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11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4284F0-2E22-48F8-BA4B-DB0B59B9C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F3617C-F5A2-4676-9446-0F3E419F10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7A3BAE0-5855-4170-8EC9-4E6E5924D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FD07817-4CFE-4339-9397-F9E6DBA6E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3E658EB-FB75-42FC-AD76-C7E192AC6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420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39F21A-EDD1-49E8-9358-B85416F70F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AA57806-1EEB-429D-9ED5-22935D9BCB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4BC5B88-F355-4FBC-A5CE-DEDD0B7478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E83122-0EC8-404C-BEFB-57FB10171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CC9132-3865-42CC-BEA1-6C535BFB5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790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5F466F-BC40-4895-BEC5-4359821C3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B76BC3-54AE-4299-8D47-D1B09A1A1F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1B646-AC75-4FC3-8955-EA69DA2F44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39E8549-A0AD-4BC6-AFC7-ADFD8FF2B8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43034F3-442B-4E18-B7C0-53EEF19E2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46D2031-E32F-4D1F-AA80-57FC7AFE9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059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6B5D7D-0D14-4979-A9B1-737F21ACB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DB54485-1132-4D48-A024-DB3C35127F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18CDCCB-DC7B-40F5-8CFD-37C2D9013E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D026768-3B6A-450A-964F-3A8A689DA1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593EF2D-AAC5-4588-87FF-265FEC6CC4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4235399-646E-4A90-8252-8D54B56CD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F4629FC-D030-49AA-AF74-656F832D6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0931A25-DA1E-4943-AEB4-CA527D2521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299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E2187A-4064-4132-A8A3-0B0C33EE2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3DD45C6-FC8E-411E-BFE7-3D0F74D91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60FCBC9-A3F8-4D26-BD37-ACB4D6319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DEA0E87-A6F4-4554-A907-5AF510A33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781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747C225-3A22-4E71-9898-82F0C5D22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C3ED603-F240-4EFC-ADD3-8BB69C0EC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088F071-82E4-4E99-BBB2-38C3B7546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271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74B63D-CE49-444F-8368-0AF80A85F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1E9048-EA66-4760-B009-63DADE92DF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1D8ADA6-0A67-4F14-B41C-7B9B318DD0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0131122-2AD2-4BF9-861A-587EA5CB9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CA16D92-247B-4E20-9E02-8D644D17A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9F2CF62-641B-47A8-9EE4-79791F8A0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008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281A39-0627-4EA0-AC40-5516A9B4C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8B2A0EF-0F17-459E-8A68-F1B29D06A1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5AD3CFD-8CF6-48CA-A98C-F3BA220353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34C6AA5-9B9F-4D43-B7DE-C41D03F34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16E11B0-6073-4B14-B70F-A5AE31FB9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33BB61B-DBC4-44DD-B6C6-842DD98E8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02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A22600-FF5E-4DFA-817E-732F3FBFD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3BF00D6-5E08-4375-B390-2C2BCE5721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799D707-6E9C-4CCF-A3FD-17E15CC1D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8BF8B7B-D14A-46F8-BF9B-9FF1A5C6B7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9331176-74BC-4138-8E1D-0F89CCC05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602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B3FF2B0-2D26-46EC-9FA9-1D80DC8FD6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6E11BDC-87C0-45B3-ABDF-8AFFCF985C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391F5B1-A575-4AFE-93F5-79D3644D4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B22C78D-C7CC-40F3-9C88-2F1F350A8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8CC0F53-E35C-48A8-9A9C-6A5AC993C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047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4326E7-9140-431E-B673-9923FD381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B3D8693-5EF6-4FC1-9C4F-425CB1836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B1BCF5B-02B4-4E71-9497-759995F7FD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2529212-15C8-4D37-B908-94C6A45AF9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EC3FA64-B6B1-4F45-AD69-544FCC882B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10">
            <a:extLst>
              <a:ext uri="{FF2B5EF4-FFF2-40B4-BE49-F238E27FC236}">
                <a16:creationId xmlns:a16="http://schemas.microsoft.com/office/drawing/2014/main" id="{CD03A2DA-8A5D-48C8-812F-7827969EBD79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564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707013" y="4613550"/>
            <a:ext cx="5436987" cy="392363"/>
          </a:xfrm>
          <a:prstGeom prst="rect">
            <a:avLst/>
          </a:prstGeom>
        </p:spPr>
        <p:txBody>
          <a:bodyPr wrap="square" lIns="83768" tIns="41884" rIns="83768" bIns="41884">
            <a:spAutoFit/>
          </a:bodyPr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</a:rPr>
              <a:t>O‘qituvchi</a:t>
            </a:r>
            <a:r>
              <a:rPr lang="en-US" sz="2000" b="1" dirty="0">
                <a:solidFill>
                  <a:srgbClr val="002060"/>
                </a:solidFill>
              </a:rPr>
              <a:t>: </a:t>
            </a:r>
            <a:r>
              <a:rPr lang="en-US" sz="2000" b="1" dirty="0" err="1">
                <a:solidFill>
                  <a:srgbClr val="002060"/>
                </a:solidFill>
              </a:rPr>
              <a:t>Axmedova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Zulnuraxon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7" name="object 4"/>
          <p:cNvSpPr txBox="1"/>
          <p:nvPr/>
        </p:nvSpPr>
        <p:spPr>
          <a:xfrm>
            <a:off x="2949160" y="1765300"/>
            <a:ext cx="5951220" cy="149143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8415">
              <a:spcBef>
                <a:spcPts val="110"/>
              </a:spcBef>
            </a:pPr>
            <a:r>
              <a:rPr lang="en-US" sz="4800" b="1" dirty="0" err="1">
                <a:solidFill>
                  <a:srgbClr val="002060"/>
                </a:solidFill>
                <a:cs typeface="Arial" panose="020B0604020202020204" pitchFamily="34" charset="0"/>
              </a:rPr>
              <a:t>Ehtimolliklarni</a:t>
            </a:r>
            <a:r>
              <a:rPr lang="en-US" sz="48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cs typeface="Arial" panose="020B0604020202020204" pitchFamily="34" charset="0"/>
              </a:rPr>
              <a:t>qo‘shish</a:t>
            </a:r>
            <a:r>
              <a:rPr lang="en-US" sz="48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cs typeface="Arial" panose="020B0604020202020204" pitchFamily="34" charset="0"/>
              </a:rPr>
              <a:t>qoidasi</a:t>
            </a:r>
            <a:r>
              <a:rPr lang="ru-RU" sz="48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endParaRPr lang="en-US" sz="4800" b="1" dirty="0">
              <a:solidFill>
                <a:srgbClr val="002060"/>
              </a:solidFill>
              <a:cs typeface="Arial" panose="020B0604020202020204" pitchFamily="34" charset="0"/>
              <a:sym typeface="+mn-ea"/>
            </a:endParaRPr>
          </a:p>
        </p:txBody>
      </p:sp>
      <p:pic>
        <p:nvPicPr>
          <p:cNvPr id="10" name="Рисунок 9" descr="C:\Users\User\Desktop\кулланма стохастика\11-14-18-1200px-Logo_proba_4.svg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03" t="-5110" r="-4174" b="-14902"/>
          <a:stretch>
            <a:fillRect/>
          </a:stretch>
        </p:blipFill>
        <p:spPr bwMode="auto">
          <a:xfrm>
            <a:off x="271627" y="1658095"/>
            <a:ext cx="2413000" cy="2289810"/>
          </a:xfrm>
          <a:prstGeom prst="ellipse">
            <a:avLst/>
          </a:prstGeom>
          <a:ln w="190500" cap="rnd">
            <a:solidFill>
              <a:srgbClr val="00206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Текст 2"/>
          <p:cNvSpPr txBox="1">
            <a:spLocks/>
          </p:cNvSpPr>
          <p:nvPr/>
        </p:nvSpPr>
        <p:spPr>
          <a:xfrm>
            <a:off x="181160" y="1157356"/>
            <a:ext cx="8781678" cy="3676645"/>
          </a:xfrm>
          <a:prstGeom prst="rect">
            <a:avLst/>
          </a:prstGeom>
        </p:spPr>
        <p:txBody>
          <a:bodyPr vert="horz" lIns="83768" tIns="41884" rIns="83768" bIns="41884" rtlCol="0">
            <a:noAutofit/>
          </a:bodyPr>
          <a:lstStyle>
            <a:lvl1pPr marL="314131" indent="-314131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616" indent="-261776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02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5943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784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625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466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07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148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3200" b="1" dirty="0" err="1"/>
              <a:t>Birgalikda</a:t>
            </a:r>
            <a:r>
              <a:rPr lang="en-US" sz="3200" b="1" dirty="0"/>
              <a:t> </a:t>
            </a:r>
            <a:r>
              <a:rPr lang="en-US" sz="3200" b="1" dirty="0" err="1"/>
              <a:t>bo‘lmagan</a:t>
            </a:r>
            <a:r>
              <a:rPr lang="en-US" sz="3200" b="1" dirty="0"/>
              <a:t> </a:t>
            </a:r>
            <a:r>
              <a:rPr lang="en-US" sz="3200" b="1" dirty="0" err="1"/>
              <a:t>hodisalar</a:t>
            </a:r>
            <a:r>
              <a:rPr lang="en-US" sz="3200" b="1" dirty="0"/>
              <a:t>;</a:t>
            </a:r>
          </a:p>
          <a:p>
            <a:pPr lvl="0"/>
            <a:r>
              <a:rPr lang="en-US" sz="3200" b="1" dirty="0" err="1"/>
              <a:t>Ehtimolliklarni</a:t>
            </a:r>
            <a:r>
              <a:rPr lang="en-US" sz="3200" b="1" dirty="0"/>
              <a:t> </a:t>
            </a:r>
            <a:r>
              <a:rPr lang="en-US" sz="3200" b="1" dirty="0" err="1"/>
              <a:t>qo‘shish</a:t>
            </a:r>
            <a:r>
              <a:rPr lang="en-US" sz="3200" b="1" dirty="0"/>
              <a:t> </a:t>
            </a:r>
            <a:r>
              <a:rPr lang="en-US" sz="3200" b="1" dirty="0" err="1"/>
              <a:t>qoidasi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ularning</a:t>
            </a:r>
            <a:r>
              <a:rPr lang="en-US" sz="3200" b="1" dirty="0"/>
              <a:t> </a:t>
            </a:r>
            <a:r>
              <a:rPr lang="uz-Cyrl-UZ" sz="3200" b="1" dirty="0"/>
              <a:t>xossalari</a:t>
            </a:r>
            <a:r>
              <a:rPr lang="en-US" sz="3200" b="1" dirty="0"/>
              <a:t>; </a:t>
            </a:r>
            <a:endParaRPr lang="ru-RU" sz="3200" b="1" dirty="0"/>
          </a:p>
          <a:p>
            <a:r>
              <a:rPr lang="en-US" sz="3200" b="1" dirty="0" err="1"/>
              <a:t>Hodisalarning</a:t>
            </a:r>
            <a:r>
              <a:rPr lang="en-US" sz="3200" b="1" dirty="0"/>
              <a:t> </a:t>
            </a:r>
            <a:r>
              <a:rPr lang="en-US" sz="3200" b="1" dirty="0" err="1"/>
              <a:t>ehtimolliklarni</a:t>
            </a:r>
            <a:r>
              <a:rPr lang="en-US" sz="3200" b="1" dirty="0"/>
              <a:t> </a:t>
            </a:r>
            <a:r>
              <a:rPr lang="en-US" sz="3200" b="1" dirty="0" err="1"/>
              <a:t>hisoblash</a:t>
            </a:r>
            <a:r>
              <a:rPr lang="en-US" sz="3200" b="1" dirty="0"/>
              <a:t> </a:t>
            </a:r>
            <a:r>
              <a:rPr lang="en-US" sz="3200" b="1" dirty="0" err="1"/>
              <a:t>usullari</a:t>
            </a:r>
            <a:r>
              <a:rPr lang="en-US" sz="3200" b="1" dirty="0"/>
              <a:t>.</a:t>
            </a:r>
            <a:endParaRPr lang="ru-RU" sz="3200" b="1" dirty="0">
              <a:solidFill>
                <a:srgbClr val="002060"/>
              </a:solidFill>
              <a:cs typeface="Times New Roman" pitchFamily="18" charset="0"/>
            </a:endParaRPr>
          </a:p>
          <a:p>
            <a:pPr algn="just">
              <a:tabLst>
                <a:tab pos="628650" algn="l"/>
              </a:tabLst>
            </a:pPr>
            <a:endParaRPr lang="en-US" sz="3200" b="1" dirty="0">
              <a:solidFill>
                <a:srgbClr val="002060"/>
              </a:solidFill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779576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Текст 2"/>
          <p:cNvSpPr txBox="1"/>
          <p:nvPr/>
        </p:nvSpPr>
        <p:spPr>
          <a:xfrm>
            <a:off x="196483" y="828040"/>
            <a:ext cx="8751034" cy="3676650"/>
          </a:xfrm>
          <a:prstGeom prst="rect">
            <a:avLst/>
          </a:prstGeom>
        </p:spPr>
        <p:txBody>
          <a:bodyPr vert="horz" lIns="83768" tIns="41884" rIns="83768" bIns="41884" rtlCol="0">
            <a:noAutofit/>
          </a:bodyPr>
          <a:lstStyle>
            <a:lvl1pPr marL="314325" indent="-314325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720" indent="-26162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62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6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7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2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4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dirty="0"/>
              <a:t>Agar </a:t>
            </a:r>
            <a:r>
              <a:rPr lang="en-US" i="1" dirty="0"/>
              <a:t>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i="1" dirty="0"/>
              <a:t>B</a:t>
            </a:r>
            <a:r>
              <a:rPr lang="en-US" dirty="0"/>
              <a:t> </a:t>
            </a:r>
            <a:r>
              <a:rPr lang="en-US" dirty="0" err="1"/>
              <a:t>hodisalarni</a:t>
            </a:r>
            <a:r>
              <a:rPr lang="en-US" dirty="0"/>
              <a:t> har </a:t>
            </a:r>
            <a:r>
              <a:rPr lang="en-US" dirty="0" err="1"/>
              <a:t>ikkalasining</a:t>
            </a:r>
            <a:r>
              <a:rPr lang="en-US" dirty="0"/>
              <a:t> ham </a:t>
            </a:r>
            <a:r>
              <a:rPr lang="en-US" dirty="0" err="1"/>
              <a:t>ro‘y</a:t>
            </a:r>
            <a:r>
              <a:rPr lang="en-US" dirty="0"/>
              <a:t> </a:t>
            </a:r>
            <a:r>
              <a:rPr lang="en-US" dirty="0" err="1"/>
              <a:t>berishiga</a:t>
            </a:r>
            <a:r>
              <a:rPr lang="en-US" dirty="0"/>
              <a:t> </a:t>
            </a:r>
            <a:r>
              <a:rPr lang="en-US" dirty="0" err="1"/>
              <a:t>qulaylik</a:t>
            </a:r>
            <a:r>
              <a:rPr lang="en-US" dirty="0"/>
              <a:t> </a:t>
            </a:r>
            <a:r>
              <a:rPr lang="en-US" dirty="0" err="1"/>
              <a:t>tug‘diradigan</a:t>
            </a:r>
            <a:r>
              <a:rPr lang="en-US" dirty="0"/>
              <a:t> (</a:t>
            </a:r>
            <a:r>
              <a:rPr lang="en-US" dirty="0" err="1"/>
              <a:t>maqbul</a:t>
            </a:r>
            <a:r>
              <a:rPr lang="en-US" dirty="0"/>
              <a:t>) </a:t>
            </a:r>
            <a:r>
              <a:rPr lang="en-US" dirty="0" err="1"/>
              <a:t>elementar</a:t>
            </a:r>
            <a:r>
              <a:rPr lang="en-US" dirty="0"/>
              <a:t> </a:t>
            </a:r>
            <a:r>
              <a:rPr lang="en-US" dirty="0" err="1"/>
              <a:t>hodisalar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bo‘lmasa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hodisalar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vaqtda</a:t>
            </a:r>
            <a:r>
              <a:rPr lang="en-US" dirty="0"/>
              <a:t>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bo‘la</a:t>
            </a:r>
            <a:r>
              <a:rPr lang="en-US" dirty="0"/>
              <a:t> </a:t>
            </a:r>
            <a:r>
              <a:rPr lang="en-US" dirty="0" err="1"/>
              <a:t>olmaydi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b="1" i="1" dirty="0" err="1"/>
              <a:t>birgalikda</a:t>
            </a:r>
            <a:r>
              <a:rPr lang="en-US" b="1" i="1" dirty="0"/>
              <a:t> </a:t>
            </a:r>
            <a:r>
              <a:rPr lang="en-US" b="1" i="1" dirty="0" err="1"/>
              <a:t>bo‘lmagan</a:t>
            </a:r>
            <a:r>
              <a:rPr lang="en-US" b="1" i="1" dirty="0"/>
              <a:t> </a:t>
            </a:r>
            <a:r>
              <a:rPr lang="en-US" b="1" i="1" dirty="0" err="1"/>
              <a:t>hodisalar</a:t>
            </a:r>
            <a:r>
              <a:rPr lang="en-US" b="1" i="1" dirty="0"/>
              <a:t> </a:t>
            </a:r>
            <a:r>
              <a:rPr lang="en-US" dirty="0"/>
              <a:t>deb </a:t>
            </a:r>
            <a:r>
              <a:rPr lang="en-US" dirty="0" err="1"/>
              <a:t>ataladi</a:t>
            </a:r>
            <a:r>
              <a:rPr lang="en-US" dirty="0"/>
              <a:t>.</a:t>
            </a:r>
            <a:endParaRPr lang="en-US" sz="3600" b="1" i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04F2E0D6-829D-4F35-80A9-4F87C25E762D}"/>
              </a:ext>
            </a:extLst>
          </p:cNvPr>
          <p:cNvGrpSpPr/>
          <p:nvPr/>
        </p:nvGrpSpPr>
        <p:grpSpPr>
          <a:xfrm>
            <a:off x="2912427" y="2807970"/>
            <a:ext cx="2849245" cy="2138680"/>
            <a:chOff x="-489099" y="0"/>
            <a:chExt cx="2849526" cy="2138680"/>
          </a:xfrm>
        </p:grpSpPr>
        <p:grpSp>
          <p:nvGrpSpPr>
            <p:cNvPr id="7" name="Группа 6">
              <a:extLst>
                <a:ext uri="{FF2B5EF4-FFF2-40B4-BE49-F238E27FC236}">
                  <a16:creationId xmlns:a16="http://schemas.microsoft.com/office/drawing/2014/main" id="{A1D57A1F-9A69-4D70-A684-0F9471F7760F}"/>
                </a:ext>
              </a:extLst>
            </p:cNvPr>
            <p:cNvGrpSpPr/>
            <p:nvPr/>
          </p:nvGrpSpPr>
          <p:grpSpPr>
            <a:xfrm>
              <a:off x="-489099" y="0"/>
              <a:ext cx="2849526" cy="1800225"/>
              <a:chOff x="-489099" y="0"/>
              <a:chExt cx="2849526" cy="1800225"/>
            </a:xfrm>
          </p:grpSpPr>
          <p:sp>
            <p:nvSpPr>
              <p:cNvPr id="12" name="Прямоугольник 11">
                <a:extLst>
                  <a:ext uri="{FF2B5EF4-FFF2-40B4-BE49-F238E27FC236}">
                    <a16:creationId xmlns:a16="http://schemas.microsoft.com/office/drawing/2014/main" id="{D1F121CE-0570-4385-A1A9-98088A6F3E35}"/>
                  </a:ext>
                </a:extLst>
              </p:cNvPr>
              <p:cNvSpPr/>
              <p:nvPr/>
            </p:nvSpPr>
            <p:spPr>
              <a:xfrm>
                <a:off x="-489099" y="0"/>
                <a:ext cx="2849526" cy="1800225"/>
              </a:xfrm>
              <a:prstGeom prst="rect">
                <a:avLst/>
              </a:prstGeom>
              <a:ln w="19050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13" name="Овал 12">
                <a:extLst>
                  <a:ext uri="{FF2B5EF4-FFF2-40B4-BE49-F238E27FC236}">
                    <a16:creationId xmlns:a16="http://schemas.microsoft.com/office/drawing/2014/main" id="{AA56F203-7454-4905-9629-294A5A3FAF16}"/>
                  </a:ext>
                </a:extLst>
              </p:cNvPr>
              <p:cNvSpPr/>
              <p:nvPr/>
            </p:nvSpPr>
            <p:spPr>
              <a:xfrm>
                <a:off x="1073454" y="317204"/>
                <a:ext cx="1095375" cy="1095375"/>
              </a:xfrm>
              <a:prstGeom prst="ellipse">
                <a:avLst/>
              </a:prstGeom>
              <a:solidFill>
                <a:srgbClr val="CCECFF"/>
              </a:solidFill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endParaRPr lang="ru-RU"/>
              </a:p>
            </p:txBody>
          </p:sp>
        </p:grpSp>
        <p:sp>
          <p:nvSpPr>
            <p:cNvPr id="8" name="Овал 7">
              <a:extLst>
                <a:ext uri="{FF2B5EF4-FFF2-40B4-BE49-F238E27FC236}">
                  <a16:creationId xmlns:a16="http://schemas.microsoft.com/office/drawing/2014/main" id="{4A59C236-9085-435B-9FB3-7E909F986909}"/>
                </a:ext>
              </a:extLst>
            </p:cNvPr>
            <p:cNvSpPr/>
            <p:nvPr/>
          </p:nvSpPr>
          <p:spPr>
            <a:xfrm>
              <a:off x="-350979" y="317204"/>
              <a:ext cx="1095375" cy="1093603"/>
            </a:xfrm>
            <a:prstGeom prst="ellipse">
              <a:avLst/>
            </a:prstGeom>
            <a:solidFill>
              <a:srgbClr val="FF9999">
                <a:alpha val="30588"/>
              </a:srgbClr>
            </a:solidFill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ru-RU"/>
            </a:p>
          </p:txBody>
        </p:sp>
        <p:sp>
          <p:nvSpPr>
            <p:cNvPr id="9" name="Надпись 2">
              <a:extLst>
                <a:ext uri="{FF2B5EF4-FFF2-40B4-BE49-F238E27FC236}">
                  <a16:creationId xmlns:a16="http://schemas.microsoft.com/office/drawing/2014/main" id="{7EC705ED-542E-42E3-8826-BA313B4722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248597" y="627321"/>
              <a:ext cx="514350" cy="36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b="1" i="1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0" name="Надпись 2">
              <a:extLst>
                <a:ext uri="{FF2B5EF4-FFF2-40B4-BE49-F238E27FC236}">
                  <a16:creationId xmlns:a16="http://schemas.microsoft.com/office/drawing/2014/main" id="{E55C0A33-E8D7-4E1A-A453-7A93F6C0EC9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33376" y="616689"/>
              <a:ext cx="514350" cy="36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b="1" i="1">
                  <a:solidFill>
                    <a:srgbClr val="00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ru-RU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" name="Надпись 2">
                  <a:extLst>
                    <a:ext uri="{FF2B5EF4-FFF2-40B4-BE49-F238E27FC236}">
                      <a16:creationId xmlns:a16="http://schemas.microsoft.com/office/drawing/2014/main" id="{591CF56A-F3B6-4498-93B0-235642D5CCE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-412955" y="1799591"/>
                  <a:ext cx="2773044" cy="33908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>
                  <a:spAutoFit/>
                </a:bodyPr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en-US" sz="1600" b="1" i="1">
                      <a:solidFill>
                        <a:srgbClr val="000000"/>
                      </a:solidFill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A</a:t>
                  </a:r>
                  <a14:m>
                    <m:oMath xmlns:m="http://schemas.openxmlformats.org/officeDocument/2006/math">
                      <m:r>
                        <a:rPr lang="en-US" sz="1600" b="1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1400" b="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∩</m:t>
                      </m:r>
                      <m:r>
                        <a:rPr lang="en-US" sz="1600" b="1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𝑩</m:t>
                      </m:r>
                      <m:r>
                        <a:rPr lang="en-US" sz="1600" b="1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1400" b="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∅           </m:t>
                      </m:r>
                    </m:oMath>
                  </a14:m>
                  <a:r>
                    <a:rPr lang="en-US" sz="1600" b="1" i="1">
                      <a:solidFill>
                        <a:srgbClr val="000000"/>
                      </a:solidFill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P(A</a:t>
                  </a:r>
                  <a14:m>
                    <m:oMath xmlns:m="http://schemas.openxmlformats.org/officeDocument/2006/math">
                      <m:r>
                        <a:rPr lang="en-US" sz="1600" b="1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∩</m:t>
                      </m:r>
                      <m:r>
                        <a:rPr lang="en-US" sz="1600" b="1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𝑩</m:t>
                      </m:r>
                    </m:oMath>
                  </a14:m>
                  <a:r>
                    <a:rPr lang="en-US" sz="1600" b="1" i="1">
                      <a:solidFill>
                        <a:srgbClr val="000000"/>
                      </a:solidFill>
                      <a:effectLst/>
                      <a:latin typeface="Times New Roman" panose="02020603050405020304" pitchFamily="18" charset="0"/>
                      <a:ea typeface="Times New Roman" panose="02020603050405020304" pitchFamily="18" charset="0"/>
                      <a:cs typeface="Times New Roman" panose="02020603050405020304" pitchFamily="18" charset="0"/>
                    </a:rPr>
                    <a:t>)</a:t>
                  </a:r>
                  <a14:m>
                    <m:oMath xmlns:m="http://schemas.openxmlformats.org/officeDocument/2006/math">
                      <m:r>
                        <a:rPr lang="en-US" sz="1600" b="1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=</m:t>
                      </m:r>
                      <m:r>
                        <a:rPr lang="en-US" sz="1600" b="1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𝟎</m:t>
                      </m:r>
                    </m:oMath>
                  </a14:m>
                  <a:endParaRPr lang="ru-RU" sz="120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1" name="Надпись 2">
                  <a:extLst>
                    <a:ext uri="{FF2B5EF4-FFF2-40B4-BE49-F238E27FC236}">
                      <a16:creationId xmlns:a16="http://schemas.microsoft.com/office/drawing/2014/main" id="{591CF56A-F3B6-4498-93B0-235642D5CCE8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 bwMode="auto">
                <a:xfrm>
                  <a:off x="-412955" y="1799591"/>
                  <a:ext cx="2773044" cy="339089"/>
                </a:xfrm>
                <a:prstGeom prst="rect">
                  <a:avLst/>
                </a:prstGeom>
                <a:blipFill>
                  <a:blip r:embed="rId3"/>
                  <a:stretch>
                    <a:fillRect l="-1099" t="-5357" b="-21429"/>
                  </a:stretch>
                </a:blip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7878CBC-926E-4C80-A5E5-981D8B6C8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697" y="1062908"/>
            <a:ext cx="8909731" cy="38945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z-Latn-UZ" sz="3600" b="1" dirty="0"/>
              <a:t>Yoqlariga 1 dan 6 gacha raqamlar yozilgan kub </a:t>
            </a:r>
            <a:r>
              <a:rPr lang="en-US" sz="3600" b="1" dirty="0" err="1"/>
              <a:t>tashlandi</a:t>
            </a:r>
            <a:r>
              <a:rPr lang="en-US" sz="3600" b="1" dirty="0"/>
              <a:t>. </a:t>
            </a:r>
            <a:endParaRPr lang="uz-Latn-UZ" sz="3600" b="1" dirty="0"/>
          </a:p>
          <a:p>
            <a:pPr marL="0" indent="0">
              <a:buNone/>
            </a:pPr>
            <a:r>
              <a:rPr lang="uz-Latn-UZ" sz="3600" b="1" dirty="0"/>
              <a:t>A</a:t>
            </a:r>
            <a:r>
              <a:rPr lang="en-US" sz="3600" b="1" dirty="0">
                <a:solidFill>
                  <a:schemeClr val="tx1"/>
                </a:solidFill>
              </a:rPr>
              <a:t>= {</a:t>
            </a:r>
            <a:r>
              <a:rPr lang="en-US" sz="3600" b="1" dirty="0" err="1"/>
              <a:t>juft</a:t>
            </a:r>
            <a:r>
              <a:rPr lang="en-US" sz="3600" b="1" dirty="0"/>
              <a:t> </a:t>
            </a:r>
            <a:r>
              <a:rPr lang="en-US" sz="3600" b="1" dirty="0" err="1"/>
              <a:t>sonning</a:t>
            </a:r>
            <a:r>
              <a:rPr lang="en-US" sz="3600" b="1" dirty="0"/>
              <a:t> </a:t>
            </a:r>
            <a:r>
              <a:rPr lang="en-US" sz="3600" b="1" dirty="0" err="1"/>
              <a:t>tushishi</a:t>
            </a:r>
            <a:r>
              <a:rPr lang="en-US" sz="3600" b="1" dirty="0">
                <a:solidFill>
                  <a:schemeClr val="tx1"/>
                </a:solidFill>
              </a:rPr>
              <a:t>} </a:t>
            </a:r>
            <a:endParaRPr lang="uz-Latn-UZ" sz="36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3600" b="1" dirty="0"/>
          </a:p>
          <a:p>
            <a:pPr marL="0" indent="0">
              <a:buNone/>
            </a:pPr>
            <a:r>
              <a:rPr lang="en-US" sz="3600" b="1" dirty="0"/>
              <a:t>B= {</a:t>
            </a:r>
            <a:r>
              <a:rPr lang="en-US" sz="3600" b="1" dirty="0" err="1"/>
              <a:t>toq</a:t>
            </a:r>
            <a:r>
              <a:rPr lang="en-US" sz="3600" b="1" dirty="0"/>
              <a:t> </a:t>
            </a:r>
            <a:r>
              <a:rPr lang="en-US" sz="3600" b="1" dirty="0" err="1"/>
              <a:t>sonning</a:t>
            </a:r>
            <a:r>
              <a:rPr lang="en-US" sz="3600" b="1" dirty="0"/>
              <a:t> </a:t>
            </a:r>
            <a:r>
              <a:rPr lang="en-US" sz="3600" b="1" dirty="0" err="1"/>
              <a:t>tushishi</a:t>
            </a:r>
            <a:r>
              <a:rPr lang="en-US" sz="3600" b="1" dirty="0"/>
              <a:t>}</a:t>
            </a:r>
            <a:endParaRPr lang="uz-Latn-UZ" sz="3600" b="1" dirty="0"/>
          </a:p>
          <a:p>
            <a:pPr marL="0" indent="0">
              <a:buNone/>
            </a:pPr>
            <a:endParaRPr lang="uz-Latn-UZ" sz="2800" dirty="0">
              <a:solidFill>
                <a:schemeClr val="tx1"/>
              </a:solidFill>
            </a:endParaRPr>
          </a:p>
        </p:txBody>
      </p:sp>
      <p:pic>
        <p:nvPicPr>
          <p:cNvPr id="1026" name="Picture 2" descr="Кубик D6 с цифрами 14 мм">
            <a:extLst>
              <a:ext uri="{FF2B5EF4-FFF2-40B4-BE49-F238E27FC236}">
                <a16:creationId xmlns:a16="http://schemas.microsoft.com/office/drawing/2014/main" id="{795F2836-D690-40C6-B015-F71C21D6D6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90"/>
          <a:stretch/>
        </p:blipFill>
        <p:spPr bwMode="auto">
          <a:xfrm>
            <a:off x="5213815" y="1727457"/>
            <a:ext cx="3911947" cy="29207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655330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8" name="Google Shape;2088;p33"/>
          <p:cNvGrpSpPr/>
          <p:nvPr/>
        </p:nvGrpSpPr>
        <p:grpSpPr>
          <a:xfrm>
            <a:off x="2104425" y="1321699"/>
            <a:ext cx="4935201" cy="3407118"/>
            <a:chOff x="2104425" y="1321699"/>
            <a:chExt cx="4935201" cy="3407118"/>
          </a:xfrm>
        </p:grpSpPr>
        <p:sp>
          <p:nvSpPr>
            <p:cNvPr id="2089" name="Google Shape;2089;p33"/>
            <p:cNvSpPr/>
            <p:nvPr/>
          </p:nvSpPr>
          <p:spPr>
            <a:xfrm>
              <a:off x="3662374" y="1321699"/>
              <a:ext cx="1021125" cy="1559710"/>
            </a:xfrm>
            <a:custGeom>
              <a:avLst/>
              <a:gdLst/>
              <a:ahLst/>
              <a:cxnLst/>
              <a:rect l="l" t="t" r="r" b="b"/>
              <a:pathLst>
                <a:path w="17691" h="27022" fill="none" extrusionOk="0">
                  <a:moveTo>
                    <a:pt x="15046" y="27022"/>
                  </a:moveTo>
                  <a:cubicBezTo>
                    <a:pt x="16748" y="24347"/>
                    <a:pt x="17691" y="21125"/>
                    <a:pt x="17691" y="17690"/>
                  </a:cubicBezTo>
                  <a:cubicBezTo>
                    <a:pt x="17691" y="7933"/>
                    <a:pt x="9757" y="0"/>
                    <a:pt x="0" y="0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0" name="Google Shape;2090;p33"/>
            <p:cNvSpPr/>
            <p:nvPr/>
          </p:nvSpPr>
          <p:spPr>
            <a:xfrm>
              <a:off x="4367642" y="3198891"/>
              <a:ext cx="882539" cy="1529926"/>
            </a:xfrm>
            <a:custGeom>
              <a:avLst/>
              <a:gdLst/>
              <a:ahLst/>
              <a:cxnLst/>
              <a:rect l="l" t="t" r="r" b="b"/>
              <a:pathLst>
                <a:path w="15290" h="26506" fill="none" extrusionOk="0">
                  <a:moveTo>
                    <a:pt x="4225" y="0"/>
                  </a:moveTo>
                  <a:cubicBezTo>
                    <a:pt x="0" y="6839"/>
                    <a:pt x="851" y="15867"/>
                    <a:pt x="6779" y="21794"/>
                  </a:cubicBezTo>
                  <a:cubicBezTo>
                    <a:pt x="9210" y="24226"/>
                    <a:pt x="12159" y="25776"/>
                    <a:pt x="15289" y="26505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1" name="Google Shape;2091;p33"/>
            <p:cNvSpPr/>
            <p:nvPr/>
          </p:nvSpPr>
          <p:spPr>
            <a:xfrm>
              <a:off x="5830817" y="2835724"/>
              <a:ext cx="1168484" cy="822856"/>
            </a:xfrm>
            <a:custGeom>
              <a:avLst/>
              <a:gdLst/>
              <a:ahLst/>
              <a:cxnLst/>
              <a:rect l="l" t="t" r="r" b="b"/>
              <a:pathLst>
                <a:path w="20244" h="14256" fill="none" extrusionOk="0">
                  <a:moveTo>
                    <a:pt x="20244" y="0"/>
                  </a:moveTo>
                  <a:lnTo>
                    <a:pt x="20244" y="14256"/>
                  </a:lnTo>
                  <a:lnTo>
                    <a:pt x="0" y="14256"/>
                  </a:lnTo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2" name="Google Shape;2092;p33"/>
            <p:cNvSpPr/>
            <p:nvPr/>
          </p:nvSpPr>
          <p:spPr>
            <a:xfrm>
              <a:off x="6960665" y="2762017"/>
              <a:ext cx="78961" cy="79019"/>
            </a:xfrm>
            <a:custGeom>
              <a:avLst/>
              <a:gdLst/>
              <a:ahLst/>
              <a:cxnLst/>
              <a:rect l="l" t="t" r="r" b="b"/>
              <a:pathLst>
                <a:path w="1368" h="1369" fill="none" extrusionOk="0">
                  <a:moveTo>
                    <a:pt x="0" y="670"/>
                  </a:moveTo>
                  <a:cubicBezTo>
                    <a:pt x="0" y="305"/>
                    <a:pt x="304" y="1"/>
                    <a:pt x="669" y="1"/>
                  </a:cubicBezTo>
                  <a:cubicBezTo>
                    <a:pt x="1064" y="1"/>
                    <a:pt x="1368" y="305"/>
                    <a:pt x="1368" y="670"/>
                  </a:cubicBezTo>
                  <a:cubicBezTo>
                    <a:pt x="1368" y="1065"/>
                    <a:pt x="1064" y="1369"/>
                    <a:pt x="669" y="1369"/>
                  </a:cubicBezTo>
                  <a:cubicBezTo>
                    <a:pt x="304" y="1369"/>
                    <a:pt x="0" y="1065"/>
                    <a:pt x="0" y="670"/>
                  </a:cubicBezTo>
                  <a:close/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3" name="Google Shape;2093;p33"/>
            <p:cNvSpPr/>
            <p:nvPr/>
          </p:nvSpPr>
          <p:spPr>
            <a:xfrm>
              <a:off x="2144828" y="2190080"/>
              <a:ext cx="1170215" cy="821125"/>
            </a:xfrm>
            <a:custGeom>
              <a:avLst/>
              <a:gdLst/>
              <a:ahLst/>
              <a:cxnLst/>
              <a:rect l="l" t="t" r="r" b="b"/>
              <a:pathLst>
                <a:path w="20274" h="14226" fill="none" extrusionOk="0">
                  <a:moveTo>
                    <a:pt x="0" y="14226"/>
                  </a:moveTo>
                  <a:lnTo>
                    <a:pt x="0" y="1"/>
                  </a:lnTo>
                  <a:lnTo>
                    <a:pt x="20274" y="1"/>
                  </a:lnTo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4" name="Google Shape;2094;p33"/>
            <p:cNvSpPr/>
            <p:nvPr/>
          </p:nvSpPr>
          <p:spPr>
            <a:xfrm>
              <a:off x="2104425" y="3004148"/>
              <a:ext cx="79019" cy="80750"/>
            </a:xfrm>
            <a:custGeom>
              <a:avLst/>
              <a:gdLst/>
              <a:ahLst/>
              <a:cxnLst/>
              <a:rect l="l" t="t" r="r" b="b"/>
              <a:pathLst>
                <a:path w="1369" h="1399" fill="none" extrusionOk="0">
                  <a:moveTo>
                    <a:pt x="1369" y="700"/>
                  </a:moveTo>
                  <a:cubicBezTo>
                    <a:pt x="1369" y="1095"/>
                    <a:pt x="1065" y="1399"/>
                    <a:pt x="700" y="1399"/>
                  </a:cubicBezTo>
                  <a:cubicBezTo>
                    <a:pt x="305" y="1399"/>
                    <a:pt x="1" y="1095"/>
                    <a:pt x="1" y="700"/>
                  </a:cubicBezTo>
                  <a:cubicBezTo>
                    <a:pt x="1" y="335"/>
                    <a:pt x="305" y="0"/>
                    <a:pt x="700" y="0"/>
                  </a:cubicBezTo>
                  <a:cubicBezTo>
                    <a:pt x="1065" y="31"/>
                    <a:pt x="1369" y="335"/>
                    <a:pt x="1369" y="700"/>
                  </a:cubicBezTo>
                  <a:close/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5" name="Google Shape;2095;p33"/>
            <p:cNvSpPr/>
            <p:nvPr/>
          </p:nvSpPr>
          <p:spPr>
            <a:xfrm>
              <a:off x="2713244" y="1439215"/>
              <a:ext cx="2019392" cy="1808887"/>
            </a:xfrm>
            <a:custGeom>
              <a:avLst/>
              <a:gdLst/>
              <a:ahLst/>
              <a:cxnLst/>
              <a:rect l="l" t="t" r="r" b="b"/>
              <a:pathLst>
                <a:path w="34986" h="31339" extrusionOk="0">
                  <a:moveTo>
                    <a:pt x="15654" y="1"/>
                  </a:moveTo>
                  <a:cubicBezTo>
                    <a:pt x="7022" y="1"/>
                    <a:pt x="0" y="6992"/>
                    <a:pt x="0" y="15654"/>
                  </a:cubicBezTo>
                  <a:cubicBezTo>
                    <a:pt x="0" y="24135"/>
                    <a:pt x="6748" y="31034"/>
                    <a:pt x="15137" y="31308"/>
                  </a:cubicBezTo>
                  <a:cubicBezTo>
                    <a:pt x="15289" y="31338"/>
                    <a:pt x="15441" y="31338"/>
                    <a:pt x="15593" y="31338"/>
                  </a:cubicBezTo>
                  <a:lnTo>
                    <a:pt x="32980" y="31338"/>
                  </a:lnTo>
                  <a:cubicBezTo>
                    <a:pt x="34074" y="31338"/>
                    <a:pt x="34986" y="30427"/>
                    <a:pt x="34986" y="29332"/>
                  </a:cubicBezTo>
                  <a:cubicBezTo>
                    <a:pt x="34986" y="28846"/>
                    <a:pt x="34712" y="28360"/>
                    <a:pt x="34347" y="27965"/>
                  </a:cubicBezTo>
                  <a:lnTo>
                    <a:pt x="25077" y="27965"/>
                  </a:lnTo>
                  <a:cubicBezTo>
                    <a:pt x="23952" y="27965"/>
                    <a:pt x="23040" y="27053"/>
                    <a:pt x="23040" y="25958"/>
                  </a:cubicBezTo>
                  <a:cubicBezTo>
                    <a:pt x="23040" y="24834"/>
                    <a:pt x="23952" y="23922"/>
                    <a:pt x="25077" y="23922"/>
                  </a:cubicBezTo>
                  <a:lnTo>
                    <a:pt x="28937" y="23922"/>
                  </a:lnTo>
                  <a:cubicBezTo>
                    <a:pt x="30426" y="21551"/>
                    <a:pt x="31308" y="18694"/>
                    <a:pt x="31308" y="15654"/>
                  </a:cubicBezTo>
                  <a:cubicBezTo>
                    <a:pt x="31308" y="7022"/>
                    <a:pt x="24317" y="1"/>
                    <a:pt x="15654" y="1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097" name="Google Shape;2097;p33"/>
            <p:cNvSpPr/>
            <p:nvPr/>
          </p:nvSpPr>
          <p:spPr>
            <a:xfrm>
              <a:off x="3043050" y="1774331"/>
              <a:ext cx="1145684" cy="1145684"/>
            </a:xfrm>
            <a:custGeom>
              <a:avLst/>
              <a:gdLst/>
              <a:ahLst/>
              <a:cxnLst/>
              <a:rect l="l" t="t" r="r" b="b"/>
              <a:pathLst>
                <a:path w="19849" h="19849" extrusionOk="0">
                  <a:moveTo>
                    <a:pt x="9940" y="0"/>
                  </a:moveTo>
                  <a:cubicBezTo>
                    <a:pt x="4469" y="0"/>
                    <a:pt x="1" y="4468"/>
                    <a:pt x="1" y="9940"/>
                  </a:cubicBezTo>
                  <a:cubicBezTo>
                    <a:pt x="1" y="15411"/>
                    <a:pt x="4469" y="19848"/>
                    <a:pt x="9940" y="19848"/>
                  </a:cubicBezTo>
                  <a:cubicBezTo>
                    <a:pt x="15381" y="19848"/>
                    <a:pt x="19849" y="15411"/>
                    <a:pt x="19849" y="9940"/>
                  </a:cubicBezTo>
                  <a:cubicBezTo>
                    <a:pt x="19849" y="4468"/>
                    <a:pt x="15381" y="0"/>
                    <a:pt x="994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8" name="Google Shape;2098;p33"/>
            <p:cNvSpPr/>
            <p:nvPr/>
          </p:nvSpPr>
          <p:spPr>
            <a:xfrm>
              <a:off x="4411508" y="2809404"/>
              <a:ext cx="2021181" cy="1810619"/>
            </a:xfrm>
            <a:custGeom>
              <a:avLst/>
              <a:gdLst/>
              <a:ahLst/>
              <a:cxnLst/>
              <a:rect l="l" t="t" r="r" b="b"/>
              <a:pathLst>
                <a:path w="35017" h="31369" extrusionOk="0">
                  <a:moveTo>
                    <a:pt x="2037" y="1"/>
                  </a:moveTo>
                  <a:cubicBezTo>
                    <a:pt x="912" y="1"/>
                    <a:pt x="0" y="912"/>
                    <a:pt x="0" y="2037"/>
                  </a:cubicBezTo>
                  <a:cubicBezTo>
                    <a:pt x="31" y="2523"/>
                    <a:pt x="274" y="3010"/>
                    <a:pt x="669" y="3405"/>
                  </a:cubicBezTo>
                  <a:lnTo>
                    <a:pt x="9940" y="3405"/>
                  </a:lnTo>
                  <a:cubicBezTo>
                    <a:pt x="11034" y="3405"/>
                    <a:pt x="11946" y="4317"/>
                    <a:pt x="11946" y="5411"/>
                  </a:cubicBezTo>
                  <a:cubicBezTo>
                    <a:pt x="11946" y="6505"/>
                    <a:pt x="11034" y="7417"/>
                    <a:pt x="9940" y="7417"/>
                  </a:cubicBezTo>
                  <a:lnTo>
                    <a:pt x="6049" y="7417"/>
                  </a:lnTo>
                  <a:cubicBezTo>
                    <a:pt x="4560" y="9818"/>
                    <a:pt x="3709" y="12676"/>
                    <a:pt x="3709" y="15715"/>
                  </a:cubicBezTo>
                  <a:cubicBezTo>
                    <a:pt x="3709" y="24317"/>
                    <a:pt x="10700" y="31369"/>
                    <a:pt x="19362" y="31369"/>
                  </a:cubicBezTo>
                  <a:cubicBezTo>
                    <a:pt x="28025" y="31369"/>
                    <a:pt x="35016" y="24378"/>
                    <a:pt x="35016" y="15715"/>
                  </a:cubicBezTo>
                  <a:cubicBezTo>
                    <a:pt x="35016" y="7235"/>
                    <a:pt x="28238" y="305"/>
                    <a:pt x="19849" y="61"/>
                  </a:cubicBezTo>
                  <a:cubicBezTo>
                    <a:pt x="19697" y="1"/>
                    <a:pt x="19545" y="1"/>
                    <a:pt x="19393" y="1"/>
                  </a:cubicBezTo>
                  <a:close/>
                </a:path>
              </a:pathLst>
            </a:custGeom>
            <a:solidFill>
              <a:srgbClr val="5000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0" name="Google Shape;2100;p33"/>
            <p:cNvSpPr/>
            <p:nvPr/>
          </p:nvSpPr>
          <p:spPr>
            <a:xfrm>
              <a:off x="4958857" y="3140999"/>
              <a:ext cx="1143953" cy="1145684"/>
            </a:xfrm>
            <a:custGeom>
              <a:avLst/>
              <a:gdLst/>
              <a:ahLst/>
              <a:cxnLst/>
              <a:rect l="l" t="t" r="r" b="b"/>
              <a:pathLst>
                <a:path w="19819" h="19849" extrusionOk="0">
                  <a:moveTo>
                    <a:pt x="9910" y="0"/>
                  </a:moveTo>
                  <a:cubicBezTo>
                    <a:pt x="4439" y="0"/>
                    <a:pt x="1" y="4438"/>
                    <a:pt x="1" y="9909"/>
                  </a:cubicBezTo>
                  <a:cubicBezTo>
                    <a:pt x="1" y="15380"/>
                    <a:pt x="4439" y="19788"/>
                    <a:pt x="9910" y="19849"/>
                  </a:cubicBezTo>
                  <a:cubicBezTo>
                    <a:pt x="15381" y="19849"/>
                    <a:pt x="19819" y="15380"/>
                    <a:pt x="19819" y="9909"/>
                  </a:cubicBezTo>
                  <a:cubicBezTo>
                    <a:pt x="19819" y="4438"/>
                    <a:pt x="15381" y="0"/>
                    <a:pt x="99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03" name="Google Shape;2103;p33"/>
          <p:cNvSpPr txBox="1"/>
          <p:nvPr/>
        </p:nvSpPr>
        <p:spPr>
          <a:xfrm>
            <a:off x="146839" y="3135097"/>
            <a:ext cx="3006984" cy="7146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2400" b="1" i="1" dirty="0">
                <a:solidFill>
                  <a:schemeClr val="bg1"/>
                </a:solidFill>
              </a:rPr>
              <a:t>P(A+B)=P(A)+P(B)</a:t>
            </a:r>
            <a:endParaRPr lang="en-US" sz="2400" b="1" i="1" dirty="0">
              <a:solidFill>
                <a:schemeClr val="bg1"/>
              </a:solidFill>
              <a:cs typeface="Cambria Math" panose="02040503050406030204" pitchFamily="18" charset="0"/>
              <a:sym typeface="+mn-ea"/>
            </a:endParaRPr>
          </a:p>
        </p:txBody>
      </p:sp>
      <p:sp>
        <p:nvSpPr>
          <p:cNvPr id="2104" name="Google Shape;2104;p33"/>
          <p:cNvSpPr txBox="1"/>
          <p:nvPr/>
        </p:nvSpPr>
        <p:spPr>
          <a:xfrm>
            <a:off x="9135" y="3765898"/>
            <a:ext cx="4179599" cy="1131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>
              <a:spcAft>
                <a:spcPts val="1600"/>
              </a:spcAft>
            </a:pP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Ikkita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birgalikda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bo‘lmagan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hodisa</a:t>
            </a:r>
            <a:r>
              <a:rPr lang="uz-Latn-UZ" sz="2000" b="1" dirty="0">
                <a:latin typeface="Calibri" panose="020F0502020204030204" pitchFamily="34" charset="0"/>
                <a:cs typeface="Calibri" panose="020F0502020204030204" pitchFamily="34" charset="0"/>
              </a:rPr>
              <a:t>dan istalgan birining ro‘y berish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ehtimoli</a:t>
            </a:r>
            <a:r>
              <a:rPr lang="uz-Latn-UZ" sz="2000" b="1" dirty="0">
                <a:latin typeface="Calibri" panose="020F0502020204030204" pitchFamily="34" charset="0"/>
                <a:cs typeface="Calibri" panose="020F0502020204030204" pitchFamily="34" charset="0"/>
              </a:rPr>
              <a:t> b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u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hodisalar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ehtimollarining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yig‘indisiga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teng</a:t>
            </a:r>
            <a:endParaRPr sz="2000" dirty="0">
              <a:solidFill>
                <a:srgbClr val="000000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2105" name="Google Shape;2105;p33"/>
          <p:cNvSpPr txBox="1"/>
          <p:nvPr/>
        </p:nvSpPr>
        <p:spPr>
          <a:xfrm>
            <a:off x="5486400" y="1900927"/>
            <a:ext cx="3396793" cy="714641"/>
          </a:xfrm>
          <a:prstGeom prst="rect">
            <a:avLst/>
          </a:prstGeom>
          <a:solidFill>
            <a:srgbClr val="50005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uz-Latn-UZ" sz="2100" b="1" i="1" dirty="0"/>
          </a:p>
          <a:p>
            <a:pPr algn="ctr"/>
            <a:r>
              <a:rPr lang="en-US" sz="2400" b="1" i="1" dirty="0">
                <a:solidFill>
                  <a:schemeClr val="bg1"/>
                </a:solidFill>
              </a:rPr>
              <a:t>P(A+B)=P(A)+P(B)-P(AB)</a:t>
            </a:r>
            <a:endParaRPr lang="en-US" sz="2400" b="1" i="1" dirty="0">
              <a:solidFill>
                <a:schemeClr val="bg1"/>
              </a:solidFill>
              <a:cs typeface="Cambria Math" panose="02040503050406030204" pitchFamily="18" charset="0"/>
              <a:sym typeface="+mn-ea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100" b="1" dirty="0">
              <a:solidFill>
                <a:schemeClr val="lt1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25" name="Google Shape;3087;p44">
            <a:extLst>
              <a:ext uri="{FF2B5EF4-FFF2-40B4-BE49-F238E27FC236}">
                <a16:creationId xmlns:a16="http://schemas.microsoft.com/office/drawing/2014/main" id="{146744B7-EF79-4F56-BE19-5687BD517AAC}"/>
              </a:ext>
            </a:extLst>
          </p:cNvPr>
          <p:cNvSpPr txBox="1"/>
          <p:nvPr/>
        </p:nvSpPr>
        <p:spPr>
          <a:xfrm>
            <a:off x="4471117" y="578487"/>
            <a:ext cx="4672883" cy="902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>
              <a:spcBef>
                <a:spcPts val="1600"/>
              </a:spcBef>
              <a:spcAft>
                <a:spcPts val="1600"/>
              </a:spcAft>
            </a:pP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O‘zaro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birgalikda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bo‘lgan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ikkita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hodisadan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kamida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bittasining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ro‘y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berish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ehtimoli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bu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hodisalarning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ehtimollari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yig‘indisi</a:t>
            </a:r>
            <a:r>
              <a:rPr lang="uz-Latn-UZ" sz="2000" b="1" dirty="0">
                <a:latin typeface="Calibri" panose="020F0502020204030204" pitchFamily="34" charset="0"/>
                <a:cs typeface="Calibri" panose="020F0502020204030204" pitchFamily="34" charset="0"/>
              </a:rPr>
              <a:t>dan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ularning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birgalikda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ro‘y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berish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ehtimolini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ayirilganiga</a:t>
            </a:r>
            <a:r>
              <a:rPr lang="en-US" sz="2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b="1" dirty="0" err="1">
                <a:latin typeface="Calibri" panose="020F0502020204030204" pitchFamily="34" charset="0"/>
                <a:cs typeface="Calibri" panose="020F0502020204030204" pitchFamily="34" charset="0"/>
              </a:rPr>
              <a:t>teng</a:t>
            </a:r>
            <a:endParaRPr lang="en-US" sz="2000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F86E680-3E3F-4B5A-BE64-A2FDBFCD7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021" y="912698"/>
            <a:ext cx="8905953" cy="381084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800" b="1" i="1" dirty="0">
                <a:solidFill>
                  <a:srgbClr val="00B050"/>
                </a:solidFill>
              </a:rPr>
              <a:t>1-masala. </a:t>
            </a:r>
            <a:r>
              <a:rPr lang="en-US" sz="2800" b="1" dirty="0" err="1"/>
              <a:t>O‘yin</a:t>
            </a:r>
            <a:r>
              <a:rPr lang="en-US" sz="2800" b="1" dirty="0"/>
              <a:t> </a:t>
            </a:r>
            <a:r>
              <a:rPr lang="en-US" sz="2800" b="1" dirty="0" err="1"/>
              <a:t>toshi</a:t>
            </a:r>
            <a:r>
              <a:rPr lang="en-US" sz="2800" b="1" dirty="0"/>
              <a:t> </a:t>
            </a:r>
            <a:r>
              <a:rPr lang="en-US" sz="2800" b="1" dirty="0" err="1"/>
              <a:t>ikki</a:t>
            </a:r>
            <a:r>
              <a:rPr lang="en-US" sz="2800" b="1" dirty="0"/>
              <a:t> </a:t>
            </a:r>
            <a:r>
              <a:rPr lang="en-US" sz="2800" b="1" dirty="0" err="1"/>
              <a:t>marta</a:t>
            </a:r>
            <a:r>
              <a:rPr lang="en-US" sz="2800" b="1" dirty="0"/>
              <a:t> </a:t>
            </a:r>
            <a:r>
              <a:rPr lang="en-US" sz="2800" b="1" dirty="0" err="1"/>
              <a:t>ketma-ket</a:t>
            </a:r>
            <a:r>
              <a:rPr lang="en-US" sz="2800" b="1" dirty="0"/>
              <a:t> </a:t>
            </a:r>
            <a:r>
              <a:rPr lang="en-US" sz="2800" b="1" dirty="0" err="1"/>
              <a:t>tashlandi</a:t>
            </a:r>
            <a:r>
              <a:rPr lang="en-US" sz="2800" b="1" dirty="0"/>
              <a:t>.</a:t>
            </a:r>
            <a:r>
              <a:rPr lang="en-US" sz="2800" b="1" i="1" dirty="0"/>
              <a:t> </a:t>
            </a:r>
          </a:p>
          <a:p>
            <a:pPr marL="0" indent="0" algn="just">
              <a:buNone/>
            </a:pPr>
            <a:r>
              <a:rPr lang="en-US" sz="2800" b="1" i="1" dirty="0"/>
              <a:t>A={</a:t>
            </a:r>
            <a:r>
              <a:rPr lang="en-US" sz="2800" b="1" i="1" dirty="0" err="1"/>
              <a:t>birinchi</a:t>
            </a:r>
            <a:r>
              <a:rPr lang="en-US" sz="2800" b="1" i="1" dirty="0"/>
              <a:t> </a:t>
            </a:r>
            <a:r>
              <a:rPr lang="en-US" sz="2800" b="1" i="1" dirty="0" err="1"/>
              <a:t>bor</a:t>
            </a:r>
            <a:r>
              <a:rPr lang="en-US" sz="2800" b="1" i="1" dirty="0"/>
              <a:t> </a:t>
            </a:r>
            <a:r>
              <a:rPr lang="en-US" sz="2800" b="1" i="1" dirty="0" err="1"/>
              <a:t>tashlanganda</a:t>
            </a:r>
            <a:r>
              <a:rPr lang="en-US" sz="2800" b="1" i="1" dirty="0"/>
              <a:t> </a:t>
            </a:r>
            <a:r>
              <a:rPr lang="en-US" sz="2800" b="1" i="1" dirty="0" err="1"/>
              <a:t>ikkinchi</a:t>
            </a:r>
            <a:r>
              <a:rPr lang="en-US" sz="2800" b="1" i="1" dirty="0"/>
              <a:t> </a:t>
            </a:r>
            <a:r>
              <a:rPr lang="en-US" sz="2800" b="1" i="1" dirty="0" err="1"/>
              <a:t>bor</a:t>
            </a:r>
            <a:r>
              <a:rPr lang="en-US" sz="2800" b="1" i="1" dirty="0"/>
              <a:t> </a:t>
            </a:r>
            <a:r>
              <a:rPr lang="en-US" sz="2800" b="1" i="1" dirty="0" err="1"/>
              <a:t>tashlanganga</a:t>
            </a:r>
            <a:r>
              <a:rPr lang="en-US" sz="2800" b="1" i="1" dirty="0"/>
              <a:t> </a:t>
            </a:r>
            <a:r>
              <a:rPr lang="en-US" sz="2800" b="1" i="1" dirty="0" err="1"/>
              <a:t>qaraganda</a:t>
            </a:r>
            <a:r>
              <a:rPr lang="en-US" sz="2800" b="1" i="1" dirty="0"/>
              <a:t> </a:t>
            </a:r>
            <a:r>
              <a:rPr lang="en-US" sz="2800" b="1" i="1" dirty="0" err="1"/>
              <a:t>katta</a:t>
            </a:r>
            <a:r>
              <a:rPr lang="en-US" sz="2800" b="1" i="1" dirty="0"/>
              <a:t> son </a:t>
            </a:r>
            <a:r>
              <a:rPr lang="en-US" sz="2800" b="1" i="1" dirty="0" err="1"/>
              <a:t>tushishi</a:t>
            </a:r>
            <a:r>
              <a:rPr lang="en-US" sz="2800" b="1" i="1" dirty="0"/>
              <a:t>}</a:t>
            </a:r>
          </a:p>
          <a:p>
            <a:pPr marL="0" indent="0" algn="just">
              <a:buNone/>
            </a:pPr>
            <a:r>
              <a:rPr lang="en-US" sz="2800" b="1" i="1" dirty="0"/>
              <a:t>B={</a:t>
            </a:r>
            <a:r>
              <a:rPr lang="en-US" sz="2800" b="1" i="1" dirty="0" err="1"/>
              <a:t>birinchi</a:t>
            </a:r>
            <a:r>
              <a:rPr lang="en-US" sz="2800" b="1" i="1" dirty="0"/>
              <a:t> </a:t>
            </a:r>
            <a:r>
              <a:rPr lang="en-US" sz="2800" b="1" i="1" dirty="0" err="1"/>
              <a:t>bor</a:t>
            </a:r>
            <a:r>
              <a:rPr lang="en-US" sz="2800" b="1" i="1" dirty="0"/>
              <a:t> </a:t>
            </a:r>
            <a:r>
              <a:rPr lang="en-US" sz="2800" b="1" i="1" dirty="0" err="1"/>
              <a:t>tashlanganda</a:t>
            </a:r>
            <a:r>
              <a:rPr lang="en-US" sz="2800" b="1" i="1" dirty="0"/>
              <a:t> </a:t>
            </a:r>
            <a:r>
              <a:rPr lang="en-US" sz="2800" b="1" i="1" dirty="0" err="1"/>
              <a:t>ikkinchi</a:t>
            </a:r>
            <a:r>
              <a:rPr lang="en-US" sz="2800" b="1" i="1" dirty="0"/>
              <a:t> </a:t>
            </a:r>
            <a:r>
              <a:rPr lang="en-US" sz="2800" b="1" i="1" dirty="0" err="1"/>
              <a:t>bor</a:t>
            </a:r>
            <a:r>
              <a:rPr lang="en-US" sz="2800" b="1" i="1" dirty="0"/>
              <a:t> </a:t>
            </a:r>
            <a:r>
              <a:rPr lang="en-US" sz="2800" b="1" i="1" dirty="0" err="1"/>
              <a:t>tashlanganga</a:t>
            </a:r>
            <a:r>
              <a:rPr lang="en-US" sz="2800" b="1" i="1" dirty="0"/>
              <a:t> </a:t>
            </a:r>
            <a:r>
              <a:rPr lang="en-US" sz="2800" b="1" i="1" dirty="0" err="1"/>
              <a:t>qaraganda</a:t>
            </a:r>
            <a:r>
              <a:rPr lang="en-US" sz="2800" b="1" i="1" dirty="0"/>
              <a:t> </a:t>
            </a:r>
            <a:r>
              <a:rPr lang="en-US" sz="2800" b="1" i="1" dirty="0" err="1"/>
              <a:t>kichik</a:t>
            </a:r>
            <a:r>
              <a:rPr lang="en-US" sz="2800" b="1" i="1" dirty="0"/>
              <a:t> son </a:t>
            </a:r>
            <a:r>
              <a:rPr lang="en-US" sz="2800" b="1" i="1" dirty="0" err="1"/>
              <a:t>tushishi</a:t>
            </a:r>
            <a:r>
              <a:rPr lang="en-US" sz="2800" b="1" i="1" dirty="0"/>
              <a:t>}</a:t>
            </a:r>
          </a:p>
          <a:p>
            <a:pPr marL="0" indent="0" algn="just">
              <a:buNone/>
            </a:pPr>
            <a:r>
              <a:rPr lang="en-US" sz="2800" b="1" i="1" dirty="0"/>
              <a:t>A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i="1" dirty="0"/>
              <a:t>B</a:t>
            </a:r>
            <a:r>
              <a:rPr lang="en-US" sz="2800" b="1" dirty="0"/>
              <a:t> </a:t>
            </a:r>
            <a:r>
              <a:rPr lang="en-US" sz="2800" b="1" dirty="0" err="1"/>
              <a:t>hodisalar</a:t>
            </a:r>
            <a:r>
              <a:rPr lang="en-US" sz="2800" b="1" dirty="0"/>
              <a:t> </a:t>
            </a:r>
            <a:r>
              <a:rPr lang="en-US" sz="2800" b="1" dirty="0" err="1"/>
              <a:t>birlashmasining</a:t>
            </a:r>
            <a:r>
              <a:rPr lang="en-US" sz="2800" b="1" dirty="0"/>
              <a:t> </a:t>
            </a:r>
            <a:r>
              <a:rPr lang="en-US" sz="2800" b="1" dirty="0" err="1"/>
              <a:t>ehtimolini</a:t>
            </a:r>
            <a:r>
              <a:rPr lang="en-US" sz="2800" b="1" dirty="0"/>
              <a:t> toping.</a:t>
            </a:r>
            <a:endParaRPr lang="ru-RU" sz="2800" b="1" dirty="0"/>
          </a:p>
          <a:p>
            <a:pPr marL="0" indent="0" algn="just">
              <a:buNone/>
            </a:pPr>
            <a:endParaRPr lang="ru-RU" sz="2800" dirty="0"/>
          </a:p>
        </p:txBody>
      </p:sp>
      <p:pic>
        <p:nvPicPr>
          <p:cNvPr id="6" name="Picture 2" descr="Dice PNG">
            <a:extLst>
              <a:ext uri="{FF2B5EF4-FFF2-40B4-BE49-F238E27FC236}">
                <a16:creationId xmlns:a16="http://schemas.microsoft.com/office/drawing/2014/main" id="{504E4E93-7FA5-43DF-B7BB-D61F8E9115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73729">
            <a:off x="3536721" y="3104362"/>
            <a:ext cx="2172152" cy="2420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76177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112519" y="883108"/>
                <a:ext cx="8887897" cy="3394472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000" b="1" i="1" dirty="0">
                    <a:solidFill>
                      <a:srgbClr val="C00000"/>
                    </a:solidFill>
                  </a:rPr>
                  <a:t>A</a:t>
                </a:r>
                <a:r>
                  <a:rPr lang="en-US" sz="20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000" b="1" dirty="0" err="1">
                    <a:solidFill>
                      <a:srgbClr val="C00000"/>
                    </a:solidFill>
                  </a:rPr>
                  <a:t>hodisa</a:t>
                </a:r>
                <a:r>
                  <a:rPr lang="en-US" sz="2000" b="1" dirty="0">
                    <a:solidFill>
                      <a:srgbClr val="C00000"/>
                    </a:solidFill>
                  </a:rPr>
                  <a:t> </a:t>
                </a:r>
                <a:r>
                  <a:rPr lang="en-US" sz="2000" b="1" dirty="0" err="1">
                    <a:solidFill>
                      <a:srgbClr val="C00000"/>
                    </a:solidFill>
                  </a:rPr>
                  <a:t>uchun</a:t>
                </a:r>
                <a:r>
                  <a:rPr lang="en-US" sz="2000" b="1" dirty="0">
                    <a:solidFill>
                      <a:srgbClr val="C00000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000" b="1" dirty="0">
                    <a:solidFill>
                      <a:srgbClr val="C00000"/>
                    </a:solidFill>
                  </a:rPr>
                  <a:t>= 15 ta         </a:t>
                </a:r>
                <a:r>
                  <a:rPr lang="en-US" sz="2000" b="1" i="1" dirty="0">
                    <a:solidFill>
                      <a:srgbClr val="0066FF"/>
                    </a:solidFill>
                  </a:rPr>
                  <a:t>B</a:t>
                </a:r>
                <a:r>
                  <a:rPr lang="en-US" sz="2000" b="1" dirty="0">
                    <a:solidFill>
                      <a:srgbClr val="0066FF"/>
                    </a:solidFill>
                  </a:rPr>
                  <a:t> </a:t>
                </a:r>
                <a:r>
                  <a:rPr lang="en-US" sz="2000" b="1" dirty="0" err="1">
                    <a:solidFill>
                      <a:srgbClr val="0066FF"/>
                    </a:solidFill>
                  </a:rPr>
                  <a:t>hodisa</a:t>
                </a:r>
                <a:r>
                  <a:rPr lang="en-US" sz="2000" b="1" dirty="0">
                    <a:solidFill>
                      <a:srgbClr val="0066FF"/>
                    </a:solidFill>
                  </a:rPr>
                  <a:t> </a:t>
                </a:r>
                <a:r>
                  <a:rPr lang="en-US" sz="2000" b="1" dirty="0" err="1">
                    <a:solidFill>
                      <a:srgbClr val="0066FF"/>
                    </a:solidFill>
                  </a:rPr>
                  <a:t>uchun</a:t>
                </a:r>
                <a:r>
                  <a:rPr lang="en-US" sz="2000" b="1" dirty="0">
                    <a:solidFill>
                      <a:srgbClr val="0066FF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>
                            <a:solidFill>
                              <a:srgbClr val="0066FF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solidFill>
                              <a:srgbClr val="0066FF"/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en-US" sz="2000" b="1" i="1">
                            <a:solidFill>
                              <a:srgbClr val="0066FF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sz="2000" b="1" dirty="0">
                    <a:solidFill>
                      <a:srgbClr val="0066FF"/>
                    </a:solidFill>
                  </a:rPr>
                  <a:t>= 15 ta</a:t>
                </a:r>
              </a:p>
              <a:p>
                <a:pPr marL="0" indent="0">
                  <a:buNone/>
                </a:pPr>
                <a:r>
                  <a:rPr lang="en-US" sz="2000" b="1" i="1" dirty="0"/>
                  <a:t>m</a:t>
                </a:r>
                <a:r>
                  <a:rPr lang="en-US" sz="2000" b="1" dirty="0"/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sSub>
                      <m:sSub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+ </m:t>
                        </m:r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sz="2000" b="1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000" b="1" dirty="0"/>
                  <a:t> 15+15 = 30 </a:t>
                </a:r>
              </a:p>
              <a:p>
                <a:pPr marL="0" indent="0">
                  <a:buNone/>
                </a:pPr>
                <a:endParaRPr lang="en-US" sz="1100" b="1" i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b="1" i="1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𝑨</m:t>
                          </m:r>
                        </m:e>
                      </m:d>
                      <m:r>
                        <a:rPr lang="en-US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𝟏𝟓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𝟑𝟔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𝟓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𝟏𝟐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en-US" sz="2000" b="1" i="1">
                          <a:latin typeface="Cambria Math" panose="02040503050406030204" pitchFamily="18" charset="0"/>
                        </a:rPr>
                        <m:t>   </m:t>
                      </m:r>
                    </m:oMath>
                  </m:oMathPara>
                </a14:m>
                <a:endParaRPr lang="en-US" sz="2000" b="1" i="1" dirty="0"/>
              </a:p>
              <a:p>
                <a:pPr marL="0" indent="0">
                  <a:buNone/>
                </a:pPr>
                <a:endParaRPr lang="en-US" sz="1400" b="1" i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b="1" i="1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𝑩</m:t>
                          </m:r>
                        </m:e>
                      </m:d>
                      <m:r>
                        <a:rPr lang="en-US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𝟏𝟓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𝟑𝟔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𝟓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𝟏𝟐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</a:rPr>
                        <m:t>,</m:t>
                      </m:r>
                    </m:oMath>
                  </m:oMathPara>
                </a14:m>
                <a:endParaRPr lang="ru-RU" sz="2000" b="1" dirty="0"/>
              </a:p>
              <a:p>
                <a:pPr marL="0" indent="0">
                  <a:buNone/>
                </a:pPr>
                <a:endParaRPr lang="en-US" sz="2000" b="1" i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b="1" i="1"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𝑨</m:t>
                          </m:r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∪</m:t>
                          </m:r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𝑩</m:t>
                          </m:r>
                        </m:e>
                      </m:d>
                      <m:r>
                        <a:rPr lang="en-US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𝒎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𝒏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𝟑𝟎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𝟑𝟔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𝟓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en-US" sz="2000" b="1" i="1" dirty="0"/>
              </a:p>
              <a:p>
                <a:pPr marL="0" indent="0">
                  <a:buNone/>
                </a:pPr>
                <a:r>
                  <a:rPr lang="en-US" sz="2000" b="1" dirty="0" err="1"/>
                  <a:t>Ehtimolliklarni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qo‘shish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qoidasiga</a:t>
                </a:r>
                <a:r>
                  <a:rPr lang="en-US" sz="2000" b="1" dirty="0"/>
                  <a:t> </a:t>
                </a:r>
                <a:r>
                  <a:rPr lang="en-US" sz="2000" b="1" dirty="0" err="1"/>
                  <a:t>ko‘ra</a:t>
                </a:r>
                <a:r>
                  <a:rPr lang="en-US" sz="2000" b="1" dirty="0"/>
                  <a:t> </a:t>
                </a:r>
              </a:p>
              <a:p>
                <a:pPr marL="0" indent="0" algn="ctr">
                  <a:buNone/>
                </a:pPr>
                <a:r>
                  <a:rPr lang="en-US" sz="2800" b="1" dirty="0"/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latin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ru-RU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𝑨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∪</m:t>
                        </m:r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ru-RU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𝑨</m:t>
                        </m: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800" b="1" i="1">
                        <a:latin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ru-RU" sz="2800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𝑩</m:t>
                        </m:r>
                      </m:e>
                    </m:d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𝟏𝟐</m:t>
                        </m:r>
                      </m:den>
                    </m:f>
                    <m:r>
                      <a:rPr lang="en-US" sz="2800" b="1" i="1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ru-RU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𝟏𝟐</m:t>
                        </m:r>
                      </m:den>
                    </m:f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𝟏𝟎</m:t>
                        </m:r>
                      </m:num>
                      <m:den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𝟏𝟐</m:t>
                        </m:r>
                      </m:den>
                    </m:f>
                    <m:r>
                      <a:rPr lang="en-US" sz="2800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ru-RU" sz="2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</m:oMath>
                </a14:m>
                <a:endParaRPr lang="ru-RU" sz="2800" b="1" i="1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2519" y="883108"/>
                <a:ext cx="8887897" cy="3394472"/>
              </a:xfrm>
              <a:blipFill rotWithShape="1">
                <a:blip r:embed="rId2"/>
                <a:stretch>
                  <a:fillRect l="-686" t="-1795" b="-2459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1D785B2-9CA5-482D-85DE-6B512D7F05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249" y="1345818"/>
            <a:ext cx="4668237" cy="2622008"/>
          </a:xfrm>
          <a:prstGeom prst="rect">
            <a:avLst/>
          </a:prstGeom>
        </p:spPr>
      </p:pic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893702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3E89EE2-B8C2-4B12-B824-550D0293A2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8723" y="890981"/>
            <a:ext cx="4792731" cy="339447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600" b="1" i="1" dirty="0">
                <a:solidFill>
                  <a:srgbClr val="00B050"/>
                </a:solidFill>
              </a:rPr>
              <a:t>2-masala.</a:t>
            </a:r>
            <a:r>
              <a:rPr lang="en-US" sz="2600" b="1" dirty="0"/>
              <a:t> </a:t>
            </a:r>
            <a:r>
              <a:rPr lang="en-US" sz="2600" b="1" dirty="0" err="1"/>
              <a:t>Ikkita</a:t>
            </a:r>
            <a:r>
              <a:rPr lang="en-US" sz="2600" b="1" dirty="0"/>
              <a:t> </a:t>
            </a:r>
            <a:r>
              <a:rPr lang="en-US" sz="2600" b="1" dirty="0" err="1"/>
              <a:t>o‘yin</a:t>
            </a:r>
            <a:r>
              <a:rPr lang="en-US" sz="2600" b="1" dirty="0"/>
              <a:t> </a:t>
            </a:r>
            <a:r>
              <a:rPr lang="en-US" sz="2600" b="1" dirty="0" err="1"/>
              <a:t>toshi</a:t>
            </a:r>
            <a:r>
              <a:rPr lang="en-US" sz="2600" b="1" dirty="0"/>
              <a:t> </a:t>
            </a:r>
            <a:r>
              <a:rPr lang="en-US" sz="2600" b="1" dirty="0" err="1"/>
              <a:t>tashlandi</a:t>
            </a:r>
            <a:r>
              <a:rPr lang="en-US" sz="2600" b="1" dirty="0"/>
              <a:t>. </a:t>
            </a:r>
          </a:p>
          <a:p>
            <a:pPr marL="0" indent="0" algn="just">
              <a:buNone/>
            </a:pPr>
            <a:r>
              <a:rPr lang="en-US" sz="2600" b="1" i="1" dirty="0"/>
              <a:t>A={</a:t>
            </a:r>
            <a:r>
              <a:rPr lang="en-US" sz="2600" b="1" dirty="0" err="1"/>
              <a:t>birinchi</a:t>
            </a:r>
            <a:r>
              <a:rPr lang="en-US" sz="2600" b="1" dirty="0"/>
              <a:t> </a:t>
            </a:r>
            <a:r>
              <a:rPr lang="en-US" sz="2600" b="1" dirty="0" err="1"/>
              <a:t>o‘yin</a:t>
            </a:r>
            <a:r>
              <a:rPr lang="en-US" sz="2600" b="1" dirty="0"/>
              <a:t> </a:t>
            </a:r>
            <a:r>
              <a:rPr lang="en-US" sz="2600" b="1" dirty="0" err="1"/>
              <a:t>toshida</a:t>
            </a:r>
            <a:r>
              <a:rPr lang="en-US" sz="2600" b="1" dirty="0"/>
              <a:t> 4 dan </a:t>
            </a:r>
            <a:r>
              <a:rPr lang="en-US" sz="2600" b="1" dirty="0" err="1"/>
              <a:t>kam</a:t>
            </a:r>
            <a:r>
              <a:rPr lang="en-US" sz="2600" b="1" dirty="0"/>
              <a:t> son </a:t>
            </a:r>
            <a:r>
              <a:rPr lang="en-US" sz="2600" b="1" dirty="0" err="1"/>
              <a:t>tushishi</a:t>
            </a:r>
            <a:r>
              <a:rPr lang="en-US" sz="2600" b="1" dirty="0"/>
              <a:t>}</a:t>
            </a:r>
          </a:p>
          <a:p>
            <a:pPr marL="0" indent="0" algn="just">
              <a:buNone/>
            </a:pPr>
            <a:r>
              <a:rPr lang="en-US" sz="2600" b="1" i="1" dirty="0"/>
              <a:t>B={</a:t>
            </a:r>
            <a:r>
              <a:rPr lang="en-US" sz="2600" b="1" dirty="0" err="1"/>
              <a:t>ikkinchi</a:t>
            </a:r>
            <a:r>
              <a:rPr lang="en-US" sz="2600" b="1" dirty="0"/>
              <a:t> </a:t>
            </a:r>
            <a:r>
              <a:rPr lang="en-US" sz="2600" b="1" dirty="0" err="1"/>
              <a:t>toshda</a:t>
            </a:r>
            <a:r>
              <a:rPr lang="en-US" sz="2600" b="1" dirty="0"/>
              <a:t> 2 dan </a:t>
            </a:r>
            <a:r>
              <a:rPr lang="en-US" sz="2600" b="1" dirty="0" err="1"/>
              <a:t>kam</a:t>
            </a:r>
            <a:r>
              <a:rPr lang="en-US" sz="2600" b="1" dirty="0"/>
              <a:t> son </a:t>
            </a:r>
            <a:r>
              <a:rPr lang="en-US" sz="2600" b="1" dirty="0" err="1"/>
              <a:t>tushishi</a:t>
            </a:r>
            <a:r>
              <a:rPr lang="en-US" sz="2600" b="1" dirty="0"/>
              <a:t>}</a:t>
            </a:r>
          </a:p>
          <a:p>
            <a:pPr marL="0" indent="0" algn="just">
              <a:buNone/>
            </a:pPr>
            <a:r>
              <a:rPr lang="en-US" sz="2600" b="1" i="1" dirty="0"/>
              <a:t>A</a:t>
            </a:r>
            <a:r>
              <a:rPr lang="en-US" sz="2600" b="1" dirty="0"/>
              <a:t> </a:t>
            </a:r>
            <a:r>
              <a:rPr lang="en-US" sz="2600" b="1" dirty="0" err="1"/>
              <a:t>va</a:t>
            </a:r>
            <a:r>
              <a:rPr lang="en-US" sz="2600" b="1" dirty="0"/>
              <a:t> </a:t>
            </a:r>
            <a:r>
              <a:rPr lang="en-US" sz="2600" b="1" i="1" dirty="0"/>
              <a:t>B</a:t>
            </a:r>
            <a:r>
              <a:rPr lang="en-US" sz="2600" b="1" dirty="0"/>
              <a:t> </a:t>
            </a:r>
            <a:r>
              <a:rPr lang="en-US" sz="2600" b="1" dirty="0" err="1"/>
              <a:t>hodisalar</a:t>
            </a:r>
            <a:r>
              <a:rPr lang="en-US" sz="2600" b="1" dirty="0"/>
              <a:t> </a:t>
            </a:r>
            <a:r>
              <a:rPr lang="en-US" sz="2600" b="1" dirty="0" err="1"/>
              <a:t>birlashmasining</a:t>
            </a:r>
            <a:r>
              <a:rPr lang="en-US" sz="2600" b="1" dirty="0"/>
              <a:t> </a:t>
            </a:r>
            <a:r>
              <a:rPr lang="en-US" sz="2600" b="1" dirty="0" err="1"/>
              <a:t>ehtimolini</a:t>
            </a:r>
            <a:r>
              <a:rPr lang="en-US" sz="2600" b="1" dirty="0"/>
              <a:t> toping.</a:t>
            </a:r>
            <a:endParaRPr lang="ru-RU" sz="2600" b="1" dirty="0"/>
          </a:p>
          <a:p>
            <a:pPr marL="0" indent="0" algn="just">
              <a:buNone/>
            </a:pPr>
            <a:endParaRPr lang="en-US" sz="2600" b="1" i="1" dirty="0"/>
          </a:p>
        </p:txBody>
      </p:sp>
      <p:pic>
        <p:nvPicPr>
          <p:cNvPr id="7" name="Content Placeholder 1" descr="IMAL">
            <a:extLst>
              <a:ext uri="{FF2B5EF4-FFF2-40B4-BE49-F238E27FC236}">
                <a16:creationId xmlns:a16="http://schemas.microsoft.com/office/drawing/2014/main" id="{C946E05A-E2C8-4723-946B-0A5B58DE27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3900" y="1655214"/>
            <a:ext cx="1995805" cy="1995805"/>
          </a:xfrm>
          <a:prstGeom prst="rect">
            <a:avLst/>
          </a:prstGeom>
        </p:spPr>
      </p:pic>
      <p:pic>
        <p:nvPicPr>
          <p:cNvPr id="8" name="Content Placeholder 1" descr="IMAL">
            <a:extLst>
              <a:ext uri="{FF2B5EF4-FFF2-40B4-BE49-F238E27FC236}">
                <a16:creationId xmlns:a16="http://schemas.microsoft.com/office/drawing/2014/main" id="{7EB9FE2B-EF47-4688-9B55-CC53F2E8D3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054806" y="1655215"/>
            <a:ext cx="1995805" cy="1995805"/>
          </a:xfrm>
          <a:prstGeom prst="rect">
            <a:avLst/>
          </a:prstGeom>
        </p:spPr>
      </p:pic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4363563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BACDDE31-8641-469F-9868-D74523C092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95" y="939196"/>
            <a:ext cx="3749367" cy="3215952"/>
          </a:xfr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5FBF5EE-5543-4675-A9B6-76F83CB1B8AC}"/>
              </a:ext>
            </a:extLst>
          </p:cNvPr>
          <p:cNvSpPr/>
          <p:nvPr/>
        </p:nvSpPr>
        <p:spPr>
          <a:xfrm>
            <a:off x="127691" y="981449"/>
            <a:ext cx="3800572" cy="1088753"/>
          </a:xfrm>
          <a:prstGeom prst="rect">
            <a:avLst/>
          </a:prstGeom>
          <a:solidFill>
            <a:srgbClr val="DEEBF7">
              <a:alpha val="30980"/>
            </a:srgbClr>
          </a:solidFill>
          <a:ln w="28575"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C9E5400-0B10-4FB8-B680-4F29CA941E59}"/>
              </a:ext>
            </a:extLst>
          </p:cNvPr>
          <p:cNvSpPr/>
          <p:nvPr/>
        </p:nvSpPr>
        <p:spPr>
          <a:xfrm>
            <a:off x="209500" y="926853"/>
            <a:ext cx="1889962" cy="3215952"/>
          </a:xfrm>
          <a:prstGeom prst="rect">
            <a:avLst/>
          </a:prstGeom>
          <a:solidFill>
            <a:srgbClr val="FF3300">
              <a:alpha val="14118"/>
            </a:srgbClr>
          </a:solidFill>
          <a:ln w="28575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99617DE6-1053-4C11-B337-805D41C5499D}"/>
                  </a:ext>
                </a:extLst>
              </p:cNvPr>
              <p:cNvSpPr/>
              <p:nvPr/>
            </p:nvSpPr>
            <p:spPr>
              <a:xfrm>
                <a:off x="4278622" y="826696"/>
                <a:ext cx="5109516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200" b="1" i="1" dirty="0">
                    <a:solidFill>
                      <a:srgbClr val="00000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 </a:t>
                </a:r>
                <a:r>
                  <a:rPr lang="en-US" sz="2200" b="1" dirty="0" err="1">
                    <a:solidFill>
                      <a:srgbClr val="00000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hodisaning</a:t>
                </a:r>
                <a:r>
                  <a:rPr lang="en-US" sz="2200" b="1" dirty="0">
                    <a:solidFill>
                      <a:srgbClr val="00000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b="1" dirty="0" err="1"/>
                  <a:t>ro‘y</a:t>
                </a:r>
                <a:r>
                  <a:rPr lang="en-US" sz="2200" b="1" dirty="0"/>
                  <a:t> </a:t>
                </a:r>
                <a:r>
                  <a:rPr lang="en-US" sz="2200" b="1" dirty="0" err="1"/>
                  <a:t>berishiga</a:t>
                </a:r>
                <a:r>
                  <a:rPr lang="en-US" sz="2200" b="1" dirty="0"/>
                  <a:t> </a:t>
                </a:r>
                <a:r>
                  <a:rPr lang="en-US" sz="2200" b="1" dirty="0" err="1">
                    <a:solidFill>
                      <a:srgbClr val="00000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qulaylik</a:t>
                </a:r>
                <a:r>
                  <a:rPr lang="en-US" sz="2200" b="1" dirty="0">
                    <a:solidFill>
                      <a:srgbClr val="00000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000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tug‘diruvchi</a:t>
                </a:r>
                <a:r>
                  <a:rPr lang="en-US" sz="2200" b="1" dirty="0">
                    <a:solidFill>
                      <a:srgbClr val="00000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000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hodisalar</a:t>
                </a:r>
                <a:r>
                  <a:rPr lang="en-US" sz="2200" b="1" dirty="0">
                    <a:solidFill>
                      <a:srgbClr val="00000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200" b="1" dirty="0" err="1">
                    <a:solidFill>
                      <a:srgbClr val="00000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soni</a:t>
                </a:r>
                <a:r>
                  <a:rPr lang="en-US" sz="2200" b="1" dirty="0">
                    <a:solidFill>
                      <a:srgbClr val="00000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𝒎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C00000"/>
                    </a:solidFill>
                    <a:ea typeface="Times New Roman" panose="02020603050405020304" pitchFamily="18" charset="0"/>
                  </a:rPr>
                  <a:t>= </a:t>
                </a:r>
                <a:r>
                  <a:rPr lang="en-US" sz="2200" b="1" dirty="0">
                    <a:solidFill>
                      <a:srgbClr val="C0000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18 </a:t>
                </a:r>
                <a:endParaRPr lang="en-US" sz="2200" b="1" dirty="0">
                  <a:solidFill>
                    <a:srgbClr val="000000"/>
                  </a:solidFill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99617DE6-1053-4C11-B337-805D41C5499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8622" y="826696"/>
                <a:ext cx="5109516" cy="769441"/>
              </a:xfrm>
              <a:prstGeom prst="rect">
                <a:avLst/>
              </a:prstGeom>
              <a:blipFill rotWithShape="1">
                <a:blip r:embed="rId3"/>
                <a:stretch>
                  <a:fillRect l="-1551" t="-4762" b="-1507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A547EE17-B592-4D60-9D4D-220F6DB22B66}"/>
                  </a:ext>
                </a:extLst>
              </p:cNvPr>
              <p:cNvSpPr/>
              <p:nvPr/>
            </p:nvSpPr>
            <p:spPr>
              <a:xfrm>
                <a:off x="4416540" y="2240018"/>
                <a:ext cx="4690919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200" b="1" i="1" dirty="0"/>
                  <a:t>B</a:t>
                </a:r>
                <a:r>
                  <a:rPr lang="en-US" sz="2200" b="1" dirty="0"/>
                  <a:t> </a:t>
                </a:r>
                <a:r>
                  <a:rPr lang="en-US" sz="2200" b="1" dirty="0" err="1"/>
                  <a:t>hodisaning</a:t>
                </a:r>
                <a:r>
                  <a:rPr lang="en-US" sz="2200" b="1" dirty="0"/>
                  <a:t> </a:t>
                </a:r>
                <a:r>
                  <a:rPr lang="en-US" sz="2200" b="1" dirty="0" err="1"/>
                  <a:t>ro‘y</a:t>
                </a:r>
                <a:r>
                  <a:rPr lang="en-US" sz="2200" b="1" dirty="0"/>
                  <a:t> </a:t>
                </a:r>
                <a:r>
                  <a:rPr lang="en-US" sz="2200" b="1" dirty="0" err="1"/>
                  <a:t>berishiga</a:t>
                </a:r>
                <a:r>
                  <a:rPr lang="en-US" sz="2200" b="1" dirty="0"/>
                  <a:t> </a:t>
                </a:r>
                <a:r>
                  <a:rPr lang="en-US" sz="2200" b="1" dirty="0" err="1"/>
                  <a:t>qulaylik</a:t>
                </a:r>
                <a:r>
                  <a:rPr lang="en-US" sz="2200" b="1" dirty="0"/>
                  <a:t> </a:t>
                </a:r>
                <a:r>
                  <a:rPr lang="en-US" sz="2200" b="1" dirty="0" err="1"/>
                  <a:t>tug‘diruvchi</a:t>
                </a:r>
                <a:r>
                  <a:rPr lang="en-US" sz="2200" b="1" dirty="0"/>
                  <a:t> </a:t>
                </a:r>
                <a:r>
                  <a:rPr lang="en-US" sz="2200" b="1" dirty="0" err="1"/>
                  <a:t>hodisalar</a:t>
                </a:r>
                <a:r>
                  <a:rPr lang="en-US" sz="2200" b="1" dirty="0"/>
                  <a:t> </a:t>
                </a:r>
                <a:r>
                  <a:rPr lang="en-US" sz="2200" b="1" dirty="0" err="1"/>
                  <a:t>soni</a:t>
                </a:r>
                <a:r>
                  <a:rPr lang="en-US" sz="2200" b="1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25D8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200" b="1" i="1">
                            <a:solidFill>
                              <a:srgbClr val="0025D8"/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25D8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sz="2200" b="1" dirty="0">
                    <a:solidFill>
                      <a:srgbClr val="0025D8"/>
                    </a:solidFill>
                  </a:rPr>
                  <a:t>= 12 </a:t>
                </a:r>
              </a:p>
            </p:txBody>
          </p:sp>
        </mc:Choice>
        <mc:Fallback xmlns=""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A547EE17-B592-4D60-9D4D-220F6DB22B6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6540" y="2240018"/>
                <a:ext cx="4690919" cy="769441"/>
              </a:xfrm>
              <a:prstGeom prst="rect">
                <a:avLst/>
              </a:prstGeom>
              <a:blipFill>
                <a:blip r:embed="rId4"/>
                <a:stretch>
                  <a:fillRect l="-1688" t="-4724" b="-1496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D4841F2C-593A-480A-AA04-11378E44F665}"/>
                  </a:ext>
                </a:extLst>
              </p:cNvPr>
              <p:cNvSpPr/>
              <p:nvPr/>
            </p:nvSpPr>
            <p:spPr>
              <a:xfrm>
                <a:off x="362508" y="4233801"/>
                <a:ext cx="4788296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200" b="1" i="1" dirty="0"/>
                  <a:t>A</a:t>
                </a:r>
                <a14:m>
                  <m:oMath xmlns:m="http://schemas.openxmlformats.org/officeDocument/2006/math">
                    <m:r>
                      <a:rPr lang="en-US" sz="2200" b="1" i="1">
                        <a:latin typeface="Cambria Math" panose="02040503050406030204" pitchFamily="18" charset="0"/>
                      </a:rPr>
                      <m:t> ∪</m:t>
                    </m:r>
                    <m:r>
                      <a:rPr lang="en-US" sz="2200" b="1" i="1">
                        <a:latin typeface="Cambria Math" panose="02040503050406030204" pitchFamily="18" charset="0"/>
                      </a:rPr>
                      <m:t>𝑩</m:t>
                    </m:r>
                  </m:oMath>
                </a14:m>
                <a:r>
                  <a:rPr lang="en-US" sz="2200" b="1" dirty="0"/>
                  <a:t> </a:t>
                </a:r>
                <a:r>
                  <a:rPr lang="en-US" sz="2200" b="1" dirty="0" err="1"/>
                  <a:t>uchun</a:t>
                </a:r>
                <a:r>
                  <a:rPr lang="en-US" sz="2200" b="1" dirty="0"/>
                  <a:t> </a:t>
                </a:r>
                <a:r>
                  <a:rPr lang="en-US" sz="2200" b="1" dirty="0" err="1"/>
                  <a:t>qulaylik</a:t>
                </a:r>
                <a:r>
                  <a:rPr lang="en-US" sz="2200" b="1" dirty="0"/>
                  <a:t> </a:t>
                </a:r>
                <a:r>
                  <a:rPr lang="en-US" sz="2200" b="1" dirty="0" err="1"/>
                  <a:t>tug‘diruvchi</a:t>
                </a:r>
                <a:r>
                  <a:rPr lang="en-US" sz="2200" b="1" dirty="0"/>
                  <a:t> </a:t>
                </a:r>
                <a:r>
                  <a:rPr lang="en-US" sz="2200" b="1" dirty="0" err="1"/>
                  <a:t>elementar</a:t>
                </a:r>
                <a:r>
                  <a:rPr lang="en-US" sz="2200" b="1" dirty="0"/>
                  <a:t> </a:t>
                </a:r>
                <a:r>
                  <a:rPr lang="en-US" sz="2200" b="1" dirty="0" err="1"/>
                  <a:t>hodisalar</a:t>
                </a:r>
                <a:r>
                  <a:rPr lang="en-US" sz="2200" b="1" dirty="0"/>
                  <a:t> </a:t>
                </a:r>
                <a:r>
                  <a:rPr lang="en-US" sz="2200" b="1" dirty="0" err="1"/>
                  <a:t>soni</a:t>
                </a:r>
                <a:r>
                  <a:rPr lang="en-US" sz="2200" b="1" dirty="0"/>
                  <a:t> </a:t>
                </a:r>
                <a:r>
                  <a:rPr lang="en-US" sz="2200" b="1" i="1" dirty="0"/>
                  <a:t>m</a:t>
                </a:r>
                <a:r>
                  <a:rPr lang="en-US" sz="2200" b="1" dirty="0"/>
                  <a:t> = 24</a:t>
                </a:r>
                <a:endParaRPr lang="ru-RU" sz="2200" b="1" dirty="0"/>
              </a:p>
            </p:txBody>
          </p:sp>
        </mc:Choice>
        <mc:Fallback xmlns=""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D4841F2C-593A-480A-AA04-11378E44F66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508" y="4233801"/>
                <a:ext cx="4788296" cy="769441"/>
              </a:xfrm>
              <a:prstGeom prst="rect">
                <a:avLst/>
              </a:prstGeom>
              <a:blipFill>
                <a:blip r:embed="rId5"/>
                <a:stretch>
                  <a:fillRect l="-1654" t="-5556" b="-1507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угольник 11">
                <a:extLst>
                  <a:ext uri="{FF2B5EF4-FFF2-40B4-BE49-F238E27FC236}">
                    <a16:creationId xmlns:a16="http://schemas.microsoft.com/office/drawing/2014/main" id="{EE2E443B-F917-4D28-9B25-7DEB634BCD91}"/>
                  </a:ext>
                </a:extLst>
              </p:cNvPr>
              <p:cNvSpPr/>
              <p:nvPr/>
            </p:nvSpPr>
            <p:spPr>
              <a:xfrm>
                <a:off x="2363949" y="4283237"/>
                <a:ext cx="8636280" cy="67056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𝑷</m:t>
                      </m:r>
                      <m:d>
                        <m:dPr>
                          <m:ctrlPr>
                            <a:rPr lang="ru-RU" sz="20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𝑨</m:t>
                          </m:r>
                          <m:r>
                            <a:rPr lang="en-US" sz="20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∪</m:t>
                          </m:r>
                          <m:r>
                            <a:rPr lang="en-US" sz="20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𝑩</m:t>
                          </m:r>
                        </m:e>
                      </m:d>
                      <m:r>
                        <a:rPr lang="en-US" sz="2000" b="1" i="1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𝒎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𝒏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𝟐𝟒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𝟑𝟔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𝟐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ru-RU" sz="2000" b="1" dirty="0"/>
              </a:p>
            </p:txBody>
          </p:sp>
        </mc:Choice>
        <mc:Fallback xmlns="">
          <p:sp>
            <p:nvSpPr>
              <p:cNvPr id="12" name="Прямоугольник 11">
                <a:extLst>
                  <a:ext uri="{FF2B5EF4-FFF2-40B4-BE49-F238E27FC236}">
                    <a16:creationId xmlns:a16="http://schemas.microsoft.com/office/drawing/2014/main" id="{EE2E443B-F917-4D28-9B25-7DEB634BCD9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3949" y="4283237"/>
                <a:ext cx="8636280" cy="670568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угольник 12">
                <a:extLst>
                  <a:ext uri="{FF2B5EF4-FFF2-40B4-BE49-F238E27FC236}">
                    <a16:creationId xmlns:a16="http://schemas.microsoft.com/office/drawing/2014/main" id="{ADE34482-4982-48F1-AFDD-9220FECBDFE6}"/>
                  </a:ext>
                </a:extLst>
              </p:cNvPr>
              <p:cNvSpPr/>
              <p:nvPr/>
            </p:nvSpPr>
            <p:spPr>
              <a:xfrm>
                <a:off x="5146244" y="1499552"/>
                <a:ext cx="2613344" cy="6705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𝐏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𝑨</m:t>
                          </m:r>
                        </m:e>
                      </m:d>
                      <m:r>
                        <a:rPr lang="en-US" sz="2000" b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𝟏</m:t>
                              </m:r>
                            </m:sub>
                          </m:sSub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𝒏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𝟏𝟖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𝟑𝟔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𝟏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13" name="Прямоугольник 12">
                <a:extLst>
                  <a:ext uri="{FF2B5EF4-FFF2-40B4-BE49-F238E27FC236}">
                    <a16:creationId xmlns:a16="http://schemas.microsoft.com/office/drawing/2014/main" id="{ADE34482-4982-48F1-AFDD-9220FECBDFE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6244" y="1499552"/>
                <a:ext cx="2613344" cy="670568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>
                <a:extLst>
                  <a:ext uri="{FF2B5EF4-FFF2-40B4-BE49-F238E27FC236}">
                    <a16:creationId xmlns:a16="http://schemas.microsoft.com/office/drawing/2014/main" id="{AB76D504-2D77-40F5-82E4-3524BC19EA4C}"/>
                  </a:ext>
                </a:extLst>
              </p:cNvPr>
              <p:cNvSpPr/>
              <p:nvPr/>
            </p:nvSpPr>
            <p:spPr>
              <a:xfrm>
                <a:off x="5146244" y="3009459"/>
                <a:ext cx="2643801" cy="67056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𝑷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𝑩</m:t>
                          </m:r>
                        </m:e>
                      </m:d>
                      <m:r>
                        <a:rPr lang="en-US" sz="2000" b="1" i="1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𝟐</m:t>
                              </m:r>
                            </m:sub>
                          </m:sSub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𝒏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𝟏𝟐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𝟑𝟔</m:t>
                          </m:r>
                        </m:den>
                      </m:f>
                      <m:r>
                        <a:rPr lang="en-US" sz="20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𝟏</m:t>
                          </m:r>
                        </m:num>
                        <m:den>
                          <m:r>
                            <a:rPr lang="en-US" sz="20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14" name="Прямоугольник 13">
                <a:extLst>
                  <a:ext uri="{FF2B5EF4-FFF2-40B4-BE49-F238E27FC236}">
                    <a16:creationId xmlns:a16="http://schemas.microsoft.com/office/drawing/2014/main" id="{AB76D504-2D77-40F5-82E4-3524BC19EA4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6244" y="3009459"/>
                <a:ext cx="2643801" cy="67056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913019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7" grpId="0"/>
      <p:bldP spid="10" grpId="0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2399" y="827396"/>
            <a:ext cx="8839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2800" dirty="0"/>
          </a:p>
          <a:p>
            <a:pPr algn="just"/>
            <a:endParaRPr lang="ru-RU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id="{D9388856-7C18-4D97-99DA-E61131E2379D}"/>
                  </a:ext>
                </a:extLst>
              </p:cNvPr>
              <p:cNvSpPr/>
              <p:nvPr/>
            </p:nvSpPr>
            <p:spPr>
              <a:xfrm>
                <a:off x="1219354" y="1808121"/>
                <a:ext cx="4784387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600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P(A</a:t>
                </a:r>
                <a14:m>
                  <m:oMath xmlns:m="http://schemas.openxmlformats.org/officeDocument/2006/math">
                    <m:r>
                      <a:rPr lang="en-US" sz="36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∪</m:t>
                    </m:r>
                    <m:r>
                      <a:rPr lang="en-US" sz="36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𝐵</m:t>
                    </m:r>
                  </m:oMath>
                </a14:m>
                <a:r>
                  <a:rPr lang="en-US" sz="3600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14:m>
                  <m:oMath xmlns:m="http://schemas.openxmlformats.org/officeDocument/2006/math">
                    <m:r>
                      <a:rPr lang="en-US" sz="36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≠</m:t>
                    </m:r>
                  </m:oMath>
                </a14:m>
                <a:r>
                  <a:rPr lang="en-US" sz="3600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P(A) + P(</a:t>
                </a:r>
                <a14:m>
                  <m:oMath xmlns:m="http://schemas.openxmlformats.org/officeDocument/2006/math">
                    <m:r>
                      <a:rPr lang="en-US" sz="3600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𝐵</m:t>
                    </m:r>
                  </m:oMath>
                </a14:m>
                <a:r>
                  <a:rPr lang="en-US" sz="3600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ru-RU" sz="3600" dirty="0"/>
              </a:p>
            </p:txBody>
          </p:sp>
        </mc:Choice>
        <mc:Fallback xmlns=""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id="{D9388856-7C18-4D97-99DA-E61131E2379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9354" y="1808121"/>
                <a:ext cx="4784387" cy="646331"/>
              </a:xfrm>
              <a:prstGeom prst="rect">
                <a:avLst/>
              </a:prstGeom>
              <a:blipFill>
                <a:blip r:embed="rId2"/>
                <a:stretch>
                  <a:fillRect l="-3822" t="-16981" r="-2803" b="-3301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Какие типы уроков Вы сопровождаете применением смарт-технологий? / Блог им.  LuizaPlotnikova / EdGuru.RU">
            <a:extLst>
              <a:ext uri="{FF2B5EF4-FFF2-40B4-BE49-F238E27FC236}">
                <a16:creationId xmlns:a16="http://schemas.microsoft.com/office/drawing/2014/main" id="{EE421AEA-B6CB-4062-8807-2AAC8E683F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182" y="890728"/>
            <a:ext cx="2274496" cy="227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98A6219-EFEE-4D25-BDCC-19EDDB6E20FA}"/>
              </a:ext>
            </a:extLst>
          </p:cNvPr>
          <p:cNvSpPr/>
          <p:nvPr/>
        </p:nvSpPr>
        <p:spPr>
          <a:xfrm>
            <a:off x="152399" y="3541518"/>
            <a:ext cx="871971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3600" b="1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uz-Latn-UZ" sz="3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va </a:t>
            </a:r>
            <a:r>
              <a:rPr lang="uz-Latn-UZ" sz="3600" b="1" i="1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3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hodisalar</a:t>
            </a:r>
            <a:r>
              <a:rPr lang="en-US" sz="3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i="1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3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3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keshishmasi</a:t>
            </a:r>
            <a:r>
              <a:rPr lang="en-US" sz="3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bo‘sh</a:t>
            </a:r>
            <a:r>
              <a:rPr lang="en-US" sz="3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to‘plam</a:t>
            </a:r>
            <a:r>
              <a:rPr lang="en-US" sz="3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uz-Latn-UZ" sz="3600" dirty="0">
                <a:solidFill>
                  <a:srgbClr val="000000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26096" y="815776"/>
                <a:ext cx="8927207" cy="18774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300" b="1" i="1" dirty="0"/>
                  <a:t>P(A</a:t>
                </a:r>
                <a14:m>
                  <m:oMath xmlns:m="http://schemas.openxmlformats.org/officeDocument/2006/math">
                    <m:r>
                      <a:rPr lang="en-US" sz="2300" b="1" i="1">
                        <a:latin typeface="Cambria Math" panose="02040503050406030204" pitchFamily="18" charset="0"/>
                      </a:rPr>
                      <m:t> ∪</m:t>
                    </m:r>
                    <m:r>
                      <a:rPr lang="en-US" sz="2300" b="1" i="1">
                        <a:latin typeface="Cambria Math" panose="02040503050406030204" pitchFamily="18" charset="0"/>
                      </a:rPr>
                      <m:t>𝑩</m:t>
                    </m:r>
                  </m:oMath>
                </a14:m>
                <a:r>
                  <a:rPr lang="en-US" sz="2300" b="1" i="1" dirty="0"/>
                  <a:t>)= P(A) + P(</a:t>
                </a:r>
                <a14:m>
                  <m:oMath xmlns:m="http://schemas.openxmlformats.org/officeDocument/2006/math">
                    <m:r>
                      <a:rPr lang="en-US" sz="2300" b="1" i="1">
                        <a:latin typeface="Cambria Math" panose="02040503050406030204" pitchFamily="18" charset="0"/>
                      </a:rPr>
                      <m:t>𝑩</m:t>
                    </m:r>
                  </m:oMath>
                </a14:m>
                <a:r>
                  <a:rPr lang="en-US" sz="2300" b="1" i="1" dirty="0"/>
                  <a:t>)</a:t>
                </a:r>
                <a:endParaRPr lang="uz-Latn-UZ" sz="2300" b="1" i="1" dirty="0"/>
              </a:p>
              <a:p>
                <a:pPr algn="ctr"/>
                <a:endParaRPr lang="uz-Latn-UZ" sz="1200" b="1" i="1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sz="2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𝒎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sz="2800" b="1" dirty="0">
                    <a:solidFill>
                      <a:srgbClr val="C00000"/>
                    </a:solidFill>
                    <a:ea typeface="Times New Roman" panose="02020603050405020304" pitchFamily="18" charset="0"/>
                  </a:rPr>
                  <a:t>= </a:t>
                </a:r>
                <a:r>
                  <a:rPr lang="en-US" sz="2800" b="1" dirty="0">
                    <a:solidFill>
                      <a:srgbClr val="C0000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18</a:t>
                </a:r>
                <a:r>
                  <a:rPr lang="uz-Latn-UZ" sz="2800" b="1" dirty="0">
                    <a:solidFill>
                      <a:srgbClr val="C00000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  va </a:t>
                </a:r>
                <a14:m>
                  <m:oMath xmlns:m="http://schemas.openxmlformats.org/officeDocument/2006/math">
                    <m:r>
                      <a:rPr lang="uz-Latn-UZ" sz="2800" b="1" i="0" smtClean="0">
                        <a:solidFill>
                          <a:srgbClr val="0025D8"/>
                        </a:solidFill>
                        <a:latin typeface="Cambria Math" panose="02040503050406030204" pitchFamily="18" charset="0"/>
                      </a:rPr>
                      <m:t>     </m:t>
                    </m:r>
                    <m:sSub>
                      <m:sSubPr>
                        <m:ctrlPr>
                          <a:rPr lang="ru-RU" sz="2800" b="1" i="1">
                            <a:solidFill>
                              <a:srgbClr val="0025D8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solidFill>
                              <a:srgbClr val="0025D8"/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en-US" sz="2800" b="1" i="1">
                            <a:solidFill>
                              <a:srgbClr val="0025D8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sz="2800" b="1" dirty="0">
                    <a:solidFill>
                      <a:srgbClr val="0025D8"/>
                    </a:solidFill>
                  </a:rPr>
                  <a:t>= 12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sz="28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en-US" sz="2800" b="1" i="1">
                            <a:latin typeface="Cambria Math" panose="02040503050406030204" pitchFamily="18" charset="0"/>
                          </a:rPr>
                          <m:t>𝟑</m:t>
                        </m:r>
                      </m:sub>
                    </m:sSub>
                  </m:oMath>
                </a14:m>
                <a:r>
                  <a:rPr lang="en-US" sz="2800" b="1" dirty="0"/>
                  <a:t> = 6</a:t>
                </a:r>
                <a:r>
                  <a:rPr lang="en-US" sz="2800" dirty="0"/>
                  <a:t> </a:t>
                </a:r>
                <a:r>
                  <a:rPr lang="uz-Latn-UZ" sz="2800" dirty="0"/>
                  <a:t>           </a:t>
                </a:r>
                <a:r>
                  <a:rPr lang="en-US" sz="2800" b="1" i="1" dirty="0"/>
                  <a:t>A ∩ B </a:t>
                </a:r>
                <a:endParaRPr lang="uz-Latn-UZ" sz="2800" b="1" i="1" dirty="0"/>
              </a:p>
              <a:p>
                <a:pPr algn="just"/>
                <a:endParaRPr lang="en-US" sz="2300" b="1" dirty="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96" y="815776"/>
                <a:ext cx="8927207" cy="1877437"/>
              </a:xfrm>
              <a:prstGeom prst="rect">
                <a:avLst/>
              </a:prstGeom>
              <a:blipFill rotWithShape="1">
                <a:blip r:embed="rId2"/>
                <a:stretch>
                  <a:fillRect l="-956" t="-227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5E0569F-B97F-4624-BC16-2E1187D38F7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884" r="55472" b="16716"/>
          <a:stretch/>
        </p:blipFill>
        <p:spPr>
          <a:xfrm>
            <a:off x="5591476" y="962083"/>
            <a:ext cx="3450111" cy="298108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угольник 12">
                <a:extLst>
                  <a:ext uri="{FF2B5EF4-FFF2-40B4-BE49-F238E27FC236}">
                    <a16:creationId xmlns:a16="http://schemas.microsoft.com/office/drawing/2014/main" id="{21F18C21-00E2-41DD-B75D-F311BD6C5066}"/>
                  </a:ext>
                </a:extLst>
              </p:cNvPr>
              <p:cNvSpPr/>
              <p:nvPr/>
            </p:nvSpPr>
            <p:spPr>
              <a:xfrm>
                <a:off x="443867" y="2479417"/>
                <a:ext cx="476855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P(A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∪</m:t>
                    </m:r>
                    <m:r>
                      <a:rPr lang="en-US" sz="24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𝑩</m:t>
                    </m:r>
                  </m:oMath>
                </a14:m>
                <a:r>
                  <a:rPr lang="en-US" sz="2400" b="1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US" sz="2400" b="1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P(A) + P(</a:t>
                </a:r>
                <a14:m>
                  <m:oMath xmlns:m="http://schemas.openxmlformats.org/officeDocument/2006/math">
                    <m:r>
                      <a:rPr lang="en-US" sz="2400" b="1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𝑩</m:t>
                    </m:r>
                  </m:oMath>
                </a14:m>
                <a:r>
                  <a:rPr lang="en-US" sz="2400" b="1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– P (</a:t>
                </a:r>
                <a:r>
                  <a:rPr lang="en-US" sz="2400" b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A∩B</a:t>
                </a:r>
                <a:r>
                  <a:rPr lang="en-US" sz="2400" b="1" i="1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endParaRPr lang="ru-RU" sz="2400" b="1" dirty="0"/>
              </a:p>
            </p:txBody>
          </p:sp>
        </mc:Choice>
        <mc:Fallback xmlns="">
          <p:sp>
            <p:nvSpPr>
              <p:cNvPr id="13" name="Прямоугольник 12">
                <a:extLst>
                  <a:ext uri="{FF2B5EF4-FFF2-40B4-BE49-F238E27FC236}">
                    <a16:creationId xmlns:a16="http://schemas.microsoft.com/office/drawing/2014/main" id="{21F18C21-00E2-41DD-B75D-F311BD6C506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867" y="2479417"/>
                <a:ext cx="4768550" cy="461665"/>
              </a:xfrm>
              <a:prstGeom prst="rect">
                <a:avLst/>
              </a:prstGeom>
              <a:blipFill>
                <a:blip r:embed="rId4"/>
                <a:stretch>
                  <a:fillRect l="-2046" t="-12000" r="-895" b="-293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>
                <a:extLst>
                  <a:ext uri="{FF2B5EF4-FFF2-40B4-BE49-F238E27FC236}">
                    <a16:creationId xmlns:a16="http://schemas.microsoft.com/office/drawing/2014/main" id="{02096477-57F6-4296-BCA9-D7CD0AC004E4}"/>
                  </a:ext>
                </a:extLst>
              </p:cNvPr>
              <p:cNvSpPr/>
              <p:nvPr/>
            </p:nvSpPr>
            <p:spPr>
              <a:xfrm>
                <a:off x="175564" y="3234279"/>
                <a:ext cx="8090611" cy="16881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49580" algn="just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𝑷</m:t>
                      </m:r>
                      <m:r>
                        <a:rPr 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d>
                        <m:dPr>
                          <m:ctrlPr>
                            <a:rPr lang="ru-RU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𝐀</m:t>
                          </m:r>
                          <m:r>
                            <a:rPr lang="en-US" sz="2400" b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∩</m:t>
                          </m:r>
                          <m:r>
                            <a:rPr lang="en-US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𝑩</m:t>
                          </m:r>
                        </m:e>
                      </m:d>
                      <m:r>
                        <a:rPr 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4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</m:ctrlPr>
                            </m:sSubPr>
                            <m:e>
                              <m:r>
                                <a:rPr lang="en-US" sz="24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𝒎</m:t>
                              </m:r>
                            </m:e>
                            <m:sub>
                              <m:r>
                                <a:rPr lang="en-US" sz="2400" b="1" i="1"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</a:rPr>
                                <m:t>𝟑</m:t>
                              </m:r>
                            </m:sub>
                          </m:sSub>
                        </m:num>
                        <m:den>
                          <m:r>
                            <a:rPr lang="en-US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𝒏</m:t>
                          </m:r>
                        </m:den>
                      </m:f>
                      <m:r>
                        <a:rPr lang="en-US" sz="24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=</m:t>
                      </m:r>
                      <m:f>
                        <m:fPr>
                          <m:ctrlPr>
                            <a:rPr lang="ru-RU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𝟔</m:t>
                          </m:r>
                        </m:num>
                        <m:den>
                          <m:r>
                            <a:rPr lang="en-US" sz="24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𝟑𝟔</m:t>
                          </m:r>
                        </m:den>
                      </m:f>
                      <m:r>
                        <a:rPr lang="en-US" sz="2400" b="1" i="1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𝟏</m:t>
                          </m:r>
                        </m:num>
                        <m:den>
                          <m:r>
                            <a:rPr lang="en-US" sz="2400" b="1" i="1"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ru-RU" sz="24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49580" algn="just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𝑷</m:t>
                      </m:r>
                      <m:d>
                        <m:dPr>
                          <m:ctrlPr>
                            <a:rPr lang="ru-RU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𝑨</m:t>
                          </m:r>
                          <m:r>
                            <a:rPr lang="en-US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 ∪</m:t>
                          </m:r>
                          <m:r>
                            <a:rPr lang="en-US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𝑩</m:t>
                          </m:r>
                        </m:e>
                      </m:d>
                      <m:r>
                        <a:rPr 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𝑷</m:t>
                      </m:r>
                      <m:d>
                        <m:dPr>
                          <m:ctrlPr>
                            <a:rPr lang="ru-RU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𝑨</m:t>
                          </m:r>
                        </m:e>
                      </m:d>
                      <m:r>
                        <a:rPr 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+</m:t>
                      </m:r>
                      <m:r>
                        <a:rPr 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𝑷</m:t>
                      </m:r>
                      <m:d>
                        <m:dPr>
                          <m:ctrlPr>
                            <a:rPr lang="ru-RU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𝑩</m:t>
                          </m:r>
                        </m:e>
                      </m:d>
                      <m:r>
                        <a:rPr 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𝑷</m:t>
                      </m:r>
                      <m:r>
                        <a:rPr 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 </m:t>
                      </m:r>
                      <m:d>
                        <m:dPr>
                          <m:ctrlPr>
                            <a:rPr lang="ru-RU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𝐀</m:t>
                          </m:r>
                          <m:r>
                            <a:rPr lang="en-US" sz="2400" b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∩</m:t>
                          </m:r>
                          <m:r>
                            <a:rPr lang="en-US" sz="24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Times New Roman" panose="02020603050405020304" pitchFamily="18" charset="0"/>
                            </a:rPr>
                            <m:t>𝑩</m:t>
                          </m:r>
                        </m:e>
                      </m:d>
                      <m:r>
                        <a:rPr lang="en-US" sz="2400" b="1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𝟏</m:t>
                          </m:r>
                        </m:num>
                        <m:den>
                          <m:r>
                            <a:rPr lang="en-US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𝟐</m:t>
                          </m:r>
                        </m:den>
                      </m:f>
                      <m:r>
                        <a:rPr lang="en-US" sz="24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+</m:t>
                      </m:r>
                      <m:f>
                        <m:fPr>
                          <m:ctrlPr>
                            <a:rPr lang="ru-RU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𝟏</m:t>
                          </m:r>
                        </m:num>
                        <m:den>
                          <m:r>
                            <a:rPr lang="en-US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𝟑</m:t>
                          </m:r>
                        </m:den>
                      </m:f>
                      <m:r>
                        <a:rPr lang="en-US" sz="24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−</m:t>
                      </m:r>
                      <m:f>
                        <m:fPr>
                          <m:ctrlPr>
                            <a:rPr lang="ru-RU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𝟏</m:t>
                          </m:r>
                        </m:num>
                        <m:den>
                          <m:r>
                            <a:rPr lang="en-US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𝟔</m:t>
                          </m:r>
                        </m:den>
                      </m:f>
                      <m:r>
                        <a:rPr lang="en-US" sz="2400" b="1" i="1">
                          <a:latin typeface="Cambria Math" panose="02040503050406030204" pitchFamily="18" charset="0"/>
                          <a:ea typeface="Calibri" panose="020F0502020204030204" pitchFamily="34" charset="0"/>
                        </a:rPr>
                        <m:t>=</m:t>
                      </m:r>
                      <m:f>
                        <m:fPr>
                          <m:ctrlPr>
                            <a:rPr lang="ru-RU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𝟒</m:t>
                          </m:r>
                        </m:num>
                        <m:den>
                          <m:r>
                            <a:rPr lang="en-US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𝟔</m:t>
                          </m:r>
                        </m:den>
                      </m:f>
                      <m:r>
                        <a:rPr lang="en-US" sz="2400" b="1" i="1"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</m:ctrlPr>
                        </m:fPr>
                        <m:num>
                          <m:r>
                            <a:rPr lang="en-US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𝟐</m:t>
                          </m:r>
                        </m:num>
                        <m:den>
                          <m:r>
                            <a:rPr lang="en-US" sz="2400" b="1" i="1">
                              <a:latin typeface="Cambria Math" panose="02040503050406030204" pitchFamily="18" charset="0"/>
                              <a:ea typeface="Calibri" panose="020F0502020204030204" pitchFamily="34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ru-RU" sz="2400" b="1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Прямоугольник 13">
                <a:extLst>
                  <a:ext uri="{FF2B5EF4-FFF2-40B4-BE49-F238E27FC236}">
                    <a16:creationId xmlns:a16="http://schemas.microsoft.com/office/drawing/2014/main" id="{02096477-57F6-4296-BCA9-D7CD0AC004E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564" y="3234279"/>
                <a:ext cx="8090611" cy="168815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0329" y="809952"/>
            <a:ext cx="887315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50"/>
                </a:solidFill>
              </a:rPr>
              <a:t>3-masala</a:t>
            </a:r>
            <a:r>
              <a:rPr lang="uz-Cyrl-UZ" sz="3200" b="1" dirty="0">
                <a:solidFill>
                  <a:srgbClr val="00B050"/>
                </a:solidFill>
              </a:rPr>
              <a:t>. </a:t>
            </a:r>
            <a:r>
              <a:rPr lang="en-US" sz="3200" b="1" dirty="0" err="1"/>
              <a:t>Yashikda</a:t>
            </a:r>
            <a:r>
              <a:rPr lang="en-US" sz="3200" b="1" dirty="0"/>
              <a:t> 10 ta </a:t>
            </a:r>
            <a:r>
              <a:rPr lang="en-US" sz="3200" b="1" dirty="0" err="1"/>
              <a:t>qizil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6 ta </a:t>
            </a:r>
            <a:r>
              <a:rPr lang="en-US" sz="3200" b="1" dirty="0" err="1"/>
              <a:t>ko‘k</a:t>
            </a:r>
            <a:r>
              <a:rPr lang="en-US" sz="3200" b="1" dirty="0"/>
              <a:t> </a:t>
            </a:r>
            <a:r>
              <a:rPr lang="en-US" sz="3200" b="1" dirty="0" err="1"/>
              <a:t>shar</a:t>
            </a:r>
            <a:r>
              <a:rPr lang="en-US" sz="3200" b="1" dirty="0"/>
              <a:t> bor. </a:t>
            </a:r>
            <a:r>
              <a:rPr lang="en-US" sz="3200" b="1" dirty="0" err="1"/>
              <a:t>Tavakkaliga</a:t>
            </a:r>
            <a:r>
              <a:rPr lang="en-US" sz="3200" b="1" dirty="0"/>
              <a:t> 2 ta </a:t>
            </a:r>
            <a:r>
              <a:rPr lang="en-US" sz="3200" b="1" dirty="0" err="1"/>
              <a:t>shar</a:t>
            </a:r>
            <a:r>
              <a:rPr lang="en-US" sz="3200" b="1" dirty="0"/>
              <a:t> </a:t>
            </a:r>
            <a:r>
              <a:rPr lang="en-US" sz="3200" b="1" dirty="0" err="1"/>
              <a:t>olindi</a:t>
            </a:r>
            <a:r>
              <a:rPr lang="en-US" sz="3200" b="1" dirty="0"/>
              <a:t>. </a:t>
            </a:r>
            <a:r>
              <a:rPr lang="en-US" sz="3200" b="1" dirty="0" err="1"/>
              <a:t>Olingan</a:t>
            </a:r>
            <a:r>
              <a:rPr lang="en-US" sz="3200" b="1" dirty="0"/>
              <a:t> </a:t>
            </a:r>
            <a:r>
              <a:rPr lang="en-US" sz="3200" b="1" dirty="0" err="1"/>
              <a:t>ikkala</a:t>
            </a:r>
            <a:r>
              <a:rPr lang="en-US" sz="3200" b="1" dirty="0"/>
              <a:t> </a:t>
            </a:r>
            <a:r>
              <a:rPr lang="en-US" sz="3200" b="1" dirty="0" err="1"/>
              <a:t>sharning</a:t>
            </a:r>
            <a:r>
              <a:rPr lang="en-US" sz="3200" b="1" dirty="0"/>
              <a:t> </a:t>
            </a:r>
            <a:r>
              <a:rPr lang="en-US" sz="3200" b="1" dirty="0" err="1"/>
              <a:t>bir</a:t>
            </a:r>
            <a:r>
              <a:rPr lang="en-US" sz="3200" b="1" dirty="0"/>
              <a:t> </a:t>
            </a:r>
            <a:r>
              <a:rPr lang="en-US" sz="3200" b="1" dirty="0" err="1"/>
              <a:t>xil</a:t>
            </a:r>
            <a:r>
              <a:rPr lang="en-US" sz="3200" b="1" dirty="0"/>
              <a:t> </a:t>
            </a:r>
            <a:r>
              <a:rPr lang="en-US" sz="3200" b="1" dirty="0" err="1"/>
              <a:t>rangli</a:t>
            </a:r>
            <a:r>
              <a:rPr lang="en-US" sz="3200" b="1" dirty="0"/>
              <a:t> </a:t>
            </a:r>
            <a:r>
              <a:rPr lang="en-US" sz="3200" b="1" dirty="0" err="1"/>
              <a:t>bo‘lish</a:t>
            </a:r>
            <a:r>
              <a:rPr lang="en-US" sz="3200" b="1" dirty="0"/>
              <a:t> </a:t>
            </a:r>
            <a:r>
              <a:rPr lang="en-US" sz="3200" b="1" dirty="0" err="1"/>
              <a:t>ehtimolini</a:t>
            </a:r>
            <a:r>
              <a:rPr lang="en-US" sz="3200" b="1" dirty="0"/>
              <a:t> toping.</a:t>
            </a:r>
            <a:endParaRPr lang="ru-RU" sz="3200" b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Объект 2">
                <a:extLst>
                  <a:ext uri="{FF2B5EF4-FFF2-40B4-BE49-F238E27FC236}">
                    <a16:creationId xmlns:a16="http://schemas.microsoft.com/office/drawing/2014/main" id="{14BFB2B2-1EAC-4AF5-A75C-B8D78913A80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03276" y="2269087"/>
                <a:ext cx="8989191" cy="3932861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800" b="1" i="1" dirty="0">
                    <a:solidFill>
                      <a:srgbClr val="00B050"/>
                    </a:solidFill>
                  </a:rPr>
                  <a:t>Yechish: </a:t>
                </a:r>
                <a:r>
                  <a:rPr lang="en-US" sz="2800" b="1" dirty="0"/>
                  <a:t>A={</a:t>
                </a:r>
                <a:r>
                  <a:rPr lang="it-IT" sz="2800" b="1" dirty="0"/>
                  <a:t>olingan shar qizil rangda</a:t>
                </a:r>
                <a:r>
                  <a:rPr lang="en-US" sz="2800" b="1" dirty="0"/>
                  <a:t>}  - 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800" b="1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800" b="1" i="1"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2800" b="1" i="1">
                            <a:latin typeface="Cambria Math"/>
                          </a:rPr>
                          <m:t>𝟏𝟎</m:t>
                        </m:r>
                      </m:sub>
                      <m:sup>
                        <m:r>
                          <a:rPr lang="en-US" sz="2800" b="1" i="1">
                            <a:latin typeface="Cambria Math"/>
                          </a:rPr>
                          <m:t>𝟐</m:t>
                        </m:r>
                      </m:sup>
                    </m:sSubSup>
                  </m:oMath>
                </a14:m>
                <a:endParaRPr lang="en-US" sz="2800" b="1" dirty="0"/>
              </a:p>
              <a:p>
                <a:pPr marL="0" indent="0">
                  <a:buNone/>
                </a:pPr>
                <a:r>
                  <a:rPr lang="en-US" sz="2800" b="1" dirty="0"/>
                  <a:t>B={</a:t>
                </a:r>
                <a:r>
                  <a:rPr lang="it-IT" sz="2800" b="1" dirty="0"/>
                  <a:t>olingan shar ko‘k rangda</a:t>
                </a:r>
                <a:r>
                  <a:rPr lang="en-US" sz="2800" b="1" dirty="0"/>
                  <a:t>}   -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800" b="1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800" b="1" i="1"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2800" b="1" i="1">
                            <a:latin typeface="Cambria Math"/>
                          </a:rPr>
                          <m:t>𝟔</m:t>
                        </m:r>
                      </m:sub>
                      <m:sup>
                        <m:r>
                          <a:rPr lang="en-US" sz="2800" b="1" i="1">
                            <a:latin typeface="Cambria Math"/>
                          </a:rPr>
                          <m:t>𝟐</m:t>
                        </m:r>
                      </m:sup>
                    </m:sSubSup>
                  </m:oMath>
                </a14:m>
                <a:endParaRPr lang="en-US" sz="2800" b="1" dirty="0"/>
              </a:p>
              <a:p>
                <a:pPr marL="0" indent="0">
                  <a:buNone/>
                </a:pPr>
                <a:endParaRPr lang="uz-Latn-UZ" sz="1200" b="1" i="1" dirty="0"/>
              </a:p>
              <a:p>
                <a:pPr marL="0" indent="0">
                  <a:buNone/>
                </a:pPr>
                <a:endParaRPr lang="en-US" sz="100" b="1" i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>
                              <a:latin typeface="Cambria Math"/>
                            </a:rPr>
                            <m:t>𝑨</m:t>
                          </m:r>
                          <m:r>
                            <a:rPr lang="en-US" sz="2000" b="1" i="1">
                              <a:latin typeface="Cambria Math"/>
                            </a:rPr>
                            <m:t>+</m:t>
                          </m:r>
                          <m:r>
                            <a:rPr lang="en-US" sz="2000" b="1" i="1">
                              <a:latin typeface="Cambria Math"/>
                            </a:rPr>
                            <m:t>𝑩</m:t>
                          </m:r>
                        </m:e>
                      </m:d>
                      <m:r>
                        <a:rPr lang="en-US" sz="20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/>
                                </a:rPr>
                                <m:t>𝑪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/>
                                </a:rPr>
                                <m:t>𝟏𝟎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/>
                                </a:rPr>
                                <m:t>𝟐</m:t>
                              </m:r>
                            </m:sup>
                          </m:sSubSup>
                          <m:r>
                            <a:rPr lang="en-US" sz="2000" b="1" i="1">
                              <a:latin typeface="Cambria Math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/>
                                </a:rPr>
                                <m:t>𝑪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/>
                                </a:rPr>
                                <m:t>𝟔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/>
                                </a:rPr>
                                <m:t>𝟐</m:t>
                              </m:r>
                            </m:sup>
                          </m:sSubSup>
                        </m:num>
                        <m:den>
                          <m:sSubSup>
                            <m:sSubSup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000" b="1" i="1">
                                  <a:latin typeface="Cambria Math"/>
                                </a:rPr>
                                <m:t>𝑪</m:t>
                              </m:r>
                            </m:e>
                            <m:sub>
                              <m:r>
                                <a:rPr lang="en-US" sz="2000" b="1" i="1">
                                  <a:latin typeface="Cambria Math"/>
                                </a:rPr>
                                <m:t>𝟏𝟔</m:t>
                              </m:r>
                            </m:sub>
                            <m:sup>
                              <m:r>
                                <a:rPr lang="en-US" sz="2000" b="1" i="1">
                                  <a:latin typeface="Cambria Math"/>
                                </a:rPr>
                                <m:t>𝟐</m:t>
                              </m:r>
                            </m:sup>
                          </m:sSubSup>
                        </m:den>
                      </m:f>
                      <m:r>
                        <a:rPr lang="en-US" sz="20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b="1" i="1">
                                  <a:latin typeface="Cambria Math"/>
                                </a:rPr>
                                <m:t>𝟏𝟎</m:t>
                              </m:r>
                              <m:r>
                                <a:rPr lang="en-US" sz="2000" b="1" i="1">
                                  <a:latin typeface="Cambria Math"/>
                                </a:rPr>
                                <m:t>∙</m:t>
                              </m:r>
                              <m:r>
                                <a:rPr lang="en-US" sz="2000" b="1" i="1">
                                  <a:latin typeface="Cambria Math"/>
                                </a:rPr>
                                <m:t>𝟗</m:t>
                              </m:r>
                            </m:num>
                            <m:den>
                              <m:r>
                                <a:rPr lang="en-US" sz="2000" b="1" i="1">
                                  <a:latin typeface="Cambria Math"/>
                                </a:rPr>
                                <m:t>𝟐</m:t>
                              </m:r>
                            </m:den>
                          </m:f>
                          <m:r>
                            <a:rPr lang="en-US" sz="2000" b="1" i="1">
                              <a:latin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b="1" i="1">
                                  <a:latin typeface="Cambria Math"/>
                                </a:rPr>
                                <m:t>𝟔</m:t>
                              </m:r>
                              <m:r>
                                <a:rPr lang="en-US" sz="2000" b="1" i="1">
                                  <a:latin typeface="Cambria Math"/>
                                </a:rPr>
                                <m:t>∙</m:t>
                              </m:r>
                              <m:r>
                                <a:rPr lang="en-US" sz="2000" b="1" i="1">
                                  <a:latin typeface="Cambria Math"/>
                                </a:rPr>
                                <m:t>𝟓</m:t>
                              </m:r>
                            </m:num>
                            <m:den>
                              <m:r>
                                <a:rPr lang="en-US" sz="2000" b="1" i="1">
                                  <a:latin typeface="Cambria Math"/>
                                </a:rPr>
                                <m:t>𝟐</m:t>
                              </m:r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000" b="1" i="1">
                                  <a:latin typeface="Cambria Math"/>
                                </a:rPr>
                                <m:t>𝟏𝟔</m:t>
                              </m:r>
                              <m:r>
                                <a:rPr lang="en-US" sz="2000" b="1" i="1">
                                  <a:latin typeface="Cambria Math"/>
                                </a:rPr>
                                <m:t>∙</m:t>
                              </m:r>
                              <m:r>
                                <a:rPr lang="en-US" sz="2000" b="1" i="1">
                                  <a:latin typeface="Cambria Math"/>
                                </a:rPr>
                                <m:t>𝟏𝟓</m:t>
                              </m:r>
                            </m:num>
                            <m:den>
                              <m:r>
                                <a:rPr lang="en-US" sz="2000" b="1" i="1">
                                  <a:latin typeface="Cambria Math"/>
                                </a:rPr>
                                <m:t>𝟐</m:t>
                              </m:r>
                            </m:den>
                          </m:f>
                        </m:den>
                      </m:f>
                      <m:r>
                        <a:rPr lang="en-US" sz="20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/>
                            </a:rPr>
                            <m:t>𝟔𝟎</m:t>
                          </m:r>
                        </m:num>
                        <m:den>
                          <m:r>
                            <a:rPr lang="en-US" sz="2000" b="1" i="1">
                              <a:latin typeface="Cambria Math"/>
                            </a:rPr>
                            <m:t>𝟏𝟐𝟎</m:t>
                          </m:r>
                        </m:den>
                      </m:f>
                      <m:r>
                        <a:rPr lang="en-US" sz="20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1" i="1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US" sz="2000" b="1" i="1"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uz-Latn-UZ" sz="2800" b="1" i="1" dirty="0"/>
              </a:p>
              <a:p>
                <a:pPr marL="0" indent="0" algn="r">
                  <a:buNone/>
                </a:pPr>
                <a:r>
                  <a:rPr lang="en-US" sz="2400" b="1" i="1" dirty="0"/>
                  <a:t> </a:t>
                </a:r>
                <a:r>
                  <a:rPr lang="en-US" sz="2400" b="1" i="1" dirty="0" err="1">
                    <a:solidFill>
                      <a:srgbClr val="00B050"/>
                    </a:solidFill>
                  </a:rPr>
                  <a:t>Javob</a:t>
                </a:r>
                <a:r>
                  <a:rPr lang="en-US" sz="2400" b="1" i="1" dirty="0">
                    <a:solidFill>
                      <a:srgbClr val="00B050"/>
                    </a:solidFill>
                  </a:rPr>
                  <a:t>:</a:t>
                </a:r>
                <a:r>
                  <a:rPr lang="en-US" sz="2400" i="1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sz="2400" b="1" i="1"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endParaRPr lang="en-US" sz="2400" b="1" i="1" dirty="0"/>
              </a:p>
              <a:p>
                <a:pPr marL="0" indent="0">
                  <a:buNone/>
                </a:pPr>
                <a:endParaRPr lang="en-US" sz="3000" b="1" dirty="0"/>
              </a:p>
            </p:txBody>
          </p:sp>
        </mc:Choice>
        <mc:Fallback xmlns="">
          <p:sp>
            <p:nvSpPr>
              <p:cNvPr id="8" name="Объект 2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14BFB2B2-1EAC-4AF5-A75C-B8D78913A80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3276" y="2269087"/>
                <a:ext cx="8989191" cy="3932861"/>
              </a:xfrm>
              <a:blipFill rotWithShape="1">
                <a:blip r:embed="rId3"/>
                <a:stretch>
                  <a:fillRect l="-1424" t="-186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Левая фигурная скобка 8"/>
          <p:cNvSpPr/>
          <p:nvPr/>
        </p:nvSpPr>
        <p:spPr>
          <a:xfrm flipH="1">
            <a:off x="6766560" y="2333297"/>
            <a:ext cx="290086" cy="9459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7325641" y="2571750"/>
                <a:ext cx="728020" cy="4872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b="1" i="1">
                              <a:latin typeface="Cambria Math"/>
                            </a:rPr>
                            <m:t>𝑪</m:t>
                          </m:r>
                        </m:e>
                        <m:sub>
                          <m:r>
                            <a:rPr lang="en-US" sz="2400" b="1" i="1">
                              <a:latin typeface="Cambria Math"/>
                            </a:rPr>
                            <m:t>𝟏𝟔</m:t>
                          </m:r>
                        </m:sub>
                        <m:sup>
                          <m:r>
                            <a:rPr lang="en-US" sz="2400" b="1" i="1">
                              <a:latin typeface="Cambria Math"/>
                            </a:rPr>
                            <m:t>𝟐</m:t>
                          </m:r>
                        </m:sup>
                      </m:sSubSup>
                    </m:oMath>
                  </m:oMathPara>
                </a14:m>
                <a:endParaRPr lang="ru-RU" sz="2400" dirty="0"/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25641" y="2571750"/>
                <a:ext cx="728020" cy="48724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84955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animBg="1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8EC7B3C-B26D-4D09-AEED-E3EE033485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8816" y="1156712"/>
            <a:ext cx="3664854" cy="3456051"/>
          </a:xfrm>
          <a:prstGeom prst="rect">
            <a:avLst/>
          </a:prstGeom>
        </p:spPr>
      </p:pic>
      <p:sp>
        <p:nvSpPr>
          <p:cNvPr id="3" name="AutoShape 2" descr="Бильярдные шары Битки бильярдные купить в Киеве (Украина)"/>
          <p:cNvSpPr>
            <a:spLocks noChangeAspect="1" noChangeArrowheads="1"/>
          </p:cNvSpPr>
          <p:nvPr/>
        </p:nvSpPr>
        <p:spPr bwMode="auto">
          <a:xfrm>
            <a:off x="155575" y="-144780"/>
            <a:ext cx="314960" cy="31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0330" y="809952"/>
            <a:ext cx="604012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00" b="1" dirty="0">
                <a:solidFill>
                  <a:srgbClr val="00B050"/>
                </a:solidFill>
              </a:rPr>
              <a:t>4-masala</a:t>
            </a:r>
            <a:r>
              <a:rPr lang="uz-Cyrl-UZ" sz="3500" b="1" dirty="0">
                <a:solidFill>
                  <a:srgbClr val="00B050"/>
                </a:solidFill>
              </a:rPr>
              <a:t>. </a:t>
            </a:r>
            <a:r>
              <a:rPr lang="en-US" sz="3500" b="1" dirty="0">
                <a:solidFill>
                  <a:srgbClr val="002060"/>
                </a:solidFill>
              </a:rPr>
              <a:t>5</a:t>
            </a:r>
            <a:r>
              <a:rPr lang="it-IT" sz="3500" b="1" dirty="0">
                <a:solidFill>
                  <a:srgbClr val="002060"/>
                </a:solidFill>
              </a:rPr>
              <a:t>0 ta sharcha 1 dan 50 gacha raqamlanib, idishga solingan. Tavakkaliga olingan sharcha raqamining 3 ga yoki 19 ga karrali bo‘lish ehtimolini toping.</a:t>
            </a:r>
            <a:endParaRPr lang="ru-RU" sz="3500" b="1" dirty="0">
              <a:solidFill>
                <a:srgbClr val="002060"/>
              </a:solidFill>
            </a:endParaRP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8296166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14BFB2B2-1EAC-4AF5-A75C-B8D78913A80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70511" y="924381"/>
                <a:ext cx="8989191" cy="3932861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800" b="1" i="1" dirty="0">
                    <a:solidFill>
                      <a:srgbClr val="00B050"/>
                    </a:solidFill>
                  </a:rPr>
                  <a:t>Yechish: </a:t>
                </a:r>
                <a:r>
                  <a:rPr lang="en-US" sz="2800" b="1" dirty="0"/>
                  <a:t>A={</a:t>
                </a:r>
                <a:r>
                  <a:rPr lang="it-IT" sz="2800" b="1" dirty="0"/>
                  <a:t>olingan sharcha raqami 3 ga karrali</a:t>
                </a:r>
                <a:r>
                  <a:rPr lang="en-US" sz="2800" b="1" dirty="0"/>
                  <a:t>}</a:t>
                </a:r>
              </a:p>
              <a:p>
                <a:pPr marL="0" indent="0">
                  <a:buNone/>
                </a:pPr>
                <a:r>
                  <a:rPr lang="en-US" sz="2800" b="1" dirty="0"/>
                  <a:t>B={</a:t>
                </a:r>
                <a:r>
                  <a:rPr lang="it-IT" sz="2800" b="1" dirty="0"/>
                  <a:t>olingan sharcha raqami 19 ga karrali</a:t>
                </a:r>
                <a:r>
                  <a:rPr lang="en-US" sz="2800" b="1" dirty="0"/>
                  <a:t>} </a:t>
                </a:r>
              </a:p>
              <a:p>
                <a:pPr marL="0" indent="0">
                  <a:buNone/>
                </a:pPr>
                <a:r>
                  <a:rPr lang="en-US" sz="2800" b="1" i="1" dirty="0"/>
                  <a:t>A </a:t>
                </a:r>
                <a:r>
                  <a:rPr lang="en-US" sz="2800" b="1" i="1" dirty="0" err="1"/>
                  <a:t>hodisa</a:t>
                </a:r>
                <a:r>
                  <a:rPr lang="uz-Latn-UZ" sz="2800" b="1" i="1" dirty="0"/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z-Latn-UZ" sz="28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Latn-UZ" sz="2800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uz-Latn-UZ" sz="28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uz-Latn-UZ" sz="2800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800" b="1" i="1" smtClean="0">
                        <a:latin typeface="Cambria Math" panose="02040503050406030204" pitchFamily="18" charset="0"/>
                      </a:rPr>
                      <m:t>𝟏𝟔</m:t>
                    </m:r>
                  </m:oMath>
                </a14:m>
                <a:r>
                  <a:rPr lang="en-US" sz="2800" b="1" i="1" dirty="0"/>
                  <a:t> </a:t>
                </a:r>
                <a:r>
                  <a:rPr lang="uz-Latn-UZ" sz="2800" b="1" i="1" dirty="0"/>
                  <a:t>     B</a:t>
                </a:r>
                <a:r>
                  <a:rPr lang="en-US" sz="2800" b="1" i="1" dirty="0"/>
                  <a:t> </a:t>
                </a:r>
                <a:r>
                  <a:rPr lang="en-US" sz="2800" b="1" i="1" dirty="0" err="1"/>
                  <a:t>hodisa</a:t>
                </a:r>
                <a:r>
                  <a:rPr lang="uz-Latn-UZ" sz="2800" b="1" i="1" dirty="0"/>
                  <a:t> </a:t>
                </a:r>
                <a14:m>
                  <m:oMath xmlns:m="http://schemas.openxmlformats.org/officeDocument/2006/math">
                    <m:r>
                      <a:rPr lang="uz-Latn-UZ" sz="2800" b="1" i="1" smtClean="0">
                        <a:latin typeface="Cambria Math" panose="02040503050406030204" pitchFamily="18" charset="0"/>
                      </a:rPr>
                      <m:t>  </m:t>
                    </m:r>
                    <m:sSub>
                      <m:sSubPr>
                        <m:ctrlPr>
                          <a:rPr lang="uz-Latn-UZ" sz="28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z-Latn-UZ" sz="2800" b="1" i="1" smtClean="0">
                            <a:latin typeface="Cambria Math" panose="02040503050406030204" pitchFamily="18" charset="0"/>
                          </a:rPr>
                          <m:t>𝒎</m:t>
                        </m:r>
                      </m:e>
                      <m:sub>
                        <m:r>
                          <a:rPr lang="uz-Latn-UZ" sz="28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uz-Latn-UZ" sz="2800" b="1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sz="2800" b="1" i="1" dirty="0"/>
                  <a:t>2 </a:t>
                </a:r>
                <a:r>
                  <a:rPr lang="uz-Latn-UZ" sz="2800" b="1" i="1" dirty="0"/>
                  <a:t>           n=</a:t>
                </a:r>
                <a:r>
                  <a:rPr lang="en-US" sz="2800" b="1" i="1" dirty="0"/>
                  <a:t>50</a:t>
                </a:r>
                <a:endParaRPr lang="uz-Latn-UZ" sz="2800" b="1" i="1" dirty="0"/>
              </a:p>
              <a:p>
                <a:pPr marL="0" indent="0">
                  <a:buNone/>
                </a:pPr>
                <a:endParaRPr lang="uz-Latn-UZ" sz="1200" b="1" i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ru-RU" sz="28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16</m:t>
                          </m:r>
                        </m:num>
                        <m:den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50</m:t>
                          </m:r>
                        </m:den>
                      </m:f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  <m:r>
                        <a:rPr lang="en-US" sz="2800" i="1">
                          <a:latin typeface="Cambria Math" panose="02040503050406030204" pitchFamily="18" charset="0"/>
                        </a:rPr>
                        <m:t>,             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ru-RU" sz="28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50</m:t>
                          </m:r>
                        </m:den>
                      </m:f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ru-RU" sz="2800" dirty="0"/>
              </a:p>
              <a:p>
                <a:pPr marL="0" indent="0">
                  <a:buNone/>
                </a:pPr>
                <a:r>
                  <a:rPr lang="it-IT" sz="2800" b="1" dirty="0"/>
                  <a:t> </a:t>
                </a:r>
                <a:endParaRPr lang="ru-RU" sz="28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ru-RU" sz="28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ru-RU" sz="28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  <m:r>
                        <a:rPr lang="en-US" sz="28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ru-RU" sz="28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8</m:t>
                          </m:r>
                        </m:num>
                        <m:den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  <m:r>
                        <a:rPr lang="en-US" sz="2800" i="1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ru-RU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25</m:t>
                          </m:r>
                        </m:den>
                      </m:f>
                    </m:oMath>
                  </m:oMathPara>
                </a14:m>
                <a:endParaRPr lang="ru-RU" sz="2800" dirty="0"/>
              </a:p>
              <a:p>
                <a:pPr marL="0" indent="0">
                  <a:buNone/>
                </a:pPr>
                <a:endParaRPr lang="uz-Latn-UZ" sz="3000" b="1" i="1" dirty="0"/>
              </a:p>
              <a:p>
                <a:pPr marL="0" indent="0">
                  <a:buNone/>
                </a:pPr>
                <a:r>
                  <a:rPr lang="en-US" sz="3000" b="1" i="1" dirty="0"/>
                  <a:t> </a:t>
                </a:r>
              </a:p>
              <a:p>
                <a:pPr marL="0" indent="0">
                  <a:buNone/>
                </a:pPr>
                <a:endParaRPr lang="en-US" sz="3000" b="1" dirty="0"/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14BFB2B2-1EAC-4AF5-A75C-B8D78913A80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0511" y="924381"/>
                <a:ext cx="8989191" cy="3932861"/>
              </a:xfrm>
              <a:blipFill rotWithShape="1">
                <a:blip r:embed="rId2"/>
                <a:stretch>
                  <a:fillRect l="-1424" t="-248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B47F9168-CCC9-4501-8365-E2A48209FCA1}"/>
                  </a:ext>
                </a:extLst>
              </p:cNvPr>
              <p:cNvSpPr/>
              <p:nvPr/>
            </p:nvSpPr>
            <p:spPr>
              <a:xfrm>
                <a:off x="7637662" y="4440597"/>
                <a:ext cx="1360288" cy="69506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r>
                        <a:rPr lang="en-US" sz="2000" b="1" i="1" smtClean="0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𝑱𝒂𝒗𝒐𝒃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: 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uz-Latn-UZ" sz="2000" b="0" i="1" smtClean="0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US" sz="2000" i="1" dirty="0">
                  <a:cs typeface="Cambria Math" panose="02040503050406030204" pitchFamily="18" charset="0"/>
                  <a:sym typeface="+mn-ea"/>
                </a:endParaRPr>
              </a:p>
            </p:txBody>
          </p:sp>
        </mc:Choice>
        <mc:Fallback xmlns="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B47F9168-CCC9-4501-8365-E2A48209FC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7662" y="4440597"/>
                <a:ext cx="1360288" cy="69506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4073017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329" y="809952"/>
            <a:ext cx="887315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00B050"/>
                </a:solidFill>
              </a:rPr>
              <a:t>5-masala</a:t>
            </a:r>
            <a:r>
              <a:rPr lang="uz-Cyrl-UZ" sz="4000" b="1" dirty="0">
                <a:solidFill>
                  <a:srgbClr val="00B050"/>
                </a:solidFill>
              </a:rPr>
              <a:t>. </a:t>
            </a:r>
            <a:r>
              <a:rPr lang="it-IT" sz="4000" b="1" dirty="0"/>
              <a:t>Qutida 40 ta shar bor, ulardan 20 tasi ko‘k, 15 tasi qora va 5 tasi oq. Tavakkal olingan sharning rangli bo‘lish ehtimolligini toping.</a:t>
            </a:r>
            <a:endParaRPr lang="ru-RU" sz="4000" b="1" dirty="0"/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6437656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>
                <a:extLst>
                  <a:ext uri="{FF2B5EF4-FFF2-40B4-BE49-F238E27FC236}">
                    <a16:creationId xmlns:a16="http://schemas.microsoft.com/office/drawing/2014/main" id="{14BFB2B2-1EAC-4AF5-A75C-B8D78913A80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70511" y="924381"/>
                <a:ext cx="8989191" cy="3932861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800" b="1" i="1" dirty="0" err="1">
                    <a:solidFill>
                      <a:srgbClr val="00B050"/>
                    </a:solidFill>
                  </a:rPr>
                  <a:t>Yechish</a:t>
                </a:r>
                <a:r>
                  <a:rPr lang="en-US" sz="2800" b="1" i="1" dirty="0">
                    <a:solidFill>
                      <a:srgbClr val="00B050"/>
                    </a:solidFill>
                  </a:rPr>
                  <a:t>: </a:t>
                </a:r>
                <a:r>
                  <a:rPr lang="it-IT" sz="2800" b="1" dirty="0"/>
                  <a:t>Rangli shar chiqishi deganda yo ko‘k shar, yoki qora shar chiqishi tushiniladi. Olingan sharning ko‘k shar chiqishi hodisasini </a:t>
                </a:r>
                <a:r>
                  <a:rPr lang="it-IT" sz="2800" b="1" i="1" dirty="0"/>
                  <a:t>A</a:t>
                </a:r>
                <a:r>
                  <a:rPr lang="it-IT" sz="2800" b="1" dirty="0"/>
                  <a:t>, qora shar chiqishi hodisasini </a:t>
                </a:r>
                <a:r>
                  <a:rPr lang="en-US" sz="2800" b="1" i="1" dirty="0"/>
                  <a:t>B</a:t>
                </a:r>
                <a:r>
                  <a:rPr lang="en-US" sz="2800" b="1" dirty="0"/>
                  <a:t> </a:t>
                </a:r>
                <a:r>
                  <a:rPr lang="it-IT" sz="2800" b="1" dirty="0"/>
                  <a:t> deymiz. </a:t>
                </a:r>
                <a:r>
                  <a:rPr lang="en-US" sz="2800" b="1" dirty="0"/>
                  <a:t>U </a:t>
                </a:r>
                <a:r>
                  <a:rPr lang="en-US" sz="2800" b="1" dirty="0" err="1"/>
                  <a:t>holda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ehtimollikning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klassik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ta’rifiga</a:t>
                </a:r>
                <a:r>
                  <a:rPr lang="en-US" sz="2800" b="1" dirty="0"/>
                  <a:t> </a:t>
                </a:r>
                <a:r>
                  <a:rPr lang="en-US" sz="2800" b="1" dirty="0" err="1"/>
                  <a:t>ko‘ra</a:t>
                </a:r>
                <a:endParaRPr lang="en-US" sz="2800" b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1" i="1">
                              <a:latin typeface="Cambria Math"/>
                            </a:rPr>
                            <m:t>𝑨</m:t>
                          </m:r>
                        </m:e>
                      </m:d>
                      <m:r>
                        <a:rPr lang="en-US" sz="28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1">
                              <a:latin typeface="Cambria Math"/>
                            </a:rPr>
                            <m:t>𝟐𝟎</m:t>
                          </m:r>
                        </m:num>
                        <m:den>
                          <m:r>
                            <a:rPr lang="en-US" sz="2800" b="1" i="1">
                              <a:latin typeface="Cambria Math"/>
                            </a:rPr>
                            <m:t>𝟒𝟎</m:t>
                          </m:r>
                        </m:den>
                      </m:f>
                      <m:r>
                        <a:rPr lang="en-US" sz="28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1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US" sz="2800" b="1" i="1"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en-US" sz="2800" b="1" i="1">
                          <a:latin typeface="Cambria Math"/>
                        </a:rPr>
                        <m:t>,             </m:t>
                      </m:r>
                      <m:r>
                        <a:rPr lang="en-US" sz="28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1" i="1">
                              <a:latin typeface="Cambria Math"/>
                            </a:rPr>
                            <m:t>𝑩</m:t>
                          </m:r>
                        </m:e>
                      </m:d>
                      <m:r>
                        <a:rPr lang="en-US" sz="28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1">
                              <a:latin typeface="Cambria Math"/>
                            </a:rPr>
                            <m:t>𝟏𝟓</m:t>
                          </m:r>
                        </m:num>
                        <m:den>
                          <m:r>
                            <a:rPr lang="en-US" sz="2800" b="1" i="1">
                              <a:latin typeface="Cambria Math"/>
                            </a:rPr>
                            <m:t>𝟒𝟎</m:t>
                          </m:r>
                        </m:den>
                      </m:f>
                      <m:r>
                        <a:rPr lang="en-US" sz="28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1"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en-US" sz="2800" b="1" i="1">
                              <a:latin typeface="Cambria Math"/>
                            </a:rPr>
                            <m:t>𝟖</m:t>
                          </m:r>
                        </m:den>
                      </m:f>
                      <m:r>
                        <a:rPr lang="en-US" sz="2800" b="1" i="1">
                          <a:latin typeface="Cambria Math"/>
                        </a:rPr>
                        <m:t>.</m:t>
                      </m:r>
                    </m:oMath>
                  </m:oMathPara>
                </a14:m>
                <a:endParaRPr lang="en-US" sz="2800" b="1" dirty="0"/>
              </a:p>
              <a:p>
                <a:pPr marL="0" indent="0">
                  <a:buNone/>
                </a:pPr>
                <a:endParaRPr lang="en-US" sz="2800" i="1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1" i="1">
                              <a:latin typeface="Cambria Math"/>
                            </a:rPr>
                            <m:t>𝑨</m:t>
                          </m:r>
                          <m:r>
                            <a:rPr lang="en-US" sz="2800" b="1" i="1">
                              <a:latin typeface="Cambria Math"/>
                            </a:rPr>
                            <m:t>+</m:t>
                          </m:r>
                          <m:r>
                            <a:rPr lang="en-US" sz="2800" b="1" i="1">
                              <a:latin typeface="Cambria Math"/>
                            </a:rPr>
                            <m:t>𝑩</m:t>
                          </m:r>
                        </m:e>
                      </m:d>
                      <m:r>
                        <a:rPr lang="en-US" sz="2800" b="1" i="1">
                          <a:latin typeface="Cambria Math"/>
                        </a:rPr>
                        <m:t>=</m:t>
                      </m:r>
                      <m:r>
                        <a:rPr lang="en-US" sz="28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1" i="1">
                              <a:latin typeface="Cambria Math"/>
                            </a:rPr>
                            <m:t>𝑨</m:t>
                          </m:r>
                        </m:e>
                      </m:d>
                      <m:r>
                        <a:rPr lang="en-US" sz="2800" b="1" i="1">
                          <a:latin typeface="Cambria Math"/>
                        </a:rPr>
                        <m:t>+</m:t>
                      </m:r>
                      <m:r>
                        <a:rPr lang="en-US" sz="2800" b="1" i="1"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ru-RU" sz="28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800" b="1" i="1">
                              <a:latin typeface="Cambria Math"/>
                            </a:rPr>
                            <m:t>𝑩</m:t>
                          </m:r>
                        </m:e>
                      </m:d>
                      <m:r>
                        <a:rPr lang="en-US" sz="28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1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en-US" sz="2800" b="1" i="1">
                              <a:latin typeface="Cambria Math"/>
                            </a:rPr>
                            <m:t>𝟐</m:t>
                          </m:r>
                        </m:den>
                      </m:f>
                      <m:r>
                        <a:rPr lang="en-US" sz="2800" b="1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ru-RU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1"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en-US" sz="2800" b="1" i="1">
                              <a:latin typeface="Cambria Math"/>
                            </a:rPr>
                            <m:t>𝟖</m:t>
                          </m:r>
                        </m:den>
                      </m:f>
                      <m:r>
                        <a:rPr lang="en-US" sz="28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ru-RU" sz="28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800" b="1" i="1">
                              <a:latin typeface="Cambria Math"/>
                            </a:rPr>
                            <m:t>𝟕</m:t>
                          </m:r>
                        </m:num>
                        <m:den>
                          <m:r>
                            <a:rPr lang="en-US" sz="2800" b="1" i="1">
                              <a:latin typeface="Cambria Math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ru-RU" sz="2800" b="1" dirty="0"/>
              </a:p>
              <a:p>
                <a:pPr marL="0" indent="0">
                  <a:buNone/>
                </a:pPr>
                <a:endParaRPr lang="ru-RU" sz="2800" b="1" dirty="0"/>
              </a:p>
              <a:p>
                <a:pPr marL="0" indent="0">
                  <a:buNone/>
                </a:pPr>
                <a:endParaRPr lang="ru-RU" sz="2800" b="1" dirty="0"/>
              </a:p>
              <a:p>
                <a:pPr marL="0" indent="0">
                  <a:buNone/>
                </a:pPr>
                <a:endParaRPr lang="uz-Latn-UZ" sz="3000" b="1" i="1" dirty="0"/>
              </a:p>
              <a:p>
                <a:pPr marL="0" indent="0">
                  <a:buNone/>
                </a:pPr>
                <a:r>
                  <a:rPr lang="en-US" sz="3000" b="1" i="1" dirty="0"/>
                  <a:t> </a:t>
                </a:r>
              </a:p>
              <a:p>
                <a:pPr marL="0" indent="0">
                  <a:buNone/>
                </a:pPr>
                <a:endParaRPr lang="en-US" sz="3000" b="1" dirty="0"/>
              </a:p>
            </p:txBody>
          </p:sp>
        </mc:Choice>
        <mc:Fallback xmlns="">
          <p:sp>
            <p:nvSpPr>
              <p:cNvPr id="3" name="Объект 2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14BFB2B2-1EAC-4AF5-A75C-B8D78913A80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70511" y="924381"/>
                <a:ext cx="8989191" cy="3932861"/>
              </a:xfrm>
              <a:blipFill rotWithShape="1">
                <a:blip r:embed="rId2"/>
                <a:stretch>
                  <a:fillRect l="-1424" t="-2481" r="-216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>
                <a:extLst>
                  <a:ext uri="{FF2B5EF4-FFF2-40B4-BE49-F238E27FC236}">
                    <a16:creationId xmlns:a16="http://schemas.microsoft.com/office/drawing/2014/main" id="{B47F9168-CCC9-4501-8365-E2A48209FCA1}"/>
                  </a:ext>
                </a:extLst>
              </p:cNvPr>
              <p:cNvSpPr/>
              <p:nvPr/>
            </p:nvSpPr>
            <p:spPr>
              <a:xfrm>
                <a:off x="7637662" y="4440597"/>
                <a:ext cx="1360288" cy="6665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r>
                        <a:rPr lang="en-US" sz="2000" b="1" i="1" smtClean="0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𝑱𝒂𝒗𝒐𝒃</m:t>
                      </m:r>
                      <m:r>
                        <a:rPr lang="en-US" sz="2000" b="1" i="1" smtClean="0">
                          <a:latin typeface="Cambria Math" panose="02040503050406030204" pitchFamily="18" charset="0"/>
                          <a:cs typeface="Cambria Math" panose="02040503050406030204" pitchFamily="18" charset="0"/>
                        </a:rPr>
                        <m:t>: 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  <a:cs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b="0" i="1" smtClean="0">
                              <a:latin typeface="Cambria Math"/>
                              <a:cs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en-US" sz="2000" b="0" i="1" smtClean="0">
                              <a:latin typeface="Cambria Math"/>
                              <a:cs typeface="Cambria Math" panose="02040503050406030204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en-US" sz="2000" i="1" dirty="0">
                  <a:cs typeface="Cambria Math" panose="02040503050406030204" pitchFamily="18" charset="0"/>
                  <a:sym typeface="+mn-ea"/>
                </a:endParaRPr>
              </a:p>
            </p:txBody>
          </p:sp>
        </mc:Choice>
        <mc:Fallback xmlns="">
          <p:sp>
            <p:nvSpPr>
              <p:cNvPr id="2" name="Прямоугольник 1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B47F9168-CCC9-4501-8365-E2A48209FCA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37662" y="4440597"/>
                <a:ext cx="1360288" cy="66652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095071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77B34E4E-9839-4C8C-8B27-BCFFA8E120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806" y="993058"/>
            <a:ext cx="8807451" cy="4085431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2800" b="1" i="1" dirty="0">
                <a:solidFill>
                  <a:srgbClr val="00B050"/>
                </a:solidFill>
              </a:rPr>
              <a:t>6-m</a:t>
            </a:r>
            <a:r>
              <a:rPr lang="uz-Latn-UZ" sz="2800" b="1" i="1" dirty="0">
                <a:solidFill>
                  <a:srgbClr val="00B050"/>
                </a:solidFill>
              </a:rPr>
              <a:t>a</a:t>
            </a:r>
            <a:r>
              <a:rPr lang="en-US" sz="2800" b="1" i="1" dirty="0" err="1">
                <a:solidFill>
                  <a:srgbClr val="00B050"/>
                </a:solidFill>
              </a:rPr>
              <a:t>sala</a:t>
            </a:r>
            <a:r>
              <a:rPr lang="en-US" sz="2800" b="1" i="1" dirty="0">
                <a:solidFill>
                  <a:srgbClr val="00B050"/>
                </a:solidFill>
              </a:rPr>
              <a:t>.</a:t>
            </a:r>
            <a:r>
              <a:rPr lang="en-US" sz="2800" b="1" dirty="0">
                <a:solidFill>
                  <a:srgbClr val="00B050"/>
                </a:solidFill>
              </a:rPr>
              <a:t> </a:t>
            </a:r>
            <a:r>
              <a:rPr lang="it-IT" sz="2800" b="1" dirty="0"/>
              <a:t>Ikki ovchi bo‘riga qarata bittadan o‘q uzishdi. Birinchi ovchining bo‘riga o‘qni tekkizish ehtimoli 0,7 ga, ikkinchisiniki esa 0,8 ga teng. Hech bo‘lmaganda bitta o‘qning bo‘riga tegish ehtimolini toping.</a:t>
            </a:r>
          </a:p>
          <a:p>
            <a:pPr marL="0" indent="0">
              <a:buNone/>
            </a:pPr>
            <a:r>
              <a:rPr lang="it-IT" sz="2800" b="1" i="1" dirty="0">
                <a:solidFill>
                  <a:srgbClr val="00B050"/>
                </a:solidFill>
              </a:rPr>
              <a:t>Yechish</a:t>
            </a:r>
            <a:r>
              <a:rPr lang="it-IT" sz="2800" b="1" dirty="0">
                <a:solidFill>
                  <a:srgbClr val="00B050"/>
                </a:solidFill>
              </a:rPr>
              <a:t>:   </a:t>
            </a:r>
            <a:r>
              <a:rPr lang="it-IT" sz="2800" b="1" i="1" dirty="0"/>
              <a:t>A={</a:t>
            </a:r>
            <a:r>
              <a:rPr lang="it-IT" sz="2800" b="1" dirty="0"/>
              <a:t>birinchi ovchining bo‘riga o‘qni tekkizishi}</a:t>
            </a:r>
          </a:p>
          <a:p>
            <a:pPr marL="0" indent="0">
              <a:buNone/>
            </a:pPr>
            <a:r>
              <a:rPr lang="it-IT" sz="2800" b="1" i="1" dirty="0"/>
              <a:t>B</a:t>
            </a:r>
            <a:r>
              <a:rPr lang="it-IT" sz="2800" b="1" dirty="0"/>
              <a:t> ={ikkinchi ovchining bo‘riga o‘qni tekkizishi}</a:t>
            </a:r>
          </a:p>
          <a:p>
            <a:pPr marL="0" indent="0">
              <a:buNone/>
            </a:pPr>
            <a:endParaRPr lang="it-IT" sz="2400" b="1" i="1" dirty="0"/>
          </a:p>
          <a:p>
            <a:pPr marL="0" indent="0">
              <a:buNone/>
            </a:pPr>
            <a:r>
              <a:rPr lang="it-IT" sz="2400" b="1" i="1" dirty="0"/>
              <a:t>P(A+B)=P(A)+P(B)-P(AB)= P(A)+P(B)-P(A)∙P(B)= 0,7+0,8-0,7∙0,8=0,94</a:t>
            </a:r>
            <a:endParaRPr lang="ru-RU" sz="2400" b="1" dirty="0"/>
          </a:p>
          <a:p>
            <a:pPr marL="0" indent="0">
              <a:buNone/>
            </a:pPr>
            <a:r>
              <a:rPr lang="it-IT" sz="2800" b="1" dirty="0"/>
              <a:t> </a:t>
            </a:r>
            <a:endParaRPr lang="ru-RU" sz="2800" b="1" dirty="0"/>
          </a:p>
          <a:p>
            <a:pPr marL="0" indent="0" algn="r">
              <a:buNone/>
            </a:pPr>
            <a:r>
              <a:rPr lang="it-IT" sz="2800" b="1" i="1" dirty="0">
                <a:solidFill>
                  <a:srgbClr val="00B050"/>
                </a:solidFill>
              </a:rPr>
              <a:t>Javob:</a:t>
            </a:r>
            <a:r>
              <a:rPr lang="it-IT" sz="2800" b="1" dirty="0"/>
              <a:t> 0,94</a:t>
            </a:r>
            <a:endParaRPr lang="ru-RU" sz="2800" b="1" dirty="0"/>
          </a:p>
          <a:p>
            <a:pPr marL="0" indent="0" algn="just">
              <a:buNone/>
            </a:pPr>
            <a:endParaRPr lang="ru-RU" sz="2800" b="1" dirty="0"/>
          </a:p>
          <a:p>
            <a:pPr algn="just"/>
            <a:endParaRPr lang="ru-RU" sz="2800" b="1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0209936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 txBox="1"/>
          <p:nvPr/>
        </p:nvSpPr>
        <p:spPr>
          <a:xfrm>
            <a:off x="1348468" y="2194265"/>
            <a:ext cx="6680271" cy="1492712"/>
          </a:xfrm>
          <a:prstGeom prst="rect">
            <a:avLst/>
          </a:prstGeom>
        </p:spPr>
        <p:txBody>
          <a:bodyPr vert="horz" wrap="square" lIns="0" tIns="15236" rIns="0" bIns="0" rtlCol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 panose="020B0604020202020204"/>
                <a:ea typeface="+mj-ea"/>
                <a:cs typeface="Arial" panose="020B0604020202020204"/>
              </a:defRPr>
            </a:lvl1pPr>
          </a:lstStyle>
          <a:p>
            <a:pPr marL="39370" algn="ctr">
              <a:spcBef>
                <a:spcPts val="120"/>
              </a:spcBef>
            </a:pPr>
            <a:r>
              <a:rPr lang="en-US" sz="4800" dirty="0">
                <a:solidFill>
                  <a:srgbClr val="002060"/>
                </a:solidFill>
                <a:latin typeface="+mn-lt"/>
                <a:cs typeface="Arial" panose="020B0604020202020204" pitchFamily="34" charset="0"/>
              </a:rPr>
              <a:t>E’TIBORINGIZ UCHUN RAHMAT!</a:t>
            </a:r>
            <a:endParaRPr lang="en-US" sz="4400" spc="10" dirty="0">
              <a:solidFill>
                <a:srgbClr val="00206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object 3"/>
          <p:cNvSpPr txBox="1"/>
          <p:nvPr/>
        </p:nvSpPr>
        <p:spPr>
          <a:xfrm>
            <a:off x="1652568" y="70665"/>
            <a:ext cx="5404069" cy="845743"/>
          </a:xfrm>
          <a:prstGeom prst="rect">
            <a:avLst/>
          </a:prstGeom>
        </p:spPr>
        <p:txBody>
          <a:bodyPr vert="horz" wrap="square" lIns="0" tIns="14604" rIns="0" bIns="0" rtlCol="0" anchor="ctr">
            <a:spAutoFit/>
          </a:bodyPr>
          <a:lstStyle>
            <a:lvl1pPr algn="ctr" defTabSz="837565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15"/>
              </a:spcBef>
            </a:pPr>
            <a:r>
              <a:rPr lang="en-US" sz="5400" b="1" spc="5">
                <a:solidFill>
                  <a:schemeClr val="bg1"/>
                </a:solidFill>
              </a:rPr>
              <a:t>Matematika</a:t>
            </a:r>
            <a:endParaRPr lang="en-US" sz="5400" b="1" dirty="0">
              <a:solidFill>
                <a:schemeClr val="bg1"/>
              </a:solidFill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2393</TotalTime>
  <Words>957</Words>
  <Application>Microsoft Office PowerPoint</Application>
  <PresentationFormat>Экран (16:9)</PresentationFormat>
  <Paragraphs>110</Paragraphs>
  <Slides>18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Cambria Math</vt:lpstr>
      <vt:lpstr>Fira Sans Extra Condensed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</cp:lastModifiedBy>
  <cp:revision>342</cp:revision>
  <dcterms:created xsi:type="dcterms:W3CDTF">2019-02-21T15:01:00Z</dcterms:created>
  <dcterms:modified xsi:type="dcterms:W3CDTF">2023-01-27T02:16:06Z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63ACA9B723EC4AACB006A549BF0B97FC</vt:lpwstr>
  </property>
  <property fmtid="{D5CDD505-2E9C-101B-9397-08002B2CF9AE}" pid="3" name="KSOProductBuildVer">
    <vt:lpwstr>1033-11.2.0.10421</vt:lpwstr>
  </property>
</Properties>
</file>