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08" r:id="rId1"/>
  </p:sldMasterIdLst>
  <p:notesMasterIdLst>
    <p:notesMasterId r:id="rId24"/>
  </p:notesMasterIdLst>
  <p:sldIdLst>
    <p:sldId id="355" r:id="rId2"/>
    <p:sldId id="342" r:id="rId3"/>
    <p:sldId id="325" r:id="rId4"/>
    <p:sldId id="343" r:id="rId5"/>
    <p:sldId id="323" r:id="rId6"/>
    <p:sldId id="344" r:id="rId7"/>
    <p:sldId id="348" r:id="rId8"/>
    <p:sldId id="351" r:id="rId9"/>
    <p:sldId id="349" r:id="rId10"/>
    <p:sldId id="345" r:id="rId11"/>
    <p:sldId id="353" r:id="rId12"/>
    <p:sldId id="354" r:id="rId13"/>
    <p:sldId id="327" r:id="rId14"/>
    <p:sldId id="336" r:id="rId15"/>
    <p:sldId id="313" r:id="rId16"/>
    <p:sldId id="307" r:id="rId17"/>
    <p:sldId id="308" r:id="rId18"/>
    <p:sldId id="346" r:id="rId19"/>
    <p:sldId id="347" r:id="rId20"/>
    <p:sldId id="338" r:id="rId21"/>
    <p:sldId id="340" r:id="rId22"/>
    <p:sldId id="267" r:id="rId23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1">
          <p15:clr>
            <a:srgbClr val="A4A3A4"/>
          </p15:clr>
        </p15:guide>
        <p15:guide id="2" pos="284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18">
          <p15:clr>
            <a:srgbClr val="A4A3A4"/>
          </p15:clr>
        </p15:guide>
        <p15:guide id="2" pos="213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D60093"/>
    <a:srgbClr val="660066"/>
    <a:srgbClr val="0025D8"/>
    <a:srgbClr val="006600"/>
    <a:srgbClr val="CCFF99"/>
    <a:srgbClr val="CCFFFF"/>
    <a:srgbClr val="FFFFCC"/>
    <a:srgbClr val="4C7430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83818" autoAdjust="0"/>
  </p:normalViewPr>
  <p:slideViewPr>
    <p:cSldViewPr snapToGrid="0">
      <p:cViewPr varScale="1">
        <p:scale>
          <a:sx n="96" d="100"/>
          <a:sy n="96" d="100"/>
        </p:scale>
        <p:origin x="618" y="78"/>
      </p:cViewPr>
      <p:guideLst>
        <p:guide orient="horz" pos="1641"/>
        <p:guide pos="284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-3786" y="-96"/>
      </p:cViewPr>
      <p:guideLst>
        <p:guide orient="horz" pos="2918"/>
        <p:guide pos="213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22A3C5-75EE-466F-B627-24AD1885AE68}" type="datetimeFigureOut">
              <a:rPr lang="ru-RU" smtClean="0"/>
              <a:t>26.01.2023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BD1F8D-684A-4263-834E-70A1213B47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8024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910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37565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56665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7513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9423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1333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931795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350895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20567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868EE-76B2-4234-9CC4-914D81A95F84}" type="slidenum">
              <a:rPr lang="ru-RU" smtClean="0"/>
              <a:t>15</a:t>
            </a:fld>
            <a:endParaRPr lang="ru-RU"/>
          </a:p>
        </p:txBody>
      </p:sp>
      <p:sp>
        <p:nvSpPr>
          <p:cNvPr id="5" name="Заметки 4"/>
          <p:cNvSpPr txBox="1">
            <a:spLocks noGrp="1"/>
          </p:cNvSpPr>
          <p:nvPr>
            <p:ph type="body" idx="1"/>
          </p:nvPr>
        </p:nvSpPr>
        <p:spPr>
          <a:xfrm>
            <a:off x="347433" y="4343850"/>
            <a:ext cx="625377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Ehtimollar nazariyasida hodisalar uch turga ajratiladi: muqarrar, ro’y bermaydigan va tasodifiy hodisalar</a:t>
            </a:r>
            <a:endParaRPr lang="ru-RU" sz="20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22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1E6ED9-1C2E-45F0-9B1F-3034182772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31ABB5F-5DBF-4DF1-9736-C4F8D15A85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415970C-2C70-4F77-8924-5F51256E8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A8DD563-C325-4189-A3CF-1B8B783AA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BC3B0E9-5407-4568-B73B-220921A14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1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4284F0-2E22-48F8-BA4B-DB0B59B9C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9F3617C-F5A2-4676-9446-0F3E419F10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7A3BAE0-5855-4170-8EC9-4E6E5924D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FD07817-4CFE-4339-9397-F9E6DBA6E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3E658EB-FB75-42FC-AD76-C7E192AC6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420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39F21A-EDD1-49E8-9358-B85416F70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AA57806-1EEB-429D-9ED5-22935D9BCB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4BC5B88-F355-4FBC-A5CE-DEDD0B747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FE83122-0EC8-404C-BEFB-57FB10171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2CC9132-3865-42CC-BEA1-6C535BFB5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790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5F466F-BC40-4895-BEC5-4359821C3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B76BC3-54AE-4299-8D47-D1B09A1A1F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1B646-AC75-4FC3-8955-EA69DA2F44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39E8549-A0AD-4BC6-AFC7-ADFD8FF2B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43034F3-442B-4E18-B7C0-53EEF19E20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46D2031-E32F-4D1F-AA80-57FC7AFE9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059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6B5D7D-0D14-4979-A9B1-737F21ACB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DB54485-1132-4D48-A024-DB3C35127F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18CDCCB-DC7B-40F5-8CFD-37C2D9013E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D026768-3B6A-450A-964F-3A8A689DA1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7593EF2D-AAC5-4588-87FF-265FEC6CC4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4235399-646E-4A90-8252-8D54B56CD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F4629FC-D030-49AA-AF74-656F832D6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0931A25-DA1E-4943-AEB4-CA527D252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299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E2187A-4064-4132-A8A3-0B0C33EE2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3DD45C6-FC8E-411E-BFE7-3D0F74D91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60FCBC9-A3F8-4D26-BD37-ACB4D6319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DEA0E87-A6F4-4554-A907-5AF510A33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781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747C225-3A22-4E71-9898-82F0C5D22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C3ED603-F240-4EFC-ADD3-8BB69C0EC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088F071-82E4-4E99-BBB2-38C3B7546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271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74B63D-CE49-444F-8368-0AF80A85F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21E9048-EA66-4760-B009-63DADE92DF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1D8ADA6-0A67-4F14-B41C-7B9B318DD0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0131122-2AD2-4BF9-861A-587EA5CB9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CA16D92-247B-4E20-9E02-8D644D17A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9F2CF62-641B-47A8-9EE4-79791F8A0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008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281A39-0627-4EA0-AC40-5516A9B4C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8B2A0EF-0F17-459E-8A68-F1B29D06A1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5AD3CFD-8CF6-48CA-A98C-F3BA220353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34C6AA5-9B9F-4D43-B7DE-C41D03F34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16E11B0-6073-4B14-B70F-A5AE31FB9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33BB61B-DBC4-44DD-B6C6-842DD98E8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02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A22600-FF5E-4DFA-817E-732F3FBFD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3BF00D6-5E08-4375-B390-2C2BCE5721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799D707-6E9C-4CCF-A3FD-17E15CC1D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8BF8B7B-D14A-46F8-BF9B-9FF1A5C6B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9331176-74BC-4138-8E1D-0F89CCC05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602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B3FF2B0-2D26-46EC-9FA9-1D80DC8FD6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6E11BDC-87C0-45B3-ABDF-8AFFCF985C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391F5B1-A575-4AFE-93F5-79D3644D40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B22C78D-C7CC-40F3-9C88-2F1F350A8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8CC0F53-E35C-48A8-9A9C-6A5AC993C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047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4326E7-9140-431E-B673-9923FD3814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B3D8693-5EF6-4FC1-9C4F-425CB1836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B1BCF5B-02B4-4E71-9497-759995F7FD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9D8BC-3F7A-4360-BB6D-F1FCB3470FB4}" type="datetimeFigureOut">
              <a:rPr lang="en-US" smtClean="0"/>
              <a:t>1/26/2023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2529212-15C8-4D37-B908-94C6A45AF9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EC3FA64-B6B1-4F45-AD69-544FCC882B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10">
            <a:extLst>
              <a:ext uri="{FF2B5EF4-FFF2-40B4-BE49-F238E27FC236}">
                <a16:creationId xmlns:a16="http://schemas.microsoft.com/office/drawing/2014/main" id="{CD03A2DA-8A5D-48C8-812F-7827969EBD79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564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tm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4">
            <a:extLst>
              <a:ext uri="{FF2B5EF4-FFF2-40B4-BE49-F238E27FC236}">
                <a16:creationId xmlns:a16="http://schemas.microsoft.com/office/drawing/2014/main" id="{87B9D3D2-665D-4583-A1D3-0DDB289DE986}"/>
              </a:ext>
            </a:extLst>
          </p:cNvPr>
          <p:cNvSpPr txBox="1"/>
          <p:nvPr/>
        </p:nvSpPr>
        <p:spPr>
          <a:xfrm>
            <a:off x="3442739" y="1797050"/>
            <a:ext cx="5951220" cy="1368323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8415">
              <a:spcBef>
                <a:spcPts val="110"/>
              </a:spcBef>
            </a:pPr>
            <a:r>
              <a:rPr lang="en-US" sz="4400" b="1" dirty="0" err="1">
                <a:solidFill>
                  <a:srgbClr val="002060"/>
                </a:solidFill>
                <a:latin typeface="Calibri" panose="020F0502020204030204" charset="0"/>
                <a:cs typeface="Calibri" panose="020F0502020204030204" charset="0"/>
                <a:sym typeface="+mn-ea"/>
              </a:rPr>
              <a:t>Qarama-qarshi</a:t>
            </a:r>
            <a:r>
              <a:rPr lang="en-US" sz="4400" b="1" dirty="0">
                <a:solidFill>
                  <a:srgbClr val="002060"/>
                </a:solidFill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endParaRPr lang="uz-Latn-UZ" sz="4400" b="1" dirty="0">
              <a:solidFill>
                <a:srgbClr val="002060"/>
              </a:solidFill>
              <a:latin typeface="Calibri" panose="020F0502020204030204" charset="0"/>
              <a:cs typeface="Calibri" panose="020F0502020204030204" charset="0"/>
              <a:sym typeface="+mn-ea"/>
            </a:endParaRPr>
          </a:p>
          <a:p>
            <a:pPr marL="18415">
              <a:spcBef>
                <a:spcPts val="110"/>
              </a:spcBef>
            </a:pPr>
            <a:r>
              <a:rPr lang="en-US" sz="4400" b="1" dirty="0" err="1">
                <a:solidFill>
                  <a:srgbClr val="002060"/>
                </a:solidFill>
                <a:latin typeface="Calibri" panose="020F0502020204030204" charset="0"/>
                <a:cs typeface="Calibri" panose="020F0502020204030204" charset="0"/>
                <a:sym typeface="+mn-ea"/>
              </a:rPr>
              <a:t>hodisalar</a:t>
            </a:r>
            <a:r>
              <a:rPr lang="en-US" sz="4400" b="1" dirty="0">
                <a:solidFill>
                  <a:srgbClr val="002060"/>
                </a:solidFill>
                <a:latin typeface="Calibri" panose="020F0502020204030204" charset="0"/>
                <a:cs typeface="Calibri" panose="020F0502020204030204" charset="0"/>
                <a:sym typeface="+mn-ea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Calibri" panose="020F0502020204030204" charset="0"/>
                <a:cs typeface="Calibri" panose="020F0502020204030204" charset="0"/>
                <a:sym typeface="+mn-ea"/>
              </a:rPr>
              <a:t>ehtimolligi</a:t>
            </a:r>
            <a:endParaRPr lang="en-US" sz="4400" b="1" spc="5" dirty="0">
              <a:solidFill>
                <a:srgbClr val="002060"/>
              </a:solidFill>
              <a:latin typeface="Calibri" panose="020F0502020204030204" charset="0"/>
              <a:cs typeface="Calibri" panose="020F0502020204030204" charset="0"/>
              <a:sym typeface="+mn-ea"/>
            </a:endParaRP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pic>
        <p:nvPicPr>
          <p:cNvPr id="11" name="Рисунок 10" descr="C:\Users\User\Desktop\кулланма стохастика\11-14-18-1200px-Logo_proba_4.svg.png">
            <a:extLst>
              <a:ext uri="{FF2B5EF4-FFF2-40B4-BE49-F238E27FC236}">
                <a16:creationId xmlns:a16="http://schemas.microsoft.com/office/drawing/2014/main" id="{FB21809D-9A47-43D9-BE45-7E8CF5A4DC39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03" t="-5110" r="-4174" b="-14902"/>
          <a:stretch/>
        </p:blipFill>
        <p:spPr bwMode="auto">
          <a:xfrm>
            <a:off x="436305" y="1422400"/>
            <a:ext cx="2637095" cy="2467783"/>
          </a:xfrm>
          <a:prstGeom prst="ellipse">
            <a:avLst/>
          </a:prstGeom>
          <a:ln w="190500" cap="rnd">
            <a:solidFill>
              <a:srgbClr val="00206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2" name="TextBox 82">
            <a:extLst>
              <a:ext uri="{FF2B5EF4-FFF2-40B4-BE49-F238E27FC236}">
                <a16:creationId xmlns:a16="http://schemas.microsoft.com/office/drawing/2014/main" id="{D2416529-E705-44E0-ADFD-08B39133CD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761" y="4619862"/>
            <a:ext cx="487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uz-Latn-UZ" sz="1800" b="1" dirty="0">
                <a:solidFill>
                  <a:srgbClr val="002060"/>
                </a:solidFill>
                <a:cs typeface="Calibri" panose="020F0502020204030204" pitchFamily="34" charset="0"/>
              </a:rPr>
              <a:t>O‘qituvchi: </a:t>
            </a:r>
            <a:r>
              <a:rPr lang="en-US" b="1" dirty="0" err="1">
                <a:solidFill>
                  <a:srgbClr val="002060"/>
                </a:solidFill>
                <a:cs typeface="Calibri" panose="020F0502020204030204" pitchFamily="34" charset="0"/>
              </a:rPr>
              <a:t>Axmedova</a:t>
            </a:r>
            <a:r>
              <a:rPr lang="en-US" b="1" dirty="0">
                <a:solidFill>
                  <a:srgbClr val="002060"/>
                </a:solidFill>
                <a:cs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cs typeface="Calibri" panose="020F0502020204030204" pitchFamily="34" charset="0"/>
              </a:rPr>
              <a:t>Zulnuraxon</a:t>
            </a:r>
            <a:endParaRPr lang="ru-RU" sz="1800" b="1" dirty="0">
              <a:solidFill>
                <a:srgbClr val="002060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930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Текст 2"/>
          <p:cNvSpPr txBox="1">
            <a:spLocks/>
          </p:cNvSpPr>
          <p:nvPr/>
        </p:nvSpPr>
        <p:spPr>
          <a:xfrm>
            <a:off x="181160" y="1227206"/>
            <a:ext cx="8781678" cy="3676645"/>
          </a:xfrm>
          <a:prstGeom prst="rect">
            <a:avLst/>
          </a:prstGeom>
        </p:spPr>
        <p:txBody>
          <a:bodyPr vert="horz" lIns="83768" tIns="41884" rIns="83768" bIns="41884" rtlCol="0">
            <a:noAutofit/>
          </a:bodyPr>
          <a:lstStyle>
            <a:lvl1pPr marL="314131" indent="-314131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0616" indent="-261776" algn="l" defTabSz="83768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7102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5943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84784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03625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22466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41307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60148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tabLst>
                <a:tab pos="628650" algn="l"/>
              </a:tabLst>
            </a:pP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Hodisalar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ustida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amallar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ularni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Eyler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-Venn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diagrammalarida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tasvirlash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;</a:t>
            </a:r>
            <a:endParaRPr lang="ru-RU" sz="3200" b="1" dirty="0">
              <a:solidFill>
                <a:srgbClr val="002060"/>
              </a:solidFill>
              <a:cs typeface="Times New Roman" pitchFamily="18" charset="0"/>
            </a:endParaRPr>
          </a:p>
          <a:p>
            <a:pPr algn="just">
              <a:tabLst>
                <a:tab pos="628650" algn="l"/>
              </a:tabLst>
            </a:pP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Qarama-qarshi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hodisalar</a:t>
            </a:r>
            <a:endParaRPr lang="uz-Cyrl-UZ" sz="3200" b="1" dirty="0">
              <a:solidFill>
                <a:srgbClr val="002060"/>
              </a:solidFill>
              <a:cs typeface="Times New Roman" pitchFamily="18" charset="0"/>
            </a:endParaRPr>
          </a:p>
          <a:p>
            <a:pPr algn="just">
              <a:tabLst>
                <a:tab pos="628650" algn="l"/>
              </a:tabLst>
            </a:pP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Qarama-qarshi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hodisalarning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ehtimolligiga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doir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turli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masalalarni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yechish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.</a:t>
            </a:r>
            <a:endParaRPr lang="uz-Cyrl-UZ" sz="3200" b="1" dirty="0">
              <a:solidFill>
                <a:srgbClr val="002060"/>
              </a:solidFill>
              <a:cs typeface="Times New Roman" pitchFamily="18" charset="0"/>
            </a:endParaRPr>
          </a:p>
          <a:p>
            <a:pPr algn="just">
              <a:tabLst>
                <a:tab pos="628650" algn="l"/>
              </a:tabLst>
            </a:pPr>
            <a:endParaRPr lang="ru-RU" sz="3200" b="1" dirty="0">
              <a:solidFill>
                <a:srgbClr val="002060"/>
              </a:solidFill>
              <a:cs typeface="Times New Roman" pitchFamily="18" charset="0"/>
            </a:endParaRPr>
          </a:p>
          <a:p>
            <a:pPr algn="just">
              <a:tabLst>
                <a:tab pos="628650" algn="l"/>
              </a:tabLst>
            </a:pPr>
            <a:endParaRPr lang="en-US" sz="2800" b="1" dirty="0">
              <a:solidFill>
                <a:srgbClr val="002060"/>
              </a:solidFill>
            </a:endParaRP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779576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object 2"/>
          <p:cNvSpPr/>
          <p:nvPr/>
        </p:nvSpPr>
        <p:spPr>
          <a:xfrm>
            <a:off x="0" y="0"/>
            <a:ext cx="9144000" cy="959742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"/>
          <p:cNvSpPr txBox="1"/>
          <p:nvPr/>
        </p:nvSpPr>
        <p:spPr>
          <a:xfrm>
            <a:off x="158698" y="164720"/>
            <a:ext cx="8909731" cy="630300"/>
          </a:xfrm>
          <a:prstGeom prst="rect">
            <a:avLst/>
          </a:prstGeom>
        </p:spPr>
        <p:txBody>
          <a:bodyPr vert="horz" wrap="square" lIns="0" tIns="14604" rIns="0" bIns="0" rtlCol="0" anchor="ctr">
            <a:spAutoFit/>
          </a:bodyPr>
          <a:lstStyle>
            <a:lvl1pPr algn="ctr" defTabSz="837565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115"/>
              </a:spcBef>
            </a:pPr>
            <a:r>
              <a:rPr lang="uz-Latn-UZ" b="1" spc="5" dirty="0">
                <a:solidFill>
                  <a:schemeClr val="bg1"/>
                </a:solidFill>
                <a:latin typeface="+mn-lt"/>
              </a:rPr>
              <a:t>TASODIFIY HODISALAR USTIDA AMALLAR</a:t>
            </a:r>
            <a:endParaRPr lang="en-US" b="1" dirty="0">
              <a:solidFill>
                <a:schemeClr val="bg1"/>
              </a:solidFill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Текст 2"/>
              <p:cNvSpPr txBox="1"/>
              <p:nvPr/>
            </p:nvSpPr>
            <p:spPr>
              <a:xfrm>
                <a:off x="234269" y="1116965"/>
                <a:ext cx="8751034" cy="3676650"/>
              </a:xfrm>
              <a:prstGeom prst="rect">
                <a:avLst/>
              </a:prstGeom>
            </p:spPr>
            <p:txBody>
              <a:bodyPr vert="horz" lIns="83768" tIns="41884" rIns="83768" bIns="41884" rtlCol="0">
                <a:noAutofit/>
              </a:bodyPr>
              <a:lstStyle>
                <a:lvl1pPr marL="314325" indent="-314325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9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0720" indent="-26162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47115" indent="-20955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466215" indent="-20955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84680" indent="-20955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303780" indent="-20955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22245" indent="-20955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141345" indent="-20955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560445" indent="-209550" algn="l" defTabSz="837565" rtl="0" eaLnBrk="1" latinLnBrk="0" hangingPunct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en-US" sz="3600" dirty="0">
                    <a:solidFill>
                      <a:schemeClr val="tx1"/>
                    </a:solidFill>
                    <a:cs typeface="Times New Roman" panose="02020603050405020304" pitchFamily="18" charset="0"/>
                  </a:rPr>
                  <a:t>Agar tajriba natijasida </a:t>
                </a:r>
                <a:r>
                  <a:rPr lang="en-US" sz="3600" b="1" i="1" dirty="0">
                    <a:solidFill>
                      <a:schemeClr val="tx1"/>
                    </a:solidFill>
                    <a:cs typeface="Times New Roman" panose="02020603050405020304" pitchFamily="18" charset="0"/>
                  </a:rPr>
                  <a:t>A</a:t>
                </a:r>
                <a:r>
                  <a:rPr lang="en-US" sz="3600" dirty="0">
                    <a:solidFill>
                      <a:schemeClr val="tx1"/>
                    </a:solidFill>
                    <a:cs typeface="Times New Roman" panose="02020603050405020304" pitchFamily="18" charset="0"/>
                  </a:rPr>
                  <a:t> hodisa ro‘y berganida </a:t>
                </a:r>
                <a:r>
                  <a:rPr lang="en-US" sz="3600" b="1" i="1" dirty="0">
                    <a:solidFill>
                      <a:schemeClr val="tx1"/>
                    </a:solidFill>
                    <a:cs typeface="Times New Roman" panose="02020603050405020304" pitchFamily="18" charset="0"/>
                  </a:rPr>
                  <a:t>B</a:t>
                </a:r>
                <a:r>
                  <a:rPr lang="en-US" sz="3600" dirty="0">
                    <a:solidFill>
                      <a:schemeClr val="tx1"/>
                    </a:solidFill>
                    <a:cs typeface="Times New Roman" panose="02020603050405020304" pitchFamily="18" charset="0"/>
                  </a:rPr>
                  <a:t> hodisa muqarrar ro‘y bersa, </a:t>
                </a:r>
                <a:r>
                  <a:rPr lang="en-US" sz="3600" b="1" i="1" dirty="0">
                    <a:solidFill>
                      <a:schemeClr val="tx1"/>
                    </a:solidFill>
                    <a:cs typeface="Times New Roman" panose="02020603050405020304" pitchFamily="18" charset="0"/>
                  </a:rPr>
                  <a:t>A</a:t>
                </a:r>
                <a:r>
                  <a:rPr lang="en-US" sz="3600" dirty="0">
                    <a:solidFill>
                      <a:schemeClr val="tx1"/>
                    </a:solidFill>
                    <a:cs typeface="Times New Roman" panose="02020603050405020304" pitchFamily="18" charset="0"/>
                  </a:rPr>
                  <a:t> hodisa </a:t>
                </a:r>
                <a:r>
                  <a:rPr lang="en-US" sz="3600" b="1" i="1" dirty="0">
                    <a:solidFill>
                      <a:schemeClr val="tx1"/>
                    </a:solidFill>
                    <a:cs typeface="Times New Roman" panose="02020603050405020304" pitchFamily="18" charset="0"/>
                  </a:rPr>
                  <a:t>B</a:t>
                </a:r>
                <a:r>
                  <a:rPr lang="en-US" sz="3600" dirty="0">
                    <a:solidFill>
                      <a:schemeClr val="tx1"/>
                    </a:solidFill>
                    <a:cs typeface="Times New Roman" panose="02020603050405020304" pitchFamily="18" charset="0"/>
                  </a:rPr>
                  <a:t> hodisani </a:t>
                </a:r>
                <a:r>
                  <a:rPr lang="en-US" sz="3600" b="1" i="1" dirty="0">
                    <a:solidFill>
                      <a:srgbClr val="C00000"/>
                    </a:solidFill>
                    <a:cs typeface="Times New Roman" panose="02020603050405020304" pitchFamily="18" charset="0"/>
                  </a:rPr>
                  <a:t>ergashtiradi</a:t>
                </a:r>
                <a:r>
                  <a:rPr lang="en-US" sz="3600" b="1" dirty="0">
                    <a:solidFill>
                      <a:schemeClr val="tx1"/>
                    </a:solidFill>
                    <a:cs typeface="Times New Roman" panose="02020603050405020304" pitchFamily="18" charset="0"/>
                  </a:rPr>
                  <a:t> </a:t>
                </a:r>
                <a:r>
                  <a:rPr lang="en-US" sz="3600" dirty="0">
                    <a:solidFill>
                      <a:schemeClr val="tx1"/>
                    </a:solidFill>
                    <a:cs typeface="Times New Roman" panose="02020603050405020304" pitchFamily="18" charset="0"/>
                  </a:rPr>
                  <a:t>deb ataladi. </a:t>
                </a:r>
              </a:p>
              <a:p>
                <a:pPr marL="0" indent="0" algn="ctr">
                  <a:buNone/>
                </a:pPr>
                <a:endParaRPr lang="uz-Latn-UZ" sz="3600" b="1" dirty="0">
                  <a:solidFill>
                    <a:schemeClr val="tx1"/>
                  </a:solidFill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3600" b="1" i="1" dirty="0">
                    <a:solidFill>
                      <a:schemeClr val="tx1"/>
                    </a:solidFill>
                    <a:cs typeface="Times New Roman" panose="02020603050405020304" pitchFamily="18" charset="0"/>
                  </a:rPr>
                  <a:t>      A</a:t>
                </a:r>
                <a14:m>
                  <m:oMath xmlns:m="http://schemas.openxmlformats.org/officeDocument/2006/math">
                    <m:r>
                      <a:rPr lang="en-US" sz="3600" b="1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⊂</m:t>
                    </m:r>
                  </m:oMath>
                </a14:m>
                <a:r>
                  <a:rPr lang="en-US" sz="3600" b="1" i="1" dirty="0">
                    <a:solidFill>
                      <a:schemeClr val="tx1"/>
                    </a:solidFill>
                    <a:cs typeface="Times New Roman" panose="02020603050405020304" pitchFamily="18" charset="0"/>
                  </a:rPr>
                  <a:t>B</a:t>
                </a:r>
                <a:r>
                  <a:rPr lang="uz-Latn-UZ" sz="3600" b="1" i="1" dirty="0">
                    <a:solidFill>
                      <a:schemeClr val="tx1"/>
                    </a:solidFill>
                    <a:cs typeface="Times New Roman" panose="02020603050405020304" pitchFamily="18" charset="0"/>
                  </a:rPr>
                  <a:t> </a:t>
                </a:r>
                <a:r>
                  <a:rPr lang="uz-Latn-UZ" sz="3600" i="1" dirty="0">
                    <a:solidFill>
                      <a:schemeClr val="tx1"/>
                    </a:solidFill>
                    <a:cs typeface="Times New Roman" panose="02020603050405020304" pitchFamily="18" charset="0"/>
                  </a:rPr>
                  <a:t>yoki</a:t>
                </a:r>
                <a:r>
                  <a:rPr lang="uz-Latn-UZ" sz="3600" b="1" i="1" dirty="0">
                    <a:solidFill>
                      <a:schemeClr val="tx1"/>
                    </a:solidFill>
                    <a:cs typeface="Times New Roman" panose="02020603050405020304" pitchFamily="18" charset="0"/>
                  </a:rPr>
                  <a:t> </a:t>
                </a:r>
                <a:r>
                  <a:rPr lang="en-US" sz="3600" b="1" i="1" dirty="0">
                    <a:solidFill>
                      <a:schemeClr val="tx1"/>
                    </a:solidFill>
                    <a:cs typeface="Times New Roman" panose="02020603050405020304" pitchFamily="18" charset="0"/>
                  </a:rPr>
                  <a:t>A</a:t>
                </a:r>
                <a14:m>
                  <m:oMath xmlns:m="http://schemas.openxmlformats.org/officeDocument/2006/math">
                    <m:r>
                      <a:rPr lang="en-US" sz="36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⊃</m:t>
                    </m:r>
                  </m:oMath>
                </a14:m>
                <a:r>
                  <a:rPr lang="en-US" sz="3600" b="1" i="1" dirty="0">
                    <a:solidFill>
                      <a:schemeClr val="tx1"/>
                    </a:solidFill>
                    <a:cs typeface="Times New Roman" panose="02020603050405020304" pitchFamily="18" charset="0"/>
                  </a:rPr>
                  <a:t>B </a:t>
                </a:r>
              </a:p>
            </p:txBody>
          </p:sp>
        </mc:Choice>
        <mc:Fallback xmlns="">
          <p:sp>
            <p:nvSpPr>
              <p:cNvPr id="37" name="Текст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269" y="1116965"/>
                <a:ext cx="8751034" cy="3676650"/>
              </a:xfrm>
              <a:prstGeom prst="rect">
                <a:avLst/>
              </a:prstGeom>
              <a:blipFill>
                <a:blip r:embed="rId3"/>
                <a:stretch>
                  <a:fillRect l="-2159" t="-2653" r="-222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C26C268-75AC-4151-85E0-3990F15D19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5392" y="2960875"/>
            <a:ext cx="3053037" cy="20865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17878CBC-926E-4C80-A5E5-981D8B6C8D3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58697" y="1062908"/>
                <a:ext cx="8909731" cy="389450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2800" b="1" i="1" dirty="0">
                    <a:solidFill>
                      <a:srgbClr val="00B050"/>
                    </a:solidFill>
                  </a:rPr>
                  <a:t>1-misol. </a:t>
                </a:r>
                <a:r>
                  <a:rPr lang="uz-Latn-UZ" sz="2800" dirty="0"/>
                  <a:t>Tajriba 3 dona yangi nav urug‘ni ekishdan iborat bo‘lsin. Bu tajriba natijasida quyidagi hodisalarni tuzamiz:</a:t>
                </a:r>
              </a:p>
              <a:p>
                <a:pPr marL="0" indent="0">
                  <a:buNone/>
                </a:pPr>
                <a:r>
                  <a:rPr lang="uz-Latn-UZ" sz="2800" b="1" i="1" dirty="0"/>
                  <a:t>A</a:t>
                </a:r>
                <a:r>
                  <a:rPr lang="uz-Latn-UZ" sz="2800" b="1" i="1" baseline="-25000" dirty="0"/>
                  <a:t>0</a:t>
                </a:r>
                <a:r>
                  <a:rPr lang="en-US" sz="2800" dirty="0">
                    <a:solidFill>
                      <a:schemeClr val="tx1"/>
                    </a:solidFill>
                  </a:rPr>
                  <a:t>= {</a:t>
                </a:r>
                <a:r>
                  <a:rPr lang="uz-Latn-UZ" sz="2800" dirty="0">
                    <a:solidFill>
                      <a:schemeClr val="tx1"/>
                    </a:solidFill>
                  </a:rPr>
                  <a:t>birorta ham </a:t>
                </a:r>
                <a:r>
                  <a:rPr lang="uz-Latn-UZ" sz="2800" dirty="0"/>
                  <a:t>urug‘  unib chiqmagan</a:t>
                </a:r>
                <a:r>
                  <a:rPr lang="en-US" sz="2800" dirty="0">
                    <a:solidFill>
                      <a:schemeClr val="tx1"/>
                    </a:solidFill>
                  </a:rPr>
                  <a:t>}</a:t>
                </a:r>
                <a:r>
                  <a:rPr lang="uz-Latn-UZ" sz="2800" dirty="0"/>
                  <a:t>,</a:t>
                </a:r>
                <a:r>
                  <a:rPr lang="en-US" sz="2800" dirty="0">
                    <a:solidFill>
                      <a:schemeClr val="tx1"/>
                    </a:solidFill>
                  </a:rPr>
                  <a:t> </a:t>
                </a:r>
                <a:endParaRPr lang="uz-Latn-UZ" sz="2800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uz-Latn-UZ" sz="2800" b="1" i="1" dirty="0"/>
                  <a:t>A</a:t>
                </a:r>
                <a:r>
                  <a:rPr lang="uz-Latn-UZ" sz="2800" b="1" i="1" baseline="-25000" dirty="0"/>
                  <a:t>1</a:t>
                </a:r>
                <a:r>
                  <a:rPr lang="en-US" sz="2800" dirty="0"/>
                  <a:t>= {</a:t>
                </a:r>
                <a:r>
                  <a:rPr lang="uz-Latn-UZ" sz="2800" dirty="0"/>
                  <a:t>1 dona urug‘  unib chiqqan</a:t>
                </a:r>
                <a:r>
                  <a:rPr lang="en-US" sz="2800" dirty="0"/>
                  <a:t>}</a:t>
                </a:r>
                <a:r>
                  <a:rPr lang="uz-Latn-UZ" sz="2800" dirty="0"/>
                  <a:t>,</a:t>
                </a:r>
              </a:p>
              <a:p>
                <a:pPr marL="0" indent="0">
                  <a:buNone/>
                </a:pPr>
                <a:r>
                  <a:rPr lang="uz-Latn-UZ" sz="2800" b="1" i="1" dirty="0"/>
                  <a:t>A</a:t>
                </a:r>
                <a:r>
                  <a:rPr lang="uz-Latn-UZ" sz="2800" b="1" i="1" baseline="-25000" dirty="0"/>
                  <a:t>2</a:t>
                </a:r>
                <a:r>
                  <a:rPr lang="en-US" sz="2800" dirty="0"/>
                  <a:t>= {</a:t>
                </a:r>
                <a:r>
                  <a:rPr lang="uz-Latn-UZ" sz="2800" dirty="0"/>
                  <a:t>2 dona urug‘  unib chiqqan</a:t>
                </a:r>
                <a:r>
                  <a:rPr lang="en-US" sz="2800" dirty="0"/>
                  <a:t>}</a:t>
                </a:r>
                <a:r>
                  <a:rPr lang="uz-Latn-UZ" sz="2800" dirty="0"/>
                  <a:t>,</a:t>
                </a:r>
              </a:p>
              <a:p>
                <a:pPr marL="0" indent="0">
                  <a:buNone/>
                </a:pPr>
                <a:r>
                  <a:rPr lang="en-US" sz="2800" b="1" i="1" dirty="0"/>
                  <a:t>A</a:t>
                </a:r>
                <a:r>
                  <a:rPr lang="en-US" sz="2800" dirty="0"/>
                  <a:t>= {</a:t>
                </a:r>
                <a:r>
                  <a:rPr lang="uz-Latn-UZ" sz="2800" dirty="0"/>
                  <a:t>unib chiqqan urug‘lar soni ikkitadan ortiq emas</a:t>
                </a:r>
                <a:r>
                  <a:rPr lang="en-US" sz="2800" dirty="0"/>
                  <a:t>}</a:t>
                </a:r>
                <a:r>
                  <a:rPr lang="uz-Latn-UZ" sz="2800" dirty="0"/>
                  <a:t>.</a:t>
                </a:r>
                <a:r>
                  <a:rPr lang="en-US" sz="2800" dirty="0"/>
                  <a:t> </a:t>
                </a:r>
                <a:endParaRPr lang="uz-Latn-UZ" sz="2800" dirty="0"/>
              </a:p>
              <a:p>
                <a:pPr marL="0" indent="0">
                  <a:buNone/>
                </a:pPr>
                <a:endParaRPr lang="uz-Latn-UZ" sz="2800" dirty="0">
                  <a:solidFill>
                    <a:schemeClr val="tx1"/>
                  </a:solidFill>
                </a:endParaRPr>
              </a:p>
              <a:p>
                <a:pPr marL="0" indent="0" algn="ctr">
                  <a:buNone/>
                </a:pPr>
                <a:r>
                  <a:rPr lang="uz-Latn-UZ" sz="2800" dirty="0">
                    <a:solidFill>
                      <a:schemeClr val="tx1"/>
                    </a:solidFill>
                  </a:rPr>
                  <a:t>Bu hodisalar uchun </a:t>
                </a:r>
                <a:r>
                  <a:rPr lang="uz-Latn-UZ" sz="2800" b="1" i="1" dirty="0"/>
                  <a:t>A</a:t>
                </a:r>
                <a:r>
                  <a:rPr lang="uz-Latn-UZ" sz="2800" b="1" i="1" baseline="-25000" dirty="0"/>
                  <a:t>0 </a:t>
                </a:r>
                <a14:m>
                  <m:oMath xmlns:m="http://schemas.openxmlformats.org/officeDocument/2006/math">
                    <m:r>
                      <a:rPr lang="en-US" sz="2800" b="1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⊂</m:t>
                    </m:r>
                  </m:oMath>
                </a14:m>
                <a:r>
                  <a:rPr lang="uz-Latn-UZ" sz="2800" b="1" i="1" dirty="0"/>
                  <a:t> A</a:t>
                </a:r>
                <a:r>
                  <a:rPr lang="uz-Latn-UZ" sz="2800" b="1" i="1" baseline="-25000" dirty="0"/>
                  <a:t>1 </a:t>
                </a:r>
                <a:r>
                  <a:rPr lang="uz-Latn-UZ" sz="2800" b="1" i="1" dirty="0">
                    <a:cs typeface="Times New Roman" panose="02020603050405020304" pitchFamily="18" charset="0"/>
                  </a:rPr>
                  <a:t>,  </a:t>
                </a:r>
                <a:r>
                  <a:rPr lang="uz-Latn-UZ" sz="2800" b="1" i="1" dirty="0"/>
                  <a:t>A</a:t>
                </a:r>
                <a:r>
                  <a:rPr lang="uz-Latn-UZ" sz="2800" b="1" i="1" baseline="-25000" dirty="0"/>
                  <a:t>1 </a:t>
                </a:r>
                <a14:m>
                  <m:oMath xmlns:m="http://schemas.openxmlformats.org/officeDocument/2006/math">
                    <m:r>
                      <a:rPr lang="en-US" sz="2800" b="1" i="1" dirty="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⊂</m:t>
                    </m:r>
                  </m:oMath>
                </a14:m>
                <a:r>
                  <a:rPr lang="uz-Latn-UZ" sz="2800" b="1" i="1" dirty="0"/>
                  <a:t> A</a:t>
                </a:r>
                <a:r>
                  <a:rPr lang="uz-Latn-UZ" sz="2800" b="1" i="1" baseline="-25000" dirty="0"/>
                  <a:t> </a:t>
                </a:r>
                <a:r>
                  <a:rPr lang="uz-Latn-UZ" sz="2800" b="1" i="1" dirty="0">
                    <a:cs typeface="Times New Roman" panose="02020603050405020304" pitchFamily="18" charset="0"/>
                  </a:rPr>
                  <a:t>,  </a:t>
                </a:r>
                <a:r>
                  <a:rPr lang="uz-Latn-UZ" sz="2800" b="1" i="1" dirty="0"/>
                  <a:t>A</a:t>
                </a:r>
                <a:r>
                  <a:rPr lang="uz-Latn-UZ" sz="2800" b="1" i="1" baseline="-25000" dirty="0"/>
                  <a:t>2 </a:t>
                </a:r>
                <a14:m>
                  <m:oMath xmlns:m="http://schemas.openxmlformats.org/officeDocument/2006/math">
                    <m:r>
                      <a:rPr lang="en-US" sz="2800" b="1" i="1" dirty="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⊂</m:t>
                    </m:r>
                  </m:oMath>
                </a14:m>
                <a:r>
                  <a:rPr lang="uz-Latn-UZ" sz="2800" b="1" i="1" dirty="0"/>
                  <a:t> A </a:t>
                </a:r>
                <a:r>
                  <a:rPr lang="uz-Latn-UZ" sz="2800" dirty="0"/>
                  <a:t>o‘rinli</a:t>
                </a:r>
                <a:r>
                  <a:rPr lang="uz-Latn-UZ" sz="2800" dirty="0">
                    <a:cs typeface="Times New Roman" panose="02020603050405020304" pitchFamily="18" charset="0"/>
                  </a:rPr>
                  <a:t> </a:t>
                </a:r>
                <a:endParaRPr lang="ru-RU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17878CBC-926E-4C80-A5E5-981D8B6C8D3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58697" y="1062908"/>
                <a:ext cx="8909731" cy="3894500"/>
              </a:xfrm>
              <a:blipFill>
                <a:blip r:embed="rId2"/>
                <a:stretch>
                  <a:fillRect l="-1368" t="-2504" b="-140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6553300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88258" y="827965"/>
            <a:ext cx="876748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 algn="just">
              <a:buNone/>
            </a:pPr>
            <a:r>
              <a:rPr lang="en-US" sz="4000" i="1" dirty="0">
                <a:solidFill>
                  <a:srgbClr val="002060"/>
                </a:solidFill>
              </a:rPr>
              <a:t>Agar A hodisa B hodisani ergashtirsa va o‘z navbatida B hodisa A hodisani ergashtirsa, u holda A va B </a:t>
            </a:r>
            <a:r>
              <a:rPr lang="en-US" sz="4000" b="1" i="1" dirty="0">
                <a:solidFill>
                  <a:srgbClr val="C00000"/>
                </a:solidFill>
              </a:rPr>
              <a:t>ekvivalent</a:t>
            </a:r>
            <a:r>
              <a:rPr lang="en-US" sz="4000" b="1" dirty="0">
                <a:solidFill>
                  <a:srgbClr val="002060"/>
                </a:solidFill>
              </a:rPr>
              <a:t> </a:t>
            </a:r>
            <a:r>
              <a:rPr lang="en-US" sz="4000" i="1" dirty="0">
                <a:solidFill>
                  <a:srgbClr val="002060"/>
                </a:solidFill>
              </a:rPr>
              <a:t>yoki</a:t>
            </a:r>
            <a:r>
              <a:rPr lang="en-US" sz="4000" b="1" dirty="0">
                <a:solidFill>
                  <a:srgbClr val="002060"/>
                </a:solidFill>
              </a:rPr>
              <a:t> </a:t>
            </a:r>
            <a:r>
              <a:rPr lang="en-US" sz="4000" b="1" i="1" dirty="0">
                <a:solidFill>
                  <a:srgbClr val="C00000"/>
                </a:solidFill>
              </a:rPr>
              <a:t>teng kuchli </a:t>
            </a:r>
            <a:r>
              <a:rPr lang="en-US" sz="4000" dirty="0">
                <a:solidFill>
                  <a:srgbClr val="002060"/>
                </a:solidFill>
              </a:rPr>
              <a:t>hodisalar deb ataladi va </a:t>
            </a:r>
            <a:r>
              <a:rPr lang="en-US" sz="4000" b="1" i="1" dirty="0">
                <a:solidFill>
                  <a:srgbClr val="002060"/>
                </a:solidFill>
              </a:rPr>
              <a:t>A=B</a:t>
            </a:r>
            <a:r>
              <a:rPr lang="en-US" sz="4000" b="1" dirty="0">
                <a:solidFill>
                  <a:srgbClr val="002060"/>
                </a:solidFill>
              </a:rPr>
              <a:t> </a:t>
            </a:r>
            <a:r>
              <a:rPr lang="en-US" sz="4000" dirty="0">
                <a:solidFill>
                  <a:srgbClr val="002060"/>
                </a:solidFill>
              </a:rPr>
              <a:t>kabi yoziladi.</a:t>
            </a:r>
            <a:endParaRPr lang="en-US" sz="3600" dirty="0">
              <a:solidFill>
                <a:srgbClr val="002060"/>
              </a:solidFill>
            </a:endParaRPr>
          </a:p>
        </p:txBody>
      </p:sp>
      <p:sp>
        <p:nvSpPr>
          <p:cNvPr id="6" name="object 2"/>
          <p:cNvSpPr/>
          <p:nvPr/>
        </p:nvSpPr>
        <p:spPr>
          <a:xfrm>
            <a:off x="0" y="22225"/>
            <a:ext cx="9143999" cy="71851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 sz="1400"/>
          </a:p>
        </p:txBody>
      </p:sp>
      <p:sp>
        <p:nvSpPr>
          <p:cNvPr id="7" name="Прямоугольник 6"/>
          <p:cNvSpPr/>
          <p:nvPr/>
        </p:nvSpPr>
        <p:spPr>
          <a:xfrm>
            <a:off x="1755362" y="14222"/>
            <a:ext cx="56332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z-Latn-UZ" sz="4000" b="1" dirty="0">
                <a:solidFill>
                  <a:schemeClr val="bg1"/>
                </a:solidFill>
              </a:rPr>
              <a:t>TENG KUCHLI HODISALAR</a:t>
            </a:r>
            <a:endParaRPr lang="ru-RU" sz="4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F86E680-3E3F-4B5A-BE64-A2FDBFCD75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476" y="874513"/>
            <a:ext cx="8905953" cy="38108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z-Latn-UZ" sz="3200" b="1" i="1" dirty="0">
                <a:solidFill>
                  <a:srgbClr val="00B050"/>
                </a:solidFill>
              </a:rPr>
              <a:t>2</a:t>
            </a:r>
            <a:r>
              <a:rPr lang="en-US" sz="3200" b="1" i="1" dirty="0">
                <a:solidFill>
                  <a:srgbClr val="00B050"/>
                </a:solidFill>
              </a:rPr>
              <a:t>-</a:t>
            </a:r>
            <a:r>
              <a:rPr lang="en-US" sz="3200" b="1" i="1" dirty="0" err="1">
                <a:solidFill>
                  <a:srgbClr val="00B050"/>
                </a:solidFill>
              </a:rPr>
              <a:t>misol</a:t>
            </a:r>
            <a:r>
              <a:rPr lang="en-US" sz="3200" b="1" i="1" dirty="0">
                <a:solidFill>
                  <a:srgbClr val="00B050"/>
                </a:solidFill>
              </a:rPr>
              <a:t>.</a:t>
            </a:r>
            <a:r>
              <a:rPr lang="uz-Latn-UZ" sz="3200" dirty="0"/>
              <a:t> </a:t>
            </a:r>
          </a:p>
          <a:p>
            <a:pPr marL="0" indent="0">
              <a:buNone/>
            </a:pPr>
            <a:r>
              <a:rPr lang="en-US" sz="3200" b="1" i="1" dirty="0"/>
              <a:t>A</a:t>
            </a:r>
            <a:r>
              <a:rPr lang="en-US" sz="3200" dirty="0"/>
              <a:t>={</a:t>
            </a:r>
            <a:r>
              <a:rPr lang="en-US" sz="3200" dirty="0" err="1"/>
              <a:t>kub</a:t>
            </a:r>
            <a:r>
              <a:rPr lang="en-US" sz="3200" dirty="0"/>
              <a:t> </a:t>
            </a:r>
            <a:r>
              <a:rPr lang="en-US" sz="3200" dirty="0" err="1"/>
              <a:t>tashlanganda</a:t>
            </a:r>
            <a:r>
              <a:rPr lang="en-US" sz="3200" dirty="0"/>
              <a:t> 3 </a:t>
            </a:r>
            <a:r>
              <a:rPr lang="en-US" sz="3200" dirty="0" err="1"/>
              <a:t>yoki</a:t>
            </a:r>
            <a:r>
              <a:rPr lang="en-US" sz="3200" dirty="0"/>
              <a:t> 6 </a:t>
            </a:r>
            <a:r>
              <a:rPr lang="en-US" sz="3200" dirty="0" err="1"/>
              <a:t>sonlaridan</a:t>
            </a:r>
            <a:r>
              <a:rPr lang="en-US" sz="3200" dirty="0"/>
              <a:t> </a:t>
            </a:r>
            <a:r>
              <a:rPr lang="en-US" sz="3200" dirty="0" err="1"/>
              <a:t>birining</a:t>
            </a:r>
            <a:r>
              <a:rPr lang="en-US" sz="3200" dirty="0"/>
              <a:t> </a:t>
            </a:r>
            <a:r>
              <a:rPr lang="en-US" sz="3200" dirty="0" err="1"/>
              <a:t>paydo</a:t>
            </a:r>
            <a:r>
              <a:rPr lang="en-US" sz="3200" dirty="0"/>
              <a:t> </a:t>
            </a:r>
            <a:r>
              <a:rPr lang="en-US" sz="3200" dirty="0" err="1"/>
              <a:t>bo‘lishi</a:t>
            </a:r>
            <a:r>
              <a:rPr lang="en-US" sz="3200" dirty="0"/>
              <a:t>}, </a:t>
            </a:r>
            <a:endParaRPr lang="uz-Latn-UZ" sz="3200" dirty="0"/>
          </a:p>
          <a:p>
            <a:pPr marL="0" indent="0">
              <a:buNone/>
            </a:pPr>
            <a:r>
              <a:rPr lang="en-US" sz="3200" b="1" i="1" dirty="0"/>
              <a:t>B</a:t>
            </a:r>
            <a:r>
              <a:rPr lang="en-US" sz="3200" dirty="0"/>
              <a:t>={</a:t>
            </a:r>
            <a:r>
              <a:rPr lang="en-US" sz="3200" dirty="0" err="1"/>
              <a:t>kub</a:t>
            </a:r>
            <a:r>
              <a:rPr lang="en-US" sz="3200" dirty="0"/>
              <a:t> </a:t>
            </a:r>
            <a:r>
              <a:rPr lang="en-US" sz="3200" dirty="0" err="1"/>
              <a:t>tashlanganda</a:t>
            </a:r>
            <a:r>
              <a:rPr lang="en-US" sz="3200" dirty="0"/>
              <a:t> 3 </a:t>
            </a:r>
            <a:r>
              <a:rPr lang="en-US" sz="3200" dirty="0" err="1"/>
              <a:t>ga</a:t>
            </a:r>
            <a:r>
              <a:rPr lang="en-US" sz="3200" dirty="0"/>
              <a:t> </a:t>
            </a:r>
            <a:r>
              <a:rPr lang="en-US" sz="3200" dirty="0" err="1"/>
              <a:t>bo‘linadigan</a:t>
            </a:r>
            <a:r>
              <a:rPr lang="en-US" sz="3200" dirty="0"/>
              <a:t> </a:t>
            </a:r>
            <a:r>
              <a:rPr lang="en-US" sz="3200" dirty="0" err="1"/>
              <a:t>sonning</a:t>
            </a:r>
            <a:r>
              <a:rPr lang="en-US" sz="3200" dirty="0"/>
              <a:t> </a:t>
            </a:r>
            <a:r>
              <a:rPr lang="en-US" sz="3200" dirty="0" err="1"/>
              <a:t>paydo</a:t>
            </a:r>
            <a:r>
              <a:rPr lang="en-US" sz="3200" dirty="0"/>
              <a:t> </a:t>
            </a:r>
            <a:r>
              <a:rPr lang="en-US" sz="3200" dirty="0" err="1"/>
              <a:t>bo‘lishi</a:t>
            </a:r>
            <a:r>
              <a:rPr lang="en-US" sz="3200" dirty="0"/>
              <a:t>}. </a:t>
            </a:r>
            <a:endParaRPr lang="uz-Latn-UZ" sz="3200" dirty="0"/>
          </a:p>
          <a:p>
            <a:pPr marL="0" indent="0">
              <a:buNone/>
            </a:pPr>
            <a:endParaRPr lang="uz-Latn-UZ" sz="3200" dirty="0"/>
          </a:p>
          <a:p>
            <a:pPr marL="0" indent="0">
              <a:buNone/>
            </a:pPr>
            <a:r>
              <a:rPr lang="en-US" sz="3200" dirty="0"/>
              <a:t>Bu </a:t>
            </a:r>
            <a:r>
              <a:rPr lang="en-US" sz="3200" dirty="0" err="1"/>
              <a:t>hodisalar</a:t>
            </a:r>
            <a:r>
              <a:rPr lang="en-US" sz="3200" dirty="0"/>
              <a:t> </a:t>
            </a:r>
            <a:r>
              <a:rPr lang="en-US" sz="3200" dirty="0" err="1"/>
              <a:t>uchun</a:t>
            </a:r>
            <a:r>
              <a:rPr lang="en-US" sz="3200" dirty="0"/>
              <a:t> </a:t>
            </a:r>
            <a:r>
              <a:rPr lang="en-US" sz="3200" b="1" i="1" dirty="0"/>
              <a:t>A = B </a:t>
            </a:r>
            <a:r>
              <a:rPr lang="uz-Latn-UZ" sz="3200" dirty="0"/>
              <a:t>tenglik o‘rinli.</a:t>
            </a:r>
            <a:endParaRPr lang="ru-RU" sz="3200" dirty="0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7FEFCEE8-A3B1-4002-8582-26E4CD075B52}"/>
              </a:ext>
            </a:extLst>
          </p:cNvPr>
          <p:cNvSpPr/>
          <p:nvPr/>
        </p:nvSpPr>
        <p:spPr>
          <a:xfrm>
            <a:off x="0" y="22225"/>
            <a:ext cx="9143999" cy="71851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 sz="140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FD126CF-B97D-42C6-B251-8FEA13591AA6}"/>
              </a:ext>
            </a:extLst>
          </p:cNvPr>
          <p:cNvSpPr/>
          <p:nvPr/>
        </p:nvSpPr>
        <p:spPr>
          <a:xfrm>
            <a:off x="1755362" y="14222"/>
            <a:ext cx="56332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z-Latn-UZ" sz="4000" b="1" dirty="0">
                <a:solidFill>
                  <a:schemeClr val="bg1"/>
                </a:solidFill>
              </a:rPr>
              <a:t>TENG KUCHLI HODISALAR</a:t>
            </a:r>
            <a:endParaRPr lang="ru-RU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77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12519" y="806501"/>
                <a:ext cx="8887897" cy="3394472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3600" dirty="0"/>
                  <a:t>Tajriba </a:t>
                </a:r>
                <a:r>
                  <a:rPr lang="en-US" sz="3600" dirty="0" err="1"/>
                  <a:t>natijasida</a:t>
                </a:r>
                <a:r>
                  <a:rPr lang="en-US" sz="3600" dirty="0"/>
                  <a:t> </a:t>
                </a:r>
                <a:r>
                  <a:rPr lang="en-US" sz="3600" b="1" i="1" dirty="0"/>
                  <a:t>A</a:t>
                </a:r>
                <a:r>
                  <a:rPr lang="en-US" sz="3600" dirty="0"/>
                  <a:t> </a:t>
                </a:r>
                <a:r>
                  <a:rPr lang="en-US" sz="3600" dirty="0" err="1"/>
                  <a:t>va</a:t>
                </a:r>
                <a:r>
                  <a:rPr lang="en-US" sz="3600" dirty="0"/>
                  <a:t> </a:t>
                </a:r>
                <a:r>
                  <a:rPr lang="en-US" sz="3600" b="1" i="1" dirty="0"/>
                  <a:t>B</a:t>
                </a:r>
                <a:r>
                  <a:rPr lang="en-US" sz="3600" dirty="0"/>
                  <a:t> </a:t>
                </a:r>
                <a:r>
                  <a:rPr lang="en-US" sz="3600" dirty="0" err="1"/>
                  <a:t>hodisalardan</a:t>
                </a:r>
                <a:r>
                  <a:rPr lang="en-US" sz="3600" dirty="0"/>
                  <a:t> </a:t>
                </a:r>
                <a:r>
                  <a:rPr lang="en-US" sz="3600" dirty="0" err="1"/>
                  <a:t>hech</a:t>
                </a:r>
                <a:r>
                  <a:rPr lang="en-US" sz="3600" dirty="0"/>
                  <a:t> </a:t>
                </a:r>
                <a:r>
                  <a:rPr lang="en-US" sz="3600" dirty="0" err="1"/>
                  <a:t>bo‘lmaganda</a:t>
                </a:r>
                <a:r>
                  <a:rPr lang="en-US" sz="3600" dirty="0"/>
                  <a:t>  </a:t>
                </a:r>
                <a:r>
                  <a:rPr lang="en-US" sz="3600" dirty="0" err="1"/>
                  <a:t>bittasining</a:t>
                </a:r>
                <a:r>
                  <a:rPr lang="en-US" sz="3600" dirty="0"/>
                  <a:t> </a:t>
                </a:r>
                <a:r>
                  <a:rPr lang="en-US" sz="3600" dirty="0" err="1"/>
                  <a:t>ro‘y</a:t>
                </a:r>
                <a:r>
                  <a:rPr lang="en-US" sz="3600" dirty="0"/>
                  <a:t> </a:t>
                </a:r>
                <a:r>
                  <a:rPr lang="en-US" sz="3600" dirty="0" err="1"/>
                  <a:t>berishidan</a:t>
                </a:r>
                <a:r>
                  <a:rPr lang="en-US" sz="3600" dirty="0"/>
                  <a:t> </a:t>
                </a:r>
                <a:r>
                  <a:rPr lang="en-US" sz="3600" dirty="0" err="1"/>
                  <a:t>iborat</a:t>
                </a:r>
                <a:r>
                  <a:rPr lang="en-US" sz="3600" dirty="0"/>
                  <a:t> </a:t>
                </a:r>
                <a:r>
                  <a:rPr lang="en-US" sz="3600" dirty="0" err="1"/>
                  <a:t>hodisani</a:t>
                </a:r>
                <a:r>
                  <a:rPr lang="en-US" sz="3600" dirty="0"/>
                  <a:t>  </a:t>
                </a:r>
                <a:r>
                  <a:rPr lang="en-US" sz="3600" b="1" i="1" dirty="0"/>
                  <a:t>A</a:t>
                </a:r>
                <a:r>
                  <a:rPr lang="en-US" sz="3600" dirty="0"/>
                  <a:t> </a:t>
                </a:r>
                <a:r>
                  <a:rPr lang="en-US" sz="3600" dirty="0" err="1"/>
                  <a:t>va</a:t>
                </a:r>
                <a:r>
                  <a:rPr lang="en-US" sz="3600" dirty="0"/>
                  <a:t> </a:t>
                </a:r>
                <a:r>
                  <a:rPr lang="en-US" sz="3600" b="1" i="1" dirty="0"/>
                  <a:t>B</a:t>
                </a:r>
                <a:r>
                  <a:rPr lang="en-US" sz="3600" dirty="0"/>
                  <a:t> </a:t>
                </a:r>
                <a:r>
                  <a:rPr lang="en-US" sz="3600" dirty="0" err="1"/>
                  <a:t>hodisalarning</a:t>
                </a:r>
                <a:r>
                  <a:rPr lang="en-US" sz="3600" dirty="0"/>
                  <a:t>  </a:t>
                </a:r>
                <a:r>
                  <a:rPr lang="en-US" sz="3600" b="1" i="1" dirty="0" err="1"/>
                  <a:t>yig‘indisi</a:t>
                </a:r>
                <a:r>
                  <a:rPr lang="en-US" sz="3600" b="1" i="1" dirty="0"/>
                  <a:t> (</a:t>
                </a:r>
                <a:r>
                  <a:rPr lang="en-US" sz="3600" b="1" i="1" dirty="0" err="1"/>
                  <a:t>yoki</a:t>
                </a:r>
                <a:r>
                  <a:rPr lang="en-US" sz="3600" b="1" i="1" dirty="0"/>
                  <a:t> </a:t>
                </a:r>
                <a:r>
                  <a:rPr lang="en-US" sz="3600" b="1" i="1" dirty="0" err="1"/>
                  <a:t>birlashmasi</a:t>
                </a:r>
                <a:r>
                  <a:rPr lang="en-US" sz="3600" b="1" i="1" dirty="0"/>
                  <a:t>)</a:t>
                </a:r>
                <a:r>
                  <a:rPr lang="en-US" sz="3600" dirty="0"/>
                  <a:t> deb </a:t>
                </a:r>
                <a:r>
                  <a:rPr lang="en-US" sz="3600" dirty="0" err="1"/>
                  <a:t>ataladi</a:t>
                </a:r>
                <a:r>
                  <a:rPr lang="en-US" sz="3600" dirty="0"/>
                  <a:t>.</a:t>
                </a:r>
              </a:p>
              <a:p>
                <a:pPr marL="0" indent="0" algn="ctr">
                  <a:buNone/>
                </a:pPr>
                <a:endParaRPr lang="en-US" sz="3600" b="1" i="1" dirty="0"/>
              </a:p>
              <a:p>
                <a:pPr marL="0" indent="0">
                  <a:buNone/>
                </a:pPr>
                <a:r>
                  <a:rPr lang="en-US" sz="3600" b="1" i="1" dirty="0"/>
                  <a:t>      A</a:t>
                </a:r>
                <a:r>
                  <a:rPr lang="en-US" sz="3600" i="1" dirty="0"/>
                  <a:t> + </a:t>
                </a:r>
                <a:r>
                  <a:rPr lang="en-US" sz="3600" b="1" i="1" dirty="0"/>
                  <a:t>B     </a:t>
                </a:r>
                <a:r>
                  <a:rPr lang="en-US" sz="3600" i="1" dirty="0" err="1"/>
                  <a:t>yoki</a:t>
                </a:r>
                <a:r>
                  <a:rPr lang="en-US" sz="3600" b="1" i="1" dirty="0"/>
                  <a:t>     A</a:t>
                </a:r>
                <a14:m>
                  <m:oMath xmlns:m="http://schemas.openxmlformats.org/officeDocument/2006/math">
                    <m:r>
                      <a:rPr lang="en-US" sz="36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∪</m:t>
                    </m:r>
                  </m:oMath>
                </a14:m>
                <a:r>
                  <a:rPr lang="en-US" sz="3600" b="1" i="1" dirty="0"/>
                  <a:t> B</a:t>
                </a:r>
                <a:endParaRPr lang="ru-RU" sz="3600" b="1" i="1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12519" y="806501"/>
                <a:ext cx="8887897" cy="3394472"/>
              </a:xfrm>
              <a:blipFill>
                <a:blip r:embed="rId2"/>
                <a:stretch>
                  <a:fillRect l="-2126" t="-2873" r="-1235" b="-1292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ject 2"/>
          <p:cNvSpPr/>
          <p:nvPr/>
        </p:nvSpPr>
        <p:spPr>
          <a:xfrm>
            <a:off x="0" y="22225"/>
            <a:ext cx="9143999" cy="71851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 sz="1400"/>
          </a:p>
        </p:txBody>
      </p:sp>
      <p:sp>
        <p:nvSpPr>
          <p:cNvPr id="5" name="Прямоугольник 4"/>
          <p:cNvSpPr/>
          <p:nvPr/>
        </p:nvSpPr>
        <p:spPr>
          <a:xfrm>
            <a:off x="1972505" y="12282"/>
            <a:ext cx="519898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4000" b="1" dirty="0">
                <a:solidFill>
                  <a:schemeClr val="bg1"/>
                </a:solidFill>
              </a:rPr>
              <a:t>HODISALAR</a:t>
            </a:r>
            <a:r>
              <a:rPr lang="en-US" sz="4000" b="1" dirty="0">
                <a:solidFill>
                  <a:schemeClr val="bg1"/>
                </a:solidFill>
              </a:rPr>
              <a:t>  </a:t>
            </a:r>
            <a:r>
              <a:rPr lang="uz-Latn-UZ" sz="4000" b="1" dirty="0">
                <a:solidFill>
                  <a:schemeClr val="bg1"/>
                </a:solidFill>
              </a:rPr>
              <a:t> </a:t>
            </a:r>
            <a:r>
              <a:rPr lang="en-US" sz="4000" b="1" dirty="0">
                <a:solidFill>
                  <a:schemeClr val="bg1"/>
                </a:solidFill>
              </a:rPr>
              <a:t>YIG</a:t>
            </a:r>
            <a:r>
              <a:rPr lang="uz-Latn-UZ" sz="4000" b="1" dirty="0">
                <a:solidFill>
                  <a:schemeClr val="bg1"/>
                </a:solidFill>
              </a:rPr>
              <a:t>‘</a:t>
            </a:r>
            <a:r>
              <a:rPr lang="en-US" sz="4000" b="1" dirty="0">
                <a:solidFill>
                  <a:schemeClr val="bg1"/>
                </a:solidFill>
              </a:rPr>
              <a:t>INDISI</a:t>
            </a:r>
            <a:endParaRPr lang="ru-RU" sz="4000" b="1" dirty="0">
              <a:solidFill>
                <a:schemeClr val="bg1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1FB9104-2228-4C99-83C1-80FF8782BA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560" y="3021539"/>
            <a:ext cx="2823498" cy="1973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7028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F86E680-3E3F-4B5A-BE64-A2FDBFCD75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476" y="874514"/>
            <a:ext cx="8905953" cy="339447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z-Latn-UZ" sz="3200" b="1" i="1" dirty="0">
                <a:solidFill>
                  <a:srgbClr val="00B050"/>
                </a:solidFill>
              </a:rPr>
              <a:t>3</a:t>
            </a:r>
            <a:r>
              <a:rPr lang="en-US" sz="3200" b="1" i="1" dirty="0">
                <a:solidFill>
                  <a:srgbClr val="00B050"/>
                </a:solidFill>
              </a:rPr>
              <a:t>-</a:t>
            </a:r>
            <a:r>
              <a:rPr lang="en-US" sz="3200" b="1" i="1" dirty="0" err="1">
                <a:solidFill>
                  <a:srgbClr val="00B050"/>
                </a:solidFill>
              </a:rPr>
              <a:t>misol</a:t>
            </a:r>
            <a:r>
              <a:rPr lang="en-US" sz="3200" b="1" i="1" dirty="0">
                <a:solidFill>
                  <a:srgbClr val="00B050"/>
                </a:solidFill>
              </a:rPr>
              <a:t>.</a:t>
            </a:r>
            <a:r>
              <a:rPr lang="uz-Latn-UZ" sz="3200" dirty="0"/>
              <a:t> </a:t>
            </a:r>
          </a:p>
          <a:p>
            <a:pPr marL="0" indent="0">
              <a:buNone/>
            </a:pPr>
            <a:r>
              <a:rPr lang="en-US" sz="3200" b="1" i="1" dirty="0"/>
              <a:t>A</a:t>
            </a:r>
            <a:r>
              <a:rPr lang="en-US" sz="3200" dirty="0"/>
              <a:t>={</a:t>
            </a:r>
            <a:r>
              <a:rPr lang="en-US" sz="3200" dirty="0" err="1"/>
              <a:t>kub</a:t>
            </a:r>
            <a:r>
              <a:rPr lang="en-US" sz="3200" dirty="0"/>
              <a:t> </a:t>
            </a:r>
            <a:r>
              <a:rPr lang="en-US" sz="3200" dirty="0" err="1"/>
              <a:t>tashlanganda</a:t>
            </a:r>
            <a:r>
              <a:rPr lang="en-US" sz="3200" dirty="0"/>
              <a:t> 1</a:t>
            </a:r>
            <a:r>
              <a:rPr lang="uz-Latn-UZ" sz="3200" dirty="0"/>
              <a:t>, </a:t>
            </a:r>
            <a:r>
              <a:rPr lang="en-US" sz="3200" dirty="0"/>
              <a:t>5</a:t>
            </a:r>
            <a:r>
              <a:rPr lang="uz-Latn-UZ" sz="3200" dirty="0"/>
              <a:t> </a:t>
            </a:r>
            <a:r>
              <a:rPr lang="en-US" sz="3200" dirty="0" err="1"/>
              <a:t>sonlaridan</a:t>
            </a:r>
            <a:r>
              <a:rPr lang="en-US" sz="3200" dirty="0"/>
              <a:t> </a:t>
            </a:r>
            <a:r>
              <a:rPr lang="en-US" sz="3200" dirty="0" err="1"/>
              <a:t>birining</a:t>
            </a:r>
            <a:r>
              <a:rPr lang="en-US" sz="3200" dirty="0"/>
              <a:t> </a:t>
            </a:r>
            <a:r>
              <a:rPr lang="uz-Latn-UZ" sz="3200" dirty="0"/>
              <a:t>chiqi</a:t>
            </a:r>
            <a:r>
              <a:rPr lang="en-US" sz="3200" dirty="0" err="1"/>
              <a:t>shi</a:t>
            </a:r>
            <a:r>
              <a:rPr lang="en-US" sz="3200" dirty="0"/>
              <a:t>}, </a:t>
            </a:r>
            <a:endParaRPr lang="uz-Latn-UZ" sz="3200" dirty="0"/>
          </a:p>
          <a:p>
            <a:pPr marL="0" indent="0">
              <a:buNone/>
            </a:pPr>
            <a:r>
              <a:rPr lang="en-US" sz="3200" b="1" i="1" dirty="0"/>
              <a:t>B</a:t>
            </a:r>
            <a:r>
              <a:rPr lang="en-US" sz="3200" dirty="0"/>
              <a:t>={</a:t>
            </a:r>
            <a:r>
              <a:rPr lang="en-US" sz="3200" dirty="0" err="1"/>
              <a:t>kub</a:t>
            </a:r>
            <a:r>
              <a:rPr lang="en-US" sz="3200" dirty="0"/>
              <a:t> </a:t>
            </a:r>
            <a:r>
              <a:rPr lang="en-US" sz="3200" dirty="0" err="1"/>
              <a:t>tashlanganda</a:t>
            </a:r>
            <a:r>
              <a:rPr lang="en-US" sz="3200" dirty="0"/>
              <a:t> 1, 3, 6 </a:t>
            </a:r>
            <a:r>
              <a:rPr lang="uz-Latn-UZ" sz="3200" dirty="0"/>
              <a:t>sonlar</a:t>
            </a:r>
            <a:r>
              <a:rPr lang="en-US" sz="3200" dirty="0" err="1"/>
              <a:t>idan</a:t>
            </a:r>
            <a:r>
              <a:rPr lang="uz-Latn-UZ" sz="3200" dirty="0"/>
              <a:t> </a:t>
            </a:r>
            <a:r>
              <a:rPr lang="en-US" sz="3200" dirty="0" err="1"/>
              <a:t>birining</a:t>
            </a:r>
            <a:r>
              <a:rPr lang="en-US" sz="3200" dirty="0"/>
              <a:t> </a:t>
            </a:r>
            <a:r>
              <a:rPr lang="uz-Latn-UZ" sz="3200" dirty="0"/>
              <a:t>chiqi</a:t>
            </a:r>
            <a:r>
              <a:rPr lang="en-US" sz="3200" dirty="0" err="1"/>
              <a:t>shi</a:t>
            </a:r>
            <a:r>
              <a:rPr lang="en-US" sz="3200" dirty="0"/>
              <a:t>}. </a:t>
            </a:r>
            <a:endParaRPr lang="uz-Latn-UZ" sz="3200" dirty="0"/>
          </a:p>
          <a:p>
            <a:pPr marL="0" indent="0">
              <a:buNone/>
            </a:pPr>
            <a:endParaRPr lang="uz-Latn-UZ" sz="3200" dirty="0"/>
          </a:p>
          <a:p>
            <a:pPr marL="0" indent="0">
              <a:buNone/>
            </a:pPr>
            <a:r>
              <a:rPr lang="en-US" sz="3200" dirty="0"/>
              <a:t>Bu ho</a:t>
            </a:r>
            <a:r>
              <a:rPr lang="uz-Latn-UZ" sz="3200" dirty="0"/>
              <a:t>lda </a:t>
            </a:r>
            <a:r>
              <a:rPr lang="en-US" sz="3200" dirty="0"/>
              <a:t> </a:t>
            </a:r>
            <a:r>
              <a:rPr lang="en-US" sz="3200" b="1" i="1" dirty="0"/>
              <a:t>A+B</a:t>
            </a:r>
            <a:r>
              <a:rPr lang="uz-Latn-UZ" sz="3200" i="1" dirty="0"/>
              <a:t>=</a:t>
            </a:r>
            <a:r>
              <a:rPr lang="en-US" sz="3200" dirty="0"/>
              <a:t>{1, 3, 5, 6 }</a:t>
            </a:r>
            <a:r>
              <a:rPr lang="uz-Latn-UZ" sz="3200" dirty="0"/>
              <a:t>.</a:t>
            </a:r>
            <a:endParaRPr lang="ru-RU" sz="32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456606E-3916-4991-80B2-A03765483B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5369" y="3228975"/>
            <a:ext cx="2143124" cy="167163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BAA560F-68A6-4FE0-A0D8-BC6CEB2198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90092">
            <a:off x="6751045" y="3171824"/>
            <a:ext cx="2143124" cy="1671637"/>
          </a:xfrm>
          <a:prstGeom prst="rect">
            <a:avLst/>
          </a:prstGeom>
        </p:spPr>
      </p:pic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4872952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63E89EE2-B8C2-4B12-B824-550D0293A2D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79348" y="821615"/>
                <a:ext cx="8905953" cy="3394472"/>
              </a:xfrm>
            </p:spPr>
            <p:txBody>
              <a:bodyPr>
                <a:normAutofit/>
              </a:bodyPr>
              <a:lstStyle/>
              <a:p>
                <a:pPr marL="0" indent="0" algn="just">
                  <a:buNone/>
                </a:pPr>
                <a:r>
                  <a:rPr lang="en-US" sz="3400" b="1" i="1" dirty="0"/>
                  <a:t>A</a:t>
                </a:r>
                <a:r>
                  <a:rPr lang="en-US" sz="3400" dirty="0"/>
                  <a:t> </a:t>
                </a:r>
                <a:r>
                  <a:rPr lang="en-US" sz="3400" dirty="0" err="1"/>
                  <a:t>va</a:t>
                </a:r>
                <a:r>
                  <a:rPr lang="en-US" sz="3400" dirty="0"/>
                  <a:t> </a:t>
                </a:r>
                <a:r>
                  <a:rPr lang="en-US" sz="3400" b="1" i="1" dirty="0"/>
                  <a:t>B</a:t>
                </a:r>
                <a:r>
                  <a:rPr lang="en-US" sz="3400" dirty="0"/>
                  <a:t> </a:t>
                </a:r>
                <a:r>
                  <a:rPr lang="en-US" sz="3400" dirty="0" err="1"/>
                  <a:t>hodisalar</a:t>
                </a:r>
                <a:r>
                  <a:rPr lang="uz-Latn-UZ" sz="3400" dirty="0"/>
                  <a:t>ning ikkalasining ham bir vaqtda ro‘y berish hodisasi </a:t>
                </a:r>
                <a:r>
                  <a:rPr lang="en-US" sz="3400" b="1" i="1" dirty="0"/>
                  <a:t>A</a:t>
                </a:r>
                <a:r>
                  <a:rPr lang="en-US" sz="3400" dirty="0"/>
                  <a:t> </a:t>
                </a:r>
                <a:r>
                  <a:rPr lang="en-US" sz="3400" dirty="0" err="1"/>
                  <a:t>va</a:t>
                </a:r>
                <a:r>
                  <a:rPr lang="en-US" sz="3400" dirty="0"/>
                  <a:t> </a:t>
                </a:r>
                <a:r>
                  <a:rPr lang="en-US" sz="3400" b="1" i="1" dirty="0"/>
                  <a:t>B</a:t>
                </a:r>
                <a:r>
                  <a:rPr lang="en-US" sz="3400" dirty="0"/>
                  <a:t> </a:t>
                </a:r>
                <a:r>
                  <a:rPr lang="en-US" sz="3400" dirty="0" err="1"/>
                  <a:t>hodisalar</a:t>
                </a:r>
                <a:r>
                  <a:rPr lang="uz-Latn-UZ" sz="3400" dirty="0"/>
                  <a:t>ning </a:t>
                </a:r>
                <a:r>
                  <a:rPr lang="uz-Latn-UZ" sz="3400" b="1" i="1" dirty="0"/>
                  <a:t>ko‘paytmasi </a:t>
                </a:r>
                <a:r>
                  <a:rPr lang="uz-Latn-UZ" sz="3400" dirty="0"/>
                  <a:t>(kesishmasi) deyiladi.</a:t>
                </a:r>
                <a:endParaRPr lang="ru-RU" sz="3400" dirty="0"/>
              </a:p>
              <a:p>
                <a:pPr marL="0" indent="0" algn="just">
                  <a:buNone/>
                </a:pPr>
                <a:r>
                  <a:rPr lang="en-US" sz="3400" b="1" i="1" dirty="0"/>
                  <a:t>       </a:t>
                </a:r>
              </a:p>
              <a:p>
                <a:pPr marL="0" indent="0" algn="just">
                  <a:buNone/>
                </a:pPr>
                <a:r>
                  <a:rPr lang="en-US" sz="3400" b="1" i="1" dirty="0"/>
                  <a:t>         A∙B   </a:t>
                </a:r>
                <a:r>
                  <a:rPr lang="en-US" sz="3400" dirty="0"/>
                  <a:t> </a:t>
                </a:r>
                <a:r>
                  <a:rPr lang="en-US" sz="3400" dirty="0" err="1"/>
                  <a:t>yoki</a:t>
                </a:r>
                <a:r>
                  <a:rPr lang="en-US" sz="3400" dirty="0"/>
                  <a:t>  </a:t>
                </a:r>
                <a:r>
                  <a:rPr lang="en-US" sz="3400" b="1" i="1" dirty="0"/>
                  <a:t> A</a:t>
                </a:r>
                <a14:m>
                  <m:oMath xmlns:m="http://schemas.openxmlformats.org/officeDocument/2006/math">
                    <m:r>
                      <a:rPr lang="en-US" sz="3400" b="1" i="1">
                        <a:latin typeface="Cambria Math" panose="02040503050406030204" pitchFamily="18" charset="0"/>
                      </a:rPr>
                      <m:t>∩</m:t>
                    </m:r>
                  </m:oMath>
                </a14:m>
                <a:r>
                  <a:rPr lang="en-US" sz="3400" b="1" i="1" dirty="0"/>
                  <a:t>B</a:t>
                </a:r>
                <a:endParaRPr lang="ru-RU" sz="3400" dirty="0"/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63E89EE2-B8C2-4B12-B824-550D0293A2D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9348" y="821615"/>
                <a:ext cx="8905953" cy="3394472"/>
              </a:xfrm>
              <a:blipFill>
                <a:blip r:embed="rId2"/>
                <a:stretch>
                  <a:fillRect l="-1916" t="-3950" r="-191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ject 2">
            <a:extLst>
              <a:ext uri="{FF2B5EF4-FFF2-40B4-BE49-F238E27FC236}">
                <a16:creationId xmlns:a16="http://schemas.microsoft.com/office/drawing/2014/main" id="{D9DBFC4A-9424-4744-BA34-6B77D4040A86}"/>
              </a:ext>
            </a:extLst>
          </p:cNvPr>
          <p:cNvSpPr/>
          <p:nvPr/>
        </p:nvSpPr>
        <p:spPr>
          <a:xfrm>
            <a:off x="0" y="22225"/>
            <a:ext cx="9143999" cy="71851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 sz="140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B58918B-BBFB-4720-92C8-9F1C24D2125B}"/>
              </a:ext>
            </a:extLst>
          </p:cNvPr>
          <p:cNvSpPr/>
          <p:nvPr/>
        </p:nvSpPr>
        <p:spPr>
          <a:xfrm>
            <a:off x="1745649" y="22225"/>
            <a:ext cx="580614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4000" b="1" dirty="0">
                <a:solidFill>
                  <a:schemeClr val="bg1"/>
                </a:solidFill>
              </a:rPr>
              <a:t>HODISALAR</a:t>
            </a:r>
            <a:r>
              <a:rPr lang="en-US" sz="4000" b="1" dirty="0">
                <a:solidFill>
                  <a:schemeClr val="bg1"/>
                </a:solidFill>
              </a:rPr>
              <a:t>  </a:t>
            </a:r>
            <a:r>
              <a:rPr lang="uz-Latn-UZ" sz="4000" b="1" dirty="0">
                <a:solidFill>
                  <a:schemeClr val="bg1"/>
                </a:solidFill>
              </a:rPr>
              <a:t>KO‘PAYTMASI</a:t>
            </a:r>
            <a:endParaRPr lang="ru-RU" sz="4000" b="1" dirty="0">
              <a:solidFill>
                <a:schemeClr val="bg1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9DCF5BD-5872-4DBD-8797-F6244CCB5A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928" y="2481784"/>
            <a:ext cx="3025724" cy="2483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1139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F86E680-3E3F-4B5A-BE64-A2FDBFCD75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511" y="886789"/>
            <a:ext cx="8905953" cy="33944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i="1" dirty="0">
                <a:solidFill>
                  <a:srgbClr val="00B050"/>
                </a:solidFill>
              </a:rPr>
              <a:t>4-misol.</a:t>
            </a:r>
            <a:r>
              <a:rPr lang="uz-Latn-UZ" sz="3200" dirty="0"/>
              <a:t> </a:t>
            </a:r>
          </a:p>
          <a:p>
            <a:pPr marL="0" indent="0">
              <a:buNone/>
            </a:pPr>
            <a:r>
              <a:rPr lang="en-US" sz="3200" b="1" i="1" dirty="0"/>
              <a:t>A</a:t>
            </a:r>
            <a:r>
              <a:rPr lang="en-US" sz="3200" dirty="0"/>
              <a:t>={</a:t>
            </a:r>
            <a:r>
              <a:rPr lang="en-US" sz="3200" dirty="0" err="1"/>
              <a:t>kub</a:t>
            </a:r>
            <a:r>
              <a:rPr lang="en-US" sz="3200" dirty="0"/>
              <a:t> </a:t>
            </a:r>
            <a:r>
              <a:rPr lang="en-US" sz="3200" dirty="0" err="1"/>
              <a:t>tashlanganda</a:t>
            </a:r>
            <a:r>
              <a:rPr lang="en-US" sz="3200" dirty="0"/>
              <a:t> </a:t>
            </a:r>
            <a:r>
              <a:rPr lang="uz-Latn-UZ" sz="3200" dirty="0"/>
              <a:t>2, 6 </a:t>
            </a:r>
            <a:r>
              <a:rPr lang="en-US" sz="3200" dirty="0" err="1"/>
              <a:t>sonlaridan</a:t>
            </a:r>
            <a:r>
              <a:rPr lang="en-US" sz="3200" dirty="0"/>
              <a:t> </a:t>
            </a:r>
            <a:r>
              <a:rPr lang="en-US" sz="3200" dirty="0" err="1"/>
              <a:t>birining</a:t>
            </a:r>
            <a:r>
              <a:rPr lang="en-US" sz="3200" dirty="0"/>
              <a:t> </a:t>
            </a:r>
            <a:r>
              <a:rPr lang="uz-Latn-UZ" sz="3200" dirty="0"/>
              <a:t>chiqi</a:t>
            </a:r>
            <a:r>
              <a:rPr lang="en-US" sz="3200" dirty="0" err="1"/>
              <a:t>shi</a:t>
            </a:r>
            <a:r>
              <a:rPr lang="en-US" sz="3200" dirty="0"/>
              <a:t>}, </a:t>
            </a:r>
            <a:endParaRPr lang="uz-Latn-UZ" sz="3200" dirty="0"/>
          </a:p>
          <a:p>
            <a:pPr marL="0" indent="0">
              <a:buNone/>
            </a:pPr>
            <a:r>
              <a:rPr lang="en-US" sz="3200" b="1" i="1" dirty="0"/>
              <a:t>B</a:t>
            </a:r>
            <a:r>
              <a:rPr lang="en-US" sz="3200" dirty="0"/>
              <a:t>={</a:t>
            </a:r>
            <a:r>
              <a:rPr lang="en-US" sz="3200" dirty="0" err="1"/>
              <a:t>kub</a:t>
            </a:r>
            <a:r>
              <a:rPr lang="en-US" sz="3200" dirty="0"/>
              <a:t> </a:t>
            </a:r>
            <a:r>
              <a:rPr lang="en-US" sz="3200" dirty="0" err="1"/>
              <a:t>tashlanganda</a:t>
            </a:r>
            <a:r>
              <a:rPr lang="en-US" sz="3200" dirty="0"/>
              <a:t> </a:t>
            </a:r>
            <a:r>
              <a:rPr lang="uz-Latn-UZ" sz="3200" dirty="0"/>
              <a:t>juft sonlarning </a:t>
            </a:r>
            <a:r>
              <a:rPr lang="en-US" sz="3200" dirty="0" err="1"/>
              <a:t>paydo</a:t>
            </a:r>
            <a:r>
              <a:rPr lang="en-US" sz="3200" dirty="0"/>
              <a:t> </a:t>
            </a:r>
            <a:r>
              <a:rPr lang="en-US" sz="3200" dirty="0" err="1"/>
              <a:t>bo‘lishi</a:t>
            </a:r>
            <a:r>
              <a:rPr lang="en-US" sz="3200" dirty="0"/>
              <a:t>}. </a:t>
            </a:r>
            <a:endParaRPr lang="uz-Latn-UZ" sz="3200" dirty="0"/>
          </a:p>
          <a:p>
            <a:pPr marL="0" indent="0">
              <a:buNone/>
            </a:pPr>
            <a:endParaRPr lang="uz-Latn-UZ" sz="600" dirty="0"/>
          </a:p>
          <a:p>
            <a:pPr marL="0" indent="0">
              <a:buNone/>
            </a:pPr>
            <a:r>
              <a:rPr lang="en-US" sz="3200" dirty="0"/>
              <a:t>Bu ho</a:t>
            </a:r>
            <a:r>
              <a:rPr lang="uz-Latn-UZ" sz="3200" dirty="0"/>
              <a:t>lda </a:t>
            </a:r>
            <a:r>
              <a:rPr lang="en-US" sz="3200" dirty="0"/>
              <a:t> </a:t>
            </a:r>
            <a:r>
              <a:rPr lang="en-US" sz="3200" b="1" i="1" dirty="0"/>
              <a:t>AB</a:t>
            </a:r>
            <a:r>
              <a:rPr lang="uz-Latn-UZ" sz="3200" i="1" dirty="0"/>
              <a:t>=</a:t>
            </a:r>
            <a:r>
              <a:rPr lang="en-US" sz="3200" dirty="0"/>
              <a:t>{</a:t>
            </a:r>
            <a:r>
              <a:rPr lang="en-US" sz="3200" dirty="0" err="1"/>
              <a:t>kub</a:t>
            </a:r>
            <a:r>
              <a:rPr lang="en-US" sz="3200" dirty="0"/>
              <a:t> </a:t>
            </a:r>
            <a:r>
              <a:rPr lang="en-US" sz="3200" dirty="0" err="1"/>
              <a:t>tashlanganda</a:t>
            </a:r>
            <a:r>
              <a:rPr lang="en-US" sz="3200" dirty="0"/>
              <a:t> </a:t>
            </a:r>
            <a:r>
              <a:rPr lang="uz-Latn-UZ" sz="3200" dirty="0"/>
              <a:t>2 va 6 </a:t>
            </a:r>
            <a:r>
              <a:rPr lang="en-US" sz="3200" dirty="0" err="1"/>
              <a:t>sonlaridan</a:t>
            </a:r>
            <a:r>
              <a:rPr lang="en-US" sz="3200" dirty="0"/>
              <a:t> </a:t>
            </a:r>
            <a:r>
              <a:rPr lang="en-US" sz="3200" dirty="0" err="1"/>
              <a:t>birining</a:t>
            </a:r>
            <a:r>
              <a:rPr lang="en-US" sz="3200" dirty="0"/>
              <a:t> </a:t>
            </a:r>
            <a:r>
              <a:rPr lang="uz-Latn-UZ" sz="3200" dirty="0"/>
              <a:t>chiqi</a:t>
            </a:r>
            <a:r>
              <a:rPr lang="en-US" sz="3200" dirty="0" err="1"/>
              <a:t>shi</a:t>
            </a:r>
            <a:r>
              <a:rPr lang="en-US" sz="3200" dirty="0"/>
              <a:t>}</a:t>
            </a:r>
            <a:r>
              <a:rPr lang="uz-Latn-UZ" sz="3200" dirty="0"/>
              <a:t>.</a:t>
            </a:r>
            <a:endParaRPr lang="ru-RU" sz="32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976F4AC-A94A-443D-AF2E-56406C6CF65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3731" y="3714749"/>
            <a:ext cx="1625839" cy="1268155"/>
          </a:xfrm>
          <a:prstGeom prst="rect">
            <a:avLst/>
          </a:prstGeom>
        </p:spPr>
      </p:pic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2471934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3E89EE2-B8C2-4B12-B824-550D0293A2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48" y="821615"/>
            <a:ext cx="8905953" cy="339447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3400" b="1" i="1" dirty="0"/>
              <a:t>A</a:t>
            </a:r>
            <a:r>
              <a:rPr lang="en-US" sz="3400" dirty="0"/>
              <a:t> </a:t>
            </a:r>
            <a:r>
              <a:rPr lang="en-US" sz="3400" dirty="0" err="1"/>
              <a:t>hodisa</a:t>
            </a:r>
            <a:r>
              <a:rPr lang="en-US" sz="3400" dirty="0"/>
              <a:t> </a:t>
            </a:r>
            <a:r>
              <a:rPr lang="en-US" sz="3400" dirty="0" err="1"/>
              <a:t>ro‘y</a:t>
            </a:r>
            <a:r>
              <a:rPr lang="en-US" sz="3400" dirty="0"/>
              <a:t> </a:t>
            </a:r>
            <a:r>
              <a:rPr lang="en-US" sz="3400" dirty="0" err="1"/>
              <a:t>bersa-yu</a:t>
            </a:r>
            <a:r>
              <a:rPr lang="en-US" sz="3400" dirty="0"/>
              <a:t>, ammo B </a:t>
            </a:r>
            <a:r>
              <a:rPr lang="en-US" sz="3400" dirty="0" err="1"/>
              <a:t>hodisa</a:t>
            </a:r>
            <a:r>
              <a:rPr lang="en-US" sz="3400" dirty="0"/>
              <a:t> </a:t>
            </a:r>
            <a:r>
              <a:rPr lang="en-US" sz="3400" dirty="0" err="1"/>
              <a:t>ro‘y</a:t>
            </a:r>
            <a:r>
              <a:rPr lang="en-US" sz="3400" dirty="0"/>
              <a:t> </a:t>
            </a:r>
            <a:r>
              <a:rPr lang="en-US" sz="3400" dirty="0" err="1"/>
              <a:t>bermasa</a:t>
            </a:r>
            <a:r>
              <a:rPr lang="en-US" sz="3400" dirty="0"/>
              <a:t>, </a:t>
            </a:r>
            <a:r>
              <a:rPr lang="en-US" sz="3400" dirty="0" err="1"/>
              <a:t>bunday</a:t>
            </a:r>
            <a:r>
              <a:rPr lang="en-US" sz="3400" dirty="0"/>
              <a:t> </a:t>
            </a:r>
            <a:r>
              <a:rPr lang="en-US" sz="3400" dirty="0" err="1"/>
              <a:t>hodisani</a:t>
            </a:r>
            <a:r>
              <a:rPr lang="en-US" sz="3400" dirty="0"/>
              <a:t> </a:t>
            </a:r>
            <a:r>
              <a:rPr lang="en-US" sz="3400" b="1" i="1" dirty="0"/>
              <a:t>A</a:t>
            </a:r>
            <a:r>
              <a:rPr lang="en-US" sz="3400" dirty="0"/>
              <a:t> </a:t>
            </a:r>
            <a:r>
              <a:rPr lang="en-US" sz="3400" dirty="0" err="1"/>
              <a:t>va</a:t>
            </a:r>
            <a:r>
              <a:rPr lang="en-US" sz="3400" dirty="0"/>
              <a:t> </a:t>
            </a:r>
            <a:r>
              <a:rPr lang="en-US" sz="3400" b="1" i="1" dirty="0"/>
              <a:t>B</a:t>
            </a:r>
            <a:r>
              <a:rPr lang="en-US" sz="3400" dirty="0"/>
              <a:t> </a:t>
            </a:r>
            <a:r>
              <a:rPr lang="en-US" sz="3400" dirty="0" err="1"/>
              <a:t>hodisalar</a:t>
            </a:r>
            <a:r>
              <a:rPr lang="uz-Latn-UZ" sz="3400" dirty="0"/>
              <a:t>ning </a:t>
            </a:r>
            <a:r>
              <a:rPr lang="uz-Latn-UZ" sz="3400" b="1" i="1" dirty="0"/>
              <a:t>ay</a:t>
            </a:r>
            <a:r>
              <a:rPr lang="en-US" sz="3400" b="1" i="1" dirty="0" err="1"/>
              <a:t>ir</a:t>
            </a:r>
            <a:r>
              <a:rPr lang="uz-Latn-UZ" sz="3400" b="1" i="1" dirty="0"/>
              <a:t>masi </a:t>
            </a:r>
            <a:r>
              <a:rPr lang="uz-Latn-UZ" sz="3400" dirty="0"/>
              <a:t> deyiladi.</a:t>
            </a:r>
            <a:endParaRPr lang="ru-RU" sz="3400" dirty="0"/>
          </a:p>
          <a:p>
            <a:pPr marL="0" indent="0" algn="just">
              <a:buNone/>
            </a:pPr>
            <a:r>
              <a:rPr lang="en-US" sz="3400" b="1" i="1" dirty="0"/>
              <a:t>       </a:t>
            </a:r>
          </a:p>
          <a:p>
            <a:pPr marL="0" indent="0" algn="just">
              <a:buNone/>
            </a:pPr>
            <a:r>
              <a:rPr lang="en-US" sz="3400" b="1" i="1" dirty="0"/>
              <a:t>                A - B</a:t>
            </a:r>
            <a:endParaRPr lang="ru-RU" sz="3400" dirty="0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D9DBFC4A-9424-4744-BA34-6B77D4040A86}"/>
              </a:ext>
            </a:extLst>
          </p:cNvPr>
          <p:cNvSpPr/>
          <p:nvPr/>
        </p:nvSpPr>
        <p:spPr>
          <a:xfrm>
            <a:off x="0" y="22225"/>
            <a:ext cx="9143999" cy="71851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 sz="140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B58918B-BBFB-4720-92C8-9F1C24D2125B}"/>
              </a:ext>
            </a:extLst>
          </p:cNvPr>
          <p:cNvSpPr/>
          <p:nvPr/>
        </p:nvSpPr>
        <p:spPr>
          <a:xfrm>
            <a:off x="2126457" y="-15560"/>
            <a:ext cx="489108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4000" b="1" dirty="0">
                <a:solidFill>
                  <a:schemeClr val="bg1"/>
                </a:solidFill>
              </a:rPr>
              <a:t>HODISALAR</a:t>
            </a:r>
            <a:r>
              <a:rPr lang="en-US" sz="4000" b="1" dirty="0">
                <a:solidFill>
                  <a:schemeClr val="bg1"/>
                </a:solidFill>
              </a:rPr>
              <a:t> AYIRMASI</a:t>
            </a:r>
            <a:endParaRPr lang="ru-RU" sz="4000" b="1" dirty="0">
              <a:solidFill>
                <a:schemeClr val="bg1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DC72756-A274-41F5-AAE5-302875CF38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8919" y="2350294"/>
            <a:ext cx="3415411" cy="2457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3563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F86E680-3E3F-4B5A-BE64-A2FDBFCD75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474" y="867739"/>
            <a:ext cx="8905953" cy="339447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800" b="1" i="1" dirty="0">
                <a:solidFill>
                  <a:srgbClr val="00B050"/>
                </a:solidFill>
              </a:rPr>
              <a:t>5-misol.</a:t>
            </a:r>
            <a:r>
              <a:rPr lang="uz-Latn-UZ" sz="2800" dirty="0"/>
              <a:t> </a:t>
            </a:r>
          </a:p>
          <a:p>
            <a:pPr marL="0" indent="0" algn="just">
              <a:buNone/>
            </a:pPr>
            <a:r>
              <a:rPr lang="en-US" sz="2800" b="1" i="1" dirty="0"/>
              <a:t>A</a:t>
            </a:r>
            <a:r>
              <a:rPr lang="en-US" sz="2800" dirty="0"/>
              <a:t>={</a:t>
            </a:r>
            <a:r>
              <a:rPr lang="en-US" sz="2800" dirty="0" err="1"/>
              <a:t>kub</a:t>
            </a:r>
            <a:r>
              <a:rPr lang="en-US" sz="2800" dirty="0"/>
              <a:t> </a:t>
            </a:r>
            <a:r>
              <a:rPr lang="en-US" sz="2800" dirty="0" err="1"/>
              <a:t>tashlanganda</a:t>
            </a:r>
            <a:r>
              <a:rPr lang="en-US" sz="2800" dirty="0"/>
              <a:t> 1, </a:t>
            </a:r>
            <a:r>
              <a:rPr lang="uz-Latn-UZ" sz="2800" dirty="0"/>
              <a:t>2, 6 </a:t>
            </a:r>
            <a:r>
              <a:rPr lang="en-US" sz="2800" dirty="0" err="1"/>
              <a:t>sonlaridan</a:t>
            </a:r>
            <a:r>
              <a:rPr lang="en-US" sz="2800" dirty="0"/>
              <a:t> </a:t>
            </a:r>
            <a:r>
              <a:rPr lang="en-US" sz="2800" dirty="0" err="1"/>
              <a:t>birining</a:t>
            </a:r>
            <a:r>
              <a:rPr lang="en-US" sz="2800" dirty="0"/>
              <a:t> </a:t>
            </a:r>
            <a:r>
              <a:rPr lang="uz-Latn-UZ" sz="2800" dirty="0"/>
              <a:t>chiqi</a:t>
            </a:r>
            <a:r>
              <a:rPr lang="en-US" sz="2800" dirty="0" err="1"/>
              <a:t>shi</a:t>
            </a:r>
            <a:r>
              <a:rPr lang="en-US" sz="2800" dirty="0"/>
              <a:t>}, </a:t>
            </a:r>
            <a:endParaRPr lang="uz-Latn-UZ" sz="2800" dirty="0"/>
          </a:p>
          <a:p>
            <a:pPr marL="0" indent="0" algn="just">
              <a:buNone/>
            </a:pPr>
            <a:r>
              <a:rPr lang="en-US" sz="2800" b="1" i="1" dirty="0"/>
              <a:t>B</a:t>
            </a:r>
            <a:r>
              <a:rPr lang="en-US" sz="2800" dirty="0"/>
              <a:t>={</a:t>
            </a:r>
            <a:r>
              <a:rPr lang="en-US" sz="2800" dirty="0" err="1"/>
              <a:t>kub</a:t>
            </a:r>
            <a:r>
              <a:rPr lang="en-US" sz="2800" dirty="0"/>
              <a:t> </a:t>
            </a:r>
            <a:r>
              <a:rPr lang="en-US" sz="2800" dirty="0" err="1"/>
              <a:t>tashlanganda</a:t>
            </a:r>
            <a:r>
              <a:rPr lang="en-US" sz="2800" dirty="0"/>
              <a:t> 3, 5 </a:t>
            </a:r>
            <a:r>
              <a:rPr lang="en-US" sz="2800" dirty="0" err="1"/>
              <a:t>sonlaridan</a:t>
            </a:r>
            <a:r>
              <a:rPr lang="en-US" sz="2800" dirty="0"/>
              <a:t> </a:t>
            </a:r>
            <a:r>
              <a:rPr lang="en-US" sz="2800" dirty="0" err="1"/>
              <a:t>birining</a:t>
            </a:r>
            <a:r>
              <a:rPr lang="en-US" sz="2800" dirty="0"/>
              <a:t> </a:t>
            </a:r>
            <a:r>
              <a:rPr lang="uz-Latn-UZ" sz="2800" dirty="0"/>
              <a:t>chiqi</a:t>
            </a:r>
            <a:r>
              <a:rPr lang="en-US" sz="2800" dirty="0" err="1"/>
              <a:t>shi</a:t>
            </a:r>
            <a:r>
              <a:rPr lang="en-US" sz="2800" dirty="0"/>
              <a:t>}. </a:t>
            </a:r>
            <a:endParaRPr lang="uz-Latn-UZ" sz="2800" dirty="0"/>
          </a:p>
          <a:p>
            <a:pPr marL="0" indent="0" algn="just">
              <a:buNone/>
            </a:pPr>
            <a:r>
              <a:rPr lang="en-US" sz="2800" dirty="0" err="1"/>
              <a:t>Kub</a:t>
            </a:r>
            <a:r>
              <a:rPr lang="en-US" sz="2800" dirty="0"/>
              <a:t> </a:t>
            </a:r>
            <a:r>
              <a:rPr lang="en-US" sz="2800" dirty="0" err="1"/>
              <a:t>tashlanganda</a:t>
            </a:r>
            <a:r>
              <a:rPr lang="en-US" sz="2800" dirty="0"/>
              <a:t> 2 </a:t>
            </a:r>
            <a:r>
              <a:rPr lang="en-US" sz="2800" dirty="0" err="1"/>
              <a:t>soni</a:t>
            </a:r>
            <a:r>
              <a:rPr lang="en-US" sz="2800" dirty="0"/>
              <a:t> </a:t>
            </a:r>
            <a:r>
              <a:rPr lang="en-US" sz="2800" dirty="0" err="1"/>
              <a:t>chiqdi</a:t>
            </a:r>
            <a:r>
              <a:rPr lang="en-US" sz="2800" dirty="0"/>
              <a:t>, </a:t>
            </a:r>
            <a:r>
              <a:rPr lang="en-US" sz="2800" dirty="0" err="1"/>
              <a:t>ya’ni</a:t>
            </a:r>
            <a:r>
              <a:rPr lang="en-US" sz="2800" dirty="0"/>
              <a:t> </a:t>
            </a:r>
            <a:r>
              <a:rPr lang="en-US" sz="2800" b="1" i="1" dirty="0"/>
              <a:t>A</a:t>
            </a:r>
            <a:r>
              <a:rPr lang="en-US" sz="2800" dirty="0"/>
              <a:t> </a:t>
            </a:r>
            <a:r>
              <a:rPr lang="en-US" sz="2800" dirty="0" err="1"/>
              <a:t>hodisa</a:t>
            </a:r>
            <a:r>
              <a:rPr lang="en-US" sz="2800" dirty="0"/>
              <a:t> </a:t>
            </a:r>
            <a:r>
              <a:rPr lang="en-US" sz="2800" dirty="0" err="1"/>
              <a:t>ro‘y</a:t>
            </a:r>
            <a:r>
              <a:rPr lang="en-US" sz="2800" dirty="0"/>
              <a:t> </a:t>
            </a:r>
            <a:r>
              <a:rPr lang="en-US" sz="2800" dirty="0" err="1"/>
              <a:t>berdi</a:t>
            </a:r>
            <a:r>
              <a:rPr lang="en-US" sz="2800" dirty="0"/>
              <a:t>, ammo </a:t>
            </a:r>
            <a:r>
              <a:rPr lang="en-US" sz="2800" b="1" i="1" dirty="0"/>
              <a:t>B</a:t>
            </a:r>
            <a:r>
              <a:rPr lang="en-US" sz="2800" dirty="0"/>
              <a:t> </a:t>
            </a:r>
            <a:r>
              <a:rPr lang="en-US" sz="2800" dirty="0" err="1"/>
              <a:t>hodisa</a:t>
            </a:r>
            <a:r>
              <a:rPr lang="en-US" sz="2800" dirty="0"/>
              <a:t> </a:t>
            </a:r>
            <a:r>
              <a:rPr lang="en-US" sz="2800" dirty="0" err="1"/>
              <a:t>ro‘y</a:t>
            </a:r>
            <a:r>
              <a:rPr lang="en-US" sz="2800" dirty="0"/>
              <a:t> </a:t>
            </a:r>
            <a:r>
              <a:rPr lang="en-US" sz="2800" dirty="0" err="1"/>
              <a:t>bermadi</a:t>
            </a:r>
            <a:r>
              <a:rPr lang="en-US" sz="2800" dirty="0"/>
              <a:t>. Bu ho</a:t>
            </a:r>
            <a:r>
              <a:rPr lang="uz-Latn-UZ" sz="2800" dirty="0"/>
              <a:t>lda </a:t>
            </a:r>
            <a:r>
              <a:rPr lang="en-US" sz="2800" dirty="0"/>
              <a:t> </a:t>
            </a:r>
            <a:r>
              <a:rPr lang="en-US" sz="2800" b="1" i="1" dirty="0"/>
              <a:t>A-B </a:t>
            </a:r>
            <a:r>
              <a:rPr lang="en-US" sz="2800" dirty="0" err="1"/>
              <a:t>hodisa</a:t>
            </a:r>
            <a:r>
              <a:rPr lang="en-US" sz="2800" dirty="0"/>
              <a:t> </a:t>
            </a:r>
            <a:r>
              <a:rPr lang="en-US" sz="2800" dirty="0" err="1"/>
              <a:t>ro‘y</a:t>
            </a:r>
            <a:r>
              <a:rPr lang="en-US" sz="2800" dirty="0"/>
              <a:t> </a:t>
            </a:r>
            <a:r>
              <a:rPr lang="en-US" sz="2800" dirty="0" err="1"/>
              <a:t>bergan</a:t>
            </a:r>
            <a:r>
              <a:rPr lang="en-US" sz="2800" dirty="0"/>
              <a:t> </a:t>
            </a:r>
            <a:r>
              <a:rPr lang="en-US" sz="2800" dirty="0" err="1"/>
              <a:t>bo‘ladi</a:t>
            </a:r>
            <a:r>
              <a:rPr lang="uz-Latn-UZ" sz="2800" dirty="0"/>
              <a:t>.</a:t>
            </a:r>
            <a:endParaRPr lang="ru-RU" sz="2800" dirty="0"/>
          </a:p>
        </p:txBody>
      </p:sp>
      <p:pic>
        <p:nvPicPr>
          <p:cNvPr id="1026" name="Picture 2" descr="Dice PNG">
            <a:extLst>
              <a:ext uri="{FF2B5EF4-FFF2-40B4-BE49-F238E27FC236}">
                <a16:creationId xmlns:a16="http://schemas.microsoft.com/office/drawing/2014/main" id="{B55A812A-F70E-456A-A195-96CD7C9E82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08974">
            <a:off x="3414841" y="2795075"/>
            <a:ext cx="2504496" cy="2790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29130192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152399" y="827396"/>
                <a:ext cx="8839200" cy="32624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3000" dirty="0"/>
                  <a:t>Agar </a:t>
                </a:r>
                <a:r>
                  <a:rPr lang="ru-RU" sz="3000" b="1" i="1" dirty="0"/>
                  <a:t>A</a:t>
                </a:r>
                <a:r>
                  <a:rPr lang="ru-RU" sz="3000" dirty="0"/>
                  <a:t> </a:t>
                </a:r>
                <a:r>
                  <a:rPr lang="en-US" sz="3000" dirty="0" err="1"/>
                  <a:t>va</a:t>
                </a:r>
                <a:r>
                  <a:rPr lang="en-US" sz="3000" dirty="0"/>
                  <a:t> </a:t>
                </a:r>
                <a:r>
                  <a:rPr lang="en-US" sz="3000" b="1" i="1" dirty="0"/>
                  <a:t>B</a:t>
                </a:r>
                <a:r>
                  <a:rPr lang="en-US" sz="3000" dirty="0"/>
                  <a:t> </a:t>
                </a:r>
                <a:r>
                  <a:rPr lang="ru-RU" sz="3000" dirty="0" err="1"/>
                  <a:t>hodisa</a:t>
                </a:r>
                <a:r>
                  <a:rPr lang="en-US" sz="3000" dirty="0"/>
                  <a:t>lar </a:t>
                </a:r>
                <a:r>
                  <a:rPr lang="en-US" sz="3000" dirty="0" err="1"/>
                  <a:t>yig‘indisi</a:t>
                </a:r>
                <a:r>
                  <a:rPr lang="en-US" sz="3000" dirty="0"/>
                  <a:t> </a:t>
                </a:r>
                <a:r>
                  <a:rPr lang="en-US" sz="3000" dirty="0" err="1"/>
                  <a:t>muqarrar</a:t>
                </a:r>
                <a:r>
                  <a:rPr lang="en-US" sz="3000" dirty="0"/>
                  <a:t> </a:t>
                </a:r>
                <a:r>
                  <a:rPr lang="en-US" sz="3000" dirty="0" err="1"/>
                  <a:t>hodisa</a:t>
                </a:r>
                <a:r>
                  <a:rPr lang="en-US" sz="3000" dirty="0"/>
                  <a:t>, </a:t>
                </a:r>
                <a:r>
                  <a:rPr lang="en-US" sz="3000" dirty="0" err="1"/>
                  <a:t>ko‘paytmasi</a:t>
                </a:r>
                <a:r>
                  <a:rPr lang="en-US" sz="3000" dirty="0"/>
                  <a:t> </a:t>
                </a:r>
                <a:r>
                  <a:rPr lang="en-US" sz="3000" dirty="0" err="1"/>
                  <a:t>esa</a:t>
                </a:r>
                <a:r>
                  <a:rPr lang="en-US" sz="3000" dirty="0"/>
                  <a:t> </a:t>
                </a:r>
                <a:r>
                  <a:rPr lang="en-US" sz="3000" dirty="0" err="1"/>
                  <a:t>mumkin</a:t>
                </a:r>
                <a:r>
                  <a:rPr lang="en-US" sz="3000" dirty="0"/>
                  <a:t> </a:t>
                </a:r>
                <a:r>
                  <a:rPr lang="en-US" sz="3000" dirty="0" err="1"/>
                  <a:t>bo‘lmagan</a:t>
                </a:r>
                <a:r>
                  <a:rPr lang="en-US" sz="3000" dirty="0"/>
                  <a:t> </a:t>
                </a:r>
                <a:r>
                  <a:rPr lang="en-US" sz="3000" dirty="0" err="1"/>
                  <a:t>hodisa</a:t>
                </a:r>
                <a:r>
                  <a:rPr lang="en-US" sz="3000" dirty="0"/>
                  <a:t>, </a:t>
                </a:r>
                <a:r>
                  <a:rPr lang="en-US" sz="3000" dirty="0" err="1"/>
                  <a:t>ya’ni</a:t>
                </a:r>
                <a:r>
                  <a:rPr lang="en-US" sz="3000" dirty="0"/>
                  <a:t> </a:t>
                </a:r>
              </a:p>
              <a:p>
                <a:pPr algn="just"/>
                <a:r>
                  <a:rPr lang="en-US" sz="3000" b="1" i="1" dirty="0"/>
                  <a:t>A+B=U, A∙B=V </a:t>
                </a:r>
                <a:r>
                  <a:rPr lang="en-US" sz="3000" dirty="0" err="1"/>
                  <a:t>bo</a:t>
                </a:r>
                <a:r>
                  <a:rPr lang="ru-RU" sz="3000" dirty="0"/>
                  <a:t>‘</a:t>
                </a:r>
                <a:r>
                  <a:rPr lang="en-US" sz="3000" dirty="0" err="1"/>
                  <a:t>lsa</a:t>
                </a:r>
                <a:r>
                  <a:rPr lang="en-US" sz="3000" dirty="0"/>
                  <a:t>, u </a:t>
                </a:r>
                <a:r>
                  <a:rPr lang="en-US" sz="3000" dirty="0" err="1"/>
                  <a:t>holda</a:t>
                </a:r>
                <a:r>
                  <a:rPr lang="en-US" sz="3000" dirty="0"/>
                  <a:t> </a:t>
                </a:r>
                <a:r>
                  <a:rPr lang="en-US" sz="3000" b="1" i="1" dirty="0"/>
                  <a:t>A</a:t>
                </a:r>
                <a:r>
                  <a:rPr lang="en-US" sz="3000" dirty="0"/>
                  <a:t> </a:t>
                </a:r>
                <a:r>
                  <a:rPr lang="en-US" sz="3000" dirty="0" err="1"/>
                  <a:t>va</a:t>
                </a:r>
                <a:r>
                  <a:rPr lang="en-US" sz="3000" dirty="0"/>
                  <a:t> </a:t>
                </a:r>
                <a:r>
                  <a:rPr lang="en-US" sz="3000" b="1" i="1" dirty="0"/>
                  <a:t>B</a:t>
                </a:r>
                <a:r>
                  <a:rPr lang="en-US" sz="3000" dirty="0"/>
                  <a:t> </a:t>
                </a:r>
                <a:r>
                  <a:rPr lang="ru-RU" sz="3000" dirty="0" err="1"/>
                  <a:t>hodisa</a:t>
                </a:r>
                <a:r>
                  <a:rPr lang="en-US" sz="3000" dirty="0"/>
                  <a:t>lar </a:t>
                </a:r>
                <a:r>
                  <a:rPr lang="en-US" sz="3000" dirty="0" err="1"/>
                  <a:t>o‘zaro</a:t>
                </a:r>
                <a:r>
                  <a:rPr lang="en-US" sz="3000" dirty="0"/>
                  <a:t> </a:t>
                </a:r>
                <a:r>
                  <a:rPr lang="ru-RU" sz="3000" dirty="0" err="1"/>
                  <a:t>qarama-qarshi</a:t>
                </a:r>
                <a:r>
                  <a:rPr lang="ru-RU" sz="3000" dirty="0"/>
                  <a:t> </a:t>
                </a:r>
                <a:r>
                  <a:rPr lang="ru-RU" sz="3000" dirty="0" err="1"/>
                  <a:t>hodisa</a:t>
                </a:r>
                <a:r>
                  <a:rPr lang="en-US" sz="3000" dirty="0"/>
                  <a:t>lar </a:t>
                </a:r>
                <a:r>
                  <a:rPr lang="en-US" sz="3000" dirty="0" err="1"/>
                  <a:t>deyiladi</a:t>
                </a:r>
                <a:r>
                  <a:rPr lang="en-US" sz="3000" dirty="0"/>
                  <a:t>.</a:t>
                </a:r>
              </a:p>
              <a:p>
                <a:pPr algn="just"/>
                <a:r>
                  <a:rPr lang="ru-RU" sz="3000" b="1" i="1" dirty="0"/>
                  <a:t>A</a:t>
                </a:r>
                <a:r>
                  <a:rPr lang="ru-RU" sz="3000" dirty="0"/>
                  <a:t> hodisaga qarama-qarshi hodisa 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altLang="ru-RU" sz="3000" b="1" i="1" dirty="0"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ru-RU" sz="3000" b="1" i="1" dirty="0" smtClean="0"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𝑨</m:t>
                        </m:r>
                      </m:e>
                    </m:acc>
                  </m:oMath>
                </a14:m>
                <a:r>
                  <a:rPr lang="en-US" altLang="ru-RU" sz="3000" dirty="0"/>
                  <a:t> </a:t>
                </a:r>
                <a:r>
                  <a:rPr lang="en-US" sz="3000" dirty="0"/>
                  <a:t>kabi</a:t>
                </a:r>
                <a:r>
                  <a:rPr lang="ru-RU" sz="3000" dirty="0"/>
                  <a:t> </a:t>
                </a:r>
                <a:r>
                  <a:rPr lang="ru-RU" sz="3000" dirty="0" err="1"/>
                  <a:t>belgilanadi</a:t>
                </a:r>
                <a:r>
                  <a:rPr lang="ru-RU" sz="3000" dirty="0"/>
                  <a:t>.</a:t>
                </a:r>
                <a:endParaRPr lang="en-US" sz="3000" dirty="0"/>
              </a:p>
              <a:p>
                <a:pPr algn="just"/>
                <a:endParaRPr lang="en-US" sz="2800" dirty="0"/>
              </a:p>
              <a:p>
                <a:pPr algn="just"/>
                <a:endParaRPr lang="ru-RU" sz="2800" dirty="0"/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399" y="827396"/>
                <a:ext cx="8839200" cy="3262432"/>
              </a:xfrm>
              <a:prstGeom prst="rect">
                <a:avLst/>
              </a:prstGeom>
              <a:blipFill>
                <a:blip r:embed="rId2"/>
                <a:stretch>
                  <a:fillRect l="-1586" t="-2243" r="-158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bject 2"/>
          <p:cNvSpPr/>
          <p:nvPr/>
        </p:nvSpPr>
        <p:spPr>
          <a:xfrm>
            <a:off x="0" y="22225"/>
            <a:ext cx="9143999" cy="71851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 sz="1400"/>
          </a:p>
        </p:txBody>
      </p:sp>
      <p:sp>
        <p:nvSpPr>
          <p:cNvPr id="7" name="Прямоугольник 6"/>
          <p:cNvSpPr/>
          <p:nvPr/>
        </p:nvSpPr>
        <p:spPr>
          <a:xfrm>
            <a:off x="1203102" y="22225"/>
            <a:ext cx="662226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chemeClr val="bg1"/>
                </a:solidFill>
              </a:rPr>
              <a:t>QARAMA-QARSHI HODISALAR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C126201-CFBC-4E17-BDAA-1479B9C22B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203" y="3256274"/>
            <a:ext cx="2981741" cy="16671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96E4E523-7DC9-46C3-B866-A95C32ADB62B}"/>
                  </a:ext>
                </a:extLst>
              </p:cNvPr>
              <p:cNvSpPr/>
              <p:nvPr/>
            </p:nvSpPr>
            <p:spPr>
              <a:xfrm>
                <a:off x="694599" y="3731329"/>
                <a:ext cx="333213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200" b="1" i="1" smtClean="0"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ru-RU" sz="32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ru-RU" sz="3200" b="1" i="1"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</m:d>
                      <m:r>
                        <a:rPr lang="ru-RU" sz="3200" b="1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ru-RU" sz="3200" b="1" i="1">
                          <a:latin typeface="Cambria Math" panose="02040503050406030204" pitchFamily="18" charset="0"/>
                        </a:rPr>
                        <m:t>𝑷</m:t>
                      </m:r>
                      <m:r>
                        <a:rPr lang="ru-RU" sz="3200" b="1" i="0">
                          <a:latin typeface="Cambria Math" panose="02040503050406030204" pitchFamily="18" charset="0"/>
                        </a:rPr>
                        <m:t>(</m:t>
                      </m:r>
                      <m:acc>
                        <m:accPr>
                          <m:chr m:val="̅"/>
                          <m:ctrlPr>
                            <a:rPr lang="ru-RU" sz="3200" b="1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ru-RU" sz="3200" b="1" i="1"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</m:acc>
                      <m:r>
                        <a:rPr lang="ru-RU" sz="3200" b="1" i="0">
                          <a:latin typeface="Cambria Math" panose="02040503050406030204" pitchFamily="18" charset="0"/>
                        </a:rPr>
                        <m:t>)=</m:t>
                      </m:r>
                      <m:r>
                        <a:rPr lang="ru-RU" sz="3200" b="1" i="0">
                          <a:latin typeface="Cambria Math" panose="02040503050406030204" pitchFamily="18" charset="0"/>
                        </a:rPr>
                        <m:t>𝟏</m:t>
                      </m:r>
                    </m:oMath>
                  </m:oMathPara>
                </a14:m>
                <a:endParaRPr lang="ru-RU" sz="3200" b="1" dirty="0"/>
              </a:p>
            </p:txBody>
          </p:sp>
        </mc:Choice>
        <mc:Fallback xmlns="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96E4E523-7DC9-46C3-B866-A95C32ADB62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599" y="3731329"/>
                <a:ext cx="3332131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2870" y="888673"/>
            <a:ext cx="87820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</a:rPr>
              <a:t>6-masala.</a:t>
            </a:r>
            <a:r>
              <a:rPr lang="en-US" sz="3600" b="1" dirty="0"/>
              <a:t> </a:t>
            </a:r>
            <a:r>
              <a:rPr lang="en-US" sz="3600" b="1" dirty="0" err="1"/>
              <a:t>Ikkita</a:t>
            </a:r>
            <a:r>
              <a:rPr lang="en-US" sz="3600" b="1" dirty="0"/>
              <a:t> </a:t>
            </a:r>
            <a:r>
              <a:rPr lang="en-US" sz="3600" b="1" dirty="0" err="1"/>
              <a:t>o‘yin</a:t>
            </a:r>
            <a:r>
              <a:rPr lang="en-US" sz="3600" b="1" dirty="0"/>
              <a:t> </a:t>
            </a:r>
            <a:r>
              <a:rPr lang="en-US" sz="3600" b="1" dirty="0" err="1"/>
              <a:t>toshi</a:t>
            </a:r>
            <a:r>
              <a:rPr lang="en-US" sz="3600" b="1" dirty="0"/>
              <a:t> </a:t>
            </a:r>
            <a:r>
              <a:rPr lang="en-US" sz="3600" b="1" dirty="0" err="1"/>
              <a:t>tashlanganda</a:t>
            </a:r>
            <a:r>
              <a:rPr lang="en-US" sz="3600" b="1" dirty="0"/>
              <a:t>, har </a:t>
            </a:r>
            <a:r>
              <a:rPr lang="en-US" sz="3600" b="1" dirty="0" err="1"/>
              <a:t>xil</a:t>
            </a:r>
            <a:r>
              <a:rPr lang="en-US" sz="3600" b="1" dirty="0"/>
              <a:t> </a:t>
            </a:r>
            <a:r>
              <a:rPr lang="en-US" sz="3600" b="1" dirty="0" err="1"/>
              <a:t>sonlar</a:t>
            </a:r>
            <a:r>
              <a:rPr lang="en-US" sz="3600" b="1" dirty="0"/>
              <a:t> </a:t>
            </a:r>
            <a:r>
              <a:rPr lang="en-US" sz="3600" b="1" dirty="0" err="1"/>
              <a:t>chiqish</a:t>
            </a:r>
            <a:r>
              <a:rPr lang="en-US" sz="3600" b="1" dirty="0"/>
              <a:t> </a:t>
            </a:r>
            <a:r>
              <a:rPr lang="en-US" sz="3600" b="1" dirty="0" err="1"/>
              <a:t>ehtimolligini</a:t>
            </a:r>
            <a:r>
              <a:rPr lang="en-US" sz="3600" b="1" dirty="0"/>
              <a:t> toping.</a:t>
            </a:r>
          </a:p>
        </p:txBody>
      </p:sp>
      <p:pic>
        <p:nvPicPr>
          <p:cNvPr id="2" name="Content Placeholder 1" descr="IMAL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90850" y="2878929"/>
            <a:ext cx="1703045" cy="1703045"/>
          </a:xfrm>
          <a:prstGeom prst="rect">
            <a:avLst/>
          </a:prstGeom>
        </p:spPr>
      </p:pic>
      <p:pic>
        <p:nvPicPr>
          <p:cNvPr id="6" name="Content Placeholder 1" descr="IMAL">
            <a:extLst>
              <a:ext uri="{FF2B5EF4-FFF2-40B4-BE49-F238E27FC236}">
                <a16:creationId xmlns:a16="http://schemas.microsoft.com/office/drawing/2014/main" id="{A7B3E349-EBBF-4CBD-99B0-F589E4CC60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4493895" y="2878929"/>
            <a:ext cx="1703045" cy="1703045"/>
          </a:xfrm>
          <a:prstGeom prst="rect">
            <a:avLst/>
          </a:prstGeom>
        </p:spPr>
      </p:pic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Text Box 99"/>
              <p:cNvSpPr txBox="1"/>
              <p:nvPr/>
            </p:nvSpPr>
            <p:spPr>
              <a:xfrm>
                <a:off x="107950" y="840740"/>
                <a:ext cx="8861425" cy="46697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lstStyle/>
              <a:p>
                <a:pPr indent="449580"/>
                <a:r>
                  <a:rPr lang="en-US" sz="2800" b="1" i="1" dirty="0" err="1">
                    <a:solidFill>
                      <a:srgbClr val="00B050"/>
                    </a:solidFill>
                  </a:rPr>
                  <a:t>Yechish</a:t>
                </a:r>
                <a:r>
                  <a:rPr lang="en-US" sz="2800" b="1" i="1" dirty="0">
                    <a:solidFill>
                      <a:srgbClr val="00B050"/>
                    </a:solidFill>
                  </a:rPr>
                  <a:t>:</a:t>
                </a:r>
                <a:r>
                  <a:rPr lang="en-US" sz="2800" b="1" i="1" dirty="0">
                    <a:solidFill>
                      <a:srgbClr val="000000"/>
                    </a:solidFill>
                  </a:rPr>
                  <a:t>  </a:t>
                </a:r>
                <a:r>
                  <a:rPr lang="en-US" sz="2800" b="0" dirty="0" err="1">
                    <a:solidFill>
                      <a:srgbClr val="000000"/>
                    </a:solidFill>
                  </a:rPr>
                  <a:t>Berilgan</a:t>
                </a:r>
                <a:r>
                  <a:rPr lang="en-US" sz="2800" b="0" dirty="0">
                    <a:solidFill>
                      <a:srgbClr val="000000"/>
                    </a:solidFill>
                  </a:rPr>
                  <a:t> </a:t>
                </a:r>
                <a:r>
                  <a:rPr lang="en-US" sz="2800" b="0" dirty="0" err="1">
                    <a:solidFill>
                      <a:srgbClr val="000000"/>
                    </a:solidFill>
                  </a:rPr>
                  <a:t>hodisaga</a:t>
                </a:r>
                <a:r>
                  <a:rPr lang="en-US" sz="2800" b="0" dirty="0">
                    <a:solidFill>
                      <a:srgbClr val="000000"/>
                    </a:solidFill>
                  </a:rPr>
                  <a:t>  </a:t>
                </a:r>
                <a:r>
                  <a:rPr lang="en-US" sz="2800" b="0" dirty="0" err="1">
                    <a:solidFill>
                      <a:srgbClr val="000000"/>
                    </a:solidFill>
                  </a:rPr>
                  <a:t>qarama-qarshi</a:t>
                </a:r>
                <a:r>
                  <a:rPr lang="en-US" sz="2800" b="0" dirty="0">
                    <a:solidFill>
                      <a:srgbClr val="000000"/>
                    </a:solidFill>
                  </a:rPr>
                  <a:t> </a:t>
                </a:r>
                <a:r>
                  <a:rPr lang="en-US" sz="2800" dirty="0" err="1">
                    <a:solidFill>
                      <a:srgbClr val="000000"/>
                    </a:solidFill>
                    <a:sym typeface="+mn-ea"/>
                  </a:rPr>
                  <a:t>hodisalar</a:t>
                </a:r>
                <a:r>
                  <a:rPr lang="en-US" sz="2800" dirty="0">
                    <a:solidFill>
                      <a:srgbClr val="000000"/>
                    </a:solidFill>
                    <a:sym typeface="+mn-ea"/>
                  </a:rPr>
                  <a:t>  </a:t>
                </a:r>
                <a:r>
                  <a:rPr lang="en-US" sz="2800" b="1" i="1" dirty="0">
                    <a:solidFill>
                      <a:srgbClr val="000000"/>
                    </a:solidFill>
                    <a:sym typeface="+mn-ea"/>
                  </a:rPr>
                  <a:t>m=6  (1 ,1), (2 ,2), (3 ,3), (4 ,4), (5 ,5), (6 ,6). </a:t>
                </a:r>
                <a:r>
                  <a:rPr lang="en-US" sz="2800" dirty="0" err="1">
                    <a:solidFill>
                      <a:srgbClr val="000000"/>
                    </a:solidFill>
                    <a:sym typeface="+mn-ea"/>
                  </a:rPr>
                  <a:t>Ikkita</a:t>
                </a:r>
                <a:r>
                  <a:rPr lang="en-US" sz="2800" dirty="0">
                    <a:solidFill>
                      <a:srgbClr val="000000"/>
                    </a:solidFill>
                    <a:sym typeface="+mn-ea"/>
                  </a:rPr>
                  <a:t> </a:t>
                </a:r>
                <a:r>
                  <a:rPr lang="en-US" sz="2800" dirty="0" err="1">
                    <a:solidFill>
                      <a:srgbClr val="000000"/>
                    </a:solidFill>
                    <a:sym typeface="+mn-ea"/>
                  </a:rPr>
                  <a:t>toshni</a:t>
                </a:r>
                <a:r>
                  <a:rPr lang="en-US" sz="2800" dirty="0">
                    <a:solidFill>
                      <a:srgbClr val="000000"/>
                    </a:solidFill>
                    <a:sym typeface="+mn-ea"/>
                  </a:rPr>
                  <a:t> </a:t>
                </a:r>
                <a:r>
                  <a:rPr lang="en-US" sz="2800" dirty="0" err="1">
                    <a:solidFill>
                      <a:srgbClr val="000000"/>
                    </a:solidFill>
                    <a:sym typeface="+mn-ea"/>
                  </a:rPr>
                  <a:t>tashlaganda</a:t>
                </a:r>
                <a:r>
                  <a:rPr lang="en-US" sz="2800" dirty="0">
                    <a:solidFill>
                      <a:srgbClr val="000000"/>
                    </a:solidFill>
                    <a:sym typeface="+mn-ea"/>
                  </a:rPr>
                  <a:t>, </a:t>
                </a:r>
                <a:r>
                  <a:rPr lang="en-US" sz="2800" dirty="0" err="1">
                    <a:solidFill>
                      <a:srgbClr val="000000"/>
                    </a:solidFill>
                    <a:sym typeface="+mn-ea"/>
                  </a:rPr>
                  <a:t>ro‘y</a:t>
                </a:r>
                <a:r>
                  <a:rPr lang="en-US" sz="2800" dirty="0">
                    <a:solidFill>
                      <a:srgbClr val="000000"/>
                    </a:solidFill>
                    <a:sym typeface="+mn-ea"/>
                  </a:rPr>
                  <a:t> </a:t>
                </a:r>
                <a:r>
                  <a:rPr lang="en-US" sz="2800" dirty="0" err="1">
                    <a:solidFill>
                      <a:srgbClr val="000000"/>
                    </a:solidFill>
                    <a:sym typeface="+mn-ea"/>
                  </a:rPr>
                  <a:t>berishi</a:t>
                </a:r>
                <a:r>
                  <a:rPr lang="en-US" sz="2800" dirty="0">
                    <a:solidFill>
                      <a:srgbClr val="000000"/>
                    </a:solidFill>
                    <a:sym typeface="+mn-ea"/>
                  </a:rPr>
                  <a:t> </a:t>
                </a:r>
                <a:r>
                  <a:rPr lang="en-US" sz="2800" dirty="0" err="1">
                    <a:solidFill>
                      <a:srgbClr val="000000"/>
                    </a:solidFill>
                    <a:sym typeface="+mn-ea"/>
                  </a:rPr>
                  <a:t>mumkin</a:t>
                </a:r>
                <a:r>
                  <a:rPr lang="en-US" sz="2800" dirty="0">
                    <a:solidFill>
                      <a:srgbClr val="000000"/>
                    </a:solidFill>
                    <a:sym typeface="+mn-ea"/>
                  </a:rPr>
                  <a:t> </a:t>
                </a:r>
                <a:r>
                  <a:rPr lang="en-US" sz="2800" dirty="0" err="1">
                    <a:solidFill>
                      <a:srgbClr val="000000"/>
                    </a:solidFill>
                    <a:sym typeface="+mn-ea"/>
                  </a:rPr>
                  <a:t>bo‘lgan</a:t>
                </a:r>
                <a:r>
                  <a:rPr lang="en-US" sz="2800" dirty="0">
                    <a:solidFill>
                      <a:srgbClr val="000000"/>
                    </a:solidFill>
                    <a:sym typeface="+mn-ea"/>
                  </a:rPr>
                  <a:t> </a:t>
                </a:r>
                <a:r>
                  <a:rPr lang="en-US" sz="2800" dirty="0" err="1">
                    <a:solidFill>
                      <a:srgbClr val="000000"/>
                    </a:solidFill>
                    <a:sym typeface="+mn-ea"/>
                  </a:rPr>
                  <a:t>barcha</a:t>
                </a:r>
                <a:r>
                  <a:rPr lang="en-US" sz="2800" dirty="0">
                    <a:solidFill>
                      <a:srgbClr val="000000"/>
                    </a:solidFill>
                    <a:sym typeface="+mn-ea"/>
                  </a:rPr>
                  <a:t> </a:t>
                </a:r>
                <a:r>
                  <a:rPr lang="en-US" sz="2800" dirty="0" err="1">
                    <a:solidFill>
                      <a:srgbClr val="000000"/>
                    </a:solidFill>
                    <a:sym typeface="+mn-ea"/>
                  </a:rPr>
                  <a:t>elementar</a:t>
                </a:r>
                <a:r>
                  <a:rPr lang="en-US" sz="2800" dirty="0">
                    <a:solidFill>
                      <a:srgbClr val="000000"/>
                    </a:solidFill>
                    <a:sym typeface="+mn-ea"/>
                  </a:rPr>
                  <a:t> </a:t>
                </a:r>
                <a:r>
                  <a:rPr lang="en-US" sz="2800" dirty="0" err="1">
                    <a:solidFill>
                      <a:srgbClr val="000000"/>
                    </a:solidFill>
                    <a:sym typeface="+mn-ea"/>
                  </a:rPr>
                  <a:t>hodisalar</a:t>
                </a:r>
                <a:r>
                  <a:rPr lang="en-US" sz="2800" dirty="0">
                    <a:solidFill>
                      <a:srgbClr val="000000"/>
                    </a:solidFill>
                    <a:sym typeface="+mn-ea"/>
                  </a:rPr>
                  <a:t> </a:t>
                </a:r>
                <a:r>
                  <a:rPr lang="en-US" sz="2800" dirty="0" err="1">
                    <a:solidFill>
                      <a:srgbClr val="000000"/>
                    </a:solidFill>
                    <a:sym typeface="+mn-ea"/>
                  </a:rPr>
                  <a:t>soni</a:t>
                </a:r>
                <a:r>
                  <a:rPr lang="en-US" sz="2800" dirty="0">
                    <a:solidFill>
                      <a:srgbClr val="000000"/>
                    </a:solidFill>
                    <a:sym typeface="+mn-ea"/>
                  </a:rPr>
                  <a:t> </a:t>
                </a:r>
                <a:r>
                  <a:rPr lang="en-US" sz="2800" i="1" dirty="0">
                    <a:solidFill>
                      <a:srgbClr val="000000"/>
                    </a:solidFill>
                    <a:sym typeface="+mn-ea"/>
                  </a:rPr>
                  <a:t>n</a:t>
                </a:r>
                <a:r>
                  <a:rPr lang="en-US" sz="2800" dirty="0">
                    <a:solidFill>
                      <a:srgbClr val="000000"/>
                    </a:solidFill>
                    <a:sym typeface="+mn-ea"/>
                  </a:rPr>
                  <a:t> = 36 </a:t>
                </a:r>
                <a:r>
                  <a:rPr lang="en-US" sz="2800" dirty="0" err="1">
                    <a:solidFill>
                      <a:srgbClr val="000000"/>
                    </a:solidFill>
                    <a:sym typeface="+mn-ea"/>
                  </a:rPr>
                  <a:t>ga</a:t>
                </a:r>
                <a:r>
                  <a:rPr lang="en-US" sz="2800" dirty="0">
                    <a:solidFill>
                      <a:srgbClr val="000000"/>
                    </a:solidFill>
                    <a:sym typeface="+mn-ea"/>
                  </a:rPr>
                  <a:t> </a:t>
                </a:r>
                <a:r>
                  <a:rPr lang="en-US" sz="2800" dirty="0" err="1">
                    <a:solidFill>
                      <a:srgbClr val="000000"/>
                    </a:solidFill>
                    <a:sym typeface="+mn-ea"/>
                  </a:rPr>
                  <a:t>teng</a:t>
                </a:r>
                <a:r>
                  <a:rPr lang="en-US" sz="2800" dirty="0">
                    <a:solidFill>
                      <a:srgbClr val="000000"/>
                    </a:solidFill>
                    <a:sym typeface="+mn-ea"/>
                  </a:rPr>
                  <a:t>. </a:t>
                </a:r>
              </a:p>
              <a:p>
                <a:pPr indent="44958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cs typeface="Cambria Math" panose="02040503050406030204" pitchFamily="18" charset="0"/>
                          <a:sym typeface="+mn-ea"/>
                        </a:rPr>
                        <m:t>𝑃</m:t>
                      </m:r>
                      <m:r>
                        <a:rPr lang="en-US" sz="28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cs typeface="Cambria Math" panose="02040503050406030204" pitchFamily="18" charset="0"/>
                          <a:sym typeface="+mn-ea"/>
                        </a:rPr>
                        <m:t>(</m:t>
                      </m:r>
                      <m:acc>
                        <m:accPr>
                          <m:chr m:val="̅"/>
                          <m:ctrlPr>
                            <a:rPr 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  <a:sym typeface="+mn-ea"/>
                            </a:rPr>
                          </m:ctrlPr>
                        </m:accPr>
                        <m:e>
                          <m:r>
                            <a:rPr 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  <a:sym typeface="+mn-ea"/>
                            </a:rPr>
                            <m:t>𝐴</m:t>
                          </m:r>
                        </m:e>
                      </m:acc>
                      <m:r>
                        <a:rPr lang="en-US" sz="28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cs typeface="Cambria Math" panose="02040503050406030204" pitchFamily="18" charset="0"/>
                          <a:sym typeface="+mn-ea"/>
                        </a:rPr>
                        <m:t>)=</m:t>
                      </m:r>
                      <m:f>
                        <m:fPr>
                          <m:ctrlPr>
                            <a:rPr 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  <a:sym typeface="+mn-ea"/>
                            </a:rPr>
                          </m:ctrlPr>
                        </m:fPr>
                        <m:num>
                          <m:r>
                            <a:rPr 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  <a:sym typeface="+mn-ea"/>
                            </a:rPr>
                            <m:t>𝑚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  <a:sym typeface="+mn-ea"/>
                            </a:rPr>
                            <m:t>𝑛</m:t>
                          </m:r>
                        </m:den>
                      </m:f>
                      <m:r>
                        <a:rPr lang="en-US" sz="28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cs typeface="Cambria Math" panose="02040503050406030204" pitchFamily="18" charset="0"/>
                          <a:sym typeface="+mn-ea"/>
                        </a:rPr>
                        <m:t>=</m:t>
                      </m:r>
                      <m:f>
                        <m:fPr>
                          <m:ctrlPr>
                            <a:rPr 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  <a:sym typeface="+mn-ea"/>
                            </a:rPr>
                          </m:ctrlPr>
                        </m:fPr>
                        <m:num>
                          <m:r>
                            <a:rPr 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  <a:sym typeface="+mn-ea"/>
                            </a:rPr>
                            <m:t>6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  <a:sym typeface="+mn-ea"/>
                            </a:rPr>
                            <m:t>36</m:t>
                          </m:r>
                        </m:den>
                      </m:f>
                      <m:r>
                        <a:rPr lang="en-US" sz="28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cs typeface="Cambria Math" panose="02040503050406030204" pitchFamily="18" charset="0"/>
                          <a:sym typeface="+mn-ea"/>
                        </a:rPr>
                        <m:t>=</m:t>
                      </m:r>
                      <m:f>
                        <m:fPr>
                          <m:ctrlPr>
                            <a:rPr 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  <a:sym typeface="+mn-ea"/>
                            </a:rPr>
                          </m:ctrlPr>
                        </m:fPr>
                        <m:num>
                          <m:r>
                            <a:rPr 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  <a:sym typeface="+mn-ea"/>
                            </a:rPr>
                            <m:t>1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  <a:sym typeface="+mn-ea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US" sz="2800" i="1" dirty="0">
                  <a:solidFill>
                    <a:srgbClr val="000000"/>
                  </a:solidFill>
                  <a:cs typeface="Cambria Math" panose="02040503050406030204" pitchFamily="18" charset="0"/>
                  <a:sym typeface="+mn-ea"/>
                </a:endParaRPr>
              </a:p>
              <a:p>
                <a:pPr indent="44958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𝑃</m:t>
                      </m:r>
                      <m:r>
                        <a:rPr lang="en-US" sz="2800" b="0" i="1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(</m:t>
                      </m:r>
                      <m:r>
                        <a:rPr lang="en-US" sz="2800" b="0" i="1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𝐴</m:t>
                      </m:r>
                      <m:r>
                        <a:rPr lang="en-US" sz="2800" b="0" i="1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)=1−</m:t>
                      </m:r>
                      <m:r>
                        <a:rPr lang="en-US" sz="2800" b="0" i="1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𝑃</m:t>
                      </m:r>
                      <m:r>
                        <a:rPr lang="en-US" sz="2800" b="0" i="1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(</m:t>
                      </m:r>
                      <m:acc>
                        <m:accPr>
                          <m:chr m:val="̅"/>
                          <m:ctrlPr>
                            <a:rPr lang="en-US" sz="2800" i="1"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2800" b="0" i="1"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  <m:t>𝐴</m:t>
                          </m:r>
                        </m:e>
                      </m:acc>
                      <m:r>
                        <a:rPr lang="en-US" sz="2800" b="0" i="1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)=1−</m:t>
                      </m:r>
                      <m:f>
                        <m:fPr>
                          <m:ctrlPr>
                            <a:rPr lang="en-US" sz="2800" i="1"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0" i="1"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800" b="0" i="1"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r>
                        <a:rPr lang="en-US" sz="2800" b="0" i="1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800" i="1"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0" i="1"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en-US" sz="2800" b="0" i="1"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US" sz="2800" i="1" dirty="0">
                  <a:cs typeface="Cambria Math" panose="02040503050406030204" pitchFamily="18" charset="0"/>
                </a:endParaRPr>
              </a:p>
              <a:p>
                <a:pPr indent="449580"/>
                <a14:m>
                  <m:oMathPara xmlns:m="http://schemas.openxmlformats.org/officeDocument/2006/math">
                    <m:oMathParaPr>
                      <m:jc m:val="right"/>
                    </m:oMathParaPr>
                    <m:oMath xmlns:m="http://schemas.openxmlformats.org/officeDocument/2006/math">
                      <m:r>
                        <a:rPr lang="en-US" sz="2800" b="1" i="1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𝑱𝒂𝒗𝒐𝒃</m:t>
                      </m:r>
                      <m:r>
                        <a:rPr lang="en-US" sz="2800" b="1" i="1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: </m:t>
                      </m:r>
                      <m:f>
                        <m:fPr>
                          <m:ctrlPr>
                            <a:rPr lang="en-US" sz="2800" b="1" i="1"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1" i="1"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  <m:t>𝟓</m:t>
                          </m:r>
                        </m:num>
                        <m:den>
                          <m:r>
                            <a:rPr lang="en-US" sz="2800" b="1" i="1"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en-US" sz="2800" i="1" dirty="0">
                  <a:solidFill>
                    <a:srgbClr val="000000"/>
                  </a:solidFill>
                  <a:cs typeface="Cambria Math" panose="02040503050406030204" pitchFamily="18" charset="0"/>
                  <a:sym typeface="+mn-ea"/>
                </a:endParaRPr>
              </a:p>
              <a:p>
                <a:pPr indent="449580"/>
                <a:endParaRPr lang="en-US" sz="2800" i="1" dirty="0">
                  <a:solidFill>
                    <a:srgbClr val="000000"/>
                  </a:solidFill>
                  <a:cs typeface="Cambria Math" panose="02040503050406030204" pitchFamily="18" charset="0"/>
                  <a:sym typeface="+mn-ea"/>
                </a:endParaRPr>
              </a:p>
            </p:txBody>
          </p:sp>
        </mc:Choice>
        <mc:Fallback xmlns="">
          <p:sp>
            <p:nvSpPr>
              <p:cNvPr id="100" name="Text Box 9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950" y="840740"/>
                <a:ext cx="8861425" cy="4669790"/>
              </a:xfrm>
              <a:prstGeom prst="rect">
                <a:avLst/>
              </a:prstGeom>
              <a:blipFill>
                <a:blip r:embed="rId3"/>
                <a:stretch>
                  <a:fillRect l="-1445" t="-1305"/>
                </a:stretch>
              </a:blipFill>
              <a:ln w="9525">
                <a:noFill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3" name="Text Box 102"/>
          <p:cNvSpPr txBox="1"/>
          <p:nvPr/>
        </p:nvSpPr>
        <p:spPr>
          <a:xfrm>
            <a:off x="403225" y="4188777"/>
            <a:ext cx="5080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449580"/>
            <a:endParaRPr lang="en-US" b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indent="449580"/>
            <a:r>
              <a:rPr lang="en-US" b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endParaRPr lang="en-US"/>
          </a:p>
        </p:txBody>
      </p:sp>
      <p:sp>
        <p:nvSpPr>
          <p:cNvPr id="104" name="Text Box 103"/>
          <p:cNvSpPr txBox="1"/>
          <p:nvPr/>
        </p:nvSpPr>
        <p:spPr>
          <a:xfrm>
            <a:off x="403225" y="5229542"/>
            <a:ext cx="5080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0"/>
            <a:endParaRPr lang="en-US" b="0">
              <a:latin typeface="Times New Roman" panose="02020603050405020304" pitchFamily="18" charset="0"/>
            </a:endParaRPr>
          </a:p>
          <a:p>
            <a:pPr indent="0"/>
            <a:r>
              <a:rPr lang="en-US" b="0">
                <a:latin typeface="Times New Roman" panose="02020603050405020304" pitchFamily="18" charset="0"/>
              </a:rPr>
              <a:t> </a:t>
            </a:r>
            <a:endParaRPr lang="en-US"/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Бильярдные шары Битки бильярдные купить в Киеве (Украина)"/>
          <p:cNvSpPr>
            <a:spLocks noChangeAspect="1" noChangeArrowheads="1"/>
          </p:cNvSpPr>
          <p:nvPr/>
        </p:nvSpPr>
        <p:spPr bwMode="auto">
          <a:xfrm>
            <a:off x="155575" y="-144780"/>
            <a:ext cx="314960" cy="314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0330" y="854710"/>
            <a:ext cx="9043670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sz="3500" b="1" dirty="0">
                <a:solidFill>
                  <a:srgbClr val="00B050"/>
                </a:solidFill>
              </a:rPr>
              <a:t>7-masala</a:t>
            </a:r>
            <a:r>
              <a:rPr lang="en-US" sz="3500" b="1" dirty="0">
                <a:solidFill>
                  <a:schemeClr val="bg1"/>
                </a:solidFill>
              </a:rPr>
              <a:t>. </a:t>
            </a:r>
            <a:r>
              <a:rPr lang="en-US" sz="3500" b="1" dirty="0">
                <a:solidFill>
                  <a:schemeClr val="tx1"/>
                </a:solidFill>
              </a:rPr>
              <a:t>Kitob javonida beshta kitob tasodifiy tartibda turibdi. Bu kitoblardan kamida bittasi o‘z o‘rnida turmaganligi ehtimolini toping.</a:t>
            </a:r>
          </a:p>
        </p:txBody>
      </p:sp>
      <p:pic>
        <p:nvPicPr>
          <p:cNvPr id="105" name="Content Placeholder 104"/>
          <p:cNvPicPr>
            <a:picLocks noGrp="1"/>
          </p:cNvPicPr>
          <p:nvPr>
            <p:ph idx="1"/>
          </p:nvPr>
        </p:nvPicPr>
        <p:blipFill rotWithShape="1">
          <a:blip r:embed="rId2"/>
          <a:srcRect r="12353"/>
          <a:stretch/>
        </p:blipFill>
        <p:spPr>
          <a:xfrm>
            <a:off x="2403692" y="2669531"/>
            <a:ext cx="4149289" cy="2260915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107702" y="912304"/>
                <a:ext cx="8928407" cy="408041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3000" b="1" i="1" dirty="0">
                    <a:solidFill>
                      <a:srgbClr val="00B050"/>
                    </a:solidFill>
                  </a:rPr>
                  <a:t>Yechish:</a:t>
                </a:r>
                <a:r>
                  <a:rPr lang="en-US" sz="3000" b="1" dirty="0">
                    <a:solidFill>
                      <a:schemeClr val="tx1"/>
                    </a:solidFill>
                  </a:rPr>
                  <a:t> </a:t>
                </a:r>
                <a:r>
                  <a:rPr lang="en-US" sz="3000" dirty="0">
                    <a:solidFill>
                      <a:schemeClr val="tx1"/>
                    </a:solidFill>
                  </a:rPr>
                  <a:t>A={</a:t>
                </a:r>
                <a:r>
                  <a:rPr lang="en-US" sz="3000" dirty="0" err="1">
                    <a:solidFill>
                      <a:schemeClr val="tx1"/>
                    </a:solidFill>
                  </a:rPr>
                  <a:t>kitoblarning</a:t>
                </a:r>
                <a:r>
                  <a:rPr lang="en-US" sz="3000" dirty="0">
                    <a:solidFill>
                      <a:schemeClr val="tx1"/>
                    </a:solidFill>
                  </a:rPr>
                  <a:t> kamida bittasi o‘z </a:t>
                </a:r>
                <a:r>
                  <a:rPr lang="en-US" sz="3000" dirty="0" err="1">
                    <a:solidFill>
                      <a:schemeClr val="tx1"/>
                    </a:solidFill>
                  </a:rPr>
                  <a:t>o‘rnida</a:t>
                </a:r>
                <a:r>
                  <a:rPr lang="en-US" sz="3000" dirty="0">
                    <a:solidFill>
                      <a:schemeClr val="tx1"/>
                    </a:solidFill>
                  </a:rPr>
                  <a:t> </a:t>
                </a:r>
                <a:r>
                  <a:rPr lang="en-US" sz="3000" dirty="0" err="1">
                    <a:solidFill>
                      <a:schemeClr val="tx1"/>
                    </a:solidFill>
                  </a:rPr>
                  <a:t>emas</a:t>
                </a:r>
                <a:r>
                  <a:rPr lang="en-US" sz="3000" dirty="0">
                    <a:solidFill>
                      <a:schemeClr val="tx1"/>
                    </a:solidFill>
                  </a:rPr>
                  <a:t>}</a:t>
                </a:r>
              </a:p>
              <a:p>
                <a:pPr algn="just"/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30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  <a:sym typeface="+mn-ea"/>
                          </a:rPr>
                        </m:ctrlPr>
                      </m:accPr>
                      <m:e>
                        <m:r>
                          <a:rPr lang="en-US" sz="3000" b="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Cambria Math" panose="02040503050406030204" pitchFamily="18" charset="0"/>
                            <a:sym typeface="+mn-ea"/>
                          </a:rPr>
                          <m:t>𝐴</m:t>
                        </m:r>
                      </m:e>
                    </m:acc>
                    <m:r>
                      <a:rPr lang="en-US" sz="30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mbria Math" panose="02040503050406030204" pitchFamily="18" charset="0"/>
                        <a:sym typeface="+mn-ea"/>
                      </a:rPr>
                      <m:t>=</m:t>
                    </m:r>
                  </m:oMath>
                </a14:m>
                <a:r>
                  <a:rPr lang="en-US" sz="3000" dirty="0">
                    <a:solidFill>
                      <a:schemeClr val="tx1"/>
                    </a:solidFill>
                  </a:rPr>
                  <a:t>{barcha beshta kitob o‘z </a:t>
                </a:r>
                <a:r>
                  <a:rPr lang="en-US" sz="3000" dirty="0" err="1">
                    <a:solidFill>
                      <a:schemeClr val="tx1"/>
                    </a:solidFill>
                  </a:rPr>
                  <a:t>o‘rnida</a:t>
                </a:r>
                <a:r>
                  <a:rPr lang="en-US" sz="3000" dirty="0">
                    <a:solidFill>
                      <a:schemeClr val="tx1"/>
                    </a:solidFill>
                  </a:rPr>
                  <a:t>}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3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Cambria Math" panose="02040503050406030204" pitchFamily="18" charset="0"/>
                          <a:sym typeface="+mn-ea"/>
                        </a:rPr>
                        <m:t>   </m:t>
                      </m:r>
                      <m:r>
                        <a:rPr lang="en-US" sz="30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Cambria Math" panose="02040503050406030204" pitchFamily="18" charset="0"/>
                          <a:sym typeface="+mn-ea"/>
                        </a:rPr>
                        <m:t>𝑃</m:t>
                      </m:r>
                      <m:r>
                        <a:rPr lang="en-US" sz="30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Cambria Math" panose="02040503050406030204" pitchFamily="18" charset="0"/>
                          <a:sym typeface="+mn-ea"/>
                        </a:rPr>
                        <m:t>(</m:t>
                      </m:r>
                      <m:acc>
                        <m:accPr>
                          <m:chr m:val="̅"/>
                          <m:ctrlPr>
                            <a:rPr lang="en-US" sz="3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  <a:sym typeface="+mn-ea"/>
                            </a:rPr>
                          </m:ctrlPr>
                        </m:accPr>
                        <m:e>
                          <m:r>
                            <a:rPr lang="en-US" sz="3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  <a:sym typeface="+mn-ea"/>
                            </a:rPr>
                            <m:t>𝐴</m:t>
                          </m:r>
                        </m:e>
                      </m:acc>
                      <m:r>
                        <a:rPr lang="en-US" sz="30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Cambria Math" panose="02040503050406030204" pitchFamily="18" charset="0"/>
                          <a:sym typeface="+mn-ea"/>
                        </a:rPr>
                        <m:t>)=</m:t>
                      </m:r>
                      <m:f>
                        <m:fPr>
                          <m:ctrlPr>
                            <a:rPr lang="en-US" sz="3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  <a:sym typeface="+mn-ea"/>
                            </a:rPr>
                          </m:ctrlPr>
                        </m:fPr>
                        <m:num>
                          <m:r>
                            <a:rPr lang="en-US" sz="3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  <a:sym typeface="+mn-ea"/>
                            </a:rPr>
                            <m:t>𝑚</m:t>
                          </m:r>
                        </m:num>
                        <m:den>
                          <m:r>
                            <a:rPr lang="en-US" sz="3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  <a:sym typeface="+mn-ea"/>
                            </a:rPr>
                            <m:t>𝑛</m:t>
                          </m:r>
                        </m:den>
                      </m:f>
                      <m:r>
                        <a:rPr lang="en-US" sz="30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Cambria Math" panose="02040503050406030204" pitchFamily="18" charset="0"/>
                          <a:sym typeface="+mn-ea"/>
                        </a:rPr>
                        <m:t>=</m:t>
                      </m:r>
                      <m:f>
                        <m:fPr>
                          <m:ctrlPr>
                            <a:rPr lang="en-US" sz="3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  <a:sym typeface="+mn-ea"/>
                            </a:rPr>
                          </m:ctrlPr>
                        </m:fPr>
                        <m:num>
                          <m:r>
                            <a:rPr lang="en-US" sz="3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  <a:sym typeface="+mn-ea"/>
                            </a:rPr>
                            <m:t>1</m:t>
                          </m:r>
                        </m:num>
                        <m:den>
                          <m:r>
                            <a:rPr lang="en-US" sz="3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  <a:sym typeface="+mn-ea"/>
                            </a:rPr>
                            <m:t>5!</m:t>
                          </m:r>
                        </m:den>
                      </m:f>
                      <m:r>
                        <a:rPr lang="en-US" sz="30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Cambria Math" panose="02040503050406030204" pitchFamily="18" charset="0"/>
                          <a:sym typeface="+mn-ea"/>
                        </a:rPr>
                        <m:t>=</m:t>
                      </m:r>
                      <m:f>
                        <m:fPr>
                          <m:ctrlPr>
                            <a:rPr lang="en-US" sz="3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  <a:sym typeface="+mn-ea"/>
                            </a:rPr>
                          </m:ctrlPr>
                        </m:fPr>
                        <m:num>
                          <m:r>
                            <a:rPr lang="en-US" sz="3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  <a:sym typeface="+mn-ea"/>
                            </a:rPr>
                            <m:t>1</m:t>
                          </m:r>
                        </m:num>
                        <m:den>
                          <m:r>
                            <a:rPr lang="en-US" sz="3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  <a:sym typeface="+mn-ea"/>
                            </a:rPr>
                            <m:t>120</m:t>
                          </m:r>
                        </m:den>
                      </m:f>
                    </m:oMath>
                  </m:oMathPara>
                </a14:m>
                <a:endParaRPr lang="en-US" sz="3000" i="1" dirty="0">
                  <a:solidFill>
                    <a:schemeClr val="tx1"/>
                  </a:solidFill>
                  <a:cs typeface="Cambria Math" panose="02040503050406030204" pitchFamily="18" charset="0"/>
                  <a:sym typeface="+mn-ea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3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   </m:t>
                      </m:r>
                      <m:r>
                        <a:rPr lang="en-US" sz="3000" b="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𝑃</m:t>
                      </m:r>
                      <m:r>
                        <a:rPr lang="en-US" sz="3000" b="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(</m:t>
                      </m:r>
                      <m:r>
                        <a:rPr lang="en-US" sz="3000" b="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𝐴</m:t>
                      </m:r>
                      <m:r>
                        <a:rPr lang="en-US" sz="3000" b="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)=1−</m:t>
                      </m:r>
                      <m:r>
                        <a:rPr lang="en-US" sz="3000" b="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𝑃</m:t>
                      </m:r>
                      <m:r>
                        <a:rPr lang="en-US" sz="3000" b="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(</m:t>
                      </m:r>
                      <m:acc>
                        <m:accPr>
                          <m:chr m:val="̅"/>
                          <m:ctrlPr>
                            <a:rPr lang="en-US" sz="3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sz="30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  <m:t>𝐴</m:t>
                          </m:r>
                        </m:e>
                      </m:acc>
                      <m:r>
                        <a:rPr lang="en-US" sz="3000" b="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)=1−</m:t>
                      </m:r>
                      <m:f>
                        <m:fPr>
                          <m:ctrlPr>
                            <a:rPr lang="en-US" sz="3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0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30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  <m:t>120</m:t>
                          </m:r>
                        </m:den>
                      </m:f>
                      <m:r>
                        <a:rPr lang="en-US" sz="3000" b="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0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  <m:t>119</m:t>
                          </m:r>
                        </m:num>
                        <m:den>
                          <m:r>
                            <a:rPr lang="en-US" sz="30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  <m:t>120</m:t>
                          </m:r>
                        </m:den>
                      </m:f>
                    </m:oMath>
                  </m:oMathPara>
                </a14:m>
                <a:endParaRPr lang="en-US" sz="3000" i="1" dirty="0">
                  <a:solidFill>
                    <a:schemeClr val="tx1"/>
                  </a:solidFill>
                  <a:cs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right"/>
                    </m:oMathParaPr>
                    <m:oMath xmlns:m="http://schemas.openxmlformats.org/officeDocument/2006/math">
                      <m:r>
                        <a:rPr lang="en-US" sz="30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𝑱𝒂𝒗𝒐𝒃</m:t>
                      </m:r>
                      <m:r>
                        <a:rPr lang="en-US" sz="30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: </m:t>
                      </m:r>
                      <m:f>
                        <m:fPr>
                          <m:ctrlPr>
                            <a:rPr lang="en-US" sz="30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0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  <m:t>119</m:t>
                          </m:r>
                        </m:num>
                        <m:den>
                          <m:r>
                            <a:rPr lang="en-US" sz="3000" b="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  <m:t>120</m:t>
                          </m:r>
                        </m:den>
                      </m:f>
                    </m:oMath>
                  </m:oMathPara>
                </a14:m>
                <a:endParaRPr lang="en-US" sz="3000" i="1" dirty="0">
                  <a:solidFill>
                    <a:schemeClr val="tx1"/>
                  </a:solidFill>
                  <a:cs typeface="Cambria Math" panose="02040503050406030204" pitchFamily="18" charset="0"/>
                  <a:sym typeface="+mn-ea"/>
                </a:endParaRPr>
              </a:p>
              <a:p>
                <a:endParaRPr lang="en-US" sz="3000" i="1" dirty="0">
                  <a:solidFill>
                    <a:schemeClr val="tx1"/>
                  </a:solidFill>
                  <a:cs typeface="Cambria Math" panose="02040503050406030204" pitchFamily="18" charset="0"/>
                  <a:sym typeface="+mn-ea"/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702" y="912304"/>
                <a:ext cx="8928407" cy="4080412"/>
              </a:xfrm>
              <a:prstGeom prst="rect">
                <a:avLst/>
              </a:prstGeom>
              <a:blipFill rotWithShape="1">
                <a:blip r:embed="rId2"/>
                <a:stretch>
                  <a:fillRect l="-1639" t="-1794" r="-157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5F15E69-33C3-4B50-A5E6-025E3C71B377}"/>
              </a:ext>
            </a:extLst>
          </p:cNvPr>
          <p:cNvSpPr/>
          <p:nvPr/>
        </p:nvSpPr>
        <p:spPr>
          <a:xfrm>
            <a:off x="113354" y="861499"/>
            <a:ext cx="8856834" cy="3034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800" b="1" i="1" dirty="0">
                <a:solidFill>
                  <a:srgbClr val="00B050"/>
                </a:solidFill>
              </a:rPr>
              <a:t>8-masala.</a:t>
            </a:r>
            <a:r>
              <a:rPr lang="en-US" sz="2800" b="1" dirty="0"/>
              <a:t> </a:t>
            </a:r>
            <a:r>
              <a:rPr lang="en-US" sz="2800" b="1" dirty="0" err="1"/>
              <a:t>Korxonaga</a:t>
            </a:r>
            <a:r>
              <a:rPr lang="en-US" sz="2800" b="1" dirty="0"/>
              <a:t> </a:t>
            </a:r>
            <a:r>
              <a:rPr lang="en-US" sz="2800" b="1" dirty="0" err="1"/>
              <a:t>favqulodda</a:t>
            </a:r>
            <a:r>
              <a:rPr lang="en-US" sz="2800" b="1" dirty="0"/>
              <a:t> </a:t>
            </a:r>
            <a:r>
              <a:rPr lang="en-US" sz="2800" b="1" dirty="0" err="1"/>
              <a:t>hodisa</a:t>
            </a:r>
            <a:r>
              <a:rPr lang="en-US" sz="2800" b="1" dirty="0"/>
              <a:t> </a:t>
            </a:r>
            <a:r>
              <a:rPr lang="en-US" sz="2800" b="1" dirty="0" err="1"/>
              <a:t>ro‘y</a:t>
            </a:r>
            <a:r>
              <a:rPr lang="en-US" sz="2800" b="1" dirty="0"/>
              <a:t> </a:t>
            </a:r>
            <a:r>
              <a:rPr lang="en-US" sz="2800" b="1" dirty="0" err="1"/>
              <a:t>berganda</a:t>
            </a:r>
            <a:r>
              <a:rPr lang="en-US" sz="2800" b="1" dirty="0"/>
              <a:t> </a:t>
            </a:r>
            <a:r>
              <a:rPr lang="en-US" sz="2800" b="1" dirty="0" err="1"/>
              <a:t>xabar</a:t>
            </a:r>
            <a:r>
              <a:rPr lang="en-US" sz="2800" b="1" dirty="0"/>
              <a:t> </a:t>
            </a:r>
            <a:r>
              <a:rPr lang="en-US" sz="2800" b="1" dirty="0" err="1"/>
              <a:t>beradigan</a:t>
            </a:r>
            <a:r>
              <a:rPr lang="en-US" sz="2800" b="1" dirty="0"/>
              <a:t>, </a:t>
            </a:r>
            <a:r>
              <a:rPr lang="en-US" sz="2800" b="1" dirty="0" err="1"/>
              <a:t>bir-biridan</a:t>
            </a:r>
            <a:r>
              <a:rPr lang="en-US" sz="2800" b="1" dirty="0"/>
              <a:t> </a:t>
            </a:r>
            <a:r>
              <a:rPr lang="en-US" sz="2800" b="1" dirty="0" err="1"/>
              <a:t>mustaqil</a:t>
            </a:r>
            <a:r>
              <a:rPr lang="en-US" sz="2800" b="1" dirty="0"/>
              <a:t> </a:t>
            </a:r>
            <a:r>
              <a:rPr lang="en-US" sz="2800" b="1" dirty="0" err="1"/>
              <a:t>ishlovchi</a:t>
            </a:r>
            <a:r>
              <a:rPr lang="en-US" sz="2800" b="1" dirty="0"/>
              <a:t> 2 ta </a:t>
            </a:r>
            <a:r>
              <a:rPr lang="en-US" sz="2800" b="1" dirty="0" err="1"/>
              <a:t>asbob</a:t>
            </a:r>
            <a:r>
              <a:rPr lang="en-US" sz="2800" b="1" dirty="0"/>
              <a:t> </a:t>
            </a:r>
            <a:r>
              <a:rPr lang="en-US" sz="2800" b="1" dirty="0" err="1"/>
              <a:t>o‘rnatilgan</a:t>
            </a:r>
            <a:r>
              <a:rPr lang="en-US" sz="2800" b="1" dirty="0"/>
              <a:t>. </a:t>
            </a:r>
            <a:r>
              <a:rPr lang="en-US" sz="2800" b="1" dirty="0" err="1"/>
              <a:t>Favqulodda</a:t>
            </a:r>
            <a:r>
              <a:rPr lang="en-US" sz="2800" b="1" dirty="0"/>
              <a:t> </a:t>
            </a:r>
            <a:r>
              <a:rPr lang="en-US" sz="2800" b="1" dirty="0" err="1"/>
              <a:t>hodisa</a:t>
            </a:r>
            <a:r>
              <a:rPr lang="en-US" sz="2800" b="1" dirty="0"/>
              <a:t> </a:t>
            </a:r>
            <a:r>
              <a:rPr lang="en-US" sz="2800" b="1" dirty="0" err="1"/>
              <a:t>ro‘y</a:t>
            </a:r>
            <a:r>
              <a:rPr lang="en-US" sz="2800" b="1" dirty="0"/>
              <a:t> </a:t>
            </a:r>
            <a:r>
              <a:rPr lang="en-US" sz="2800" b="1" dirty="0" err="1"/>
              <a:t>berganda</a:t>
            </a:r>
            <a:r>
              <a:rPr lang="en-US" sz="2800" b="1" dirty="0"/>
              <a:t> </a:t>
            </a:r>
            <a:r>
              <a:rPr lang="en-US" sz="2800" b="1" dirty="0" err="1"/>
              <a:t>birinchi</a:t>
            </a:r>
            <a:r>
              <a:rPr lang="en-US" sz="2800" b="1" dirty="0"/>
              <a:t> </a:t>
            </a:r>
            <a:r>
              <a:rPr lang="en-US" sz="2800" b="1" dirty="0" err="1"/>
              <a:t>asbobning</a:t>
            </a:r>
            <a:r>
              <a:rPr lang="en-US" sz="2800" b="1" dirty="0"/>
              <a:t> </a:t>
            </a:r>
            <a:r>
              <a:rPr lang="en-US" sz="2800" b="1" dirty="0" err="1"/>
              <a:t>ishlash</a:t>
            </a:r>
            <a:r>
              <a:rPr lang="en-US" sz="2800" b="1" dirty="0"/>
              <a:t> </a:t>
            </a:r>
            <a:r>
              <a:rPr lang="en-US" sz="2800" b="1" dirty="0" err="1"/>
              <a:t>ehtimoli</a:t>
            </a:r>
            <a:r>
              <a:rPr lang="en-US" sz="2800" b="1" dirty="0"/>
              <a:t> 0,85 </a:t>
            </a:r>
            <a:r>
              <a:rPr lang="en-US" sz="2800" b="1" dirty="0" err="1"/>
              <a:t>ga</a:t>
            </a:r>
            <a:r>
              <a:rPr lang="en-US" sz="2800" b="1" dirty="0"/>
              <a:t>, </a:t>
            </a:r>
            <a:r>
              <a:rPr lang="en-US" sz="2800" b="1" dirty="0" err="1"/>
              <a:t>ikkinchisi</a:t>
            </a:r>
            <a:r>
              <a:rPr lang="en-US" sz="2800" b="1" dirty="0"/>
              <a:t> </a:t>
            </a:r>
            <a:r>
              <a:rPr lang="en-US" sz="2800" b="1" dirty="0" err="1"/>
              <a:t>uchun</a:t>
            </a:r>
            <a:r>
              <a:rPr lang="en-US" sz="2800" b="1" dirty="0"/>
              <a:t> </a:t>
            </a:r>
            <a:r>
              <a:rPr lang="en-US" sz="2800" b="1" dirty="0" err="1"/>
              <a:t>bu</a:t>
            </a:r>
            <a:r>
              <a:rPr lang="en-US" sz="2800" b="1" dirty="0"/>
              <a:t> </a:t>
            </a:r>
            <a:r>
              <a:rPr lang="en-US" sz="2800" b="1" dirty="0" err="1"/>
              <a:t>ehtimollik</a:t>
            </a:r>
            <a:r>
              <a:rPr lang="en-US" sz="2800" b="1" dirty="0"/>
              <a:t> 0,8 </a:t>
            </a:r>
            <a:r>
              <a:rPr lang="en-US" sz="2800" b="1" dirty="0" err="1"/>
              <a:t>ga</a:t>
            </a:r>
            <a:r>
              <a:rPr lang="en-US" sz="2800" b="1" dirty="0"/>
              <a:t> </a:t>
            </a:r>
            <a:r>
              <a:rPr lang="en-US" sz="2800" b="1" dirty="0" err="1"/>
              <a:t>teng</a:t>
            </a:r>
            <a:r>
              <a:rPr lang="en-US" sz="2800" b="1" dirty="0"/>
              <a:t>. </a:t>
            </a:r>
            <a:r>
              <a:rPr lang="en-US" sz="2800" b="1" dirty="0" err="1"/>
              <a:t>Favqulodda</a:t>
            </a:r>
            <a:r>
              <a:rPr lang="en-US" sz="2800" b="1" dirty="0"/>
              <a:t> </a:t>
            </a:r>
            <a:r>
              <a:rPr lang="en-US" sz="2800" b="1" dirty="0" err="1"/>
              <a:t>hodisa</a:t>
            </a:r>
            <a:r>
              <a:rPr lang="en-US" sz="2800" b="1" dirty="0"/>
              <a:t> </a:t>
            </a:r>
            <a:r>
              <a:rPr lang="en-US" sz="2800" b="1" dirty="0" err="1"/>
              <a:t>ro‘y</a:t>
            </a:r>
            <a:r>
              <a:rPr lang="en-US" sz="2800" b="1" dirty="0"/>
              <a:t> </a:t>
            </a:r>
            <a:r>
              <a:rPr lang="en-US" sz="2800" b="1" dirty="0" err="1"/>
              <a:t>berganda</a:t>
            </a:r>
            <a:r>
              <a:rPr lang="en-US" sz="2800" b="1" dirty="0"/>
              <a:t> </a:t>
            </a:r>
            <a:r>
              <a:rPr lang="en-US" sz="2800" b="1" dirty="0" err="1"/>
              <a:t>faqat</a:t>
            </a:r>
            <a:r>
              <a:rPr lang="en-US" sz="2800" b="1" dirty="0"/>
              <a:t> </a:t>
            </a:r>
            <a:r>
              <a:rPr lang="en-US" sz="2800" b="1" dirty="0" err="1"/>
              <a:t>bitta</a:t>
            </a:r>
            <a:r>
              <a:rPr lang="en-US" sz="2800" b="1" dirty="0"/>
              <a:t> </a:t>
            </a:r>
            <a:r>
              <a:rPr lang="en-US" sz="2800" b="1" dirty="0" err="1"/>
              <a:t>asbobning</a:t>
            </a:r>
            <a:r>
              <a:rPr lang="en-US" sz="2800" b="1" dirty="0"/>
              <a:t> </a:t>
            </a:r>
            <a:r>
              <a:rPr lang="en-US" sz="2800" b="1" dirty="0" err="1"/>
              <a:t>ishlash</a:t>
            </a:r>
            <a:r>
              <a:rPr lang="en-US" sz="2800" b="1" dirty="0"/>
              <a:t> </a:t>
            </a:r>
            <a:r>
              <a:rPr lang="en-US" sz="2800" b="1" dirty="0" err="1"/>
              <a:t>ehtimoli</a:t>
            </a:r>
            <a:r>
              <a:rPr lang="en-US" sz="2800" b="1" dirty="0"/>
              <a:t> </a:t>
            </a:r>
            <a:r>
              <a:rPr lang="en-US" sz="2800" b="1" dirty="0" err="1"/>
              <a:t>topilsin</a:t>
            </a:r>
            <a:r>
              <a:rPr lang="en-US" sz="2800" b="1" dirty="0"/>
              <a:t>. </a:t>
            </a:r>
            <a:endParaRPr lang="ru-RU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15304807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B3735D51-5A9E-496C-BD91-8B9B5E55DB87}"/>
                  </a:ext>
                </a:extLst>
              </p:cNvPr>
              <p:cNvSpPr/>
              <p:nvPr/>
            </p:nvSpPr>
            <p:spPr>
              <a:xfrm>
                <a:off x="70850" y="906649"/>
                <a:ext cx="9016000" cy="431829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49580"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400" b="1" i="1" dirty="0">
                    <a:solidFill>
                      <a:srgbClr val="00B050"/>
                    </a:solidFill>
                  </a:rPr>
                  <a:t>Yechish:</a:t>
                </a:r>
                <a:r>
                  <a:rPr lang="en-US" sz="2400" dirty="0">
                    <a:solidFill>
                      <a:srgbClr val="00B050"/>
                    </a:solidFill>
                  </a:rPr>
                  <a:t> </a:t>
                </a:r>
                <a:r>
                  <a:rPr lang="en-US" sz="2400" i="1" dirty="0"/>
                  <a:t>P(A)=0,85</a:t>
                </a:r>
                <a:r>
                  <a:rPr lang="en-US" sz="2400" dirty="0"/>
                  <a:t> – </a:t>
                </a:r>
                <a:r>
                  <a:rPr lang="en-US" sz="2400" dirty="0" err="1"/>
                  <a:t>birinchi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asbobning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ishlash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hodisasi</a:t>
                </a:r>
                <a:r>
                  <a:rPr lang="en-US" sz="2400" dirty="0"/>
                  <a:t>,</a:t>
                </a:r>
              </a:p>
              <a:p>
                <a:pPr indent="449580" algn="just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400" dirty="0"/>
                  <a:t> </a:t>
                </a:r>
                <a:r>
                  <a:rPr lang="en-US" sz="2400" i="1" dirty="0"/>
                  <a:t>P(B)=0,8 </a:t>
                </a:r>
                <a:r>
                  <a:rPr lang="en-US" sz="2400" dirty="0"/>
                  <a:t>– </a:t>
                </a:r>
                <a:r>
                  <a:rPr lang="en-US" sz="2400" dirty="0" err="1"/>
                  <a:t>ikkinchi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asbobning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ishlash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hodisasi</a:t>
                </a:r>
                <a:r>
                  <a:rPr lang="en-US" sz="2400" dirty="0"/>
                  <a:t>. </a:t>
                </a:r>
              </a:p>
              <a:p>
                <a:pPr indent="449580" algn="just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</m:d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=1−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d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=0,15</m:t>
                      </m:r>
                    </m:oMath>
                  </m:oMathPara>
                </a14:m>
                <a:endParaRPr lang="en-US" sz="2400" dirty="0"/>
              </a:p>
              <a:p>
                <a:pPr indent="449580" algn="just">
                  <a:lnSpc>
                    <a:spcPct val="115000"/>
                  </a:lnSpc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b="0" i="1" smtClean="0"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e>
                          </m:acc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=1−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=0,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2</m:t>
                      </m:r>
                    </m:oMath>
                  </m:oMathPara>
                </a14:m>
                <a:endParaRPr lang="en-US" sz="2400" dirty="0"/>
              </a:p>
              <a:p>
                <a:pPr indent="449580" algn="just">
                  <a:lnSpc>
                    <a:spcPct val="115000"/>
                  </a:lnSpc>
                </a:pPr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𝐴</m:t>
                    </m:r>
                    <m:acc>
                      <m:accPr>
                        <m:chr m:val="̅"/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</m:acc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+</m:t>
                    </m:r>
                    <m:acc>
                      <m:accPr>
                        <m:chr m:val="̅"/>
                        <m:ctrlPr>
                          <a:rPr lang="en-US" sz="24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acc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sz="2400" dirty="0"/>
                  <a:t> </a:t>
                </a:r>
                <a:r>
                  <a:rPr lang="en-US" sz="2400" dirty="0" err="1"/>
                  <a:t>hodisa</a:t>
                </a:r>
                <a:r>
                  <a:rPr lang="en-US" sz="2400" dirty="0"/>
                  <a:t> </a:t>
                </a:r>
                <a:r>
                  <a:rPr lang="en-US" sz="2400" dirty="0" err="1"/>
                  <a:t>faqat</a:t>
                </a:r>
                <a:r>
                  <a:rPr lang="en-US" sz="2400" dirty="0"/>
                  <a:t> </a:t>
                </a:r>
                <a:r>
                  <a:rPr lang="en-US" sz="2400" dirty="0" err="1"/>
                  <a:t>bitta</a:t>
                </a:r>
                <a:r>
                  <a:rPr lang="en-US" sz="2400" dirty="0"/>
                  <a:t> </a:t>
                </a:r>
                <a:r>
                  <a:rPr lang="en-US" sz="2400" dirty="0" err="1"/>
                  <a:t>asbobning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ishlashini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ifodalaydi</a:t>
                </a:r>
                <a:r>
                  <a:rPr lang="en-US" sz="2400" dirty="0"/>
                  <a:t>.</a:t>
                </a:r>
              </a:p>
              <a:p>
                <a:pPr indent="449580" algn="just">
                  <a:lnSpc>
                    <a:spcPct val="115000"/>
                  </a:lnSpc>
                </a:pP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𝐴</m:t>
                    </m:r>
                    <m:acc>
                      <m:accPr>
                        <m:chr m:val="̅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</m:acc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𝑣𝑎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 </m:t>
                    </m:r>
                    <m:acc>
                      <m:accPr>
                        <m:chr m:val="̅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acc>
                    <m:r>
                      <a:rPr lang="en-US" sz="2400" i="1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en-US" sz="2400" dirty="0"/>
                  <a:t> lar </a:t>
                </a:r>
                <a:r>
                  <a:rPr lang="en-US" sz="2400" dirty="0" err="1"/>
                  <a:t>birgalikda</a:t>
                </a:r>
                <a:r>
                  <a:rPr lang="en-US" sz="2400" dirty="0"/>
                  <a:t> </a:t>
                </a:r>
                <a:r>
                  <a:rPr lang="en-US" sz="2400" dirty="0" err="1"/>
                  <a:t>bo‘lmagan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hodisalar</a:t>
                </a:r>
                <a:r>
                  <a:rPr lang="en-US" sz="2400" dirty="0"/>
                  <a:t> </a:t>
                </a:r>
                <a:r>
                  <a:rPr lang="en-US" sz="2400" dirty="0" err="1"/>
                  <a:t>bo‘lgani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uchun</a:t>
                </a:r>
                <a:r>
                  <a:rPr lang="en-US" sz="2400" dirty="0"/>
                  <a:t> </a:t>
                </a:r>
              </a:p>
              <a:p>
                <a:pPr indent="449580" algn="just">
                  <a:lnSpc>
                    <a:spcPct val="115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𝐴</m:t>
                          </m:r>
                          <m:acc>
                            <m:accPr>
                              <m:chr m:val="̅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e>
                          </m:acc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d>
                      <m:r>
                        <a:rPr lang="en-US" sz="2400" b="0" i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𝑃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acc>
                            <m:accPr>
                              <m:chr m:val="̅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e>
                          </m:acc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  <m:r>
                            <a:rPr lang="en-US" sz="24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𝑃</m:t>
                          </m:r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d>
                    </m:oMath>
                  </m:oMathPara>
                </a14:m>
                <a:endParaRPr lang="en-US" sz="2400" dirty="0"/>
              </a:p>
              <a:p>
                <a:pPr indent="449580" algn="just">
                  <a:lnSpc>
                    <a:spcPct val="115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0,85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∙0,2+0,15∙0,8=0,17+0,12=0,27</m:t>
                      </m:r>
                    </m:oMath>
                  </m:oMathPara>
                </a14:m>
                <a:endParaRPr lang="en-US" sz="2400" b="0" dirty="0">
                  <a:ea typeface="Cambria Math" panose="02040503050406030204" pitchFamily="18" charset="0"/>
                </a:endParaRPr>
              </a:p>
              <a:p>
                <a:pPr indent="449580" algn="r">
                  <a:lnSpc>
                    <a:spcPct val="115000"/>
                  </a:lnSpc>
                </a:pPr>
                <a:r>
                  <a:rPr lang="en-US" sz="2400" b="1" i="1" dirty="0" err="1"/>
                  <a:t>Javob</a:t>
                </a:r>
                <a:r>
                  <a:rPr lang="en-US" sz="2400" dirty="0"/>
                  <a:t>: 0,27</a:t>
                </a:r>
              </a:p>
              <a:p>
                <a:pPr indent="449580" algn="just">
                  <a:lnSpc>
                    <a:spcPct val="115000"/>
                  </a:lnSpc>
                  <a:spcAft>
                    <a:spcPts val="0"/>
                  </a:spcAft>
                </a:pPr>
                <a:endParaRPr lang="en-US" sz="2400" dirty="0"/>
              </a:p>
            </p:txBody>
          </p:sp>
        </mc:Choice>
        <mc:Fallback xmlns=""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xmlns:a14="http://schemas.microsoft.com/office/drawing/2010/main" xmlns="" id="{B3735D51-5A9E-496C-BD91-8B9B5E55DB8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850" y="906649"/>
                <a:ext cx="9016000" cy="4318298"/>
              </a:xfrm>
              <a:prstGeom prst="rect">
                <a:avLst/>
              </a:prstGeom>
              <a:blipFill rotWithShape="1">
                <a:blip r:embed="rId2"/>
                <a:stretch>
                  <a:fillRect t="-424" r="-101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8234198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978F07A-D135-4EA8-86C5-164482B31FDA}"/>
              </a:ext>
            </a:extLst>
          </p:cNvPr>
          <p:cNvSpPr/>
          <p:nvPr/>
        </p:nvSpPr>
        <p:spPr>
          <a:xfrm>
            <a:off x="155575" y="867410"/>
            <a:ext cx="887507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i="1" dirty="0">
                <a:solidFill>
                  <a:srgbClr val="00B050"/>
                </a:solidFill>
              </a:rPr>
              <a:t>9-m</a:t>
            </a:r>
            <a:r>
              <a:rPr lang="ru-RU" sz="2800" b="1" i="1" dirty="0">
                <a:solidFill>
                  <a:srgbClr val="00B050"/>
                </a:solidFill>
              </a:rPr>
              <a:t>а</a:t>
            </a:r>
            <a:r>
              <a:rPr lang="en-US" sz="2800" b="1" i="1" dirty="0">
                <a:solidFill>
                  <a:srgbClr val="00B050"/>
                </a:solidFill>
              </a:rPr>
              <a:t>s</a:t>
            </a:r>
            <a:r>
              <a:rPr lang="ru-RU" sz="2800" b="1" i="1" dirty="0">
                <a:solidFill>
                  <a:srgbClr val="00B050"/>
                </a:solidFill>
              </a:rPr>
              <a:t>а</a:t>
            </a:r>
            <a:r>
              <a:rPr lang="en-US" sz="2800" b="1" i="1" dirty="0">
                <a:solidFill>
                  <a:srgbClr val="00B050"/>
                </a:solidFill>
              </a:rPr>
              <a:t>l</a:t>
            </a:r>
            <a:r>
              <a:rPr lang="ru-RU" sz="2800" b="1" i="1" dirty="0">
                <a:solidFill>
                  <a:srgbClr val="00B050"/>
                </a:solidFill>
              </a:rPr>
              <a:t>а</a:t>
            </a:r>
            <a:r>
              <a:rPr lang="ru-RU" sz="2800" b="1" dirty="0">
                <a:solidFill>
                  <a:srgbClr val="00B050"/>
                </a:solidFill>
              </a:rPr>
              <a:t>.</a:t>
            </a:r>
            <a:r>
              <a:rPr lang="ru-RU" sz="2800" b="1" dirty="0"/>
              <a:t> </a:t>
            </a:r>
            <a:r>
              <a:rPr lang="en-US" sz="2800" b="1" dirty="0" err="1"/>
              <a:t>Kutub</a:t>
            </a:r>
            <a:r>
              <a:rPr lang="ru-RU" sz="2800" b="1" dirty="0"/>
              <a:t>хо</a:t>
            </a:r>
            <a:r>
              <a:rPr lang="en-US" sz="2800" b="1" dirty="0"/>
              <a:t>n</a:t>
            </a:r>
            <a:r>
              <a:rPr lang="ru-RU" sz="2800" b="1" dirty="0"/>
              <a:t>а </a:t>
            </a:r>
            <a:r>
              <a:rPr lang="en-US" sz="2800" b="1" dirty="0" err="1"/>
              <a:t>st</a:t>
            </a:r>
            <a:r>
              <a:rPr lang="ru-RU" sz="2800" b="1" dirty="0"/>
              <a:t>е</a:t>
            </a:r>
            <a:r>
              <a:rPr lang="en-US" sz="2800" b="1" dirty="0"/>
              <a:t>l</a:t>
            </a:r>
            <a:r>
              <a:rPr lang="ru-RU" sz="2800" b="1" dirty="0"/>
              <a:t>а</a:t>
            </a:r>
            <a:r>
              <a:rPr lang="en-US" sz="2800" b="1" dirty="0" err="1"/>
              <a:t>jid</a:t>
            </a:r>
            <a:r>
              <a:rPr lang="ru-RU" sz="2800" b="1" dirty="0"/>
              <a:t>а </a:t>
            </a:r>
            <a:r>
              <a:rPr lang="en-US" sz="2800" b="1" dirty="0"/>
              <a:t>t</a:t>
            </a:r>
            <a:r>
              <a:rPr lang="ru-RU" sz="2800" b="1" dirty="0"/>
              <a:t>а</a:t>
            </a:r>
            <a:r>
              <a:rPr lang="en-US" sz="2800" b="1" dirty="0"/>
              <a:t>s</a:t>
            </a:r>
            <a:r>
              <a:rPr lang="ru-RU" sz="2800" b="1" dirty="0"/>
              <a:t>о</a:t>
            </a:r>
            <a:r>
              <a:rPr lang="en-US" sz="2800" b="1" dirty="0" err="1"/>
              <a:t>difiy</a:t>
            </a:r>
            <a:r>
              <a:rPr lang="en-US" sz="2800" b="1" dirty="0"/>
              <a:t> t</a:t>
            </a:r>
            <a:r>
              <a:rPr lang="ru-RU" sz="2800" b="1" dirty="0"/>
              <a:t>а</a:t>
            </a:r>
            <a:r>
              <a:rPr lang="en-US" sz="2800" b="1" dirty="0" err="1"/>
              <a:t>rtibd</a:t>
            </a:r>
            <a:r>
              <a:rPr lang="ru-RU" sz="2800" b="1" dirty="0"/>
              <a:t>а 15 </a:t>
            </a:r>
            <a:r>
              <a:rPr lang="en-US" sz="2800" b="1" dirty="0"/>
              <a:t>t</a:t>
            </a:r>
            <a:r>
              <a:rPr lang="ru-RU" sz="2800" b="1" dirty="0"/>
              <a:t>а </a:t>
            </a:r>
            <a:r>
              <a:rPr lang="en-US" sz="2800" b="1" dirty="0"/>
              <a:t>d</a:t>
            </a:r>
            <a:r>
              <a:rPr lang="ru-RU" sz="2800" b="1" dirty="0"/>
              <a:t>а</a:t>
            </a:r>
            <a:r>
              <a:rPr lang="en-US" sz="2800" b="1" dirty="0" err="1"/>
              <a:t>rslik</a:t>
            </a:r>
            <a:r>
              <a:rPr lang="en-US" sz="2800" b="1" dirty="0"/>
              <a:t> t</a:t>
            </a:r>
            <a:r>
              <a:rPr lang="ru-RU" sz="2800" b="1" dirty="0"/>
              <a:t>е</a:t>
            </a:r>
            <a:r>
              <a:rPr lang="en-US" sz="2800" b="1" dirty="0"/>
              <a:t>rib </a:t>
            </a:r>
            <a:r>
              <a:rPr lang="uz-Latn-UZ" sz="2800" b="1" dirty="0"/>
              <a:t>q</a:t>
            </a:r>
            <a:r>
              <a:rPr lang="en-US" sz="2800" b="1" dirty="0"/>
              <a:t>o</a:t>
            </a:r>
            <a:r>
              <a:rPr lang="uz-Latn-UZ" sz="2800" b="1" dirty="0"/>
              <a:t>‘</a:t>
            </a:r>
            <a:r>
              <a:rPr lang="en-US" sz="2800" b="1" dirty="0" err="1"/>
              <a:t>yilg</a:t>
            </a:r>
            <a:r>
              <a:rPr lang="ru-RU" sz="2800" b="1" dirty="0"/>
              <a:t>а</a:t>
            </a:r>
            <a:r>
              <a:rPr lang="en-US" sz="2800" b="1" dirty="0"/>
              <a:t>n </a:t>
            </a:r>
            <a:r>
              <a:rPr lang="en-US" sz="2800" b="1" dirty="0" err="1"/>
              <a:t>bo</a:t>
            </a:r>
            <a:r>
              <a:rPr lang="uz-Latn-UZ" sz="2800" b="1" dirty="0"/>
              <a:t>‘</a:t>
            </a:r>
            <a:r>
              <a:rPr lang="en-US" sz="2800" b="1" dirty="0"/>
              <a:t>lib, ul</a:t>
            </a:r>
            <a:r>
              <a:rPr lang="ru-RU" sz="2800" b="1" dirty="0"/>
              <a:t>а</a:t>
            </a:r>
            <a:r>
              <a:rPr lang="en-US" sz="2800" b="1" dirty="0" err="1"/>
              <a:t>rd</a:t>
            </a:r>
            <a:r>
              <a:rPr lang="ru-RU" sz="2800" b="1" dirty="0"/>
              <a:t>а</a:t>
            </a:r>
            <a:r>
              <a:rPr lang="en-US" sz="2800" b="1" dirty="0"/>
              <a:t>n 5 t</a:t>
            </a:r>
            <a:r>
              <a:rPr lang="ru-RU" sz="2800" b="1" dirty="0"/>
              <a:t>а</a:t>
            </a:r>
            <a:r>
              <a:rPr lang="en-US" sz="2800" b="1" dirty="0" err="1"/>
              <a:t>si</a:t>
            </a:r>
            <a:r>
              <a:rPr lang="en-US" sz="2800" b="1" dirty="0"/>
              <a:t> </a:t>
            </a:r>
            <a:r>
              <a:rPr lang="en-US" sz="2800" b="1" dirty="0" err="1"/>
              <a:t>muq</a:t>
            </a:r>
            <a:r>
              <a:rPr lang="ru-RU" sz="2800" b="1" dirty="0"/>
              <a:t>о</a:t>
            </a:r>
            <a:r>
              <a:rPr lang="en-US" sz="2800" b="1" dirty="0"/>
              <a:t>v</a:t>
            </a:r>
            <a:r>
              <a:rPr lang="ru-RU" sz="2800" b="1" dirty="0"/>
              <a:t>а</a:t>
            </a:r>
            <a:r>
              <a:rPr lang="en-US" sz="2800" b="1" dirty="0"/>
              <a:t>l</a:t>
            </a:r>
            <a:r>
              <a:rPr lang="ru-RU" sz="2800" b="1" dirty="0"/>
              <a:t>а</a:t>
            </a:r>
            <a:r>
              <a:rPr lang="en-US" sz="2800" b="1" dirty="0"/>
              <a:t>ng</a:t>
            </a:r>
            <a:r>
              <a:rPr lang="ru-RU" sz="2800" b="1" dirty="0"/>
              <a:t>а</a:t>
            </a:r>
            <a:r>
              <a:rPr lang="en-US" sz="2800" b="1" dirty="0"/>
              <a:t>n. </a:t>
            </a:r>
            <a:r>
              <a:rPr lang="en-US" sz="2800" b="1" dirty="0" err="1"/>
              <a:t>Kutub</a:t>
            </a:r>
            <a:r>
              <a:rPr lang="ru-RU" sz="2800" b="1" dirty="0"/>
              <a:t>хо</a:t>
            </a:r>
            <a:r>
              <a:rPr lang="en-US" sz="2800" b="1" dirty="0"/>
              <a:t>n</a:t>
            </a:r>
            <a:r>
              <a:rPr lang="ru-RU" sz="2800" b="1" dirty="0"/>
              <a:t>а</a:t>
            </a:r>
            <a:r>
              <a:rPr lang="en-US" sz="2800" b="1" dirty="0"/>
              <a:t>chi </a:t>
            </a:r>
            <a:r>
              <a:rPr lang="ru-RU" sz="2800" b="1" dirty="0"/>
              <a:t>а</a:t>
            </a:r>
            <a:r>
              <a:rPr lang="en-US" sz="2800" b="1" dirty="0" err="1"/>
              <a:t>yol</a:t>
            </a:r>
            <a:r>
              <a:rPr lang="en-US" sz="2800" b="1" dirty="0"/>
              <a:t> t</a:t>
            </a:r>
            <a:r>
              <a:rPr lang="ru-RU" sz="2800" b="1" dirty="0"/>
              <a:t>а</a:t>
            </a:r>
            <a:r>
              <a:rPr lang="en-US" sz="2800" b="1" dirty="0"/>
              <a:t>v</a:t>
            </a:r>
            <a:r>
              <a:rPr lang="ru-RU" sz="2800" b="1" dirty="0"/>
              <a:t>а</a:t>
            </a:r>
            <a:r>
              <a:rPr lang="en-US" sz="2800" b="1" dirty="0"/>
              <a:t>kk</a:t>
            </a:r>
            <a:r>
              <a:rPr lang="ru-RU" sz="2800" b="1" dirty="0"/>
              <a:t>а</a:t>
            </a:r>
            <a:r>
              <a:rPr lang="en-US" sz="2800" b="1" dirty="0" err="1"/>
              <a:t>lig</a:t>
            </a:r>
            <a:r>
              <a:rPr lang="ru-RU" sz="2800" b="1" dirty="0"/>
              <a:t>а</a:t>
            </a:r>
            <a:r>
              <a:rPr lang="uz-Latn-UZ" sz="2800" b="1" dirty="0"/>
              <a:t> </a:t>
            </a:r>
            <a:r>
              <a:rPr lang="en-US" sz="2800" b="1" dirty="0" err="1"/>
              <a:t>ucht</a:t>
            </a:r>
            <a:r>
              <a:rPr lang="ru-RU" sz="2800" b="1" dirty="0"/>
              <a:t>а </a:t>
            </a:r>
            <a:r>
              <a:rPr lang="en-US" sz="2800" b="1" dirty="0"/>
              <a:t>d</a:t>
            </a:r>
            <a:r>
              <a:rPr lang="ru-RU" sz="2800" b="1" dirty="0"/>
              <a:t>а</a:t>
            </a:r>
            <a:r>
              <a:rPr lang="en-US" sz="2800" b="1" dirty="0" err="1"/>
              <a:t>rslik</a:t>
            </a:r>
            <a:r>
              <a:rPr lang="en-US" sz="2800" b="1" dirty="0"/>
              <a:t> </a:t>
            </a:r>
            <a:r>
              <a:rPr lang="ru-RU" sz="2800" b="1" dirty="0"/>
              <a:t>о</a:t>
            </a:r>
            <a:r>
              <a:rPr lang="en-US" sz="2800" b="1" dirty="0" err="1"/>
              <a:t>ldi</a:t>
            </a:r>
            <a:r>
              <a:rPr lang="en-US" sz="2800" b="1" dirty="0"/>
              <a:t>. </a:t>
            </a:r>
            <a:r>
              <a:rPr lang="ru-RU" sz="2800" b="1" dirty="0"/>
              <a:t>О</a:t>
            </a:r>
            <a:r>
              <a:rPr lang="en-US" sz="2800" b="1" dirty="0"/>
              <a:t>ling</a:t>
            </a:r>
            <a:r>
              <a:rPr lang="ru-RU" sz="2800" b="1" dirty="0"/>
              <a:t>а</a:t>
            </a:r>
            <a:r>
              <a:rPr lang="en-US" sz="2800" b="1" dirty="0"/>
              <a:t>n d</a:t>
            </a:r>
            <a:r>
              <a:rPr lang="ru-RU" sz="2800" b="1" dirty="0"/>
              <a:t>а</a:t>
            </a:r>
            <a:r>
              <a:rPr lang="en-US" sz="2800" b="1" dirty="0" err="1"/>
              <a:t>rslikl</a:t>
            </a:r>
            <a:r>
              <a:rPr lang="ru-RU" sz="2800" b="1" dirty="0"/>
              <a:t>а</a:t>
            </a:r>
            <a:r>
              <a:rPr lang="en-US" sz="2800" b="1" dirty="0" err="1"/>
              <a:t>rning</a:t>
            </a:r>
            <a:r>
              <a:rPr lang="en-US" sz="2800" b="1" dirty="0"/>
              <a:t> h</a:t>
            </a:r>
            <a:r>
              <a:rPr lang="ru-RU" sz="2800" b="1" dirty="0"/>
              <a:t>е</a:t>
            </a:r>
            <a:r>
              <a:rPr lang="en-US" sz="2800" b="1" dirty="0" err="1"/>
              <a:t>ch</a:t>
            </a:r>
            <a:r>
              <a:rPr lang="en-US" sz="2800" b="1" dirty="0"/>
              <a:t> </a:t>
            </a:r>
            <a:r>
              <a:rPr lang="en-US" sz="2800" b="1" dirty="0" err="1"/>
              <a:t>bo</a:t>
            </a:r>
            <a:r>
              <a:rPr lang="uz-Latn-UZ" sz="2800" b="1" dirty="0"/>
              <a:t>‘</a:t>
            </a:r>
            <a:r>
              <a:rPr lang="en-US" sz="2800" b="1" dirty="0" err="1"/>
              <a:t>lm</a:t>
            </a:r>
            <a:r>
              <a:rPr lang="ru-RU" sz="2800" b="1" dirty="0"/>
              <a:t>а</a:t>
            </a:r>
            <a:r>
              <a:rPr lang="en-US" sz="2800" b="1" dirty="0"/>
              <a:t>g</a:t>
            </a:r>
            <a:r>
              <a:rPr lang="ru-RU" sz="2800" b="1" dirty="0"/>
              <a:t>а</a:t>
            </a:r>
            <a:r>
              <a:rPr lang="en-US" sz="2800" b="1" dirty="0" err="1"/>
              <a:t>nd</a:t>
            </a:r>
            <a:r>
              <a:rPr lang="ru-RU" sz="2800" b="1" dirty="0"/>
              <a:t>а </a:t>
            </a:r>
            <a:r>
              <a:rPr lang="en-US" sz="2800" b="1" dirty="0"/>
              <a:t>bitt</a:t>
            </a:r>
            <a:r>
              <a:rPr lang="ru-RU" sz="2800" b="1" dirty="0"/>
              <a:t>а</a:t>
            </a:r>
            <a:r>
              <a:rPr lang="en-US" sz="2800" b="1" dirty="0" err="1"/>
              <a:t>si</a:t>
            </a:r>
            <a:r>
              <a:rPr lang="en-US" sz="2800" b="1" dirty="0"/>
              <a:t> </a:t>
            </a:r>
            <a:r>
              <a:rPr lang="en-US" sz="2800" b="1" dirty="0" err="1"/>
              <a:t>muq</a:t>
            </a:r>
            <a:r>
              <a:rPr lang="ru-RU" sz="2800" b="1" dirty="0"/>
              <a:t>о</a:t>
            </a:r>
            <a:r>
              <a:rPr lang="en-US" sz="2800" b="1" dirty="0"/>
              <a:t>v</a:t>
            </a:r>
            <a:r>
              <a:rPr lang="ru-RU" sz="2800" b="1" dirty="0"/>
              <a:t>а</a:t>
            </a:r>
            <a:r>
              <a:rPr lang="en-US" sz="2800" b="1" dirty="0"/>
              <a:t>li</a:t>
            </a:r>
            <a:r>
              <a:rPr lang="uz-Latn-UZ" sz="2800" b="1" dirty="0"/>
              <a:t> </a:t>
            </a:r>
            <a:r>
              <a:rPr lang="en-US" sz="2800" b="1" dirty="0" err="1"/>
              <a:t>bo</a:t>
            </a:r>
            <a:r>
              <a:rPr lang="uz-Latn-UZ" sz="2800" b="1" dirty="0"/>
              <a:t>‘</a:t>
            </a:r>
            <a:r>
              <a:rPr lang="en-US" sz="2800" b="1" dirty="0" err="1"/>
              <a:t>lish</a:t>
            </a:r>
            <a:r>
              <a:rPr lang="en-US" sz="2800" b="1" dirty="0"/>
              <a:t> </a:t>
            </a:r>
            <a:r>
              <a:rPr lang="en-US" sz="2800" b="1" dirty="0" err="1"/>
              <a:t>ehtim</a:t>
            </a:r>
            <a:r>
              <a:rPr lang="ru-RU" sz="2800" b="1" dirty="0"/>
              <a:t>о</a:t>
            </a:r>
            <a:r>
              <a:rPr lang="en-US" sz="2800" b="1" dirty="0" err="1"/>
              <a:t>lini</a:t>
            </a:r>
            <a:r>
              <a:rPr lang="en-US" sz="2800" b="1" dirty="0"/>
              <a:t> t</a:t>
            </a:r>
            <a:r>
              <a:rPr lang="ru-RU" sz="2800" b="1" dirty="0"/>
              <a:t>о</a:t>
            </a:r>
            <a:r>
              <a:rPr lang="en-US" sz="2800" b="1" dirty="0"/>
              <a:t>ping.</a:t>
            </a:r>
            <a:endParaRPr lang="ru-RU" sz="2800" b="1" dirty="0"/>
          </a:p>
        </p:txBody>
      </p:sp>
      <p:pic>
        <p:nvPicPr>
          <p:cNvPr id="1026" name="Picture 2" descr="Стеллаж СТ-1 (артикул: 39395) – купить в Москве за 5990 руб в  интернет-магазине Divano.ru">
            <a:extLst>
              <a:ext uri="{FF2B5EF4-FFF2-40B4-BE49-F238E27FC236}">
                <a16:creationId xmlns:a16="http://schemas.microsoft.com/office/drawing/2014/main" id="{A53ADDEA-B071-4EF8-86C6-CC7D3E1F95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622" y="2965449"/>
            <a:ext cx="3182303" cy="2121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29343390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8978F07A-D135-4EA8-86C5-164482B31FDA}"/>
                  </a:ext>
                </a:extLst>
              </p:cNvPr>
              <p:cNvSpPr/>
              <p:nvPr/>
            </p:nvSpPr>
            <p:spPr>
              <a:xfrm>
                <a:off x="44144" y="893139"/>
                <a:ext cx="9010956" cy="48617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uz-Latn-UZ" sz="2000" b="1" i="1" dirty="0">
                    <a:solidFill>
                      <a:srgbClr val="00B050"/>
                    </a:solidFill>
                  </a:rPr>
                  <a:t>Yechish:</a:t>
                </a:r>
                <a:r>
                  <a:rPr lang="ru-RU" sz="2000" b="1" dirty="0"/>
                  <a:t> </a:t>
                </a:r>
                <a:r>
                  <a:rPr lang="ru-RU" sz="2000" b="1" i="1" dirty="0"/>
                  <a:t>А </a:t>
                </a:r>
                <a:r>
                  <a:rPr lang="en-US" sz="2000" b="1" i="1" dirty="0"/>
                  <a:t>={</a:t>
                </a:r>
                <a:r>
                  <a:rPr lang="ru-RU" sz="2000" b="1" dirty="0"/>
                  <a:t>о</a:t>
                </a:r>
                <a:r>
                  <a:rPr lang="en-US" sz="2000" b="1" dirty="0"/>
                  <a:t>ling</a:t>
                </a:r>
                <a:r>
                  <a:rPr lang="ru-RU" sz="2000" b="1" dirty="0"/>
                  <a:t>а</a:t>
                </a:r>
                <a:r>
                  <a:rPr lang="en-US" sz="2000" b="1" dirty="0"/>
                  <a:t>n </a:t>
                </a:r>
                <a:r>
                  <a:rPr lang="en-US" sz="2000" b="1" dirty="0" err="1"/>
                  <a:t>ucht</a:t>
                </a:r>
                <a:r>
                  <a:rPr lang="ru-RU" sz="2000" b="1" dirty="0"/>
                  <a:t>а </a:t>
                </a:r>
                <a:r>
                  <a:rPr lang="en-US" sz="2000" b="1" dirty="0"/>
                  <a:t>d</a:t>
                </a:r>
                <a:r>
                  <a:rPr lang="ru-RU" sz="2000" b="1" dirty="0"/>
                  <a:t>а</a:t>
                </a:r>
                <a:r>
                  <a:rPr lang="en-US" sz="2000" b="1" dirty="0" err="1"/>
                  <a:t>rslikd</a:t>
                </a:r>
                <a:r>
                  <a:rPr lang="ru-RU" sz="2000" b="1" dirty="0"/>
                  <a:t>а</a:t>
                </a:r>
                <a:r>
                  <a:rPr lang="en-US" sz="2000" b="1" dirty="0"/>
                  <a:t>n h</a:t>
                </a:r>
                <a:r>
                  <a:rPr lang="ru-RU" sz="2000" b="1" dirty="0"/>
                  <a:t>е</a:t>
                </a:r>
                <a:r>
                  <a:rPr lang="en-US" sz="2000" b="1" dirty="0" err="1"/>
                  <a:t>ch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bo</a:t>
                </a:r>
                <a:r>
                  <a:rPr lang="uz-Latn-UZ" sz="2000" b="1" dirty="0"/>
                  <a:t>‘</a:t>
                </a:r>
                <a:r>
                  <a:rPr lang="en-US" sz="2000" b="1" dirty="0" err="1"/>
                  <a:t>lm</a:t>
                </a:r>
                <a:r>
                  <a:rPr lang="ru-RU" sz="2000" b="1" dirty="0"/>
                  <a:t>а</a:t>
                </a:r>
                <a:r>
                  <a:rPr lang="en-US" sz="2000" b="1" dirty="0"/>
                  <a:t>g</a:t>
                </a:r>
                <a:r>
                  <a:rPr lang="ru-RU" sz="2000" b="1" dirty="0"/>
                  <a:t>а</a:t>
                </a:r>
                <a:r>
                  <a:rPr lang="en-US" sz="2000" b="1" dirty="0" err="1"/>
                  <a:t>nd</a:t>
                </a:r>
                <a:r>
                  <a:rPr lang="ru-RU" sz="2000" b="1" dirty="0"/>
                  <a:t>а </a:t>
                </a:r>
                <a:r>
                  <a:rPr lang="en-US" sz="2000" b="1" dirty="0"/>
                  <a:t>bitt</a:t>
                </a:r>
                <a:r>
                  <a:rPr lang="ru-RU" sz="2000" b="1" dirty="0"/>
                  <a:t>а</a:t>
                </a:r>
                <a:r>
                  <a:rPr lang="en-US" sz="2000" b="1" dirty="0" err="1"/>
                  <a:t>si</a:t>
                </a:r>
                <a:r>
                  <a:rPr lang="uz-Latn-UZ" sz="2000" b="1" dirty="0"/>
                  <a:t> </a:t>
                </a:r>
                <a:r>
                  <a:rPr lang="en-US" sz="2000" b="1" dirty="0" err="1"/>
                  <a:t>muq</a:t>
                </a:r>
                <a:r>
                  <a:rPr lang="ru-RU" sz="2000" b="1" dirty="0"/>
                  <a:t>о</a:t>
                </a:r>
                <a:r>
                  <a:rPr lang="en-US" sz="2000" b="1" dirty="0"/>
                  <a:t>v</a:t>
                </a:r>
                <a:r>
                  <a:rPr lang="ru-RU" sz="2000" b="1" dirty="0"/>
                  <a:t>а</a:t>
                </a:r>
                <a:r>
                  <a:rPr lang="en-US" sz="2000" b="1" dirty="0"/>
                  <a:t>li}</a:t>
                </a:r>
              </a:p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000" b="1" i="1"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000" b="1" i="1" smtClean="0">
                            <a:latin typeface="Cambria Math"/>
                            <a:cs typeface="Cambria Math" panose="02040503050406030204" pitchFamily="18" charset="0"/>
                          </a:rPr>
                          <m:t>𝑨</m:t>
                        </m:r>
                      </m:e>
                    </m:acc>
                    <m:r>
                      <a:rPr lang="en-US" sz="2000" b="1" i="1" smtClean="0">
                        <a:latin typeface="Cambria Math"/>
                        <a:cs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000" b="1" dirty="0"/>
                  <a:t>{</a:t>
                </a:r>
                <a:r>
                  <a:rPr lang="ru-RU" sz="2000" b="1" dirty="0"/>
                  <a:t>о</a:t>
                </a:r>
                <a:r>
                  <a:rPr lang="en-US" sz="2000" b="1" dirty="0"/>
                  <a:t>ling</a:t>
                </a:r>
                <a:r>
                  <a:rPr lang="ru-RU" sz="2000" b="1" dirty="0"/>
                  <a:t>а</a:t>
                </a:r>
                <a:r>
                  <a:rPr lang="en-US" sz="2000" b="1" dirty="0"/>
                  <a:t>n </a:t>
                </a:r>
                <a:r>
                  <a:rPr lang="en-US" sz="2000" b="1" dirty="0" err="1"/>
                  <a:t>ucht</a:t>
                </a:r>
                <a:r>
                  <a:rPr lang="ru-RU" sz="2000" b="1" dirty="0"/>
                  <a:t>а </a:t>
                </a:r>
                <a:r>
                  <a:rPr lang="en-US" sz="2000" b="1" dirty="0"/>
                  <a:t>d</a:t>
                </a:r>
                <a:r>
                  <a:rPr lang="ru-RU" sz="2000" b="1" dirty="0"/>
                  <a:t>а</a:t>
                </a:r>
                <a:r>
                  <a:rPr lang="en-US" sz="2000" b="1" dirty="0" err="1"/>
                  <a:t>rslikd</a:t>
                </a:r>
                <a:r>
                  <a:rPr lang="ru-RU" sz="2000" b="1" dirty="0"/>
                  <a:t>а</a:t>
                </a:r>
                <a:r>
                  <a:rPr lang="en-US" sz="2000" b="1" dirty="0"/>
                  <a:t>n h</a:t>
                </a:r>
                <a:r>
                  <a:rPr lang="ru-RU" sz="2000" b="1" dirty="0"/>
                  <a:t>е</a:t>
                </a:r>
                <a:r>
                  <a:rPr lang="en-US" sz="2000" b="1" dirty="0" err="1"/>
                  <a:t>ch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bo’lm</a:t>
                </a:r>
                <a:r>
                  <a:rPr lang="ru-RU" sz="2000" b="1" dirty="0"/>
                  <a:t>а</a:t>
                </a:r>
                <a:r>
                  <a:rPr lang="en-US" sz="2000" b="1" dirty="0"/>
                  <a:t>g</a:t>
                </a:r>
                <a:r>
                  <a:rPr lang="ru-RU" sz="2000" b="1" dirty="0"/>
                  <a:t>а</a:t>
                </a:r>
                <a:r>
                  <a:rPr lang="en-US" sz="2000" b="1" dirty="0" err="1"/>
                  <a:t>nd</a:t>
                </a:r>
                <a:r>
                  <a:rPr lang="ru-RU" sz="2000" b="1" dirty="0"/>
                  <a:t>а </a:t>
                </a:r>
                <a:r>
                  <a:rPr lang="en-US" sz="2000" b="1" dirty="0"/>
                  <a:t>bitt</a:t>
                </a:r>
                <a:r>
                  <a:rPr lang="ru-RU" sz="2000" b="1" dirty="0"/>
                  <a:t>а</a:t>
                </a:r>
                <a:r>
                  <a:rPr lang="en-US" sz="2000" b="1" dirty="0" err="1"/>
                  <a:t>si</a:t>
                </a:r>
                <a:r>
                  <a:rPr lang="uz-Latn-UZ" sz="2000" b="1" dirty="0"/>
                  <a:t> </a:t>
                </a:r>
                <a:r>
                  <a:rPr lang="en-US" sz="2000" b="1" dirty="0" err="1"/>
                  <a:t>muq</a:t>
                </a:r>
                <a:r>
                  <a:rPr lang="ru-RU" sz="2000" b="1" dirty="0"/>
                  <a:t>о</a:t>
                </a:r>
                <a:r>
                  <a:rPr lang="en-US" sz="2000" b="1" dirty="0"/>
                  <a:t>v</a:t>
                </a:r>
                <a:r>
                  <a:rPr lang="ru-RU" sz="2000" b="1" dirty="0"/>
                  <a:t>а</a:t>
                </a:r>
                <a:r>
                  <a:rPr lang="en-US" sz="2000" b="1" dirty="0"/>
                  <a:t>li </a:t>
                </a:r>
                <a:r>
                  <a:rPr lang="en-US" sz="2000" b="1" dirty="0" err="1"/>
                  <a:t>em</a:t>
                </a:r>
                <a:r>
                  <a:rPr lang="ru-RU" sz="2000" b="1" dirty="0"/>
                  <a:t>а</a:t>
                </a:r>
                <a:r>
                  <a:rPr lang="en-US" sz="2000" b="1" dirty="0"/>
                  <a:t>s}</a:t>
                </a:r>
              </a:p>
              <a:p>
                <a:pPr algn="ctr"/>
                <a:endParaRPr lang="ru-RU" sz="1100" b="1" i="1" dirty="0">
                  <a:latin typeface="Cambria Math" panose="02040503050406030204" pitchFamily="18" charset="0"/>
                  <a:cs typeface="Cambria Math" panose="02040503050406030204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en-US" sz="2000" b="1" i="1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𝑷</m:t>
                    </m:r>
                    <m:d>
                      <m:dPr>
                        <m:ctrlPr>
                          <a:rPr lang="en-US" sz="2000" b="1" i="1"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1" i="1"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𝑨</m:t>
                        </m:r>
                      </m:e>
                    </m:d>
                    <m:r>
                      <a:rPr lang="en-US" sz="2000" b="1" i="1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+</m:t>
                    </m:r>
                    <m:r>
                      <a:rPr lang="en-US" sz="2000" b="1" i="1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𝑷</m:t>
                    </m:r>
                    <m:d>
                      <m:dPr>
                        <m:ctrlPr>
                          <a:rPr lang="en-US" sz="2000" b="1" i="1"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̅"/>
                            <m:ctrlPr>
                              <a:rPr lang="en-US" sz="2000" b="1" i="1"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sz="2000" b="1" i="1">
                                <a:latin typeface="Cambria Math" panose="02040503050406030204" pitchFamily="18" charset="0"/>
                                <a:cs typeface="Cambria Math" panose="02040503050406030204" pitchFamily="18" charset="0"/>
                              </a:rPr>
                              <m:t>𝑨</m:t>
                            </m:r>
                          </m:e>
                        </m:acc>
                      </m:e>
                    </m:d>
                    <m:r>
                      <a:rPr lang="en-US" sz="2000" b="1" i="1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=</m:t>
                    </m:r>
                    <m:r>
                      <a:rPr lang="en-US" sz="2000" b="1" i="1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𝟏</m:t>
                    </m:r>
                    <m:r>
                      <a:rPr lang="en-US" sz="2000" b="1" i="1" smtClean="0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;             </m:t>
                    </m:r>
                    <m:r>
                      <a:rPr lang="en-US" sz="2000" b="1" i="1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𝑷</m:t>
                    </m:r>
                    <m:r>
                      <a:rPr lang="en-US" sz="2000" b="1" i="1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(</m:t>
                    </m:r>
                    <m:r>
                      <a:rPr lang="en-US" sz="2000" b="1" i="1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𝑨</m:t>
                    </m:r>
                    <m:r>
                      <a:rPr lang="en-US" sz="2000" b="1" i="1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)=</m:t>
                    </m:r>
                    <m:r>
                      <a:rPr lang="en-US" sz="2000" b="1" i="1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𝟏</m:t>
                    </m:r>
                    <m:r>
                      <a:rPr lang="en-US" sz="2000" b="1" i="1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−</m:t>
                    </m:r>
                    <m:r>
                      <a:rPr lang="en-US" sz="2000" b="1" i="1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𝑷</m:t>
                    </m:r>
                    <m:r>
                      <a:rPr lang="en-US" sz="2000" b="1" i="1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(</m:t>
                    </m:r>
                    <m:acc>
                      <m:accPr>
                        <m:chr m:val="̅"/>
                        <m:ctrlPr>
                          <a:rPr lang="en-US" sz="2000" b="1" i="1"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000" b="1" i="1">
                            <a:latin typeface="Cambria Math" panose="02040503050406030204" pitchFamily="18" charset="0"/>
                            <a:cs typeface="Cambria Math" panose="02040503050406030204" pitchFamily="18" charset="0"/>
                          </a:rPr>
                          <m:t>𝑨</m:t>
                        </m:r>
                      </m:e>
                    </m:acc>
                    <m:r>
                      <a:rPr lang="en-US" sz="2000" b="1" i="1">
                        <a:latin typeface="Cambria Math" panose="02040503050406030204" pitchFamily="18" charset="0"/>
                        <a:cs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2000" b="1" dirty="0">
                    <a:latin typeface="+mj-lt"/>
                  </a:rPr>
                  <a:t> </a:t>
                </a:r>
                <a:endParaRPr lang="uz-Latn-UZ" sz="2000" b="1" i="1" dirty="0">
                  <a:latin typeface="+mj-lt"/>
                  <a:cs typeface="Cambria Math" panose="02040503050406030204" pitchFamily="18" charset="0"/>
                </a:endParaRPr>
              </a:p>
              <a:p>
                <a:endParaRPr lang="uz-Latn-UZ" sz="2000" b="1" i="1" dirty="0">
                  <a:latin typeface="+mj-lt"/>
                  <a:cs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US" sz="2000" b="1" i="1"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en-US" sz="2000" b="1" i="1">
                                  <a:latin typeface="Cambria Math" panose="02040503050406030204" pitchFamily="18" charset="0"/>
                                  <a:cs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cs typeface="Cambria Math" panose="02040503050406030204" pitchFamily="18" charset="0"/>
                                </a:rPr>
                                <m:t>𝑨</m:t>
                              </m:r>
                            </m:e>
                          </m:acc>
                        </m:e>
                      </m:d>
                      <m:r>
                        <a:rPr lang="en-US" sz="2000" b="1" i="1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en-US" sz="2000" b="1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uz-Latn-UZ" sz="2000" b="1" i="1" smtClean="0">
                                  <a:latin typeface="Cambria Math" panose="02040503050406030204" pitchFamily="18" charset="0"/>
                                </a:rPr>
                                <m:t>𝑪</m:t>
                              </m:r>
                            </m:e>
                            <m:sub>
                              <m:r>
                                <a:rPr lang="uz-Latn-UZ" sz="2000" b="1" i="1" smtClean="0">
                                  <a:latin typeface="Cambria Math" panose="02040503050406030204" pitchFamily="18" charset="0"/>
                                </a:rPr>
                                <m:t>𝟏𝟎</m:t>
                              </m:r>
                            </m:sub>
                            <m:sup>
                              <m:r>
                                <a:rPr lang="uz-Latn-UZ" sz="2000" b="1" i="1" smtClean="0"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sup>
                          </m:sSubSup>
                        </m:num>
                        <m:den>
                          <m:sSubSup>
                            <m:sSubSupPr>
                              <m:ctrlPr>
                                <a:rPr lang="en-US" sz="2000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uz-Latn-UZ" sz="2000" b="1" i="1">
                                  <a:latin typeface="Cambria Math" panose="02040503050406030204" pitchFamily="18" charset="0"/>
                                </a:rPr>
                                <m:t>𝑪</m:t>
                              </m:r>
                            </m:e>
                            <m:sub>
                              <m:r>
                                <a:rPr lang="uz-Latn-UZ" sz="2000" b="1" i="1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  <m:r>
                                <a:rPr lang="uz-Latn-UZ" sz="2000" b="1" i="1" smtClean="0">
                                  <a:latin typeface="Cambria Math" panose="02040503050406030204" pitchFamily="18" charset="0"/>
                                </a:rPr>
                                <m:t>𝟓</m:t>
                              </m:r>
                            </m:sub>
                            <m:sup>
                              <m:r>
                                <a:rPr lang="uz-Latn-UZ" sz="2000" b="1" i="1">
                                  <a:latin typeface="Cambria Math" panose="02040503050406030204" pitchFamily="18" charset="0"/>
                                </a:rPr>
                                <m:t>𝟑</m:t>
                              </m:r>
                            </m:sup>
                          </m:sSubSup>
                        </m:den>
                      </m:f>
                      <m:r>
                        <a:rPr lang="uz-Latn-UZ" sz="2000" b="1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z-Latn-UZ" sz="20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uz-Latn-UZ" sz="2000" b="1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ru-RU" sz="2000" b="1" i="1" smtClean="0">
                                  <a:latin typeface="Cambria Math" panose="02040503050406030204" pitchFamily="18" charset="0"/>
                                </a:rPr>
                                <m:t>𝟏𝟎</m:t>
                              </m:r>
                              <m:r>
                                <a:rPr lang="ru-RU" sz="2000" b="1" i="1" smtClean="0">
                                  <a:latin typeface="Cambria Math" panose="02040503050406030204" pitchFamily="18" charset="0"/>
                                </a:rPr>
                                <m:t>!</m:t>
                              </m:r>
                            </m:num>
                            <m:den>
                              <m:d>
                                <m:dPr>
                                  <m:ctrlPr>
                                    <a:rPr lang="ru-RU" sz="20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ru-RU" sz="2000" b="1" i="1" smtClean="0">
                                      <a:latin typeface="Cambria Math" panose="02040503050406030204" pitchFamily="18" charset="0"/>
                                    </a:rPr>
                                    <m:t>𝟏𝟎</m:t>
                                  </m:r>
                                  <m:r>
                                    <a:rPr lang="ru-RU" sz="2000" b="1" i="1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ru-RU" sz="2000" b="1" i="1" smtClean="0">
                                      <a:latin typeface="Cambria Math" panose="02040503050406030204" pitchFamily="18" charset="0"/>
                                    </a:rPr>
                                    <m:t>𝟑</m:t>
                                  </m:r>
                                </m:e>
                              </m:d>
                              <m:r>
                                <a:rPr lang="ru-RU" sz="2000" b="1" i="1" smtClean="0">
                                  <a:latin typeface="Cambria Math" panose="02040503050406030204" pitchFamily="18" charset="0"/>
                                </a:rPr>
                                <m:t>!</m:t>
                              </m:r>
                              <m:r>
                                <a:rPr lang="ru-RU" sz="20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r>
                                <a:rPr lang="ru-RU" sz="20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𝟑</m:t>
                              </m:r>
                              <m:r>
                                <a:rPr lang="ru-RU" sz="20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!</m:t>
                              </m:r>
                            </m:den>
                          </m:f>
                        </m:num>
                        <m:den>
                          <m:f>
                            <m:fPr>
                              <m:ctrlPr>
                                <a:rPr lang="uz-Latn-UZ" sz="2000" b="1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ru-RU" sz="2000" b="1" i="1" smtClean="0">
                                  <a:latin typeface="Cambria Math" panose="02040503050406030204" pitchFamily="18" charset="0"/>
                                </a:rPr>
                                <m:t>𝟏𝟓</m:t>
                              </m:r>
                              <m:r>
                                <a:rPr lang="ru-RU" sz="2000" b="1" i="1" smtClean="0">
                                  <a:latin typeface="Cambria Math" panose="02040503050406030204" pitchFamily="18" charset="0"/>
                                </a:rPr>
                                <m:t>!</m:t>
                              </m:r>
                            </m:num>
                            <m:den>
                              <m:d>
                                <m:dPr>
                                  <m:ctrlPr>
                                    <a:rPr lang="ru-RU" sz="20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ru-RU" sz="2000" b="1" i="1" smtClean="0">
                                      <a:latin typeface="Cambria Math" panose="02040503050406030204" pitchFamily="18" charset="0"/>
                                    </a:rPr>
                                    <m:t>𝟏𝟓</m:t>
                                  </m:r>
                                  <m:r>
                                    <a:rPr lang="ru-RU" sz="2000" b="1" i="1" smtClean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ru-RU" sz="2000" b="1" i="1" smtClean="0">
                                      <a:latin typeface="Cambria Math" panose="02040503050406030204" pitchFamily="18" charset="0"/>
                                    </a:rPr>
                                    <m:t>𝟑</m:t>
                                  </m:r>
                                </m:e>
                              </m:d>
                              <m:r>
                                <a:rPr lang="ru-RU" sz="2000" b="1" i="1" smtClean="0">
                                  <a:latin typeface="Cambria Math" panose="02040503050406030204" pitchFamily="18" charset="0"/>
                                </a:rPr>
                                <m:t>!</m:t>
                              </m:r>
                              <m:r>
                                <a:rPr lang="ru-RU" sz="20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r>
                                <a:rPr lang="ru-RU" sz="20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𝟑</m:t>
                              </m:r>
                              <m:r>
                                <a:rPr lang="ru-RU" sz="20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!</m:t>
                              </m:r>
                            </m:den>
                          </m:f>
                        </m:den>
                      </m:f>
                      <m:r>
                        <a:rPr lang="ru-RU" sz="2000" b="1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  <m:r>
                            <a:rPr lang="ru-RU" sz="20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ru-RU" sz="20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𝟗</m:t>
                          </m:r>
                          <m:r>
                            <a:rPr lang="ru-RU" sz="20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ru-RU" sz="20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𝟖</m:t>
                          </m:r>
                        </m:num>
                        <m:den>
                          <m:r>
                            <a:rPr lang="ru-RU" sz="2000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ru-RU" sz="2000" b="1" i="1" smtClean="0">
                              <a:latin typeface="Cambria Math" panose="02040503050406030204" pitchFamily="18" charset="0"/>
                            </a:rPr>
                            <m:t>!</m:t>
                          </m:r>
                        </m:den>
                      </m:f>
                      <m:r>
                        <a:rPr lang="ru-RU" sz="2000" b="1" i="1" smtClean="0">
                          <a:latin typeface="Cambria Math" panose="02040503050406030204" pitchFamily="18" charset="0"/>
                        </a:rPr>
                        <m:t>:</m:t>
                      </m:r>
                      <m:f>
                        <m:fPr>
                          <m:ctrlPr>
                            <a:rPr lang="ru-RU" sz="20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1" i="1" smtClean="0">
                              <a:latin typeface="Cambria Math" panose="02040503050406030204" pitchFamily="18" charset="0"/>
                            </a:rPr>
                            <m:t>𝟏𝟓</m:t>
                          </m:r>
                          <m:r>
                            <a:rPr lang="ru-RU" sz="20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ru-RU" sz="20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𝟏𝟒</m:t>
                          </m:r>
                          <m:r>
                            <a:rPr lang="ru-RU" sz="20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ru-RU" sz="20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𝟏𝟑</m:t>
                          </m:r>
                        </m:num>
                        <m:den>
                          <m:r>
                            <a:rPr lang="ru-RU" sz="2000" b="1" i="1" smtClean="0">
                              <a:latin typeface="Cambria Math" panose="02040503050406030204" pitchFamily="18" charset="0"/>
                            </a:rPr>
                            <m:t>𝟑</m:t>
                          </m:r>
                          <m:r>
                            <a:rPr lang="ru-RU" sz="2000" b="1" i="1" smtClean="0">
                              <a:latin typeface="Cambria Math" panose="02040503050406030204" pitchFamily="18" charset="0"/>
                            </a:rPr>
                            <m:t>!</m:t>
                          </m:r>
                        </m:den>
                      </m:f>
                      <m:r>
                        <a:rPr lang="ru-RU" sz="2000" b="1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1" i="1">
                              <a:latin typeface="Cambria Math" panose="02040503050406030204" pitchFamily="18" charset="0"/>
                            </a:rPr>
                            <m:t>𝟏𝟎</m:t>
                          </m:r>
                          <m:r>
                            <a:rPr lang="ru-RU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ru-RU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𝟗</m:t>
                          </m:r>
                          <m:r>
                            <a:rPr lang="ru-RU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ru-RU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𝟖</m:t>
                          </m:r>
                        </m:num>
                        <m:den>
                          <m:r>
                            <a:rPr lang="ru-RU" sz="2000" b="1" i="1">
                              <a:latin typeface="Cambria Math" panose="02040503050406030204" pitchFamily="18" charset="0"/>
                            </a:rPr>
                            <m:t>𝟏𝟓</m:t>
                          </m:r>
                          <m:r>
                            <a:rPr lang="ru-RU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ru-RU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𝟏𝟒</m:t>
                          </m:r>
                          <m:r>
                            <a:rPr lang="ru-RU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ru-RU" sz="2000" b="1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𝟏𝟑</m:t>
                          </m:r>
                        </m:den>
                      </m:f>
                      <m:r>
                        <a:rPr lang="ru-RU" sz="2000" b="1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1" i="1" smtClean="0">
                              <a:latin typeface="Cambria Math" panose="02040503050406030204" pitchFamily="18" charset="0"/>
                            </a:rPr>
                            <m:t>𝟐𝟒</m:t>
                          </m:r>
                        </m:num>
                        <m:den>
                          <m:r>
                            <a:rPr lang="ru-RU" sz="2000" b="1" i="1" smtClean="0">
                              <a:latin typeface="Cambria Math" panose="02040503050406030204" pitchFamily="18" charset="0"/>
                            </a:rPr>
                            <m:t>𝟗𝟏</m:t>
                          </m:r>
                        </m:den>
                      </m:f>
                    </m:oMath>
                  </m:oMathPara>
                </a14:m>
                <a:endParaRPr lang="ru-RU" sz="2000" b="1" i="1" dirty="0">
                  <a:latin typeface="+mj-lt"/>
                  <a:cs typeface="Cambria Math" panose="02040503050406030204" pitchFamily="18" charset="0"/>
                </a:endParaRPr>
              </a:p>
              <a:p>
                <a:endParaRPr lang="en-US" sz="2000" b="1" i="1" dirty="0">
                  <a:latin typeface="Cambria Math" panose="02040503050406030204" pitchFamily="18" charset="0"/>
                  <a:cs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US" sz="2000" b="1" i="1"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uz-Latn-UZ" sz="2000" b="1" i="1" smtClean="0"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  <m:t>𝑨</m:t>
                          </m:r>
                        </m:e>
                      </m:d>
                      <m:r>
                        <a:rPr lang="en-US" sz="2000" b="1" i="1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=</m:t>
                      </m:r>
                      <m:r>
                        <a:rPr lang="uz-Latn-UZ" sz="2000" b="1" i="1" smtClean="0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𝟏</m:t>
                      </m:r>
                      <m:r>
                        <a:rPr lang="uz-Latn-UZ" sz="2000" b="1" i="1" smtClean="0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−</m:t>
                      </m:r>
                      <m:r>
                        <a:rPr lang="en-US" sz="2000" b="1" i="1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US" sz="2000" b="1" i="1"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en-US" sz="2000" b="1" i="1">
                                  <a:latin typeface="Cambria Math" panose="02040503050406030204" pitchFamily="18" charset="0"/>
                                  <a:cs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cs typeface="Cambria Math" panose="02040503050406030204" pitchFamily="18" charset="0"/>
                                </a:rPr>
                                <m:t>𝑨</m:t>
                              </m:r>
                            </m:e>
                          </m:acc>
                        </m:e>
                      </m:d>
                      <m:r>
                        <a:rPr lang="en-US" sz="2000" b="1" i="1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=</m:t>
                      </m:r>
                      <m:r>
                        <a:rPr lang="uz-Latn-UZ" sz="2000" b="1" i="1" smtClean="0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𝟏</m:t>
                      </m:r>
                      <m:r>
                        <a:rPr lang="uz-Latn-UZ" sz="2000" b="1" i="1" smtClean="0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1" i="1">
                              <a:latin typeface="Cambria Math" panose="02040503050406030204" pitchFamily="18" charset="0"/>
                            </a:rPr>
                            <m:t>𝟐𝟒</m:t>
                          </m:r>
                        </m:num>
                        <m:den>
                          <m:r>
                            <a:rPr lang="ru-RU" sz="2000" b="1" i="1">
                              <a:latin typeface="Cambria Math" panose="02040503050406030204" pitchFamily="18" charset="0"/>
                            </a:rPr>
                            <m:t>𝟗𝟏</m:t>
                          </m:r>
                        </m:den>
                      </m:f>
                      <m:r>
                        <a:rPr lang="uz-Latn-UZ" sz="2000" b="1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z-Latn-UZ" sz="20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z-Latn-UZ" sz="2000" b="1" i="1" smtClean="0">
                              <a:latin typeface="Cambria Math" panose="02040503050406030204" pitchFamily="18" charset="0"/>
                            </a:rPr>
                            <m:t>𝟔𝟕</m:t>
                          </m:r>
                        </m:num>
                        <m:den>
                          <m:r>
                            <a:rPr lang="uz-Latn-UZ" sz="2000" b="1" i="1" smtClean="0">
                              <a:latin typeface="Cambria Math" panose="02040503050406030204" pitchFamily="18" charset="0"/>
                            </a:rPr>
                            <m:t>𝟗𝟏</m:t>
                          </m:r>
                        </m:den>
                      </m:f>
                    </m:oMath>
                  </m:oMathPara>
                </a14:m>
                <a:endParaRPr lang="uz-Latn-UZ" sz="2000" b="1" i="1" dirty="0">
                  <a:latin typeface="+mj-lt"/>
                  <a:cs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right"/>
                    </m:oMathParaPr>
                    <m:oMath xmlns:m="http://schemas.openxmlformats.org/officeDocument/2006/math">
                      <m:r>
                        <a:rPr lang="uz-Latn-UZ" sz="2000" b="1" i="1" smtClean="0">
                          <a:latin typeface="Cambria Math" panose="02040503050406030204" pitchFamily="18" charset="0"/>
                        </a:rPr>
                        <m:t>𝑱𝒂𝒗𝒐𝒃</m:t>
                      </m:r>
                      <m:r>
                        <a:rPr lang="uz-Latn-UZ" sz="2000" b="1" i="1" smtClean="0">
                          <a:latin typeface="Cambria Math" panose="02040503050406030204" pitchFamily="18" charset="0"/>
                        </a:rPr>
                        <m:t>:  </m:t>
                      </m:r>
                      <m:f>
                        <m:fPr>
                          <m:ctrlPr>
                            <a:rPr lang="uz-Latn-UZ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z-Latn-UZ" sz="2000" b="1" i="1">
                              <a:latin typeface="Cambria Math" panose="02040503050406030204" pitchFamily="18" charset="0"/>
                            </a:rPr>
                            <m:t>𝟔𝟕</m:t>
                          </m:r>
                        </m:num>
                        <m:den>
                          <m:r>
                            <a:rPr lang="uz-Latn-UZ" sz="2000" b="1" i="1">
                              <a:latin typeface="Cambria Math" panose="02040503050406030204" pitchFamily="18" charset="0"/>
                            </a:rPr>
                            <m:t>𝟗𝟏</m:t>
                          </m:r>
                        </m:den>
                      </m:f>
                    </m:oMath>
                  </m:oMathPara>
                </a14:m>
                <a:endParaRPr lang="ru-RU" sz="2000" b="1" i="1" dirty="0">
                  <a:latin typeface="+mj-lt"/>
                  <a:cs typeface="Cambria Math" panose="02040503050406030204" pitchFamily="18" charset="0"/>
                </a:endParaRPr>
              </a:p>
              <a:p>
                <a:endParaRPr lang="en-US" sz="2000" b="1" i="1" dirty="0">
                  <a:latin typeface="+mj-lt"/>
                  <a:cs typeface="Cambria Math" panose="02040503050406030204" pitchFamily="18" charset="0"/>
                </a:endParaRPr>
              </a:p>
              <a:p>
                <a:endParaRPr lang="ru-RU" sz="2000" dirty="0">
                  <a:latin typeface="+mj-lt"/>
                </a:endParaRPr>
              </a:p>
            </p:txBody>
          </p:sp>
        </mc:Choice>
        <mc:Fallback xmlns="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xmlns:a14="http://schemas.microsoft.com/office/drawing/2010/main" xmlns="" id="{8978F07A-D135-4EA8-86C5-164482B31FD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44" y="893139"/>
                <a:ext cx="9010956" cy="4861716"/>
              </a:xfrm>
              <a:prstGeom prst="rect">
                <a:avLst/>
              </a:prstGeom>
              <a:blipFill rotWithShape="1">
                <a:blip r:embed="rId2"/>
                <a:stretch>
                  <a:fillRect l="-677" t="-62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4492328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 txBox="1"/>
          <p:nvPr/>
        </p:nvSpPr>
        <p:spPr>
          <a:xfrm>
            <a:off x="1348468" y="2194265"/>
            <a:ext cx="6680271" cy="1492712"/>
          </a:xfrm>
          <a:prstGeom prst="rect">
            <a:avLst/>
          </a:prstGeom>
        </p:spPr>
        <p:txBody>
          <a:bodyPr vert="horz" wrap="square" lIns="0" tIns="15236" rIns="0" bIns="0" rtlCol="0">
            <a:spAutoFit/>
          </a:bodyPr>
          <a:lstStyle>
            <a:lvl1pPr>
              <a:defRPr sz="2650" b="1" i="0">
                <a:solidFill>
                  <a:srgbClr val="FEFEFE"/>
                </a:solidFill>
                <a:latin typeface="Arial" panose="020B0604020202020204"/>
                <a:ea typeface="+mj-ea"/>
                <a:cs typeface="Arial" panose="020B0604020202020204"/>
              </a:defRPr>
            </a:lvl1pPr>
          </a:lstStyle>
          <a:p>
            <a:pPr marL="39370" algn="ctr">
              <a:spcBef>
                <a:spcPts val="120"/>
              </a:spcBef>
            </a:pPr>
            <a:r>
              <a:rPr lang="en-US" sz="4800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E’TIBORINGIZ UCHUN RAHMAT!</a:t>
            </a:r>
            <a:endParaRPr lang="en-US" sz="4400" spc="10" dirty="0">
              <a:solidFill>
                <a:srgbClr val="00206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7" name="object 3"/>
          <p:cNvSpPr txBox="1"/>
          <p:nvPr/>
        </p:nvSpPr>
        <p:spPr>
          <a:xfrm>
            <a:off x="1652568" y="70665"/>
            <a:ext cx="5404069" cy="845743"/>
          </a:xfrm>
          <a:prstGeom prst="rect">
            <a:avLst/>
          </a:prstGeom>
        </p:spPr>
        <p:txBody>
          <a:bodyPr vert="horz" wrap="square" lIns="0" tIns="14604" rIns="0" bIns="0" rtlCol="0" anchor="ctr">
            <a:spAutoFit/>
          </a:bodyPr>
          <a:lstStyle>
            <a:lvl1pPr algn="ctr" defTabSz="837565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115"/>
              </a:spcBef>
            </a:pPr>
            <a:r>
              <a:rPr lang="en-US" sz="5400" b="1" spc="5">
                <a:solidFill>
                  <a:schemeClr val="bg1"/>
                </a:solidFill>
              </a:rPr>
              <a:t>Matematika</a:t>
            </a:r>
            <a:endParaRPr lang="en-US" sz="5400" b="1" dirty="0">
              <a:solidFill>
                <a:schemeClr val="bg1"/>
              </a:solidFill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1195</TotalTime>
  <Words>1197</Words>
  <Application>Microsoft Office PowerPoint</Application>
  <PresentationFormat>Экран (16:9)</PresentationFormat>
  <Paragraphs>113</Paragraphs>
  <Slides>22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Cambria Math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User</cp:lastModifiedBy>
  <cp:revision>296</cp:revision>
  <dcterms:created xsi:type="dcterms:W3CDTF">2019-02-21T15:01:00Z</dcterms:created>
  <dcterms:modified xsi:type="dcterms:W3CDTF">2023-01-27T02:10:03Z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63ACA9B723EC4AACB006A549BF0B97FC</vt:lpwstr>
  </property>
  <property fmtid="{D5CDD505-2E9C-101B-9397-08002B2CF9AE}" pid="3" name="KSOProductBuildVer">
    <vt:lpwstr>1033-11.2.0.10421</vt:lpwstr>
  </property>
</Properties>
</file>