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7"/>
  </p:notesMasterIdLst>
  <p:sldIdLst>
    <p:sldId id="256" r:id="rId2"/>
    <p:sldId id="257" r:id="rId3"/>
    <p:sldId id="325" r:id="rId4"/>
    <p:sldId id="337" r:id="rId5"/>
    <p:sldId id="338" r:id="rId6"/>
    <p:sldId id="343" r:id="rId7"/>
    <p:sldId id="327" r:id="rId8"/>
    <p:sldId id="311" r:id="rId9"/>
    <p:sldId id="336" r:id="rId10"/>
    <p:sldId id="313" r:id="rId11"/>
    <p:sldId id="342" r:id="rId12"/>
    <p:sldId id="306" r:id="rId13"/>
    <p:sldId id="316" r:id="rId14"/>
    <p:sldId id="324" r:id="rId15"/>
    <p:sldId id="310" r:id="rId16"/>
    <p:sldId id="328" r:id="rId17"/>
    <p:sldId id="309" r:id="rId18"/>
    <p:sldId id="330" r:id="rId19"/>
    <p:sldId id="329" r:id="rId20"/>
    <p:sldId id="332" r:id="rId21"/>
    <p:sldId id="334" r:id="rId22"/>
    <p:sldId id="335" r:id="rId23"/>
    <p:sldId id="331" r:id="rId24"/>
    <p:sldId id="339" r:id="rId25"/>
    <p:sldId id="340" r:id="rId26"/>
  </p:sldIdLst>
  <p:sldSz cx="9144000" cy="5143500" type="screen16x9"/>
  <p:notesSz cx="6858000" cy="9144000"/>
  <p:defaultTextStyle>
    <a:defPPr>
      <a:defRPr lang="en-US"/>
    </a:defPPr>
    <a:lvl1pPr marL="0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8841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37682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56523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75364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94205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513046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931886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350727" algn="l" defTabSz="83768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D60093"/>
    <a:srgbClr val="660066"/>
    <a:srgbClr val="0025D8"/>
    <a:srgbClr val="006600"/>
    <a:srgbClr val="CCFF99"/>
    <a:srgbClr val="CCFFFF"/>
    <a:srgbClr val="FFFFCC"/>
    <a:srgbClr val="4C7430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5" autoAdjust="0"/>
    <p:restoredTop sz="83818" autoAdjust="0"/>
  </p:normalViewPr>
  <p:slideViewPr>
    <p:cSldViewPr snapToGrid="0">
      <p:cViewPr varScale="1">
        <p:scale>
          <a:sx n="80" d="100"/>
          <a:sy n="80" d="100"/>
        </p:scale>
        <p:origin x="1056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-3786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22A3C5-75EE-466F-B627-24AD1885AE68}" type="datetimeFigureOut">
              <a:rPr lang="ru-RU" smtClean="0"/>
              <a:t>25.01.2023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BD1F8D-684A-4263-834E-70A1213B47A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053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8841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37682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56523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75364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94205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513046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931886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350727" algn="l" defTabSz="837682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2142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20567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3987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49723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68EE-76B2-4234-9CC4-914D81A95F84}" type="slidenum">
              <a:rPr lang="ru-RU" smtClean="0"/>
              <a:t>10</a:t>
            </a:fld>
            <a:endParaRPr lang="ru-RU"/>
          </a:p>
        </p:txBody>
      </p:sp>
      <p:sp>
        <p:nvSpPr>
          <p:cNvPr id="5" name="Заметки 4"/>
          <p:cNvSpPr txBox="1">
            <a:spLocks noGrp="1"/>
          </p:cNvSpPr>
          <p:nvPr>
            <p:ph type="body" idx="1"/>
          </p:nvPr>
        </p:nvSpPr>
        <p:spPr>
          <a:xfrm>
            <a:off x="347433" y="4343850"/>
            <a:ext cx="6253771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Ehtimollar nazariyasida hodisalar uch turga ajratiladi: muqarrar, ro’y bermaydigan va tasodifiy hodisalar</a:t>
            </a:r>
            <a:endParaRPr lang="ru-RU" sz="2000" b="1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53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4" name="Google Shape;2084;g9ae84bd8e7_0_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85" name="Google Shape;2085;g9ae84bd8e7_0_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60689" indent="160689" algn="just"/>
            <a:endParaRPr lang="ru-RU" sz="2100" dirty="0">
              <a:solidFill>
                <a:srgbClr val="002060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868EE-76B2-4234-9CC4-914D81A95F84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46599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4375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4375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5437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BD1F8D-684A-4263-834E-70A1213B47A3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62710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1" y="1597820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88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376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56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753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942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130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31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50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13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978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4" y="3305177"/>
            <a:ext cx="7772400" cy="1021557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4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884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3768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5652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7536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9420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1304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3188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507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0926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1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308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8841" indent="0">
              <a:buNone/>
              <a:defRPr sz="1800" b="1"/>
            </a:lvl2pPr>
            <a:lvl3pPr marL="837682" indent="0">
              <a:buNone/>
              <a:defRPr sz="1600" b="1"/>
            </a:lvl3pPr>
            <a:lvl4pPr marL="1256523" indent="0">
              <a:buNone/>
              <a:defRPr sz="1500" b="1"/>
            </a:lvl4pPr>
            <a:lvl5pPr marL="1675364" indent="0">
              <a:buNone/>
              <a:defRPr sz="1500" b="1"/>
            </a:lvl5pPr>
            <a:lvl6pPr marL="2094205" indent="0">
              <a:buNone/>
              <a:defRPr sz="1500" b="1"/>
            </a:lvl6pPr>
            <a:lvl7pPr marL="2513046" indent="0">
              <a:buNone/>
              <a:defRPr sz="1500" b="1"/>
            </a:lvl7pPr>
            <a:lvl8pPr marL="2931886" indent="0">
              <a:buNone/>
              <a:defRPr sz="1500" b="1"/>
            </a:lvl8pPr>
            <a:lvl9pPr marL="3350727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8841" indent="0">
              <a:buNone/>
              <a:defRPr sz="1800" b="1"/>
            </a:lvl2pPr>
            <a:lvl3pPr marL="837682" indent="0">
              <a:buNone/>
              <a:defRPr sz="1600" b="1"/>
            </a:lvl3pPr>
            <a:lvl4pPr marL="1256523" indent="0">
              <a:buNone/>
              <a:defRPr sz="1500" b="1"/>
            </a:lvl4pPr>
            <a:lvl5pPr marL="1675364" indent="0">
              <a:buNone/>
              <a:defRPr sz="1500" b="1"/>
            </a:lvl5pPr>
            <a:lvl6pPr marL="2094205" indent="0">
              <a:buNone/>
              <a:defRPr sz="1500" b="1"/>
            </a:lvl6pPr>
            <a:lvl7pPr marL="2513046" indent="0">
              <a:buNone/>
              <a:defRPr sz="1500" b="1"/>
            </a:lvl7pPr>
            <a:lvl8pPr marL="2931886" indent="0">
              <a:buNone/>
              <a:defRPr sz="1500" b="1"/>
            </a:lvl8pPr>
            <a:lvl9pPr marL="3350727" indent="0">
              <a:buNone/>
              <a:defRPr sz="15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8937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590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999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900"/>
            </a:lvl1pPr>
            <a:lvl2pPr>
              <a:defRPr sz="26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300"/>
            </a:lvl1pPr>
            <a:lvl2pPr marL="418841" indent="0">
              <a:buNone/>
              <a:defRPr sz="1100"/>
            </a:lvl2pPr>
            <a:lvl3pPr marL="837682" indent="0">
              <a:buNone/>
              <a:defRPr sz="900"/>
            </a:lvl3pPr>
            <a:lvl4pPr marL="1256523" indent="0">
              <a:buNone/>
              <a:defRPr sz="800"/>
            </a:lvl4pPr>
            <a:lvl5pPr marL="1675364" indent="0">
              <a:buNone/>
              <a:defRPr sz="800"/>
            </a:lvl5pPr>
            <a:lvl6pPr marL="2094205" indent="0">
              <a:buNone/>
              <a:defRPr sz="800"/>
            </a:lvl6pPr>
            <a:lvl7pPr marL="2513046" indent="0">
              <a:buNone/>
              <a:defRPr sz="800"/>
            </a:lvl7pPr>
            <a:lvl8pPr marL="2931886" indent="0">
              <a:buNone/>
              <a:defRPr sz="800"/>
            </a:lvl8pPr>
            <a:lvl9pPr marL="3350727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765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900"/>
            </a:lvl1pPr>
            <a:lvl2pPr marL="418841" indent="0">
              <a:buNone/>
              <a:defRPr sz="2600"/>
            </a:lvl2pPr>
            <a:lvl3pPr marL="837682" indent="0">
              <a:buNone/>
              <a:defRPr sz="2200"/>
            </a:lvl3pPr>
            <a:lvl4pPr marL="1256523" indent="0">
              <a:buNone/>
              <a:defRPr sz="1800"/>
            </a:lvl4pPr>
            <a:lvl5pPr marL="1675364" indent="0">
              <a:buNone/>
              <a:defRPr sz="1800"/>
            </a:lvl5pPr>
            <a:lvl6pPr marL="2094205" indent="0">
              <a:buNone/>
              <a:defRPr sz="1800"/>
            </a:lvl6pPr>
            <a:lvl7pPr marL="2513046" indent="0">
              <a:buNone/>
              <a:defRPr sz="1800"/>
            </a:lvl7pPr>
            <a:lvl8pPr marL="2931886" indent="0">
              <a:buNone/>
              <a:defRPr sz="1800"/>
            </a:lvl8pPr>
            <a:lvl9pPr marL="3350727" indent="0">
              <a:buNone/>
              <a:defRPr sz="18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300"/>
            </a:lvl1pPr>
            <a:lvl2pPr marL="418841" indent="0">
              <a:buNone/>
              <a:defRPr sz="1100"/>
            </a:lvl2pPr>
            <a:lvl3pPr marL="837682" indent="0">
              <a:buNone/>
              <a:defRPr sz="900"/>
            </a:lvl3pPr>
            <a:lvl4pPr marL="1256523" indent="0">
              <a:buNone/>
              <a:defRPr sz="800"/>
            </a:lvl4pPr>
            <a:lvl5pPr marL="1675364" indent="0">
              <a:buNone/>
              <a:defRPr sz="800"/>
            </a:lvl5pPr>
            <a:lvl6pPr marL="2094205" indent="0">
              <a:buNone/>
              <a:defRPr sz="800"/>
            </a:lvl6pPr>
            <a:lvl7pPr marL="2513046" indent="0">
              <a:buNone/>
              <a:defRPr sz="800"/>
            </a:lvl7pPr>
            <a:lvl8pPr marL="2931886" indent="0">
              <a:buNone/>
              <a:defRPr sz="800"/>
            </a:lvl8pPr>
            <a:lvl9pPr marL="3350727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0510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557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1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855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5979"/>
            <a:ext cx="8229600" cy="857250"/>
          </a:xfrm>
          <a:prstGeom prst="rect">
            <a:avLst/>
          </a:prstGeom>
        </p:spPr>
        <p:txBody>
          <a:bodyPr vert="horz" lIns="83768" tIns="41884" rIns="83768" bIns="4188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200151"/>
            <a:ext cx="8229600" cy="3394472"/>
          </a:xfrm>
          <a:prstGeom prst="rect">
            <a:avLst/>
          </a:prstGeom>
        </p:spPr>
        <p:txBody>
          <a:bodyPr vert="horz" lIns="83768" tIns="41884" rIns="83768" bIns="4188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4767264"/>
            <a:ext cx="2895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1" y="4767264"/>
            <a:ext cx="2133600" cy="273844"/>
          </a:xfrm>
          <a:prstGeom prst="rect">
            <a:avLst/>
          </a:prstGeom>
        </p:spPr>
        <p:txBody>
          <a:bodyPr vert="horz" lIns="83768" tIns="41884" rIns="83768" bIns="4188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949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83768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4131" indent="-314131" algn="l" defTabSz="83768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80616" indent="-261776" algn="l" defTabSz="837682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47102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65943" indent="-209420" algn="l" defTabSz="83768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4784" indent="-209420" algn="l" defTabSz="83768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3625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466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41307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560148" indent="-209420" algn="l" defTabSz="83768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8841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37682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56523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75364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94205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3046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931886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350727" algn="l" defTabSz="83768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4"/>
          <p:cNvSpPr txBox="1"/>
          <p:nvPr/>
        </p:nvSpPr>
        <p:spPr>
          <a:xfrm>
            <a:off x="3191994" y="1959758"/>
            <a:ext cx="5668634" cy="1245213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8387">
              <a:spcBef>
                <a:spcPts val="110"/>
              </a:spcBef>
            </a:pP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Tasodifiy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hodisalar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ularning</a:t>
            </a:r>
            <a:r>
              <a:rPr lang="en-US" sz="4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ehtimolligi</a:t>
            </a:r>
            <a:endParaRPr lang="en-US" sz="4000" b="1" spc="5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C:\Users\User\Desktop\кулланма стохастика\11-14-18-1200px-Logo_proba_4.svg.png">
            <a:extLst>
              <a:ext uri="{FF2B5EF4-FFF2-40B4-BE49-F238E27FC236}">
                <a16:creationId xmlns:a16="http://schemas.microsoft.com/office/drawing/2014/main" id="{FB21809D-9A47-43D9-BE45-7E8CF5A4DC39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03" t="-5110" r="-4174" b="-14902"/>
          <a:stretch/>
        </p:blipFill>
        <p:spPr bwMode="auto">
          <a:xfrm>
            <a:off x="341055" y="1765504"/>
            <a:ext cx="2516489" cy="2402636"/>
          </a:xfrm>
          <a:prstGeom prst="ellipse">
            <a:avLst/>
          </a:prstGeom>
          <a:ln w="190500" cap="rnd">
            <a:solidFill>
              <a:srgbClr val="00206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  <p:sp>
        <p:nvSpPr>
          <p:cNvPr id="13" name="TextBox 82">
            <a:extLst>
              <a:ext uri="{FF2B5EF4-FFF2-40B4-BE49-F238E27FC236}">
                <a16:creationId xmlns:a16="http://schemas.microsoft.com/office/drawing/2014/main" id="{D2416529-E705-44E0-ADFD-08B39133CD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6761" y="4619862"/>
            <a:ext cx="487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uz-Latn-UZ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O‘qituvchi</a:t>
            </a:r>
            <a:r>
              <a:rPr lang="ru-RU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: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Axmedova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r>
              <a:rPr lang="en-US" sz="1800" b="1" dirty="0" err="1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Zulnuraxon</a:t>
            </a:r>
            <a:r>
              <a:rPr lang="en-US" sz="1800" b="1" dirty="0">
                <a:solidFill>
                  <a:srgbClr val="002060"/>
                </a:solidFill>
                <a:latin typeface="+mj-lt"/>
                <a:cs typeface="Calibri" panose="020F0502020204030204" pitchFamily="34" charset="0"/>
              </a:rPr>
              <a:t> </a:t>
            </a:r>
            <a:endParaRPr lang="ru-RU" sz="1800" b="1" dirty="0">
              <a:solidFill>
                <a:srgbClr val="002060"/>
              </a:solidFill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736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Текст 2"/>
          <p:cNvSpPr txBox="1">
            <a:spLocks/>
          </p:cNvSpPr>
          <p:nvPr/>
        </p:nvSpPr>
        <p:spPr>
          <a:xfrm>
            <a:off x="182250" y="1070181"/>
            <a:ext cx="8781678" cy="3676645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tabLst>
                <a:tab pos="628650" algn="l"/>
              </a:tabLst>
            </a:pP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Tasodifiy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hodisalar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ularning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ehtimolligi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;</a:t>
            </a:r>
            <a:endParaRPr lang="uz-Cyrl-UZ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Hodisalarning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turlari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tasodifiy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hodisa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ehtimolligining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klassik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ta’rifi</a:t>
            </a:r>
            <a:r>
              <a:rPr lang="uz-Cyrl-UZ" sz="3200" b="1" dirty="0">
                <a:solidFill>
                  <a:srgbClr val="002060"/>
                </a:solidFill>
                <a:cs typeface="Times New Roman" pitchFamily="18" charset="0"/>
              </a:rPr>
              <a:t>;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endParaRPr lang="uz-Cyrl-UZ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Tasodifiy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hodisalarga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doir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turli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masalalarni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cs typeface="Times New Roman" pitchFamily="18" charset="0"/>
              </a:rPr>
              <a:t>yechish</a:t>
            </a:r>
            <a:r>
              <a:rPr lang="en-US" sz="3200" b="1" dirty="0">
                <a:solidFill>
                  <a:srgbClr val="002060"/>
                </a:solidFill>
                <a:cs typeface="Times New Roman" pitchFamily="18" charset="0"/>
              </a:rPr>
              <a:t>.</a:t>
            </a:r>
            <a:endParaRPr lang="ru-RU" sz="3200" b="1" dirty="0">
              <a:solidFill>
                <a:srgbClr val="002060"/>
              </a:solidFill>
              <a:cs typeface="Times New Roman" pitchFamily="18" charset="0"/>
            </a:endParaRPr>
          </a:p>
          <a:p>
            <a:pPr algn="just">
              <a:tabLst>
                <a:tab pos="628650" algn="l"/>
              </a:tabLst>
            </a:pPr>
            <a:endParaRPr lang="en-US" sz="2800" b="1" dirty="0">
              <a:solidFill>
                <a:srgbClr val="002060"/>
              </a:solidFill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7795765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Текст 2"/>
          <p:cNvSpPr txBox="1">
            <a:spLocks/>
          </p:cNvSpPr>
          <p:nvPr/>
        </p:nvSpPr>
        <p:spPr>
          <a:xfrm>
            <a:off x="284511" y="2078747"/>
            <a:ext cx="5467300" cy="3676645"/>
          </a:xfrm>
          <a:prstGeom prst="rect">
            <a:avLst/>
          </a:prstGeom>
        </p:spPr>
        <p:txBody>
          <a:bodyPr vert="horz" lIns="83768" tIns="41884" rIns="83768" bIns="41884" rtlCol="0">
            <a:noAutofit/>
          </a:bodyPr>
          <a:lstStyle>
            <a:lvl1pPr marL="314131" indent="-314131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0616" indent="-261776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7102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465943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84784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03625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22466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41307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60148" indent="-209420" algn="l" defTabSz="83768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z-Latn-UZ" sz="3600" b="1" dirty="0">
                <a:solidFill>
                  <a:srgbClr val="002060"/>
                </a:solidFill>
                <a:cs typeface="Times New Roman" pitchFamily="18" charset="0"/>
              </a:rPr>
              <a:t>E</a:t>
            </a:r>
            <a:r>
              <a:rPr lang="en-US" sz="3600" b="1" dirty="0" err="1">
                <a:solidFill>
                  <a:srgbClr val="002060"/>
                </a:solidFill>
                <a:cs typeface="Times New Roman" pitchFamily="18" charset="0"/>
              </a:rPr>
              <a:t>htimollar</a:t>
            </a:r>
            <a:r>
              <a:rPr lang="en-US" sz="36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rgbClr val="002060"/>
                </a:solidFill>
                <a:cs typeface="Times New Roman" pitchFamily="18" charset="0"/>
              </a:rPr>
              <a:t>nazariy</a:t>
            </a:r>
            <a:r>
              <a:rPr lang="uz-Latn-UZ" sz="3600" b="1" dirty="0">
                <a:solidFill>
                  <a:srgbClr val="002060"/>
                </a:solidFill>
                <a:cs typeface="Times New Roman" pitchFamily="18" charset="0"/>
              </a:rPr>
              <a:t>a</a:t>
            </a:r>
            <a:r>
              <a:rPr lang="en-US" sz="3600" b="1" dirty="0" err="1">
                <a:solidFill>
                  <a:srgbClr val="002060"/>
                </a:solidFill>
                <a:cs typeface="Times New Roman" pitchFamily="18" charset="0"/>
              </a:rPr>
              <a:t>si</a:t>
            </a:r>
            <a:r>
              <a:rPr lang="uz-Latn-UZ" sz="3600" b="1" dirty="0">
                <a:solidFill>
                  <a:srgbClr val="002060"/>
                </a:solidFill>
                <a:cs typeface="Times New Roman" pitchFamily="18" charset="0"/>
              </a:rPr>
              <a:t> nimani o‘rganadi?</a:t>
            </a:r>
            <a:r>
              <a:rPr lang="en-US" sz="3600" b="1" dirty="0">
                <a:solidFill>
                  <a:srgbClr val="002060"/>
                </a:solidFill>
                <a:cs typeface="Times New Roman" pitchFamily="18" charset="0"/>
              </a:rPr>
              <a:t> </a:t>
            </a:r>
            <a:endParaRPr lang="uz-Latn-UZ" sz="3600" b="1" dirty="0">
              <a:solidFill>
                <a:srgbClr val="002060"/>
              </a:solidFill>
              <a:cs typeface="Times New Roman" pitchFamily="18" charset="0"/>
            </a:endParaRPr>
          </a:p>
          <a:p>
            <a:pPr marL="0" indent="0">
              <a:buNone/>
            </a:pPr>
            <a:endParaRPr lang="uz-Latn-UZ" sz="3600" b="1" dirty="0">
              <a:solidFill>
                <a:srgbClr val="002060"/>
              </a:solidFill>
              <a:cs typeface="Times New Roman" pitchFamily="18" charset="0"/>
            </a:endParaRPr>
          </a:p>
        </p:txBody>
      </p:sp>
      <p:pic>
        <p:nvPicPr>
          <p:cNvPr id="1026" name="Picture 2" descr="Учи.ру">
            <a:extLst>
              <a:ext uri="{FF2B5EF4-FFF2-40B4-BE49-F238E27FC236}">
                <a16:creationId xmlns:a16="http://schemas.microsoft.com/office/drawing/2014/main" id="{1FB6912F-ED0D-4F1C-879A-FDCD9FC0DB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8026" y="1027852"/>
            <a:ext cx="2167570" cy="2174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Теория вероятностей - Основные Формулы и Примеры">
            <a:extLst>
              <a:ext uri="{FF2B5EF4-FFF2-40B4-BE49-F238E27FC236}">
                <a16:creationId xmlns:a16="http://schemas.microsoft.com/office/drawing/2014/main" id="{ADD9298F-3DDE-480D-B2B1-E9D9386D8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2887" y="3020566"/>
            <a:ext cx="1942155" cy="1974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Формулы теории вероятности: примеры задач с решением на математические  классические формулы комбинаторики Пуассона или Лапласа">
            <a:extLst>
              <a:ext uri="{FF2B5EF4-FFF2-40B4-BE49-F238E27FC236}">
                <a16:creationId xmlns:a16="http://schemas.microsoft.com/office/drawing/2014/main" id="{2A3F56DF-C40E-494F-B553-B2E9135F3A3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04" t="4780" r="8363" b="4247"/>
          <a:stretch/>
        </p:blipFill>
        <p:spPr bwMode="auto">
          <a:xfrm>
            <a:off x="6835596" y="1409003"/>
            <a:ext cx="2114275" cy="322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39868615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D5C8F6F-2A18-47A9-B7F1-675384AD09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511" y="1087874"/>
            <a:ext cx="8800154" cy="339447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i="1" dirty="0">
                <a:solidFill>
                  <a:srgbClr val="00B050"/>
                </a:solidFill>
                <a:latin typeface="+mj-lt"/>
              </a:rPr>
              <a:t>1-masala.</a:t>
            </a:r>
            <a:r>
              <a:rPr lang="en-US" sz="2400" dirty="0">
                <a:solidFill>
                  <a:srgbClr val="00B050"/>
                </a:solidFill>
                <a:latin typeface="+mj-lt"/>
              </a:rPr>
              <a:t> </a:t>
            </a:r>
            <a:r>
              <a:rPr lang="uz-Cyrl-UZ" sz="2400" dirty="0">
                <a:latin typeface="+mj-lt"/>
              </a:rPr>
              <a:t>Qopda </a:t>
            </a:r>
            <a:r>
              <a:rPr lang="en-US" sz="2400" dirty="0">
                <a:latin typeface="+mj-lt"/>
              </a:rPr>
              <a:t>2 ta </a:t>
            </a:r>
            <a:r>
              <a:rPr lang="en-US" sz="2400" dirty="0" err="1">
                <a:latin typeface="+mj-lt"/>
              </a:rPr>
              <a:t>ko‘k</a:t>
            </a:r>
            <a:r>
              <a:rPr lang="en-US" sz="2400" dirty="0">
                <a:latin typeface="+mj-lt"/>
              </a:rPr>
              <a:t>, 3 ta </a:t>
            </a:r>
            <a:r>
              <a:rPr lang="en-US" sz="2400" dirty="0" err="1">
                <a:latin typeface="+mj-lt"/>
              </a:rPr>
              <a:t>oq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va</a:t>
            </a:r>
            <a:r>
              <a:rPr lang="en-US" sz="2400" dirty="0">
                <a:latin typeface="+mj-lt"/>
              </a:rPr>
              <a:t> 10 ta </a:t>
            </a:r>
            <a:r>
              <a:rPr lang="en-US" sz="2400" dirty="0" err="1">
                <a:latin typeface="+mj-lt"/>
              </a:rPr>
              <a:t>qizil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jami</a:t>
            </a:r>
            <a:r>
              <a:rPr lang="en-US" sz="2400" dirty="0">
                <a:latin typeface="+mj-lt"/>
              </a:rPr>
              <a:t> 15 ta </a:t>
            </a:r>
            <a:r>
              <a:rPr lang="uz-Cyrl-UZ" sz="2400" dirty="0">
                <a:latin typeface="+mj-lt"/>
              </a:rPr>
              <a:t>shar</a:t>
            </a:r>
            <a:r>
              <a:rPr lang="en-US" sz="2400" dirty="0">
                <a:latin typeface="+mj-lt"/>
              </a:rPr>
              <a:t> bor. </a:t>
            </a:r>
            <a:r>
              <a:rPr lang="en-US" sz="2400" dirty="0" err="1">
                <a:latin typeface="+mj-lt"/>
              </a:rPr>
              <a:t>Quyidagi</a:t>
            </a:r>
            <a:r>
              <a:rPr lang="en-US" sz="2400" dirty="0">
                <a:latin typeface="+mj-lt"/>
              </a:rPr>
              <a:t> </a:t>
            </a:r>
            <a:r>
              <a:rPr lang="uz-Cyrl-UZ" sz="2400" dirty="0">
                <a:latin typeface="+mj-lt"/>
              </a:rPr>
              <a:t>hodisa</a:t>
            </a:r>
            <a:r>
              <a:rPr lang="en-US" sz="2400" dirty="0">
                <a:latin typeface="+mj-lt"/>
              </a:rPr>
              <a:t>lar</a:t>
            </a:r>
            <a:r>
              <a:rPr lang="uz-Cyrl-UZ" sz="2400" dirty="0">
                <a:latin typeface="+mj-lt"/>
              </a:rPr>
              <a:t>ning </a:t>
            </a:r>
            <a:r>
              <a:rPr lang="en-US" sz="2400" dirty="0" err="1">
                <a:latin typeface="+mj-lt"/>
              </a:rPr>
              <a:t>ehtimolligini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sonlar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nurida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taxminan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belgilang</a:t>
            </a:r>
            <a:r>
              <a:rPr lang="en-US" sz="2400" dirty="0">
                <a:latin typeface="+mj-lt"/>
              </a:rPr>
              <a:t>. </a:t>
            </a:r>
            <a:endParaRPr lang="ru-RU" sz="2400" dirty="0">
              <a:latin typeface="+mj-lt"/>
            </a:endParaRPr>
          </a:p>
          <a:p>
            <a:pPr marL="0" indent="0">
              <a:buNone/>
            </a:pPr>
            <a:r>
              <a:rPr lang="en-US" sz="2400" b="1" i="1" dirty="0">
                <a:latin typeface="+mj-lt"/>
              </a:rPr>
              <a:t>A </a:t>
            </a:r>
            <a:r>
              <a:rPr lang="en-US" sz="2400" b="1" i="1" dirty="0" err="1">
                <a:latin typeface="+mj-lt"/>
              </a:rPr>
              <a:t>hodisa</a:t>
            </a:r>
            <a:r>
              <a:rPr lang="en-US" sz="2400" b="1" i="1" dirty="0">
                <a:latin typeface="+mj-lt"/>
              </a:rPr>
              <a:t>: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Qopdan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tasodifan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bitta</a:t>
            </a:r>
            <a:r>
              <a:rPr lang="en-US" sz="2400" dirty="0">
                <a:latin typeface="+mj-lt"/>
              </a:rPr>
              <a:t> shar </a:t>
            </a:r>
            <a:r>
              <a:rPr lang="en-US" sz="2400" dirty="0" err="1">
                <a:latin typeface="+mj-lt"/>
              </a:rPr>
              <a:t>olinganda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rangi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ko‘k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chiqdi</a:t>
            </a:r>
            <a:r>
              <a:rPr lang="en-US" sz="2400" dirty="0">
                <a:latin typeface="+mj-lt"/>
              </a:rPr>
              <a:t>;</a:t>
            </a:r>
            <a:endParaRPr lang="ru-RU" sz="2400" dirty="0">
              <a:latin typeface="+mj-lt"/>
            </a:endParaRPr>
          </a:p>
          <a:p>
            <a:pPr marL="0" indent="0">
              <a:buNone/>
            </a:pPr>
            <a:r>
              <a:rPr lang="en-US" sz="2400" b="1" i="1" dirty="0">
                <a:latin typeface="+mj-lt"/>
              </a:rPr>
              <a:t>B </a:t>
            </a:r>
            <a:r>
              <a:rPr lang="en-US" sz="2400" b="1" i="1" dirty="0" err="1">
                <a:latin typeface="+mj-lt"/>
              </a:rPr>
              <a:t>hodisa</a:t>
            </a:r>
            <a:r>
              <a:rPr lang="en-US" sz="2400" b="1" i="1" dirty="0">
                <a:latin typeface="+mj-lt"/>
              </a:rPr>
              <a:t>: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Qopdan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tasodifan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bitta</a:t>
            </a:r>
            <a:r>
              <a:rPr lang="en-US" sz="2400" dirty="0">
                <a:latin typeface="+mj-lt"/>
              </a:rPr>
              <a:t> shar </a:t>
            </a:r>
            <a:r>
              <a:rPr lang="en-US" sz="2400" dirty="0" err="1">
                <a:latin typeface="+mj-lt"/>
              </a:rPr>
              <a:t>olinganda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rangi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oq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chiqdi</a:t>
            </a:r>
            <a:r>
              <a:rPr lang="en-US" sz="2400" dirty="0">
                <a:latin typeface="+mj-lt"/>
              </a:rPr>
              <a:t>;</a:t>
            </a:r>
            <a:endParaRPr lang="ru-RU" sz="2400" dirty="0">
              <a:latin typeface="+mj-lt"/>
            </a:endParaRPr>
          </a:p>
          <a:p>
            <a:pPr marL="0" indent="0">
              <a:buNone/>
            </a:pPr>
            <a:r>
              <a:rPr lang="en-US" sz="2400" b="1" i="1" dirty="0">
                <a:latin typeface="+mj-lt"/>
              </a:rPr>
              <a:t>C </a:t>
            </a:r>
            <a:r>
              <a:rPr lang="en-US" sz="2400" b="1" i="1" dirty="0" err="1">
                <a:latin typeface="+mj-lt"/>
              </a:rPr>
              <a:t>hodisa</a:t>
            </a:r>
            <a:r>
              <a:rPr lang="en-US" sz="2400" b="1" i="1" dirty="0">
                <a:latin typeface="+mj-lt"/>
              </a:rPr>
              <a:t>: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Qopdan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tasodifan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bitta</a:t>
            </a:r>
            <a:r>
              <a:rPr lang="en-US" sz="2400" dirty="0">
                <a:latin typeface="+mj-lt"/>
              </a:rPr>
              <a:t> shar </a:t>
            </a:r>
            <a:r>
              <a:rPr lang="en-US" sz="2400" dirty="0" err="1">
                <a:latin typeface="+mj-lt"/>
              </a:rPr>
              <a:t>olinganda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rangi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qizil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chiqdi</a:t>
            </a:r>
            <a:r>
              <a:rPr lang="en-US" sz="2400" dirty="0">
                <a:latin typeface="+mj-lt"/>
              </a:rPr>
              <a:t>;</a:t>
            </a:r>
            <a:endParaRPr lang="ru-RU" sz="2400" dirty="0">
              <a:latin typeface="+mj-lt"/>
            </a:endParaRPr>
          </a:p>
          <a:p>
            <a:pPr marL="0" indent="0">
              <a:buNone/>
            </a:pPr>
            <a:r>
              <a:rPr lang="en-US" sz="2400" b="1" i="1" dirty="0">
                <a:latin typeface="+mj-lt"/>
              </a:rPr>
              <a:t>D </a:t>
            </a:r>
            <a:r>
              <a:rPr lang="en-US" sz="2400" b="1" i="1" dirty="0" err="1">
                <a:latin typeface="+mj-lt"/>
              </a:rPr>
              <a:t>hodisa</a:t>
            </a:r>
            <a:r>
              <a:rPr lang="en-US" sz="2400" dirty="0">
                <a:latin typeface="+mj-lt"/>
              </a:rPr>
              <a:t>: </a:t>
            </a:r>
            <a:r>
              <a:rPr lang="en-US" sz="2400" dirty="0" err="1">
                <a:latin typeface="+mj-lt"/>
              </a:rPr>
              <a:t>Qopdan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tasodifan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bitta</a:t>
            </a:r>
            <a:r>
              <a:rPr lang="en-US" sz="2400" dirty="0">
                <a:latin typeface="+mj-lt"/>
              </a:rPr>
              <a:t> shar </a:t>
            </a:r>
            <a:r>
              <a:rPr lang="en-US" sz="2400" dirty="0" err="1">
                <a:latin typeface="+mj-lt"/>
              </a:rPr>
              <a:t>olinganda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rangi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yashil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chiqdi</a:t>
            </a:r>
            <a:r>
              <a:rPr lang="en-US" sz="2400" dirty="0">
                <a:latin typeface="+mj-lt"/>
              </a:rPr>
              <a:t>;</a:t>
            </a:r>
            <a:endParaRPr lang="ru-RU" sz="2400" dirty="0">
              <a:latin typeface="+mj-lt"/>
            </a:endParaRPr>
          </a:p>
          <a:p>
            <a:pPr marL="0" indent="0">
              <a:buNone/>
            </a:pPr>
            <a:r>
              <a:rPr lang="en-US" sz="2400" b="1" i="1" dirty="0">
                <a:latin typeface="+mj-lt"/>
              </a:rPr>
              <a:t>E </a:t>
            </a:r>
            <a:r>
              <a:rPr lang="en-US" sz="2400" b="1" i="1" dirty="0" err="1">
                <a:latin typeface="+mj-lt"/>
              </a:rPr>
              <a:t>hodisa</a:t>
            </a:r>
            <a:r>
              <a:rPr lang="en-US" sz="2400" b="1" i="1" dirty="0">
                <a:latin typeface="+mj-lt"/>
              </a:rPr>
              <a:t>: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Qopdan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tasodifan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bitta</a:t>
            </a:r>
            <a:r>
              <a:rPr lang="en-US" sz="2400" dirty="0">
                <a:latin typeface="+mj-lt"/>
              </a:rPr>
              <a:t> shar </a:t>
            </a:r>
            <a:r>
              <a:rPr lang="en-US" sz="2400" dirty="0" err="1">
                <a:latin typeface="+mj-lt"/>
              </a:rPr>
              <a:t>olinganda</a:t>
            </a:r>
            <a:r>
              <a:rPr lang="en-US" sz="2400" dirty="0">
                <a:latin typeface="+mj-lt"/>
              </a:rPr>
              <a:t>, </a:t>
            </a:r>
            <a:r>
              <a:rPr lang="en-US" sz="2400" dirty="0" err="1">
                <a:latin typeface="+mj-lt"/>
              </a:rPr>
              <a:t>rangi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sariq</a:t>
            </a:r>
            <a:r>
              <a:rPr lang="en-US" sz="2400" dirty="0">
                <a:latin typeface="+mj-lt"/>
              </a:rPr>
              <a:t> </a:t>
            </a:r>
            <a:r>
              <a:rPr lang="en-US" sz="2400" dirty="0" err="1">
                <a:latin typeface="+mj-lt"/>
              </a:rPr>
              <a:t>chiqmadi</a:t>
            </a:r>
            <a:r>
              <a:rPr lang="en-US" sz="2400" dirty="0">
                <a:latin typeface="+mj-lt"/>
              </a:rPr>
              <a:t>.</a:t>
            </a:r>
            <a:endParaRPr lang="ru-RU" sz="2400" dirty="0">
              <a:latin typeface="+mj-lt"/>
            </a:endParaRPr>
          </a:p>
          <a:p>
            <a:endParaRPr lang="ru-RU" sz="2400" dirty="0">
              <a:latin typeface="+mj-lt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05897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05F15E69-33C3-4B50-A5E6-025E3C71B377}"/>
              </a:ext>
            </a:extLst>
          </p:cNvPr>
          <p:cNvSpPr/>
          <p:nvPr/>
        </p:nvSpPr>
        <p:spPr>
          <a:xfrm>
            <a:off x="172991" y="1224613"/>
            <a:ext cx="8818609" cy="3914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A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hodisa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:</a:t>
            </a:r>
            <a:r>
              <a:rPr lang="en-US" sz="2400" b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Qopdagi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15 ta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shardan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faqatgina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2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tasi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ko‘k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rangda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.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Shundan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kelib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chiqib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bu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hodisa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ehtimolligi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1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ga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qaraganda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0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ga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yaqinroq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bo‘ladi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, deb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taxmin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qilamiz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.</a:t>
            </a:r>
            <a:endParaRPr lang="ru-RU" sz="1800" b="1" dirty="0">
              <a:ea typeface="Times New Roman" panose="02020603050405020304" pitchFamily="18" charset="0"/>
              <a:cs typeface="Calibri Light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B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hodisa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:</a:t>
            </a:r>
            <a:r>
              <a:rPr lang="en-US" sz="2400" b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Qopdagi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15 ta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shardan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3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tasi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oq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rangda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.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Shundan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kelib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chiqib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bu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hodisa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ehtimolligi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ham 0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ga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yaqinroq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bo‘ladi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lekin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A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hodisa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ehtimolligidan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kattaroq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bo‘ladi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.</a:t>
            </a:r>
            <a:endParaRPr lang="ru-RU" sz="1800" b="1" dirty="0">
              <a:ea typeface="Times New Roman" panose="02020603050405020304" pitchFamily="18" charset="0"/>
              <a:cs typeface="Calibri Light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C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hodisa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:</a:t>
            </a:r>
            <a:r>
              <a:rPr lang="en-US" sz="2400" b="1" dirty="0">
                <a:solidFill>
                  <a:srgbClr val="C00000"/>
                </a:solidFill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Qopdagi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15 ta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shardan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10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tasi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qizil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rangda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.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Shundan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kelib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chiqib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bu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hodisa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ehtimolligi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1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ga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yaqinroq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bo‘ladi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va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A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va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B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hodisalar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ehtimolligidan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katta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  <a:cs typeface="Calibri Light" pitchFamily="34" charset="0"/>
              </a:rPr>
              <a:t>bo‘ladi</a:t>
            </a:r>
            <a:r>
              <a:rPr lang="en-US" sz="2400" b="1" dirty="0">
                <a:ea typeface="Times New Roman" panose="02020603050405020304" pitchFamily="18" charset="0"/>
                <a:cs typeface="Calibri Light" pitchFamily="34" charset="0"/>
              </a:rPr>
              <a:t>.</a:t>
            </a:r>
            <a:endParaRPr lang="ru-RU" sz="1800" b="1" dirty="0">
              <a:ea typeface="Times New Roman" panose="02020603050405020304" pitchFamily="18" charset="0"/>
              <a:cs typeface="Calibri Light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818" y="0"/>
            <a:ext cx="6096953" cy="131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0480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020" y="1489711"/>
            <a:ext cx="8823960" cy="3394472"/>
          </a:xfrm>
        </p:spPr>
        <p:txBody>
          <a:bodyPr>
            <a:noAutofit/>
          </a:bodyPr>
          <a:lstStyle/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</a:rPr>
              <a:t>D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hodisa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</a:rPr>
              <a:t>:</a:t>
            </a:r>
            <a:r>
              <a:rPr lang="en-US" sz="2400" b="1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Qopdagi</a:t>
            </a:r>
            <a:r>
              <a:rPr lang="en-US" sz="2400" b="1" dirty="0">
                <a:ea typeface="Times New Roman" panose="02020603050405020304" pitchFamily="18" charset="0"/>
              </a:rPr>
              <a:t> 15 ta </a:t>
            </a:r>
            <a:r>
              <a:rPr lang="en-US" sz="2400" b="1" dirty="0" err="1">
                <a:ea typeface="Times New Roman" panose="02020603050405020304" pitchFamily="18" charset="0"/>
              </a:rPr>
              <a:t>shardan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hech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birining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rangi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yashil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emas</a:t>
            </a:r>
            <a:r>
              <a:rPr lang="en-US" sz="2400" b="1" dirty="0">
                <a:ea typeface="Times New Roman" panose="02020603050405020304" pitchFamily="18" charset="0"/>
              </a:rPr>
              <a:t>. </a:t>
            </a:r>
            <a:r>
              <a:rPr lang="en-US" sz="2400" b="1" dirty="0" err="1">
                <a:ea typeface="Times New Roman" panose="02020603050405020304" pitchFamily="18" charset="0"/>
              </a:rPr>
              <a:t>Tajribani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necha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marta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takrorlamaylik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yashil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rangli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shar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chiqmaydi</a:t>
            </a:r>
            <a:r>
              <a:rPr lang="en-US" sz="2400" b="1" dirty="0">
                <a:ea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</a:rPr>
              <a:t>ya’ni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bu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hodisa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bo‘lishi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mumkin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bo‘lmagan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hodisadir</a:t>
            </a:r>
            <a:r>
              <a:rPr lang="en-US" sz="2400" b="1" dirty="0">
                <a:ea typeface="Times New Roman" panose="02020603050405020304" pitchFamily="18" charset="0"/>
              </a:rPr>
              <a:t>. </a:t>
            </a:r>
            <a:r>
              <a:rPr lang="en-US" sz="2400" b="1" dirty="0" err="1">
                <a:ea typeface="Times New Roman" panose="02020603050405020304" pitchFamily="18" charset="0"/>
              </a:rPr>
              <a:t>Shu</a:t>
            </a:r>
            <a:r>
              <a:rPr lang="en-US" sz="2400" b="1" dirty="0">
                <a:ea typeface="Times New Roman" panose="02020603050405020304" pitchFamily="18" charset="0"/>
              </a:rPr>
              <a:t> bois, </a:t>
            </a:r>
            <a:r>
              <a:rPr lang="en-US" sz="2400" b="1" dirty="0" err="1">
                <a:ea typeface="Times New Roman" panose="02020603050405020304" pitchFamily="18" charset="0"/>
              </a:rPr>
              <a:t>bu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hodisaning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ehtimolligi</a:t>
            </a:r>
            <a:r>
              <a:rPr lang="en-US" sz="2400" b="1" dirty="0">
                <a:ea typeface="Times New Roman" panose="02020603050405020304" pitchFamily="18" charset="0"/>
              </a:rPr>
              <a:t> 0 </a:t>
            </a:r>
            <a:r>
              <a:rPr lang="en-US" sz="2400" b="1" dirty="0" err="1">
                <a:ea typeface="Times New Roman" panose="02020603050405020304" pitchFamily="18" charset="0"/>
              </a:rPr>
              <a:t>ga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teng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bo‘ladi</a:t>
            </a:r>
            <a:r>
              <a:rPr lang="en-US" sz="2400" b="1" dirty="0">
                <a:ea typeface="Times New Roman" panose="02020603050405020304" pitchFamily="18" charset="0"/>
              </a:rPr>
              <a:t>.</a:t>
            </a:r>
            <a:endParaRPr lang="ru-RU" sz="2400" b="1" dirty="0">
              <a:ea typeface="Times New Roman" panose="02020603050405020304" pitchFamily="18" charset="0"/>
            </a:endParaRPr>
          </a:p>
          <a:p>
            <a:pPr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</a:rPr>
              <a:t>E </a:t>
            </a:r>
            <a:r>
              <a:rPr lang="en-US" sz="2400" b="1" i="1" dirty="0" err="1">
                <a:solidFill>
                  <a:srgbClr val="C00000"/>
                </a:solidFill>
                <a:ea typeface="Times New Roman" panose="02020603050405020304" pitchFamily="18" charset="0"/>
              </a:rPr>
              <a:t>hodisa</a:t>
            </a:r>
            <a:r>
              <a:rPr lang="en-US" sz="2400" b="1" i="1" dirty="0">
                <a:solidFill>
                  <a:srgbClr val="C00000"/>
                </a:solidFill>
                <a:ea typeface="Times New Roman" panose="02020603050405020304" pitchFamily="18" charset="0"/>
              </a:rPr>
              <a:t>:</a:t>
            </a:r>
            <a:r>
              <a:rPr lang="en-US" sz="2400" b="1" dirty="0">
                <a:solidFill>
                  <a:srgbClr val="C00000"/>
                </a:solidFill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Qopdagi</a:t>
            </a:r>
            <a:r>
              <a:rPr lang="en-US" sz="2400" b="1" dirty="0">
                <a:ea typeface="Times New Roman" panose="02020603050405020304" pitchFamily="18" charset="0"/>
              </a:rPr>
              <a:t> 15 ta </a:t>
            </a:r>
            <a:r>
              <a:rPr lang="en-US" sz="2400" b="1" dirty="0" err="1">
                <a:ea typeface="Times New Roman" panose="02020603050405020304" pitchFamily="18" charset="0"/>
              </a:rPr>
              <a:t>shardan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hech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birining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rangi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sariq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emas</a:t>
            </a:r>
            <a:r>
              <a:rPr lang="en-US" sz="2400" b="1" dirty="0">
                <a:ea typeface="Times New Roman" panose="02020603050405020304" pitchFamily="18" charset="0"/>
              </a:rPr>
              <a:t>. </a:t>
            </a:r>
            <a:r>
              <a:rPr lang="en-US" sz="2400" b="1" dirty="0" err="1">
                <a:ea typeface="Times New Roman" panose="02020603050405020304" pitchFamily="18" charset="0"/>
              </a:rPr>
              <a:t>Tajribani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necha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marta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takrorlamaylik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sariq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rangli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shar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chiqmaydi</a:t>
            </a:r>
            <a:r>
              <a:rPr lang="en-US" sz="2400" b="1" dirty="0">
                <a:ea typeface="Times New Roman" panose="02020603050405020304" pitchFamily="18" charset="0"/>
              </a:rPr>
              <a:t>, </a:t>
            </a:r>
            <a:r>
              <a:rPr lang="en-US" sz="2400" b="1" dirty="0" err="1">
                <a:ea typeface="Times New Roman" panose="02020603050405020304" pitchFamily="18" charset="0"/>
              </a:rPr>
              <a:t>ya’ni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bu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hodisa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bo‘lishi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muqarrar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bo‘lgan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hodisadir</a:t>
            </a:r>
            <a:r>
              <a:rPr lang="en-US" sz="2400" b="1" dirty="0">
                <a:ea typeface="Times New Roman" panose="02020603050405020304" pitchFamily="18" charset="0"/>
              </a:rPr>
              <a:t>. </a:t>
            </a:r>
            <a:r>
              <a:rPr lang="en-US" sz="2400" b="1" dirty="0" err="1">
                <a:ea typeface="Times New Roman" panose="02020603050405020304" pitchFamily="18" charset="0"/>
              </a:rPr>
              <a:t>Shu</a:t>
            </a:r>
            <a:r>
              <a:rPr lang="en-US" sz="2400" b="1" dirty="0">
                <a:ea typeface="Times New Roman" panose="02020603050405020304" pitchFamily="18" charset="0"/>
              </a:rPr>
              <a:t> bois, </a:t>
            </a:r>
            <a:r>
              <a:rPr lang="en-US" sz="2400" b="1" dirty="0" err="1">
                <a:ea typeface="Times New Roman" panose="02020603050405020304" pitchFamily="18" charset="0"/>
              </a:rPr>
              <a:t>bu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hodisaning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ehtimolligi</a:t>
            </a:r>
            <a:r>
              <a:rPr lang="en-US" sz="2400" b="1" dirty="0">
                <a:ea typeface="Times New Roman" panose="02020603050405020304" pitchFamily="18" charset="0"/>
              </a:rPr>
              <a:t> 1 </a:t>
            </a:r>
            <a:r>
              <a:rPr lang="en-US" sz="2400" b="1" dirty="0" err="1">
                <a:ea typeface="Times New Roman" panose="02020603050405020304" pitchFamily="18" charset="0"/>
              </a:rPr>
              <a:t>ga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teng</a:t>
            </a:r>
            <a:r>
              <a:rPr lang="en-US" sz="2400" b="1" dirty="0"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ea typeface="Times New Roman" panose="02020603050405020304" pitchFamily="18" charset="0"/>
              </a:rPr>
              <a:t>bo‘ladi</a:t>
            </a:r>
            <a:r>
              <a:rPr lang="en-US" sz="2400" b="1" dirty="0">
                <a:ea typeface="Times New Roman" panose="02020603050405020304" pitchFamily="18" charset="0"/>
              </a:rPr>
              <a:t>.</a:t>
            </a:r>
            <a:endParaRPr lang="ru-RU" sz="2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E9AD3F-DEAA-4477-B0A6-DD52317810C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311" y="189331"/>
            <a:ext cx="7375657" cy="132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63188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2399" y="827396"/>
            <a:ext cx="88392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/>
              <a:t>	</a:t>
            </a:r>
            <a:r>
              <a:rPr lang="en-US" sz="2800" b="1" dirty="0" err="1"/>
              <a:t>Umumiy</a:t>
            </a:r>
            <a:r>
              <a:rPr lang="en-US" sz="2800" b="1" dirty="0"/>
              <a:t> </a:t>
            </a:r>
            <a:r>
              <a:rPr lang="en-US" sz="2800" b="1" dirty="0" err="1"/>
              <a:t>holda</a:t>
            </a:r>
            <a:r>
              <a:rPr lang="en-US" sz="2800" b="1" dirty="0"/>
              <a:t>, </a:t>
            </a:r>
            <a:r>
              <a:rPr lang="en-US" sz="2800" b="1" dirty="0" err="1"/>
              <a:t>biror</a:t>
            </a:r>
            <a:r>
              <a:rPr lang="en-US" sz="2800" b="1" dirty="0"/>
              <a:t> </a:t>
            </a:r>
            <a:r>
              <a:rPr lang="en-US" sz="2800" b="1" dirty="0" err="1"/>
              <a:t>tajribaning</a:t>
            </a:r>
            <a:r>
              <a:rPr lang="en-US" sz="2800" b="1" dirty="0"/>
              <a:t> </a:t>
            </a:r>
            <a:r>
              <a:rPr lang="en-US" sz="2800" b="1" dirty="0" err="1"/>
              <a:t>jami</a:t>
            </a:r>
            <a:r>
              <a:rPr lang="en-US" sz="2800" b="1" dirty="0"/>
              <a:t> </a:t>
            </a:r>
            <a:r>
              <a:rPr lang="en-US" sz="2800" b="1" dirty="0" err="1"/>
              <a:t>sodir</a:t>
            </a:r>
            <a:r>
              <a:rPr lang="en-US" sz="2800" b="1" dirty="0"/>
              <a:t> </a:t>
            </a:r>
            <a:r>
              <a:rPr lang="en-US" sz="2800" b="1" dirty="0" err="1"/>
              <a:t>bo‘lishi</a:t>
            </a:r>
            <a:r>
              <a:rPr lang="en-US" sz="2800" b="1" dirty="0"/>
              <a:t> </a:t>
            </a:r>
            <a:r>
              <a:rPr lang="en-US" sz="2800" b="1" dirty="0" err="1"/>
              <a:t>mumkin</a:t>
            </a:r>
            <a:r>
              <a:rPr lang="en-US" sz="2800" b="1" dirty="0"/>
              <a:t> </a:t>
            </a:r>
            <a:r>
              <a:rPr lang="en-US" sz="2800" b="1" dirty="0" err="1"/>
              <a:t>bo‘lgan</a:t>
            </a:r>
            <a:r>
              <a:rPr lang="en-US" sz="2800" b="1" dirty="0"/>
              <a:t> </a:t>
            </a:r>
            <a:r>
              <a:rPr lang="en-US" sz="2800" b="1" dirty="0" err="1"/>
              <a:t>natijalari</a:t>
            </a:r>
            <a:r>
              <a:rPr lang="en-US" sz="2800" b="1" dirty="0"/>
              <a:t> </a:t>
            </a:r>
            <a:r>
              <a:rPr lang="en-US" sz="2800" b="1" dirty="0" err="1"/>
              <a:t>sonini</a:t>
            </a:r>
            <a:r>
              <a:rPr lang="ru-RU" sz="2800" b="1" dirty="0"/>
              <a:t> </a:t>
            </a:r>
            <a:r>
              <a:rPr lang="ru-RU" sz="2800" b="1" dirty="0">
                <a:solidFill>
                  <a:srgbClr val="C00000"/>
                </a:solidFill>
              </a:rPr>
              <a:t>𝑛</a:t>
            </a:r>
            <a:r>
              <a:rPr lang="ru-RU" sz="2800" b="1" dirty="0"/>
              <a:t>, </a:t>
            </a:r>
            <a:r>
              <a:rPr lang="en-US" sz="2800" b="1" dirty="0" err="1"/>
              <a:t>biror</a:t>
            </a:r>
            <a:r>
              <a:rPr lang="en-US" sz="2800" b="1" dirty="0"/>
              <a:t> </a:t>
            </a:r>
            <a:r>
              <a:rPr lang="en-US" sz="2800" b="1" dirty="0" err="1"/>
              <a:t>hodisa</a:t>
            </a:r>
            <a:r>
              <a:rPr lang="en-US" sz="2800" b="1" dirty="0"/>
              <a:t> </a:t>
            </a:r>
            <a:r>
              <a:rPr lang="en-US" sz="2800" b="1" dirty="0" err="1"/>
              <a:t>sodir</a:t>
            </a:r>
            <a:r>
              <a:rPr lang="en-US" sz="2800" b="1" dirty="0"/>
              <a:t> </a:t>
            </a:r>
            <a:r>
              <a:rPr lang="en-US" sz="2800" b="1" dirty="0" err="1"/>
              <a:t>bo‘lishiga</a:t>
            </a:r>
            <a:r>
              <a:rPr lang="en-US" sz="2800" b="1" dirty="0"/>
              <a:t> </a:t>
            </a:r>
            <a:r>
              <a:rPr lang="en-US" sz="2800" b="1" dirty="0" err="1"/>
              <a:t>qo‘l</a:t>
            </a:r>
            <a:r>
              <a:rPr lang="en-US" sz="2800" b="1" dirty="0"/>
              <a:t> </a:t>
            </a:r>
            <a:r>
              <a:rPr lang="en-US" sz="2800" b="1" dirty="0" err="1"/>
              <a:t>keladigan</a:t>
            </a:r>
            <a:r>
              <a:rPr lang="en-US" sz="2800" b="1" dirty="0"/>
              <a:t> (</a:t>
            </a:r>
            <a:r>
              <a:rPr lang="en-US" sz="2800" b="1" dirty="0" err="1"/>
              <a:t>qulaylik</a:t>
            </a:r>
            <a:r>
              <a:rPr lang="en-US" sz="2800" b="1" dirty="0"/>
              <a:t> </a:t>
            </a:r>
            <a:r>
              <a:rPr lang="en-US" sz="2800" b="1" dirty="0" err="1"/>
              <a:t>tug‘diruvchi</a:t>
            </a:r>
            <a:r>
              <a:rPr lang="en-US" sz="2800" b="1" dirty="0"/>
              <a:t>) </a:t>
            </a:r>
            <a:r>
              <a:rPr lang="en-US" sz="2800" b="1" dirty="0" err="1"/>
              <a:t>natijalar</a:t>
            </a:r>
            <a:r>
              <a:rPr lang="en-US" sz="2800" b="1" dirty="0"/>
              <a:t> </a:t>
            </a:r>
            <a:r>
              <a:rPr lang="en-US" sz="2800" b="1" dirty="0" err="1"/>
              <a:t>sonini</a:t>
            </a:r>
            <a:r>
              <a:rPr lang="en-US" sz="2800" b="1" dirty="0"/>
              <a:t> </a:t>
            </a:r>
            <a:r>
              <a:rPr lang="en-US" sz="2800" b="1" i="1" dirty="0">
                <a:solidFill>
                  <a:srgbClr val="C00000"/>
                </a:solidFill>
              </a:rPr>
              <a:t>m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belgilasak</a:t>
            </a:r>
            <a:r>
              <a:rPr lang="en-US" sz="2800" b="1" dirty="0"/>
              <a:t>, u </a:t>
            </a:r>
            <a:r>
              <a:rPr lang="en-US" sz="2800" b="1" dirty="0" err="1"/>
              <a:t>holda</a:t>
            </a:r>
            <a:r>
              <a:rPr lang="en-US" sz="2800" b="1" dirty="0"/>
              <a:t>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800" b="1" dirty="0"/>
              <a:t>har </a:t>
            </a:r>
            <a:r>
              <a:rPr lang="en-US" sz="2800" b="1" dirty="0" err="1"/>
              <a:t>bir</a:t>
            </a:r>
            <a:r>
              <a:rPr lang="en-US" sz="2800" b="1" dirty="0"/>
              <a:t> </a:t>
            </a:r>
            <a:r>
              <a:rPr lang="en-US" sz="2800" b="1" dirty="0" err="1"/>
              <a:t>natijaning</a:t>
            </a:r>
            <a:r>
              <a:rPr lang="en-US" sz="2800" b="1" dirty="0"/>
              <a:t> </a:t>
            </a:r>
            <a:r>
              <a:rPr lang="en-US" sz="2800" b="1" dirty="0" err="1"/>
              <a:t>sodir</a:t>
            </a:r>
            <a:r>
              <a:rPr lang="en-US" sz="2800" b="1" dirty="0"/>
              <a:t> </a:t>
            </a:r>
            <a:r>
              <a:rPr lang="en-US" sz="2800" b="1" dirty="0" err="1"/>
              <a:t>bo‘lish</a:t>
            </a:r>
            <a:r>
              <a:rPr lang="en-US" sz="2800" b="1" dirty="0"/>
              <a:t> </a:t>
            </a:r>
            <a:r>
              <a:rPr lang="en-US" sz="2800" b="1" dirty="0" err="1"/>
              <a:t>ehtimolligi</a:t>
            </a:r>
            <a:r>
              <a:rPr lang="en-US" sz="2800" b="1" dirty="0"/>
              <a:t>                           </a:t>
            </a:r>
            <a:r>
              <a:rPr lang="ru-RU" sz="2800" b="1" i="1" dirty="0">
                <a:solidFill>
                  <a:srgbClr val="C00000"/>
                </a:solidFill>
              </a:rPr>
              <a:t>1</a:t>
            </a:r>
            <a:r>
              <a:rPr lang="ru-RU" sz="2800" b="1" dirty="0">
                <a:solidFill>
                  <a:srgbClr val="C00000"/>
                </a:solidFill>
              </a:rPr>
              <a:t>/𝑛 </a:t>
            </a:r>
            <a:r>
              <a:rPr lang="en-US" sz="2800" b="1" dirty="0">
                <a:solidFill>
                  <a:srgbClr val="C00000"/>
                </a:solidFill>
              </a:rPr>
              <a:t>   </a:t>
            </a:r>
            <a:r>
              <a:rPr lang="en-US" sz="2800" b="1" dirty="0" err="1"/>
              <a:t>ga</a:t>
            </a:r>
            <a:r>
              <a:rPr lang="en-US" sz="2800" b="1" dirty="0"/>
              <a:t>,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800" b="1" dirty="0" err="1"/>
              <a:t>yuqoridagi</a:t>
            </a:r>
            <a:r>
              <a:rPr lang="en-US" sz="2800" b="1" dirty="0"/>
              <a:t> </a:t>
            </a:r>
            <a:r>
              <a:rPr lang="en-US" sz="2800" b="1" dirty="0" err="1"/>
              <a:t>hodisaning</a:t>
            </a:r>
            <a:r>
              <a:rPr lang="en-US" sz="2800" b="1" dirty="0"/>
              <a:t> </a:t>
            </a:r>
            <a:r>
              <a:rPr lang="en-US" sz="2800" b="1" dirty="0" err="1"/>
              <a:t>sodir</a:t>
            </a:r>
            <a:r>
              <a:rPr lang="en-US" sz="2800" b="1" dirty="0"/>
              <a:t> </a:t>
            </a:r>
            <a:r>
              <a:rPr lang="en-US" sz="2800" b="1" dirty="0" err="1"/>
              <a:t>bo‘lish</a:t>
            </a:r>
            <a:r>
              <a:rPr lang="en-US" sz="2800" b="1" dirty="0"/>
              <a:t> </a:t>
            </a:r>
            <a:r>
              <a:rPr lang="en-US" sz="2800" b="1" dirty="0" err="1"/>
              <a:t>ehtimolligi</a:t>
            </a:r>
            <a:r>
              <a:rPr lang="en-US" sz="2800" b="1" dirty="0"/>
              <a:t> </a:t>
            </a:r>
            <a:r>
              <a:rPr lang="en-US" sz="2800" b="1" dirty="0" err="1"/>
              <a:t>esa</a:t>
            </a:r>
            <a:r>
              <a:rPr lang="ru-RU" sz="2800" b="1" dirty="0"/>
              <a:t> </a:t>
            </a:r>
            <a:r>
              <a:rPr lang="en-US" sz="2800" b="1" dirty="0"/>
              <a:t>          </a:t>
            </a:r>
            <a:r>
              <a:rPr lang="en-US" sz="2800" b="1" i="1" dirty="0">
                <a:solidFill>
                  <a:srgbClr val="C00000"/>
                </a:solidFill>
              </a:rPr>
              <a:t>m</a:t>
            </a:r>
            <a:r>
              <a:rPr lang="ru-RU" sz="2800" b="1" dirty="0">
                <a:solidFill>
                  <a:srgbClr val="C00000"/>
                </a:solidFill>
              </a:rPr>
              <a:t>/𝑛 </a:t>
            </a:r>
            <a:r>
              <a:rPr lang="en-US" sz="2800" b="1" dirty="0">
                <a:solidFill>
                  <a:srgbClr val="C00000"/>
                </a:solidFill>
              </a:rPr>
              <a:t>   </a:t>
            </a:r>
            <a:r>
              <a:rPr lang="en-US" sz="2800" b="1" dirty="0" err="1"/>
              <a:t>ga</a:t>
            </a:r>
            <a:r>
              <a:rPr lang="en-US" sz="2800" b="1" dirty="0"/>
              <a:t> </a:t>
            </a:r>
          </a:p>
          <a:p>
            <a:pPr algn="just"/>
            <a:r>
              <a:rPr lang="en-US" sz="2800" b="1" dirty="0" err="1"/>
              <a:t>teng</a:t>
            </a:r>
            <a:r>
              <a:rPr lang="en-US" sz="2800" b="1" dirty="0"/>
              <a:t> </a:t>
            </a:r>
            <a:r>
              <a:rPr lang="en-US" sz="2800" b="1" dirty="0" err="1"/>
              <a:t>bo‘ladi</a:t>
            </a:r>
            <a:r>
              <a:rPr lang="ru-RU" sz="2800" b="1" dirty="0"/>
              <a:t>.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755386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12557" y="827544"/>
            <a:ext cx="686026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/>
              <a:t>      </a:t>
            </a:r>
            <a:r>
              <a:rPr lang="en-US" sz="2800" b="1" dirty="0" err="1"/>
              <a:t>Ehtimollar</a:t>
            </a:r>
            <a:r>
              <a:rPr lang="en-US" sz="2800" b="1" dirty="0"/>
              <a:t> </a:t>
            </a:r>
            <a:r>
              <a:rPr lang="en-US" sz="2800" b="1" dirty="0" err="1"/>
              <a:t>nazariyasining</a:t>
            </a:r>
            <a:r>
              <a:rPr lang="en-US" sz="2800" b="1" dirty="0"/>
              <a:t> </a:t>
            </a:r>
            <a:r>
              <a:rPr lang="en-US" sz="2800" b="1" dirty="0" err="1"/>
              <a:t>dastlabki</a:t>
            </a:r>
            <a:r>
              <a:rPr lang="en-US" sz="2800" b="1" dirty="0"/>
              <a:t> </a:t>
            </a:r>
            <a:r>
              <a:rPr lang="en-US" sz="2800" b="1" dirty="0" err="1"/>
              <a:t>tushunchalari</a:t>
            </a:r>
            <a:r>
              <a:rPr lang="en-US" sz="2800" b="1" dirty="0"/>
              <a:t> – </a:t>
            </a:r>
            <a:r>
              <a:rPr lang="en-US" sz="2800" b="1" dirty="0" err="1">
                <a:solidFill>
                  <a:srgbClr val="C00000"/>
                </a:solidFill>
              </a:rPr>
              <a:t>tajriba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  <a:r>
              <a:rPr lang="en-US" sz="2800" b="1" dirty="0" err="1">
                <a:solidFill>
                  <a:srgbClr val="C00000"/>
                </a:solidFill>
              </a:rPr>
              <a:t>hodisa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  <a:r>
              <a:rPr lang="en-US" sz="2800" b="1" dirty="0" err="1">
                <a:solidFill>
                  <a:srgbClr val="C00000"/>
                </a:solidFill>
              </a:rPr>
              <a:t>elementar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hodisa</a:t>
            </a:r>
            <a:r>
              <a:rPr lang="en-US" sz="2800" b="1" dirty="0">
                <a:solidFill>
                  <a:srgbClr val="C00000"/>
                </a:solidFill>
              </a:rPr>
              <a:t>, </a:t>
            </a:r>
            <a:r>
              <a:rPr lang="en-US" sz="2800" b="1" dirty="0" err="1">
                <a:solidFill>
                  <a:srgbClr val="C00000"/>
                </a:solidFill>
              </a:rPr>
              <a:t>ehtimollik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/>
              <a:t>kabi</a:t>
            </a:r>
            <a:r>
              <a:rPr lang="en-US" sz="2800" b="1" dirty="0"/>
              <a:t> </a:t>
            </a:r>
            <a:r>
              <a:rPr lang="en-US" sz="2800" b="1" dirty="0" err="1"/>
              <a:t>tushunchalardir</a:t>
            </a:r>
            <a:r>
              <a:rPr lang="en-US" sz="2800" b="1" dirty="0"/>
              <a:t>.</a:t>
            </a:r>
          </a:p>
          <a:p>
            <a:pPr algn="just"/>
            <a:r>
              <a:rPr lang="en-US" sz="2800" b="1" dirty="0">
                <a:solidFill>
                  <a:srgbClr val="C00000"/>
                </a:solidFill>
              </a:rPr>
              <a:t>     </a:t>
            </a:r>
            <a:r>
              <a:rPr lang="en-US" sz="2800" b="1" dirty="0" err="1">
                <a:solidFill>
                  <a:srgbClr val="C00000"/>
                </a:solidFill>
              </a:rPr>
              <a:t>Tajriba</a:t>
            </a:r>
            <a:r>
              <a:rPr lang="en-US" sz="2800" b="1" dirty="0"/>
              <a:t> </a:t>
            </a:r>
            <a:r>
              <a:rPr lang="en-US" sz="2800" b="1" dirty="0" err="1"/>
              <a:t>bu</a:t>
            </a:r>
            <a:r>
              <a:rPr lang="en-US" sz="2800" b="1" dirty="0"/>
              <a:t> </a:t>
            </a:r>
            <a:r>
              <a:rPr lang="en-US" sz="2800" b="1" dirty="0" err="1"/>
              <a:t>hodisani</a:t>
            </a:r>
            <a:r>
              <a:rPr lang="en-US" sz="2800" b="1" dirty="0"/>
              <a:t> </a:t>
            </a:r>
            <a:r>
              <a:rPr lang="en-US" sz="2800" b="1" dirty="0" err="1"/>
              <a:t>ro‘yobga</a:t>
            </a:r>
            <a:r>
              <a:rPr lang="en-US" sz="2800" b="1" dirty="0"/>
              <a:t> </a:t>
            </a:r>
            <a:r>
              <a:rPr lang="en-US" sz="2800" b="1" dirty="0" err="1"/>
              <a:t>keltiruvchi</a:t>
            </a:r>
            <a:r>
              <a:rPr lang="en-US" sz="2800" b="1" dirty="0"/>
              <a:t> </a:t>
            </a:r>
            <a:r>
              <a:rPr lang="en-US" sz="2800" b="1" dirty="0" err="1"/>
              <a:t>faoliyat</a:t>
            </a:r>
            <a:r>
              <a:rPr lang="en-US" sz="2800" b="1" dirty="0"/>
              <a:t>. </a:t>
            </a:r>
          </a:p>
          <a:p>
            <a:pPr algn="just"/>
            <a:r>
              <a:rPr lang="en-US" sz="2800" b="1" dirty="0"/>
              <a:t>    </a:t>
            </a:r>
            <a:r>
              <a:rPr lang="en-US" sz="2800" b="1" dirty="0" err="1"/>
              <a:t>Masalan</a:t>
            </a:r>
            <a:r>
              <a:rPr lang="en-US" sz="2800" b="1" dirty="0"/>
              <a:t>, </a:t>
            </a:r>
            <a:r>
              <a:rPr lang="en-US" sz="2800" b="1" dirty="0" err="1"/>
              <a:t>tangani</a:t>
            </a:r>
            <a:r>
              <a:rPr lang="en-US" sz="2800" b="1" dirty="0"/>
              <a:t> </a:t>
            </a:r>
            <a:r>
              <a:rPr lang="en-US" sz="2800" b="1" dirty="0" err="1"/>
              <a:t>tashlash</a:t>
            </a:r>
            <a:r>
              <a:rPr lang="en-US" sz="2800" b="1" dirty="0"/>
              <a:t> </a:t>
            </a:r>
            <a:r>
              <a:rPr lang="en-US" sz="2800" b="1" dirty="0" err="1"/>
              <a:t>bu</a:t>
            </a:r>
            <a:r>
              <a:rPr lang="en-US" sz="2800" b="1" dirty="0"/>
              <a:t> </a:t>
            </a:r>
            <a:r>
              <a:rPr lang="en-US" sz="2800" b="1" dirty="0" err="1"/>
              <a:t>tajriba</a:t>
            </a:r>
            <a:r>
              <a:rPr lang="en-US" sz="2800" b="1" dirty="0"/>
              <a:t> </a:t>
            </a:r>
            <a:r>
              <a:rPr lang="en-US" sz="2800" b="1" dirty="0" err="1"/>
              <a:t>bo’ladi</a:t>
            </a:r>
            <a:r>
              <a:rPr lang="en-US" sz="2800" b="1" dirty="0"/>
              <a:t>. </a:t>
            </a:r>
            <a:r>
              <a:rPr lang="en-US" sz="2800" b="1" dirty="0" err="1"/>
              <a:t>Tajriba</a:t>
            </a:r>
            <a:r>
              <a:rPr lang="en-US" sz="2800" b="1" dirty="0"/>
              <a:t> </a:t>
            </a:r>
            <a:r>
              <a:rPr lang="en-US" sz="2800" b="1" dirty="0" err="1"/>
              <a:t>natijalari</a:t>
            </a:r>
            <a:r>
              <a:rPr lang="en-US" sz="2800" b="1" dirty="0"/>
              <a:t> </a:t>
            </a:r>
            <a:r>
              <a:rPr lang="en-US" sz="2800" b="1" dirty="0" err="1"/>
              <a:t>esa</a:t>
            </a:r>
            <a:r>
              <a:rPr lang="en-US" sz="2800" b="1" dirty="0"/>
              <a:t> </a:t>
            </a:r>
            <a:r>
              <a:rPr lang="en-US" sz="2800" b="1" dirty="0" err="1"/>
              <a:t>tanganing</a:t>
            </a:r>
            <a:r>
              <a:rPr lang="en-US" sz="2800" b="1" dirty="0"/>
              <a:t> “</a:t>
            </a:r>
            <a:r>
              <a:rPr lang="en-US" sz="2800" b="1" dirty="0" err="1"/>
              <a:t>gerb</a:t>
            </a:r>
            <a:r>
              <a:rPr lang="en-US" sz="2800" b="1" dirty="0"/>
              <a:t>” </a:t>
            </a:r>
            <a:r>
              <a:rPr lang="en-US" sz="2800" b="1" dirty="0" err="1"/>
              <a:t>yoki</a:t>
            </a:r>
            <a:r>
              <a:rPr lang="en-US" sz="2800" b="1" dirty="0"/>
              <a:t> “</a:t>
            </a:r>
            <a:r>
              <a:rPr lang="en-US" sz="2800" b="1" dirty="0" err="1"/>
              <a:t>raqam</a:t>
            </a:r>
            <a:r>
              <a:rPr lang="en-US" sz="2800" b="1" dirty="0"/>
              <a:t>” </a:t>
            </a:r>
            <a:r>
              <a:rPr lang="en-US" sz="2800" b="1" dirty="0" err="1"/>
              <a:t>tomoni</a:t>
            </a:r>
            <a:r>
              <a:rPr lang="en-US" sz="2800" b="1" dirty="0"/>
              <a:t> </a:t>
            </a:r>
            <a:r>
              <a:rPr lang="en-US" sz="2800" b="1" dirty="0" err="1"/>
              <a:t>bilan</a:t>
            </a:r>
            <a:r>
              <a:rPr lang="en-US" sz="2800" b="1" dirty="0"/>
              <a:t> </a:t>
            </a:r>
            <a:r>
              <a:rPr lang="en-US" sz="2800" b="1" dirty="0" err="1"/>
              <a:t>tushish</a:t>
            </a:r>
            <a:r>
              <a:rPr lang="en-US" sz="2800" b="1" dirty="0"/>
              <a:t> </a:t>
            </a:r>
            <a:r>
              <a:rPr lang="en-US" sz="2800" b="1" dirty="0" err="1"/>
              <a:t>hodisalarini</a:t>
            </a:r>
            <a:r>
              <a:rPr lang="en-US" sz="2800" b="1" dirty="0"/>
              <a:t> </a:t>
            </a:r>
            <a:r>
              <a:rPr lang="en-US" sz="2800" b="1" dirty="0" err="1"/>
              <a:t>tashkil</a:t>
            </a:r>
            <a:r>
              <a:rPr lang="en-US" sz="2800" b="1" dirty="0"/>
              <a:t> </a:t>
            </a:r>
            <a:r>
              <a:rPr lang="en-US" sz="2800" b="1" dirty="0" err="1"/>
              <a:t>etadi</a:t>
            </a:r>
            <a:r>
              <a:rPr lang="en-US" sz="2800" b="1" dirty="0"/>
              <a:t>. </a:t>
            </a:r>
          </a:p>
        </p:txBody>
      </p:sp>
      <p:pic>
        <p:nvPicPr>
          <p:cNvPr id="6146" name="Picture 2" descr="Монетка в воздухе - Афоризмо.ru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71" t="5163" r="22649"/>
          <a:stretch/>
        </p:blipFill>
        <p:spPr bwMode="auto">
          <a:xfrm flipH="1">
            <a:off x="6972821" y="903128"/>
            <a:ext cx="2085454" cy="391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67409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2103120" y="706811"/>
                <a:ext cx="6918960" cy="437042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1800" b="1"/>
                  <a:t>       </a:t>
                </a:r>
                <a:r>
                  <a:rPr lang="uz-Cyrl-UZ" sz="1800" b="1"/>
                  <a:t>XVII asrda yashab ijod etgan fransuz olimlari </a:t>
                </a:r>
                <a:r>
                  <a:rPr lang="uz-Cyrl-UZ" sz="1800" b="1">
                    <a:solidFill>
                      <a:srgbClr val="C00000"/>
                    </a:solidFill>
                  </a:rPr>
                  <a:t>Blez Paskal </a:t>
                </a:r>
                <a:r>
                  <a:rPr lang="uz-Cyrl-UZ" sz="1800" b="1"/>
                  <a:t>(1623-1662) va </a:t>
                </a:r>
                <a:r>
                  <a:rPr lang="uz-Cyrl-UZ" sz="1800" b="1">
                    <a:solidFill>
                      <a:srgbClr val="C00000"/>
                    </a:solidFill>
                  </a:rPr>
                  <a:t>Pyer Ferma </a:t>
                </a:r>
                <a:r>
                  <a:rPr lang="uz-Cyrl-UZ" sz="1800" b="1"/>
                  <a:t>(1601-1665) orasida bir qator matematik masalalar bo</a:t>
                </a:r>
                <a:r>
                  <a:rPr lang="en-US" sz="1800" b="1"/>
                  <a:t>‘</a:t>
                </a:r>
                <a:r>
                  <a:rPr lang="uz-Cyrl-UZ" sz="1800" b="1"/>
                  <a:t>yicha yozishgan xatlarida birinchi marta </a:t>
                </a:r>
                <a:r>
                  <a:rPr lang="uz-Cyrl-UZ" sz="1800" b="1">
                    <a:solidFill>
                      <a:srgbClr val="C00000"/>
                    </a:solidFill>
                  </a:rPr>
                  <a:t>ehtimollik</a:t>
                </a:r>
                <a:r>
                  <a:rPr lang="uz-Cyrl-UZ" sz="1800" b="1"/>
                  <a:t> bilan aloqador ayrim masalalarni yechishning umumiy yondashuvlari shakllanganligini guvohi bo</a:t>
                </a:r>
                <a:r>
                  <a:rPr lang="en-US" sz="1800" b="1"/>
                  <a:t>‘</a:t>
                </a:r>
                <a:r>
                  <a:rPr lang="uz-Cyrl-UZ" sz="1800" b="1"/>
                  <a:t>lamiz.  Blez Paskal 1654-yilning 28-oktabrida  Pyer Fermaga yozgan xatida quyidagicha mulohaza yuritganini guvohi bo</a:t>
                </a:r>
                <a:r>
                  <a:rPr lang="en-US" sz="1800" b="1"/>
                  <a:t>‘</a:t>
                </a:r>
                <a:r>
                  <a:rPr lang="uz-Cyrl-UZ" sz="1800" b="1"/>
                  <a:t>lamiz: </a:t>
                </a:r>
                <a:r>
                  <a:rPr lang="en-US" sz="1800" b="1"/>
                  <a:t>“O’yinchi shashqol toshini tashlaganda qanday son tushishini bilmaydi.  Lekin u 1, 2, 3, 4, 5 va 6 sonlari teng imkoniyatli tushishini biladi. Bundan tashqari, o‘yinchi tajriba (shashqol toshini tashlash) natijasida ko‘rsatilgan sonlardan birortasining tushishi bu </a:t>
                </a:r>
                <a:r>
                  <a:rPr lang="en-US" sz="1800" b="1">
                    <a:solidFill>
                      <a:srgbClr val="C00000"/>
                    </a:solidFill>
                  </a:rPr>
                  <a:t>muqarrar hodisa </a:t>
                </a:r>
                <a:r>
                  <a:rPr lang="en-US" sz="1800" b="1"/>
                  <a:t>ekanligini ham biladi. Agar biz muqarrar hodisaning ro‘y berish imkoniyatini 1 deb qabul qilsak, u holda shu sonlardan birining, masalan 6 (xuddi shunday boshqa sonlarning ham) sonining tushishi 6 barobar kichik, ya’ni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18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8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sz="1800" b="1" i="1"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</m:oMath>
                </a14:m>
                <a:r>
                  <a:rPr lang="en-US" sz="1800" b="1"/>
                  <a:t> ga teng bo‘ladi”.</a:t>
                </a:r>
                <a:endParaRPr lang="ru-RU" sz="1800" b="1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120" y="706811"/>
                <a:ext cx="6918960" cy="4370427"/>
              </a:xfrm>
              <a:prstGeom prst="rect">
                <a:avLst/>
              </a:prstGeom>
              <a:blipFill rotWithShape="1">
                <a:blip r:embed="rId2"/>
                <a:stretch>
                  <a:fillRect l="-705" t="-697" r="-705" b="-125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object 2"/>
          <p:cNvSpPr/>
          <p:nvPr/>
        </p:nvSpPr>
        <p:spPr>
          <a:xfrm>
            <a:off x="0" y="0"/>
            <a:ext cx="9144000" cy="601980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31948" y="-83235"/>
            <a:ext cx="364061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</a:rPr>
              <a:t>TARIXGA NAZAR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7172" name="Picture 4" descr="Такая разная математика: Пьер Ферма и его великая теорем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19" y="2859231"/>
            <a:ext cx="1942213" cy="2125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Блез Паскаль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" y="681704"/>
            <a:ext cx="1942213" cy="208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333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2"/>
          <p:cNvSpPr/>
          <p:nvPr/>
        </p:nvSpPr>
        <p:spPr>
          <a:xfrm>
            <a:off x="0" y="35230"/>
            <a:ext cx="9144000" cy="767942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03" y="0"/>
                </a:moveTo>
                <a:lnTo>
                  <a:pt x="0" y="0"/>
                </a:lnTo>
                <a:lnTo>
                  <a:pt x="0" y="428878"/>
                </a:lnTo>
                <a:lnTo>
                  <a:pt x="5650703" y="428878"/>
                </a:lnTo>
                <a:lnTo>
                  <a:pt x="5650703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 descr="light_shadow_m"/>
          <p:cNvPicPr>
            <a:picLocks noChangeAspect="1" noChangeArrowheads="1"/>
          </p:cNvPicPr>
          <p:nvPr/>
        </p:nvPicPr>
        <p:blipFill>
          <a:blip r:embed="rId3" cstate="print">
            <a:lum bright="-48000" contrast="-24000"/>
          </a:blip>
          <a:srcRect/>
          <a:stretch>
            <a:fillRect/>
          </a:stretch>
        </p:blipFill>
        <p:spPr bwMode="auto">
          <a:xfrm rot="18481136">
            <a:off x="1705430" y="1392530"/>
            <a:ext cx="2441972" cy="441325"/>
          </a:xfrm>
          <a:prstGeom prst="rect">
            <a:avLst/>
          </a:prstGeom>
          <a:noFill/>
        </p:spPr>
      </p:pic>
      <p:sp>
        <p:nvSpPr>
          <p:cNvPr id="13" name="Freeform 4"/>
          <p:cNvSpPr>
            <a:spLocks/>
          </p:cNvSpPr>
          <p:nvPr/>
        </p:nvSpPr>
        <p:spPr bwMode="gray">
          <a:xfrm>
            <a:off x="1840567" y="870838"/>
            <a:ext cx="2097087" cy="1512094"/>
          </a:xfrm>
          <a:custGeom>
            <a:avLst/>
            <a:gdLst/>
            <a:ahLst/>
            <a:cxnLst>
              <a:cxn ang="0">
                <a:pos x="763" y="102"/>
              </a:cxn>
              <a:cxn ang="0">
                <a:pos x="1209" y="244"/>
              </a:cxn>
              <a:cxn ang="0">
                <a:pos x="1325" y="314"/>
              </a:cxn>
              <a:cxn ang="0">
                <a:pos x="843" y="267"/>
              </a:cxn>
              <a:cxn ang="0">
                <a:pos x="305" y="1479"/>
              </a:cxn>
              <a:cxn ang="0">
                <a:pos x="0" y="1303"/>
              </a:cxn>
              <a:cxn ang="0">
                <a:pos x="763" y="102"/>
              </a:cxn>
            </a:cxnLst>
            <a:rect l="0" t="0" r="r" b="b"/>
            <a:pathLst>
              <a:path w="1335" h="1479">
                <a:moveTo>
                  <a:pt x="763" y="102"/>
                </a:moveTo>
                <a:cubicBezTo>
                  <a:pt x="920" y="0"/>
                  <a:pt x="1137" y="178"/>
                  <a:pt x="1209" y="244"/>
                </a:cubicBezTo>
                <a:cubicBezTo>
                  <a:pt x="1281" y="310"/>
                  <a:pt x="1335" y="312"/>
                  <a:pt x="1325" y="314"/>
                </a:cubicBezTo>
                <a:cubicBezTo>
                  <a:pt x="1262" y="339"/>
                  <a:pt x="1010" y="74"/>
                  <a:pt x="843" y="267"/>
                </a:cubicBezTo>
                <a:cubicBezTo>
                  <a:pt x="554" y="534"/>
                  <a:pt x="389" y="1337"/>
                  <a:pt x="305" y="1479"/>
                </a:cubicBezTo>
                <a:lnTo>
                  <a:pt x="0" y="1303"/>
                </a:lnTo>
                <a:cubicBezTo>
                  <a:pt x="76" y="1074"/>
                  <a:pt x="398" y="270"/>
                  <a:pt x="763" y="102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14" name="Freeform 5"/>
          <p:cNvSpPr>
            <a:spLocks/>
          </p:cNvSpPr>
          <p:nvPr/>
        </p:nvSpPr>
        <p:spPr bwMode="gray">
          <a:xfrm flipH="1">
            <a:off x="4933017" y="905365"/>
            <a:ext cx="2097087" cy="1512094"/>
          </a:xfrm>
          <a:custGeom>
            <a:avLst/>
            <a:gdLst/>
            <a:ahLst/>
            <a:cxnLst>
              <a:cxn ang="0">
                <a:pos x="763" y="102"/>
              </a:cxn>
              <a:cxn ang="0">
                <a:pos x="1209" y="244"/>
              </a:cxn>
              <a:cxn ang="0">
                <a:pos x="1325" y="314"/>
              </a:cxn>
              <a:cxn ang="0">
                <a:pos x="843" y="267"/>
              </a:cxn>
              <a:cxn ang="0">
                <a:pos x="305" y="1479"/>
              </a:cxn>
              <a:cxn ang="0">
                <a:pos x="0" y="1303"/>
              </a:cxn>
              <a:cxn ang="0">
                <a:pos x="763" y="102"/>
              </a:cxn>
            </a:cxnLst>
            <a:rect l="0" t="0" r="r" b="b"/>
            <a:pathLst>
              <a:path w="1335" h="1479">
                <a:moveTo>
                  <a:pt x="763" y="102"/>
                </a:moveTo>
                <a:cubicBezTo>
                  <a:pt x="920" y="0"/>
                  <a:pt x="1137" y="178"/>
                  <a:pt x="1209" y="244"/>
                </a:cubicBezTo>
                <a:cubicBezTo>
                  <a:pt x="1281" y="310"/>
                  <a:pt x="1335" y="312"/>
                  <a:pt x="1325" y="314"/>
                </a:cubicBezTo>
                <a:cubicBezTo>
                  <a:pt x="1262" y="339"/>
                  <a:pt x="1010" y="74"/>
                  <a:pt x="843" y="267"/>
                </a:cubicBezTo>
                <a:cubicBezTo>
                  <a:pt x="554" y="534"/>
                  <a:pt x="389" y="1337"/>
                  <a:pt x="305" y="1479"/>
                </a:cubicBezTo>
                <a:lnTo>
                  <a:pt x="0" y="1303"/>
                </a:lnTo>
                <a:cubicBezTo>
                  <a:pt x="76" y="1074"/>
                  <a:pt x="398" y="270"/>
                  <a:pt x="763" y="102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shade val="0"/>
                  <a:invGamma/>
                </a:srgbClr>
              </a:gs>
            </a:gsLst>
            <a:lin ang="0" scaled="1"/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grpSp>
        <p:nvGrpSpPr>
          <p:cNvPr id="15" name="Group 6"/>
          <p:cNvGrpSpPr>
            <a:grpSpLocks/>
          </p:cNvGrpSpPr>
          <p:nvPr/>
        </p:nvGrpSpPr>
        <p:grpSpPr bwMode="auto">
          <a:xfrm>
            <a:off x="4155143" y="867267"/>
            <a:ext cx="625475" cy="1577578"/>
            <a:chOff x="2687" y="1542"/>
            <a:chExt cx="398" cy="1542"/>
          </a:xfrm>
        </p:grpSpPr>
        <p:sp>
          <p:nvSpPr>
            <p:cNvPr id="16" name="Freeform 7"/>
            <p:cNvSpPr>
              <a:spLocks/>
            </p:cNvSpPr>
            <p:nvPr/>
          </p:nvSpPr>
          <p:spPr bwMode="gray">
            <a:xfrm>
              <a:off x="2687" y="1542"/>
              <a:ext cx="398" cy="1542"/>
            </a:xfrm>
            <a:custGeom>
              <a:avLst/>
              <a:gdLst/>
              <a:ahLst/>
              <a:cxnLst>
                <a:cxn ang="0">
                  <a:pos x="229" y="318"/>
                </a:cxn>
                <a:cxn ang="0">
                  <a:pos x="80" y="240"/>
                </a:cxn>
                <a:cxn ang="0">
                  <a:pos x="10" y="1542"/>
                </a:cxn>
                <a:cxn ang="0">
                  <a:pos x="362" y="1525"/>
                </a:cxn>
                <a:cxn ang="0">
                  <a:pos x="229" y="318"/>
                </a:cxn>
              </a:cxnLst>
              <a:rect l="0" t="0" r="r" b="b"/>
              <a:pathLst>
                <a:path w="398" h="1542">
                  <a:moveTo>
                    <a:pt x="229" y="318"/>
                  </a:moveTo>
                  <a:cubicBezTo>
                    <a:pt x="169" y="114"/>
                    <a:pt x="110" y="0"/>
                    <a:pt x="80" y="240"/>
                  </a:cubicBezTo>
                  <a:cubicBezTo>
                    <a:pt x="50" y="480"/>
                    <a:pt x="0" y="1379"/>
                    <a:pt x="10" y="1542"/>
                  </a:cubicBezTo>
                  <a:lnTo>
                    <a:pt x="362" y="1525"/>
                  </a:lnTo>
                  <a:cubicBezTo>
                    <a:pt x="398" y="1321"/>
                    <a:pt x="289" y="522"/>
                    <a:pt x="229" y="318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100000">
                  <a:srgbClr val="B2B2B2">
                    <a:gamma/>
                    <a:shade val="0"/>
                    <a:invGamma/>
                  </a:srgbClr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7" name="Freeform 8"/>
            <p:cNvSpPr>
              <a:spLocks/>
            </p:cNvSpPr>
            <p:nvPr/>
          </p:nvSpPr>
          <p:spPr bwMode="gray">
            <a:xfrm>
              <a:off x="2811" y="1889"/>
              <a:ext cx="34" cy="562"/>
            </a:xfrm>
            <a:custGeom>
              <a:avLst/>
              <a:gdLst/>
              <a:ahLst/>
              <a:cxnLst>
                <a:cxn ang="0">
                  <a:pos x="9" y="1"/>
                </a:cxn>
                <a:cxn ang="0">
                  <a:pos x="34" y="241"/>
                </a:cxn>
                <a:cxn ang="0">
                  <a:pos x="19" y="562"/>
                </a:cxn>
                <a:cxn ang="0">
                  <a:pos x="2" y="233"/>
                </a:cxn>
                <a:cxn ang="0">
                  <a:pos x="9" y="1"/>
                </a:cxn>
              </a:cxnLst>
              <a:rect l="0" t="0" r="r" b="b"/>
              <a:pathLst>
                <a:path w="34" h="562">
                  <a:moveTo>
                    <a:pt x="9" y="1"/>
                  </a:moveTo>
                  <a:cubicBezTo>
                    <a:pt x="14" y="2"/>
                    <a:pt x="32" y="148"/>
                    <a:pt x="34" y="241"/>
                  </a:cubicBezTo>
                  <a:cubicBezTo>
                    <a:pt x="29" y="338"/>
                    <a:pt x="14" y="562"/>
                    <a:pt x="19" y="562"/>
                  </a:cubicBezTo>
                  <a:cubicBezTo>
                    <a:pt x="13" y="561"/>
                    <a:pt x="4" y="326"/>
                    <a:pt x="2" y="233"/>
                  </a:cubicBezTo>
                  <a:cubicBezTo>
                    <a:pt x="0" y="140"/>
                    <a:pt x="4" y="0"/>
                    <a:pt x="9" y="1"/>
                  </a:cubicBezTo>
                  <a:close/>
                </a:path>
              </a:pathLst>
            </a:custGeom>
            <a:gradFill rotWithShape="1">
              <a:gsLst>
                <a:gs pos="0">
                  <a:srgbClr val="B2B2B2"/>
                </a:gs>
                <a:gs pos="50000">
                  <a:schemeClr val="tx1"/>
                </a:gs>
                <a:gs pos="100000">
                  <a:srgbClr val="B2B2B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8" name="Freeform 9"/>
          <p:cNvSpPr>
            <a:spLocks/>
          </p:cNvSpPr>
          <p:nvPr/>
        </p:nvSpPr>
        <p:spPr bwMode="gray">
          <a:xfrm>
            <a:off x="2339041" y="1043478"/>
            <a:ext cx="587376" cy="556023"/>
          </a:xfrm>
          <a:custGeom>
            <a:avLst/>
            <a:gdLst/>
            <a:ahLst/>
            <a:cxnLst>
              <a:cxn ang="0">
                <a:pos x="154" y="241"/>
              </a:cxn>
              <a:cxn ang="0">
                <a:pos x="366" y="9"/>
              </a:cxn>
              <a:cxn ang="0">
                <a:pos x="165" y="293"/>
              </a:cxn>
              <a:cxn ang="0">
                <a:pos x="60" y="507"/>
              </a:cxn>
              <a:cxn ang="0">
                <a:pos x="0" y="543"/>
              </a:cxn>
              <a:cxn ang="0">
                <a:pos x="154" y="241"/>
              </a:cxn>
            </a:cxnLst>
            <a:rect l="0" t="0" r="r" b="b"/>
            <a:pathLst>
              <a:path w="368" h="543">
                <a:moveTo>
                  <a:pt x="154" y="241"/>
                </a:moveTo>
                <a:cubicBezTo>
                  <a:pt x="224" y="129"/>
                  <a:pt x="364" y="0"/>
                  <a:pt x="366" y="9"/>
                </a:cubicBezTo>
                <a:cubicBezTo>
                  <a:pt x="368" y="18"/>
                  <a:pt x="216" y="210"/>
                  <a:pt x="165" y="293"/>
                </a:cubicBezTo>
                <a:cubicBezTo>
                  <a:pt x="103" y="394"/>
                  <a:pt x="97" y="449"/>
                  <a:pt x="60" y="507"/>
                </a:cubicBezTo>
                <a:lnTo>
                  <a:pt x="0" y="543"/>
                </a:lnTo>
                <a:cubicBezTo>
                  <a:pt x="16" y="499"/>
                  <a:pt x="122" y="304"/>
                  <a:pt x="154" y="241"/>
                </a:cubicBezTo>
                <a:close/>
              </a:path>
            </a:pathLst>
          </a:custGeom>
          <a:gradFill rotWithShape="1">
            <a:gsLst>
              <a:gs pos="0">
                <a:schemeClr val="tx1">
                  <a:alpha val="70000"/>
                </a:schemeClr>
              </a:gs>
              <a:gs pos="100000">
                <a:srgbClr val="B2B2B2"/>
              </a:gs>
            </a:gsLst>
            <a:path path="rect">
              <a:fillToRect l="50000" t="50000" r="50000" b="50000"/>
            </a:path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19" name="Freeform 10"/>
          <p:cNvSpPr>
            <a:spLocks/>
          </p:cNvSpPr>
          <p:nvPr/>
        </p:nvSpPr>
        <p:spPr bwMode="gray">
          <a:xfrm flipH="1">
            <a:off x="5949016" y="1130396"/>
            <a:ext cx="530225" cy="420290"/>
          </a:xfrm>
          <a:custGeom>
            <a:avLst/>
            <a:gdLst/>
            <a:ahLst/>
            <a:cxnLst>
              <a:cxn ang="0">
                <a:pos x="154" y="241"/>
              </a:cxn>
              <a:cxn ang="0">
                <a:pos x="366" y="9"/>
              </a:cxn>
              <a:cxn ang="0">
                <a:pos x="165" y="293"/>
              </a:cxn>
              <a:cxn ang="0">
                <a:pos x="60" y="507"/>
              </a:cxn>
              <a:cxn ang="0">
                <a:pos x="0" y="543"/>
              </a:cxn>
              <a:cxn ang="0">
                <a:pos x="154" y="241"/>
              </a:cxn>
            </a:cxnLst>
            <a:rect l="0" t="0" r="r" b="b"/>
            <a:pathLst>
              <a:path w="368" h="543">
                <a:moveTo>
                  <a:pt x="154" y="241"/>
                </a:moveTo>
                <a:cubicBezTo>
                  <a:pt x="224" y="129"/>
                  <a:pt x="364" y="0"/>
                  <a:pt x="366" y="9"/>
                </a:cubicBezTo>
                <a:cubicBezTo>
                  <a:pt x="368" y="18"/>
                  <a:pt x="216" y="210"/>
                  <a:pt x="165" y="293"/>
                </a:cubicBezTo>
                <a:cubicBezTo>
                  <a:pt x="103" y="394"/>
                  <a:pt x="97" y="449"/>
                  <a:pt x="60" y="507"/>
                </a:cubicBezTo>
                <a:lnTo>
                  <a:pt x="0" y="543"/>
                </a:lnTo>
                <a:cubicBezTo>
                  <a:pt x="16" y="499"/>
                  <a:pt x="122" y="304"/>
                  <a:pt x="154" y="241"/>
                </a:cubicBezTo>
                <a:close/>
              </a:path>
            </a:pathLst>
          </a:custGeom>
          <a:gradFill rotWithShape="1">
            <a:gsLst>
              <a:gs pos="0">
                <a:schemeClr val="tx1"/>
              </a:gs>
              <a:gs pos="100000">
                <a:srgbClr val="B2B2B2"/>
              </a:gs>
            </a:gsLst>
            <a:path path="rect">
              <a:fillToRect l="50000" t="50000" r="50000" b="50000"/>
            </a:path>
          </a:gradFill>
          <a:ln w="9525" cap="flat" cmpd="sng">
            <a:noFill/>
            <a:prstDash val="solid"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20" name="Oval 11"/>
          <p:cNvSpPr>
            <a:spLocks noChangeArrowheads="1"/>
          </p:cNvSpPr>
          <p:nvPr/>
        </p:nvSpPr>
        <p:spPr bwMode="gray">
          <a:xfrm>
            <a:off x="156451" y="2048241"/>
            <a:ext cx="2732659" cy="200819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21" name="Oval 12"/>
          <p:cNvSpPr>
            <a:spLocks noChangeArrowheads="1"/>
          </p:cNvSpPr>
          <p:nvPr/>
        </p:nvSpPr>
        <p:spPr bwMode="gray">
          <a:xfrm>
            <a:off x="296163" y="2108922"/>
            <a:ext cx="2492124" cy="1833485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pic>
        <p:nvPicPr>
          <p:cNvPr id="22" name="Picture 13" descr="circuler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gray">
          <a:xfrm>
            <a:off x="221889" y="2068985"/>
            <a:ext cx="2593884" cy="1774612"/>
          </a:xfrm>
          <a:prstGeom prst="rect">
            <a:avLst/>
          </a:prstGeom>
          <a:noFill/>
        </p:spPr>
      </p:pic>
      <p:sp>
        <p:nvSpPr>
          <p:cNvPr id="23" name="Oval 14"/>
          <p:cNvSpPr>
            <a:spLocks noChangeArrowheads="1"/>
          </p:cNvSpPr>
          <p:nvPr/>
        </p:nvSpPr>
        <p:spPr bwMode="gray">
          <a:xfrm>
            <a:off x="400959" y="2152717"/>
            <a:ext cx="2316064" cy="1691883"/>
          </a:xfrm>
          <a:prstGeom prst="ellipse">
            <a:avLst/>
          </a:prstGeom>
          <a:solidFill>
            <a:srgbClr val="002060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24" name="Freeform 15"/>
          <p:cNvSpPr>
            <a:spLocks/>
          </p:cNvSpPr>
          <p:nvPr/>
        </p:nvSpPr>
        <p:spPr bwMode="gray">
          <a:xfrm>
            <a:off x="687580" y="2181414"/>
            <a:ext cx="1820118" cy="588481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99">
                  <a:alpha val="17999"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 lIns="81643" tIns="40822" rIns="81643" bIns="40822"/>
          <a:lstStyle/>
          <a:p>
            <a:endParaRPr lang="ru-RU"/>
          </a:p>
        </p:txBody>
      </p:sp>
      <p:sp>
        <p:nvSpPr>
          <p:cNvPr id="25" name="Oval 16"/>
          <p:cNvSpPr>
            <a:spLocks noChangeArrowheads="1"/>
          </p:cNvSpPr>
          <p:nvPr/>
        </p:nvSpPr>
        <p:spPr bwMode="gray">
          <a:xfrm>
            <a:off x="6341045" y="1986733"/>
            <a:ext cx="2716838" cy="1998610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26" name="Oval 17"/>
          <p:cNvSpPr>
            <a:spLocks noChangeArrowheads="1"/>
          </p:cNvSpPr>
          <p:nvPr/>
        </p:nvSpPr>
        <p:spPr bwMode="gray">
          <a:xfrm>
            <a:off x="6515947" y="2051937"/>
            <a:ext cx="2482414" cy="1824738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pic>
        <p:nvPicPr>
          <p:cNvPr id="27" name="Picture 18" descr="circuler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gray">
          <a:xfrm>
            <a:off x="6547730" y="1973122"/>
            <a:ext cx="2473739" cy="1813813"/>
          </a:xfrm>
          <a:prstGeom prst="rect">
            <a:avLst/>
          </a:prstGeom>
          <a:noFill/>
        </p:spPr>
      </p:pic>
      <p:sp>
        <p:nvSpPr>
          <p:cNvPr id="28" name="Oval 19"/>
          <p:cNvSpPr>
            <a:spLocks noChangeArrowheads="1"/>
          </p:cNvSpPr>
          <p:nvPr/>
        </p:nvSpPr>
        <p:spPr bwMode="gray">
          <a:xfrm>
            <a:off x="6637335" y="2036424"/>
            <a:ext cx="2302278" cy="1683811"/>
          </a:xfrm>
          <a:prstGeom prst="ellipse">
            <a:avLst/>
          </a:prstGeom>
          <a:solidFill>
            <a:srgbClr val="002060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29" name="Freeform 20"/>
          <p:cNvSpPr>
            <a:spLocks/>
          </p:cNvSpPr>
          <p:nvPr/>
        </p:nvSpPr>
        <p:spPr bwMode="gray">
          <a:xfrm>
            <a:off x="6863932" y="2099505"/>
            <a:ext cx="1808756" cy="585675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CCCCFF">
                  <a:alpha val="17999"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 lIns="81643" tIns="40822" rIns="81643" bIns="40822"/>
          <a:lstStyle/>
          <a:p>
            <a:endParaRPr lang="ru-RU" sz="2200"/>
          </a:p>
        </p:txBody>
      </p:sp>
      <p:grpSp>
        <p:nvGrpSpPr>
          <p:cNvPr id="30" name="Group 21"/>
          <p:cNvGrpSpPr>
            <a:grpSpLocks/>
          </p:cNvGrpSpPr>
          <p:nvPr/>
        </p:nvGrpSpPr>
        <p:grpSpPr bwMode="auto">
          <a:xfrm rot="-1297425" flipH="1" flipV="1">
            <a:off x="6822671" y="3033331"/>
            <a:ext cx="2011102" cy="356895"/>
            <a:chOff x="2532" y="1051"/>
            <a:chExt cx="893" cy="246"/>
          </a:xfrm>
        </p:grpSpPr>
        <p:grpSp>
          <p:nvGrpSpPr>
            <p:cNvPr id="31" name="Group 22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37" name="AutoShape 23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8" name="AutoShape 24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9" name="AutoShape 25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40" name="AutoShape 26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32" name="Group 27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33" name="AutoShape 28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4" name="AutoShape 29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5" name="AutoShape 30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36" name="AutoShape 31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41" name="Oval 32"/>
          <p:cNvSpPr>
            <a:spLocks noChangeArrowheads="1"/>
          </p:cNvSpPr>
          <p:nvPr/>
        </p:nvSpPr>
        <p:spPr bwMode="gray">
          <a:xfrm>
            <a:off x="3040635" y="1994787"/>
            <a:ext cx="3036315" cy="2243838"/>
          </a:xfrm>
          <a:prstGeom prst="ellipse">
            <a:avLst/>
          </a:prstGeom>
          <a:gradFill rotWithShape="1">
            <a:gsLst>
              <a:gs pos="0">
                <a:srgbClr val="B2B2B2"/>
              </a:gs>
              <a:gs pos="100000">
                <a:srgbClr val="B2B2B2">
                  <a:gamma/>
                  <a:tint val="0"/>
                  <a:invGamma/>
                </a:srgbClr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42" name="Oval 33"/>
          <p:cNvSpPr>
            <a:spLocks noChangeArrowheads="1"/>
          </p:cNvSpPr>
          <p:nvPr/>
        </p:nvSpPr>
        <p:spPr bwMode="gray">
          <a:xfrm>
            <a:off x="3167910" y="2054318"/>
            <a:ext cx="2774327" cy="2048633"/>
          </a:xfrm>
          <a:prstGeom prst="ellipse">
            <a:avLst/>
          </a:prstGeom>
          <a:gradFill rotWithShape="1">
            <a:gsLst>
              <a:gs pos="0">
                <a:srgbClr val="DDDDDD"/>
              </a:gs>
              <a:gs pos="50000">
                <a:srgbClr val="DDDDDD">
                  <a:gamma/>
                  <a:tint val="26667"/>
                  <a:invGamma/>
                </a:srgbClr>
              </a:gs>
              <a:gs pos="100000">
                <a:srgbClr val="DDDDDD"/>
              </a:gs>
            </a:gsLst>
            <a:lin ang="5400000" scaled="1"/>
          </a:gradFill>
          <a:ln w="19050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pic>
        <p:nvPicPr>
          <p:cNvPr id="43" name="Picture 34" descr="circuler_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gray">
          <a:xfrm>
            <a:off x="3199692" y="2097182"/>
            <a:ext cx="2672876" cy="1959823"/>
          </a:xfrm>
          <a:prstGeom prst="rect">
            <a:avLst/>
          </a:prstGeom>
          <a:noFill/>
        </p:spPr>
      </p:pic>
      <p:sp>
        <p:nvSpPr>
          <p:cNvPr id="44" name="Oval 35"/>
          <p:cNvSpPr>
            <a:spLocks noChangeArrowheads="1"/>
          </p:cNvSpPr>
          <p:nvPr/>
        </p:nvSpPr>
        <p:spPr bwMode="gray">
          <a:xfrm>
            <a:off x="3268334" y="2097181"/>
            <a:ext cx="2573008" cy="1890414"/>
          </a:xfrm>
          <a:prstGeom prst="ellipse">
            <a:avLst/>
          </a:prstGeom>
          <a:solidFill>
            <a:srgbClr val="002060"/>
          </a:solidFill>
          <a:ln w="9525" algn="ctr">
            <a:noFill/>
            <a:round/>
            <a:headEnd/>
            <a:tailEnd/>
          </a:ln>
          <a:effectLst/>
        </p:spPr>
        <p:txBody>
          <a:bodyPr wrap="none" lIns="81643" tIns="40822" rIns="81643" bIns="40822" anchor="ctr"/>
          <a:lstStyle/>
          <a:p>
            <a:endParaRPr lang="ru-RU"/>
          </a:p>
        </p:txBody>
      </p:sp>
      <p:sp>
        <p:nvSpPr>
          <p:cNvPr id="45" name="Freeform 36"/>
          <p:cNvSpPr>
            <a:spLocks/>
          </p:cNvSpPr>
          <p:nvPr/>
        </p:nvSpPr>
        <p:spPr bwMode="gray">
          <a:xfrm>
            <a:off x="3534944" y="2118613"/>
            <a:ext cx="2021453" cy="657537"/>
          </a:xfrm>
          <a:custGeom>
            <a:avLst/>
            <a:gdLst/>
            <a:ahLst/>
            <a:cxnLst>
              <a:cxn ang="0">
                <a:pos x="1301" y="401"/>
              </a:cxn>
              <a:cxn ang="0">
                <a:pos x="1317" y="442"/>
              </a:cxn>
              <a:cxn ang="0">
                <a:pos x="1321" y="481"/>
              </a:cxn>
              <a:cxn ang="0">
                <a:pos x="1315" y="516"/>
              </a:cxn>
              <a:cxn ang="0">
                <a:pos x="1298" y="550"/>
              </a:cxn>
              <a:cxn ang="0">
                <a:pos x="1272" y="579"/>
              </a:cxn>
              <a:cxn ang="0">
                <a:pos x="1239" y="604"/>
              </a:cxn>
              <a:cxn ang="0">
                <a:pos x="1196" y="628"/>
              </a:cxn>
              <a:cxn ang="0">
                <a:pos x="1147" y="649"/>
              </a:cxn>
              <a:cxn ang="0">
                <a:pos x="1092" y="667"/>
              </a:cxn>
              <a:cxn ang="0">
                <a:pos x="1031" y="683"/>
              </a:cxn>
              <a:cxn ang="0">
                <a:pos x="967" y="694"/>
              </a:cxn>
              <a:cxn ang="0">
                <a:pos x="896" y="704"/>
              </a:cxn>
              <a:cxn ang="0">
                <a:pos x="824" y="710"/>
              </a:cxn>
              <a:cxn ang="0">
                <a:pos x="795" y="712"/>
              </a:cxn>
              <a:cxn ang="0">
                <a:pos x="476" y="712"/>
              </a:cxn>
              <a:cxn ang="0">
                <a:pos x="472" y="712"/>
              </a:cxn>
              <a:cxn ang="0">
                <a:pos x="409" y="708"/>
              </a:cxn>
              <a:cxn ang="0">
                <a:pos x="348" y="704"/>
              </a:cxn>
              <a:cxn ang="0">
                <a:pos x="290" y="696"/>
              </a:cxn>
              <a:cxn ang="0">
                <a:pos x="235" y="689"/>
              </a:cxn>
              <a:cxn ang="0">
                <a:pos x="186" y="677"/>
              </a:cxn>
              <a:cxn ang="0">
                <a:pos x="141" y="663"/>
              </a:cxn>
              <a:cxn ang="0">
                <a:pos x="102" y="648"/>
              </a:cxn>
              <a:cxn ang="0">
                <a:pos x="67" y="630"/>
              </a:cxn>
              <a:cxn ang="0">
                <a:pos x="39" y="608"/>
              </a:cxn>
              <a:cxn ang="0">
                <a:pos x="18" y="583"/>
              </a:cxn>
              <a:cxn ang="0">
                <a:pos x="6" y="554"/>
              </a:cxn>
              <a:cxn ang="0">
                <a:pos x="0" y="524"/>
              </a:cxn>
              <a:cxn ang="0">
                <a:pos x="0" y="520"/>
              </a:cxn>
              <a:cxn ang="0">
                <a:pos x="4" y="487"/>
              </a:cxn>
              <a:cxn ang="0">
                <a:pos x="16" y="446"/>
              </a:cxn>
              <a:cxn ang="0">
                <a:pos x="51" y="370"/>
              </a:cxn>
              <a:cxn ang="0">
                <a:pos x="94" y="299"/>
              </a:cxn>
              <a:cxn ang="0">
                <a:pos x="147" y="235"/>
              </a:cxn>
              <a:cxn ang="0">
                <a:pos x="204" y="176"/>
              </a:cxn>
              <a:cxn ang="0">
                <a:pos x="270" y="125"/>
              </a:cxn>
              <a:cxn ang="0">
                <a:pos x="341" y="82"/>
              </a:cxn>
              <a:cxn ang="0">
                <a:pos x="415" y="47"/>
              </a:cxn>
              <a:cxn ang="0">
                <a:pos x="497" y="21"/>
              </a:cxn>
              <a:cxn ang="0">
                <a:pos x="581" y="6"/>
              </a:cxn>
              <a:cxn ang="0">
                <a:pos x="667" y="0"/>
              </a:cxn>
              <a:cxn ang="0">
                <a:pos x="667" y="0"/>
              </a:cxn>
              <a:cxn ang="0">
                <a:pos x="759" y="6"/>
              </a:cxn>
              <a:cxn ang="0">
                <a:pos x="847" y="23"/>
              </a:cxn>
              <a:cxn ang="0">
                <a:pos x="932" y="53"/>
              </a:cxn>
              <a:cxn ang="0">
                <a:pos x="1010" y="90"/>
              </a:cxn>
              <a:cxn ang="0">
                <a:pos x="1082" y="137"/>
              </a:cxn>
              <a:cxn ang="0">
                <a:pos x="1149" y="194"/>
              </a:cxn>
              <a:cxn ang="0">
                <a:pos x="1208" y="256"/>
              </a:cxn>
              <a:cxn ang="0">
                <a:pos x="1258" y="325"/>
              </a:cxn>
              <a:cxn ang="0">
                <a:pos x="1301" y="401"/>
              </a:cxn>
              <a:cxn ang="0">
                <a:pos x="1301" y="401"/>
              </a:cxn>
            </a:cxnLst>
            <a:rect l="0" t="0" r="r" b="b"/>
            <a:pathLst>
              <a:path w="1321" h="712">
                <a:moveTo>
                  <a:pt x="1301" y="401"/>
                </a:moveTo>
                <a:lnTo>
                  <a:pt x="1317" y="442"/>
                </a:lnTo>
                <a:lnTo>
                  <a:pt x="1321" y="481"/>
                </a:lnTo>
                <a:lnTo>
                  <a:pt x="1315" y="516"/>
                </a:lnTo>
                <a:lnTo>
                  <a:pt x="1298" y="550"/>
                </a:lnTo>
                <a:lnTo>
                  <a:pt x="1272" y="579"/>
                </a:lnTo>
                <a:lnTo>
                  <a:pt x="1239" y="604"/>
                </a:lnTo>
                <a:lnTo>
                  <a:pt x="1196" y="628"/>
                </a:lnTo>
                <a:lnTo>
                  <a:pt x="1147" y="649"/>
                </a:lnTo>
                <a:lnTo>
                  <a:pt x="1092" y="667"/>
                </a:lnTo>
                <a:lnTo>
                  <a:pt x="1031" y="683"/>
                </a:lnTo>
                <a:lnTo>
                  <a:pt x="967" y="694"/>
                </a:lnTo>
                <a:lnTo>
                  <a:pt x="896" y="704"/>
                </a:lnTo>
                <a:lnTo>
                  <a:pt x="824" y="710"/>
                </a:lnTo>
                <a:lnTo>
                  <a:pt x="795" y="712"/>
                </a:lnTo>
                <a:lnTo>
                  <a:pt x="476" y="712"/>
                </a:lnTo>
                <a:lnTo>
                  <a:pt x="472" y="712"/>
                </a:lnTo>
                <a:lnTo>
                  <a:pt x="409" y="708"/>
                </a:lnTo>
                <a:lnTo>
                  <a:pt x="348" y="704"/>
                </a:lnTo>
                <a:lnTo>
                  <a:pt x="290" y="696"/>
                </a:lnTo>
                <a:lnTo>
                  <a:pt x="235" y="689"/>
                </a:lnTo>
                <a:lnTo>
                  <a:pt x="186" y="677"/>
                </a:lnTo>
                <a:lnTo>
                  <a:pt x="141" y="663"/>
                </a:lnTo>
                <a:lnTo>
                  <a:pt x="102" y="648"/>
                </a:lnTo>
                <a:lnTo>
                  <a:pt x="67" y="630"/>
                </a:lnTo>
                <a:lnTo>
                  <a:pt x="39" y="608"/>
                </a:lnTo>
                <a:lnTo>
                  <a:pt x="18" y="583"/>
                </a:lnTo>
                <a:lnTo>
                  <a:pt x="6" y="554"/>
                </a:lnTo>
                <a:lnTo>
                  <a:pt x="0" y="524"/>
                </a:lnTo>
                <a:lnTo>
                  <a:pt x="0" y="520"/>
                </a:lnTo>
                <a:lnTo>
                  <a:pt x="4" y="487"/>
                </a:lnTo>
                <a:lnTo>
                  <a:pt x="16" y="446"/>
                </a:lnTo>
                <a:lnTo>
                  <a:pt x="51" y="370"/>
                </a:lnTo>
                <a:lnTo>
                  <a:pt x="94" y="299"/>
                </a:lnTo>
                <a:lnTo>
                  <a:pt x="147" y="235"/>
                </a:lnTo>
                <a:lnTo>
                  <a:pt x="204" y="176"/>
                </a:lnTo>
                <a:lnTo>
                  <a:pt x="270" y="125"/>
                </a:lnTo>
                <a:lnTo>
                  <a:pt x="341" y="82"/>
                </a:lnTo>
                <a:lnTo>
                  <a:pt x="415" y="47"/>
                </a:lnTo>
                <a:lnTo>
                  <a:pt x="497" y="21"/>
                </a:lnTo>
                <a:lnTo>
                  <a:pt x="581" y="6"/>
                </a:lnTo>
                <a:lnTo>
                  <a:pt x="667" y="0"/>
                </a:lnTo>
                <a:lnTo>
                  <a:pt x="667" y="0"/>
                </a:lnTo>
                <a:lnTo>
                  <a:pt x="759" y="6"/>
                </a:lnTo>
                <a:lnTo>
                  <a:pt x="847" y="23"/>
                </a:lnTo>
                <a:lnTo>
                  <a:pt x="932" y="53"/>
                </a:lnTo>
                <a:lnTo>
                  <a:pt x="1010" y="90"/>
                </a:lnTo>
                <a:lnTo>
                  <a:pt x="1082" y="137"/>
                </a:lnTo>
                <a:lnTo>
                  <a:pt x="1149" y="194"/>
                </a:lnTo>
                <a:lnTo>
                  <a:pt x="1208" y="256"/>
                </a:lnTo>
                <a:lnTo>
                  <a:pt x="1258" y="325"/>
                </a:lnTo>
                <a:lnTo>
                  <a:pt x="1301" y="401"/>
                </a:lnTo>
                <a:lnTo>
                  <a:pt x="1301" y="401"/>
                </a:ln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99FFCC">
                  <a:alpha val="17999"/>
                </a:srgbClr>
              </a:gs>
            </a:gsLst>
            <a:lin ang="5400000" scaled="1"/>
          </a:gradFill>
          <a:ln w="0">
            <a:noFill/>
            <a:prstDash val="solid"/>
            <a:round/>
            <a:headEnd/>
            <a:tailEnd/>
          </a:ln>
        </p:spPr>
        <p:txBody>
          <a:bodyPr lIns="81643" tIns="40822" rIns="81643" bIns="40822"/>
          <a:lstStyle/>
          <a:p>
            <a:endParaRPr lang="ru-RU"/>
          </a:p>
        </p:txBody>
      </p:sp>
      <p:grpSp>
        <p:nvGrpSpPr>
          <p:cNvPr id="46" name="Group 37"/>
          <p:cNvGrpSpPr>
            <a:grpSpLocks/>
          </p:cNvGrpSpPr>
          <p:nvPr/>
        </p:nvGrpSpPr>
        <p:grpSpPr bwMode="auto">
          <a:xfrm rot="-1297425" flipH="1" flipV="1">
            <a:off x="3478671" y="2941890"/>
            <a:ext cx="2247592" cy="400685"/>
            <a:chOff x="2532" y="1051"/>
            <a:chExt cx="893" cy="246"/>
          </a:xfrm>
        </p:grpSpPr>
        <p:grpSp>
          <p:nvGrpSpPr>
            <p:cNvPr id="47" name="Group 38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53" name="AutoShape 39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4" name="AutoShape 40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5" name="AutoShape 41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6" name="AutoShape 42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48" name="Group 43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49" name="AutoShape 44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0" name="AutoShape 45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1" name="AutoShape 46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52" name="AutoShape 47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pic>
        <p:nvPicPr>
          <p:cNvPr id="57" name="Picture 48" descr="light_shadow_m"/>
          <p:cNvPicPr>
            <a:picLocks noChangeAspect="1" noChangeArrowheads="1"/>
          </p:cNvPicPr>
          <p:nvPr/>
        </p:nvPicPr>
        <p:blipFill>
          <a:blip r:embed="rId3" cstate="print">
            <a:lum bright="-48000" contrast="-24000"/>
          </a:blip>
          <a:srcRect/>
          <a:stretch>
            <a:fillRect/>
          </a:stretch>
        </p:blipFill>
        <p:spPr bwMode="auto">
          <a:xfrm rot="3050435">
            <a:off x="4728030" y="1392530"/>
            <a:ext cx="2441972" cy="441325"/>
          </a:xfrm>
          <a:prstGeom prst="rect">
            <a:avLst/>
          </a:prstGeom>
          <a:noFill/>
        </p:spPr>
      </p:pic>
      <p:grpSp>
        <p:nvGrpSpPr>
          <p:cNvPr id="61" name="Group 53"/>
          <p:cNvGrpSpPr>
            <a:grpSpLocks/>
          </p:cNvGrpSpPr>
          <p:nvPr/>
        </p:nvGrpSpPr>
        <p:grpSpPr bwMode="auto">
          <a:xfrm rot="-1297425" flipH="1" flipV="1">
            <a:off x="617748" y="3079650"/>
            <a:ext cx="2020977" cy="358605"/>
            <a:chOff x="2532" y="1051"/>
            <a:chExt cx="893" cy="246"/>
          </a:xfrm>
        </p:grpSpPr>
        <p:grpSp>
          <p:nvGrpSpPr>
            <p:cNvPr id="62" name="Group 54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68" name="AutoShape 55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9" name="AutoShape 56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0" name="AutoShape 57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71" name="AutoShape 58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grpSp>
          <p:nvGrpSpPr>
            <p:cNvPr id="63" name="Group 59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64" name="AutoShape 60"/>
              <p:cNvSpPr>
                <a:spLocks noChangeArrowheads="1"/>
              </p:cNvSpPr>
              <p:nvPr/>
            </p:nvSpPr>
            <p:spPr bwMode="white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5" name="AutoShape 61"/>
              <p:cNvSpPr>
                <a:spLocks noChangeArrowheads="1"/>
              </p:cNvSpPr>
              <p:nvPr/>
            </p:nvSpPr>
            <p:spPr bwMode="white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6" name="AutoShape 62"/>
              <p:cNvSpPr>
                <a:spLocks noChangeArrowheads="1"/>
              </p:cNvSpPr>
              <p:nvPr/>
            </p:nvSpPr>
            <p:spPr bwMode="white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67" name="AutoShape 63"/>
              <p:cNvSpPr>
                <a:spLocks noChangeArrowheads="1"/>
              </p:cNvSpPr>
              <p:nvPr/>
            </p:nvSpPr>
            <p:spPr bwMode="white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3999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ru-RU"/>
              </a:p>
            </p:txBody>
          </p:sp>
        </p:grpSp>
      </p:grpSp>
      <p:sp>
        <p:nvSpPr>
          <p:cNvPr id="78" name="Прямоугольник 77"/>
          <p:cNvSpPr/>
          <p:nvPr/>
        </p:nvSpPr>
        <p:spPr>
          <a:xfrm>
            <a:off x="3398865" y="2339573"/>
            <a:ext cx="2362153" cy="2116329"/>
          </a:xfrm>
          <a:prstGeom prst="rect">
            <a:avLst/>
          </a:prstGeom>
          <a:noFill/>
        </p:spPr>
        <p:txBody>
          <a:bodyPr wrap="square" lIns="145143" tIns="72571" rIns="145143" bIns="72571">
            <a:spAutoFit/>
          </a:bodyPr>
          <a:lstStyle/>
          <a:p>
            <a:pPr algn="ctr"/>
            <a:r>
              <a:rPr lang="en-US" sz="3200" b="1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Mumkin bo‘lmagan hodisa</a:t>
            </a:r>
          </a:p>
          <a:p>
            <a:pPr algn="ctr"/>
            <a:r>
              <a:rPr lang="en-US" sz="3200" b="1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 </a:t>
            </a:r>
            <a:endParaRPr lang="ru-RU" sz="3200" b="1">
              <a:ln w="10541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>
            <a:off x="6716392" y="2345078"/>
            <a:ext cx="2130054" cy="1131444"/>
          </a:xfrm>
          <a:prstGeom prst="rect">
            <a:avLst/>
          </a:prstGeom>
          <a:noFill/>
        </p:spPr>
        <p:txBody>
          <a:bodyPr wrap="square" lIns="145143" tIns="72571" rIns="145143" bIns="72571">
            <a:spAutoFit/>
          </a:bodyPr>
          <a:lstStyle/>
          <a:p>
            <a:pPr algn="ctr"/>
            <a:r>
              <a:rPr lang="en-US" sz="3200" b="1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Tasodifiy hodisalar</a:t>
            </a:r>
            <a:endParaRPr lang="ru-RU" sz="3200" b="1">
              <a:ln w="10541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372530" y="2462469"/>
            <a:ext cx="2330701" cy="1623887"/>
          </a:xfrm>
          <a:prstGeom prst="rect">
            <a:avLst/>
          </a:prstGeom>
          <a:noFill/>
        </p:spPr>
        <p:txBody>
          <a:bodyPr wrap="square" lIns="145143" tIns="72571" rIns="145143" bIns="72571">
            <a:spAutoFit/>
          </a:bodyPr>
          <a:lstStyle/>
          <a:p>
            <a:pPr algn="ctr"/>
            <a:r>
              <a:rPr lang="en-US" sz="3200" b="1" dirty="0" err="1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Muqarrar</a:t>
            </a:r>
            <a:endParaRPr lang="en-US" sz="3200" b="1" dirty="0">
              <a:ln w="10541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  <a:p>
            <a:pPr algn="ctr"/>
            <a:r>
              <a:rPr lang="en-US" sz="3200" b="1" dirty="0" err="1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hodisa</a:t>
            </a:r>
            <a:endParaRPr lang="en-US" sz="3200" b="1" dirty="0">
              <a:ln w="10541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  <a:p>
            <a:pPr algn="ctr"/>
            <a:r>
              <a:rPr lang="en-US" sz="3200" b="1" dirty="0">
                <a:ln w="10541" cmpd="sng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</a:rPr>
              <a:t> </a:t>
            </a:r>
            <a:endParaRPr lang="ru-RU" sz="3200" b="1" dirty="0">
              <a:ln w="10541" cmpd="sng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3175517" y="65258"/>
            <a:ext cx="26774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>
                <a:solidFill>
                  <a:schemeClr val="bg1"/>
                </a:solidFill>
              </a:rPr>
              <a:t>HODISALAR</a:t>
            </a:r>
            <a:endParaRPr lang="ru-RU" sz="4000" b="1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07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8" name="Google Shape;2088;p33"/>
          <p:cNvGrpSpPr/>
          <p:nvPr/>
        </p:nvGrpSpPr>
        <p:grpSpPr>
          <a:xfrm>
            <a:off x="2148315" y="1007154"/>
            <a:ext cx="4935201" cy="3407118"/>
            <a:chOff x="2104425" y="1321699"/>
            <a:chExt cx="4935201" cy="3407118"/>
          </a:xfrm>
        </p:grpSpPr>
        <p:sp>
          <p:nvSpPr>
            <p:cNvPr id="2089" name="Google Shape;2089;p33"/>
            <p:cNvSpPr/>
            <p:nvPr/>
          </p:nvSpPr>
          <p:spPr>
            <a:xfrm>
              <a:off x="3662374" y="1321699"/>
              <a:ext cx="1021125" cy="1559710"/>
            </a:xfrm>
            <a:custGeom>
              <a:avLst/>
              <a:gdLst/>
              <a:ahLst/>
              <a:cxnLst/>
              <a:rect l="l" t="t" r="r" b="b"/>
              <a:pathLst>
                <a:path w="17691" h="27022" fill="none" extrusionOk="0">
                  <a:moveTo>
                    <a:pt x="15046" y="27022"/>
                  </a:moveTo>
                  <a:cubicBezTo>
                    <a:pt x="16748" y="24347"/>
                    <a:pt x="17691" y="21125"/>
                    <a:pt x="17691" y="17690"/>
                  </a:cubicBezTo>
                  <a:cubicBezTo>
                    <a:pt x="17691" y="7933"/>
                    <a:pt x="9757" y="0"/>
                    <a:pt x="0" y="0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0" name="Google Shape;2090;p33"/>
            <p:cNvSpPr/>
            <p:nvPr/>
          </p:nvSpPr>
          <p:spPr>
            <a:xfrm>
              <a:off x="4367642" y="3198891"/>
              <a:ext cx="882539" cy="1529926"/>
            </a:xfrm>
            <a:custGeom>
              <a:avLst/>
              <a:gdLst/>
              <a:ahLst/>
              <a:cxnLst/>
              <a:rect l="l" t="t" r="r" b="b"/>
              <a:pathLst>
                <a:path w="15290" h="26506" fill="none" extrusionOk="0">
                  <a:moveTo>
                    <a:pt x="4225" y="0"/>
                  </a:moveTo>
                  <a:cubicBezTo>
                    <a:pt x="0" y="6839"/>
                    <a:pt x="851" y="15867"/>
                    <a:pt x="6779" y="21794"/>
                  </a:cubicBezTo>
                  <a:cubicBezTo>
                    <a:pt x="9210" y="24226"/>
                    <a:pt x="12159" y="25776"/>
                    <a:pt x="15289" y="26505"/>
                  </a:cubicBezTo>
                </a:path>
              </a:pathLst>
            </a:custGeom>
            <a:noFill/>
            <a:ln w="28575" cap="rnd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1" name="Google Shape;2091;p33"/>
            <p:cNvSpPr/>
            <p:nvPr/>
          </p:nvSpPr>
          <p:spPr>
            <a:xfrm>
              <a:off x="5830817" y="2835724"/>
              <a:ext cx="1168484" cy="822856"/>
            </a:xfrm>
            <a:custGeom>
              <a:avLst/>
              <a:gdLst/>
              <a:ahLst/>
              <a:cxnLst/>
              <a:rect l="l" t="t" r="r" b="b"/>
              <a:pathLst>
                <a:path w="20244" h="14256" fill="none" extrusionOk="0">
                  <a:moveTo>
                    <a:pt x="20244" y="0"/>
                  </a:moveTo>
                  <a:lnTo>
                    <a:pt x="20244" y="14256"/>
                  </a:lnTo>
                  <a:lnTo>
                    <a:pt x="0" y="14256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2" name="Google Shape;2092;p33"/>
            <p:cNvSpPr/>
            <p:nvPr/>
          </p:nvSpPr>
          <p:spPr>
            <a:xfrm>
              <a:off x="6960665" y="2762017"/>
              <a:ext cx="78961" cy="79019"/>
            </a:xfrm>
            <a:custGeom>
              <a:avLst/>
              <a:gdLst/>
              <a:ahLst/>
              <a:cxnLst/>
              <a:rect l="l" t="t" r="r" b="b"/>
              <a:pathLst>
                <a:path w="1368" h="1369" fill="none" extrusionOk="0">
                  <a:moveTo>
                    <a:pt x="0" y="670"/>
                  </a:moveTo>
                  <a:cubicBezTo>
                    <a:pt x="0" y="305"/>
                    <a:pt x="304" y="1"/>
                    <a:pt x="669" y="1"/>
                  </a:cubicBezTo>
                  <a:cubicBezTo>
                    <a:pt x="1064" y="1"/>
                    <a:pt x="1368" y="305"/>
                    <a:pt x="1368" y="670"/>
                  </a:cubicBezTo>
                  <a:cubicBezTo>
                    <a:pt x="1368" y="1065"/>
                    <a:pt x="1064" y="1369"/>
                    <a:pt x="669" y="1369"/>
                  </a:cubicBezTo>
                  <a:cubicBezTo>
                    <a:pt x="304" y="1369"/>
                    <a:pt x="0" y="1065"/>
                    <a:pt x="0" y="67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3" name="Google Shape;2093;p33"/>
            <p:cNvSpPr/>
            <p:nvPr/>
          </p:nvSpPr>
          <p:spPr>
            <a:xfrm>
              <a:off x="2144828" y="2190080"/>
              <a:ext cx="1170215" cy="821125"/>
            </a:xfrm>
            <a:custGeom>
              <a:avLst/>
              <a:gdLst/>
              <a:ahLst/>
              <a:cxnLst/>
              <a:rect l="l" t="t" r="r" b="b"/>
              <a:pathLst>
                <a:path w="20274" h="14226" fill="none" extrusionOk="0">
                  <a:moveTo>
                    <a:pt x="0" y="14226"/>
                  </a:moveTo>
                  <a:lnTo>
                    <a:pt x="0" y="1"/>
                  </a:lnTo>
                  <a:lnTo>
                    <a:pt x="20274" y="1"/>
                  </a:lnTo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4" name="Google Shape;2094;p33"/>
            <p:cNvSpPr/>
            <p:nvPr/>
          </p:nvSpPr>
          <p:spPr>
            <a:xfrm>
              <a:off x="2104425" y="3004148"/>
              <a:ext cx="79019" cy="80750"/>
            </a:xfrm>
            <a:custGeom>
              <a:avLst/>
              <a:gdLst/>
              <a:ahLst/>
              <a:cxnLst/>
              <a:rect l="l" t="t" r="r" b="b"/>
              <a:pathLst>
                <a:path w="1369" h="1399" fill="none" extrusionOk="0">
                  <a:moveTo>
                    <a:pt x="1369" y="700"/>
                  </a:moveTo>
                  <a:cubicBezTo>
                    <a:pt x="1369" y="1095"/>
                    <a:pt x="1065" y="1399"/>
                    <a:pt x="700" y="1399"/>
                  </a:cubicBezTo>
                  <a:cubicBezTo>
                    <a:pt x="305" y="1399"/>
                    <a:pt x="1" y="1095"/>
                    <a:pt x="1" y="700"/>
                  </a:cubicBezTo>
                  <a:cubicBezTo>
                    <a:pt x="1" y="335"/>
                    <a:pt x="305" y="0"/>
                    <a:pt x="700" y="0"/>
                  </a:cubicBezTo>
                  <a:cubicBezTo>
                    <a:pt x="1065" y="31"/>
                    <a:pt x="1369" y="335"/>
                    <a:pt x="1369" y="700"/>
                  </a:cubicBezTo>
                  <a:close/>
                </a:path>
              </a:pathLst>
            </a:custGeom>
            <a:noFill/>
            <a:ln w="28575" cap="flat" cmpd="sng">
              <a:solidFill>
                <a:schemeClr val="dk1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5" name="Google Shape;2095;p33"/>
            <p:cNvSpPr/>
            <p:nvPr/>
          </p:nvSpPr>
          <p:spPr>
            <a:xfrm>
              <a:off x="2713244" y="1439215"/>
              <a:ext cx="2019392" cy="1808887"/>
            </a:xfrm>
            <a:custGeom>
              <a:avLst/>
              <a:gdLst/>
              <a:ahLst/>
              <a:cxnLst/>
              <a:rect l="l" t="t" r="r" b="b"/>
              <a:pathLst>
                <a:path w="34986" h="31339" extrusionOk="0">
                  <a:moveTo>
                    <a:pt x="15654" y="1"/>
                  </a:moveTo>
                  <a:cubicBezTo>
                    <a:pt x="7022" y="1"/>
                    <a:pt x="0" y="6992"/>
                    <a:pt x="0" y="15654"/>
                  </a:cubicBezTo>
                  <a:cubicBezTo>
                    <a:pt x="0" y="24135"/>
                    <a:pt x="6748" y="31034"/>
                    <a:pt x="15137" y="31308"/>
                  </a:cubicBezTo>
                  <a:cubicBezTo>
                    <a:pt x="15289" y="31338"/>
                    <a:pt x="15441" y="31338"/>
                    <a:pt x="15593" y="31338"/>
                  </a:cubicBezTo>
                  <a:lnTo>
                    <a:pt x="32980" y="31338"/>
                  </a:lnTo>
                  <a:cubicBezTo>
                    <a:pt x="34074" y="31338"/>
                    <a:pt x="34986" y="30427"/>
                    <a:pt x="34986" y="29332"/>
                  </a:cubicBezTo>
                  <a:cubicBezTo>
                    <a:pt x="34986" y="28846"/>
                    <a:pt x="34712" y="28360"/>
                    <a:pt x="34347" y="27965"/>
                  </a:cubicBezTo>
                  <a:lnTo>
                    <a:pt x="25077" y="27965"/>
                  </a:lnTo>
                  <a:cubicBezTo>
                    <a:pt x="23952" y="27965"/>
                    <a:pt x="23040" y="27053"/>
                    <a:pt x="23040" y="25958"/>
                  </a:cubicBezTo>
                  <a:cubicBezTo>
                    <a:pt x="23040" y="24834"/>
                    <a:pt x="23952" y="23922"/>
                    <a:pt x="25077" y="23922"/>
                  </a:cubicBezTo>
                  <a:lnTo>
                    <a:pt x="28937" y="23922"/>
                  </a:lnTo>
                  <a:cubicBezTo>
                    <a:pt x="30426" y="21551"/>
                    <a:pt x="31308" y="18694"/>
                    <a:pt x="31308" y="15654"/>
                  </a:cubicBezTo>
                  <a:cubicBezTo>
                    <a:pt x="31308" y="7022"/>
                    <a:pt x="24317" y="1"/>
                    <a:pt x="15654" y="1"/>
                  </a:cubicBezTo>
                  <a:close/>
                </a:path>
              </a:pathLst>
            </a:custGeom>
            <a:solidFill>
              <a:srgbClr val="002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2097" name="Google Shape;2097;p33"/>
            <p:cNvSpPr/>
            <p:nvPr/>
          </p:nvSpPr>
          <p:spPr>
            <a:xfrm>
              <a:off x="3043050" y="1774331"/>
              <a:ext cx="1145684" cy="1145684"/>
            </a:xfrm>
            <a:custGeom>
              <a:avLst/>
              <a:gdLst/>
              <a:ahLst/>
              <a:cxnLst/>
              <a:rect l="l" t="t" r="r" b="b"/>
              <a:pathLst>
                <a:path w="19849" h="19849" extrusionOk="0">
                  <a:moveTo>
                    <a:pt x="9940" y="0"/>
                  </a:moveTo>
                  <a:cubicBezTo>
                    <a:pt x="4469" y="0"/>
                    <a:pt x="1" y="4468"/>
                    <a:pt x="1" y="9940"/>
                  </a:cubicBezTo>
                  <a:cubicBezTo>
                    <a:pt x="1" y="15411"/>
                    <a:pt x="4469" y="19848"/>
                    <a:pt x="9940" y="19848"/>
                  </a:cubicBezTo>
                  <a:cubicBezTo>
                    <a:pt x="15381" y="19848"/>
                    <a:pt x="19849" y="15411"/>
                    <a:pt x="19849" y="9940"/>
                  </a:cubicBezTo>
                  <a:cubicBezTo>
                    <a:pt x="19849" y="4468"/>
                    <a:pt x="15381" y="0"/>
                    <a:pt x="99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8" name="Google Shape;2098;p33"/>
            <p:cNvSpPr/>
            <p:nvPr/>
          </p:nvSpPr>
          <p:spPr>
            <a:xfrm>
              <a:off x="4411508" y="2809404"/>
              <a:ext cx="2021181" cy="1810619"/>
            </a:xfrm>
            <a:custGeom>
              <a:avLst/>
              <a:gdLst/>
              <a:ahLst/>
              <a:cxnLst/>
              <a:rect l="l" t="t" r="r" b="b"/>
              <a:pathLst>
                <a:path w="35017" h="31369" extrusionOk="0">
                  <a:moveTo>
                    <a:pt x="2037" y="1"/>
                  </a:moveTo>
                  <a:cubicBezTo>
                    <a:pt x="912" y="1"/>
                    <a:pt x="0" y="912"/>
                    <a:pt x="0" y="2037"/>
                  </a:cubicBezTo>
                  <a:cubicBezTo>
                    <a:pt x="31" y="2523"/>
                    <a:pt x="274" y="3010"/>
                    <a:pt x="669" y="3405"/>
                  </a:cubicBezTo>
                  <a:lnTo>
                    <a:pt x="9940" y="3405"/>
                  </a:lnTo>
                  <a:cubicBezTo>
                    <a:pt x="11034" y="3405"/>
                    <a:pt x="11946" y="4317"/>
                    <a:pt x="11946" y="5411"/>
                  </a:cubicBezTo>
                  <a:cubicBezTo>
                    <a:pt x="11946" y="6505"/>
                    <a:pt x="11034" y="7417"/>
                    <a:pt x="9940" y="7417"/>
                  </a:cubicBezTo>
                  <a:lnTo>
                    <a:pt x="6049" y="7417"/>
                  </a:lnTo>
                  <a:cubicBezTo>
                    <a:pt x="4560" y="9818"/>
                    <a:pt x="3709" y="12676"/>
                    <a:pt x="3709" y="15715"/>
                  </a:cubicBezTo>
                  <a:cubicBezTo>
                    <a:pt x="3709" y="24317"/>
                    <a:pt x="10700" y="31369"/>
                    <a:pt x="19362" y="31369"/>
                  </a:cubicBezTo>
                  <a:cubicBezTo>
                    <a:pt x="28025" y="31369"/>
                    <a:pt x="35016" y="24378"/>
                    <a:pt x="35016" y="15715"/>
                  </a:cubicBezTo>
                  <a:cubicBezTo>
                    <a:pt x="35016" y="7235"/>
                    <a:pt x="28238" y="305"/>
                    <a:pt x="19849" y="61"/>
                  </a:cubicBezTo>
                  <a:cubicBezTo>
                    <a:pt x="19697" y="1"/>
                    <a:pt x="19545" y="1"/>
                    <a:pt x="19393" y="1"/>
                  </a:cubicBezTo>
                  <a:close/>
                </a:path>
              </a:pathLst>
            </a:custGeom>
            <a:solidFill>
              <a:srgbClr val="5000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0" name="Google Shape;2100;p33"/>
            <p:cNvSpPr/>
            <p:nvPr/>
          </p:nvSpPr>
          <p:spPr>
            <a:xfrm>
              <a:off x="4958857" y="3140999"/>
              <a:ext cx="1143953" cy="1145684"/>
            </a:xfrm>
            <a:custGeom>
              <a:avLst/>
              <a:gdLst/>
              <a:ahLst/>
              <a:cxnLst/>
              <a:rect l="l" t="t" r="r" b="b"/>
              <a:pathLst>
                <a:path w="19819" h="19849" extrusionOk="0">
                  <a:moveTo>
                    <a:pt x="9910" y="0"/>
                  </a:moveTo>
                  <a:cubicBezTo>
                    <a:pt x="4439" y="0"/>
                    <a:pt x="1" y="4438"/>
                    <a:pt x="1" y="9909"/>
                  </a:cubicBezTo>
                  <a:cubicBezTo>
                    <a:pt x="1" y="15380"/>
                    <a:pt x="4439" y="19788"/>
                    <a:pt x="9910" y="19849"/>
                  </a:cubicBezTo>
                  <a:cubicBezTo>
                    <a:pt x="15381" y="19849"/>
                    <a:pt x="19819" y="15380"/>
                    <a:pt x="19819" y="9909"/>
                  </a:cubicBezTo>
                  <a:cubicBezTo>
                    <a:pt x="19819" y="4438"/>
                    <a:pt x="15381" y="0"/>
                    <a:pt x="991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03" name="Google Shape;2103;p33"/>
          <p:cNvSpPr txBox="1"/>
          <p:nvPr/>
        </p:nvSpPr>
        <p:spPr>
          <a:xfrm>
            <a:off x="190729" y="2820552"/>
            <a:ext cx="3006984" cy="71464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1 </a:t>
            </a:r>
            <a:r>
              <a:rPr lang="en-US" sz="2400" b="1" dirty="0" err="1">
                <a:solidFill>
                  <a:schemeClr val="bg1"/>
                </a:solidFill>
              </a:rPr>
              <a:t>dan</a:t>
            </a:r>
            <a:r>
              <a:rPr lang="en-US" sz="2400" b="1" dirty="0">
                <a:solidFill>
                  <a:schemeClr val="bg1"/>
                </a:solidFill>
              </a:rPr>
              <a:t> 6 </a:t>
            </a:r>
            <a:r>
              <a:rPr lang="en-US" sz="2400" b="1" dirty="0" err="1">
                <a:solidFill>
                  <a:schemeClr val="bg1"/>
                </a:solidFill>
              </a:rPr>
              <a:t>gacha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sonning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tushishi</a:t>
            </a:r>
            <a:endParaRPr lang="en-US" sz="2400" b="1" i="1" dirty="0">
              <a:solidFill>
                <a:schemeClr val="bg1"/>
              </a:solidFill>
              <a:cs typeface="Cambria Math" panose="02040503050406030204" pitchFamily="18" charset="0"/>
              <a:sym typeface="+mn-ea"/>
            </a:endParaRPr>
          </a:p>
        </p:txBody>
      </p:sp>
      <p:sp>
        <p:nvSpPr>
          <p:cNvPr id="2104" name="Google Shape;2104;p33"/>
          <p:cNvSpPr txBox="1"/>
          <p:nvPr/>
        </p:nvSpPr>
        <p:spPr>
          <a:xfrm>
            <a:off x="53025" y="3451353"/>
            <a:ext cx="4179599" cy="11313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>
              <a:spcAft>
                <a:spcPts val="1600"/>
              </a:spcAft>
            </a:pPr>
            <a:r>
              <a:rPr lang="en-US" sz="2000" b="1" dirty="0" err="1"/>
              <a:t>Tajriba</a:t>
            </a:r>
            <a:r>
              <a:rPr lang="en-US" sz="2000" b="1" dirty="0"/>
              <a:t> </a:t>
            </a:r>
            <a:r>
              <a:rPr lang="en-US" sz="2000" b="1" dirty="0" err="1"/>
              <a:t>natijasida</a:t>
            </a:r>
            <a:r>
              <a:rPr lang="en-US" sz="2000" b="1" dirty="0"/>
              <a:t> </a:t>
            </a:r>
            <a:r>
              <a:rPr lang="en-US" sz="2000" b="1" dirty="0" err="1"/>
              <a:t>albatta</a:t>
            </a:r>
            <a:r>
              <a:rPr lang="en-US" sz="2000" b="1" dirty="0"/>
              <a:t> </a:t>
            </a:r>
            <a:r>
              <a:rPr lang="en-US" sz="2000" b="1" dirty="0" err="1"/>
              <a:t>ro‘y</a:t>
            </a:r>
            <a:r>
              <a:rPr lang="en-US" sz="2000" b="1" dirty="0"/>
              <a:t> </a:t>
            </a:r>
            <a:r>
              <a:rPr lang="en-US" sz="2000" b="1" dirty="0" err="1"/>
              <a:t>beradigan</a:t>
            </a:r>
            <a:r>
              <a:rPr lang="en-US" sz="2000" b="1" dirty="0"/>
              <a:t> </a:t>
            </a:r>
            <a:r>
              <a:rPr lang="en-US" sz="2000" b="1" dirty="0" err="1"/>
              <a:t>hodisaga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muqarrar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hodisa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/>
              <a:t>deyiladi</a:t>
            </a:r>
            <a:endParaRPr sz="2000" dirty="0">
              <a:solidFill>
                <a:srgbClr val="000000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105" name="Google Shape;2105;p33"/>
          <p:cNvSpPr txBox="1"/>
          <p:nvPr/>
        </p:nvSpPr>
        <p:spPr>
          <a:xfrm>
            <a:off x="5530290" y="1586382"/>
            <a:ext cx="3396793" cy="805697"/>
          </a:xfrm>
          <a:prstGeom prst="rect">
            <a:avLst/>
          </a:prstGeom>
          <a:solidFill>
            <a:srgbClr val="50005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2400" b="1" dirty="0">
                <a:solidFill>
                  <a:schemeClr val="bg1"/>
                </a:solidFill>
              </a:rPr>
              <a:t>7 </a:t>
            </a:r>
            <a:r>
              <a:rPr lang="en-US" sz="2400" b="1" dirty="0" err="1">
                <a:solidFill>
                  <a:schemeClr val="bg1"/>
                </a:solidFill>
              </a:rPr>
              <a:t>yoki</a:t>
            </a:r>
            <a:r>
              <a:rPr lang="en-US" sz="2400" b="1" dirty="0">
                <a:solidFill>
                  <a:schemeClr val="bg1"/>
                </a:solidFill>
              </a:rPr>
              <a:t> 0 </a:t>
            </a:r>
            <a:r>
              <a:rPr lang="en-US" sz="2400" b="1" dirty="0" err="1">
                <a:solidFill>
                  <a:schemeClr val="bg1"/>
                </a:solidFill>
              </a:rPr>
              <a:t>raqamining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tushishi</a:t>
            </a:r>
            <a:endParaRPr sz="2100" b="1" dirty="0">
              <a:solidFill>
                <a:schemeClr val="bg1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pic>
        <p:nvPicPr>
          <p:cNvPr id="18" name="Content Placeholder 1" descr="IMAL">
            <a:extLst>
              <a:ext uri="{FF2B5EF4-FFF2-40B4-BE49-F238E27FC236}">
                <a16:creationId xmlns:a16="http://schemas.microsoft.com/office/drawing/2014/main" id="{C946E05A-E2C8-4723-946B-0A5B58DE2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7878" y="1570745"/>
            <a:ext cx="943808" cy="9438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Google Shape;3087;p44">
            <a:extLst>
              <a:ext uri="{FF2B5EF4-FFF2-40B4-BE49-F238E27FC236}">
                <a16:creationId xmlns:a16="http://schemas.microsoft.com/office/drawing/2014/main" id="{146744B7-EF79-4F56-BE19-5687BD517AAC}"/>
              </a:ext>
            </a:extLst>
          </p:cNvPr>
          <p:cNvSpPr txBox="1"/>
          <p:nvPr/>
        </p:nvSpPr>
        <p:spPr>
          <a:xfrm>
            <a:off x="4668623" y="555717"/>
            <a:ext cx="4672883" cy="9028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>
              <a:spcBef>
                <a:spcPts val="1600"/>
              </a:spcBef>
              <a:spcAft>
                <a:spcPts val="1600"/>
              </a:spcAft>
            </a:pPr>
            <a:r>
              <a:rPr lang="en-US" sz="2000" b="1" dirty="0" err="1"/>
              <a:t>Tajriba</a:t>
            </a:r>
            <a:r>
              <a:rPr lang="en-US" sz="2000" b="1" dirty="0"/>
              <a:t> </a:t>
            </a:r>
            <a:r>
              <a:rPr lang="en-US" sz="2000" b="1" dirty="0" err="1"/>
              <a:t>natijasida</a:t>
            </a:r>
            <a:r>
              <a:rPr lang="en-US" sz="2000" b="1" dirty="0"/>
              <a:t> </a:t>
            </a:r>
            <a:r>
              <a:rPr lang="en-US" sz="2000" b="1" dirty="0" err="1"/>
              <a:t>mutloqo</a:t>
            </a:r>
            <a:r>
              <a:rPr lang="en-US" sz="2000" b="1" dirty="0"/>
              <a:t> </a:t>
            </a:r>
            <a:r>
              <a:rPr lang="en-US" sz="2000" b="1" dirty="0" err="1"/>
              <a:t>ro‘y</a:t>
            </a:r>
            <a:r>
              <a:rPr lang="en-US" sz="2000" b="1" dirty="0"/>
              <a:t> </a:t>
            </a:r>
            <a:r>
              <a:rPr lang="en-US" sz="2000" b="1" dirty="0" err="1"/>
              <a:t>bermaydigan</a:t>
            </a:r>
            <a:r>
              <a:rPr lang="en-US" sz="2000" b="1" dirty="0"/>
              <a:t> </a:t>
            </a:r>
            <a:r>
              <a:rPr lang="en-US" sz="2000" b="1" dirty="0" err="1"/>
              <a:t>hodisaga</a:t>
            </a:r>
            <a:r>
              <a:rPr lang="en-US" sz="2000" b="1" dirty="0"/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ro‘y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berishi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mumkin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bo‘lmagan</a:t>
            </a:r>
            <a:r>
              <a:rPr lang="en-US" sz="2000" b="1" dirty="0">
                <a:solidFill>
                  <a:srgbClr val="C00000"/>
                </a:solidFill>
              </a:rPr>
              <a:t> </a:t>
            </a:r>
            <a:r>
              <a:rPr lang="en-US" sz="2000" b="1" dirty="0" err="1">
                <a:solidFill>
                  <a:srgbClr val="C00000"/>
                </a:solidFill>
              </a:rPr>
              <a:t>hodisa</a:t>
            </a:r>
            <a:r>
              <a:rPr lang="en-US" sz="2000" b="1" dirty="0"/>
              <a:t> </a:t>
            </a:r>
            <a:r>
              <a:rPr lang="en-US" sz="2000" b="1" dirty="0" err="1"/>
              <a:t>deyiladi</a:t>
            </a:r>
            <a:endParaRPr lang="en-US" sz="2000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20" name="Content Placeholder 1" descr="IMAL">
            <a:extLst>
              <a:ext uri="{FF2B5EF4-FFF2-40B4-BE49-F238E27FC236}">
                <a16:creationId xmlns:a16="http://schemas.microsoft.com/office/drawing/2014/main" id="{C946E05A-E2C8-4723-946B-0A5B58DE2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766213">
            <a:off x="5102819" y="2913311"/>
            <a:ext cx="943808" cy="9438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38362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/>
          <p:nvPr/>
        </p:nvSpPr>
        <p:spPr>
          <a:xfrm>
            <a:off x="1" y="22225"/>
            <a:ext cx="9099856" cy="718514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2060"/>
          </a:solidFill>
        </p:spPr>
        <p:txBody>
          <a:bodyPr wrap="square" lIns="0" tIns="0" rIns="0" bIns="0" rtlCol="0"/>
          <a:lstStyle/>
          <a:p>
            <a:endParaRPr sz="1400"/>
          </a:p>
        </p:txBody>
      </p:sp>
      <p:sp>
        <p:nvSpPr>
          <p:cNvPr id="4" name="Прямоугольник 3"/>
          <p:cNvSpPr/>
          <p:nvPr/>
        </p:nvSpPr>
        <p:spPr>
          <a:xfrm>
            <a:off x="87794" y="765602"/>
            <a:ext cx="90257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50"/>
                </a:solidFill>
              </a:rPr>
              <a:t>      </a:t>
            </a:r>
            <a:r>
              <a:rPr lang="en-US" sz="2800" b="1" dirty="0" err="1">
                <a:solidFill>
                  <a:srgbClr val="00B050"/>
                </a:solidFill>
              </a:rPr>
              <a:t>Ta’rif</a:t>
            </a:r>
            <a:r>
              <a:rPr lang="en-US" sz="2800" b="1" dirty="0">
                <a:solidFill>
                  <a:srgbClr val="00B050"/>
                </a:solidFill>
              </a:rPr>
              <a:t>. </a:t>
            </a:r>
            <a:r>
              <a:rPr lang="en-US" sz="2800" b="1" dirty="0" err="1"/>
              <a:t>Tajriba</a:t>
            </a:r>
            <a:r>
              <a:rPr lang="en-US" sz="2800" b="1" dirty="0"/>
              <a:t> </a:t>
            </a:r>
            <a:r>
              <a:rPr lang="en-US" sz="2800" b="1" dirty="0" err="1"/>
              <a:t>natijasida</a:t>
            </a:r>
            <a:r>
              <a:rPr lang="en-US" sz="2800" b="1" dirty="0"/>
              <a:t> </a:t>
            </a:r>
            <a:r>
              <a:rPr lang="en-US" sz="2800" b="1" dirty="0" err="1"/>
              <a:t>ro‘y</a:t>
            </a:r>
            <a:r>
              <a:rPr lang="en-US" sz="2800" b="1" dirty="0"/>
              <a:t> </a:t>
            </a:r>
            <a:r>
              <a:rPr lang="en-US" sz="2800" b="1" dirty="0" err="1"/>
              <a:t>berishi</a:t>
            </a:r>
            <a:r>
              <a:rPr lang="en-US" sz="2800" b="1" dirty="0"/>
              <a:t> ham, </a:t>
            </a:r>
            <a:r>
              <a:rPr lang="en-US" sz="2800" b="1" dirty="0" err="1"/>
              <a:t>ro‘y</a:t>
            </a:r>
            <a:r>
              <a:rPr lang="en-US" sz="2800" b="1" dirty="0"/>
              <a:t> </a:t>
            </a:r>
            <a:r>
              <a:rPr lang="en-US" sz="2800" b="1" dirty="0" err="1"/>
              <a:t>bermasligi</a:t>
            </a:r>
            <a:r>
              <a:rPr lang="en-US" sz="2800" b="1" dirty="0"/>
              <a:t> ham </a:t>
            </a:r>
            <a:r>
              <a:rPr lang="en-US" sz="2800" b="1" dirty="0" err="1"/>
              <a:t>mumkin</a:t>
            </a:r>
            <a:r>
              <a:rPr lang="en-US" sz="2800" b="1" dirty="0"/>
              <a:t> </a:t>
            </a:r>
            <a:r>
              <a:rPr lang="en-US" sz="2800" b="1" dirty="0" err="1"/>
              <a:t>bo‘lgan</a:t>
            </a:r>
            <a:r>
              <a:rPr lang="en-US" sz="2800" b="1" dirty="0"/>
              <a:t> </a:t>
            </a:r>
            <a:r>
              <a:rPr lang="en-US" sz="2800" b="1" dirty="0" err="1"/>
              <a:t>hodisa</a:t>
            </a:r>
            <a:r>
              <a:rPr lang="en-US" sz="2800" b="1" dirty="0"/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tasodifiy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>
                <a:solidFill>
                  <a:srgbClr val="C00000"/>
                </a:solidFill>
              </a:rPr>
              <a:t>hodisa</a:t>
            </a:r>
            <a:r>
              <a:rPr lang="en-US" sz="2800" b="1" dirty="0">
                <a:solidFill>
                  <a:srgbClr val="C00000"/>
                </a:solidFill>
              </a:rPr>
              <a:t> </a:t>
            </a:r>
            <a:r>
              <a:rPr lang="en-US" sz="2800" b="1" dirty="0" err="1"/>
              <a:t>deyiladi</a:t>
            </a:r>
            <a:r>
              <a:rPr lang="en-US" sz="2800" b="1" dirty="0"/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451900" y="69330"/>
            <a:ext cx="430265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>
                <a:solidFill>
                  <a:schemeClr val="bg1"/>
                </a:solidFill>
              </a:rPr>
              <a:t>TASODIFIY HODISA </a:t>
            </a:r>
            <a:endParaRPr lang="ru-RU" sz="4000" b="1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5611" y="4525987"/>
            <a:ext cx="89760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/>
              <a:t>Tasodifiy</a:t>
            </a:r>
            <a:r>
              <a:rPr lang="en-US" sz="2400" b="1" dirty="0"/>
              <a:t> </a:t>
            </a:r>
            <a:r>
              <a:rPr lang="en-US" sz="2400" b="1" dirty="0" err="1"/>
              <a:t>hodisalar</a:t>
            </a:r>
            <a:r>
              <a:rPr lang="en-US" sz="2400" b="1" dirty="0"/>
              <a:t>  </a:t>
            </a:r>
            <a:r>
              <a:rPr lang="en-US" sz="2400" b="1" i="1" dirty="0">
                <a:solidFill>
                  <a:srgbClr val="C00000"/>
                </a:solidFill>
              </a:rPr>
              <a:t>A, B, C, ... </a:t>
            </a:r>
            <a:r>
              <a:rPr lang="en-US" sz="2400" b="1" dirty="0" err="1"/>
              <a:t>harflari</a:t>
            </a:r>
            <a:r>
              <a:rPr lang="en-US" sz="2400" b="1" dirty="0"/>
              <a:t> </a:t>
            </a:r>
            <a:r>
              <a:rPr lang="en-US" sz="2400" b="1" dirty="0" err="1"/>
              <a:t>bilan</a:t>
            </a:r>
            <a:r>
              <a:rPr lang="en-US" sz="2400" b="1" dirty="0"/>
              <a:t> </a:t>
            </a:r>
            <a:r>
              <a:rPr lang="en-US" sz="2400" b="1" dirty="0" err="1"/>
              <a:t>belgilanadi</a:t>
            </a:r>
            <a:r>
              <a:rPr lang="en-US" sz="2400" b="1" dirty="0"/>
              <a:t>.</a:t>
            </a:r>
          </a:p>
        </p:txBody>
      </p:sp>
      <p:pic>
        <p:nvPicPr>
          <p:cNvPr id="2050" name="Picture 2" descr="Стоковые векторные изображения Игральные кости icon | Depositphotos®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3" t="14512" r="8714" b="15366"/>
          <a:stretch/>
        </p:blipFill>
        <p:spPr bwMode="auto">
          <a:xfrm>
            <a:off x="722606" y="2565069"/>
            <a:ext cx="1889924" cy="1593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монета Узбекистан 500 сум 2018 год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179" y="2696603"/>
            <a:ext cx="2857500" cy="147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79" y="3365113"/>
            <a:ext cx="1155546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8" descr="Бильярдные шары Битки бильярдные купить в Киеве (Украина)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2588825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 descr="Купить бильярдные шары поштучно в Краснодаре.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6979" y="3386738"/>
            <a:ext cx="1155546" cy="7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951" y="2610451"/>
            <a:ext cx="776287" cy="77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288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4504" y="2369490"/>
            <a:ext cx="2555002" cy="610728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76300" y="322740"/>
            <a:ext cx="7172325" cy="51301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4000" b="1"/>
              <a:t>Tasodifiy hodisalarning turlari</a:t>
            </a:r>
            <a:endParaRPr lang="ru-RU" sz="4000" b="1"/>
          </a:p>
        </p:txBody>
      </p:sp>
      <p:sp>
        <p:nvSpPr>
          <p:cNvPr id="4" name="AutoShape 3"/>
          <p:cNvSpPr>
            <a:spLocks noChangeArrowheads="1"/>
          </p:cNvSpPr>
          <p:nvPr/>
        </p:nvSpPr>
        <p:spPr bwMode="gray">
          <a:xfrm>
            <a:off x="750479" y="974314"/>
            <a:ext cx="7208002" cy="1973657"/>
          </a:xfrm>
          <a:prstGeom prst="upArrow">
            <a:avLst>
              <a:gd name="adj1" fmla="val 57824"/>
              <a:gd name="adj2" fmla="val 55114"/>
            </a:avLst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lIns="145143" tIns="72571" rIns="145143" bIns="72571" anchor="ctr"/>
          <a:lstStyle/>
          <a:p>
            <a:endParaRPr lang="ru-RU"/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338900" y="2390931"/>
            <a:ext cx="2401610" cy="2845915"/>
            <a:chOff x="576" y="2476"/>
            <a:chExt cx="995" cy="1304"/>
          </a:xfrm>
        </p:grpSpPr>
        <p:grpSp>
          <p:nvGrpSpPr>
            <p:cNvPr id="8" name="Group 7"/>
            <p:cNvGrpSpPr>
              <a:grpSpLocks/>
            </p:cNvGrpSpPr>
            <p:nvPr/>
          </p:nvGrpSpPr>
          <p:grpSpPr bwMode="auto">
            <a:xfrm>
              <a:off x="576" y="2476"/>
              <a:ext cx="936" cy="954"/>
              <a:chOff x="624" y="1584"/>
              <a:chExt cx="1248" cy="1296"/>
            </a:xfrm>
          </p:grpSpPr>
          <p:grpSp>
            <p:nvGrpSpPr>
              <p:cNvPr id="10" name="Group 8"/>
              <p:cNvGrpSpPr>
                <a:grpSpLocks/>
              </p:cNvGrpSpPr>
              <p:nvPr/>
            </p:nvGrpSpPr>
            <p:grpSpPr bwMode="auto">
              <a:xfrm>
                <a:off x="624" y="1584"/>
                <a:ext cx="1248" cy="1296"/>
                <a:chOff x="2016" y="1920"/>
                <a:chExt cx="1680" cy="1680"/>
              </a:xfrm>
            </p:grpSpPr>
            <p:sp>
              <p:nvSpPr>
                <p:cNvPr id="12" name="Oval 9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shade val="63529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3" name="Freeform 10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1" name="Text Box 11"/>
              <p:cNvSpPr txBox="1">
                <a:spLocks noChangeArrowheads="1"/>
              </p:cNvSpPr>
              <p:nvPr/>
            </p:nvSpPr>
            <p:spPr bwMode="gray">
              <a:xfrm>
                <a:off x="1191" y="2244"/>
                <a:ext cx="102" cy="3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endParaRPr lang="en-US" sz="32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endParaRPr>
              </a:p>
            </p:txBody>
          </p:sp>
        </p:grpSp>
        <p:sp>
          <p:nvSpPr>
            <p:cNvPr id="9" name="Oval 12"/>
            <p:cNvSpPr>
              <a:spLocks noChangeArrowheads="1"/>
            </p:cNvSpPr>
            <p:nvPr/>
          </p:nvSpPr>
          <p:spPr bwMode="gray">
            <a:xfrm>
              <a:off x="576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</p:grpSp>
      <p:grpSp>
        <p:nvGrpSpPr>
          <p:cNvPr id="14" name="Group 13"/>
          <p:cNvGrpSpPr>
            <a:grpSpLocks/>
          </p:cNvGrpSpPr>
          <p:nvPr/>
        </p:nvGrpSpPr>
        <p:grpSpPr bwMode="auto">
          <a:xfrm>
            <a:off x="3362544" y="2390931"/>
            <a:ext cx="2459539" cy="2845915"/>
            <a:chOff x="1776" y="2476"/>
            <a:chExt cx="1019" cy="1304"/>
          </a:xfrm>
        </p:grpSpPr>
        <p:grpSp>
          <p:nvGrpSpPr>
            <p:cNvPr id="15" name="Group 14"/>
            <p:cNvGrpSpPr>
              <a:grpSpLocks/>
            </p:cNvGrpSpPr>
            <p:nvPr/>
          </p:nvGrpSpPr>
          <p:grpSpPr bwMode="auto">
            <a:xfrm>
              <a:off x="1776" y="2476"/>
              <a:ext cx="960" cy="958"/>
              <a:chOff x="2016" y="1920"/>
              <a:chExt cx="1680" cy="1680"/>
            </a:xfrm>
          </p:grpSpPr>
          <p:sp>
            <p:nvSpPr>
              <p:cNvPr id="18" name="Oval 15"/>
              <p:cNvSpPr>
                <a:spLocks noChangeArrowheads="1"/>
              </p:cNvSpPr>
              <p:nvPr/>
            </p:nvSpPr>
            <p:spPr bwMode="gray">
              <a:xfrm>
                <a:off x="2016" y="1920"/>
                <a:ext cx="1680" cy="1680"/>
              </a:xfrm>
              <a:prstGeom prst="ellipse">
                <a:avLst/>
              </a:prstGeom>
              <a:gradFill rotWithShape="1">
                <a:gsLst>
                  <a:gs pos="0">
                    <a:schemeClr val="hlink"/>
                  </a:gs>
                  <a:gs pos="100000">
                    <a:schemeClr val="hlink">
                      <a:gamma/>
                      <a:shade val="51373"/>
                      <a:invGamma/>
                    </a:scheme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sy="50000" kx="-2453608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19" name="Freeform 16"/>
              <p:cNvSpPr>
                <a:spLocks/>
              </p:cNvSpPr>
              <p:nvPr/>
            </p:nvSpPr>
            <p:spPr bwMode="gray">
              <a:xfrm>
                <a:off x="2208" y="1948"/>
                <a:ext cx="1296" cy="634"/>
              </a:xfrm>
              <a:custGeom>
                <a:avLst/>
                <a:gdLst>
                  <a:gd name="T0" fmla="*/ 1301 w 1321"/>
                  <a:gd name="T1" fmla="*/ 401 h 712"/>
                  <a:gd name="T2" fmla="*/ 1317 w 1321"/>
                  <a:gd name="T3" fmla="*/ 442 h 712"/>
                  <a:gd name="T4" fmla="*/ 1321 w 1321"/>
                  <a:gd name="T5" fmla="*/ 481 h 712"/>
                  <a:gd name="T6" fmla="*/ 1315 w 1321"/>
                  <a:gd name="T7" fmla="*/ 516 h 712"/>
                  <a:gd name="T8" fmla="*/ 1298 w 1321"/>
                  <a:gd name="T9" fmla="*/ 550 h 712"/>
                  <a:gd name="T10" fmla="*/ 1272 w 1321"/>
                  <a:gd name="T11" fmla="*/ 579 h 712"/>
                  <a:gd name="T12" fmla="*/ 1239 w 1321"/>
                  <a:gd name="T13" fmla="*/ 604 h 712"/>
                  <a:gd name="T14" fmla="*/ 1196 w 1321"/>
                  <a:gd name="T15" fmla="*/ 628 h 712"/>
                  <a:gd name="T16" fmla="*/ 1147 w 1321"/>
                  <a:gd name="T17" fmla="*/ 649 h 712"/>
                  <a:gd name="T18" fmla="*/ 1092 w 1321"/>
                  <a:gd name="T19" fmla="*/ 667 h 712"/>
                  <a:gd name="T20" fmla="*/ 1031 w 1321"/>
                  <a:gd name="T21" fmla="*/ 683 h 712"/>
                  <a:gd name="T22" fmla="*/ 967 w 1321"/>
                  <a:gd name="T23" fmla="*/ 694 h 712"/>
                  <a:gd name="T24" fmla="*/ 896 w 1321"/>
                  <a:gd name="T25" fmla="*/ 704 h 712"/>
                  <a:gd name="T26" fmla="*/ 824 w 1321"/>
                  <a:gd name="T27" fmla="*/ 710 h 712"/>
                  <a:gd name="T28" fmla="*/ 795 w 1321"/>
                  <a:gd name="T29" fmla="*/ 712 h 712"/>
                  <a:gd name="T30" fmla="*/ 476 w 1321"/>
                  <a:gd name="T31" fmla="*/ 712 h 712"/>
                  <a:gd name="T32" fmla="*/ 472 w 1321"/>
                  <a:gd name="T33" fmla="*/ 712 h 712"/>
                  <a:gd name="T34" fmla="*/ 409 w 1321"/>
                  <a:gd name="T35" fmla="*/ 708 h 712"/>
                  <a:gd name="T36" fmla="*/ 348 w 1321"/>
                  <a:gd name="T37" fmla="*/ 704 h 712"/>
                  <a:gd name="T38" fmla="*/ 290 w 1321"/>
                  <a:gd name="T39" fmla="*/ 696 h 712"/>
                  <a:gd name="T40" fmla="*/ 235 w 1321"/>
                  <a:gd name="T41" fmla="*/ 689 h 712"/>
                  <a:gd name="T42" fmla="*/ 186 w 1321"/>
                  <a:gd name="T43" fmla="*/ 677 h 712"/>
                  <a:gd name="T44" fmla="*/ 141 w 1321"/>
                  <a:gd name="T45" fmla="*/ 663 h 712"/>
                  <a:gd name="T46" fmla="*/ 102 w 1321"/>
                  <a:gd name="T47" fmla="*/ 648 h 712"/>
                  <a:gd name="T48" fmla="*/ 67 w 1321"/>
                  <a:gd name="T49" fmla="*/ 630 h 712"/>
                  <a:gd name="T50" fmla="*/ 39 w 1321"/>
                  <a:gd name="T51" fmla="*/ 608 h 712"/>
                  <a:gd name="T52" fmla="*/ 18 w 1321"/>
                  <a:gd name="T53" fmla="*/ 583 h 712"/>
                  <a:gd name="T54" fmla="*/ 6 w 1321"/>
                  <a:gd name="T55" fmla="*/ 554 h 712"/>
                  <a:gd name="T56" fmla="*/ 0 w 1321"/>
                  <a:gd name="T57" fmla="*/ 524 h 712"/>
                  <a:gd name="T58" fmla="*/ 0 w 1321"/>
                  <a:gd name="T59" fmla="*/ 520 h 712"/>
                  <a:gd name="T60" fmla="*/ 4 w 1321"/>
                  <a:gd name="T61" fmla="*/ 487 h 712"/>
                  <a:gd name="T62" fmla="*/ 16 w 1321"/>
                  <a:gd name="T63" fmla="*/ 446 h 712"/>
                  <a:gd name="T64" fmla="*/ 51 w 1321"/>
                  <a:gd name="T65" fmla="*/ 370 h 712"/>
                  <a:gd name="T66" fmla="*/ 94 w 1321"/>
                  <a:gd name="T67" fmla="*/ 299 h 712"/>
                  <a:gd name="T68" fmla="*/ 147 w 1321"/>
                  <a:gd name="T69" fmla="*/ 235 h 712"/>
                  <a:gd name="T70" fmla="*/ 204 w 1321"/>
                  <a:gd name="T71" fmla="*/ 176 h 712"/>
                  <a:gd name="T72" fmla="*/ 270 w 1321"/>
                  <a:gd name="T73" fmla="*/ 125 h 712"/>
                  <a:gd name="T74" fmla="*/ 341 w 1321"/>
                  <a:gd name="T75" fmla="*/ 82 h 712"/>
                  <a:gd name="T76" fmla="*/ 415 w 1321"/>
                  <a:gd name="T77" fmla="*/ 47 h 712"/>
                  <a:gd name="T78" fmla="*/ 497 w 1321"/>
                  <a:gd name="T79" fmla="*/ 21 h 712"/>
                  <a:gd name="T80" fmla="*/ 581 w 1321"/>
                  <a:gd name="T81" fmla="*/ 6 h 712"/>
                  <a:gd name="T82" fmla="*/ 667 w 1321"/>
                  <a:gd name="T83" fmla="*/ 0 h 712"/>
                  <a:gd name="T84" fmla="*/ 667 w 1321"/>
                  <a:gd name="T85" fmla="*/ 0 h 712"/>
                  <a:gd name="T86" fmla="*/ 759 w 1321"/>
                  <a:gd name="T87" fmla="*/ 6 h 712"/>
                  <a:gd name="T88" fmla="*/ 847 w 1321"/>
                  <a:gd name="T89" fmla="*/ 23 h 712"/>
                  <a:gd name="T90" fmla="*/ 932 w 1321"/>
                  <a:gd name="T91" fmla="*/ 53 h 712"/>
                  <a:gd name="T92" fmla="*/ 1010 w 1321"/>
                  <a:gd name="T93" fmla="*/ 90 h 712"/>
                  <a:gd name="T94" fmla="*/ 1082 w 1321"/>
                  <a:gd name="T95" fmla="*/ 137 h 712"/>
                  <a:gd name="T96" fmla="*/ 1149 w 1321"/>
                  <a:gd name="T97" fmla="*/ 194 h 712"/>
                  <a:gd name="T98" fmla="*/ 1208 w 1321"/>
                  <a:gd name="T99" fmla="*/ 256 h 712"/>
                  <a:gd name="T100" fmla="*/ 1258 w 1321"/>
                  <a:gd name="T101" fmla="*/ 325 h 712"/>
                  <a:gd name="T102" fmla="*/ 1301 w 1321"/>
                  <a:gd name="T103" fmla="*/ 401 h 712"/>
                  <a:gd name="T104" fmla="*/ 1301 w 1321"/>
                  <a:gd name="T105" fmla="*/ 401 h 7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321" h="712">
                    <a:moveTo>
                      <a:pt x="1301" y="401"/>
                    </a:moveTo>
                    <a:lnTo>
                      <a:pt x="1317" y="442"/>
                    </a:lnTo>
                    <a:lnTo>
                      <a:pt x="1321" y="481"/>
                    </a:lnTo>
                    <a:lnTo>
                      <a:pt x="1315" y="516"/>
                    </a:lnTo>
                    <a:lnTo>
                      <a:pt x="1298" y="550"/>
                    </a:lnTo>
                    <a:lnTo>
                      <a:pt x="1272" y="579"/>
                    </a:lnTo>
                    <a:lnTo>
                      <a:pt x="1239" y="604"/>
                    </a:lnTo>
                    <a:lnTo>
                      <a:pt x="1196" y="628"/>
                    </a:lnTo>
                    <a:lnTo>
                      <a:pt x="1147" y="649"/>
                    </a:lnTo>
                    <a:lnTo>
                      <a:pt x="1092" y="667"/>
                    </a:lnTo>
                    <a:lnTo>
                      <a:pt x="1031" y="683"/>
                    </a:lnTo>
                    <a:lnTo>
                      <a:pt x="967" y="694"/>
                    </a:lnTo>
                    <a:lnTo>
                      <a:pt x="896" y="704"/>
                    </a:lnTo>
                    <a:lnTo>
                      <a:pt x="824" y="710"/>
                    </a:lnTo>
                    <a:lnTo>
                      <a:pt x="795" y="712"/>
                    </a:lnTo>
                    <a:lnTo>
                      <a:pt x="476" y="712"/>
                    </a:lnTo>
                    <a:lnTo>
                      <a:pt x="472" y="712"/>
                    </a:lnTo>
                    <a:lnTo>
                      <a:pt x="409" y="708"/>
                    </a:lnTo>
                    <a:lnTo>
                      <a:pt x="348" y="704"/>
                    </a:lnTo>
                    <a:lnTo>
                      <a:pt x="290" y="696"/>
                    </a:lnTo>
                    <a:lnTo>
                      <a:pt x="235" y="689"/>
                    </a:lnTo>
                    <a:lnTo>
                      <a:pt x="186" y="677"/>
                    </a:lnTo>
                    <a:lnTo>
                      <a:pt x="141" y="663"/>
                    </a:lnTo>
                    <a:lnTo>
                      <a:pt x="102" y="648"/>
                    </a:lnTo>
                    <a:lnTo>
                      <a:pt x="67" y="630"/>
                    </a:lnTo>
                    <a:lnTo>
                      <a:pt x="39" y="608"/>
                    </a:lnTo>
                    <a:lnTo>
                      <a:pt x="18" y="583"/>
                    </a:lnTo>
                    <a:lnTo>
                      <a:pt x="6" y="554"/>
                    </a:lnTo>
                    <a:lnTo>
                      <a:pt x="0" y="524"/>
                    </a:lnTo>
                    <a:lnTo>
                      <a:pt x="0" y="520"/>
                    </a:lnTo>
                    <a:lnTo>
                      <a:pt x="4" y="487"/>
                    </a:lnTo>
                    <a:lnTo>
                      <a:pt x="16" y="446"/>
                    </a:lnTo>
                    <a:lnTo>
                      <a:pt x="51" y="370"/>
                    </a:lnTo>
                    <a:lnTo>
                      <a:pt x="94" y="299"/>
                    </a:lnTo>
                    <a:lnTo>
                      <a:pt x="147" y="235"/>
                    </a:lnTo>
                    <a:lnTo>
                      <a:pt x="204" y="176"/>
                    </a:lnTo>
                    <a:lnTo>
                      <a:pt x="270" y="125"/>
                    </a:lnTo>
                    <a:lnTo>
                      <a:pt x="341" y="82"/>
                    </a:lnTo>
                    <a:lnTo>
                      <a:pt x="415" y="47"/>
                    </a:lnTo>
                    <a:lnTo>
                      <a:pt x="497" y="21"/>
                    </a:lnTo>
                    <a:lnTo>
                      <a:pt x="581" y="6"/>
                    </a:lnTo>
                    <a:lnTo>
                      <a:pt x="667" y="0"/>
                    </a:lnTo>
                    <a:lnTo>
                      <a:pt x="667" y="0"/>
                    </a:lnTo>
                    <a:lnTo>
                      <a:pt x="759" y="6"/>
                    </a:lnTo>
                    <a:lnTo>
                      <a:pt x="847" y="23"/>
                    </a:lnTo>
                    <a:lnTo>
                      <a:pt x="932" y="53"/>
                    </a:lnTo>
                    <a:lnTo>
                      <a:pt x="1010" y="90"/>
                    </a:lnTo>
                    <a:lnTo>
                      <a:pt x="1082" y="137"/>
                    </a:lnTo>
                    <a:lnTo>
                      <a:pt x="1149" y="194"/>
                    </a:lnTo>
                    <a:lnTo>
                      <a:pt x="1208" y="256"/>
                    </a:lnTo>
                    <a:lnTo>
                      <a:pt x="1258" y="325"/>
                    </a:lnTo>
                    <a:lnTo>
                      <a:pt x="1301" y="401"/>
                    </a:lnTo>
                    <a:lnTo>
                      <a:pt x="1301" y="401"/>
                    </a:lnTo>
                    <a:close/>
                  </a:path>
                </a:pathLst>
              </a:cu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100000">
                    <a:schemeClr val="hlink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0">
                    <a:solidFill>
                      <a:srgbClr val="000000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16" name="Text Box 17"/>
            <p:cNvSpPr txBox="1">
              <a:spLocks noChangeArrowheads="1"/>
            </p:cNvSpPr>
            <p:nvPr/>
          </p:nvSpPr>
          <p:spPr bwMode="gray">
            <a:xfrm>
              <a:off x="1826" y="2625"/>
              <a:ext cx="864" cy="7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3200" b="1">
                  <a:solidFill>
                    <a:schemeClr val="bg1"/>
                  </a:solidFill>
                </a:rPr>
                <a:t>Yagona mumkin bo‘lgan</a:t>
              </a:r>
              <a:endParaRPr 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17" name="Oval 18"/>
            <p:cNvSpPr>
              <a:spLocks noChangeArrowheads="1"/>
            </p:cNvSpPr>
            <p:nvPr/>
          </p:nvSpPr>
          <p:spPr bwMode="gray">
            <a:xfrm>
              <a:off x="1800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</p:grpSp>
      <p:grpSp>
        <p:nvGrpSpPr>
          <p:cNvPr id="26" name="Group 25"/>
          <p:cNvGrpSpPr>
            <a:grpSpLocks/>
          </p:cNvGrpSpPr>
          <p:nvPr/>
        </p:nvGrpSpPr>
        <p:grpSpPr bwMode="auto">
          <a:xfrm>
            <a:off x="6507134" y="2446903"/>
            <a:ext cx="2401611" cy="2907024"/>
            <a:chOff x="4272" y="2448"/>
            <a:chExt cx="995" cy="1332"/>
          </a:xfrm>
        </p:grpSpPr>
        <p:grpSp>
          <p:nvGrpSpPr>
            <p:cNvPr id="27" name="Group 26"/>
            <p:cNvGrpSpPr>
              <a:grpSpLocks/>
            </p:cNvGrpSpPr>
            <p:nvPr/>
          </p:nvGrpSpPr>
          <p:grpSpPr bwMode="auto">
            <a:xfrm>
              <a:off x="4275" y="2448"/>
              <a:ext cx="961" cy="965"/>
              <a:chOff x="2400" y="1488"/>
              <a:chExt cx="1152" cy="1152"/>
            </a:xfrm>
          </p:grpSpPr>
          <p:grpSp>
            <p:nvGrpSpPr>
              <p:cNvPr id="29" name="Group 27"/>
              <p:cNvGrpSpPr>
                <a:grpSpLocks/>
              </p:cNvGrpSpPr>
              <p:nvPr/>
            </p:nvGrpSpPr>
            <p:grpSpPr bwMode="auto">
              <a:xfrm>
                <a:off x="2400" y="1488"/>
                <a:ext cx="1152" cy="1152"/>
                <a:chOff x="2016" y="1920"/>
                <a:chExt cx="1680" cy="1680"/>
              </a:xfrm>
            </p:grpSpPr>
            <p:sp>
              <p:nvSpPr>
                <p:cNvPr id="31" name="Oval 28"/>
                <p:cNvSpPr>
                  <a:spLocks noChangeArrowheads="1"/>
                </p:cNvSpPr>
                <p:nvPr/>
              </p:nvSpPr>
              <p:spPr bwMode="gray">
                <a:xfrm>
                  <a:off x="2016" y="1920"/>
                  <a:ext cx="1680" cy="1680"/>
                </a:xfrm>
                <a:prstGeom prst="ellipse">
                  <a:avLst/>
                </a:prstGeom>
                <a:gradFill rotWithShape="1">
                  <a:gsLst>
                    <a:gs pos="0">
                      <a:schemeClr val="folHlink"/>
                    </a:gs>
                    <a:gs pos="100000">
                      <a:schemeClr val="folHlink">
                        <a:gamma/>
                        <a:shade val="24314"/>
                        <a:invGamma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32" name="Freeform 29"/>
                <p:cNvSpPr>
                  <a:spLocks/>
                </p:cNvSpPr>
                <p:nvPr/>
              </p:nvSpPr>
              <p:spPr bwMode="gray">
                <a:xfrm>
                  <a:off x="2208" y="1948"/>
                  <a:ext cx="1296" cy="634"/>
                </a:xfrm>
                <a:custGeom>
                  <a:avLst/>
                  <a:gdLst>
                    <a:gd name="T0" fmla="*/ 1301 w 1321"/>
                    <a:gd name="T1" fmla="*/ 401 h 712"/>
                    <a:gd name="T2" fmla="*/ 1317 w 1321"/>
                    <a:gd name="T3" fmla="*/ 442 h 712"/>
                    <a:gd name="T4" fmla="*/ 1321 w 1321"/>
                    <a:gd name="T5" fmla="*/ 481 h 712"/>
                    <a:gd name="T6" fmla="*/ 1315 w 1321"/>
                    <a:gd name="T7" fmla="*/ 516 h 712"/>
                    <a:gd name="T8" fmla="*/ 1298 w 1321"/>
                    <a:gd name="T9" fmla="*/ 550 h 712"/>
                    <a:gd name="T10" fmla="*/ 1272 w 1321"/>
                    <a:gd name="T11" fmla="*/ 579 h 712"/>
                    <a:gd name="T12" fmla="*/ 1239 w 1321"/>
                    <a:gd name="T13" fmla="*/ 604 h 712"/>
                    <a:gd name="T14" fmla="*/ 1196 w 1321"/>
                    <a:gd name="T15" fmla="*/ 628 h 712"/>
                    <a:gd name="T16" fmla="*/ 1147 w 1321"/>
                    <a:gd name="T17" fmla="*/ 649 h 712"/>
                    <a:gd name="T18" fmla="*/ 1092 w 1321"/>
                    <a:gd name="T19" fmla="*/ 667 h 712"/>
                    <a:gd name="T20" fmla="*/ 1031 w 1321"/>
                    <a:gd name="T21" fmla="*/ 683 h 712"/>
                    <a:gd name="T22" fmla="*/ 967 w 1321"/>
                    <a:gd name="T23" fmla="*/ 694 h 712"/>
                    <a:gd name="T24" fmla="*/ 896 w 1321"/>
                    <a:gd name="T25" fmla="*/ 704 h 712"/>
                    <a:gd name="T26" fmla="*/ 824 w 1321"/>
                    <a:gd name="T27" fmla="*/ 710 h 712"/>
                    <a:gd name="T28" fmla="*/ 795 w 1321"/>
                    <a:gd name="T29" fmla="*/ 712 h 712"/>
                    <a:gd name="T30" fmla="*/ 476 w 1321"/>
                    <a:gd name="T31" fmla="*/ 712 h 712"/>
                    <a:gd name="T32" fmla="*/ 472 w 1321"/>
                    <a:gd name="T33" fmla="*/ 712 h 712"/>
                    <a:gd name="T34" fmla="*/ 409 w 1321"/>
                    <a:gd name="T35" fmla="*/ 708 h 712"/>
                    <a:gd name="T36" fmla="*/ 348 w 1321"/>
                    <a:gd name="T37" fmla="*/ 704 h 712"/>
                    <a:gd name="T38" fmla="*/ 290 w 1321"/>
                    <a:gd name="T39" fmla="*/ 696 h 712"/>
                    <a:gd name="T40" fmla="*/ 235 w 1321"/>
                    <a:gd name="T41" fmla="*/ 689 h 712"/>
                    <a:gd name="T42" fmla="*/ 186 w 1321"/>
                    <a:gd name="T43" fmla="*/ 677 h 712"/>
                    <a:gd name="T44" fmla="*/ 141 w 1321"/>
                    <a:gd name="T45" fmla="*/ 663 h 712"/>
                    <a:gd name="T46" fmla="*/ 102 w 1321"/>
                    <a:gd name="T47" fmla="*/ 648 h 712"/>
                    <a:gd name="T48" fmla="*/ 67 w 1321"/>
                    <a:gd name="T49" fmla="*/ 630 h 712"/>
                    <a:gd name="T50" fmla="*/ 39 w 1321"/>
                    <a:gd name="T51" fmla="*/ 608 h 712"/>
                    <a:gd name="T52" fmla="*/ 18 w 1321"/>
                    <a:gd name="T53" fmla="*/ 583 h 712"/>
                    <a:gd name="T54" fmla="*/ 6 w 1321"/>
                    <a:gd name="T55" fmla="*/ 554 h 712"/>
                    <a:gd name="T56" fmla="*/ 0 w 1321"/>
                    <a:gd name="T57" fmla="*/ 524 h 712"/>
                    <a:gd name="T58" fmla="*/ 0 w 1321"/>
                    <a:gd name="T59" fmla="*/ 520 h 712"/>
                    <a:gd name="T60" fmla="*/ 4 w 1321"/>
                    <a:gd name="T61" fmla="*/ 487 h 712"/>
                    <a:gd name="T62" fmla="*/ 16 w 1321"/>
                    <a:gd name="T63" fmla="*/ 446 h 712"/>
                    <a:gd name="T64" fmla="*/ 51 w 1321"/>
                    <a:gd name="T65" fmla="*/ 370 h 712"/>
                    <a:gd name="T66" fmla="*/ 94 w 1321"/>
                    <a:gd name="T67" fmla="*/ 299 h 712"/>
                    <a:gd name="T68" fmla="*/ 147 w 1321"/>
                    <a:gd name="T69" fmla="*/ 235 h 712"/>
                    <a:gd name="T70" fmla="*/ 204 w 1321"/>
                    <a:gd name="T71" fmla="*/ 176 h 712"/>
                    <a:gd name="T72" fmla="*/ 270 w 1321"/>
                    <a:gd name="T73" fmla="*/ 125 h 712"/>
                    <a:gd name="T74" fmla="*/ 341 w 1321"/>
                    <a:gd name="T75" fmla="*/ 82 h 712"/>
                    <a:gd name="T76" fmla="*/ 415 w 1321"/>
                    <a:gd name="T77" fmla="*/ 47 h 712"/>
                    <a:gd name="T78" fmla="*/ 497 w 1321"/>
                    <a:gd name="T79" fmla="*/ 21 h 712"/>
                    <a:gd name="T80" fmla="*/ 581 w 1321"/>
                    <a:gd name="T81" fmla="*/ 6 h 712"/>
                    <a:gd name="T82" fmla="*/ 667 w 1321"/>
                    <a:gd name="T83" fmla="*/ 0 h 712"/>
                    <a:gd name="T84" fmla="*/ 667 w 1321"/>
                    <a:gd name="T85" fmla="*/ 0 h 712"/>
                    <a:gd name="T86" fmla="*/ 759 w 1321"/>
                    <a:gd name="T87" fmla="*/ 6 h 712"/>
                    <a:gd name="T88" fmla="*/ 847 w 1321"/>
                    <a:gd name="T89" fmla="*/ 23 h 712"/>
                    <a:gd name="T90" fmla="*/ 932 w 1321"/>
                    <a:gd name="T91" fmla="*/ 53 h 712"/>
                    <a:gd name="T92" fmla="*/ 1010 w 1321"/>
                    <a:gd name="T93" fmla="*/ 90 h 712"/>
                    <a:gd name="T94" fmla="*/ 1082 w 1321"/>
                    <a:gd name="T95" fmla="*/ 137 h 712"/>
                    <a:gd name="T96" fmla="*/ 1149 w 1321"/>
                    <a:gd name="T97" fmla="*/ 194 h 712"/>
                    <a:gd name="T98" fmla="*/ 1208 w 1321"/>
                    <a:gd name="T99" fmla="*/ 256 h 712"/>
                    <a:gd name="T100" fmla="*/ 1258 w 1321"/>
                    <a:gd name="T101" fmla="*/ 325 h 712"/>
                    <a:gd name="T102" fmla="*/ 1301 w 1321"/>
                    <a:gd name="T103" fmla="*/ 401 h 712"/>
                    <a:gd name="T104" fmla="*/ 1301 w 1321"/>
                    <a:gd name="T105" fmla="*/ 401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321" h="712">
                      <a:moveTo>
                        <a:pt x="1301" y="401"/>
                      </a:moveTo>
                      <a:lnTo>
                        <a:pt x="1317" y="442"/>
                      </a:lnTo>
                      <a:lnTo>
                        <a:pt x="1321" y="481"/>
                      </a:lnTo>
                      <a:lnTo>
                        <a:pt x="1315" y="516"/>
                      </a:lnTo>
                      <a:lnTo>
                        <a:pt x="1298" y="550"/>
                      </a:lnTo>
                      <a:lnTo>
                        <a:pt x="1272" y="579"/>
                      </a:lnTo>
                      <a:lnTo>
                        <a:pt x="1239" y="604"/>
                      </a:lnTo>
                      <a:lnTo>
                        <a:pt x="1196" y="628"/>
                      </a:lnTo>
                      <a:lnTo>
                        <a:pt x="1147" y="649"/>
                      </a:lnTo>
                      <a:lnTo>
                        <a:pt x="1092" y="667"/>
                      </a:lnTo>
                      <a:lnTo>
                        <a:pt x="1031" y="683"/>
                      </a:lnTo>
                      <a:lnTo>
                        <a:pt x="967" y="694"/>
                      </a:lnTo>
                      <a:lnTo>
                        <a:pt x="896" y="704"/>
                      </a:lnTo>
                      <a:lnTo>
                        <a:pt x="824" y="710"/>
                      </a:lnTo>
                      <a:lnTo>
                        <a:pt x="795" y="712"/>
                      </a:lnTo>
                      <a:lnTo>
                        <a:pt x="476" y="712"/>
                      </a:lnTo>
                      <a:lnTo>
                        <a:pt x="472" y="712"/>
                      </a:lnTo>
                      <a:lnTo>
                        <a:pt x="409" y="708"/>
                      </a:lnTo>
                      <a:lnTo>
                        <a:pt x="348" y="704"/>
                      </a:lnTo>
                      <a:lnTo>
                        <a:pt x="290" y="696"/>
                      </a:lnTo>
                      <a:lnTo>
                        <a:pt x="235" y="689"/>
                      </a:lnTo>
                      <a:lnTo>
                        <a:pt x="186" y="677"/>
                      </a:lnTo>
                      <a:lnTo>
                        <a:pt x="141" y="663"/>
                      </a:lnTo>
                      <a:lnTo>
                        <a:pt x="102" y="648"/>
                      </a:lnTo>
                      <a:lnTo>
                        <a:pt x="67" y="630"/>
                      </a:lnTo>
                      <a:lnTo>
                        <a:pt x="39" y="608"/>
                      </a:lnTo>
                      <a:lnTo>
                        <a:pt x="18" y="583"/>
                      </a:lnTo>
                      <a:lnTo>
                        <a:pt x="6" y="554"/>
                      </a:lnTo>
                      <a:lnTo>
                        <a:pt x="0" y="524"/>
                      </a:lnTo>
                      <a:lnTo>
                        <a:pt x="0" y="520"/>
                      </a:lnTo>
                      <a:lnTo>
                        <a:pt x="4" y="487"/>
                      </a:lnTo>
                      <a:lnTo>
                        <a:pt x="16" y="446"/>
                      </a:lnTo>
                      <a:lnTo>
                        <a:pt x="51" y="370"/>
                      </a:lnTo>
                      <a:lnTo>
                        <a:pt x="94" y="299"/>
                      </a:lnTo>
                      <a:lnTo>
                        <a:pt x="147" y="235"/>
                      </a:lnTo>
                      <a:lnTo>
                        <a:pt x="204" y="176"/>
                      </a:lnTo>
                      <a:lnTo>
                        <a:pt x="270" y="125"/>
                      </a:lnTo>
                      <a:lnTo>
                        <a:pt x="341" y="82"/>
                      </a:lnTo>
                      <a:lnTo>
                        <a:pt x="415" y="47"/>
                      </a:lnTo>
                      <a:lnTo>
                        <a:pt x="497" y="21"/>
                      </a:lnTo>
                      <a:lnTo>
                        <a:pt x="581" y="6"/>
                      </a:lnTo>
                      <a:lnTo>
                        <a:pt x="667" y="0"/>
                      </a:lnTo>
                      <a:lnTo>
                        <a:pt x="667" y="0"/>
                      </a:lnTo>
                      <a:lnTo>
                        <a:pt x="759" y="6"/>
                      </a:lnTo>
                      <a:lnTo>
                        <a:pt x="847" y="23"/>
                      </a:lnTo>
                      <a:lnTo>
                        <a:pt x="932" y="53"/>
                      </a:lnTo>
                      <a:lnTo>
                        <a:pt x="1010" y="90"/>
                      </a:lnTo>
                      <a:lnTo>
                        <a:pt x="1082" y="137"/>
                      </a:lnTo>
                      <a:lnTo>
                        <a:pt x="1149" y="194"/>
                      </a:lnTo>
                      <a:lnTo>
                        <a:pt x="1208" y="256"/>
                      </a:lnTo>
                      <a:lnTo>
                        <a:pt x="1258" y="325"/>
                      </a:lnTo>
                      <a:lnTo>
                        <a:pt x="1301" y="401"/>
                      </a:lnTo>
                      <a:lnTo>
                        <a:pt x="1301" y="401"/>
                      </a:lnTo>
                      <a:close/>
                    </a:path>
                  </a:pathLst>
                </a:custGeom>
                <a:gradFill rotWithShape="1">
                  <a:gsLst>
                    <a:gs pos="0">
                      <a:srgbClr val="FFFFFF"/>
                    </a:gs>
                    <a:gs pos="100000">
                      <a:schemeClr val="folHlink"/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0">
                      <a:solidFill>
                        <a:srgbClr val="BBF6EE"/>
                      </a:solidFill>
                      <a:prstDash val="solid"/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30" name="Text Box 30"/>
              <p:cNvSpPr txBox="1">
                <a:spLocks noChangeArrowheads="1"/>
              </p:cNvSpPr>
              <p:nvPr/>
            </p:nvSpPr>
            <p:spPr bwMode="gray">
              <a:xfrm>
                <a:off x="2472" y="1779"/>
                <a:ext cx="1032" cy="5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/>
                <a:r>
                  <a:rPr lang="en-US" sz="3200" b="1">
                    <a:solidFill>
                      <a:srgbClr val="FFFFFF"/>
                    </a:solidFill>
                  </a:rPr>
                  <a:t>Teng </a:t>
                </a:r>
              </a:p>
              <a:p>
                <a:pPr algn="ctr" eaLnBrk="0" hangingPunct="0"/>
                <a:r>
                  <a:rPr lang="en-US" sz="3200" b="1">
                    <a:solidFill>
                      <a:srgbClr val="FFFFFF"/>
                    </a:solidFill>
                  </a:rPr>
                  <a:t>imkoniyatli</a:t>
                </a:r>
              </a:p>
            </p:txBody>
          </p:sp>
        </p:grpSp>
        <p:sp>
          <p:nvSpPr>
            <p:cNvPr id="28" name="Oval 31"/>
            <p:cNvSpPr>
              <a:spLocks noChangeArrowheads="1"/>
            </p:cNvSpPr>
            <p:nvPr/>
          </p:nvSpPr>
          <p:spPr bwMode="gray">
            <a:xfrm>
              <a:off x="4272" y="3504"/>
              <a:ext cx="995" cy="276"/>
            </a:xfrm>
            <a:prstGeom prst="ellipse">
              <a:avLst/>
            </a:pr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/>
            </a:p>
          </p:txBody>
        </p:sp>
      </p:grpSp>
      <p:sp>
        <p:nvSpPr>
          <p:cNvPr id="35" name="Прямоугольник 34"/>
          <p:cNvSpPr/>
          <p:nvPr/>
        </p:nvSpPr>
        <p:spPr>
          <a:xfrm>
            <a:off x="470082" y="3043222"/>
            <a:ext cx="1920234" cy="1039111"/>
          </a:xfrm>
          <a:prstGeom prst="rect">
            <a:avLst/>
          </a:prstGeom>
        </p:spPr>
        <p:txBody>
          <a:bodyPr wrap="none" lIns="145143" tIns="72571" rIns="145143" bIns="72571">
            <a:spAutoFit/>
          </a:bodyPr>
          <a:lstStyle/>
          <a:p>
            <a:pPr algn="ctr" eaLnBrk="0" hangingPunct="0"/>
            <a:r>
              <a:rPr lang="en-US" sz="2900" b="1">
                <a:solidFill>
                  <a:schemeClr val="bg1"/>
                </a:solidFill>
              </a:rPr>
              <a:t>Birgalikda </a:t>
            </a:r>
          </a:p>
          <a:p>
            <a:pPr algn="ctr" eaLnBrk="0" hangingPunct="0"/>
            <a:r>
              <a:rPr lang="en-US" sz="2900" b="1">
                <a:solidFill>
                  <a:schemeClr val="bg1"/>
                </a:solidFill>
              </a:rPr>
              <a:t>bo‘lmagan</a:t>
            </a:r>
            <a:endParaRPr lang="en-US" sz="2900" b="1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49741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03032" y="823809"/>
            <a:ext cx="89361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      </a:t>
            </a:r>
            <a:r>
              <a:rPr lang="en-US" sz="2400" b="1" i="1" dirty="0" err="1">
                <a:solidFill>
                  <a:srgbClr val="C00000"/>
                </a:solidFill>
              </a:rPr>
              <a:t>Ehtimollik</a:t>
            </a:r>
            <a:r>
              <a:rPr lang="en-US" sz="2400" b="1" dirty="0"/>
              <a:t> – </a:t>
            </a:r>
            <a:r>
              <a:rPr lang="en-US" sz="2400" b="1" dirty="0" err="1"/>
              <a:t>tasodifiy</a:t>
            </a:r>
            <a:r>
              <a:rPr lang="en-US" sz="2400" b="1" dirty="0"/>
              <a:t> </a:t>
            </a:r>
            <a:r>
              <a:rPr lang="en-US" sz="2400" b="1" dirty="0" err="1"/>
              <a:t>hodisaning</a:t>
            </a:r>
            <a:r>
              <a:rPr lang="en-US" sz="2400" b="1" dirty="0"/>
              <a:t> </a:t>
            </a:r>
            <a:r>
              <a:rPr lang="en-US" sz="2400" b="1" dirty="0" err="1"/>
              <a:t>ro‘y</a:t>
            </a:r>
            <a:r>
              <a:rPr lang="en-US" sz="2400" b="1" dirty="0"/>
              <a:t> </a:t>
            </a:r>
            <a:r>
              <a:rPr lang="en-US" sz="2400" b="1" dirty="0" err="1"/>
              <a:t>berish</a:t>
            </a:r>
            <a:r>
              <a:rPr lang="en-US" sz="2400" b="1" dirty="0"/>
              <a:t> </a:t>
            </a:r>
            <a:r>
              <a:rPr lang="en-US" sz="2400" b="1" dirty="0" err="1"/>
              <a:t>imkoniyatini</a:t>
            </a:r>
            <a:r>
              <a:rPr lang="en-US" sz="2400" b="1" dirty="0"/>
              <a:t> </a:t>
            </a:r>
            <a:r>
              <a:rPr lang="en-US" sz="2400" b="1" dirty="0" err="1"/>
              <a:t>miqdoriy</a:t>
            </a:r>
            <a:r>
              <a:rPr lang="en-US" sz="2400" b="1" dirty="0"/>
              <a:t> </a:t>
            </a:r>
            <a:r>
              <a:rPr lang="en-US" sz="2400" b="1" dirty="0" err="1"/>
              <a:t>jihatdan</a:t>
            </a:r>
            <a:r>
              <a:rPr lang="en-US" sz="2400" b="1" dirty="0"/>
              <a:t> </a:t>
            </a:r>
            <a:r>
              <a:rPr lang="en-US" sz="2400" b="1" dirty="0" err="1"/>
              <a:t>xarakterlovchi</a:t>
            </a:r>
            <a:r>
              <a:rPr lang="en-US" sz="2400" b="1" dirty="0"/>
              <a:t> </a:t>
            </a:r>
            <a:r>
              <a:rPr lang="en-US" sz="2400" b="1" dirty="0" err="1"/>
              <a:t>sondir</a:t>
            </a:r>
            <a:r>
              <a:rPr lang="en-US" sz="2400" b="1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/>
              <p:cNvSpPr/>
              <p:nvPr/>
            </p:nvSpPr>
            <p:spPr>
              <a:xfrm>
                <a:off x="160182" y="1669554"/>
                <a:ext cx="8859993" cy="294612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 dirty="0"/>
                  <a:t>    </a:t>
                </a:r>
                <a:r>
                  <a:rPr lang="en-US" sz="2400" b="1" dirty="0" err="1"/>
                  <a:t>Ta’rif</a:t>
                </a:r>
                <a:r>
                  <a:rPr lang="en-US" sz="2400" b="1" dirty="0"/>
                  <a:t>: </a:t>
                </a:r>
                <a:r>
                  <a:rPr lang="en-US" sz="2400" b="1" i="1" dirty="0">
                    <a:solidFill>
                      <a:srgbClr val="C00000"/>
                    </a:solidFill>
                  </a:rPr>
                  <a:t>A </a:t>
                </a:r>
                <a:r>
                  <a:rPr lang="en-US" sz="2400" b="1" i="1" dirty="0" err="1">
                    <a:solidFill>
                      <a:srgbClr val="C00000"/>
                    </a:solidFill>
                  </a:rPr>
                  <a:t>hodisaning</a:t>
                </a:r>
                <a:r>
                  <a:rPr lang="en-US" sz="2400" b="1" i="1" dirty="0">
                    <a:solidFill>
                      <a:srgbClr val="C00000"/>
                    </a:solidFill>
                  </a:rPr>
                  <a:t> </a:t>
                </a:r>
                <a:r>
                  <a:rPr lang="en-US" sz="2400" b="1" i="1" dirty="0" err="1">
                    <a:solidFill>
                      <a:srgbClr val="C00000"/>
                    </a:solidFill>
                  </a:rPr>
                  <a:t>ehtimoli</a:t>
                </a:r>
                <a:r>
                  <a:rPr lang="en-US" sz="2400" b="1" i="1" dirty="0">
                    <a:solidFill>
                      <a:srgbClr val="C00000"/>
                    </a:solidFill>
                  </a:rPr>
                  <a:t> </a:t>
                </a:r>
                <a:r>
                  <a:rPr lang="en-US" sz="2400" b="1" dirty="0"/>
                  <a:t>deb, </a:t>
                </a:r>
                <a:r>
                  <a:rPr lang="en-US" sz="2400" b="1" dirty="0" err="1"/>
                  <a:t>bu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hodisa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sodir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bo‘lishida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qo‘l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keladigan</a:t>
                </a:r>
                <a:r>
                  <a:rPr lang="en-US" sz="2400" b="1" dirty="0"/>
                  <a:t> (</a:t>
                </a:r>
                <a:r>
                  <a:rPr lang="en-US" sz="2400" b="1" dirty="0" err="1"/>
                  <a:t>qulaylik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tug‘diruvchi</a:t>
                </a:r>
                <a:r>
                  <a:rPr lang="en-US" sz="2400" b="1" dirty="0"/>
                  <a:t>) </a:t>
                </a:r>
                <a:r>
                  <a:rPr lang="en-US" sz="2400" b="1" dirty="0" err="1"/>
                  <a:t>elementar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natijalar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sonining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jami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sodir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bo‘lishi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mumkin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bo‘lgan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natijalar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soniga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nisbatiga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aytiladi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va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quyidagi</a:t>
                </a:r>
                <a:r>
                  <a:rPr lang="en-US" sz="2400" b="1" dirty="0"/>
                  <a:t> formula </a:t>
                </a:r>
                <a:r>
                  <a:rPr lang="en-US" sz="2400" b="1" dirty="0" err="1"/>
                  <a:t>orqali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topiladi</a:t>
                </a:r>
                <a:r>
                  <a:rPr lang="en-US" sz="2400" b="1" dirty="0"/>
                  <a:t>: 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𝑷</m:t>
                      </m:r>
                      <m:d>
                        <m:dPr>
                          <m:ctrlPr>
                            <a:rPr lang="en-US" sz="24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𝑨</m:t>
                          </m:r>
                        </m:e>
                      </m:d>
                      <m:r>
                        <a:rPr lang="en-US" sz="2400" b="1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400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𝒎</m:t>
                          </m:r>
                        </m:num>
                        <m:den>
                          <m:r>
                            <a:rPr lang="en-US" sz="2400" b="1" i="1" smtClean="0">
                              <a:solidFill>
                                <a:srgbClr val="C00000"/>
                              </a:solidFill>
                              <a:latin typeface="Cambria Math"/>
                            </a:rPr>
                            <m:t>𝒏</m:t>
                          </m:r>
                        </m:den>
                      </m:f>
                    </m:oMath>
                  </m:oMathPara>
                </a14:m>
                <a:endParaRPr lang="en-US" sz="2400" b="1" dirty="0"/>
              </a:p>
              <a:p>
                <a:pPr algn="just"/>
                <a:r>
                  <a:rPr lang="en-US" sz="2400" b="1" i="1" dirty="0">
                    <a:solidFill>
                      <a:srgbClr val="C00000"/>
                    </a:solidFill>
                  </a:rPr>
                  <a:t>n</a:t>
                </a:r>
                <a:r>
                  <a:rPr lang="en-US" sz="2400" b="1" dirty="0"/>
                  <a:t> – </a:t>
                </a:r>
                <a:r>
                  <a:rPr lang="en-US" sz="2400" b="1" dirty="0" err="1"/>
                  <a:t>tajribaning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jami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sodir</a:t>
                </a:r>
                <a:r>
                  <a:rPr lang="en-US" sz="2400" b="1" dirty="0"/>
                  <a:t>  </a:t>
                </a:r>
                <a:r>
                  <a:rPr lang="en-US" sz="2400" b="1" dirty="0" err="1"/>
                  <a:t>bo‘lishi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mumkin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bo‘lgan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natijalar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soni</a:t>
                </a:r>
                <a:endParaRPr lang="en-US" sz="2400" b="1" dirty="0"/>
              </a:p>
              <a:p>
                <a:pPr algn="just"/>
                <a:r>
                  <a:rPr lang="en-US" sz="2400" b="1" i="1" dirty="0">
                    <a:solidFill>
                      <a:srgbClr val="C00000"/>
                    </a:solidFill>
                  </a:rPr>
                  <a:t>m</a:t>
                </a:r>
                <a:r>
                  <a:rPr lang="en-US" sz="2400" b="1" dirty="0"/>
                  <a:t> – </a:t>
                </a:r>
                <a:r>
                  <a:rPr lang="en-US" sz="2400" b="1" dirty="0" err="1"/>
                  <a:t>qo‘l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keladigan</a:t>
                </a:r>
                <a:r>
                  <a:rPr lang="en-US" sz="2400" b="1" dirty="0"/>
                  <a:t> (</a:t>
                </a:r>
                <a:r>
                  <a:rPr lang="en-US" sz="2400" b="1" dirty="0" err="1"/>
                  <a:t>qulaylik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tug‘diruvchi</a:t>
                </a:r>
                <a:r>
                  <a:rPr lang="en-US" sz="2400" b="1" dirty="0"/>
                  <a:t>) </a:t>
                </a:r>
                <a:r>
                  <a:rPr lang="en-US" sz="2400" b="1" dirty="0" err="1"/>
                  <a:t>elementar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natijalar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soni</a:t>
                </a:r>
                <a:endParaRPr lang="en-US" sz="2400" b="1" dirty="0"/>
              </a:p>
            </p:txBody>
          </p:sp>
        </mc:Choice>
        <mc:Fallback xmlns="">
          <p:sp>
            <p:nvSpPr>
              <p:cNvPr id="9" name="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0182" y="1669554"/>
                <a:ext cx="8859993" cy="2946128"/>
              </a:xfrm>
              <a:prstGeom prst="rect">
                <a:avLst/>
              </a:prstGeom>
              <a:blipFill rotWithShape="1">
                <a:blip r:embed="rId2"/>
                <a:stretch>
                  <a:fillRect l="-1032" t="-1656" r="-1032" b="-37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505645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5" y="906604"/>
            <a:ext cx="89284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solidFill>
                  <a:srgbClr val="00B050"/>
                </a:solidFill>
              </a:rPr>
              <a:t>      1-masala. </a:t>
            </a:r>
            <a:r>
              <a:rPr lang="en-US" sz="2400" b="1" dirty="0" err="1"/>
              <a:t>Qutichada</a:t>
            </a:r>
            <a:r>
              <a:rPr lang="en-US" sz="2400" b="1" dirty="0"/>
              <a:t> 6 ta </a:t>
            </a:r>
            <a:r>
              <a:rPr lang="en-US" sz="2400" b="1" dirty="0" err="1"/>
              <a:t>bir</a:t>
            </a:r>
            <a:r>
              <a:rPr lang="en-US" sz="2400" b="1" dirty="0"/>
              <a:t> </a:t>
            </a:r>
            <a:r>
              <a:rPr lang="en-US" sz="2400" b="1" dirty="0" err="1"/>
              <a:t>xil</a:t>
            </a:r>
            <a:r>
              <a:rPr lang="en-US" sz="2400" b="1" dirty="0"/>
              <a:t> shar </a:t>
            </a:r>
            <a:r>
              <a:rPr lang="en-US" sz="2400" b="1" dirty="0" err="1"/>
              <a:t>shar</a:t>
            </a:r>
            <a:r>
              <a:rPr lang="en-US" sz="2400" b="1" dirty="0"/>
              <a:t> bor. </a:t>
            </a:r>
            <a:r>
              <a:rPr lang="en-US" sz="2400" b="1" dirty="0" err="1"/>
              <a:t>Ular</a:t>
            </a:r>
            <a:r>
              <a:rPr lang="en-US" sz="2400" b="1" dirty="0"/>
              <a:t> 1 dan 6 </a:t>
            </a:r>
            <a:r>
              <a:rPr lang="en-US" sz="2400" b="1" dirty="0" err="1"/>
              <a:t>gacha</a:t>
            </a:r>
            <a:r>
              <a:rPr lang="en-US" sz="2400" b="1" dirty="0"/>
              <a:t> </a:t>
            </a:r>
            <a:r>
              <a:rPr lang="en-US" sz="2400" b="1" dirty="0" err="1"/>
              <a:t>raqamlangan</a:t>
            </a:r>
            <a:r>
              <a:rPr lang="en-US" sz="2400" b="1" dirty="0"/>
              <a:t>. </a:t>
            </a:r>
            <a:r>
              <a:rPr lang="en-US" sz="2400" b="1" dirty="0" err="1"/>
              <a:t>Tavakkaliga</a:t>
            </a:r>
            <a:r>
              <a:rPr lang="en-US" sz="2400" b="1" dirty="0"/>
              <a:t> </a:t>
            </a:r>
            <a:r>
              <a:rPr lang="en-US" sz="2400" b="1" dirty="0" err="1"/>
              <a:t>bitta-bittadan</a:t>
            </a:r>
            <a:r>
              <a:rPr lang="en-US" sz="2400" b="1" dirty="0"/>
              <a:t> </a:t>
            </a:r>
            <a:r>
              <a:rPr lang="en-US" sz="2400" b="1" dirty="0" err="1"/>
              <a:t>barcha</a:t>
            </a:r>
            <a:r>
              <a:rPr lang="en-US" sz="2400" b="1" dirty="0"/>
              <a:t> </a:t>
            </a:r>
            <a:r>
              <a:rPr lang="en-US" sz="2400" b="1" dirty="0" err="1"/>
              <a:t>sharlar</a:t>
            </a:r>
            <a:r>
              <a:rPr lang="en-US" sz="2400" b="1" dirty="0"/>
              <a:t> </a:t>
            </a:r>
            <a:r>
              <a:rPr lang="en-US" sz="2400" b="1" dirty="0" err="1"/>
              <a:t>olinganda</a:t>
            </a:r>
            <a:r>
              <a:rPr lang="en-US" sz="2400" b="1" dirty="0"/>
              <a:t> </a:t>
            </a:r>
            <a:r>
              <a:rPr lang="en-US" sz="2400" b="1" dirty="0" err="1"/>
              <a:t>sharlarning</a:t>
            </a:r>
            <a:r>
              <a:rPr lang="en-US" sz="2400" b="1" dirty="0"/>
              <a:t> </a:t>
            </a:r>
            <a:r>
              <a:rPr lang="en-US" sz="2400" b="1" dirty="0" err="1"/>
              <a:t>raqamlari</a:t>
            </a:r>
            <a:r>
              <a:rPr lang="en-US" sz="2400" b="1" dirty="0"/>
              <a:t> </a:t>
            </a:r>
            <a:r>
              <a:rPr lang="en-US" sz="2400" b="1" dirty="0" err="1"/>
              <a:t>o‘sib</a:t>
            </a:r>
            <a:r>
              <a:rPr lang="en-US" sz="2400" b="1" dirty="0"/>
              <a:t> </a:t>
            </a:r>
            <a:r>
              <a:rPr lang="en-US" sz="2400" b="1" dirty="0" err="1"/>
              <a:t>borish</a:t>
            </a:r>
            <a:r>
              <a:rPr lang="en-US" sz="2400" b="1" dirty="0"/>
              <a:t> </a:t>
            </a:r>
            <a:r>
              <a:rPr lang="en-US" sz="2400" b="1" dirty="0" err="1"/>
              <a:t>tartibida</a:t>
            </a:r>
            <a:r>
              <a:rPr lang="en-US" sz="2400" b="1" dirty="0"/>
              <a:t> </a:t>
            </a:r>
            <a:r>
              <a:rPr lang="en-US" sz="2400" b="1" dirty="0" err="1"/>
              <a:t>chiqish</a:t>
            </a:r>
            <a:r>
              <a:rPr lang="en-US" sz="2400" b="1" dirty="0"/>
              <a:t> </a:t>
            </a:r>
            <a:r>
              <a:rPr lang="en-US" sz="2400" b="1" dirty="0" err="1"/>
              <a:t>ehtimolini</a:t>
            </a:r>
            <a:r>
              <a:rPr lang="en-US" sz="2400" b="1" dirty="0"/>
              <a:t> toping.     </a:t>
            </a:r>
            <a:endParaRPr lang="ru-RU" sz="2400" b="1" dirty="0"/>
          </a:p>
        </p:txBody>
      </p:sp>
      <p:sp>
        <p:nvSpPr>
          <p:cNvPr id="2" name="AutoShape 4" descr="Битки бильярдные | АртБильярт, Украин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3512824"/>
            <a:ext cx="1445207" cy="144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021" y="2200556"/>
            <a:ext cx="1445207" cy="144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369" y="3645763"/>
            <a:ext cx="1445207" cy="144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618" y="2271444"/>
            <a:ext cx="1445207" cy="144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1927" y="3645762"/>
            <a:ext cx="1445207" cy="144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7414" y="2200555"/>
            <a:ext cx="1445207" cy="1445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10605" y="2231154"/>
            <a:ext cx="70403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1</a:t>
            </a:r>
            <a:endParaRPr lang="ru-RU" sz="80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350795" y="3706645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4</a:t>
            </a:r>
            <a:endParaRPr lang="ru-RU" sz="80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614201" y="2189385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3</a:t>
            </a:r>
            <a:endParaRPr lang="ru-RU" sz="80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830958" y="3512824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5</a:t>
            </a:r>
            <a:endParaRPr lang="ru-RU" sz="80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912510" y="3701472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  <a:endParaRPr lang="ru-RU" sz="80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196858" y="2189384"/>
            <a:ext cx="7040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6</a:t>
            </a:r>
            <a:endParaRPr lang="ru-RU" sz="80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cxnSp>
        <p:nvCxnSpPr>
          <p:cNvPr id="18" name="Прямая соединительная линия 17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4237456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183613" y="881146"/>
                <a:ext cx="8789876" cy="330000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 dirty="0">
                    <a:solidFill>
                      <a:srgbClr val="00B050"/>
                    </a:solidFill>
                  </a:rPr>
                  <a:t>Yechish: </a:t>
                </a:r>
                <a:r>
                  <a:rPr lang="en-US" sz="2400" b="1" dirty="0" err="1"/>
                  <a:t>Qutidagi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sharlar</a:t>
                </a:r>
                <a:r>
                  <a:rPr lang="en-US" sz="2400" b="1" dirty="0"/>
                  <a:t> 1, 2, 3, 4, 5, 6 </a:t>
                </a:r>
                <a:r>
                  <a:rPr lang="en-US" sz="2400" b="1" dirty="0" err="1"/>
                  <a:t>sonlari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bilan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raqamlangan</a:t>
                </a:r>
                <a:r>
                  <a:rPr lang="en-US" sz="2400" b="1" dirty="0"/>
                  <a:t>. </a:t>
                </a:r>
                <a:r>
                  <a:rPr lang="en-US" sz="2400" b="1" dirty="0" err="1"/>
                  <a:t>Oltita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sharni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bittadan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tanlasak</a:t>
                </a:r>
                <a:r>
                  <a:rPr lang="en-US" sz="2400" b="1" dirty="0"/>
                  <a:t>, </a:t>
                </a:r>
                <a:r>
                  <a:rPr lang="en-US" sz="2400" b="1" dirty="0" err="1"/>
                  <a:t>oltita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raqamdan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iborat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olti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xonali</a:t>
                </a:r>
                <a:r>
                  <a:rPr lang="en-US" sz="2400" b="1" dirty="0"/>
                  <a:t> son </a:t>
                </a:r>
                <a:r>
                  <a:rPr lang="en-US" sz="2400" b="1" dirty="0" err="1"/>
                  <a:t>hosil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qilamiz</a:t>
                </a:r>
                <a:r>
                  <a:rPr lang="en-US" sz="2400" b="1" dirty="0"/>
                  <a:t> ( 145236, 354216 </a:t>
                </a:r>
                <a:r>
                  <a:rPr lang="en-US" sz="2400" b="1" dirty="0" err="1"/>
                  <a:t>va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h.k</a:t>
                </a:r>
                <a:r>
                  <a:rPr lang="en-US" sz="2400" b="1" dirty="0"/>
                  <a:t>). </a:t>
                </a:r>
                <a:r>
                  <a:rPr lang="en-US" sz="2400" b="1" dirty="0" err="1"/>
                  <a:t>Bunday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olti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raqamli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o‘rin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almashtirishlar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soni</a:t>
                </a:r>
                <a:r>
                  <a:rPr lang="en-US" sz="2400" b="1" dirty="0"/>
                  <a:t> 6! </a:t>
                </a:r>
                <a:r>
                  <a:rPr lang="en-US" sz="2400" b="1" dirty="0" err="1"/>
                  <a:t>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teng</a:t>
                </a:r>
                <a:r>
                  <a:rPr lang="en-US" sz="2400" b="1" dirty="0"/>
                  <a:t>. </a:t>
                </a:r>
                <a:r>
                  <a:rPr lang="en-US" sz="2400" b="1" dirty="0" err="1"/>
                  <a:t>Bulardan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raqamlari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o‘sib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borish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tartibida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joylashgani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esa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faqat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bitta</a:t>
                </a:r>
                <a:r>
                  <a:rPr lang="en-US" sz="2400" b="1" dirty="0"/>
                  <a:t>: 123456.</a:t>
                </a:r>
              </a:p>
              <a:p>
                <a:pPr algn="just"/>
                <a:r>
                  <a:rPr lang="en-US" sz="2400" b="1" dirty="0" err="1"/>
                  <a:t>Demak</a:t>
                </a:r>
                <a:r>
                  <a:rPr lang="en-US" sz="2400" b="1" dirty="0"/>
                  <a:t>, </a:t>
                </a:r>
              </a:p>
              <a:p>
                <a:pPr algn="ctr"/>
                <a14:m>
                  <m:oMath xmlns:m="http://schemas.openxmlformats.org/officeDocument/2006/math">
                    <m:r>
                      <a:rPr lang="en-US" sz="2800" b="1" i="1" smtClean="0">
                        <a:solidFill>
                          <a:srgbClr val="C00000"/>
                        </a:solidFill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</m:d>
                    <m:r>
                      <a:rPr lang="en-US" sz="28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𝒎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den>
                    </m:f>
                    <m:r>
                      <a:rPr lang="en-US" sz="28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!</m:t>
                        </m:r>
                      </m:den>
                    </m:f>
                    <m:r>
                      <a:rPr lang="en-US" sz="28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𝟒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𝟓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∙</m:t>
                        </m:r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  <a:ea typeface="Cambria Math"/>
                          </a:rPr>
                          <m:t>𝟔</m:t>
                        </m:r>
                      </m:den>
                    </m:f>
                    <m:r>
                      <a:rPr lang="en-US" sz="28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𝟕𝟐𝟎</m:t>
                        </m:r>
                      </m:den>
                    </m:f>
                    <m:r>
                      <a:rPr lang="en-US" sz="2800" b="1" i="1" smtClean="0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2400" b="1" dirty="0"/>
                  <a:t> </a:t>
                </a:r>
                <a:r>
                  <a:rPr lang="en-US" sz="2400" b="1" dirty="0" err="1"/>
                  <a:t>ga</a:t>
                </a:r>
                <a:r>
                  <a:rPr lang="en-US" sz="2400" b="1" dirty="0"/>
                  <a:t> </a:t>
                </a:r>
                <a:r>
                  <a:rPr lang="en-US" sz="2400" b="1" dirty="0" err="1"/>
                  <a:t>teng</a:t>
                </a:r>
                <a:r>
                  <a:rPr lang="en-US" sz="2400" b="1" dirty="0"/>
                  <a:t>.</a:t>
                </a:r>
              </a:p>
              <a:p>
                <a:r>
                  <a:rPr lang="en-US" sz="2400" b="1" dirty="0"/>
                  <a:t> </a:t>
                </a:r>
                <a:endParaRPr lang="ru-RU" sz="2400" b="1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3613" y="881146"/>
                <a:ext cx="8789876" cy="3300006"/>
              </a:xfrm>
              <a:prstGeom prst="rect">
                <a:avLst/>
              </a:prstGeom>
              <a:blipFill rotWithShape="1">
                <a:blip r:embed="rId2"/>
                <a:stretch>
                  <a:fillRect l="-1040" t="-1479" r="-11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6" y="3812969"/>
            <a:ext cx="1256742" cy="1256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140" y="3812969"/>
            <a:ext cx="1256742" cy="1256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9102" y="3789041"/>
            <a:ext cx="1256742" cy="1256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0990" y="3757442"/>
            <a:ext cx="1256742" cy="1256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4121" y="3754677"/>
            <a:ext cx="1256742" cy="1256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786" y="3754677"/>
            <a:ext cx="1256742" cy="1256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619723" y="4013500"/>
            <a:ext cx="61222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2</a:t>
            </a:r>
            <a:endParaRPr lang="ru-RU" sz="48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1359" y="4001913"/>
            <a:ext cx="6122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3</a:t>
            </a:r>
            <a:endParaRPr lang="ru-RU" sz="48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951572" y="3970956"/>
            <a:ext cx="6122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4</a:t>
            </a:r>
            <a:endParaRPr lang="ru-RU" sz="48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6118" y="3982902"/>
            <a:ext cx="6122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</a:rPr>
              <a:t>1</a:t>
            </a:r>
            <a:endParaRPr lang="ru-RU" sz="48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144703" y="3989586"/>
            <a:ext cx="6122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5</a:t>
            </a:r>
            <a:endParaRPr lang="ru-RU" sz="48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276023" y="3978600"/>
            <a:ext cx="6122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cap="none" spc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chemeClr val="bg1"/>
                </a:solidFill>
                <a:effectLst/>
              </a:rPr>
              <a:t>6</a:t>
            </a:r>
            <a:endParaRPr lang="ru-RU" sz="4800" b="1" cap="none" spc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solidFill>
                <a:schemeClr val="bg1"/>
              </a:solidFill>
              <a:effectLst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Прямоугольник 16"/>
              <p:cNvSpPr/>
              <p:nvPr/>
            </p:nvSpPr>
            <p:spPr>
              <a:xfrm>
                <a:off x="6811471" y="4212454"/>
                <a:ext cx="2025404" cy="6258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 i="1">
                    <a:solidFill>
                      <a:srgbClr val="00B050"/>
                    </a:solidFill>
                  </a:rPr>
                  <a:t>      </a:t>
                </a:r>
                <a:r>
                  <a:rPr lang="en-US" sz="2400" b="1" i="1">
                    <a:solidFill>
                      <a:srgbClr val="C00000"/>
                    </a:solidFill>
                  </a:rPr>
                  <a:t>Javob: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400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𝟕𝟐𝟎</m:t>
                        </m:r>
                      </m:den>
                    </m:f>
                    <m:r>
                      <a:rPr lang="en-US" sz="2400" b="1" i="1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2400" b="1">
                    <a:solidFill>
                      <a:schemeClr val="tx1"/>
                    </a:solidFill>
                  </a:rPr>
                  <a:t>     </a:t>
                </a:r>
                <a:endParaRPr lang="ru-RU" sz="2400" b="1"/>
              </a:p>
            </p:txBody>
          </p:sp>
        </mc:Choice>
        <mc:Fallback xmlns="">
          <p:sp>
            <p:nvSpPr>
              <p:cNvPr id="17" name="Прямоугольник 1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11471" y="4212454"/>
                <a:ext cx="2025404" cy="625812"/>
              </a:xfrm>
              <a:prstGeom prst="rect">
                <a:avLst/>
              </a:prstGeom>
              <a:blipFill rotWithShape="1">
                <a:blip r:embed="rId4"/>
                <a:stretch>
                  <a:fillRect b="-873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Прямая соединительная линия 19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2689591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/>
      <p:bldP spid="12" grpId="1"/>
      <p:bldP spid="13" grpId="1"/>
      <p:bldP spid="14" grpId="1"/>
      <p:bldP spid="15" grpId="1"/>
      <p:bldP spid="16" grpId="1"/>
      <p:bldP spid="17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917795" y="1152594"/>
            <a:ext cx="49162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>
                <a:solidFill>
                  <a:srgbClr val="00B050"/>
                </a:solidFill>
              </a:rPr>
              <a:t>     2-masala. </a:t>
            </a:r>
            <a:r>
              <a:rPr lang="en-US" sz="2800" b="1"/>
              <a:t>Qutida 100 ta chiroq bo‘lib, ularning 10 tasi yaroqsiz. Tavakkaliga 4 ta chiroq olindi. Olingan chiroqlar ichida yaroqsizi yo‘q bo‘lish ehtimolini toping.    </a:t>
            </a:r>
          </a:p>
        </p:txBody>
      </p:sp>
      <p:pic>
        <p:nvPicPr>
          <p:cNvPr id="2052" name="Picture 4" descr="Light bulbs on blue background Royalty Free Vector Imag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41"/>
          <a:stretch/>
        </p:blipFill>
        <p:spPr bwMode="auto">
          <a:xfrm>
            <a:off x="139889" y="1139516"/>
            <a:ext cx="3681264" cy="359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2805589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Концепция идеи, вися электрические лампочки с накаляя одним ...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55"/>
          <a:stretch/>
        </p:blipFill>
        <p:spPr bwMode="auto">
          <a:xfrm>
            <a:off x="85472" y="63073"/>
            <a:ext cx="2591327" cy="1733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/>
              <p:cNvSpPr/>
              <p:nvPr/>
            </p:nvSpPr>
            <p:spPr>
              <a:xfrm>
                <a:off x="847866" y="3473384"/>
                <a:ext cx="8684008" cy="12857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𝑷</m:t>
                    </m:r>
                    <m:d>
                      <m:dPr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𝑨</m:t>
                        </m:r>
                      </m:e>
                    </m:d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𝒎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𝒏</m:t>
                        </m:r>
                      </m:den>
                    </m:f>
                    <m:r>
                      <a:rPr lang="en-US" sz="24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𝟗𝟎</m:t>
                            </m:r>
                          </m:sub>
                          <m:sup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𝟒</m:t>
                            </m:r>
                          </m:sup>
                        </m:sSubSup>
                      </m:num>
                      <m:den>
                        <m:sSubSup>
                          <m:sSubSupPr>
                            <m:ctrlP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𝑪</m:t>
                            </m:r>
                          </m:e>
                          <m:sub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𝟏𝟎𝟎</m:t>
                            </m:r>
                          </m:sub>
                          <m:sup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𝟒</m:t>
                            </m:r>
                          </m:sup>
                        </m:sSubSup>
                      </m:den>
                    </m:f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𝟗𝟎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</m:t>
                            </m:r>
                          </m:num>
                          <m:den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</m:t>
                            </m:r>
                            <m:d>
                              <m:dPr>
                                <m:ctrlPr>
                                  <a:rPr lang="en-US" sz="2400" b="1" i="1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sz="2400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𝟗𝟎</m:t>
                                </m:r>
                                <m:r>
                                  <a:rPr lang="en-US" sz="2400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−</m:t>
                                </m:r>
                                <m:r>
                                  <a:rPr lang="en-US" sz="2400" b="1" i="1" smtClean="0">
                                    <a:solidFill>
                                      <a:srgbClr val="C00000"/>
                                    </a:solidFill>
                                    <a:latin typeface="Cambria Math"/>
                                  </a:rPr>
                                  <m:t>𝟒</m:t>
                                </m:r>
                              </m:e>
                            </m:d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𝟏𝟎𝟎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</m:t>
                            </m:r>
                          </m:num>
                          <m:den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!(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𝟏𝟎𝟎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−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𝟒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)!</m:t>
                            </m:r>
                          </m:den>
                        </m:f>
                      </m:den>
                    </m:f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𝟖𝟔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!∙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𝟖𝟕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𝟖𝟖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𝟖𝟗</m:t>
                            </m:r>
                            <m:r>
                              <a:rPr lang="en-US" sz="2400" b="1" i="1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𝟗𝟎</m:t>
                            </m:r>
                          </m:num>
                          <m:den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𝟖𝟔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𝟗𝟔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!∙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𝟗𝟕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𝟗𝟖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𝟗𝟗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∙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  <a:ea typeface="Cambria Math"/>
                              </a:rPr>
                              <m:t>𝟏𝟎𝟎</m:t>
                            </m:r>
                          </m:num>
                          <m:den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𝟗𝟔</m:t>
                            </m:r>
                            <m:r>
                              <a:rPr lang="en-US" sz="2400" b="1" i="1" smtClean="0">
                                <a:solidFill>
                                  <a:srgbClr val="C00000"/>
                                </a:solidFill>
                                <a:latin typeface="Cambria Math"/>
                              </a:rPr>
                              <m:t>!</m:t>
                            </m:r>
                          </m:den>
                        </m:f>
                      </m:den>
                    </m:f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≈</m:t>
                    </m:r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𝟎</m:t>
                    </m:r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  <a:ea typeface="Cambria Math"/>
                      </a:rPr>
                      <m:t>𝟔𝟓𝟐</m:t>
                    </m:r>
                    <m:r>
                      <a:rPr lang="en-US" sz="2400" b="1" i="1" smtClean="0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sz="1800" b="1" dirty="0"/>
                  <a:t> </a:t>
                </a:r>
                <a:r>
                  <a:rPr lang="en-US" sz="1800" b="1" dirty="0" err="1"/>
                  <a:t>ga</a:t>
                </a:r>
                <a:r>
                  <a:rPr lang="en-US" sz="1800" b="1" dirty="0"/>
                  <a:t> </a:t>
                </a:r>
                <a:r>
                  <a:rPr lang="en-US" sz="1800" b="1" dirty="0" err="1"/>
                  <a:t>teng</a:t>
                </a:r>
                <a:r>
                  <a:rPr lang="en-US" sz="1800" b="1" dirty="0"/>
                  <a:t>.</a:t>
                </a:r>
              </a:p>
              <a:p>
                <a:r>
                  <a:rPr lang="en-US" sz="1800" b="1" dirty="0"/>
                  <a:t> </a:t>
                </a:r>
                <a:endParaRPr lang="ru-RU" sz="1800" b="1" dirty="0"/>
              </a:p>
            </p:txBody>
          </p:sp>
        </mc:Choice>
        <mc:Fallback xmlns=""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866" y="3473384"/>
                <a:ext cx="8684008" cy="12857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/>
              <p:cNvSpPr/>
              <p:nvPr/>
            </p:nvSpPr>
            <p:spPr>
              <a:xfrm>
                <a:off x="6734382" y="4498477"/>
                <a:ext cx="1988429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400" b="1" i="1">
                    <a:solidFill>
                      <a:srgbClr val="C00000"/>
                    </a:solidFill>
                  </a:rPr>
                  <a:t>Javob: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𝟎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,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𝟔𝟓𝟐</m:t>
                    </m:r>
                    <m:r>
                      <a:rPr lang="en-US" sz="2400" b="1" i="1">
                        <a:solidFill>
                          <a:schemeClr val="tx1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ru-RU" sz="2400"/>
              </a:p>
            </p:txBody>
          </p:sp>
        </mc:Choice>
        <mc:Fallback xmlns="">
          <p:sp>
            <p:nvSpPr>
              <p:cNvPr id="4" name="Прямоугольник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4382" y="4498477"/>
                <a:ext cx="1988429" cy="461665"/>
              </a:xfrm>
              <a:prstGeom prst="rect">
                <a:avLst/>
              </a:prstGeom>
              <a:blipFill rotWithShape="1">
                <a:blip r:embed="rId4"/>
                <a:stretch>
                  <a:fillRect l="-4908" t="-10526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Прямоугольник 4"/>
              <p:cNvSpPr/>
              <p:nvPr/>
            </p:nvSpPr>
            <p:spPr>
              <a:xfrm>
                <a:off x="2850613" y="627679"/>
                <a:ext cx="6016465" cy="23574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sz="2400" b="1">
                    <a:solidFill>
                      <a:srgbClr val="00B050"/>
                    </a:solidFill>
                  </a:rPr>
                  <a:t>     Yechish: </a:t>
                </a:r>
                <a:r>
                  <a:rPr lang="en-US" sz="2400" b="1"/>
                  <a:t>Qutidagi 100 ta chiroqdan 4 tasini tanlashdagi kombinatsiyalar soni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𝟏𝟎𝟎</m:t>
                        </m:r>
                      </m:sub>
                      <m:sup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𝟒</m:t>
                        </m:r>
                      </m:sup>
                    </m:sSubSup>
                  </m:oMath>
                </a14:m>
                <a:r>
                  <a:rPr lang="en-US" sz="2400" b="1"/>
                  <a:t> ga teng. 90 ta yaroqli chiroqdan 4 ta yaroqli chiroqni olishimiz kerak, bunday tanlashlar soni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𝑪</m:t>
                        </m:r>
                      </m:e>
                      <m:sub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𝟗𝟎</m:t>
                        </m:r>
                      </m:sub>
                      <m:sup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𝟒</m:t>
                        </m:r>
                      </m:sup>
                    </m:sSubSup>
                  </m:oMath>
                </a14:m>
                <a:r>
                  <a:rPr lang="en-US" sz="2400" b="1"/>
                  <a:t> ga teng. Olingan chiroqlar ichida yaroqsizi yo‘q bo‘lish ehtimoli:</a:t>
                </a:r>
              </a:p>
            </p:txBody>
          </p:sp>
        </mc:Choice>
        <mc:Fallback xmlns="">
          <p:sp>
            <p:nvSpPr>
              <p:cNvPr id="5" name="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50613" y="627679"/>
                <a:ext cx="6016465" cy="2357440"/>
              </a:xfrm>
              <a:prstGeom prst="rect">
                <a:avLst/>
              </a:prstGeom>
              <a:blipFill rotWithShape="1">
                <a:blip r:embed="rId5"/>
                <a:stretch>
                  <a:fillRect l="-1621" t="-2067" r="-1520" b="-491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5" descr="Концепция идеи, вися электрические лампочки с накаляя одним ...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71" y="1682558"/>
            <a:ext cx="2591327" cy="1875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572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2698418" y="910220"/>
            <a:ext cx="637242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8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3-masala.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Shashqol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toshi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2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marta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tashlandi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Quyidagi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hodisalarning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ro‘y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berish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ehtimolliklarini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toping:</a:t>
            </a:r>
          </a:p>
          <a:p>
            <a:pPr marL="342900" indent="-342900" algn="just">
              <a:buAutoNum type="alphaLcParenR"/>
            </a:pPr>
            <a:r>
              <a:rPr lang="en-US" sz="1800" b="1" dirty="0" err="1">
                <a:latin typeface="Arial" pitchFamily="34" charset="0"/>
                <a:cs typeface="Arial" pitchFamily="34" charset="0"/>
              </a:rPr>
              <a:t>Birinchi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marta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tashlaganda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5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kam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bo‘lmagan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ikkinchi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marta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tashlaganda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4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kam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bo‘lmagan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son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tushish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AutoNum type="alphaLcParenR"/>
            </a:pPr>
            <a:r>
              <a:rPr lang="en-US" sz="1800" b="1" dirty="0" err="1">
                <a:latin typeface="Arial" pitchFamily="34" charset="0"/>
                <a:cs typeface="Arial" pitchFamily="34" charset="0"/>
              </a:rPr>
              <a:t>Ikki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marta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tashlashda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hech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bo‘lmasa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bittasida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5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kichik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bo‘lmagan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son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tushish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AutoNum type="alphaLcParenR"/>
            </a:pPr>
            <a:r>
              <a:rPr lang="en-US" sz="1800" b="1" dirty="0" err="1">
                <a:latin typeface="Arial" pitchFamily="34" charset="0"/>
                <a:cs typeface="Arial" pitchFamily="34" charset="0"/>
              </a:rPr>
              <a:t>birinchi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marta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tashlaganda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ikkinchi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tashlaganga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nisbatan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katta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son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tushish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AutoNum type="alphaLcParenR"/>
            </a:pPr>
            <a:r>
              <a:rPr lang="en-US" sz="1800" b="1" dirty="0" err="1">
                <a:latin typeface="Arial" pitchFamily="34" charset="0"/>
                <a:cs typeface="Arial" pitchFamily="34" charset="0"/>
              </a:rPr>
              <a:t>ikki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marta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tashlanganga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tushgan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sonlar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bir-biridan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1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ko‘p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bo‘lmagan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songa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farq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qilishi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AutoNum type="alphaLcParenR"/>
            </a:pPr>
            <a:r>
              <a:rPr lang="en-US" sz="1800" b="1" dirty="0" err="1">
                <a:latin typeface="Arial" pitchFamily="34" charset="0"/>
                <a:cs typeface="Arial" pitchFamily="34" charset="0"/>
              </a:rPr>
              <a:t>ikki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marta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tashlanganda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sonlar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yig‘indisi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9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dan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kam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bo‘limasligi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;</a:t>
            </a:r>
          </a:p>
          <a:p>
            <a:pPr marL="342900" indent="-342900" algn="just">
              <a:buAutoNum type="alphaLcParenR"/>
            </a:pPr>
            <a:r>
              <a:rPr lang="en-US" sz="1800" b="1" dirty="0" err="1">
                <a:latin typeface="Arial" pitchFamily="34" charset="0"/>
                <a:cs typeface="Arial" pitchFamily="34" charset="0"/>
              </a:rPr>
              <a:t>Birinchisi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ikkinchisiga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bo‘linadigan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sonlar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tushish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1800" b="1" dirty="0" err="1">
                <a:latin typeface="Arial" pitchFamily="34" charset="0"/>
                <a:cs typeface="Arial" pitchFamily="34" charset="0"/>
              </a:rPr>
              <a:t>ehtimolini</a:t>
            </a:r>
            <a:r>
              <a:rPr lang="en-US" sz="1800" b="1" dirty="0">
                <a:latin typeface="Arial" pitchFamily="34" charset="0"/>
                <a:cs typeface="Arial" pitchFamily="34" charset="0"/>
              </a:rPr>
              <a:t> toping.</a:t>
            </a:r>
          </a:p>
          <a:p>
            <a:pPr algn="ctr"/>
            <a:endParaRPr lang="ru-RU" sz="1800" b="1" spc="79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FAQ] Casino « Dice » (Казино « Кости на деньги »). - F.A.Q. - [RP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6" r="10333"/>
          <a:stretch/>
        </p:blipFill>
        <p:spPr bwMode="auto">
          <a:xfrm>
            <a:off x="57151" y="2004060"/>
            <a:ext cx="2641267" cy="203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85179197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305913"/>
              </p:ext>
            </p:extLst>
          </p:nvPr>
        </p:nvGraphicFramePr>
        <p:xfrm>
          <a:off x="174198" y="539763"/>
          <a:ext cx="5303517" cy="405384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5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3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4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570767" y="1355954"/>
            <a:ext cx="331469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lphaLcParenR"/>
            </a:pPr>
            <a:r>
              <a:rPr lang="en-US" b="1"/>
              <a:t>Birinchi marta tashlaganda 5 dan kam bo‘lmagan, ikkinchi marta tashlaganda 4 dan kam bo‘lmagan son tushish ehtimolini toping.</a:t>
            </a:r>
          </a:p>
        </p:txBody>
      </p:sp>
      <p:sp>
        <p:nvSpPr>
          <p:cNvPr id="5" name="Овал 4"/>
          <p:cNvSpPr/>
          <p:nvPr/>
        </p:nvSpPr>
        <p:spPr>
          <a:xfrm>
            <a:off x="3294743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094843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828268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313793" y="1235915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085318" y="1215890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894943" y="1219451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2471964" y="1772447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602514" y="141632"/>
            <a:ext cx="34135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/>
              <a:t>Birinchi marta tashlaganda 4, ikkinchi marta tashlaganda 3 tushishi elementar hodisadir. Jami ro‘y berishi mumkin bo‘lgan hodisalar soni 36 ga teng. </a:t>
            </a:r>
          </a:p>
          <a:p>
            <a:pPr algn="just"/>
            <a:endParaRPr lang="en-US" b="1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5602514" y="2369982"/>
                <a:ext cx="3413578" cy="22604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endParaRPr lang="en-US" b="1"/>
              </a:p>
              <a:p>
                <a:pPr algn="just"/>
                <a:r>
                  <a:rPr lang="en-US" b="1"/>
                  <a:t>Jami ro‘y </a:t>
                </a:r>
                <a:r>
                  <a:rPr lang="en-US" b="1" err="1"/>
                  <a:t>berishi</a:t>
                </a:r>
                <a:r>
                  <a:rPr lang="en-US" b="1"/>
                  <a:t> mumkin </a:t>
                </a:r>
                <a:r>
                  <a:rPr lang="en-US" b="1" dirty="0" err="1"/>
                  <a:t>bo‘lgan</a:t>
                </a:r>
                <a:r>
                  <a:rPr lang="en-US" b="1" dirty="0"/>
                  <a:t> </a:t>
                </a:r>
                <a:r>
                  <a:rPr lang="en-US" b="1" dirty="0" err="1"/>
                  <a:t>barcha</a:t>
                </a:r>
                <a:r>
                  <a:rPr lang="en-US" b="1" dirty="0"/>
                  <a:t> </a:t>
                </a:r>
                <a:r>
                  <a:rPr lang="en-US" b="1" dirty="0" err="1"/>
                  <a:t>imkoniyatlar</a:t>
                </a:r>
                <a:r>
                  <a:rPr lang="en-US" b="1" dirty="0"/>
                  <a:t> </a:t>
                </a:r>
                <a:r>
                  <a:rPr lang="en-US" b="1" err="1"/>
                  <a:t>soni</a:t>
                </a:r>
                <a:r>
                  <a:rPr lang="en-US" b="1"/>
                  <a:t> 36 ga teng. Ulardan 6 tasi birinchi marta tashlaganda 5 dan kam bo‘lmagan va ikkinchi marta tashlaganda 4 dan kam bo‘lmagan hodisalardir. </a:t>
                </a:r>
                <a:endParaRPr lang="en-US" b="1" dirty="0"/>
              </a:p>
              <a:p>
                <a:r>
                  <a:rPr lang="en-US" b="1"/>
                  <a:t>             Demak,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</m:num>
                      <m:den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𝟑𝟔</m:t>
                        </m:r>
                      </m:den>
                    </m:f>
                    <m:r>
                      <a:rPr lang="en-US" sz="20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en-US" sz="2000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b="1" dirty="0"/>
                  <a:t> </a:t>
                </a:r>
                <a:r>
                  <a:rPr lang="en-US" b="1" dirty="0" err="1"/>
                  <a:t>ga</a:t>
                </a:r>
                <a:r>
                  <a:rPr lang="en-US" b="1" dirty="0"/>
                  <a:t> </a:t>
                </a:r>
                <a:r>
                  <a:rPr lang="en-US" b="1" dirty="0" err="1"/>
                  <a:t>teng</a:t>
                </a:r>
                <a:r>
                  <a:rPr lang="en-US" b="1" dirty="0"/>
                  <a:t>.</a:t>
                </a:r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2514" y="2369982"/>
                <a:ext cx="3413578" cy="2260491"/>
              </a:xfrm>
              <a:prstGeom prst="rect">
                <a:avLst/>
              </a:prstGeom>
              <a:blipFill rotWithShape="1">
                <a:blip r:embed="rId3"/>
                <a:stretch>
                  <a:fillRect l="-893" r="-10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угольник 14"/>
              <p:cNvSpPr/>
              <p:nvPr/>
            </p:nvSpPr>
            <p:spPr>
              <a:xfrm>
                <a:off x="7987938" y="4513212"/>
                <a:ext cx="950901" cy="44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b="1" i="1">
                    <a:solidFill>
                      <a:srgbClr val="C00000"/>
                    </a:solidFill>
                  </a:rPr>
                  <a:t>Javob: </a:t>
                </a:r>
                <a:r>
                  <a:rPr lang="en-US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en-US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ru-RU"/>
              </a:p>
            </p:txBody>
          </p:sp>
        </mc:Choice>
        <mc:Fallback xmlns=""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7938" y="4513212"/>
                <a:ext cx="950901" cy="447943"/>
              </a:xfrm>
              <a:prstGeom prst="rect">
                <a:avLst/>
              </a:prstGeom>
              <a:blipFill rotWithShape="1">
                <a:blip r:embed="rId4"/>
                <a:stretch>
                  <a:fillRect l="-3205" b="-540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74811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97558"/>
              </p:ext>
            </p:extLst>
          </p:nvPr>
        </p:nvGraphicFramePr>
        <p:xfrm>
          <a:off x="174198" y="539763"/>
          <a:ext cx="5303517" cy="405384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5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3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4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636713" y="1174206"/>
            <a:ext cx="3314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solidFill>
                  <a:srgbClr val="C00000"/>
                </a:solidFill>
              </a:rPr>
              <a:t>   1-holat. </a:t>
            </a:r>
            <a:r>
              <a:rPr lang="en-US" b="1" dirty="0" err="1"/>
              <a:t>Birinchi</a:t>
            </a:r>
            <a:r>
              <a:rPr lang="en-US" b="1" dirty="0"/>
              <a:t> </a:t>
            </a:r>
            <a:r>
              <a:rPr lang="en-US" b="1" dirty="0" err="1"/>
              <a:t>shashqol</a:t>
            </a:r>
            <a:r>
              <a:rPr lang="en-US" b="1" dirty="0"/>
              <a:t> </a:t>
            </a:r>
            <a:r>
              <a:rPr lang="en-US" b="1" dirty="0" err="1"/>
              <a:t>toshining</a:t>
            </a:r>
            <a:r>
              <a:rPr lang="en-US" b="1" dirty="0"/>
              <a:t> </a:t>
            </a:r>
            <a:r>
              <a:rPr lang="en-US" b="1" dirty="0" err="1"/>
              <a:t>raqamlari</a:t>
            </a:r>
            <a:r>
              <a:rPr lang="en-US" b="1" dirty="0"/>
              <a:t> 5 </a:t>
            </a:r>
            <a:r>
              <a:rPr lang="en-US" b="1" dirty="0" err="1"/>
              <a:t>dan</a:t>
            </a:r>
            <a:r>
              <a:rPr lang="en-US" b="1" dirty="0"/>
              <a:t> </a:t>
            </a:r>
            <a:r>
              <a:rPr lang="en-US" b="1"/>
              <a:t>kichik </a:t>
            </a:r>
            <a:r>
              <a:rPr lang="en-US" b="1" dirty="0" err="1"/>
              <a:t>bo‘lmagan</a:t>
            </a:r>
            <a:r>
              <a:rPr lang="en-US" b="1" dirty="0"/>
              <a:t> </a:t>
            </a:r>
            <a:r>
              <a:rPr lang="en-US" b="1" dirty="0" err="1"/>
              <a:t>va</a:t>
            </a:r>
            <a:r>
              <a:rPr lang="en-US" b="1" dirty="0"/>
              <a:t> </a:t>
            </a:r>
            <a:r>
              <a:rPr lang="en-US" b="1" dirty="0" err="1"/>
              <a:t>ikkinchi</a:t>
            </a:r>
            <a:r>
              <a:rPr lang="en-US" b="1" dirty="0"/>
              <a:t> </a:t>
            </a:r>
            <a:r>
              <a:rPr lang="en-US" b="1" dirty="0" err="1"/>
              <a:t>shashqol</a:t>
            </a:r>
            <a:r>
              <a:rPr lang="en-US" b="1" dirty="0"/>
              <a:t> </a:t>
            </a:r>
            <a:r>
              <a:rPr lang="en-US" b="1" dirty="0" err="1"/>
              <a:t>toshing</a:t>
            </a:r>
            <a:r>
              <a:rPr lang="en-US" b="1" dirty="0"/>
              <a:t> </a:t>
            </a:r>
            <a:r>
              <a:rPr lang="en-US" b="1" dirty="0" err="1"/>
              <a:t>ixtiyoriy</a:t>
            </a:r>
            <a:r>
              <a:rPr lang="en-US" b="1" dirty="0"/>
              <a:t> </a:t>
            </a:r>
            <a:r>
              <a:rPr lang="en-US" b="1" dirty="0" err="1"/>
              <a:t>bo‘lish</a:t>
            </a:r>
            <a:r>
              <a:rPr lang="en-US" b="1" dirty="0"/>
              <a:t> </a:t>
            </a:r>
            <a:r>
              <a:rPr lang="en-US" b="1" dirty="0" err="1"/>
              <a:t>hodisasi</a:t>
            </a:r>
            <a:r>
              <a:rPr lang="en-US" b="1" dirty="0"/>
              <a:t>.</a:t>
            </a:r>
          </a:p>
        </p:txBody>
      </p:sp>
      <p:sp>
        <p:nvSpPr>
          <p:cNvPr id="5" name="Овал 4"/>
          <p:cNvSpPr/>
          <p:nvPr/>
        </p:nvSpPr>
        <p:spPr>
          <a:xfrm>
            <a:off x="3294743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4094843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828268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3313793" y="1235915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085318" y="1215890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894943" y="1219451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602514" y="141632"/>
            <a:ext cx="341357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/>
              <a:t>b) Ikki marta tashlashda hech bo‘lmasa bittasida 5 dan kichik bo‘lmagan son tushish ehtimolini toping.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5632903" y="3083192"/>
                <a:ext cx="3413578" cy="20142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b="1"/>
                  <a:t>       Jami ro‘y </a:t>
                </a:r>
                <a:r>
                  <a:rPr lang="en-US" b="1" err="1"/>
                  <a:t>berishi</a:t>
                </a:r>
                <a:r>
                  <a:rPr lang="en-US" b="1"/>
                  <a:t> mumkin </a:t>
                </a:r>
                <a:r>
                  <a:rPr lang="en-US" b="1" dirty="0" err="1"/>
                  <a:t>bo‘lgan</a:t>
                </a:r>
                <a:r>
                  <a:rPr lang="en-US" b="1" dirty="0"/>
                  <a:t> </a:t>
                </a:r>
                <a:r>
                  <a:rPr lang="en-US" b="1" err="1"/>
                  <a:t>barcha</a:t>
                </a:r>
                <a:r>
                  <a:rPr lang="en-US" b="1"/>
                  <a:t> hodisalar </a:t>
                </a:r>
                <a:r>
                  <a:rPr lang="en-US" b="1" err="1"/>
                  <a:t>soni</a:t>
                </a:r>
                <a:r>
                  <a:rPr lang="en-US" b="1"/>
                  <a:t> 36 ga teng. Ulardan </a:t>
                </a:r>
                <a:r>
                  <a:rPr lang="en-US" b="1">
                    <a:solidFill>
                      <a:srgbClr val="C00000"/>
                    </a:solidFill>
                  </a:rPr>
                  <a:t>20</a:t>
                </a:r>
                <a:r>
                  <a:rPr lang="en-US" b="1"/>
                  <a:t> tasi shashqol toshini ikki marta tashlaganda hech bo‘lmasa bittasida 5 dan kichik bo‘lmagan son tushish hodisasidir. </a:t>
                </a:r>
                <a:endParaRPr lang="en-US" b="1" dirty="0"/>
              </a:p>
              <a:p>
                <a:r>
                  <a:rPr lang="en-US" b="1"/>
                  <a:t>             Demak,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𝟐𝟎</m:t>
                        </m:r>
                      </m:num>
                      <m:den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𝟑𝟔</m:t>
                        </m:r>
                      </m:den>
                    </m:f>
                    <m:r>
                      <a:rPr lang="en-US" sz="20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𝟗</m:t>
                        </m:r>
                      </m:den>
                    </m:f>
                    <m:r>
                      <a:rPr lang="en-US" sz="2000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b="1" dirty="0"/>
                  <a:t> </a:t>
                </a:r>
                <a:r>
                  <a:rPr lang="en-US" b="1" dirty="0" err="1"/>
                  <a:t>ga</a:t>
                </a:r>
                <a:r>
                  <a:rPr lang="en-US" b="1" dirty="0"/>
                  <a:t> </a:t>
                </a:r>
                <a:r>
                  <a:rPr lang="en-US" b="1" dirty="0" err="1"/>
                  <a:t>teng</a:t>
                </a:r>
                <a:r>
                  <a:rPr lang="en-US" b="1" dirty="0"/>
                  <a:t>.</a:t>
                </a:r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32903" y="3083192"/>
                <a:ext cx="3413578" cy="2014269"/>
              </a:xfrm>
              <a:prstGeom prst="rect">
                <a:avLst/>
              </a:prstGeom>
              <a:blipFill rotWithShape="1">
                <a:blip r:embed="rId3"/>
                <a:stretch>
                  <a:fillRect l="-893" t="-909" r="-10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угольник 14"/>
              <p:cNvSpPr/>
              <p:nvPr/>
            </p:nvSpPr>
            <p:spPr>
              <a:xfrm>
                <a:off x="7987937" y="6124298"/>
                <a:ext cx="950901" cy="4479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b="1" i="1">
                    <a:solidFill>
                      <a:srgbClr val="C00000"/>
                    </a:solidFill>
                  </a:rPr>
                  <a:t>Javob: </a:t>
                </a:r>
                <a:r>
                  <a:rPr lang="en-US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US" b="1" i="1">
                            <a:solidFill>
                              <a:schemeClr val="tx1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  <m:r>
                      <a:rPr lang="en-US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ru-RU"/>
              </a:p>
            </p:txBody>
          </p:sp>
        </mc:Choice>
        <mc:Fallback xmlns=""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7937" y="6124298"/>
                <a:ext cx="950901" cy="447943"/>
              </a:xfrm>
              <a:prstGeom prst="rect">
                <a:avLst/>
              </a:prstGeom>
              <a:blipFill rotWithShape="1">
                <a:blip r:embed="rId4"/>
                <a:stretch>
                  <a:fillRect l="-3205" b="-68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Овал 13"/>
          <p:cNvSpPr/>
          <p:nvPr/>
        </p:nvSpPr>
        <p:spPr>
          <a:xfrm>
            <a:off x="2471964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688192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831849" y="620253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31849" y="1204771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1688192" y="1219451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2471964" y="1239862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5624140" y="2159935"/>
            <a:ext cx="3314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>
                <a:solidFill>
                  <a:srgbClr val="C00000"/>
                </a:solidFill>
              </a:rPr>
              <a:t>    2-holat.</a:t>
            </a:r>
            <a:r>
              <a:rPr lang="en-US" b="1"/>
              <a:t> Ikkinchi shashqol toshining raqamlari 5 dan kichik bo‘lmagan va birinchi shashqol toshing ixtiyoriy bo‘lish hodisasi.</a:t>
            </a:r>
          </a:p>
        </p:txBody>
      </p:sp>
      <p:sp>
        <p:nvSpPr>
          <p:cNvPr id="23" name="Овал 22"/>
          <p:cNvSpPr/>
          <p:nvPr/>
        </p:nvSpPr>
        <p:spPr>
          <a:xfrm>
            <a:off x="4041776" y="1798176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Овал 23"/>
          <p:cNvSpPr/>
          <p:nvPr/>
        </p:nvSpPr>
        <p:spPr>
          <a:xfrm>
            <a:off x="4851401" y="1801737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4041776" y="2351299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Овал 25"/>
          <p:cNvSpPr/>
          <p:nvPr/>
        </p:nvSpPr>
        <p:spPr>
          <a:xfrm>
            <a:off x="4851401" y="2354860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4041776" y="2948348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Овал 27"/>
          <p:cNvSpPr/>
          <p:nvPr/>
        </p:nvSpPr>
        <p:spPr>
          <a:xfrm>
            <a:off x="4851401" y="2951909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4070804" y="3519546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Овал 29"/>
          <p:cNvSpPr/>
          <p:nvPr/>
        </p:nvSpPr>
        <p:spPr>
          <a:xfrm>
            <a:off x="4880429" y="3523107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452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2" grpId="0"/>
      <p:bldP spid="13" grpId="0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0117967"/>
              </p:ext>
            </p:extLst>
          </p:nvPr>
        </p:nvGraphicFramePr>
        <p:xfrm>
          <a:off x="174198" y="539763"/>
          <a:ext cx="5303517" cy="4053840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55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/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4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3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6423">
                <a:tc>
                  <a:txBody>
                    <a:bodyPr/>
                    <a:lstStyle/>
                    <a:p>
                      <a:endParaRPr lang="ru-RU" sz="1800">
                        <a:ln>
                          <a:solidFill>
                            <a:srgbClr val="7030A0"/>
                          </a:solidFill>
                        </a:ln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1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2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3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  4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5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>
                          <a:ln>
                            <a:solidFill>
                              <a:srgbClr val="7030A0"/>
                            </a:solidFill>
                          </a:ln>
                          <a:solidFill>
                            <a:schemeClr val="tx1"/>
                          </a:solidFill>
                        </a:rPr>
                        <a:t>6</a:t>
                      </a:r>
                      <a:endParaRPr lang="ru-RU" sz="3200" b="1">
                        <a:ln>
                          <a:solidFill>
                            <a:srgbClr val="7030A0"/>
                          </a:solidFill>
                        </a:ln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7030A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701393" y="911710"/>
            <a:ext cx="3314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/>
              <a:t>Agar ikkinchi shashqol toshni tashlaganda 1 tushsa, u holda birinchi shashqol toshning raqamlari 1 dan katta bo‘lishi kerak.</a:t>
            </a:r>
          </a:p>
        </p:txBody>
      </p:sp>
      <p:sp>
        <p:nvSpPr>
          <p:cNvPr id="5" name="Овал 4"/>
          <p:cNvSpPr/>
          <p:nvPr/>
        </p:nvSpPr>
        <p:spPr>
          <a:xfrm>
            <a:off x="1644650" y="1219451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658711" y="602345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015468" y="602344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644650" y="1778471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3258005" y="602345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602514" y="141632"/>
            <a:ext cx="341357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/>
              <a:t>c) birinchi marta tashlaganda ikkinchi tashlaganga nisbatan katta son tushish ehtimolini toping.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/>
              <p:cNvSpPr/>
              <p:nvPr/>
            </p:nvSpPr>
            <p:spPr>
              <a:xfrm>
                <a:off x="5602514" y="3099995"/>
                <a:ext cx="3413578" cy="10339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b="1"/>
                  <a:t>     Qulaylik tug‘diruvchi hodisalar soni 5+4+3+2+1=15 ga teng. </a:t>
                </a:r>
                <a:endParaRPr lang="en-US" b="1" dirty="0"/>
              </a:p>
              <a:p>
                <a:r>
                  <a:rPr lang="en-US" b="1"/>
                  <a:t>             Demak,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𝟏𝟓</m:t>
                        </m:r>
                      </m:num>
                      <m:den>
                        <m:r>
                          <a:rPr lang="en-US" sz="20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  <m:t>𝟑𝟔</m:t>
                        </m:r>
                      </m:den>
                    </m:f>
                    <m:r>
                      <a:rPr lang="en-US" sz="2000" b="1" i="1">
                        <a:solidFill>
                          <a:srgbClr val="C00000"/>
                        </a:solidFill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0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US" sz="20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  <m:t>𝟏𝟐</m:t>
                        </m:r>
                      </m:den>
                    </m:f>
                    <m:r>
                      <a:rPr lang="en-US" sz="2000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r>
                  <a:rPr lang="en-US" b="1" dirty="0"/>
                  <a:t> </a:t>
                </a:r>
                <a:r>
                  <a:rPr lang="en-US" b="1" dirty="0" err="1"/>
                  <a:t>ga</a:t>
                </a:r>
                <a:r>
                  <a:rPr lang="en-US" b="1" dirty="0"/>
                  <a:t> </a:t>
                </a:r>
                <a:r>
                  <a:rPr lang="en-US" b="1" dirty="0" err="1"/>
                  <a:t>teng</a:t>
                </a:r>
                <a:r>
                  <a:rPr lang="en-US" b="1" dirty="0"/>
                  <a:t>.</a:t>
                </a:r>
              </a:p>
            </p:txBody>
          </p:sp>
        </mc:Choice>
        <mc:Fallback xmlns="">
          <p:sp>
            <p:nvSpPr>
              <p:cNvPr id="13" name="Прямоугольник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2514" y="3099995"/>
                <a:ext cx="3413578" cy="1033937"/>
              </a:xfrm>
              <a:prstGeom prst="rect">
                <a:avLst/>
              </a:prstGeom>
              <a:blipFill rotWithShape="1">
                <a:blip r:embed="rId3"/>
                <a:stretch>
                  <a:fillRect l="-893" t="-1775" r="-107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Прямоугольник 14"/>
              <p:cNvSpPr/>
              <p:nvPr/>
            </p:nvSpPr>
            <p:spPr>
              <a:xfrm>
                <a:off x="6833851" y="4237441"/>
                <a:ext cx="1715063" cy="5085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800" b="1" i="1">
                    <a:solidFill>
                      <a:srgbClr val="C00000"/>
                    </a:solidFill>
                  </a:rPr>
                  <a:t>Javob: </a:t>
                </a:r>
                <a:r>
                  <a:rPr lang="en-US" sz="1800" b="1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en-US" sz="1800" b="1" i="1" smtClean="0">
                            <a:solidFill>
                              <a:schemeClr val="tx1"/>
                            </a:solidFill>
                            <a:latin typeface="Cambria Math"/>
                          </a:rPr>
                          <m:t>𝟏𝟐</m:t>
                        </m:r>
                      </m:den>
                    </m:f>
                    <m:r>
                      <a:rPr lang="en-US" sz="1800" b="1" i="1">
                        <a:solidFill>
                          <a:srgbClr val="C00000"/>
                        </a:solidFill>
                        <a:latin typeface="Cambria Math"/>
                      </a:rPr>
                      <m:t> </m:t>
                    </m:r>
                  </m:oMath>
                </a14:m>
                <a:endParaRPr lang="ru-RU" sz="1800"/>
              </a:p>
            </p:txBody>
          </p:sp>
        </mc:Choice>
        <mc:Fallback xmlns=""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851" y="4237441"/>
                <a:ext cx="1715063" cy="508537"/>
              </a:xfrm>
              <a:prstGeom prst="rect">
                <a:avLst/>
              </a:prstGeom>
              <a:blipFill rotWithShape="1">
                <a:blip r:embed="rId4"/>
                <a:stretch>
                  <a:fillRect l="-2847" b="-476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Овал 13"/>
          <p:cNvSpPr/>
          <p:nvPr/>
        </p:nvSpPr>
        <p:spPr>
          <a:xfrm>
            <a:off x="858155" y="602345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858155" y="1174206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858155" y="2335859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58155" y="2948348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858155" y="1786113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1644650" y="2354860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>
            <a:off x="3258005" y="1199645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Овал 24"/>
          <p:cNvSpPr/>
          <p:nvPr/>
        </p:nvSpPr>
        <p:spPr>
          <a:xfrm>
            <a:off x="2430690" y="602345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вал 26"/>
          <p:cNvSpPr/>
          <p:nvPr/>
        </p:nvSpPr>
        <p:spPr>
          <a:xfrm>
            <a:off x="2430690" y="1219451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2430690" y="1778471"/>
            <a:ext cx="420914" cy="420914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5651953" y="1941725"/>
            <a:ext cx="33146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/>
              <a:t>Agar ikkinchi shashqol toshni tashlaganda 2 tushsa, u holda birinchi shashqol toshning raqamlari 2 dan katta bo‘lishi kerak va hakozo.</a:t>
            </a:r>
          </a:p>
        </p:txBody>
      </p:sp>
    </p:spTree>
    <p:extLst>
      <p:ext uri="{BB962C8B-B14F-4D97-AF65-F5344CB8AC3E}">
        <p14:creationId xmlns:p14="http://schemas.microsoft.com/office/powerpoint/2010/main" val="50904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  <p:bldP spid="12" grpId="0"/>
      <p:bldP spid="13" grpId="0"/>
      <p:bldP spid="15" grpId="0"/>
      <p:bldP spid="14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3" grpId="0" animBg="1"/>
      <p:bldP spid="25" grpId="0" animBg="1"/>
      <p:bldP spid="27" grpId="0" animBg="1"/>
      <p:bldP spid="29" grpId="0" animBg="1"/>
      <p:bldP spid="3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05740" y="833403"/>
            <a:ext cx="88011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rgbClr val="00B050"/>
                </a:solidFill>
              </a:rPr>
              <a:t>4-masala. </a:t>
            </a:r>
            <a:r>
              <a:rPr lang="uz-Cyrl-UZ" sz="2800" b="1" dirty="0"/>
              <a:t> 5 ta idishda sharlarning quyidagicha taqsimlan-ganligi ma’lum: </a:t>
            </a:r>
          </a:p>
          <a:p>
            <a:pPr algn="just"/>
            <a:r>
              <a:rPr lang="uz-Cyrl-UZ" sz="2800" b="1" dirty="0"/>
              <a:t>birinchisida: 20 ta yashil, 60 ta oq; </a:t>
            </a:r>
          </a:p>
          <a:p>
            <a:pPr algn="just"/>
            <a:r>
              <a:rPr lang="uz-Cyrl-UZ" sz="2800" b="1" dirty="0"/>
              <a:t>ikkinchisida: 30 ta yashil, 90 ta oq; </a:t>
            </a:r>
          </a:p>
          <a:p>
            <a:pPr algn="just"/>
            <a:r>
              <a:rPr lang="uz-Cyrl-UZ" sz="2800" b="1" dirty="0"/>
              <a:t>uchinchisida: 18 ta yashil, 32 ta oq; </a:t>
            </a:r>
          </a:p>
          <a:p>
            <a:pPr algn="just"/>
            <a:r>
              <a:rPr lang="uz-Cyrl-UZ" sz="2800" b="1" dirty="0"/>
              <a:t>to‘rtinchisida: 25 ta yashil, 75 ta oq; </a:t>
            </a:r>
          </a:p>
          <a:p>
            <a:pPr algn="just"/>
            <a:r>
              <a:rPr lang="uz-Cyrl-UZ" sz="2800" b="1" dirty="0"/>
              <a:t>beshinchisida: oq, yashil, qora rangli sharlar teng miqdorda. Idishdan tavakkaliga olingan shar yashil bo‘lsa, Sizni yutuq kutadi. Shar olish uchun qaysi idishni tanlagan bo‘lardingiz?</a:t>
            </a:r>
            <a:endParaRPr lang="ru-RU" sz="2800" dirty="0"/>
          </a:p>
          <a:p>
            <a:pPr algn="just"/>
            <a:endParaRPr lang="ru-RU" sz="2800" b="1" dirty="0"/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28DCF943-2127-43FE-8E2D-82CB18023420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2F4E8ACF-951E-4CEB-A0EB-1F0B3C4B9598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181659949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19DE0757-216F-4C3E-A3AA-76DE8683BFB2}"/>
                  </a:ext>
                </a:extLst>
              </p:cNvPr>
              <p:cNvSpPr/>
              <p:nvPr/>
            </p:nvSpPr>
            <p:spPr>
              <a:xfrm>
                <a:off x="153162" y="216150"/>
                <a:ext cx="8868918" cy="39746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b="1" i="1" dirty="0">
                    <a:solidFill>
                      <a:srgbClr val="00B050"/>
                    </a:solidFill>
                  </a:rPr>
                  <a:t>Yechish:</a:t>
                </a:r>
                <a:endParaRPr lang="en-US" sz="2400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1−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𝑖𝑑𝑖𝑠h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: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=20;    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=20+60=80;              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d>
                        <m:d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𝐴</m:t>
                          </m:r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20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80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=0,25;</m:t>
                      </m:r>
                    </m:oMath>
                  </m:oMathPara>
                </a14:m>
                <a:endParaRPr lang="en-US" sz="2000" i="1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2−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𝑖𝑑𝑖𝑠h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: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=30;    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=30+90=120;           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𝐵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30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120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=0,25;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3−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𝑖𝑑𝑖𝑠h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: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=18;   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=18+32=50;              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𝐶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18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50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=0,36; 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4−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𝑖𝑑𝑖𝑠h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: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=25;   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=25+75=100;           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𝐷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25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100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=0,25;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000" i="1">
                          <a:latin typeface="Cambria Math" panose="02040503050406030204" pitchFamily="18" charset="0"/>
                        </a:rPr>
                        <m:t>5−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𝑖𝑑𝑖𝑠h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: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𝑚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;       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=3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;          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𝐸</m:t>
                      </m:r>
                      <m:r>
                        <a:rPr lang="en-US" sz="2000" i="1">
                          <a:latin typeface="Cambria Math" panose="02040503050406030204" pitchFamily="18" charset="0"/>
                        </a:rPr>
                        <m:t>)=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𝑚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𝑥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</a:rPr>
                        <m:t>=0,</m:t>
                      </m:r>
                      <m:d>
                        <m:d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33</m:t>
                          </m:r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</a:rPr>
                        <m:t>;</m:t>
                      </m:r>
                    </m:oMath>
                  </m:oMathPara>
                </a14:m>
                <a:endParaRPr lang="ru-RU" sz="2000" dirty="0"/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5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&gt;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0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sz="2000" i="1">
                              <a:latin typeface="Cambria Math" panose="02040503050406030204" pitchFamily="18" charset="0"/>
                            </a:rPr>
                            <m:t>4</m:t>
                          </m:r>
                        </m:sub>
                      </m:sSub>
                      <m:r>
                        <a:rPr lang="en-US" sz="2000" i="1">
                          <a:latin typeface="Cambria Math" panose="02040503050406030204" pitchFamily="18" charset="0"/>
                        </a:rPr>
                        <m:t>;                                        </m:t>
                      </m:r>
                    </m:oMath>
                  </m:oMathPara>
                </a14:m>
                <a:endParaRPr lang="ru-RU" sz="2000" dirty="0"/>
              </a:p>
              <a:p>
                <a:pPr algn="just"/>
                <a:endParaRPr lang="en-US" sz="2000" b="1" dirty="0"/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19DE0757-216F-4C3E-A3AA-76DE8683BFB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3162" y="216150"/>
                <a:ext cx="8868918" cy="3974678"/>
              </a:xfrm>
              <a:prstGeom prst="rect">
                <a:avLst/>
              </a:prstGeom>
              <a:blipFill>
                <a:blip r:embed="rId2"/>
                <a:stretch>
                  <a:fillRect l="-1031" t="-122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EBA274B8-9A95-4BBF-AB57-8F8F3B957B9A}"/>
                  </a:ext>
                </a:extLst>
              </p:cNvPr>
              <p:cNvSpPr/>
              <p:nvPr/>
            </p:nvSpPr>
            <p:spPr>
              <a:xfrm>
                <a:off x="6598337" y="4450729"/>
                <a:ext cx="25507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800" b="1" i="1">
                          <a:latin typeface="Cambria Math" panose="02040503050406030204" pitchFamily="18" charset="0"/>
                        </a:rPr>
                        <m:t>𝑱𝒂𝒗𝒐𝒃</m:t>
                      </m:r>
                      <m:r>
                        <a:rPr lang="ru-RU" sz="1800" b="0" i="0">
                          <a:latin typeface="Cambria Math" panose="02040503050406030204" pitchFamily="18" charset="0"/>
                        </a:rPr>
                        <m:t>:  </m:t>
                      </m:r>
                      <m:r>
                        <a:rPr lang="ru-RU" sz="1800" b="0" i="1">
                          <a:latin typeface="Cambria Math" panose="02040503050406030204" pitchFamily="18" charset="0"/>
                        </a:rPr>
                        <m:t>𝑢𝑐h𝑖𝑛𝑐h𝑖</m:t>
                      </m:r>
                      <m:r>
                        <a:rPr lang="ru-RU" sz="1800" b="0" i="0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ru-RU" sz="1800" b="0" i="1">
                          <a:latin typeface="Cambria Math" panose="02040503050406030204" pitchFamily="18" charset="0"/>
                        </a:rPr>
                        <m:t>𝑖𝑑𝑖𝑠h</m:t>
                      </m:r>
                    </m:oMath>
                  </m:oMathPara>
                </a14:m>
                <a:endParaRPr lang="ru-RU" sz="1800" dirty="0"/>
              </a:p>
            </p:txBody>
          </p:sp>
        </mc:Choice>
        <mc:Fallback xmlns=""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EBA274B8-9A95-4BBF-AB57-8F8F3B957B9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98337" y="4450729"/>
                <a:ext cx="2550763" cy="369332"/>
              </a:xfrm>
              <a:prstGeom prst="rect">
                <a:avLst/>
              </a:prstGeom>
              <a:blipFill>
                <a:blip r:embed="rId3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4309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2"/>
          <p:cNvSpPr txBox="1">
            <a:spLocks/>
          </p:cNvSpPr>
          <p:nvPr/>
        </p:nvSpPr>
        <p:spPr>
          <a:xfrm>
            <a:off x="1114200" y="2267387"/>
            <a:ext cx="6680271" cy="507827"/>
          </a:xfrm>
          <a:prstGeom prst="rect">
            <a:avLst/>
          </a:prstGeom>
        </p:spPr>
        <p:txBody>
          <a:bodyPr vert="horz" wrap="square" lIns="0" tIns="15236" rIns="0" bIns="0" rtlCol="0">
            <a:spAutoFit/>
          </a:bodyPr>
          <a:lstStyle>
            <a:lvl1pPr>
              <a:defRPr sz="2650" b="1" i="0">
                <a:solidFill>
                  <a:srgbClr val="FEFEFE"/>
                </a:solidFill>
                <a:latin typeface="Arial"/>
                <a:ea typeface="+mj-ea"/>
                <a:cs typeface="Arial"/>
              </a:defRPr>
            </a:lvl1pPr>
          </a:lstStyle>
          <a:p>
            <a:pPr marL="39361" algn="ctr">
              <a:spcBef>
                <a:spcPts val="120"/>
              </a:spcBef>
            </a:pPr>
            <a:r>
              <a:rPr lang="en-US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E’TIBORINGIZ UCHUN RAHMAT!</a:t>
            </a:r>
            <a:endParaRPr lang="en-US" sz="3200" spc="1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0DDD851F-59FF-46DF-991F-94506B4BD292}"/>
              </a:ext>
            </a:extLst>
          </p:cNvPr>
          <p:cNvCxnSpPr/>
          <p:nvPr/>
        </p:nvCxnSpPr>
        <p:spPr>
          <a:xfrm>
            <a:off x="170511" y="880239"/>
            <a:ext cx="8802978" cy="0"/>
          </a:xfrm>
          <a:prstGeom prst="line">
            <a:avLst/>
          </a:prstGeom>
          <a:ln w="19050">
            <a:solidFill>
              <a:srgbClr val="00206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E9681DC9-90E1-4051-ADEE-384CEECCAEAB}"/>
              </a:ext>
            </a:extLst>
          </p:cNvPr>
          <p:cNvSpPr txBox="1"/>
          <p:nvPr/>
        </p:nvSpPr>
        <p:spPr>
          <a:xfrm>
            <a:off x="6488199" y="259480"/>
            <a:ext cx="22682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rgbClr val="032F6E"/>
                </a:solidFill>
                <a:latin typeface="Arial" pitchFamily="34" charset="0"/>
                <a:cs typeface="Arial" panose="020B0604020202020204" pitchFamily="34" charset="0"/>
              </a:rPr>
              <a:t>MATEMATIKA</a:t>
            </a:r>
          </a:p>
        </p:txBody>
      </p:sp>
    </p:spTree>
    <p:extLst>
      <p:ext uri="{BB962C8B-B14F-4D97-AF65-F5344CB8AC3E}">
        <p14:creationId xmlns:p14="http://schemas.microsoft.com/office/powerpoint/2010/main" val="69078538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4414</TotalTime>
  <Words>1810</Words>
  <Application>Microsoft Office PowerPoint</Application>
  <PresentationFormat>Экран (16:9)</PresentationFormat>
  <Paragraphs>174</Paragraphs>
  <Slides>25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Cambria Math</vt:lpstr>
      <vt:lpstr>Fira Sans Extra Condensed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User</cp:lastModifiedBy>
  <cp:revision>264</cp:revision>
  <dcterms:created xsi:type="dcterms:W3CDTF">2019-02-21T15:01:25Z</dcterms:created>
  <dcterms:modified xsi:type="dcterms:W3CDTF">2023-01-25T09:03:29Z</dcterms:modified>
</cp:coreProperties>
</file>