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308" r:id="rId2"/>
    <p:sldId id="309" r:id="rId3"/>
    <p:sldId id="480" r:id="rId4"/>
    <p:sldId id="481" r:id="rId5"/>
    <p:sldId id="482" r:id="rId6"/>
    <p:sldId id="483" r:id="rId7"/>
    <p:sldId id="484" r:id="rId8"/>
    <p:sldId id="485" r:id="rId9"/>
    <p:sldId id="486" r:id="rId10"/>
    <p:sldId id="487" r:id="rId11"/>
    <p:sldId id="488" r:id="rId12"/>
    <p:sldId id="497" r:id="rId13"/>
    <p:sldId id="490" r:id="rId14"/>
    <p:sldId id="498" r:id="rId15"/>
    <p:sldId id="492" r:id="rId16"/>
    <p:sldId id="493" r:id="rId17"/>
    <p:sldId id="494" r:id="rId18"/>
    <p:sldId id="495" r:id="rId19"/>
    <p:sldId id="267" r:id="rId20"/>
  </p:sldIdLst>
  <p:sldSz cx="9144000" cy="5143500" type="screen16x9"/>
  <p:notesSz cx="6858000" cy="9144000"/>
  <p:defaultTextStyle>
    <a:defPPr>
      <a:defRPr lang="en-US"/>
    </a:defPPr>
    <a:lvl1pPr marL="0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9100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37565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56665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75130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94230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513330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931795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350895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921E"/>
    <a:srgbClr val="D60093"/>
    <a:srgbClr val="660066"/>
    <a:srgbClr val="0025D8"/>
    <a:srgbClr val="0066FF"/>
    <a:srgbClr val="006600"/>
    <a:srgbClr val="CCFF99"/>
    <a:srgbClr val="CCFFFF"/>
    <a:srgbClr val="FFFFCC"/>
    <a:srgbClr val="4C74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2A3C5-75EE-466F-B627-24AD1885AE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D1F8D-684A-4263-834E-70A1213B47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4653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910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3756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5666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751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942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133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3179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5089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966ddc4f99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3" name="Google Shape;443;g966ddc4f99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9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7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66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5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94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13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31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508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3305177"/>
            <a:ext cx="7772400" cy="1021557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91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3756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5666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7513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9423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1333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3179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5089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9100" indent="0">
              <a:buNone/>
              <a:defRPr sz="1800" b="1"/>
            </a:lvl2pPr>
            <a:lvl3pPr marL="837565" indent="0">
              <a:buNone/>
              <a:defRPr sz="1600" b="1"/>
            </a:lvl3pPr>
            <a:lvl4pPr marL="1256665" indent="0">
              <a:buNone/>
              <a:defRPr sz="1500" b="1"/>
            </a:lvl4pPr>
            <a:lvl5pPr marL="1675130" indent="0">
              <a:buNone/>
              <a:defRPr sz="1500" b="1"/>
            </a:lvl5pPr>
            <a:lvl6pPr marL="2094230" indent="0">
              <a:buNone/>
              <a:defRPr sz="1500" b="1"/>
            </a:lvl6pPr>
            <a:lvl7pPr marL="2513330" indent="0">
              <a:buNone/>
              <a:defRPr sz="1500" b="1"/>
            </a:lvl7pPr>
            <a:lvl8pPr marL="2931795" indent="0">
              <a:buNone/>
              <a:defRPr sz="1500" b="1"/>
            </a:lvl8pPr>
            <a:lvl9pPr marL="3350895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9100" indent="0">
              <a:buNone/>
              <a:defRPr sz="1800" b="1"/>
            </a:lvl2pPr>
            <a:lvl3pPr marL="837565" indent="0">
              <a:buNone/>
              <a:defRPr sz="1600" b="1"/>
            </a:lvl3pPr>
            <a:lvl4pPr marL="1256665" indent="0">
              <a:buNone/>
              <a:defRPr sz="1500" b="1"/>
            </a:lvl4pPr>
            <a:lvl5pPr marL="1675130" indent="0">
              <a:buNone/>
              <a:defRPr sz="1500" b="1"/>
            </a:lvl5pPr>
            <a:lvl6pPr marL="2094230" indent="0">
              <a:buNone/>
              <a:defRPr sz="1500" b="1"/>
            </a:lvl6pPr>
            <a:lvl7pPr marL="2513330" indent="0">
              <a:buNone/>
              <a:defRPr sz="1500" b="1"/>
            </a:lvl7pPr>
            <a:lvl8pPr marL="2931795" indent="0">
              <a:buNone/>
              <a:defRPr sz="1500" b="1"/>
            </a:lvl8pPr>
            <a:lvl9pPr marL="3350895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300"/>
            </a:lvl1pPr>
            <a:lvl2pPr marL="419100" indent="0">
              <a:buNone/>
              <a:defRPr sz="1100"/>
            </a:lvl2pPr>
            <a:lvl3pPr marL="837565" indent="0">
              <a:buNone/>
              <a:defRPr sz="900"/>
            </a:lvl3pPr>
            <a:lvl4pPr marL="1256665" indent="0">
              <a:buNone/>
              <a:defRPr sz="800"/>
            </a:lvl4pPr>
            <a:lvl5pPr marL="1675130" indent="0">
              <a:buNone/>
              <a:defRPr sz="800"/>
            </a:lvl5pPr>
            <a:lvl6pPr marL="2094230" indent="0">
              <a:buNone/>
              <a:defRPr sz="800"/>
            </a:lvl6pPr>
            <a:lvl7pPr marL="2513330" indent="0">
              <a:buNone/>
              <a:defRPr sz="800"/>
            </a:lvl7pPr>
            <a:lvl8pPr marL="2931795" indent="0">
              <a:buNone/>
              <a:defRPr sz="800"/>
            </a:lvl8pPr>
            <a:lvl9pPr marL="3350895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900"/>
            </a:lvl1pPr>
            <a:lvl2pPr marL="419100" indent="0">
              <a:buNone/>
              <a:defRPr sz="2600"/>
            </a:lvl2pPr>
            <a:lvl3pPr marL="837565" indent="0">
              <a:buNone/>
              <a:defRPr sz="2200"/>
            </a:lvl3pPr>
            <a:lvl4pPr marL="1256665" indent="0">
              <a:buNone/>
              <a:defRPr sz="1800"/>
            </a:lvl4pPr>
            <a:lvl5pPr marL="1675130" indent="0">
              <a:buNone/>
              <a:defRPr sz="1800"/>
            </a:lvl5pPr>
            <a:lvl6pPr marL="2094230" indent="0">
              <a:buNone/>
              <a:defRPr sz="1800"/>
            </a:lvl6pPr>
            <a:lvl7pPr marL="2513330" indent="0">
              <a:buNone/>
              <a:defRPr sz="1800"/>
            </a:lvl7pPr>
            <a:lvl8pPr marL="2931795" indent="0">
              <a:buNone/>
              <a:defRPr sz="1800"/>
            </a:lvl8pPr>
            <a:lvl9pPr marL="3350895" indent="0">
              <a:buNone/>
              <a:defRPr sz="18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300"/>
            </a:lvl1pPr>
            <a:lvl2pPr marL="419100" indent="0">
              <a:buNone/>
              <a:defRPr sz="1100"/>
            </a:lvl2pPr>
            <a:lvl3pPr marL="837565" indent="0">
              <a:buNone/>
              <a:defRPr sz="900"/>
            </a:lvl3pPr>
            <a:lvl4pPr marL="1256665" indent="0">
              <a:buNone/>
              <a:defRPr sz="800"/>
            </a:lvl4pPr>
            <a:lvl5pPr marL="1675130" indent="0">
              <a:buNone/>
              <a:defRPr sz="800"/>
            </a:lvl5pPr>
            <a:lvl6pPr marL="2094230" indent="0">
              <a:buNone/>
              <a:defRPr sz="800"/>
            </a:lvl6pPr>
            <a:lvl7pPr marL="2513330" indent="0">
              <a:buNone/>
              <a:defRPr sz="800"/>
            </a:lvl7pPr>
            <a:lvl8pPr marL="2931795" indent="0">
              <a:buNone/>
              <a:defRPr sz="800"/>
            </a:lvl8pPr>
            <a:lvl9pPr marL="3350895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3768" tIns="41884" rIns="83768" bIns="4188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83768" tIns="41884" rIns="83768" bIns="4188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37565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4325" indent="-314325" algn="l" defTabSz="837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80720" indent="-261620" algn="l" defTabSz="837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115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66215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4680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03780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45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41345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60445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9100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37565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56665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75130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94230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3330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31795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50895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4"/>
          <p:cNvSpPr txBox="1"/>
          <p:nvPr/>
        </p:nvSpPr>
        <p:spPr>
          <a:xfrm>
            <a:off x="410691" y="1676188"/>
            <a:ext cx="5585460" cy="112210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8415">
              <a:spcBef>
                <a:spcPts val="110"/>
              </a:spcBef>
            </a:pPr>
            <a:r>
              <a:rPr lang="uz-Cyrl-UZ" sz="3600" b="1" dirty="0"/>
              <a:t>KOMBINATORIKAGA DOIR ARALASH MASALALAR</a:t>
            </a:r>
            <a:endParaRPr lang="en-US" sz="3600" b="1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7" name="TextBox 82"/>
          <p:cNvSpPr txBox="1">
            <a:spLocks noChangeArrowheads="1"/>
          </p:cNvSpPr>
          <p:nvPr/>
        </p:nvSpPr>
        <p:spPr bwMode="auto">
          <a:xfrm>
            <a:off x="4508938" y="4597002"/>
            <a:ext cx="4791748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/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O‘qituvchi</a:t>
            </a:r>
            <a:r>
              <a:rPr lang="en-US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: </a:t>
            </a:r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Axmedova</a:t>
            </a:r>
            <a:r>
              <a:rPr lang="en-US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Zulnura</a:t>
            </a:r>
            <a:r>
              <a:rPr lang="en-US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Allayarovna</a:t>
            </a:r>
            <a:endParaRPr lang="ru-RU" sz="1800" b="1" dirty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8013" y="1140189"/>
            <a:ext cx="3045476" cy="304547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46;p25"/>
          <p:cNvSpPr/>
          <p:nvPr/>
        </p:nvSpPr>
        <p:spPr>
          <a:xfrm rot="10800000" flipH="1">
            <a:off x="196849" y="1095489"/>
            <a:ext cx="1043115" cy="3938939"/>
          </a:xfrm>
          <a:prstGeom prst="round2DiagRect">
            <a:avLst>
              <a:gd name="adj1" fmla="val 48326"/>
              <a:gd name="adj2" fmla="val 47178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347;p25"/>
          <p:cNvSpPr/>
          <p:nvPr/>
        </p:nvSpPr>
        <p:spPr>
          <a:xfrm>
            <a:off x="212575" y="114939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597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/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" name="Google Shape;348;p25"/>
          <p:cNvSpPr/>
          <p:nvPr/>
        </p:nvSpPr>
        <p:spPr>
          <a:xfrm>
            <a:off x="212575" y="254709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597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/>
              <a:buNone/>
            </a:pPr>
            <a:endParaRPr sz="12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" name="Google Shape;349;p25"/>
          <p:cNvSpPr/>
          <p:nvPr/>
        </p:nvSpPr>
        <p:spPr>
          <a:xfrm>
            <a:off x="215454" y="401366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5970" lvl="0" indent="0" algn="r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None/>
            </a:pPr>
            <a:br>
              <a:rPr lang="en-U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n-U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n-U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2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" name="Google Shape;352;p25"/>
          <p:cNvSpPr/>
          <p:nvPr/>
        </p:nvSpPr>
        <p:spPr>
          <a:xfrm>
            <a:off x="8395582" y="1389371"/>
            <a:ext cx="285122" cy="284732"/>
          </a:xfrm>
          <a:custGeom>
            <a:avLst/>
            <a:gdLst/>
            <a:ahLst/>
            <a:cxnLst/>
            <a:rect l="l" t="t" r="r" b="b"/>
            <a:pathLst>
              <a:path w="2235" h="2236" extrusionOk="0">
                <a:moveTo>
                  <a:pt x="1118" y="1"/>
                </a:moveTo>
                <a:cubicBezTo>
                  <a:pt x="501" y="1"/>
                  <a:pt x="0" y="502"/>
                  <a:pt x="0" y="1118"/>
                </a:cubicBezTo>
                <a:cubicBezTo>
                  <a:pt x="0" y="1735"/>
                  <a:pt x="501" y="2235"/>
                  <a:pt x="1118" y="2235"/>
                </a:cubicBezTo>
                <a:cubicBezTo>
                  <a:pt x="1734" y="2235"/>
                  <a:pt x="2235" y="1735"/>
                  <a:pt x="2235" y="1118"/>
                </a:cubicBezTo>
                <a:cubicBezTo>
                  <a:pt x="2235" y="502"/>
                  <a:pt x="1734" y="1"/>
                  <a:pt x="1118" y="1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Google Shape;353;p25"/>
          <p:cNvSpPr/>
          <p:nvPr/>
        </p:nvSpPr>
        <p:spPr>
          <a:xfrm>
            <a:off x="8395582" y="2786902"/>
            <a:ext cx="285122" cy="285367"/>
          </a:xfrm>
          <a:custGeom>
            <a:avLst/>
            <a:gdLst/>
            <a:ahLst/>
            <a:cxnLst/>
            <a:rect l="l" t="t" r="r" b="b"/>
            <a:pathLst>
              <a:path w="2235" h="2241" extrusionOk="0">
                <a:moveTo>
                  <a:pt x="1118" y="1"/>
                </a:moveTo>
                <a:cubicBezTo>
                  <a:pt x="501" y="1"/>
                  <a:pt x="0" y="502"/>
                  <a:pt x="0" y="1118"/>
                </a:cubicBezTo>
                <a:cubicBezTo>
                  <a:pt x="0" y="1740"/>
                  <a:pt x="501" y="2241"/>
                  <a:pt x="1118" y="2241"/>
                </a:cubicBezTo>
                <a:cubicBezTo>
                  <a:pt x="1734" y="2241"/>
                  <a:pt x="2235" y="1740"/>
                  <a:pt x="2235" y="1118"/>
                </a:cubicBezTo>
                <a:cubicBezTo>
                  <a:pt x="2235" y="502"/>
                  <a:pt x="1734" y="1"/>
                  <a:pt x="1118" y="1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" name="Google Shape;354;p25"/>
          <p:cNvSpPr/>
          <p:nvPr/>
        </p:nvSpPr>
        <p:spPr>
          <a:xfrm>
            <a:off x="8442659" y="4253694"/>
            <a:ext cx="285122" cy="284604"/>
          </a:xfrm>
          <a:custGeom>
            <a:avLst/>
            <a:gdLst/>
            <a:ahLst/>
            <a:cxnLst/>
            <a:rect l="l" t="t" r="r" b="b"/>
            <a:pathLst>
              <a:path w="2235" h="2235" extrusionOk="0">
                <a:moveTo>
                  <a:pt x="1118" y="1"/>
                </a:moveTo>
                <a:cubicBezTo>
                  <a:pt x="501" y="1"/>
                  <a:pt x="0" y="501"/>
                  <a:pt x="0" y="1118"/>
                </a:cubicBezTo>
                <a:cubicBezTo>
                  <a:pt x="0" y="1734"/>
                  <a:pt x="501" y="2235"/>
                  <a:pt x="1118" y="2235"/>
                </a:cubicBezTo>
                <a:cubicBezTo>
                  <a:pt x="1734" y="2235"/>
                  <a:pt x="2235" y="1734"/>
                  <a:pt x="2235" y="1118"/>
                </a:cubicBezTo>
                <a:cubicBezTo>
                  <a:pt x="2235" y="501"/>
                  <a:pt x="1734" y="1"/>
                  <a:pt x="1118" y="1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0" name="Google Shape;356;p25"/>
          <p:cNvGrpSpPr/>
          <p:nvPr/>
        </p:nvGrpSpPr>
        <p:grpSpPr>
          <a:xfrm>
            <a:off x="118374" y="1020702"/>
            <a:ext cx="1292522" cy="1163373"/>
            <a:chOff x="819150" y="1103575"/>
            <a:chExt cx="717528" cy="653979"/>
          </a:xfrm>
        </p:grpSpPr>
        <p:sp>
          <p:nvSpPr>
            <p:cNvPr id="11" name="Google Shape;357;p25"/>
            <p:cNvSpPr/>
            <p:nvPr/>
          </p:nvSpPr>
          <p:spPr>
            <a:xfrm>
              <a:off x="819150" y="1103575"/>
              <a:ext cx="717528" cy="653979"/>
            </a:xfrm>
            <a:custGeom>
              <a:avLst/>
              <a:gdLst/>
              <a:ahLst/>
              <a:cxnLst/>
              <a:rect l="l" t="t" r="r" b="b"/>
              <a:pathLst>
                <a:path w="9044" h="8243" extrusionOk="0">
                  <a:moveTo>
                    <a:pt x="4520" y="1"/>
                  </a:moveTo>
                  <a:cubicBezTo>
                    <a:pt x="3465" y="1"/>
                    <a:pt x="2411" y="404"/>
                    <a:pt x="1608" y="1210"/>
                  </a:cubicBezTo>
                  <a:cubicBezTo>
                    <a:pt x="1" y="2817"/>
                    <a:pt x="1" y="5426"/>
                    <a:pt x="1608" y="7033"/>
                  </a:cubicBezTo>
                  <a:cubicBezTo>
                    <a:pt x="2411" y="7839"/>
                    <a:pt x="3465" y="8242"/>
                    <a:pt x="4520" y="8242"/>
                  </a:cubicBezTo>
                  <a:cubicBezTo>
                    <a:pt x="5575" y="8242"/>
                    <a:pt x="6630" y="7839"/>
                    <a:pt x="7436" y="7033"/>
                  </a:cubicBezTo>
                  <a:cubicBezTo>
                    <a:pt x="9043" y="5426"/>
                    <a:pt x="9043" y="2817"/>
                    <a:pt x="7436" y="1210"/>
                  </a:cubicBezTo>
                  <a:cubicBezTo>
                    <a:pt x="6630" y="404"/>
                    <a:pt x="5575" y="1"/>
                    <a:pt x="4520" y="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358;p25"/>
            <p:cNvSpPr/>
            <p:nvPr/>
          </p:nvSpPr>
          <p:spPr>
            <a:xfrm>
              <a:off x="1109125" y="1303503"/>
              <a:ext cx="133208" cy="133208"/>
            </a:xfrm>
            <a:custGeom>
              <a:avLst/>
              <a:gdLst/>
              <a:ahLst/>
              <a:cxnLst/>
              <a:rect l="l" t="t" r="r" b="b"/>
              <a:pathLst>
                <a:path w="1679" h="1679" extrusionOk="0">
                  <a:moveTo>
                    <a:pt x="837" y="138"/>
                  </a:moveTo>
                  <a:cubicBezTo>
                    <a:pt x="1222" y="138"/>
                    <a:pt x="1541" y="457"/>
                    <a:pt x="1541" y="842"/>
                  </a:cubicBezTo>
                  <a:cubicBezTo>
                    <a:pt x="1541" y="1227"/>
                    <a:pt x="1222" y="1541"/>
                    <a:pt x="837" y="1541"/>
                  </a:cubicBezTo>
                  <a:cubicBezTo>
                    <a:pt x="452" y="1541"/>
                    <a:pt x="138" y="1227"/>
                    <a:pt x="138" y="842"/>
                  </a:cubicBezTo>
                  <a:cubicBezTo>
                    <a:pt x="138" y="457"/>
                    <a:pt x="452" y="138"/>
                    <a:pt x="837" y="138"/>
                  </a:cubicBezTo>
                  <a:close/>
                  <a:moveTo>
                    <a:pt x="837" y="0"/>
                  </a:moveTo>
                  <a:cubicBezTo>
                    <a:pt x="374" y="0"/>
                    <a:pt x="0" y="380"/>
                    <a:pt x="0" y="842"/>
                  </a:cubicBezTo>
                  <a:cubicBezTo>
                    <a:pt x="0" y="1304"/>
                    <a:pt x="374" y="1679"/>
                    <a:pt x="837" y="1679"/>
                  </a:cubicBezTo>
                  <a:cubicBezTo>
                    <a:pt x="1299" y="1679"/>
                    <a:pt x="1679" y="1304"/>
                    <a:pt x="1679" y="842"/>
                  </a:cubicBezTo>
                  <a:cubicBezTo>
                    <a:pt x="1679" y="380"/>
                    <a:pt x="1299" y="0"/>
                    <a:pt x="8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359;p25"/>
            <p:cNvSpPr/>
            <p:nvPr/>
          </p:nvSpPr>
          <p:spPr>
            <a:xfrm>
              <a:off x="1070250" y="1453211"/>
              <a:ext cx="206198" cy="73863"/>
            </a:xfrm>
            <a:custGeom>
              <a:avLst/>
              <a:gdLst/>
              <a:ahLst/>
              <a:cxnLst/>
              <a:rect l="l" t="t" r="r" b="b"/>
              <a:pathLst>
                <a:path w="2599" h="931" extrusionOk="0">
                  <a:moveTo>
                    <a:pt x="1305" y="1"/>
                  </a:moveTo>
                  <a:cubicBezTo>
                    <a:pt x="754" y="1"/>
                    <a:pt x="248" y="326"/>
                    <a:pt x="17" y="832"/>
                  </a:cubicBezTo>
                  <a:cubicBezTo>
                    <a:pt x="0" y="865"/>
                    <a:pt x="17" y="909"/>
                    <a:pt x="50" y="920"/>
                  </a:cubicBezTo>
                  <a:cubicBezTo>
                    <a:pt x="61" y="925"/>
                    <a:pt x="72" y="931"/>
                    <a:pt x="77" y="931"/>
                  </a:cubicBezTo>
                  <a:cubicBezTo>
                    <a:pt x="105" y="931"/>
                    <a:pt x="133" y="914"/>
                    <a:pt x="144" y="887"/>
                  </a:cubicBezTo>
                  <a:cubicBezTo>
                    <a:pt x="353" y="436"/>
                    <a:pt x="809" y="138"/>
                    <a:pt x="1305" y="138"/>
                  </a:cubicBezTo>
                  <a:cubicBezTo>
                    <a:pt x="1795" y="138"/>
                    <a:pt x="2246" y="425"/>
                    <a:pt x="2460" y="865"/>
                  </a:cubicBezTo>
                  <a:cubicBezTo>
                    <a:pt x="2473" y="889"/>
                    <a:pt x="2496" y="904"/>
                    <a:pt x="2523" y="904"/>
                  </a:cubicBezTo>
                  <a:cubicBezTo>
                    <a:pt x="2533" y="904"/>
                    <a:pt x="2544" y="902"/>
                    <a:pt x="2554" y="898"/>
                  </a:cubicBezTo>
                  <a:cubicBezTo>
                    <a:pt x="2587" y="881"/>
                    <a:pt x="2598" y="843"/>
                    <a:pt x="2582" y="804"/>
                  </a:cubicBezTo>
                  <a:cubicBezTo>
                    <a:pt x="2350" y="320"/>
                    <a:pt x="1850" y="1"/>
                    <a:pt x="13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60;p25"/>
            <p:cNvSpPr/>
            <p:nvPr/>
          </p:nvSpPr>
          <p:spPr>
            <a:xfrm>
              <a:off x="989486" y="1243683"/>
              <a:ext cx="368126" cy="368126"/>
            </a:xfrm>
            <a:custGeom>
              <a:avLst/>
              <a:gdLst/>
              <a:ahLst/>
              <a:cxnLst/>
              <a:rect l="l" t="t" r="r" b="b"/>
              <a:pathLst>
                <a:path w="4640" h="4640" extrusionOk="0">
                  <a:moveTo>
                    <a:pt x="2317" y="138"/>
                  </a:moveTo>
                  <a:cubicBezTo>
                    <a:pt x="3522" y="138"/>
                    <a:pt x="4502" y="1117"/>
                    <a:pt x="4502" y="2317"/>
                  </a:cubicBezTo>
                  <a:cubicBezTo>
                    <a:pt x="4502" y="3522"/>
                    <a:pt x="3522" y="4502"/>
                    <a:pt x="2317" y="4502"/>
                  </a:cubicBezTo>
                  <a:cubicBezTo>
                    <a:pt x="1117" y="4502"/>
                    <a:pt x="138" y="3522"/>
                    <a:pt x="138" y="2317"/>
                  </a:cubicBezTo>
                  <a:cubicBezTo>
                    <a:pt x="138" y="1117"/>
                    <a:pt x="1117" y="138"/>
                    <a:pt x="2317" y="138"/>
                  </a:cubicBezTo>
                  <a:close/>
                  <a:moveTo>
                    <a:pt x="2317" y="0"/>
                  </a:moveTo>
                  <a:cubicBezTo>
                    <a:pt x="1040" y="0"/>
                    <a:pt x="0" y="1040"/>
                    <a:pt x="0" y="2317"/>
                  </a:cubicBezTo>
                  <a:cubicBezTo>
                    <a:pt x="0" y="3599"/>
                    <a:pt x="1040" y="4640"/>
                    <a:pt x="2317" y="4640"/>
                  </a:cubicBezTo>
                  <a:cubicBezTo>
                    <a:pt x="3600" y="4640"/>
                    <a:pt x="4640" y="3599"/>
                    <a:pt x="4640" y="2317"/>
                  </a:cubicBezTo>
                  <a:cubicBezTo>
                    <a:pt x="4640" y="1040"/>
                    <a:pt x="3600" y="0"/>
                    <a:pt x="23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361;p25"/>
            <p:cNvSpPr/>
            <p:nvPr/>
          </p:nvSpPr>
          <p:spPr>
            <a:xfrm>
              <a:off x="1140542" y="1462493"/>
              <a:ext cx="69024" cy="35385"/>
            </a:xfrm>
            <a:custGeom>
              <a:avLst/>
              <a:gdLst/>
              <a:ahLst/>
              <a:cxnLst/>
              <a:rect l="l" t="t" r="r" b="b"/>
              <a:pathLst>
                <a:path w="870" h="446" extrusionOk="0">
                  <a:moveTo>
                    <a:pt x="77" y="1"/>
                  </a:moveTo>
                  <a:cubicBezTo>
                    <a:pt x="60" y="1"/>
                    <a:pt x="42" y="8"/>
                    <a:pt x="28" y="21"/>
                  </a:cubicBezTo>
                  <a:cubicBezTo>
                    <a:pt x="0" y="49"/>
                    <a:pt x="0" y="93"/>
                    <a:pt x="28" y="115"/>
                  </a:cubicBezTo>
                  <a:lnTo>
                    <a:pt x="303" y="390"/>
                  </a:lnTo>
                  <a:cubicBezTo>
                    <a:pt x="342" y="429"/>
                    <a:pt x="386" y="445"/>
                    <a:pt x="435" y="445"/>
                  </a:cubicBezTo>
                  <a:cubicBezTo>
                    <a:pt x="485" y="445"/>
                    <a:pt x="529" y="429"/>
                    <a:pt x="562" y="390"/>
                  </a:cubicBezTo>
                  <a:lnTo>
                    <a:pt x="843" y="120"/>
                  </a:lnTo>
                  <a:cubicBezTo>
                    <a:pt x="870" y="93"/>
                    <a:pt x="870" y="49"/>
                    <a:pt x="843" y="21"/>
                  </a:cubicBezTo>
                  <a:cubicBezTo>
                    <a:pt x="832" y="8"/>
                    <a:pt x="815" y="1"/>
                    <a:pt x="798" y="1"/>
                  </a:cubicBezTo>
                  <a:cubicBezTo>
                    <a:pt x="781" y="1"/>
                    <a:pt x="763" y="8"/>
                    <a:pt x="749" y="21"/>
                  </a:cubicBezTo>
                  <a:lnTo>
                    <a:pt x="468" y="291"/>
                  </a:lnTo>
                  <a:cubicBezTo>
                    <a:pt x="460" y="302"/>
                    <a:pt x="448" y="308"/>
                    <a:pt x="435" y="308"/>
                  </a:cubicBezTo>
                  <a:cubicBezTo>
                    <a:pt x="423" y="308"/>
                    <a:pt x="410" y="302"/>
                    <a:pt x="402" y="291"/>
                  </a:cubicBezTo>
                  <a:lnTo>
                    <a:pt x="122" y="21"/>
                  </a:lnTo>
                  <a:cubicBezTo>
                    <a:pt x="111" y="8"/>
                    <a:pt x="94" y="1"/>
                    <a:pt x="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362;p25"/>
            <p:cNvSpPr/>
            <p:nvPr/>
          </p:nvSpPr>
          <p:spPr>
            <a:xfrm>
              <a:off x="1168945" y="1489071"/>
              <a:ext cx="10949" cy="87827"/>
            </a:xfrm>
            <a:custGeom>
              <a:avLst/>
              <a:gdLst/>
              <a:ahLst/>
              <a:cxnLst/>
              <a:rect l="l" t="t" r="r" b="b"/>
              <a:pathLst>
                <a:path w="138" h="1107" extrusionOk="0">
                  <a:moveTo>
                    <a:pt x="66" y="0"/>
                  </a:moveTo>
                  <a:cubicBezTo>
                    <a:pt x="28" y="0"/>
                    <a:pt x="0" y="33"/>
                    <a:pt x="0" y="66"/>
                  </a:cubicBezTo>
                  <a:lnTo>
                    <a:pt x="0" y="1035"/>
                  </a:lnTo>
                  <a:cubicBezTo>
                    <a:pt x="0" y="1073"/>
                    <a:pt x="28" y="1106"/>
                    <a:pt x="66" y="1106"/>
                  </a:cubicBezTo>
                  <a:cubicBezTo>
                    <a:pt x="105" y="1106"/>
                    <a:pt x="138" y="1073"/>
                    <a:pt x="138" y="1035"/>
                  </a:cubicBezTo>
                  <a:lnTo>
                    <a:pt x="138" y="66"/>
                  </a:lnTo>
                  <a:cubicBezTo>
                    <a:pt x="138" y="33"/>
                    <a:pt x="105" y="0"/>
                    <a:pt x="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363;p25"/>
          <p:cNvGrpSpPr/>
          <p:nvPr/>
        </p:nvGrpSpPr>
        <p:grpSpPr>
          <a:xfrm>
            <a:off x="136767" y="2371815"/>
            <a:ext cx="1292522" cy="1162950"/>
            <a:chOff x="827529" y="2066774"/>
            <a:chExt cx="717528" cy="653741"/>
          </a:xfrm>
        </p:grpSpPr>
        <p:sp>
          <p:nvSpPr>
            <p:cNvPr id="18" name="Google Shape;364;p25"/>
            <p:cNvSpPr/>
            <p:nvPr/>
          </p:nvSpPr>
          <p:spPr>
            <a:xfrm>
              <a:off x="827529" y="2066774"/>
              <a:ext cx="717528" cy="653741"/>
            </a:xfrm>
            <a:custGeom>
              <a:avLst/>
              <a:gdLst/>
              <a:ahLst/>
              <a:cxnLst/>
              <a:rect l="l" t="t" r="r" b="b"/>
              <a:pathLst>
                <a:path w="9044" h="8240" extrusionOk="0">
                  <a:moveTo>
                    <a:pt x="4520" y="1"/>
                  </a:moveTo>
                  <a:cubicBezTo>
                    <a:pt x="3465" y="1"/>
                    <a:pt x="2411" y="402"/>
                    <a:pt x="1608" y="1206"/>
                  </a:cubicBezTo>
                  <a:cubicBezTo>
                    <a:pt x="1" y="2813"/>
                    <a:pt x="1" y="5422"/>
                    <a:pt x="1608" y="7034"/>
                  </a:cubicBezTo>
                  <a:cubicBezTo>
                    <a:pt x="2411" y="7838"/>
                    <a:pt x="3465" y="8239"/>
                    <a:pt x="4520" y="8239"/>
                  </a:cubicBezTo>
                  <a:cubicBezTo>
                    <a:pt x="5575" y="8239"/>
                    <a:pt x="6630" y="7838"/>
                    <a:pt x="7436" y="7034"/>
                  </a:cubicBezTo>
                  <a:cubicBezTo>
                    <a:pt x="9043" y="5422"/>
                    <a:pt x="9043" y="2813"/>
                    <a:pt x="7436" y="1206"/>
                  </a:cubicBezTo>
                  <a:cubicBezTo>
                    <a:pt x="6630" y="402"/>
                    <a:pt x="5575" y="1"/>
                    <a:pt x="4520" y="1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" name="Google Shape;365;p25"/>
            <p:cNvSpPr/>
            <p:nvPr/>
          </p:nvSpPr>
          <p:spPr>
            <a:xfrm>
              <a:off x="1065014" y="2249193"/>
              <a:ext cx="235394" cy="229761"/>
            </a:xfrm>
            <a:custGeom>
              <a:avLst/>
              <a:gdLst/>
              <a:ahLst/>
              <a:cxnLst/>
              <a:rect l="l" t="t" r="r" b="b"/>
              <a:pathLst>
                <a:path w="2967" h="2896" extrusionOk="0">
                  <a:moveTo>
                    <a:pt x="1481" y="1"/>
                  </a:moveTo>
                  <a:cubicBezTo>
                    <a:pt x="666" y="1"/>
                    <a:pt x="0" y="667"/>
                    <a:pt x="0" y="1481"/>
                  </a:cubicBezTo>
                  <a:cubicBezTo>
                    <a:pt x="0" y="2125"/>
                    <a:pt x="408" y="2686"/>
                    <a:pt x="1019" y="2890"/>
                  </a:cubicBezTo>
                  <a:cubicBezTo>
                    <a:pt x="1024" y="2890"/>
                    <a:pt x="1030" y="2895"/>
                    <a:pt x="1035" y="2895"/>
                  </a:cubicBezTo>
                  <a:cubicBezTo>
                    <a:pt x="1068" y="2895"/>
                    <a:pt x="1096" y="2873"/>
                    <a:pt x="1101" y="2846"/>
                  </a:cubicBezTo>
                  <a:cubicBezTo>
                    <a:pt x="1112" y="2813"/>
                    <a:pt x="1096" y="2774"/>
                    <a:pt x="1057" y="2758"/>
                  </a:cubicBezTo>
                  <a:cubicBezTo>
                    <a:pt x="507" y="2576"/>
                    <a:pt x="138" y="2064"/>
                    <a:pt x="138" y="1481"/>
                  </a:cubicBezTo>
                  <a:cubicBezTo>
                    <a:pt x="138" y="738"/>
                    <a:pt x="743" y="138"/>
                    <a:pt x="1481" y="138"/>
                  </a:cubicBezTo>
                  <a:cubicBezTo>
                    <a:pt x="2224" y="138"/>
                    <a:pt x="2829" y="738"/>
                    <a:pt x="2829" y="1481"/>
                  </a:cubicBezTo>
                  <a:cubicBezTo>
                    <a:pt x="2829" y="2059"/>
                    <a:pt x="2466" y="2565"/>
                    <a:pt x="1921" y="2752"/>
                  </a:cubicBezTo>
                  <a:cubicBezTo>
                    <a:pt x="1883" y="2769"/>
                    <a:pt x="1866" y="2807"/>
                    <a:pt x="1877" y="2840"/>
                  </a:cubicBezTo>
                  <a:cubicBezTo>
                    <a:pt x="1886" y="2871"/>
                    <a:pt x="1915" y="2888"/>
                    <a:pt x="1944" y="2888"/>
                  </a:cubicBezTo>
                  <a:cubicBezTo>
                    <a:pt x="1951" y="2888"/>
                    <a:pt x="1958" y="2887"/>
                    <a:pt x="1965" y="2884"/>
                  </a:cubicBezTo>
                  <a:cubicBezTo>
                    <a:pt x="2565" y="2681"/>
                    <a:pt x="2967" y="2114"/>
                    <a:pt x="2967" y="1481"/>
                  </a:cubicBezTo>
                  <a:cubicBezTo>
                    <a:pt x="2967" y="667"/>
                    <a:pt x="2301" y="1"/>
                    <a:pt x="14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66;p25"/>
            <p:cNvSpPr/>
            <p:nvPr/>
          </p:nvSpPr>
          <p:spPr>
            <a:xfrm>
              <a:off x="1178545" y="2385017"/>
              <a:ext cx="10949" cy="169465"/>
            </a:xfrm>
            <a:custGeom>
              <a:avLst/>
              <a:gdLst/>
              <a:ahLst/>
              <a:cxnLst/>
              <a:rect l="l" t="t" r="r" b="b"/>
              <a:pathLst>
                <a:path w="138" h="2136" extrusionOk="0">
                  <a:moveTo>
                    <a:pt x="66" y="0"/>
                  </a:moveTo>
                  <a:cubicBezTo>
                    <a:pt x="33" y="0"/>
                    <a:pt x="0" y="28"/>
                    <a:pt x="0" y="66"/>
                  </a:cubicBezTo>
                  <a:lnTo>
                    <a:pt x="0" y="2064"/>
                  </a:lnTo>
                  <a:cubicBezTo>
                    <a:pt x="0" y="2102"/>
                    <a:pt x="33" y="2136"/>
                    <a:pt x="66" y="2136"/>
                  </a:cubicBezTo>
                  <a:cubicBezTo>
                    <a:pt x="105" y="2136"/>
                    <a:pt x="138" y="2102"/>
                    <a:pt x="138" y="2064"/>
                  </a:cubicBezTo>
                  <a:lnTo>
                    <a:pt x="138" y="66"/>
                  </a:lnTo>
                  <a:cubicBezTo>
                    <a:pt x="138" y="28"/>
                    <a:pt x="105" y="0"/>
                    <a:pt x="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67;p25"/>
            <p:cNvSpPr/>
            <p:nvPr/>
          </p:nvSpPr>
          <p:spPr>
            <a:xfrm>
              <a:off x="1141415" y="2467527"/>
              <a:ext cx="83939" cy="88699"/>
            </a:xfrm>
            <a:custGeom>
              <a:avLst/>
              <a:gdLst/>
              <a:ahLst/>
              <a:cxnLst/>
              <a:rect l="l" t="t" r="r" b="b"/>
              <a:pathLst>
                <a:path w="1058" h="1118" extrusionOk="0">
                  <a:moveTo>
                    <a:pt x="72" y="0"/>
                  </a:moveTo>
                  <a:cubicBezTo>
                    <a:pt x="34" y="0"/>
                    <a:pt x="0" y="33"/>
                    <a:pt x="0" y="72"/>
                  </a:cubicBezTo>
                  <a:lnTo>
                    <a:pt x="0" y="589"/>
                  </a:lnTo>
                  <a:cubicBezTo>
                    <a:pt x="0" y="677"/>
                    <a:pt x="39" y="765"/>
                    <a:pt x="111" y="820"/>
                  </a:cubicBezTo>
                  <a:lnTo>
                    <a:pt x="408" y="1068"/>
                  </a:lnTo>
                  <a:cubicBezTo>
                    <a:pt x="441" y="1101"/>
                    <a:pt x="490" y="1118"/>
                    <a:pt x="534" y="1118"/>
                  </a:cubicBezTo>
                  <a:cubicBezTo>
                    <a:pt x="578" y="1118"/>
                    <a:pt x="622" y="1101"/>
                    <a:pt x="655" y="1073"/>
                  </a:cubicBezTo>
                  <a:lnTo>
                    <a:pt x="947" y="842"/>
                  </a:lnTo>
                  <a:cubicBezTo>
                    <a:pt x="1019" y="787"/>
                    <a:pt x="1057" y="705"/>
                    <a:pt x="1057" y="622"/>
                  </a:cubicBezTo>
                  <a:lnTo>
                    <a:pt x="1057" y="83"/>
                  </a:lnTo>
                  <a:cubicBezTo>
                    <a:pt x="1057" y="44"/>
                    <a:pt x="1024" y="17"/>
                    <a:pt x="986" y="17"/>
                  </a:cubicBezTo>
                  <a:cubicBezTo>
                    <a:pt x="947" y="17"/>
                    <a:pt x="920" y="44"/>
                    <a:pt x="920" y="83"/>
                  </a:cubicBezTo>
                  <a:lnTo>
                    <a:pt x="920" y="622"/>
                  </a:lnTo>
                  <a:cubicBezTo>
                    <a:pt x="920" y="666"/>
                    <a:pt x="898" y="705"/>
                    <a:pt x="865" y="732"/>
                  </a:cubicBezTo>
                  <a:lnTo>
                    <a:pt x="573" y="963"/>
                  </a:lnTo>
                  <a:cubicBezTo>
                    <a:pt x="562" y="974"/>
                    <a:pt x="548" y="980"/>
                    <a:pt x="534" y="980"/>
                  </a:cubicBezTo>
                  <a:cubicBezTo>
                    <a:pt x="521" y="980"/>
                    <a:pt x="507" y="974"/>
                    <a:pt x="496" y="963"/>
                  </a:cubicBezTo>
                  <a:lnTo>
                    <a:pt x="199" y="716"/>
                  </a:lnTo>
                  <a:cubicBezTo>
                    <a:pt x="160" y="683"/>
                    <a:pt x="138" y="639"/>
                    <a:pt x="138" y="589"/>
                  </a:cubicBezTo>
                  <a:lnTo>
                    <a:pt x="138" y="72"/>
                  </a:lnTo>
                  <a:cubicBezTo>
                    <a:pt x="138" y="33"/>
                    <a:pt x="111" y="0"/>
                    <a:pt x="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68;p25"/>
            <p:cNvSpPr/>
            <p:nvPr/>
          </p:nvSpPr>
          <p:spPr>
            <a:xfrm>
              <a:off x="1173705" y="2169698"/>
              <a:ext cx="11028" cy="54267"/>
            </a:xfrm>
            <a:custGeom>
              <a:avLst/>
              <a:gdLst/>
              <a:ahLst/>
              <a:cxnLst/>
              <a:rect l="l" t="t" r="r" b="b"/>
              <a:pathLst>
                <a:path w="139" h="684" extrusionOk="0">
                  <a:moveTo>
                    <a:pt x="72" y="1"/>
                  </a:moveTo>
                  <a:cubicBezTo>
                    <a:pt x="34" y="1"/>
                    <a:pt x="1" y="34"/>
                    <a:pt x="1" y="73"/>
                  </a:cubicBezTo>
                  <a:lnTo>
                    <a:pt x="1" y="617"/>
                  </a:lnTo>
                  <a:cubicBezTo>
                    <a:pt x="1" y="650"/>
                    <a:pt x="34" y="683"/>
                    <a:pt x="72" y="683"/>
                  </a:cubicBezTo>
                  <a:cubicBezTo>
                    <a:pt x="111" y="683"/>
                    <a:pt x="138" y="650"/>
                    <a:pt x="138" y="617"/>
                  </a:cubicBezTo>
                  <a:lnTo>
                    <a:pt x="138" y="73"/>
                  </a:lnTo>
                  <a:cubicBezTo>
                    <a:pt x="138" y="34"/>
                    <a:pt x="111" y="1"/>
                    <a:pt x="7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69;p25"/>
            <p:cNvSpPr/>
            <p:nvPr/>
          </p:nvSpPr>
          <p:spPr>
            <a:xfrm>
              <a:off x="1040578" y="2226583"/>
              <a:ext cx="42842" cy="41494"/>
            </a:xfrm>
            <a:custGeom>
              <a:avLst/>
              <a:gdLst/>
              <a:ahLst/>
              <a:cxnLst/>
              <a:rect l="l" t="t" r="r" b="b"/>
              <a:pathLst>
                <a:path w="540" h="523" extrusionOk="0">
                  <a:moveTo>
                    <a:pt x="77" y="1"/>
                  </a:moveTo>
                  <a:cubicBezTo>
                    <a:pt x="59" y="1"/>
                    <a:pt x="41" y="8"/>
                    <a:pt x="28" y="21"/>
                  </a:cubicBezTo>
                  <a:cubicBezTo>
                    <a:pt x="0" y="49"/>
                    <a:pt x="0" y="93"/>
                    <a:pt x="28" y="120"/>
                  </a:cubicBezTo>
                  <a:lnTo>
                    <a:pt x="413" y="506"/>
                  </a:lnTo>
                  <a:cubicBezTo>
                    <a:pt x="429" y="517"/>
                    <a:pt x="446" y="522"/>
                    <a:pt x="462" y="522"/>
                  </a:cubicBezTo>
                  <a:cubicBezTo>
                    <a:pt x="479" y="522"/>
                    <a:pt x="501" y="517"/>
                    <a:pt x="512" y="506"/>
                  </a:cubicBezTo>
                  <a:cubicBezTo>
                    <a:pt x="540" y="478"/>
                    <a:pt x="540" y="434"/>
                    <a:pt x="512" y="407"/>
                  </a:cubicBezTo>
                  <a:lnTo>
                    <a:pt x="127" y="21"/>
                  </a:lnTo>
                  <a:cubicBezTo>
                    <a:pt x="113" y="8"/>
                    <a:pt x="95" y="1"/>
                    <a:pt x="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70;p25"/>
            <p:cNvSpPr/>
            <p:nvPr/>
          </p:nvSpPr>
          <p:spPr>
            <a:xfrm>
              <a:off x="987740" y="2360503"/>
              <a:ext cx="54188" cy="11028"/>
            </a:xfrm>
            <a:custGeom>
              <a:avLst/>
              <a:gdLst/>
              <a:ahLst/>
              <a:cxnLst/>
              <a:rect l="l" t="t" r="r" b="b"/>
              <a:pathLst>
                <a:path w="683" h="139" extrusionOk="0">
                  <a:moveTo>
                    <a:pt x="66" y="1"/>
                  </a:moveTo>
                  <a:cubicBezTo>
                    <a:pt x="28" y="1"/>
                    <a:pt x="0" y="34"/>
                    <a:pt x="0" y="67"/>
                  </a:cubicBezTo>
                  <a:cubicBezTo>
                    <a:pt x="0" y="106"/>
                    <a:pt x="28" y="139"/>
                    <a:pt x="66" y="139"/>
                  </a:cubicBezTo>
                  <a:lnTo>
                    <a:pt x="611" y="139"/>
                  </a:lnTo>
                  <a:cubicBezTo>
                    <a:pt x="650" y="139"/>
                    <a:pt x="683" y="106"/>
                    <a:pt x="683" y="67"/>
                  </a:cubicBezTo>
                  <a:cubicBezTo>
                    <a:pt x="683" y="34"/>
                    <a:pt x="650" y="1"/>
                    <a:pt x="6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71;p25"/>
            <p:cNvSpPr/>
            <p:nvPr/>
          </p:nvSpPr>
          <p:spPr>
            <a:xfrm>
              <a:off x="1321271" y="2356139"/>
              <a:ext cx="54267" cy="11028"/>
            </a:xfrm>
            <a:custGeom>
              <a:avLst/>
              <a:gdLst/>
              <a:ahLst/>
              <a:cxnLst/>
              <a:rect l="l" t="t" r="r" b="b"/>
              <a:pathLst>
                <a:path w="684" h="139" extrusionOk="0">
                  <a:moveTo>
                    <a:pt x="72" y="1"/>
                  </a:moveTo>
                  <a:cubicBezTo>
                    <a:pt x="34" y="1"/>
                    <a:pt x="1" y="28"/>
                    <a:pt x="1" y="67"/>
                  </a:cubicBezTo>
                  <a:cubicBezTo>
                    <a:pt x="1" y="106"/>
                    <a:pt x="34" y="139"/>
                    <a:pt x="72" y="139"/>
                  </a:cubicBezTo>
                  <a:lnTo>
                    <a:pt x="617" y="139"/>
                  </a:lnTo>
                  <a:cubicBezTo>
                    <a:pt x="656" y="139"/>
                    <a:pt x="683" y="106"/>
                    <a:pt x="683" y="67"/>
                  </a:cubicBezTo>
                  <a:cubicBezTo>
                    <a:pt x="683" y="28"/>
                    <a:pt x="656" y="1"/>
                    <a:pt x="6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72;p25"/>
            <p:cNvSpPr/>
            <p:nvPr/>
          </p:nvSpPr>
          <p:spPr>
            <a:xfrm>
              <a:off x="1276763" y="2223568"/>
              <a:ext cx="42446" cy="41414"/>
            </a:xfrm>
            <a:custGeom>
              <a:avLst/>
              <a:gdLst/>
              <a:ahLst/>
              <a:cxnLst/>
              <a:rect l="l" t="t" r="r" b="b"/>
              <a:pathLst>
                <a:path w="535" h="522" extrusionOk="0">
                  <a:moveTo>
                    <a:pt x="462" y="0"/>
                  </a:moveTo>
                  <a:cubicBezTo>
                    <a:pt x="445" y="0"/>
                    <a:pt x="427" y="7"/>
                    <a:pt x="413" y="21"/>
                  </a:cubicBezTo>
                  <a:lnTo>
                    <a:pt x="28" y="406"/>
                  </a:lnTo>
                  <a:cubicBezTo>
                    <a:pt x="1" y="434"/>
                    <a:pt x="1" y="472"/>
                    <a:pt x="28" y="500"/>
                  </a:cubicBezTo>
                  <a:cubicBezTo>
                    <a:pt x="39" y="516"/>
                    <a:pt x="56" y="522"/>
                    <a:pt x="78" y="522"/>
                  </a:cubicBezTo>
                  <a:cubicBezTo>
                    <a:pt x="94" y="522"/>
                    <a:pt x="111" y="516"/>
                    <a:pt x="122" y="500"/>
                  </a:cubicBezTo>
                  <a:lnTo>
                    <a:pt x="507" y="114"/>
                  </a:lnTo>
                  <a:cubicBezTo>
                    <a:pt x="534" y="87"/>
                    <a:pt x="534" y="48"/>
                    <a:pt x="507" y="21"/>
                  </a:cubicBezTo>
                  <a:cubicBezTo>
                    <a:pt x="496" y="7"/>
                    <a:pt x="479" y="0"/>
                    <a:pt x="4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" name="Google Shape;380;p25"/>
          <p:cNvGrpSpPr/>
          <p:nvPr/>
        </p:nvGrpSpPr>
        <p:grpSpPr>
          <a:xfrm>
            <a:off x="114091" y="3854300"/>
            <a:ext cx="1292522" cy="1162809"/>
            <a:chOff x="819150" y="3023359"/>
            <a:chExt cx="717528" cy="653662"/>
          </a:xfrm>
        </p:grpSpPr>
        <p:sp>
          <p:nvSpPr>
            <p:cNvPr id="28" name="Google Shape;381;p25"/>
            <p:cNvSpPr/>
            <p:nvPr/>
          </p:nvSpPr>
          <p:spPr>
            <a:xfrm>
              <a:off x="819150" y="3023359"/>
              <a:ext cx="717528" cy="653662"/>
            </a:xfrm>
            <a:custGeom>
              <a:avLst/>
              <a:gdLst/>
              <a:ahLst/>
              <a:cxnLst/>
              <a:rect l="l" t="t" r="r" b="b"/>
              <a:pathLst>
                <a:path w="9044" h="8239" extrusionOk="0">
                  <a:moveTo>
                    <a:pt x="4520" y="0"/>
                  </a:moveTo>
                  <a:cubicBezTo>
                    <a:pt x="3465" y="0"/>
                    <a:pt x="2411" y="402"/>
                    <a:pt x="1608" y="1205"/>
                  </a:cubicBezTo>
                  <a:cubicBezTo>
                    <a:pt x="1" y="2818"/>
                    <a:pt x="1" y="5427"/>
                    <a:pt x="1608" y="7034"/>
                  </a:cubicBezTo>
                  <a:cubicBezTo>
                    <a:pt x="2411" y="7837"/>
                    <a:pt x="3465" y="8239"/>
                    <a:pt x="4520" y="8239"/>
                  </a:cubicBezTo>
                  <a:cubicBezTo>
                    <a:pt x="5575" y="8239"/>
                    <a:pt x="6630" y="7837"/>
                    <a:pt x="7436" y="7034"/>
                  </a:cubicBezTo>
                  <a:cubicBezTo>
                    <a:pt x="9043" y="5427"/>
                    <a:pt x="9043" y="2818"/>
                    <a:pt x="7436" y="1205"/>
                  </a:cubicBezTo>
                  <a:cubicBezTo>
                    <a:pt x="6630" y="402"/>
                    <a:pt x="5575" y="0"/>
                    <a:pt x="4520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9" name="Google Shape;382;p25"/>
            <p:cNvSpPr/>
            <p:nvPr/>
          </p:nvSpPr>
          <p:spPr>
            <a:xfrm>
              <a:off x="1009558" y="3223763"/>
              <a:ext cx="345039" cy="244121"/>
            </a:xfrm>
            <a:custGeom>
              <a:avLst/>
              <a:gdLst/>
              <a:ahLst/>
              <a:cxnLst/>
              <a:rect l="l" t="t" r="r" b="b"/>
              <a:pathLst>
                <a:path w="4349" h="3077" extrusionOk="0">
                  <a:moveTo>
                    <a:pt x="270" y="0"/>
                  </a:moveTo>
                  <a:cubicBezTo>
                    <a:pt x="122" y="0"/>
                    <a:pt x="0" y="116"/>
                    <a:pt x="0" y="264"/>
                  </a:cubicBezTo>
                  <a:lnTo>
                    <a:pt x="0" y="2807"/>
                  </a:lnTo>
                  <a:cubicBezTo>
                    <a:pt x="0" y="2956"/>
                    <a:pt x="122" y="3077"/>
                    <a:pt x="270" y="3077"/>
                  </a:cubicBezTo>
                  <a:lnTo>
                    <a:pt x="1316" y="3077"/>
                  </a:lnTo>
                  <a:cubicBezTo>
                    <a:pt x="1354" y="3077"/>
                    <a:pt x="1387" y="3044"/>
                    <a:pt x="1387" y="3005"/>
                  </a:cubicBezTo>
                  <a:cubicBezTo>
                    <a:pt x="1387" y="2967"/>
                    <a:pt x="1354" y="2939"/>
                    <a:pt x="1316" y="2939"/>
                  </a:cubicBezTo>
                  <a:lnTo>
                    <a:pt x="270" y="2939"/>
                  </a:lnTo>
                  <a:cubicBezTo>
                    <a:pt x="199" y="2939"/>
                    <a:pt x="138" y="2879"/>
                    <a:pt x="138" y="2807"/>
                  </a:cubicBezTo>
                  <a:lnTo>
                    <a:pt x="138" y="264"/>
                  </a:lnTo>
                  <a:cubicBezTo>
                    <a:pt x="138" y="193"/>
                    <a:pt x="199" y="138"/>
                    <a:pt x="270" y="138"/>
                  </a:cubicBezTo>
                  <a:lnTo>
                    <a:pt x="4084" y="138"/>
                  </a:lnTo>
                  <a:cubicBezTo>
                    <a:pt x="4156" y="138"/>
                    <a:pt x="4211" y="193"/>
                    <a:pt x="4211" y="264"/>
                  </a:cubicBezTo>
                  <a:lnTo>
                    <a:pt x="4211" y="2807"/>
                  </a:lnTo>
                  <a:cubicBezTo>
                    <a:pt x="4211" y="2879"/>
                    <a:pt x="4150" y="2939"/>
                    <a:pt x="4084" y="2939"/>
                  </a:cubicBezTo>
                  <a:lnTo>
                    <a:pt x="3132" y="2939"/>
                  </a:lnTo>
                  <a:cubicBezTo>
                    <a:pt x="3093" y="2939"/>
                    <a:pt x="3060" y="2967"/>
                    <a:pt x="3060" y="3005"/>
                  </a:cubicBezTo>
                  <a:cubicBezTo>
                    <a:pt x="3060" y="3044"/>
                    <a:pt x="3093" y="3077"/>
                    <a:pt x="3132" y="3077"/>
                  </a:cubicBezTo>
                  <a:lnTo>
                    <a:pt x="4084" y="3077"/>
                  </a:lnTo>
                  <a:cubicBezTo>
                    <a:pt x="4227" y="3077"/>
                    <a:pt x="4348" y="2956"/>
                    <a:pt x="4348" y="2807"/>
                  </a:cubicBezTo>
                  <a:lnTo>
                    <a:pt x="4348" y="264"/>
                  </a:lnTo>
                  <a:cubicBezTo>
                    <a:pt x="4348" y="116"/>
                    <a:pt x="4227" y="0"/>
                    <a:pt x="40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83;p25"/>
            <p:cNvSpPr/>
            <p:nvPr/>
          </p:nvSpPr>
          <p:spPr>
            <a:xfrm>
              <a:off x="1108649" y="3459550"/>
              <a:ext cx="11028" cy="59900"/>
            </a:xfrm>
            <a:custGeom>
              <a:avLst/>
              <a:gdLst/>
              <a:ahLst/>
              <a:cxnLst/>
              <a:rect l="l" t="t" r="r" b="b"/>
              <a:pathLst>
                <a:path w="139" h="755" extrusionOk="0">
                  <a:moveTo>
                    <a:pt x="67" y="0"/>
                  </a:moveTo>
                  <a:cubicBezTo>
                    <a:pt x="28" y="0"/>
                    <a:pt x="1" y="33"/>
                    <a:pt x="1" y="72"/>
                  </a:cubicBezTo>
                  <a:lnTo>
                    <a:pt x="1" y="688"/>
                  </a:lnTo>
                  <a:cubicBezTo>
                    <a:pt x="1" y="721"/>
                    <a:pt x="28" y="754"/>
                    <a:pt x="67" y="754"/>
                  </a:cubicBezTo>
                  <a:cubicBezTo>
                    <a:pt x="105" y="754"/>
                    <a:pt x="138" y="721"/>
                    <a:pt x="138" y="688"/>
                  </a:cubicBezTo>
                  <a:lnTo>
                    <a:pt x="138" y="72"/>
                  </a:lnTo>
                  <a:cubicBezTo>
                    <a:pt x="138" y="33"/>
                    <a:pt x="105" y="0"/>
                    <a:pt x="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84;p25"/>
            <p:cNvSpPr/>
            <p:nvPr/>
          </p:nvSpPr>
          <p:spPr>
            <a:xfrm>
              <a:off x="1107380" y="3457805"/>
              <a:ext cx="153756" cy="61645"/>
            </a:xfrm>
            <a:custGeom>
              <a:avLst/>
              <a:gdLst/>
              <a:ahLst/>
              <a:cxnLst/>
              <a:rect l="l" t="t" r="r" b="b"/>
              <a:pathLst>
                <a:path w="1938" h="777" extrusionOk="0">
                  <a:moveTo>
                    <a:pt x="1863" y="0"/>
                  </a:moveTo>
                  <a:cubicBezTo>
                    <a:pt x="1854" y="0"/>
                    <a:pt x="1846" y="2"/>
                    <a:pt x="1838" y="6"/>
                  </a:cubicBezTo>
                  <a:lnTo>
                    <a:pt x="55" y="644"/>
                  </a:lnTo>
                  <a:cubicBezTo>
                    <a:pt x="22" y="655"/>
                    <a:pt x="0" y="694"/>
                    <a:pt x="17" y="732"/>
                  </a:cubicBezTo>
                  <a:cubicBezTo>
                    <a:pt x="28" y="760"/>
                    <a:pt x="50" y="776"/>
                    <a:pt x="77" y="776"/>
                  </a:cubicBezTo>
                  <a:cubicBezTo>
                    <a:pt x="88" y="776"/>
                    <a:pt x="94" y="776"/>
                    <a:pt x="105" y="771"/>
                  </a:cubicBezTo>
                  <a:lnTo>
                    <a:pt x="1888" y="132"/>
                  </a:lnTo>
                  <a:cubicBezTo>
                    <a:pt x="1921" y="121"/>
                    <a:pt x="1937" y="83"/>
                    <a:pt x="1926" y="44"/>
                  </a:cubicBezTo>
                  <a:cubicBezTo>
                    <a:pt x="1918" y="19"/>
                    <a:pt x="1890" y="0"/>
                    <a:pt x="18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85;p25"/>
            <p:cNvSpPr/>
            <p:nvPr/>
          </p:nvSpPr>
          <p:spPr>
            <a:xfrm>
              <a:off x="1076756" y="3304924"/>
              <a:ext cx="207071" cy="11028"/>
            </a:xfrm>
            <a:custGeom>
              <a:avLst/>
              <a:gdLst/>
              <a:ahLst/>
              <a:cxnLst/>
              <a:rect l="l" t="t" r="r" b="b"/>
              <a:pathLst>
                <a:path w="2610" h="139" extrusionOk="0">
                  <a:moveTo>
                    <a:pt x="67" y="1"/>
                  </a:moveTo>
                  <a:cubicBezTo>
                    <a:pt x="28" y="1"/>
                    <a:pt x="1" y="28"/>
                    <a:pt x="1" y="67"/>
                  </a:cubicBezTo>
                  <a:cubicBezTo>
                    <a:pt x="1" y="105"/>
                    <a:pt x="28" y="139"/>
                    <a:pt x="67" y="139"/>
                  </a:cubicBezTo>
                  <a:lnTo>
                    <a:pt x="2544" y="139"/>
                  </a:lnTo>
                  <a:cubicBezTo>
                    <a:pt x="2582" y="139"/>
                    <a:pt x="2610" y="105"/>
                    <a:pt x="2610" y="67"/>
                  </a:cubicBezTo>
                  <a:cubicBezTo>
                    <a:pt x="2610" y="28"/>
                    <a:pt x="2582" y="1"/>
                    <a:pt x="25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86;p25"/>
            <p:cNvSpPr/>
            <p:nvPr/>
          </p:nvSpPr>
          <p:spPr>
            <a:xfrm>
              <a:off x="1076756" y="3384419"/>
              <a:ext cx="207071" cy="11028"/>
            </a:xfrm>
            <a:custGeom>
              <a:avLst/>
              <a:gdLst/>
              <a:ahLst/>
              <a:cxnLst/>
              <a:rect l="l" t="t" r="r" b="b"/>
              <a:pathLst>
                <a:path w="2610" h="139" extrusionOk="0">
                  <a:moveTo>
                    <a:pt x="67" y="1"/>
                  </a:moveTo>
                  <a:cubicBezTo>
                    <a:pt x="28" y="1"/>
                    <a:pt x="1" y="34"/>
                    <a:pt x="1" y="72"/>
                  </a:cubicBezTo>
                  <a:cubicBezTo>
                    <a:pt x="1" y="111"/>
                    <a:pt x="28" y="138"/>
                    <a:pt x="67" y="138"/>
                  </a:cubicBezTo>
                  <a:lnTo>
                    <a:pt x="2544" y="138"/>
                  </a:lnTo>
                  <a:cubicBezTo>
                    <a:pt x="2582" y="138"/>
                    <a:pt x="2610" y="111"/>
                    <a:pt x="2610" y="72"/>
                  </a:cubicBezTo>
                  <a:cubicBezTo>
                    <a:pt x="2610" y="34"/>
                    <a:pt x="2582" y="1"/>
                    <a:pt x="25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Прямоугольник 33"/>
          <p:cNvSpPr/>
          <p:nvPr/>
        </p:nvSpPr>
        <p:spPr>
          <a:xfrm>
            <a:off x="1444474" y="1344881"/>
            <a:ext cx="695663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 err="1"/>
              <a:t>Guruhlashlarga</a:t>
            </a:r>
            <a:r>
              <a:rPr lang="uz-Cyrl-UZ" sz="2000" b="1" dirty="0"/>
              <a:t> doir  masalalar</a:t>
            </a:r>
            <a:r>
              <a:rPr lang="en-US" sz="2000" b="1" dirty="0" err="1"/>
              <a:t>ni</a:t>
            </a:r>
            <a:r>
              <a:rPr lang="en-US" sz="2000" b="1" dirty="0"/>
              <a:t> </a:t>
            </a:r>
            <a:r>
              <a:rPr lang="en-US" sz="2000" b="1" dirty="0" err="1"/>
              <a:t>yechish</a:t>
            </a:r>
            <a:r>
              <a:rPr lang="en-US" sz="2000" b="1" dirty="0"/>
              <a:t> </a:t>
            </a:r>
            <a:r>
              <a:rPr lang="en-US" sz="2000" b="1" dirty="0" err="1"/>
              <a:t>algoritmi</a:t>
            </a:r>
            <a:endParaRPr lang="ru-RU" sz="2000" i="1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1447490" y="4182882"/>
            <a:ext cx="71204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 err="1"/>
              <a:t>O‘rin</a:t>
            </a:r>
            <a:r>
              <a:rPr lang="en-US" sz="2000" b="1" dirty="0"/>
              <a:t> </a:t>
            </a:r>
            <a:r>
              <a:rPr lang="en-US" sz="2000" b="1" dirty="0" err="1"/>
              <a:t>almashtirishlarga</a:t>
            </a:r>
            <a:r>
              <a:rPr lang="uz-Cyrl-UZ" sz="2000" b="1" dirty="0"/>
              <a:t> doir  masalalar</a:t>
            </a:r>
            <a:r>
              <a:rPr lang="en-US" sz="2000" b="1" dirty="0" err="1"/>
              <a:t>ni</a:t>
            </a:r>
            <a:r>
              <a:rPr lang="en-US" sz="2000" b="1" dirty="0"/>
              <a:t> </a:t>
            </a:r>
            <a:r>
              <a:rPr lang="en-US" sz="2000" b="1" dirty="0" err="1"/>
              <a:t>yechish</a:t>
            </a:r>
            <a:r>
              <a:rPr lang="en-US" sz="2000" b="1" dirty="0"/>
              <a:t> </a:t>
            </a:r>
            <a:r>
              <a:rPr lang="en-US" sz="2000" b="1" dirty="0" err="1"/>
              <a:t>algoritmi</a:t>
            </a:r>
            <a:endParaRPr lang="ru-RU" sz="2000" i="1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1438943" y="2648244"/>
            <a:ext cx="695663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 err="1"/>
              <a:t>O‘rinlashtirishlarga</a:t>
            </a:r>
            <a:r>
              <a:rPr lang="uz-Cyrl-UZ" sz="2000" b="1" dirty="0"/>
              <a:t> doir  masalalar</a:t>
            </a:r>
            <a:r>
              <a:rPr lang="en-US" sz="2000" b="1" dirty="0" err="1"/>
              <a:t>ni</a:t>
            </a:r>
            <a:r>
              <a:rPr lang="en-US" sz="2000" b="1" dirty="0"/>
              <a:t> </a:t>
            </a:r>
            <a:r>
              <a:rPr lang="en-US" sz="2000" b="1" dirty="0" err="1"/>
              <a:t>yechish</a:t>
            </a:r>
            <a:r>
              <a:rPr lang="en-US" sz="2000" b="1" dirty="0"/>
              <a:t> </a:t>
            </a:r>
            <a:r>
              <a:rPr lang="en-US" sz="2000" b="1" dirty="0" err="1"/>
              <a:t>algoritmi</a:t>
            </a:r>
            <a:endParaRPr lang="ru-RU" sz="2000" i="1" dirty="0"/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27"/>
          <p:cNvSpPr/>
          <p:nvPr/>
        </p:nvSpPr>
        <p:spPr>
          <a:xfrm>
            <a:off x="3075170" y="2892544"/>
            <a:ext cx="586235" cy="581150"/>
          </a:xfrm>
          <a:custGeom>
            <a:avLst/>
            <a:gdLst/>
            <a:ahLst/>
            <a:cxnLst/>
            <a:rect l="l" t="t" r="r" b="b"/>
            <a:pathLst>
              <a:path w="4085" h="4085" extrusionOk="0">
                <a:moveTo>
                  <a:pt x="2043" y="1"/>
                </a:moveTo>
                <a:cubicBezTo>
                  <a:pt x="917" y="1"/>
                  <a:pt x="1" y="914"/>
                  <a:pt x="1" y="2043"/>
                </a:cubicBezTo>
                <a:cubicBezTo>
                  <a:pt x="1" y="3172"/>
                  <a:pt x="917" y="4085"/>
                  <a:pt x="2043" y="4085"/>
                </a:cubicBezTo>
                <a:cubicBezTo>
                  <a:pt x="3172" y="4085"/>
                  <a:pt x="4085" y="3172"/>
                  <a:pt x="4085" y="2043"/>
                </a:cubicBezTo>
                <a:cubicBezTo>
                  <a:pt x="4085" y="914"/>
                  <a:pt x="3172" y="1"/>
                  <a:pt x="2043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p27"/>
          <p:cNvSpPr/>
          <p:nvPr/>
        </p:nvSpPr>
        <p:spPr>
          <a:xfrm>
            <a:off x="2838890" y="1541800"/>
            <a:ext cx="585804" cy="581150"/>
          </a:xfrm>
          <a:custGeom>
            <a:avLst/>
            <a:gdLst/>
            <a:ahLst/>
            <a:cxnLst/>
            <a:rect l="l" t="t" r="r" b="b"/>
            <a:pathLst>
              <a:path w="4082" h="4085" extrusionOk="0">
                <a:moveTo>
                  <a:pt x="2039" y="0"/>
                </a:moveTo>
                <a:cubicBezTo>
                  <a:pt x="913" y="0"/>
                  <a:pt x="0" y="916"/>
                  <a:pt x="0" y="2042"/>
                </a:cubicBezTo>
                <a:cubicBezTo>
                  <a:pt x="0" y="3171"/>
                  <a:pt x="913" y="4084"/>
                  <a:pt x="2039" y="4084"/>
                </a:cubicBezTo>
                <a:cubicBezTo>
                  <a:pt x="3168" y="4084"/>
                  <a:pt x="4081" y="3171"/>
                  <a:pt x="4081" y="2042"/>
                </a:cubicBezTo>
                <a:cubicBezTo>
                  <a:pt x="4081" y="916"/>
                  <a:pt x="3168" y="0"/>
                  <a:pt x="203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" name="Google Shape;449;p27"/>
          <p:cNvSpPr/>
          <p:nvPr/>
        </p:nvSpPr>
        <p:spPr>
          <a:xfrm>
            <a:off x="2897055" y="3945696"/>
            <a:ext cx="585804" cy="580581"/>
          </a:xfrm>
          <a:custGeom>
            <a:avLst/>
            <a:gdLst/>
            <a:ahLst/>
            <a:cxnLst/>
            <a:rect l="l" t="t" r="r" b="b"/>
            <a:pathLst>
              <a:path w="4082" h="4081" extrusionOk="0">
                <a:moveTo>
                  <a:pt x="2039" y="0"/>
                </a:moveTo>
                <a:cubicBezTo>
                  <a:pt x="913" y="0"/>
                  <a:pt x="0" y="913"/>
                  <a:pt x="0" y="2042"/>
                </a:cubicBezTo>
                <a:cubicBezTo>
                  <a:pt x="0" y="3168"/>
                  <a:pt x="913" y="4081"/>
                  <a:pt x="2039" y="4081"/>
                </a:cubicBezTo>
                <a:cubicBezTo>
                  <a:pt x="3168" y="4081"/>
                  <a:pt x="4081" y="3168"/>
                  <a:pt x="4081" y="2042"/>
                </a:cubicBezTo>
                <a:cubicBezTo>
                  <a:pt x="4081" y="913"/>
                  <a:pt x="3168" y="0"/>
                  <a:pt x="2039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27"/>
          <p:cNvSpPr txBox="1"/>
          <p:nvPr/>
        </p:nvSpPr>
        <p:spPr>
          <a:xfrm>
            <a:off x="3554852" y="2551625"/>
            <a:ext cx="2150015" cy="414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5000"/>
              </a:lnSpc>
            </a:pPr>
            <a:r>
              <a:rPr lang="en-US" sz="2400" b="1" dirty="0" err="1">
                <a:solidFill>
                  <a:srgbClr val="002060"/>
                </a:solidFill>
                <a:cs typeface="Arial" panose="020B0604020202020204" pitchFamily="34" charset="0"/>
              </a:rPr>
              <a:t>O‘rinlashtirish</a:t>
            </a:r>
            <a:endParaRPr sz="2400" b="1" dirty="0">
              <a:solidFill>
                <a:schemeClr val="accent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6" name="Google Shape;456;p27"/>
          <p:cNvSpPr txBox="1"/>
          <p:nvPr/>
        </p:nvSpPr>
        <p:spPr>
          <a:xfrm>
            <a:off x="3329545" y="1153213"/>
            <a:ext cx="2906475" cy="414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8415">
              <a:spcBef>
                <a:spcPts val="110"/>
              </a:spcBef>
            </a:pPr>
            <a:r>
              <a:rPr lang="en-US" sz="2400" b="1" dirty="0" err="1">
                <a:solidFill>
                  <a:srgbClr val="002060"/>
                </a:solidFill>
                <a:cs typeface="Arial" panose="020B0604020202020204" pitchFamily="34" charset="0"/>
              </a:rPr>
              <a:t>O‘rin</a:t>
            </a:r>
            <a:r>
              <a:rPr lang="en-US" sz="24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marL="18415">
              <a:spcBef>
                <a:spcPts val="110"/>
              </a:spcBef>
            </a:pPr>
            <a:r>
              <a:rPr lang="en-US" sz="2400" b="1" dirty="0" err="1">
                <a:solidFill>
                  <a:srgbClr val="002060"/>
                </a:solidFill>
                <a:cs typeface="Arial" panose="020B0604020202020204" pitchFamily="34" charset="0"/>
              </a:rPr>
              <a:t>almashtirishlar</a:t>
            </a:r>
            <a:endParaRPr sz="2400" b="1" dirty="0">
              <a:solidFill>
                <a:schemeClr val="accen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7" name="Google Shape;457;p27"/>
          <p:cNvSpPr txBox="1"/>
          <p:nvPr/>
        </p:nvSpPr>
        <p:spPr>
          <a:xfrm>
            <a:off x="3462742" y="3787250"/>
            <a:ext cx="1938507" cy="414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5000"/>
              </a:lnSpc>
            </a:pPr>
            <a:r>
              <a:rPr lang="en-US" sz="2400" b="1" dirty="0" err="1">
                <a:solidFill>
                  <a:srgbClr val="002060"/>
                </a:solidFill>
                <a:cs typeface="Arial" panose="020B0604020202020204" pitchFamily="34" charset="0"/>
              </a:rPr>
              <a:t>Guruhlash</a:t>
            </a:r>
            <a:endParaRPr sz="2400" b="1" dirty="0">
              <a:solidFill>
                <a:schemeClr val="accen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0" name="Google Shape;460;p27"/>
          <p:cNvSpPr/>
          <p:nvPr/>
        </p:nvSpPr>
        <p:spPr>
          <a:xfrm>
            <a:off x="5054803" y="3882904"/>
            <a:ext cx="3939567" cy="1260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Ularda</a:t>
            </a:r>
            <a:r>
              <a:rPr lang="en-US" b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2 ta </a:t>
            </a:r>
            <a:r>
              <a:rPr lang="en-US" b="1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chipta</a:t>
            </a:r>
            <a:r>
              <a:rPr lang="en-US" b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bor.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Bolalar</a:t>
            </a:r>
            <a:r>
              <a:rPr lang="en-US" b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necha</a:t>
            </a:r>
            <a:r>
              <a:rPr lang="en-US" b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xil</a:t>
            </a:r>
            <a:r>
              <a:rPr lang="en-US" b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usulda</a:t>
            </a:r>
            <a:r>
              <a:rPr lang="en-US" b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kinoteatrga</a:t>
            </a:r>
            <a:endParaRPr lang="en-US" b="1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kirishlari</a:t>
            </a:r>
            <a:r>
              <a:rPr lang="en-US" b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mumkin</a:t>
            </a:r>
            <a:r>
              <a:rPr lang="en-US" b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b="1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64" name="Google Shape;464;p27"/>
          <p:cNvCxnSpPr/>
          <p:nvPr/>
        </p:nvCxnSpPr>
        <p:spPr>
          <a:xfrm rot="10800000" flipV="1">
            <a:off x="1948829" y="1897604"/>
            <a:ext cx="973001" cy="261676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oval" w="med" len="med"/>
          </a:ln>
        </p:spPr>
      </p:cxnSp>
      <p:grpSp>
        <p:nvGrpSpPr>
          <p:cNvPr id="468" name="Google Shape;468;p27"/>
          <p:cNvGrpSpPr/>
          <p:nvPr/>
        </p:nvGrpSpPr>
        <p:grpSpPr>
          <a:xfrm>
            <a:off x="2948146" y="1676408"/>
            <a:ext cx="364891" cy="345117"/>
            <a:chOff x="4126815" y="2760704"/>
            <a:chExt cx="380393" cy="363118"/>
          </a:xfrm>
        </p:grpSpPr>
        <p:sp>
          <p:nvSpPr>
            <p:cNvPr id="469" name="Google Shape;469;p27"/>
            <p:cNvSpPr/>
            <p:nvPr/>
          </p:nvSpPr>
          <p:spPr>
            <a:xfrm>
              <a:off x="4219825" y="2822435"/>
              <a:ext cx="103267" cy="29056"/>
            </a:xfrm>
            <a:custGeom>
              <a:avLst/>
              <a:gdLst/>
              <a:ahLst/>
              <a:cxnLst/>
              <a:rect l="l" t="t" r="r" b="b"/>
              <a:pathLst>
                <a:path w="3252" h="915" extrusionOk="0">
                  <a:moveTo>
                    <a:pt x="1620" y="0"/>
                  </a:moveTo>
                  <a:cubicBezTo>
                    <a:pt x="1025" y="0"/>
                    <a:pt x="477" y="215"/>
                    <a:pt x="60" y="631"/>
                  </a:cubicBezTo>
                  <a:cubicBezTo>
                    <a:pt x="1" y="691"/>
                    <a:pt x="1" y="810"/>
                    <a:pt x="60" y="869"/>
                  </a:cubicBezTo>
                  <a:cubicBezTo>
                    <a:pt x="90" y="899"/>
                    <a:pt x="132" y="914"/>
                    <a:pt x="175" y="914"/>
                  </a:cubicBezTo>
                  <a:cubicBezTo>
                    <a:pt x="218" y="914"/>
                    <a:pt x="263" y="899"/>
                    <a:pt x="298" y="869"/>
                  </a:cubicBezTo>
                  <a:cubicBezTo>
                    <a:pt x="656" y="512"/>
                    <a:pt x="1120" y="322"/>
                    <a:pt x="1620" y="322"/>
                  </a:cubicBezTo>
                  <a:cubicBezTo>
                    <a:pt x="2132" y="322"/>
                    <a:pt x="2596" y="512"/>
                    <a:pt x="2953" y="869"/>
                  </a:cubicBezTo>
                  <a:cubicBezTo>
                    <a:pt x="2983" y="899"/>
                    <a:pt x="3028" y="914"/>
                    <a:pt x="3073" y="914"/>
                  </a:cubicBezTo>
                  <a:cubicBezTo>
                    <a:pt x="3117" y="914"/>
                    <a:pt x="3162" y="899"/>
                    <a:pt x="3192" y="869"/>
                  </a:cubicBezTo>
                  <a:cubicBezTo>
                    <a:pt x="3251" y="810"/>
                    <a:pt x="3251" y="691"/>
                    <a:pt x="3192" y="631"/>
                  </a:cubicBezTo>
                  <a:cubicBezTo>
                    <a:pt x="2775" y="215"/>
                    <a:pt x="2215" y="0"/>
                    <a:pt x="16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27"/>
            <p:cNvSpPr/>
            <p:nvPr/>
          </p:nvSpPr>
          <p:spPr>
            <a:xfrm>
              <a:off x="4126815" y="2760704"/>
              <a:ext cx="380393" cy="363118"/>
            </a:xfrm>
            <a:custGeom>
              <a:avLst/>
              <a:gdLst/>
              <a:ahLst/>
              <a:cxnLst/>
              <a:rect l="l" t="t" r="r" b="b"/>
              <a:pathLst>
                <a:path w="11979" h="11435" extrusionOk="0">
                  <a:moveTo>
                    <a:pt x="7621" y="6921"/>
                  </a:moveTo>
                  <a:lnTo>
                    <a:pt x="8061" y="7373"/>
                  </a:lnTo>
                  <a:lnTo>
                    <a:pt x="7787" y="7659"/>
                  </a:lnTo>
                  <a:lnTo>
                    <a:pt x="7335" y="7207"/>
                  </a:lnTo>
                  <a:cubicBezTo>
                    <a:pt x="7442" y="7123"/>
                    <a:pt x="7526" y="7016"/>
                    <a:pt x="7621" y="6921"/>
                  </a:cubicBezTo>
                  <a:close/>
                  <a:moveTo>
                    <a:pt x="4552" y="328"/>
                  </a:moveTo>
                  <a:cubicBezTo>
                    <a:pt x="5525" y="328"/>
                    <a:pt x="6496" y="700"/>
                    <a:pt x="7228" y="1444"/>
                  </a:cubicBezTo>
                  <a:cubicBezTo>
                    <a:pt x="8645" y="2861"/>
                    <a:pt x="8704" y="5076"/>
                    <a:pt x="7466" y="6564"/>
                  </a:cubicBezTo>
                  <a:cubicBezTo>
                    <a:pt x="7311" y="6766"/>
                    <a:pt x="7156" y="6909"/>
                    <a:pt x="6978" y="7064"/>
                  </a:cubicBezTo>
                  <a:cubicBezTo>
                    <a:pt x="6279" y="7651"/>
                    <a:pt x="5417" y="7944"/>
                    <a:pt x="4554" y="7944"/>
                  </a:cubicBezTo>
                  <a:cubicBezTo>
                    <a:pt x="3579" y="7944"/>
                    <a:pt x="2603" y="7571"/>
                    <a:pt x="1858" y="6826"/>
                  </a:cubicBezTo>
                  <a:cubicBezTo>
                    <a:pt x="370" y="5338"/>
                    <a:pt x="370" y="2921"/>
                    <a:pt x="1858" y="1444"/>
                  </a:cubicBezTo>
                  <a:cubicBezTo>
                    <a:pt x="2602" y="700"/>
                    <a:pt x="3579" y="328"/>
                    <a:pt x="4552" y="328"/>
                  </a:cubicBezTo>
                  <a:close/>
                  <a:moveTo>
                    <a:pt x="8518" y="7440"/>
                  </a:moveTo>
                  <a:cubicBezTo>
                    <a:pt x="8550" y="7440"/>
                    <a:pt x="8580" y="7453"/>
                    <a:pt x="8597" y="7481"/>
                  </a:cubicBezTo>
                  <a:lnTo>
                    <a:pt x="9061" y="7897"/>
                  </a:lnTo>
                  <a:lnTo>
                    <a:pt x="8276" y="8683"/>
                  </a:lnTo>
                  <a:lnTo>
                    <a:pt x="7883" y="8195"/>
                  </a:lnTo>
                  <a:cubicBezTo>
                    <a:pt x="7847" y="8135"/>
                    <a:pt x="7847" y="8052"/>
                    <a:pt x="7883" y="8016"/>
                  </a:cubicBezTo>
                  <a:lnTo>
                    <a:pt x="8418" y="7481"/>
                  </a:lnTo>
                  <a:cubicBezTo>
                    <a:pt x="8444" y="7456"/>
                    <a:pt x="8482" y="7440"/>
                    <a:pt x="8518" y="7440"/>
                  </a:cubicBezTo>
                  <a:close/>
                  <a:moveTo>
                    <a:pt x="9335" y="8100"/>
                  </a:moveTo>
                  <a:lnTo>
                    <a:pt x="11252" y="9779"/>
                  </a:lnTo>
                  <a:cubicBezTo>
                    <a:pt x="11574" y="10064"/>
                    <a:pt x="11597" y="10576"/>
                    <a:pt x="11276" y="10886"/>
                  </a:cubicBezTo>
                  <a:cubicBezTo>
                    <a:pt x="11128" y="11033"/>
                    <a:pt x="10940" y="11105"/>
                    <a:pt x="10752" y="11105"/>
                  </a:cubicBezTo>
                  <a:cubicBezTo>
                    <a:pt x="10544" y="11105"/>
                    <a:pt x="10336" y="11018"/>
                    <a:pt x="10181" y="10850"/>
                  </a:cubicBezTo>
                  <a:lnTo>
                    <a:pt x="8514" y="8921"/>
                  </a:lnTo>
                  <a:lnTo>
                    <a:pt x="9335" y="8100"/>
                  </a:lnTo>
                  <a:close/>
                  <a:moveTo>
                    <a:pt x="4543" y="1"/>
                  </a:moveTo>
                  <a:cubicBezTo>
                    <a:pt x="3483" y="1"/>
                    <a:pt x="2424" y="402"/>
                    <a:pt x="1620" y="1206"/>
                  </a:cubicBezTo>
                  <a:cubicBezTo>
                    <a:pt x="1" y="2837"/>
                    <a:pt x="1" y="5457"/>
                    <a:pt x="1620" y="7064"/>
                  </a:cubicBezTo>
                  <a:cubicBezTo>
                    <a:pt x="2431" y="7875"/>
                    <a:pt x="3489" y="8272"/>
                    <a:pt x="4543" y="8272"/>
                  </a:cubicBezTo>
                  <a:cubicBezTo>
                    <a:pt x="5440" y="8272"/>
                    <a:pt x="6334" y="7985"/>
                    <a:pt x="7073" y="7421"/>
                  </a:cubicBezTo>
                  <a:lnTo>
                    <a:pt x="7561" y="7909"/>
                  </a:lnTo>
                  <a:cubicBezTo>
                    <a:pt x="7490" y="8076"/>
                    <a:pt x="7502" y="8278"/>
                    <a:pt x="7633" y="8409"/>
                  </a:cubicBezTo>
                  <a:lnTo>
                    <a:pt x="9954" y="11064"/>
                  </a:lnTo>
                  <a:cubicBezTo>
                    <a:pt x="10171" y="11312"/>
                    <a:pt x="10471" y="11434"/>
                    <a:pt x="10771" y="11434"/>
                  </a:cubicBezTo>
                  <a:cubicBezTo>
                    <a:pt x="11049" y="11434"/>
                    <a:pt x="11326" y="11330"/>
                    <a:pt x="11538" y="11124"/>
                  </a:cubicBezTo>
                  <a:cubicBezTo>
                    <a:pt x="11978" y="10671"/>
                    <a:pt x="11955" y="9945"/>
                    <a:pt x="11478" y="9540"/>
                  </a:cubicBezTo>
                  <a:lnTo>
                    <a:pt x="8823" y="7219"/>
                  </a:lnTo>
                  <a:cubicBezTo>
                    <a:pt x="8737" y="7139"/>
                    <a:pt x="8629" y="7104"/>
                    <a:pt x="8522" y="7104"/>
                  </a:cubicBezTo>
                  <a:cubicBezTo>
                    <a:pt x="8453" y="7104"/>
                    <a:pt x="8384" y="7119"/>
                    <a:pt x="8323" y="7147"/>
                  </a:cubicBezTo>
                  <a:lnTo>
                    <a:pt x="7823" y="6659"/>
                  </a:lnTo>
                  <a:cubicBezTo>
                    <a:pt x="9073" y="5052"/>
                    <a:pt x="8978" y="2694"/>
                    <a:pt x="7466" y="1206"/>
                  </a:cubicBezTo>
                  <a:cubicBezTo>
                    <a:pt x="6662" y="402"/>
                    <a:pt x="5603" y="1"/>
                    <a:pt x="45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27"/>
            <p:cNvSpPr/>
            <p:nvPr/>
          </p:nvSpPr>
          <p:spPr>
            <a:xfrm>
              <a:off x="4278826" y="2791379"/>
              <a:ext cx="103998" cy="201962"/>
            </a:xfrm>
            <a:custGeom>
              <a:avLst/>
              <a:gdLst/>
              <a:ahLst/>
              <a:cxnLst/>
              <a:rect l="l" t="t" r="r" b="b"/>
              <a:pathLst>
                <a:path w="3275" h="6360" extrusionOk="0">
                  <a:moveTo>
                    <a:pt x="191" y="0"/>
                  </a:moveTo>
                  <a:cubicBezTo>
                    <a:pt x="106" y="0"/>
                    <a:pt x="35" y="59"/>
                    <a:pt x="24" y="157"/>
                  </a:cubicBezTo>
                  <a:cubicBezTo>
                    <a:pt x="0" y="264"/>
                    <a:pt x="60" y="335"/>
                    <a:pt x="167" y="347"/>
                  </a:cubicBezTo>
                  <a:cubicBezTo>
                    <a:pt x="798" y="442"/>
                    <a:pt x="1345" y="716"/>
                    <a:pt x="1786" y="1169"/>
                  </a:cubicBezTo>
                  <a:cubicBezTo>
                    <a:pt x="2905" y="2288"/>
                    <a:pt x="2905" y="4110"/>
                    <a:pt x="1786" y="5229"/>
                  </a:cubicBezTo>
                  <a:cubicBezTo>
                    <a:pt x="1345" y="5645"/>
                    <a:pt x="774" y="5931"/>
                    <a:pt x="167" y="6015"/>
                  </a:cubicBezTo>
                  <a:cubicBezTo>
                    <a:pt x="83" y="6038"/>
                    <a:pt x="24" y="6122"/>
                    <a:pt x="24" y="6217"/>
                  </a:cubicBezTo>
                  <a:cubicBezTo>
                    <a:pt x="36" y="6300"/>
                    <a:pt x="107" y="6360"/>
                    <a:pt x="179" y="6360"/>
                  </a:cubicBezTo>
                  <a:lnTo>
                    <a:pt x="214" y="6360"/>
                  </a:lnTo>
                  <a:cubicBezTo>
                    <a:pt x="917" y="6253"/>
                    <a:pt x="1536" y="5943"/>
                    <a:pt x="2024" y="5455"/>
                  </a:cubicBezTo>
                  <a:cubicBezTo>
                    <a:pt x="3274" y="4205"/>
                    <a:pt x="3274" y="2169"/>
                    <a:pt x="2024" y="919"/>
                  </a:cubicBezTo>
                  <a:cubicBezTo>
                    <a:pt x="1536" y="419"/>
                    <a:pt x="917" y="109"/>
                    <a:pt x="214" y="2"/>
                  </a:cubicBezTo>
                  <a:cubicBezTo>
                    <a:pt x="206" y="1"/>
                    <a:pt x="198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27"/>
            <p:cNvSpPr/>
            <p:nvPr/>
          </p:nvSpPr>
          <p:spPr>
            <a:xfrm>
              <a:off x="4159332" y="2791379"/>
              <a:ext cx="105903" cy="201962"/>
            </a:xfrm>
            <a:custGeom>
              <a:avLst/>
              <a:gdLst/>
              <a:ahLst/>
              <a:cxnLst/>
              <a:rect l="l" t="t" r="r" b="b"/>
              <a:pathLst>
                <a:path w="3335" h="6360" extrusionOk="0">
                  <a:moveTo>
                    <a:pt x="3162" y="1"/>
                  </a:moveTo>
                  <a:cubicBezTo>
                    <a:pt x="3156" y="1"/>
                    <a:pt x="3150" y="1"/>
                    <a:pt x="3144" y="2"/>
                  </a:cubicBezTo>
                  <a:cubicBezTo>
                    <a:pt x="2430" y="61"/>
                    <a:pt x="1775" y="383"/>
                    <a:pt x="1251" y="895"/>
                  </a:cubicBezTo>
                  <a:cubicBezTo>
                    <a:pt x="1" y="2145"/>
                    <a:pt x="1" y="4193"/>
                    <a:pt x="1251" y="5443"/>
                  </a:cubicBezTo>
                  <a:cubicBezTo>
                    <a:pt x="1775" y="5955"/>
                    <a:pt x="2430" y="6277"/>
                    <a:pt x="3144" y="6360"/>
                  </a:cubicBezTo>
                  <a:lnTo>
                    <a:pt x="3156" y="6360"/>
                  </a:lnTo>
                  <a:cubicBezTo>
                    <a:pt x="3251" y="6360"/>
                    <a:pt x="3311" y="6300"/>
                    <a:pt x="3323" y="6217"/>
                  </a:cubicBezTo>
                  <a:cubicBezTo>
                    <a:pt x="3334" y="6122"/>
                    <a:pt x="3263" y="6038"/>
                    <a:pt x="3168" y="6038"/>
                  </a:cubicBezTo>
                  <a:cubicBezTo>
                    <a:pt x="2537" y="5955"/>
                    <a:pt x="1941" y="5681"/>
                    <a:pt x="1477" y="5217"/>
                  </a:cubicBezTo>
                  <a:cubicBezTo>
                    <a:pt x="358" y="4098"/>
                    <a:pt x="358" y="2264"/>
                    <a:pt x="1477" y="1157"/>
                  </a:cubicBezTo>
                  <a:cubicBezTo>
                    <a:pt x="1941" y="692"/>
                    <a:pt x="2513" y="407"/>
                    <a:pt x="3168" y="335"/>
                  </a:cubicBezTo>
                  <a:cubicBezTo>
                    <a:pt x="3263" y="311"/>
                    <a:pt x="3334" y="240"/>
                    <a:pt x="3323" y="157"/>
                  </a:cubicBezTo>
                  <a:cubicBezTo>
                    <a:pt x="3312" y="68"/>
                    <a:pt x="3239" y="1"/>
                    <a:pt x="31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6" name="Google Shape;476;p27"/>
          <p:cNvSpPr/>
          <p:nvPr/>
        </p:nvSpPr>
        <p:spPr>
          <a:xfrm>
            <a:off x="2999240" y="4087040"/>
            <a:ext cx="330305" cy="326056"/>
          </a:xfrm>
          <a:custGeom>
            <a:avLst/>
            <a:gdLst/>
            <a:ahLst/>
            <a:cxnLst/>
            <a:rect l="l" t="t" r="r" b="b"/>
            <a:pathLst>
              <a:path w="11348" h="11300" extrusionOk="0">
                <a:moveTo>
                  <a:pt x="7752" y="846"/>
                </a:moveTo>
                <a:cubicBezTo>
                  <a:pt x="7978" y="846"/>
                  <a:pt x="8133" y="1025"/>
                  <a:pt x="8133" y="1239"/>
                </a:cubicBezTo>
                <a:lnTo>
                  <a:pt x="8133" y="4001"/>
                </a:lnTo>
                <a:lnTo>
                  <a:pt x="4252" y="4001"/>
                </a:lnTo>
                <a:cubicBezTo>
                  <a:pt x="3763" y="4001"/>
                  <a:pt x="3359" y="4406"/>
                  <a:pt x="3359" y="4894"/>
                </a:cubicBezTo>
                <a:lnTo>
                  <a:pt x="3359" y="4990"/>
                </a:lnTo>
                <a:lnTo>
                  <a:pt x="1168" y="4990"/>
                </a:lnTo>
                <a:lnTo>
                  <a:pt x="1168" y="5001"/>
                </a:lnTo>
                <a:cubicBezTo>
                  <a:pt x="942" y="5001"/>
                  <a:pt x="787" y="4823"/>
                  <a:pt x="787" y="4609"/>
                </a:cubicBezTo>
                <a:lnTo>
                  <a:pt x="787" y="1239"/>
                </a:lnTo>
                <a:cubicBezTo>
                  <a:pt x="787" y="1013"/>
                  <a:pt x="965" y="846"/>
                  <a:pt x="1168" y="846"/>
                </a:cubicBezTo>
                <a:close/>
                <a:moveTo>
                  <a:pt x="3370" y="6621"/>
                </a:moveTo>
                <a:lnTo>
                  <a:pt x="3370" y="6978"/>
                </a:lnTo>
                <a:lnTo>
                  <a:pt x="3180" y="6978"/>
                </a:lnTo>
                <a:lnTo>
                  <a:pt x="3370" y="6621"/>
                </a:lnTo>
                <a:close/>
                <a:moveTo>
                  <a:pt x="3382" y="7335"/>
                </a:moveTo>
                <a:lnTo>
                  <a:pt x="3382" y="7490"/>
                </a:lnTo>
                <a:lnTo>
                  <a:pt x="2644" y="7490"/>
                </a:lnTo>
                <a:cubicBezTo>
                  <a:pt x="2597" y="7490"/>
                  <a:pt x="2573" y="7454"/>
                  <a:pt x="2573" y="7407"/>
                </a:cubicBezTo>
                <a:cubicBezTo>
                  <a:pt x="2573" y="7383"/>
                  <a:pt x="2585" y="7371"/>
                  <a:pt x="2597" y="7347"/>
                </a:cubicBezTo>
                <a:cubicBezTo>
                  <a:pt x="2620" y="7335"/>
                  <a:pt x="2632" y="7335"/>
                  <a:pt x="2656" y="7335"/>
                </a:cubicBezTo>
                <a:close/>
                <a:moveTo>
                  <a:pt x="8966" y="8276"/>
                </a:moveTo>
                <a:cubicBezTo>
                  <a:pt x="9062" y="8276"/>
                  <a:pt x="9133" y="8347"/>
                  <a:pt x="9133" y="8442"/>
                </a:cubicBezTo>
                <a:lnTo>
                  <a:pt x="9133" y="8573"/>
                </a:lnTo>
                <a:cubicBezTo>
                  <a:pt x="9109" y="8573"/>
                  <a:pt x="9074" y="8561"/>
                  <a:pt x="9038" y="8561"/>
                </a:cubicBezTo>
                <a:lnTo>
                  <a:pt x="7454" y="8561"/>
                </a:lnTo>
                <a:cubicBezTo>
                  <a:pt x="7419" y="8561"/>
                  <a:pt x="7395" y="8561"/>
                  <a:pt x="7359" y="8573"/>
                </a:cubicBezTo>
                <a:lnTo>
                  <a:pt x="7359" y="8442"/>
                </a:lnTo>
                <a:cubicBezTo>
                  <a:pt x="7359" y="8347"/>
                  <a:pt x="7430" y="8276"/>
                  <a:pt x="7526" y="8276"/>
                </a:cubicBezTo>
                <a:close/>
                <a:moveTo>
                  <a:pt x="9883" y="4347"/>
                </a:moveTo>
                <a:cubicBezTo>
                  <a:pt x="10193" y="4347"/>
                  <a:pt x="10443" y="4597"/>
                  <a:pt x="10443" y="4906"/>
                </a:cubicBezTo>
                <a:lnTo>
                  <a:pt x="10443" y="9276"/>
                </a:lnTo>
                <a:lnTo>
                  <a:pt x="9478" y="9276"/>
                </a:lnTo>
                <a:lnTo>
                  <a:pt x="9478" y="9109"/>
                </a:lnTo>
                <a:lnTo>
                  <a:pt x="9764" y="9109"/>
                </a:lnTo>
                <a:cubicBezTo>
                  <a:pt x="10038" y="9109"/>
                  <a:pt x="10264" y="8883"/>
                  <a:pt x="10264" y="8597"/>
                </a:cubicBezTo>
                <a:lnTo>
                  <a:pt x="10264" y="5942"/>
                </a:lnTo>
                <a:cubicBezTo>
                  <a:pt x="10264" y="5847"/>
                  <a:pt x="10193" y="5775"/>
                  <a:pt x="10097" y="5775"/>
                </a:cubicBezTo>
                <a:cubicBezTo>
                  <a:pt x="10014" y="5775"/>
                  <a:pt x="9931" y="5847"/>
                  <a:pt x="9931" y="5942"/>
                </a:cubicBezTo>
                <a:lnTo>
                  <a:pt x="9931" y="8585"/>
                </a:lnTo>
                <a:cubicBezTo>
                  <a:pt x="9931" y="8680"/>
                  <a:pt x="9859" y="8752"/>
                  <a:pt x="9764" y="8752"/>
                </a:cubicBezTo>
                <a:lnTo>
                  <a:pt x="9478" y="8752"/>
                </a:lnTo>
                <a:lnTo>
                  <a:pt x="9478" y="8419"/>
                </a:lnTo>
                <a:cubicBezTo>
                  <a:pt x="9478" y="8157"/>
                  <a:pt x="9252" y="7918"/>
                  <a:pt x="8966" y="7918"/>
                </a:cubicBezTo>
                <a:lnTo>
                  <a:pt x="7526" y="7918"/>
                </a:lnTo>
                <a:cubicBezTo>
                  <a:pt x="7264" y="7918"/>
                  <a:pt x="7026" y="8145"/>
                  <a:pt x="7026" y="8419"/>
                </a:cubicBezTo>
                <a:lnTo>
                  <a:pt x="7026" y="8752"/>
                </a:lnTo>
                <a:lnTo>
                  <a:pt x="4382" y="8752"/>
                </a:lnTo>
                <a:cubicBezTo>
                  <a:pt x="4299" y="8752"/>
                  <a:pt x="4204" y="8680"/>
                  <a:pt x="4204" y="8585"/>
                </a:cubicBezTo>
                <a:lnTo>
                  <a:pt x="4204" y="5121"/>
                </a:lnTo>
                <a:cubicBezTo>
                  <a:pt x="4204" y="5025"/>
                  <a:pt x="4287" y="4942"/>
                  <a:pt x="4382" y="4942"/>
                </a:cubicBezTo>
                <a:lnTo>
                  <a:pt x="9740" y="4942"/>
                </a:lnTo>
                <a:cubicBezTo>
                  <a:pt x="9836" y="4942"/>
                  <a:pt x="9919" y="5013"/>
                  <a:pt x="9919" y="5121"/>
                </a:cubicBezTo>
                <a:lnTo>
                  <a:pt x="9919" y="5251"/>
                </a:lnTo>
                <a:cubicBezTo>
                  <a:pt x="9919" y="5347"/>
                  <a:pt x="10002" y="5418"/>
                  <a:pt x="10086" y="5418"/>
                </a:cubicBezTo>
                <a:cubicBezTo>
                  <a:pt x="10181" y="5418"/>
                  <a:pt x="10252" y="5347"/>
                  <a:pt x="10252" y="5251"/>
                </a:cubicBezTo>
                <a:lnTo>
                  <a:pt x="10252" y="5121"/>
                </a:lnTo>
                <a:cubicBezTo>
                  <a:pt x="10252" y="4835"/>
                  <a:pt x="10026" y="4609"/>
                  <a:pt x="9740" y="4609"/>
                </a:cubicBezTo>
                <a:lnTo>
                  <a:pt x="4382" y="4609"/>
                </a:lnTo>
                <a:cubicBezTo>
                  <a:pt x="4109" y="4609"/>
                  <a:pt x="3882" y="4835"/>
                  <a:pt x="3882" y="5121"/>
                </a:cubicBezTo>
                <a:lnTo>
                  <a:pt x="3882" y="8585"/>
                </a:lnTo>
                <a:cubicBezTo>
                  <a:pt x="3882" y="8871"/>
                  <a:pt x="4109" y="9097"/>
                  <a:pt x="4382" y="9097"/>
                </a:cubicBezTo>
                <a:lnTo>
                  <a:pt x="7026" y="9097"/>
                </a:lnTo>
                <a:lnTo>
                  <a:pt x="7026" y="9252"/>
                </a:lnTo>
                <a:lnTo>
                  <a:pt x="3716" y="9252"/>
                </a:lnTo>
                <a:lnTo>
                  <a:pt x="3716" y="4906"/>
                </a:lnTo>
                <a:cubicBezTo>
                  <a:pt x="3716" y="4597"/>
                  <a:pt x="3966" y="4347"/>
                  <a:pt x="4287" y="4347"/>
                </a:cubicBezTo>
                <a:close/>
                <a:moveTo>
                  <a:pt x="7038" y="9597"/>
                </a:moveTo>
                <a:lnTo>
                  <a:pt x="7038" y="10002"/>
                </a:lnTo>
                <a:lnTo>
                  <a:pt x="3549" y="10002"/>
                </a:lnTo>
                <a:cubicBezTo>
                  <a:pt x="3539" y="10003"/>
                  <a:pt x="3529" y="10004"/>
                  <a:pt x="3520" y="10004"/>
                </a:cubicBezTo>
                <a:cubicBezTo>
                  <a:pt x="3434" y="10004"/>
                  <a:pt x="3351" y="9959"/>
                  <a:pt x="3287" y="9895"/>
                </a:cubicBezTo>
                <a:cubicBezTo>
                  <a:pt x="3216" y="9823"/>
                  <a:pt x="3168" y="9716"/>
                  <a:pt x="3168" y="9609"/>
                </a:cubicBezTo>
                <a:cubicBezTo>
                  <a:pt x="3168" y="9597"/>
                  <a:pt x="3168" y="9597"/>
                  <a:pt x="3180" y="9597"/>
                </a:cubicBezTo>
                <a:close/>
                <a:moveTo>
                  <a:pt x="10990" y="9609"/>
                </a:moveTo>
                <a:lnTo>
                  <a:pt x="10990" y="9633"/>
                </a:lnTo>
                <a:cubicBezTo>
                  <a:pt x="10979" y="9835"/>
                  <a:pt x="10812" y="10014"/>
                  <a:pt x="10598" y="10014"/>
                </a:cubicBezTo>
                <a:lnTo>
                  <a:pt x="9478" y="10014"/>
                </a:lnTo>
                <a:lnTo>
                  <a:pt x="9478" y="9609"/>
                </a:lnTo>
                <a:close/>
                <a:moveTo>
                  <a:pt x="9050" y="8883"/>
                </a:moveTo>
                <a:cubicBezTo>
                  <a:pt x="9085" y="8883"/>
                  <a:pt x="9133" y="8931"/>
                  <a:pt x="9133" y="8978"/>
                </a:cubicBezTo>
                <a:lnTo>
                  <a:pt x="9133" y="10240"/>
                </a:lnTo>
                <a:cubicBezTo>
                  <a:pt x="9133" y="10288"/>
                  <a:pt x="9085" y="10324"/>
                  <a:pt x="9050" y="10324"/>
                </a:cubicBezTo>
                <a:lnTo>
                  <a:pt x="7454" y="10324"/>
                </a:lnTo>
                <a:cubicBezTo>
                  <a:pt x="7407" y="10324"/>
                  <a:pt x="7359" y="10288"/>
                  <a:pt x="7359" y="10240"/>
                </a:cubicBezTo>
                <a:lnTo>
                  <a:pt x="7359" y="10181"/>
                </a:lnTo>
                <a:lnTo>
                  <a:pt x="7359" y="8978"/>
                </a:lnTo>
                <a:cubicBezTo>
                  <a:pt x="7359" y="8931"/>
                  <a:pt x="7407" y="8883"/>
                  <a:pt x="7454" y="8883"/>
                </a:cubicBezTo>
                <a:close/>
                <a:moveTo>
                  <a:pt x="9133" y="10645"/>
                </a:moveTo>
                <a:lnTo>
                  <a:pt x="9133" y="10776"/>
                </a:lnTo>
                <a:cubicBezTo>
                  <a:pt x="9133" y="10859"/>
                  <a:pt x="9062" y="10943"/>
                  <a:pt x="8966" y="10943"/>
                </a:cubicBezTo>
                <a:lnTo>
                  <a:pt x="7526" y="10943"/>
                </a:lnTo>
                <a:cubicBezTo>
                  <a:pt x="7442" y="10943"/>
                  <a:pt x="7359" y="10859"/>
                  <a:pt x="7359" y="10776"/>
                </a:cubicBezTo>
                <a:lnTo>
                  <a:pt x="7359" y="10645"/>
                </a:lnTo>
                <a:cubicBezTo>
                  <a:pt x="7395" y="10645"/>
                  <a:pt x="7419" y="10657"/>
                  <a:pt x="7454" y="10657"/>
                </a:cubicBezTo>
                <a:lnTo>
                  <a:pt x="9050" y="10657"/>
                </a:lnTo>
                <a:cubicBezTo>
                  <a:pt x="9074" y="10657"/>
                  <a:pt x="9109" y="10657"/>
                  <a:pt x="9133" y="10645"/>
                </a:cubicBezTo>
                <a:close/>
                <a:moveTo>
                  <a:pt x="858" y="1"/>
                </a:moveTo>
                <a:cubicBezTo>
                  <a:pt x="382" y="1"/>
                  <a:pt x="1" y="382"/>
                  <a:pt x="1" y="858"/>
                </a:cubicBezTo>
                <a:lnTo>
                  <a:pt x="1" y="5561"/>
                </a:lnTo>
                <a:cubicBezTo>
                  <a:pt x="1" y="6037"/>
                  <a:pt x="382" y="6430"/>
                  <a:pt x="858" y="6430"/>
                </a:cubicBezTo>
                <a:lnTo>
                  <a:pt x="1334" y="6430"/>
                </a:lnTo>
                <a:cubicBezTo>
                  <a:pt x="1430" y="6430"/>
                  <a:pt x="1501" y="6359"/>
                  <a:pt x="1501" y="6264"/>
                </a:cubicBezTo>
                <a:cubicBezTo>
                  <a:pt x="1501" y="6180"/>
                  <a:pt x="1430" y="6097"/>
                  <a:pt x="1334" y="6097"/>
                </a:cubicBezTo>
                <a:lnTo>
                  <a:pt x="858" y="6097"/>
                </a:lnTo>
                <a:cubicBezTo>
                  <a:pt x="572" y="6097"/>
                  <a:pt x="334" y="5859"/>
                  <a:pt x="334" y="5585"/>
                </a:cubicBezTo>
                <a:lnTo>
                  <a:pt x="334" y="882"/>
                </a:lnTo>
                <a:cubicBezTo>
                  <a:pt x="334" y="596"/>
                  <a:pt x="572" y="358"/>
                  <a:pt x="858" y="358"/>
                </a:cubicBezTo>
                <a:lnTo>
                  <a:pt x="8062" y="358"/>
                </a:lnTo>
                <a:cubicBezTo>
                  <a:pt x="8347" y="358"/>
                  <a:pt x="8585" y="596"/>
                  <a:pt x="8585" y="882"/>
                </a:cubicBezTo>
                <a:lnTo>
                  <a:pt x="8585" y="4001"/>
                </a:lnTo>
                <a:lnTo>
                  <a:pt x="8478" y="4001"/>
                </a:lnTo>
                <a:lnTo>
                  <a:pt x="8478" y="1215"/>
                </a:lnTo>
                <a:cubicBezTo>
                  <a:pt x="8478" y="822"/>
                  <a:pt x="8157" y="489"/>
                  <a:pt x="7752" y="489"/>
                </a:cubicBezTo>
                <a:lnTo>
                  <a:pt x="1168" y="489"/>
                </a:lnTo>
                <a:cubicBezTo>
                  <a:pt x="775" y="489"/>
                  <a:pt x="442" y="822"/>
                  <a:pt x="442" y="1215"/>
                </a:cubicBezTo>
                <a:lnTo>
                  <a:pt x="442" y="4597"/>
                </a:lnTo>
                <a:cubicBezTo>
                  <a:pt x="442" y="5001"/>
                  <a:pt x="775" y="5323"/>
                  <a:pt x="1168" y="5323"/>
                </a:cubicBezTo>
                <a:lnTo>
                  <a:pt x="3370" y="5323"/>
                </a:lnTo>
                <a:lnTo>
                  <a:pt x="3370" y="6085"/>
                </a:lnTo>
                <a:lnTo>
                  <a:pt x="2001" y="6085"/>
                </a:lnTo>
                <a:cubicBezTo>
                  <a:pt x="1918" y="6085"/>
                  <a:pt x="1846" y="6156"/>
                  <a:pt x="1846" y="6252"/>
                </a:cubicBezTo>
                <a:cubicBezTo>
                  <a:pt x="1846" y="6335"/>
                  <a:pt x="1918" y="6418"/>
                  <a:pt x="2001" y="6418"/>
                </a:cubicBezTo>
                <a:lnTo>
                  <a:pt x="3109" y="6418"/>
                </a:lnTo>
                <a:lnTo>
                  <a:pt x="2811" y="6978"/>
                </a:lnTo>
                <a:lnTo>
                  <a:pt x="2656" y="6978"/>
                </a:lnTo>
                <a:cubicBezTo>
                  <a:pt x="2561" y="6978"/>
                  <a:pt x="2454" y="7026"/>
                  <a:pt x="2358" y="7097"/>
                </a:cubicBezTo>
                <a:cubicBezTo>
                  <a:pt x="2287" y="7168"/>
                  <a:pt x="2239" y="7276"/>
                  <a:pt x="2239" y="7395"/>
                </a:cubicBezTo>
                <a:cubicBezTo>
                  <a:pt x="2239" y="7621"/>
                  <a:pt x="2418" y="7811"/>
                  <a:pt x="2656" y="7811"/>
                </a:cubicBezTo>
                <a:lnTo>
                  <a:pt x="3394" y="7811"/>
                </a:lnTo>
                <a:lnTo>
                  <a:pt x="3394" y="9276"/>
                </a:lnTo>
                <a:lnTo>
                  <a:pt x="3192" y="9276"/>
                </a:lnTo>
                <a:cubicBezTo>
                  <a:pt x="3001" y="9276"/>
                  <a:pt x="2835" y="9431"/>
                  <a:pt x="2835" y="9633"/>
                </a:cubicBezTo>
                <a:cubicBezTo>
                  <a:pt x="2835" y="9823"/>
                  <a:pt x="2918" y="10002"/>
                  <a:pt x="3049" y="10145"/>
                </a:cubicBezTo>
                <a:cubicBezTo>
                  <a:pt x="3180" y="10288"/>
                  <a:pt x="3370" y="10359"/>
                  <a:pt x="3573" y="10359"/>
                </a:cubicBezTo>
                <a:lnTo>
                  <a:pt x="7049" y="10359"/>
                </a:lnTo>
                <a:lnTo>
                  <a:pt x="7049" y="10788"/>
                </a:lnTo>
                <a:cubicBezTo>
                  <a:pt x="7049" y="11062"/>
                  <a:pt x="7276" y="11300"/>
                  <a:pt x="7550" y="11300"/>
                </a:cubicBezTo>
                <a:lnTo>
                  <a:pt x="9002" y="11300"/>
                </a:lnTo>
                <a:cubicBezTo>
                  <a:pt x="9264" y="11300"/>
                  <a:pt x="9502" y="11074"/>
                  <a:pt x="9502" y="10788"/>
                </a:cubicBezTo>
                <a:lnTo>
                  <a:pt x="9502" y="10359"/>
                </a:lnTo>
                <a:lnTo>
                  <a:pt x="10621" y="10359"/>
                </a:lnTo>
                <a:cubicBezTo>
                  <a:pt x="11026" y="10359"/>
                  <a:pt x="11348" y="10026"/>
                  <a:pt x="11348" y="9633"/>
                </a:cubicBezTo>
                <a:cubicBezTo>
                  <a:pt x="11324" y="9526"/>
                  <a:pt x="11276" y="9431"/>
                  <a:pt x="11217" y="9371"/>
                </a:cubicBezTo>
                <a:cubicBezTo>
                  <a:pt x="11157" y="9312"/>
                  <a:pt x="11074" y="9276"/>
                  <a:pt x="10967" y="9276"/>
                </a:cubicBezTo>
                <a:lnTo>
                  <a:pt x="10776" y="9276"/>
                </a:lnTo>
                <a:lnTo>
                  <a:pt x="10776" y="4906"/>
                </a:lnTo>
                <a:cubicBezTo>
                  <a:pt x="10776" y="4418"/>
                  <a:pt x="10371" y="4013"/>
                  <a:pt x="9883" y="4013"/>
                </a:cubicBezTo>
                <a:lnTo>
                  <a:pt x="8931" y="4013"/>
                </a:lnTo>
                <a:lnTo>
                  <a:pt x="8931" y="858"/>
                </a:lnTo>
                <a:cubicBezTo>
                  <a:pt x="8931" y="382"/>
                  <a:pt x="8538" y="1"/>
                  <a:pt x="806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7" name="Google Shape;477;p27"/>
          <p:cNvSpPr/>
          <p:nvPr/>
        </p:nvSpPr>
        <p:spPr>
          <a:xfrm>
            <a:off x="3224547" y="3038957"/>
            <a:ext cx="330305" cy="327377"/>
          </a:xfrm>
          <a:custGeom>
            <a:avLst/>
            <a:gdLst/>
            <a:ahLst/>
            <a:cxnLst/>
            <a:rect l="l" t="t" r="r" b="b"/>
            <a:pathLst>
              <a:path w="10812" h="10811" extrusionOk="0">
                <a:moveTo>
                  <a:pt x="2769" y="2858"/>
                </a:moveTo>
                <a:cubicBezTo>
                  <a:pt x="2830" y="2858"/>
                  <a:pt x="2892" y="2866"/>
                  <a:pt x="2954" y="2881"/>
                </a:cubicBezTo>
                <a:cubicBezTo>
                  <a:pt x="3251" y="2941"/>
                  <a:pt x="3489" y="3191"/>
                  <a:pt x="3549" y="3489"/>
                </a:cubicBezTo>
                <a:cubicBezTo>
                  <a:pt x="3608" y="3774"/>
                  <a:pt x="3501" y="4036"/>
                  <a:pt x="3275" y="4227"/>
                </a:cubicBezTo>
                <a:cubicBezTo>
                  <a:pt x="3132" y="4346"/>
                  <a:pt x="3037" y="4548"/>
                  <a:pt x="3037" y="4739"/>
                </a:cubicBezTo>
                <a:lnTo>
                  <a:pt x="3037" y="5084"/>
                </a:lnTo>
                <a:cubicBezTo>
                  <a:pt x="3037" y="5346"/>
                  <a:pt x="3263" y="5572"/>
                  <a:pt x="3525" y="5572"/>
                </a:cubicBezTo>
                <a:lnTo>
                  <a:pt x="5228" y="5572"/>
                </a:lnTo>
                <a:lnTo>
                  <a:pt x="5228" y="7263"/>
                </a:lnTo>
                <a:cubicBezTo>
                  <a:pt x="5228" y="7370"/>
                  <a:pt x="5156" y="7441"/>
                  <a:pt x="5049" y="7441"/>
                </a:cubicBezTo>
                <a:lnTo>
                  <a:pt x="4704" y="7441"/>
                </a:lnTo>
                <a:cubicBezTo>
                  <a:pt x="4597" y="7441"/>
                  <a:pt x="4513" y="7406"/>
                  <a:pt x="4442" y="7322"/>
                </a:cubicBezTo>
                <a:cubicBezTo>
                  <a:pt x="4225" y="7076"/>
                  <a:pt x="3925" y="6935"/>
                  <a:pt x="3599" y="6935"/>
                </a:cubicBezTo>
                <a:cubicBezTo>
                  <a:pt x="3532" y="6935"/>
                  <a:pt x="3463" y="6941"/>
                  <a:pt x="3394" y="6953"/>
                </a:cubicBezTo>
                <a:cubicBezTo>
                  <a:pt x="2965" y="7025"/>
                  <a:pt x="2620" y="7370"/>
                  <a:pt x="2537" y="7787"/>
                </a:cubicBezTo>
                <a:cubicBezTo>
                  <a:pt x="2453" y="8120"/>
                  <a:pt x="2549" y="8454"/>
                  <a:pt x="2751" y="8715"/>
                </a:cubicBezTo>
                <a:cubicBezTo>
                  <a:pt x="2965" y="8965"/>
                  <a:pt x="3275" y="9108"/>
                  <a:pt x="3608" y="9108"/>
                </a:cubicBezTo>
                <a:cubicBezTo>
                  <a:pt x="3930" y="9108"/>
                  <a:pt x="4227" y="8965"/>
                  <a:pt x="4442" y="8715"/>
                </a:cubicBezTo>
                <a:cubicBezTo>
                  <a:pt x="4501" y="8632"/>
                  <a:pt x="4585" y="8608"/>
                  <a:pt x="4692" y="8608"/>
                </a:cubicBezTo>
                <a:lnTo>
                  <a:pt x="5037" y="8608"/>
                </a:lnTo>
                <a:cubicBezTo>
                  <a:pt x="5132" y="8608"/>
                  <a:pt x="5216" y="8680"/>
                  <a:pt x="5216" y="8787"/>
                </a:cubicBezTo>
                <a:lnTo>
                  <a:pt x="5216" y="10501"/>
                </a:lnTo>
                <a:lnTo>
                  <a:pt x="846" y="10501"/>
                </a:lnTo>
                <a:cubicBezTo>
                  <a:pt x="572" y="10501"/>
                  <a:pt x="334" y="10263"/>
                  <a:pt x="334" y="9977"/>
                </a:cubicBezTo>
                <a:lnTo>
                  <a:pt x="334" y="5572"/>
                </a:lnTo>
                <a:lnTo>
                  <a:pt x="2025" y="5572"/>
                </a:lnTo>
                <a:cubicBezTo>
                  <a:pt x="2299" y="5572"/>
                  <a:pt x="2513" y="5346"/>
                  <a:pt x="2513" y="5084"/>
                </a:cubicBezTo>
                <a:lnTo>
                  <a:pt x="2513" y="4727"/>
                </a:lnTo>
                <a:cubicBezTo>
                  <a:pt x="2513" y="4513"/>
                  <a:pt x="2430" y="4334"/>
                  <a:pt x="2299" y="4215"/>
                </a:cubicBezTo>
                <a:cubicBezTo>
                  <a:pt x="2120" y="4072"/>
                  <a:pt x="2013" y="3858"/>
                  <a:pt x="2013" y="3620"/>
                </a:cubicBezTo>
                <a:cubicBezTo>
                  <a:pt x="2013" y="3381"/>
                  <a:pt x="2120" y="3179"/>
                  <a:pt x="2299" y="3024"/>
                </a:cubicBezTo>
                <a:cubicBezTo>
                  <a:pt x="2431" y="2919"/>
                  <a:pt x="2596" y="2858"/>
                  <a:pt x="2769" y="2858"/>
                </a:cubicBezTo>
                <a:close/>
                <a:moveTo>
                  <a:pt x="10014" y="298"/>
                </a:moveTo>
                <a:cubicBezTo>
                  <a:pt x="10300" y="298"/>
                  <a:pt x="10538" y="536"/>
                  <a:pt x="10538" y="822"/>
                </a:cubicBezTo>
                <a:lnTo>
                  <a:pt x="10538" y="5239"/>
                </a:lnTo>
                <a:lnTo>
                  <a:pt x="10312" y="5239"/>
                </a:lnTo>
                <a:cubicBezTo>
                  <a:pt x="10228" y="5239"/>
                  <a:pt x="10157" y="5322"/>
                  <a:pt x="10157" y="5406"/>
                </a:cubicBezTo>
                <a:cubicBezTo>
                  <a:pt x="10157" y="5501"/>
                  <a:pt x="10228" y="5572"/>
                  <a:pt x="10312" y="5572"/>
                </a:cubicBezTo>
                <a:lnTo>
                  <a:pt x="10490" y="5572"/>
                </a:lnTo>
                <a:lnTo>
                  <a:pt x="10490" y="9977"/>
                </a:lnTo>
                <a:cubicBezTo>
                  <a:pt x="10490" y="10263"/>
                  <a:pt x="10252" y="10501"/>
                  <a:pt x="9978" y="10501"/>
                </a:cubicBezTo>
                <a:lnTo>
                  <a:pt x="5573" y="10501"/>
                </a:lnTo>
                <a:lnTo>
                  <a:pt x="5573" y="8799"/>
                </a:lnTo>
                <a:cubicBezTo>
                  <a:pt x="5573" y="8537"/>
                  <a:pt x="5347" y="8311"/>
                  <a:pt x="5073" y="8311"/>
                </a:cubicBezTo>
                <a:lnTo>
                  <a:pt x="4739" y="8311"/>
                </a:lnTo>
                <a:cubicBezTo>
                  <a:pt x="4525" y="8311"/>
                  <a:pt x="4347" y="8394"/>
                  <a:pt x="4227" y="8537"/>
                </a:cubicBezTo>
                <a:cubicBezTo>
                  <a:pt x="4085" y="8715"/>
                  <a:pt x="3870" y="8811"/>
                  <a:pt x="3632" y="8811"/>
                </a:cubicBezTo>
                <a:cubicBezTo>
                  <a:pt x="3394" y="8811"/>
                  <a:pt x="3192" y="8715"/>
                  <a:pt x="3037" y="8537"/>
                </a:cubicBezTo>
                <a:cubicBezTo>
                  <a:pt x="2894" y="8358"/>
                  <a:pt x="2834" y="8120"/>
                  <a:pt x="2894" y="7882"/>
                </a:cubicBezTo>
                <a:cubicBezTo>
                  <a:pt x="2954" y="7584"/>
                  <a:pt x="3204" y="7346"/>
                  <a:pt x="3501" y="7287"/>
                </a:cubicBezTo>
                <a:cubicBezTo>
                  <a:pt x="3557" y="7275"/>
                  <a:pt x="3612" y="7269"/>
                  <a:pt x="3665" y="7269"/>
                </a:cubicBezTo>
                <a:cubicBezTo>
                  <a:pt x="3887" y="7269"/>
                  <a:pt x="4086" y="7367"/>
                  <a:pt x="4239" y="7549"/>
                </a:cubicBezTo>
                <a:cubicBezTo>
                  <a:pt x="4358" y="7703"/>
                  <a:pt x="4561" y="7787"/>
                  <a:pt x="4751" y="7787"/>
                </a:cubicBezTo>
                <a:lnTo>
                  <a:pt x="5097" y="7787"/>
                </a:lnTo>
                <a:cubicBezTo>
                  <a:pt x="5359" y="7787"/>
                  <a:pt x="5585" y="7561"/>
                  <a:pt x="5585" y="7299"/>
                </a:cubicBezTo>
                <a:lnTo>
                  <a:pt x="5585" y="5596"/>
                </a:lnTo>
                <a:lnTo>
                  <a:pt x="7275" y="5596"/>
                </a:lnTo>
                <a:cubicBezTo>
                  <a:pt x="7383" y="5596"/>
                  <a:pt x="7454" y="5679"/>
                  <a:pt x="7454" y="5775"/>
                </a:cubicBezTo>
                <a:lnTo>
                  <a:pt x="7454" y="6120"/>
                </a:lnTo>
                <a:cubicBezTo>
                  <a:pt x="7454" y="6227"/>
                  <a:pt x="7418" y="6310"/>
                  <a:pt x="7335" y="6394"/>
                </a:cubicBezTo>
                <a:cubicBezTo>
                  <a:pt x="7037" y="6644"/>
                  <a:pt x="6894" y="7025"/>
                  <a:pt x="6966" y="7430"/>
                </a:cubicBezTo>
                <a:cubicBezTo>
                  <a:pt x="7037" y="7858"/>
                  <a:pt x="7383" y="8203"/>
                  <a:pt x="7799" y="8299"/>
                </a:cubicBezTo>
                <a:cubicBezTo>
                  <a:pt x="7871" y="8311"/>
                  <a:pt x="7954" y="8323"/>
                  <a:pt x="8037" y="8323"/>
                </a:cubicBezTo>
                <a:cubicBezTo>
                  <a:pt x="8288" y="8323"/>
                  <a:pt x="8526" y="8239"/>
                  <a:pt x="8728" y="8084"/>
                </a:cubicBezTo>
                <a:cubicBezTo>
                  <a:pt x="8978" y="7882"/>
                  <a:pt x="9121" y="7561"/>
                  <a:pt x="9121" y="7239"/>
                </a:cubicBezTo>
                <a:cubicBezTo>
                  <a:pt x="9121" y="6906"/>
                  <a:pt x="8978" y="6608"/>
                  <a:pt x="8728" y="6406"/>
                </a:cubicBezTo>
                <a:cubicBezTo>
                  <a:pt x="8645" y="6346"/>
                  <a:pt x="8621" y="6251"/>
                  <a:pt x="8621" y="6132"/>
                </a:cubicBezTo>
                <a:lnTo>
                  <a:pt x="8621" y="5798"/>
                </a:lnTo>
                <a:cubicBezTo>
                  <a:pt x="8621" y="5691"/>
                  <a:pt x="8692" y="5620"/>
                  <a:pt x="8799" y="5620"/>
                </a:cubicBezTo>
                <a:lnTo>
                  <a:pt x="9645" y="5620"/>
                </a:lnTo>
                <a:cubicBezTo>
                  <a:pt x="9740" y="5620"/>
                  <a:pt x="9812" y="5536"/>
                  <a:pt x="9812" y="5453"/>
                </a:cubicBezTo>
                <a:cubicBezTo>
                  <a:pt x="9812" y="5358"/>
                  <a:pt x="9740" y="5286"/>
                  <a:pt x="9645" y="5286"/>
                </a:cubicBezTo>
                <a:lnTo>
                  <a:pt x="8799" y="5286"/>
                </a:lnTo>
                <a:cubicBezTo>
                  <a:pt x="8526" y="5286"/>
                  <a:pt x="8311" y="5513"/>
                  <a:pt x="8311" y="5775"/>
                </a:cubicBezTo>
                <a:lnTo>
                  <a:pt x="8311" y="6120"/>
                </a:lnTo>
                <a:cubicBezTo>
                  <a:pt x="8311" y="6334"/>
                  <a:pt x="8395" y="6513"/>
                  <a:pt x="8526" y="6632"/>
                </a:cubicBezTo>
                <a:cubicBezTo>
                  <a:pt x="8704" y="6775"/>
                  <a:pt x="8811" y="6989"/>
                  <a:pt x="8811" y="7227"/>
                </a:cubicBezTo>
                <a:cubicBezTo>
                  <a:pt x="8811" y="7465"/>
                  <a:pt x="8704" y="7668"/>
                  <a:pt x="8526" y="7822"/>
                </a:cubicBezTo>
                <a:cubicBezTo>
                  <a:pt x="8394" y="7928"/>
                  <a:pt x="8229" y="7988"/>
                  <a:pt x="8056" y="7988"/>
                </a:cubicBezTo>
                <a:cubicBezTo>
                  <a:pt x="7995" y="7988"/>
                  <a:pt x="7933" y="7981"/>
                  <a:pt x="7871" y="7965"/>
                </a:cubicBezTo>
                <a:cubicBezTo>
                  <a:pt x="7573" y="7906"/>
                  <a:pt x="7335" y="7656"/>
                  <a:pt x="7275" y="7358"/>
                </a:cubicBezTo>
                <a:cubicBezTo>
                  <a:pt x="7216" y="7072"/>
                  <a:pt x="7323" y="6810"/>
                  <a:pt x="7549" y="6608"/>
                </a:cubicBezTo>
                <a:cubicBezTo>
                  <a:pt x="7692" y="6489"/>
                  <a:pt x="7787" y="6298"/>
                  <a:pt x="7787" y="6108"/>
                </a:cubicBezTo>
                <a:lnTo>
                  <a:pt x="7787" y="5763"/>
                </a:lnTo>
                <a:cubicBezTo>
                  <a:pt x="7787" y="5501"/>
                  <a:pt x="7561" y="5275"/>
                  <a:pt x="7287" y="5275"/>
                </a:cubicBezTo>
                <a:lnTo>
                  <a:pt x="5597" y="5275"/>
                </a:lnTo>
                <a:lnTo>
                  <a:pt x="5597" y="3572"/>
                </a:lnTo>
                <a:cubicBezTo>
                  <a:pt x="5597" y="3477"/>
                  <a:pt x="5668" y="3393"/>
                  <a:pt x="5775" y="3393"/>
                </a:cubicBezTo>
                <a:lnTo>
                  <a:pt x="6121" y="3393"/>
                </a:lnTo>
                <a:cubicBezTo>
                  <a:pt x="6216" y="3393"/>
                  <a:pt x="6311" y="3441"/>
                  <a:pt x="6383" y="3512"/>
                </a:cubicBezTo>
                <a:cubicBezTo>
                  <a:pt x="6592" y="3762"/>
                  <a:pt x="6901" y="3911"/>
                  <a:pt x="7234" y="3911"/>
                </a:cubicBezTo>
                <a:cubicBezTo>
                  <a:pt x="7299" y="3911"/>
                  <a:pt x="7364" y="3905"/>
                  <a:pt x="7430" y="3893"/>
                </a:cubicBezTo>
                <a:cubicBezTo>
                  <a:pt x="7859" y="3810"/>
                  <a:pt x="8204" y="3477"/>
                  <a:pt x="8288" y="3060"/>
                </a:cubicBezTo>
                <a:cubicBezTo>
                  <a:pt x="8359" y="2727"/>
                  <a:pt x="8276" y="2381"/>
                  <a:pt x="8061" y="2131"/>
                </a:cubicBezTo>
                <a:cubicBezTo>
                  <a:pt x="7859" y="1881"/>
                  <a:pt x="7549" y="1726"/>
                  <a:pt x="7216" y="1726"/>
                </a:cubicBezTo>
                <a:cubicBezTo>
                  <a:pt x="6894" y="1726"/>
                  <a:pt x="6597" y="1881"/>
                  <a:pt x="6383" y="2131"/>
                </a:cubicBezTo>
                <a:cubicBezTo>
                  <a:pt x="6323" y="2203"/>
                  <a:pt x="6240" y="2238"/>
                  <a:pt x="6132" y="2238"/>
                </a:cubicBezTo>
                <a:lnTo>
                  <a:pt x="5787" y="2238"/>
                </a:lnTo>
                <a:cubicBezTo>
                  <a:pt x="5680" y="2238"/>
                  <a:pt x="5609" y="2167"/>
                  <a:pt x="5609" y="2060"/>
                </a:cubicBezTo>
                <a:lnTo>
                  <a:pt x="5609" y="1215"/>
                </a:lnTo>
                <a:cubicBezTo>
                  <a:pt x="5609" y="1119"/>
                  <a:pt x="5537" y="1048"/>
                  <a:pt x="5442" y="1048"/>
                </a:cubicBezTo>
                <a:cubicBezTo>
                  <a:pt x="5359" y="1048"/>
                  <a:pt x="5287" y="1119"/>
                  <a:pt x="5287" y="1215"/>
                </a:cubicBezTo>
                <a:lnTo>
                  <a:pt x="5287" y="2060"/>
                </a:lnTo>
                <a:cubicBezTo>
                  <a:pt x="5287" y="2322"/>
                  <a:pt x="5501" y="2548"/>
                  <a:pt x="5775" y="2548"/>
                </a:cubicBezTo>
                <a:lnTo>
                  <a:pt x="6121" y="2548"/>
                </a:lnTo>
                <a:cubicBezTo>
                  <a:pt x="6323" y="2548"/>
                  <a:pt x="6502" y="2465"/>
                  <a:pt x="6621" y="2322"/>
                </a:cubicBezTo>
                <a:cubicBezTo>
                  <a:pt x="6775" y="2143"/>
                  <a:pt x="6978" y="2048"/>
                  <a:pt x="7216" y="2048"/>
                </a:cubicBezTo>
                <a:cubicBezTo>
                  <a:pt x="7454" y="2048"/>
                  <a:pt x="7668" y="2143"/>
                  <a:pt x="7811" y="2322"/>
                </a:cubicBezTo>
                <a:cubicBezTo>
                  <a:pt x="7966" y="2500"/>
                  <a:pt x="8026" y="2739"/>
                  <a:pt x="7966" y="2977"/>
                </a:cubicBezTo>
                <a:cubicBezTo>
                  <a:pt x="7907" y="3274"/>
                  <a:pt x="7656" y="3512"/>
                  <a:pt x="7359" y="3572"/>
                </a:cubicBezTo>
                <a:cubicBezTo>
                  <a:pt x="7303" y="3584"/>
                  <a:pt x="7248" y="3589"/>
                  <a:pt x="7193" y="3589"/>
                </a:cubicBezTo>
                <a:cubicBezTo>
                  <a:pt x="6969" y="3589"/>
                  <a:pt x="6762" y="3492"/>
                  <a:pt x="6609" y="3310"/>
                </a:cubicBezTo>
                <a:cubicBezTo>
                  <a:pt x="6490" y="3155"/>
                  <a:pt x="6299" y="3072"/>
                  <a:pt x="6097" y="3072"/>
                </a:cubicBezTo>
                <a:lnTo>
                  <a:pt x="5763" y="3072"/>
                </a:lnTo>
                <a:cubicBezTo>
                  <a:pt x="5490" y="3072"/>
                  <a:pt x="5275" y="3298"/>
                  <a:pt x="5275" y="3560"/>
                </a:cubicBezTo>
                <a:lnTo>
                  <a:pt x="5275" y="5263"/>
                </a:lnTo>
                <a:lnTo>
                  <a:pt x="3573" y="5263"/>
                </a:lnTo>
                <a:cubicBezTo>
                  <a:pt x="3465" y="5263"/>
                  <a:pt x="3394" y="5179"/>
                  <a:pt x="3394" y="5084"/>
                </a:cubicBezTo>
                <a:lnTo>
                  <a:pt x="3394" y="4727"/>
                </a:lnTo>
                <a:cubicBezTo>
                  <a:pt x="3394" y="4620"/>
                  <a:pt x="3442" y="4524"/>
                  <a:pt x="3513" y="4453"/>
                </a:cubicBezTo>
                <a:cubicBezTo>
                  <a:pt x="3811" y="4203"/>
                  <a:pt x="3954" y="3810"/>
                  <a:pt x="3882" y="3417"/>
                </a:cubicBezTo>
                <a:cubicBezTo>
                  <a:pt x="3811" y="2977"/>
                  <a:pt x="3465" y="2643"/>
                  <a:pt x="3049" y="2548"/>
                </a:cubicBezTo>
                <a:cubicBezTo>
                  <a:pt x="2973" y="2531"/>
                  <a:pt x="2896" y="2523"/>
                  <a:pt x="2820" y="2523"/>
                </a:cubicBezTo>
                <a:cubicBezTo>
                  <a:pt x="2570" y="2523"/>
                  <a:pt x="2323" y="2610"/>
                  <a:pt x="2132" y="2774"/>
                </a:cubicBezTo>
                <a:cubicBezTo>
                  <a:pt x="1870" y="2977"/>
                  <a:pt x="1727" y="3298"/>
                  <a:pt x="1727" y="3620"/>
                </a:cubicBezTo>
                <a:cubicBezTo>
                  <a:pt x="1727" y="3941"/>
                  <a:pt x="1870" y="4239"/>
                  <a:pt x="2132" y="4453"/>
                </a:cubicBezTo>
                <a:cubicBezTo>
                  <a:pt x="2203" y="4513"/>
                  <a:pt x="2227" y="4608"/>
                  <a:pt x="2227" y="4703"/>
                </a:cubicBezTo>
                <a:lnTo>
                  <a:pt x="2227" y="5048"/>
                </a:lnTo>
                <a:cubicBezTo>
                  <a:pt x="2227" y="5155"/>
                  <a:pt x="2156" y="5227"/>
                  <a:pt x="2049" y="5227"/>
                </a:cubicBezTo>
                <a:lnTo>
                  <a:pt x="358" y="5227"/>
                </a:lnTo>
                <a:lnTo>
                  <a:pt x="358" y="822"/>
                </a:lnTo>
                <a:cubicBezTo>
                  <a:pt x="358" y="536"/>
                  <a:pt x="596" y="298"/>
                  <a:pt x="882" y="298"/>
                </a:cubicBezTo>
                <a:lnTo>
                  <a:pt x="5287" y="298"/>
                </a:lnTo>
                <a:lnTo>
                  <a:pt x="5287" y="476"/>
                </a:lnTo>
                <a:cubicBezTo>
                  <a:pt x="5287" y="572"/>
                  <a:pt x="5359" y="643"/>
                  <a:pt x="5442" y="643"/>
                </a:cubicBezTo>
                <a:cubicBezTo>
                  <a:pt x="5537" y="643"/>
                  <a:pt x="5609" y="572"/>
                  <a:pt x="5609" y="476"/>
                </a:cubicBezTo>
                <a:lnTo>
                  <a:pt x="5609" y="298"/>
                </a:lnTo>
                <a:close/>
                <a:moveTo>
                  <a:pt x="834" y="0"/>
                </a:moveTo>
                <a:cubicBezTo>
                  <a:pt x="370" y="0"/>
                  <a:pt x="1" y="381"/>
                  <a:pt x="1" y="834"/>
                </a:cubicBezTo>
                <a:lnTo>
                  <a:pt x="1" y="9977"/>
                </a:lnTo>
                <a:cubicBezTo>
                  <a:pt x="1" y="10442"/>
                  <a:pt x="370" y="10811"/>
                  <a:pt x="834" y="10811"/>
                </a:cubicBezTo>
                <a:lnTo>
                  <a:pt x="9978" y="10811"/>
                </a:lnTo>
                <a:cubicBezTo>
                  <a:pt x="10431" y="10811"/>
                  <a:pt x="10812" y="10442"/>
                  <a:pt x="10812" y="9977"/>
                </a:cubicBezTo>
                <a:lnTo>
                  <a:pt x="10812" y="834"/>
                </a:lnTo>
                <a:cubicBezTo>
                  <a:pt x="10812" y="381"/>
                  <a:pt x="10431" y="0"/>
                  <a:pt x="99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4" name="Google Shape;465;p27"/>
          <p:cNvCxnSpPr/>
          <p:nvPr/>
        </p:nvCxnSpPr>
        <p:spPr>
          <a:xfrm rot="10800000">
            <a:off x="2259515" y="2942870"/>
            <a:ext cx="875116" cy="17267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6" name="Google Shape;467;p27"/>
          <p:cNvCxnSpPr/>
          <p:nvPr/>
        </p:nvCxnSpPr>
        <p:spPr>
          <a:xfrm rot="10800000">
            <a:off x="1838522" y="3882906"/>
            <a:ext cx="1090184" cy="300115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66" name="Google Shape;450;p27"/>
          <p:cNvSpPr/>
          <p:nvPr/>
        </p:nvSpPr>
        <p:spPr>
          <a:xfrm>
            <a:off x="1170279" y="1917190"/>
            <a:ext cx="720519" cy="1018429"/>
          </a:xfrm>
          <a:custGeom>
            <a:avLst/>
            <a:gdLst/>
            <a:ahLst/>
            <a:cxnLst/>
            <a:rect l="l" t="t" r="r" b="b"/>
            <a:pathLst>
              <a:path w="6327" h="8943" extrusionOk="0">
                <a:moveTo>
                  <a:pt x="1" y="1"/>
                </a:moveTo>
                <a:lnTo>
                  <a:pt x="1" y="8943"/>
                </a:lnTo>
                <a:lnTo>
                  <a:pt x="6326" y="2621"/>
                </a:lnTo>
                <a:cubicBezTo>
                  <a:pt x="4707" y="1001"/>
                  <a:pt x="2469" y="1"/>
                  <a:pt x="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451;p27"/>
          <p:cNvSpPr/>
          <p:nvPr/>
        </p:nvSpPr>
        <p:spPr>
          <a:xfrm>
            <a:off x="1170279" y="2935502"/>
            <a:ext cx="1018884" cy="720519"/>
          </a:xfrm>
          <a:custGeom>
            <a:avLst/>
            <a:gdLst/>
            <a:ahLst/>
            <a:cxnLst/>
            <a:rect l="l" t="t" r="r" b="b"/>
            <a:pathLst>
              <a:path w="8947" h="6327" extrusionOk="0">
                <a:moveTo>
                  <a:pt x="1" y="1"/>
                </a:moveTo>
                <a:lnTo>
                  <a:pt x="6326" y="6326"/>
                </a:lnTo>
                <a:cubicBezTo>
                  <a:pt x="7942" y="4707"/>
                  <a:pt x="8946" y="2472"/>
                  <a:pt x="8946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452;p27"/>
          <p:cNvSpPr/>
          <p:nvPr/>
        </p:nvSpPr>
        <p:spPr>
          <a:xfrm>
            <a:off x="1170279" y="2215555"/>
            <a:ext cx="1018884" cy="720063"/>
          </a:xfrm>
          <a:custGeom>
            <a:avLst/>
            <a:gdLst/>
            <a:ahLst/>
            <a:cxnLst/>
            <a:rect l="l" t="t" r="r" b="b"/>
            <a:pathLst>
              <a:path w="8947" h="6323" extrusionOk="0">
                <a:moveTo>
                  <a:pt x="6326" y="1"/>
                </a:moveTo>
                <a:lnTo>
                  <a:pt x="1" y="6323"/>
                </a:lnTo>
                <a:lnTo>
                  <a:pt x="8946" y="6323"/>
                </a:lnTo>
                <a:cubicBezTo>
                  <a:pt x="8946" y="3855"/>
                  <a:pt x="7942" y="1617"/>
                  <a:pt x="6326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453;p27"/>
          <p:cNvSpPr/>
          <p:nvPr/>
        </p:nvSpPr>
        <p:spPr>
          <a:xfrm>
            <a:off x="1170279" y="2935502"/>
            <a:ext cx="720519" cy="1018884"/>
          </a:xfrm>
          <a:custGeom>
            <a:avLst/>
            <a:gdLst/>
            <a:ahLst/>
            <a:cxnLst/>
            <a:rect l="l" t="t" r="r" b="b"/>
            <a:pathLst>
              <a:path w="6327" h="8947" extrusionOk="0">
                <a:moveTo>
                  <a:pt x="1" y="1"/>
                </a:moveTo>
                <a:lnTo>
                  <a:pt x="1" y="8946"/>
                </a:lnTo>
                <a:cubicBezTo>
                  <a:pt x="2469" y="8946"/>
                  <a:pt x="4707" y="7946"/>
                  <a:pt x="6326" y="6326"/>
                </a:cubicBezTo>
                <a:lnTo>
                  <a:pt x="1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454;p27"/>
          <p:cNvSpPr/>
          <p:nvPr/>
        </p:nvSpPr>
        <p:spPr>
          <a:xfrm>
            <a:off x="279745" y="2045418"/>
            <a:ext cx="1780742" cy="1780742"/>
          </a:xfrm>
          <a:custGeom>
            <a:avLst/>
            <a:gdLst/>
            <a:ahLst/>
            <a:cxnLst/>
            <a:rect l="l" t="t" r="r" b="b"/>
            <a:pathLst>
              <a:path w="15637" h="15637" extrusionOk="0">
                <a:moveTo>
                  <a:pt x="13348" y="2289"/>
                </a:moveTo>
                <a:cubicBezTo>
                  <a:pt x="11932" y="876"/>
                  <a:pt x="9978" y="0"/>
                  <a:pt x="7821" y="0"/>
                </a:cubicBezTo>
                <a:cubicBezTo>
                  <a:pt x="5660" y="0"/>
                  <a:pt x="3706" y="876"/>
                  <a:pt x="2293" y="2289"/>
                </a:cubicBezTo>
                <a:cubicBezTo>
                  <a:pt x="876" y="3706"/>
                  <a:pt x="1" y="5660"/>
                  <a:pt x="1" y="7817"/>
                </a:cubicBezTo>
                <a:cubicBezTo>
                  <a:pt x="1" y="9977"/>
                  <a:pt x="876" y="11931"/>
                  <a:pt x="2293" y="13344"/>
                </a:cubicBezTo>
                <a:cubicBezTo>
                  <a:pt x="3706" y="14761"/>
                  <a:pt x="5660" y="15637"/>
                  <a:pt x="7821" y="15637"/>
                </a:cubicBezTo>
                <a:cubicBezTo>
                  <a:pt x="9978" y="15637"/>
                  <a:pt x="11932" y="14761"/>
                  <a:pt x="13348" y="13344"/>
                </a:cubicBezTo>
                <a:cubicBezTo>
                  <a:pt x="14761" y="11931"/>
                  <a:pt x="15637" y="9977"/>
                  <a:pt x="15637" y="7817"/>
                </a:cubicBezTo>
                <a:cubicBezTo>
                  <a:pt x="15637" y="5660"/>
                  <a:pt x="14761" y="3706"/>
                  <a:pt x="13348" y="2289"/>
                </a:cubicBezTo>
                <a:close/>
              </a:path>
            </a:pathLst>
          </a:custGeom>
          <a:solidFill>
            <a:srgbClr val="F4F6F8"/>
          </a:solidFill>
          <a:ln>
            <a:noFill/>
          </a:ln>
          <a:effectLst>
            <a:outerShdw blurRad="57150" dist="19050" dir="876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Ali, Vali </a:t>
            </a:r>
            <a:r>
              <a:rPr lang="en-US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va</a:t>
            </a:r>
            <a:r>
              <a:rPr lang="en-US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Soli </a:t>
            </a:r>
            <a:r>
              <a:rPr lang="en-US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kinoteatrga</a:t>
            </a:r>
            <a:r>
              <a:rPr lang="en-US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kirmoqchi</a:t>
            </a:r>
            <a:r>
              <a:rPr lang="en-US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bo</a:t>
            </a:r>
            <a:r>
              <a:rPr lang="en-US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‘l</a:t>
            </a:r>
            <a:r>
              <a:rPr lang="en-US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ishdi</a:t>
            </a:r>
            <a:endParaRPr dirty="0"/>
          </a:p>
        </p:txBody>
      </p:sp>
      <p:sp>
        <p:nvSpPr>
          <p:cNvPr id="71" name="Google Shape;459;p27"/>
          <p:cNvSpPr txBox="1"/>
          <p:nvPr/>
        </p:nvSpPr>
        <p:spPr>
          <a:xfrm>
            <a:off x="368970" y="2578642"/>
            <a:ext cx="1602300" cy="7143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algn="ctr" defTabSz="837565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ts val="0"/>
              </a:spcBef>
            </a:pPr>
            <a:endParaRPr lang="en-US" dirty="0"/>
          </a:p>
        </p:txBody>
      </p:sp>
      <p:sp>
        <p:nvSpPr>
          <p:cNvPr id="77" name="Google Shape;460;p27"/>
          <p:cNvSpPr/>
          <p:nvPr/>
        </p:nvSpPr>
        <p:spPr>
          <a:xfrm>
            <a:off x="5054803" y="2501875"/>
            <a:ext cx="3939567" cy="1048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Ularda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birinchi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va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ikkinchi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o‘rindiqlarga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 2 ta </a:t>
            </a: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chipta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 bor. 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Bolalar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necha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xil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usulda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o‘rindiqlarga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o‘tirishlari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mumkin</a:t>
            </a:r>
            <a:r>
              <a:rPr lang="en-US" b="1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b="1" dirty="0">
              <a:solidFill>
                <a:srgbClr val="7030A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8" name="Google Shape;460;p27"/>
          <p:cNvSpPr/>
          <p:nvPr/>
        </p:nvSpPr>
        <p:spPr>
          <a:xfrm>
            <a:off x="4572000" y="1065742"/>
            <a:ext cx="4387040" cy="1048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Ularda</a:t>
            </a:r>
            <a:r>
              <a:rPr lang="en-US" b="1" dirty="0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 3 ta </a:t>
            </a:r>
            <a:r>
              <a:rPr lang="en-US" b="1" dirty="0" err="1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chipta</a:t>
            </a:r>
            <a:r>
              <a:rPr lang="en-US" b="1" dirty="0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 bor. </a:t>
            </a:r>
            <a:r>
              <a:rPr lang="en-US" b="1" dirty="0" err="1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Bolalar</a:t>
            </a:r>
            <a:r>
              <a:rPr lang="en-US" b="1" dirty="0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necha</a:t>
            </a:r>
            <a:r>
              <a:rPr lang="en-US" b="1" dirty="0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xil</a:t>
            </a:r>
            <a:r>
              <a:rPr lang="en-US" b="1" dirty="0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usulda</a:t>
            </a:r>
            <a:r>
              <a:rPr lang="en-US" b="1" dirty="0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o‘rindiqlarga</a:t>
            </a:r>
            <a:r>
              <a:rPr lang="en-US" b="1" dirty="0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o‘tirishlari</a:t>
            </a:r>
            <a:r>
              <a:rPr lang="en-US" b="1" dirty="0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mumkin</a:t>
            </a:r>
            <a:r>
              <a:rPr lang="en-US" b="1" dirty="0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b="1" dirty="0">
              <a:solidFill>
                <a:srgbClr val="0070C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33065" y="983936"/>
            <a:ext cx="10631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1-masala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5" grpId="0"/>
      <p:bldP spid="456" grpId="0"/>
      <p:bldP spid="4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Таблица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28411478"/>
                  </p:ext>
                </p:extLst>
              </p:nvPr>
            </p:nvGraphicFramePr>
            <p:xfrm>
              <a:off x="154075" y="258266"/>
              <a:ext cx="8822401" cy="4764924"/>
            </p:xfrm>
            <a:graphic>
              <a:graphicData uri="http://schemas.openxmlformats.org/drawingml/2006/table">
                <a:tbl>
                  <a:tblPr firstRow="1" bandRow="1">
                    <a:tableStyleId>{69012ECD-51FC-41F1-AA8D-1B2483CD663E}</a:tableStyleId>
                  </a:tblPr>
                  <a:tblGrid>
                    <a:gridCol w="293746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2944091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2940844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2414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O‘RINLASHTIRISH</a:t>
                          </a:r>
                          <a:endParaRPr lang="ru-RU" sz="20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565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r>
                            <a:rPr lang="en-US" sz="2000" dirty="0"/>
                            <a:t>O‘RIN ALMASHTIRISH</a:t>
                          </a:r>
                          <a:endParaRPr lang="ru-RU" sz="20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GURUHLASH</a:t>
                          </a:r>
                          <a:endParaRPr lang="ru-RU" sz="20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1850077">
                    <a:tc>
                      <a:txBody>
                        <a:bodyPr/>
                        <a:lstStyle/>
                        <a:p>
                          <a:pPr marL="0" marR="0" algn="l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Ali, Vali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Soli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kinoteatrga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kirmoqchi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bo‘lishdi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Ularda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birinchi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ikkinchi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o‘rindiqlarga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2 ta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chipta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bor.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Bolalar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necha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xil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usulda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o‘rindiqlarga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o‘tirishlari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mumkin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600" dirty="0">
                            <a:effectLst/>
                            <a:latin typeface="+mn-lt"/>
                            <a:ea typeface="Calibri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Ali, Vali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Soli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kinoteatrga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kirmoqchi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bo‘lishdi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Ularda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3 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chipta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bor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Bolalar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necha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xil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usulda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o</a:t>
                          </a:r>
                          <a:r>
                            <a:rPr lang="en-US" sz="1600" cap="all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rindiqlarga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o</a:t>
                          </a:r>
                          <a:r>
                            <a:rPr lang="en-US" sz="1600" cap="all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tirishlari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mumkin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l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Ali, Vali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Soli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kinoteatrga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kirmoqchi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bo‘lishdi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Ularda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2 ta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chipta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bor.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Bolalar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necha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xil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usulda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kinoteatrga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kirishlari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mumkin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600" dirty="0">
                            <a:effectLst/>
                            <a:latin typeface="+mn-lt"/>
                            <a:ea typeface="Calibri"/>
                            <a:cs typeface="Times New Roman"/>
                          </a:endParaRPr>
                        </a:p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680269"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Berilgan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: </a:t>
                          </a:r>
                          <a:r>
                            <a:rPr lang="ru-RU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n</a:t>
                          </a:r>
                          <a:r>
                            <a:rPr lang="en-US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         </a:t>
                          </a: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Tanlanma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: </a:t>
                          </a:r>
                          <a:r>
                            <a:rPr lang="ru-RU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k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Berilgan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: </a:t>
                          </a:r>
                          <a:r>
                            <a:rPr lang="ru-RU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n</a:t>
                          </a:r>
                          <a:r>
                            <a:rPr lang="en-US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           </a:t>
                          </a: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Tanlanma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: </a:t>
                          </a:r>
                          <a:r>
                            <a:rPr lang="ru-RU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n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Berilgan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: </a:t>
                          </a:r>
                          <a:r>
                            <a:rPr lang="ru-RU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n</a:t>
                          </a:r>
                          <a:r>
                            <a:rPr lang="en-US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          </a:t>
                          </a: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Tanlanma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: </a:t>
                          </a:r>
                          <a:r>
                            <a:rPr lang="ru-RU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k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487743"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Elementlar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r>
                            <a:rPr lang="ru-RU" sz="1600" b="1" i="1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tartibi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muhim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Elementlar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r>
                            <a:rPr lang="ru-RU" sz="1600" b="1" i="1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tartibi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muhim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Elementlar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r>
                            <a:rPr lang="ru-RU" sz="1600" b="1" i="1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tarkibi</a:t>
                          </a:r>
                          <a:r>
                            <a:rPr lang="ru-RU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muhim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1127490"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ru-RU" sz="1600" i="1">
                                        <a:effectLst/>
                                        <a:latin typeface="Cambria Math" panose="02040503050406030204" pitchFamily="18" charset="0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600" b="1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𝑨</m:t>
                                    </m:r>
                                  </m:e>
                                  <m:sub>
                                    <m:r>
                                      <a:rPr lang="en-US" sz="1600" b="1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𝒏</m:t>
                                    </m:r>
                                  </m:sub>
                                  <m:sup>
                                    <m:r>
                                      <a:rPr lang="en-US" sz="1600" b="1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𝒌</m:t>
                                    </m:r>
                                  </m:sup>
                                </m:sSubSup>
                                <m:r>
                                  <a:rPr lang="en-US" sz="1600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ru-RU" sz="1600" i="1">
                                        <a:effectLst/>
                                        <a:latin typeface="Cambria Math" panose="02040503050406030204" pitchFamily="18" charset="0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600" b="1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𝒏</m:t>
                                    </m:r>
                                    <m:r>
                                      <a:rPr lang="en-US" sz="1600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!</m:t>
                                    </m:r>
                                  </m:num>
                                  <m:den>
                                    <m:d>
                                      <m:dPr>
                                        <m:ctrlPr>
                                          <a:rPr lang="ru-RU" sz="1600" i="1">
                                            <a:effectLst/>
                                            <a:latin typeface="Cambria Math" panose="02040503050406030204" pitchFamily="18" charset="0"/>
                                            <a:ea typeface="Calibri"/>
                                            <a:cs typeface="Times New Roman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600" b="1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𝒏</m:t>
                                        </m:r>
                                        <m:r>
                                          <a:rPr lang="en-US" sz="16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−</m:t>
                                        </m:r>
                                        <m:r>
                                          <a:rPr lang="en-US" sz="1600" b="1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𝒌</m:t>
                                        </m:r>
                                      </m:e>
                                    </m:d>
                                    <m:r>
                                      <a:rPr lang="en-US" sz="1600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!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6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ru-RU" sz="1600" i="1">
                                        <a:effectLst/>
                                        <a:latin typeface="Cambria Math" panose="02040503050406030204" pitchFamily="18" charset="0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b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1600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A</m:t>
                                    </m:r>
                                  </m:e>
                                  <m:sub>
                                    <m:r>
                                      <a:rPr lang="ru-RU" sz="16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3</m:t>
                                    </m:r>
                                  </m:sub>
                                  <m:sup>
                                    <m:r>
                                      <a:rPr lang="ru-RU" sz="16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2</m:t>
                                    </m:r>
                                  </m:sup>
                                </m:sSubSup>
                                <m:r>
                                  <a:rPr lang="en-US" sz="1600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ru-RU" sz="1600" i="1">
                                        <a:effectLst/>
                                        <a:latin typeface="Cambria Math" panose="02040503050406030204" pitchFamily="18" charset="0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600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3</m:t>
                                    </m:r>
                                    <m:r>
                                      <a:rPr lang="en-US" sz="1600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!</m:t>
                                    </m:r>
                                  </m:num>
                                  <m:den>
                                    <m:d>
                                      <m:dPr>
                                        <m:ctrlPr>
                                          <a:rPr lang="ru-RU" sz="1600" i="1">
                                            <a:effectLst/>
                                            <a:latin typeface="Cambria Math" panose="02040503050406030204" pitchFamily="18" charset="0"/>
                                            <a:ea typeface="Calibri"/>
                                            <a:cs typeface="Times New Roman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ru-RU" sz="1600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3</m:t>
                                        </m:r>
                                        <m:r>
                                          <a:rPr lang="en-US" sz="16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−</m:t>
                                        </m:r>
                                        <m:r>
                                          <a:rPr lang="ru-RU" sz="16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2</m:t>
                                        </m:r>
                                      </m:e>
                                    </m:d>
                                    <m:r>
                                      <a:rPr lang="en-US" sz="1600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!</m:t>
                                    </m:r>
                                  </m:den>
                                </m:f>
                                <m:r>
                                  <a:rPr lang="ru-RU" sz="16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=6</m:t>
                                </m:r>
                              </m:oMath>
                            </m:oMathPara>
                          </a14:m>
                          <a:endParaRPr lang="ru-RU" sz="16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𝑷</m:t>
                                    </m:r>
                                  </m:e>
                                  <m:sub>
                                    <m:r>
                                      <a:rPr lang="en-US" sz="16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𝒏</m:t>
                                    </m:r>
                                  </m:sub>
                                </m:sSub>
                                <m:r>
                                  <a:rPr lang="en-US" sz="1600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=</m:t>
                                </m:r>
                                <m:r>
                                  <a:rPr lang="en-US" sz="16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𝒏</m:t>
                                </m:r>
                                <m:r>
                                  <a:rPr lang="en-US" sz="1600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!</m:t>
                                </m:r>
                              </m:oMath>
                            </m:oMathPara>
                          </a14:m>
                          <a:endParaRPr lang="ru-RU" sz="1600" dirty="0">
                            <a:effectLst/>
                            <a:latin typeface="Calibri"/>
                            <a:ea typeface="Times New Roman"/>
                            <a:cs typeface="Times New Roman"/>
                          </a:endParaRPr>
                        </a:p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1600" dirty="0">
                            <a:effectLst/>
                            <a:latin typeface="Calibri"/>
                            <a:ea typeface="Times New Roman"/>
                            <a:cs typeface="Times New Roman"/>
                          </a:endParaRPr>
                        </a:p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1600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P</m:t>
                                    </m:r>
                                  </m:e>
                                  <m:sub>
                                    <m:r>
                                      <a:rPr lang="ru-RU" sz="16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a:rPr lang="en-US" sz="1600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=</m:t>
                                </m:r>
                                <m:r>
                                  <a:rPr lang="ru-RU" sz="1600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3</m:t>
                                </m:r>
                                <m:r>
                                  <a:rPr lang="en-US" sz="1600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!</m:t>
                                </m:r>
                              </m:oMath>
                            </m:oMathPara>
                          </a14:m>
                          <a:endParaRPr lang="ru-RU" sz="1600" dirty="0">
                            <a:effectLst/>
                            <a:latin typeface="Calibri"/>
                            <a:ea typeface="Times New Roman"/>
                            <a:cs typeface="Times New Roman"/>
                          </a:endParaRPr>
                        </a:p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 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ru-RU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6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𝑪</m:t>
                                    </m:r>
                                  </m:e>
                                  <m:sub>
                                    <m:r>
                                      <a:rPr lang="en-US" sz="16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𝒏</m:t>
                                    </m:r>
                                  </m:sub>
                                  <m:sup>
                                    <m:r>
                                      <a:rPr lang="en-US" sz="16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𝒌</m:t>
                                    </m:r>
                                  </m:sup>
                                </m:sSubSup>
                                <m:r>
                                  <a:rPr lang="en-US" sz="1600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ru-RU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6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𝒏</m:t>
                                    </m:r>
                                    <m:r>
                                      <a:rPr lang="en-US" sz="1600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!</m:t>
                                    </m:r>
                                  </m:num>
                                  <m:den>
                                    <m:d>
                                      <m:dPr>
                                        <m:ctrlPr>
                                          <a:rPr lang="ru-RU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/>
                                            <a:cs typeface="Times New Roman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600" b="1" i="1"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𝒏</m:t>
                                        </m:r>
                                        <m:r>
                                          <a:rPr lang="en-US" sz="1600" i="1"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−</m:t>
                                        </m:r>
                                        <m:r>
                                          <a:rPr lang="en-US" sz="1600" b="1" i="1"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𝒌</m:t>
                                        </m:r>
                                      </m:e>
                                    </m:d>
                                    <m:r>
                                      <a:rPr lang="en-US" sz="1600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!</m:t>
                                    </m:r>
                                    <m:r>
                                      <a:rPr lang="en-US" sz="16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𝒌</m:t>
                                    </m:r>
                                    <m:r>
                                      <a:rPr lang="en-US" sz="1600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!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600" dirty="0">
                            <a:effectLst/>
                            <a:latin typeface="Calibri"/>
                            <a:ea typeface="Times New Roman"/>
                            <a:cs typeface="Times New Roman"/>
                          </a:endParaRPr>
                        </a:p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ru-RU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b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1600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ru-RU" sz="16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3</m:t>
                                    </m:r>
                                  </m:sub>
                                  <m:sup>
                                    <m:r>
                                      <a:rPr lang="ru-RU" sz="16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2</m:t>
                                    </m:r>
                                  </m:sup>
                                </m:sSubSup>
                                <m:r>
                                  <a:rPr lang="en-US" sz="1600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ru-RU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600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3</m:t>
                                    </m:r>
                                    <m:r>
                                      <a:rPr lang="en-US" sz="1600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!</m:t>
                                    </m:r>
                                  </m:num>
                                  <m:den>
                                    <m:d>
                                      <m:dPr>
                                        <m:ctrlPr>
                                          <a:rPr lang="ru-RU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/>
                                            <a:cs typeface="Times New Roman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ru-RU" sz="1600"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3</m:t>
                                        </m:r>
                                        <m:r>
                                          <a:rPr lang="en-US" sz="1600" i="1"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−</m:t>
                                        </m:r>
                                        <m:r>
                                          <a:rPr lang="ru-RU" sz="1600" i="1"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2</m:t>
                                        </m:r>
                                      </m:e>
                                    </m:d>
                                    <m:r>
                                      <a:rPr lang="en-US" sz="1600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!</m:t>
                                    </m:r>
                                    <m:r>
                                      <a:rPr lang="ru-RU" sz="1600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2</m:t>
                                    </m:r>
                                    <m:r>
                                      <a:rPr lang="en-US" sz="1600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!</m:t>
                                    </m:r>
                                  </m:den>
                                </m:f>
                                <m:r>
                                  <a:rPr lang="ru-RU" sz="16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=3</m:t>
                                </m:r>
                              </m:oMath>
                            </m:oMathPara>
                          </a14:m>
                          <a:endParaRPr lang="ru-RU" sz="1600" dirty="0">
                            <a:effectLst/>
                            <a:latin typeface="Calibri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Таблица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28411478"/>
                  </p:ext>
                </p:extLst>
              </p:nvPr>
            </p:nvGraphicFramePr>
            <p:xfrm>
              <a:off x="154075" y="258266"/>
              <a:ext cx="8822401" cy="4764924"/>
            </p:xfrm>
            <a:graphic>
              <a:graphicData uri="http://schemas.openxmlformats.org/drawingml/2006/table">
                <a:tbl>
                  <a:tblPr firstRow="1" bandRow="1">
                    <a:tableStyleId>{69012ECD-51FC-41F1-AA8D-1B2483CD663E}</a:tableStyleId>
                  </a:tblPr>
                  <a:tblGrid>
                    <a:gridCol w="2937466"/>
                    <a:gridCol w="2944091"/>
                    <a:gridCol w="2940844"/>
                  </a:tblGrid>
                  <a:tr h="52414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O‘RINLASHTIRISH</a:t>
                          </a:r>
                          <a:endParaRPr lang="ru-RU" sz="20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565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r>
                            <a:rPr lang="en-US" sz="2000" dirty="0"/>
                            <a:t>O‘RIN ALMASHTIRISH</a:t>
                          </a:r>
                          <a:endParaRPr lang="ru-RU" sz="20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GURUHLASH</a:t>
                          </a:r>
                          <a:endParaRPr lang="ru-RU" sz="20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</a:tr>
                  <a:tr h="1850077">
                    <a:tc>
                      <a:txBody>
                        <a:bodyPr/>
                        <a:lstStyle/>
                        <a:p>
                          <a:pPr marL="0" marR="0" algn="l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Ali, Vali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Soli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kinoteatrga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kirmoqchi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bo‘lishdi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Ularda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birinchi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ikkinchi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o‘rindiqlarga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2 ta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chipta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bor.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Bolalar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necha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xil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usulda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o‘rindiqlarga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o‘tirishlari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mumkin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600" dirty="0">
                            <a:effectLst/>
                            <a:latin typeface="+mn-lt"/>
                            <a:ea typeface="Calibri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Ali, Vali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Soli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kinoteatrga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kirmoqchi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bo‘lishdi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Ularda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3 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chipta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bor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Bolalar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necha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xil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usulda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o</a:t>
                          </a:r>
                          <a:r>
                            <a:rPr lang="en-US" sz="1600" cap="all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rindiqlarga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o</a:t>
                          </a:r>
                          <a:r>
                            <a:rPr lang="en-US" sz="1600" cap="all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tirishlari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mumkin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l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Ali, Vali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Soli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kinoteatrga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kirmoqchi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bo‘lishdi</a:t>
                          </a:r>
                          <a:r>
                            <a:rPr lang="en-US" sz="1600" cap="all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Ularda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2 ta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chipta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bor.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Bolalar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necha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xil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usulda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kinoteatrga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kirishlari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mumkin</a:t>
                          </a:r>
                          <a:r>
                            <a:rPr lang="en-US" sz="1600" dirty="0">
                              <a:effectLst/>
                              <a:latin typeface="+mn-lt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600" dirty="0">
                            <a:effectLst/>
                            <a:latin typeface="+mn-lt"/>
                            <a:ea typeface="Calibri"/>
                            <a:cs typeface="Times New Roman"/>
                          </a:endParaRPr>
                        </a:p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0269"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Berilgan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: </a:t>
                          </a:r>
                          <a:r>
                            <a:rPr lang="ru-RU" sz="1600" b="1" i="1" dirty="0" smtClean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n</a:t>
                          </a:r>
                          <a:r>
                            <a:rPr lang="en-US" sz="1600" b="1" i="1" dirty="0" smtClean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         </a:t>
                          </a:r>
                          <a:r>
                            <a:rPr lang="ru-RU" sz="1600" dirty="0" err="1" smtClean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Tanlanma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: </a:t>
                          </a:r>
                          <a:r>
                            <a:rPr lang="ru-RU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k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Berilgan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: </a:t>
                          </a:r>
                          <a:r>
                            <a:rPr lang="ru-RU" sz="1600" b="1" i="1" dirty="0" smtClean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n</a:t>
                          </a:r>
                          <a:r>
                            <a:rPr lang="en-US" sz="1600" b="1" i="1" dirty="0" smtClean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           </a:t>
                          </a:r>
                          <a:r>
                            <a:rPr lang="ru-RU" sz="1600" dirty="0" err="1" smtClean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Tanlanma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: </a:t>
                          </a:r>
                          <a:r>
                            <a:rPr lang="ru-RU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n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Berilgan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: </a:t>
                          </a:r>
                          <a:r>
                            <a:rPr lang="ru-RU" sz="1600" b="1" i="1" dirty="0" smtClean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n</a:t>
                          </a:r>
                          <a:r>
                            <a:rPr lang="en-US" sz="1600" b="1" i="1" dirty="0" smtClean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           </a:t>
                          </a:r>
                          <a:r>
                            <a:rPr lang="ru-RU" sz="1600" dirty="0" err="1" smtClean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Tanlanma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: </a:t>
                          </a:r>
                          <a:r>
                            <a:rPr lang="ru-RU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k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87743"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Elementlar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r>
                            <a:rPr lang="ru-RU" sz="1600" b="1" i="1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tartibi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muhim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Elementlar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r>
                            <a:rPr lang="ru-RU" sz="1600" b="1" i="1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tartibi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muhim</a:t>
                          </a:r>
                          <a:endParaRPr lang="ru-RU" sz="1600" dirty="0">
                            <a:effectLst/>
                            <a:latin typeface="+mn-lt"/>
                            <a:ea typeface="Times New Roman"/>
                            <a:cs typeface="Times New Roman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Elementlar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r>
                            <a:rPr lang="ru-RU" sz="1600" b="1" i="1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tarkibi</a:t>
                          </a:r>
                          <a:r>
                            <a:rPr lang="ru-RU" sz="1600" b="1" i="1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  <a:r>
                            <a:rPr lang="ru-RU" sz="1600" dirty="0" err="1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muhim</a:t>
                          </a:r>
                          <a:r>
                            <a:rPr lang="ru-RU" sz="1600" dirty="0">
                              <a:effectLst/>
                              <a:latin typeface="+mn-lt"/>
                              <a:ea typeface="Times New Roman"/>
                              <a:cs typeface="Times New Roman"/>
                            </a:rPr>
                            <a:t> 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222693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t="-291542" r="-200415" b="-49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9793" t="-291542" r="-100000" b="-49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99793" t="-291542" b="-498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447" y="136492"/>
            <a:ext cx="8667783" cy="487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1918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9335" y="1220121"/>
            <a:ext cx="5191500" cy="2562240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en-US" sz="27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2-masala.</a:t>
            </a:r>
            <a:r>
              <a:rPr lang="en-US" sz="2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700" b="1" dirty="0"/>
              <a:t>«</a:t>
            </a:r>
            <a:r>
              <a:rPr lang="en-US" sz="2700" b="1" dirty="0" err="1"/>
              <a:t>Logarifm</a:t>
            </a:r>
            <a:r>
              <a:rPr lang="ru-RU" sz="2700" b="1" dirty="0"/>
              <a:t>»</a:t>
            </a:r>
            <a:r>
              <a:rPr lang="en-US" sz="2700" b="1" dirty="0"/>
              <a:t> </a:t>
            </a:r>
            <a:r>
              <a:rPr lang="en-US" sz="2700" b="1" dirty="0" err="1"/>
              <a:t>so‘zi</a:t>
            </a:r>
            <a:r>
              <a:rPr lang="en-US" sz="2700" b="1" dirty="0"/>
              <a:t> </a:t>
            </a:r>
            <a:r>
              <a:rPr lang="en-US" sz="2700" b="1" dirty="0" err="1"/>
              <a:t>berilgan</a:t>
            </a:r>
            <a:r>
              <a:rPr lang="ru-RU" sz="2700" b="1" dirty="0"/>
              <a:t>. </a:t>
            </a:r>
            <a:r>
              <a:rPr lang="en-US" sz="2700" b="1" dirty="0" err="1"/>
              <a:t>So‘zdagi</a:t>
            </a:r>
            <a:r>
              <a:rPr lang="en-US" sz="2700" b="1" dirty="0"/>
              <a:t> </a:t>
            </a:r>
            <a:r>
              <a:rPr lang="en-US" sz="2700" b="1" dirty="0" err="1"/>
              <a:t>harflar</a:t>
            </a:r>
            <a:r>
              <a:rPr lang="en-US" sz="2700" b="1" dirty="0"/>
              <a:t> </a:t>
            </a:r>
            <a:r>
              <a:rPr lang="en-US" sz="2700" b="1" dirty="0" err="1"/>
              <a:t>o‘rnini</a:t>
            </a:r>
            <a:r>
              <a:rPr lang="en-US" sz="2700" b="1" dirty="0"/>
              <a:t> </a:t>
            </a:r>
            <a:r>
              <a:rPr lang="en-US" sz="2700" b="1" dirty="0" err="1"/>
              <a:t>almashtirganda</a:t>
            </a:r>
            <a:r>
              <a:rPr lang="en-US" sz="2700" b="1" dirty="0"/>
              <a:t> </a:t>
            </a:r>
            <a:r>
              <a:rPr lang="en-US" sz="2700" b="1" dirty="0" err="1"/>
              <a:t>undosh</a:t>
            </a:r>
            <a:r>
              <a:rPr lang="en-US" sz="2700" b="1" dirty="0"/>
              <a:t> </a:t>
            </a:r>
            <a:r>
              <a:rPr lang="en-US" sz="2700" b="1" dirty="0" err="1"/>
              <a:t>harflari</a:t>
            </a:r>
            <a:r>
              <a:rPr lang="en-US" sz="2700" b="1" dirty="0"/>
              <a:t> </a:t>
            </a:r>
            <a:r>
              <a:rPr lang="en-US" sz="2700" b="1" dirty="0" err="1"/>
              <a:t>alifbo</a:t>
            </a:r>
            <a:r>
              <a:rPr lang="en-US" sz="2700" b="1" dirty="0"/>
              <a:t> </a:t>
            </a:r>
            <a:r>
              <a:rPr lang="en-US" sz="2700" b="1" dirty="0" err="1"/>
              <a:t>tartibida</a:t>
            </a:r>
            <a:r>
              <a:rPr lang="en-US" sz="2700" b="1" dirty="0"/>
              <a:t> (</a:t>
            </a:r>
            <a:r>
              <a:rPr lang="en-US" sz="2700" b="1" dirty="0" err="1"/>
              <a:t>chapdan</a:t>
            </a:r>
            <a:r>
              <a:rPr lang="en-US" sz="2700" b="1" dirty="0"/>
              <a:t> </a:t>
            </a:r>
            <a:r>
              <a:rPr lang="en-US" sz="2700" b="1" dirty="0" err="1"/>
              <a:t>o‘ngga</a:t>
            </a:r>
            <a:r>
              <a:rPr lang="en-US" sz="2700" b="1" dirty="0"/>
              <a:t> </a:t>
            </a:r>
            <a:r>
              <a:rPr lang="en-US" sz="2700" b="1" dirty="0" err="1"/>
              <a:t>qarab</a:t>
            </a:r>
            <a:r>
              <a:rPr lang="en-US" sz="2700" b="1" dirty="0"/>
              <a:t>) </a:t>
            </a:r>
            <a:r>
              <a:rPr lang="en-US" sz="2700" b="1" dirty="0" err="1"/>
              <a:t>joylashgan</a:t>
            </a:r>
            <a:r>
              <a:rPr lang="en-US" sz="2700" b="1" dirty="0"/>
              <a:t> </a:t>
            </a:r>
            <a:r>
              <a:rPr lang="en-US" sz="2700" b="1" dirty="0" err="1"/>
              <a:t>yangi</a:t>
            </a:r>
            <a:r>
              <a:rPr lang="en-US" sz="2700" b="1" dirty="0"/>
              <a:t> </a:t>
            </a:r>
            <a:r>
              <a:rPr lang="en-US" sz="2700" b="1" dirty="0" err="1"/>
              <a:t>so‘zlarni</a:t>
            </a:r>
            <a:r>
              <a:rPr lang="en-US" sz="2700" b="1" dirty="0"/>
              <a:t> </a:t>
            </a:r>
            <a:r>
              <a:rPr lang="en-US" sz="2700" b="1" dirty="0" err="1"/>
              <a:t>necha</a:t>
            </a:r>
            <a:r>
              <a:rPr lang="en-US" sz="2700" b="1" dirty="0"/>
              <a:t> </a:t>
            </a:r>
            <a:r>
              <a:rPr lang="en-US" sz="2700" b="1" dirty="0" err="1"/>
              <a:t>xil</a:t>
            </a:r>
            <a:r>
              <a:rPr lang="en-US" sz="2700" b="1" dirty="0"/>
              <a:t> </a:t>
            </a:r>
            <a:r>
              <a:rPr lang="en-US" sz="2700" b="1" dirty="0" err="1"/>
              <a:t>usulda</a:t>
            </a:r>
            <a:r>
              <a:rPr lang="en-US" sz="2700" b="1" dirty="0"/>
              <a:t> </a:t>
            </a:r>
            <a:r>
              <a:rPr lang="en-US" sz="2700" b="1" dirty="0" err="1"/>
              <a:t>tuzish</a:t>
            </a:r>
            <a:r>
              <a:rPr lang="en-US" sz="2700" b="1" dirty="0"/>
              <a:t> </a:t>
            </a:r>
            <a:r>
              <a:rPr lang="en-US" sz="2700" b="1" dirty="0" err="1"/>
              <a:t>mumkin</a:t>
            </a:r>
            <a:r>
              <a:rPr lang="en-US" sz="2700" b="1" dirty="0"/>
              <a:t>? </a:t>
            </a:r>
            <a:endParaRPr lang="en-US" sz="27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4" descr="Русские буквы силиконовые 12 мм — Мелодия бусин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51" b="13475"/>
          <a:stretch>
            <a:fillRect/>
          </a:stretch>
        </p:blipFill>
        <p:spPr bwMode="auto">
          <a:xfrm>
            <a:off x="5623878" y="1441513"/>
            <a:ext cx="3318850" cy="237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286443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232" y="836206"/>
            <a:ext cx="4943962" cy="3061731"/>
          </a:xfrm>
          <a:prstGeom prst="rect">
            <a:avLst/>
          </a:prstGeom>
        </p:spPr>
      </p:pic>
      <p:sp>
        <p:nvSpPr>
          <p:cNvPr id="4" name="Объект 2"/>
          <p:cNvSpPr txBox="1"/>
          <p:nvPr/>
        </p:nvSpPr>
        <p:spPr>
          <a:xfrm>
            <a:off x="205189" y="438431"/>
            <a:ext cx="4124921" cy="4546465"/>
          </a:xfrm>
          <a:prstGeom prst="rect">
            <a:avLst/>
          </a:prstGeom>
        </p:spPr>
        <p:txBody>
          <a:bodyPr vert="horz" lIns="83768" tIns="41884" rIns="83768" bIns="41884" rtlCol="0">
            <a:noAutofit/>
          </a:bodyPr>
          <a:lstStyle>
            <a:lvl1pPr marL="314325" indent="-314325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720" indent="-26162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62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6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7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2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4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2000" b="1" dirty="0" err="1"/>
              <a:t>Yangi</a:t>
            </a:r>
            <a:r>
              <a:rPr lang="en-US" sz="2000" b="1" dirty="0"/>
              <a:t> </a:t>
            </a:r>
            <a:r>
              <a:rPr lang="en-US" sz="2000" b="1" dirty="0" err="1"/>
              <a:t>hosil</a:t>
            </a:r>
            <a:r>
              <a:rPr lang="en-US" sz="2000" b="1" dirty="0"/>
              <a:t> </a:t>
            </a:r>
            <a:r>
              <a:rPr lang="en-US" sz="2000" b="1" dirty="0" err="1"/>
              <a:t>qilingan</a:t>
            </a:r>
            <a:r>
              <a:rPr lang="en-US" sz="2000" b="1" dirty="0"/>
              <a:t> </a:t>
            </a:r>
            <a:r>
              <a:rPr lang="en-US" sz="2000" b="1" dirty="0" err="1"/>
              <a:t>so‘zlar</a:t>
            </a:r>
            <a:r>
              <a:rPr lang="en-US" sz="2000" b="1" dirty="0"/>
              <a:t> </a:t>
            </a:r>
            <a:r>
              <a:rPr lang="en-US" sz="2000" b="1" dirty="0" err="1"/>
              <a:t>quyidagi</a:t>
            </a:r>
            <a:r>
              <a:rPr lang="en-US" sz="2000" b="1" dirty="0"/>
              <a:t> </a:t>
            </a:r>
            <a:r>
              <a:rPr lang="en-US" sz="2000" b="1" dirty="0" err="1"/>
              <a:t>ko‘rinishda</a:t>
            </a:r>
            <a:r>
              <a:rPr lang="en-US" sz="2000" b="1" dirty="0"/>
              <a:t> </a:t>
            </a:r>
            <a:r>
              <a:rPr lang="en-US" sz="2000" b="1" dirty="0" err="1"/>
              <a:t>bo‘lishi</a:t>
            </a:r>
            <a:r>
              <a:rPr lang="en-US" sz="2000" b="1" dirty="0"/>
              <a:t> </a:t>
            </a:r>
            <a:r>
              <a:rPr lang="en-US" sz="2000" b="1" dirty="0" err="1"/>
              <a:t>mumkin</a:t>
            </a:r>
            <a:r>
              <a:rPr lang="en-US" sz="2000" b="1" dirty="0"/>
              <a:t>: </a:t>
            </a:r>
            <a:r>
              <a:rPr lang="ru-RU" sz="2000" b="1" dirty="0"/>
              <a:t>ОА</a:t>
            </a:r>
            <a:r>
              <a:rPr lang="en-US" sz="2000" b="1" dirty="0"/>
              <a:t>FIGL</a:t>
            </a:r>
            <a:r>
              <a:rPr lang="ru-RU" sz="2000" b="1" dirty="0"/>
              <a:t>М</a:t>
            </a:r>
            <a:r>
              <a:rPr lang="en-US" sz="2000" b="1" dirty="0"/>
              <a:t>R</a:t>
            </a:r>
            <a:r>
              <a:rPr lang="ru-RU" sz="2000" b="1" dirty="0"/>
              <a:t> </a:t>
            </a:r>
            <a:r>
              <a:rPr lang="en-US" sz="2000" b="1" dirty="0" err="1"/>
              <a:t>yoki</a:t>
            </a:r>
            <a:r>
              <a:rPr lang="ru-RU" sz="2000" b="1" dirty="0"/>
              <a:t> </a:t>
            </a:r>
            <a:r>
              <a:rPr lang="en-US" sz="2000" b="1" dirty="0"/>
              <a:t>F</a:t>
            </a:r>
            <a:r>
              <a:rPr lang="ru-RU" sz="2000" b="1" dirty="0"/>
              <a:t>О</a:t>
            </a:r>
            <a:r>
              <a:rPr lang="en-US" sz="2000" b="1" dirty="0"/>
              <a:t>G</a:t>
            </a:r>
            <a:r>
              <a:rPr lang="ru-RU" sz="2000" b="1" dirty="0"/>
              <a:t>А</a:t>
            </a:r>
            <a:r>
              <a:rPr lang="en-US" sz="2000" b="1" dirty="0"/>
              <a:t>LI</a:t>
            </a:r>
            <a:r>
              <a:rPr lang="ru-RU" sz="2000" b="1" dirty="0"/>
              <a:t>М</a:t>
            </a:r>
            <a:r>
              <a:rPr lang="en-US" sz="2000" b="1" dirty="0"/>
              <a:t>R</a:t>
            </a:r>
            <a:r>
              <a:rPr lang="ru-RU" sz="2000" b="1" dirty="0"/>
              <a:t>, </a:t>
            </a:r>
            <a:r>
              <a:rPr lang="en-US" sz="2000" b="1" dirty="0" err="1"/>
              <a:t>yoki</a:t>
            </a:r>
            <a:r>
              <a:rPr lang="en-US" sz="2000" b="1" dirty="0"/>
              <a:t> IFG</a:t>
            </a:r>
            <a:r>
              <a:rPr lang="ru-RU" sz="2000" b="1" dirty="0"/>
              <a:t>А</a:t>
            </a:r>
            <a:r>
              <a:rPr lang="en-US" sz="2000" b="1" dirty="0"/>
              <a:t>L</a:t>
            </a:r>
            <a:r>
              <a:rPr lang="ru-RU" sz="2000" b="1" dirty="0"/>
              <a:t>М</a:t>
            </a:r>
            <a:r>
              <a:rPr lang="en-US" sz="2000" b="1" dirty="0"/>
              <a:t>R</a:t>
            </a:r>
            <a:r>
              <a:rPr lang="ru-RU" sz="2000" b="1" dirty="0"/>
              <a:t>О.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 err="1"/>
              <a:t>Har</a:t>
            </a:r>
            <a:r>
              <a:rPr lang="en-US" sz="2000" b="1" dirty="0"/>
              <a:t> </a:t>
            </a:r>
            <a:r>
              <a:rPr lang="en-US" sz="2000" b="1" dirty="0" err="1"/>
              <a:t>bir</a:t>
            </a:r>
            <a:r>
              <a:rPr lang="en-US" sz="2000" b="1" dirty="0"/>
              <a:t> </a:t>
            </a:r>
            <a:r>
              <a:rPr lang="en-US" sz="2000" b="1" dirty="0" err="1"/>
              <a:t>yangi</a:t>
            </a:r>
            <a:r>
              <a:rPr lang="en-US" sz="2000" b="1" dirty="0"/>
              <a:t> </a:t>
            </a:r>
            <a:r>
              <a:rPr lang="en-US" sz="2000" b="1" dirty="0" err="1"/>
              <a:t>hosil</a:t>
            </a:r>
            <a:r>
              <a:rPr lang="en-US" sz="2000" b="1" dirty="0"/>
              <a:t> </a:t>
            </a:r>
            <a:r>
              <a:rPr lang="en-US" sz="2000" b="1" dirty="0" err="1"/>
              <a:t>qilingan</a:t>
            </a:r>
            <a:r>
              <a:rPr lang="en-US" sz="2000" b="1" dirty="0"/>
              <a:t> </a:t>
            </a:r>
            <a:r>
              <a:rPr lang="en-US" sz="2000" b="1" dirty="0" err="1"/>
              <a:t>so‘zda</a:t>
            </a:r>
            <a:r>
              <a:rPr lang="en-US" sz="2000" b="1" dirty="0"/>
              <a:t> </a:t>
            </a:r>
            <a:r>
              <a:rPr lang="en-US" sz="2000" b="1" dirty="0" err="1"/>
              <a:t>undosh</a:t>
            </a:r>
            <a:r>
              <a:rPr lang="en-US" sz="2000" b="1" dirty="0"/>
              <a:t> </a:t>
            </a:r>
            <a:r>
              <a:rPr lang="en-US" sz="2000" b="1" dirty="0" err="1"/>
              <a:t>harflar</a:t>
            </a:r>
            <a:r>
              <a:rPr lang="en-US" sz="2000" b="1" dirty="0"/>
              <a:t> </a:t>
            </a:r>
            <a:r>
              <a:rPr lang="en-US" sz="2000" b="1" dirty="0" err="1"/>
              <a:t>alifbo</a:t>
            </a:r>
            <a:r>
              <a:rPr lang="en-US" sz="2000" b="1" dirty="0"/>
              <a:t> </a:t>
            </a:r>
            <a:r>
              <a:rPr lang="en-US" sz="2000" b="1" dirty="0" err="1"/>
              <a:t>tartibida</a:t>
            </a:r>
            <a:r>
              <a:rPr lang="en-US" sz="2000" b="1" dirty="0"/>
              <a:t> </a:t>
            </a:r>
            <a:r>
              <a:rPr lang="en-US" sz="2000" b="1" dirty="0" err="1"/>
              <a:t>joylashgan</a:t>
            </a:r>
            <a:r>
              <a:rPr lang="ru-RU" sz="2000" b="1" dirty="0"/>
              <a:t> (</a:t>
            </a:r>
            <a:r>
              <a:rPr lang="en-US" sz="2000" b="1" dirty="0"/>
              <a:t>FGL</a:t>
            </a:r>
            <a:r>
              <a:rPr lang="ru-RU" sz="2000" b="1" dirty="0"/>
              <a:t>М</a:t>
            </a:r>
            <a:r>
              <a:rPr lang="en-US" sz="2000" b="1" dirty="0"/>
              <a:t>R</a:t>
            </a:r>
            <a:r>
              <a:rPr lang="ru-RU" sz="2000" b="1" dirty="0"/>
              <a:t>)</a:t>
            </a:r>
            <a:r>
              <a:rPr lang="en-US" sz="2000" b="1" dirty="0"/>
              <a:t>. </a:t>
            </a:r>
            <a:r>
              <a:rPr lang="en-US" sz="2000" b="1" dirty="0" err="1"/>
              <a:t>Ko‘rinib</a:t>
            </a:r>
            <a:r>
              <a:rPr lang="en-US" sz="2000" b="1" dirty="0"/>
              <a:t> </a:t>
            </a:r>
            <a:r>
              <a:rPr lang="en-US" sz="2000" b="1" dirty="0" err="1"/>
              <a:t>turibdiki</a:t>
            </a:r>
            <a:r>
              <a:rPr lang="ru-RU" sz="2000" b="1" dirty="0"/>
              <a:t>, </a:t>
            </a:r>
            <a:r>
              <a:rPr lang="en-US" sz="2000" b="1" dirty="0" err="1"/>
              <a:t>bunday</a:t>
            </a:r>
            <a:r>
              <a:rPr lang="en-US" sz="2000" b="1" dirty="0"/>
              <a:t> </a:t>
            </a:r>
            <a:r>
              <a:rPr lang="en-US" sz="2000" b="1" dirty="0" err="1"/>
              <a:t>almashtirishlar</a:t>
            </a:r>
            <a:r>
              <a:rPr lang="en-US" sz="2000" b="1" dirty="0"/>
              <a:t> </a:t>
            </a:r>
            <a:r>
              <a:rPr lang="en-US" sz="2000" b="1" dirty="0" err="1"/>
              <a:t>soni</a:t>
            </a:r>
            <a:r>
              <a:rPr lang="en-US" sz="2000" b="1" dirty="0"/>
              <a:t> 3 ta </a:t>
            </a:r>
            <a:r>
              <a:rPr lang="en-US" sz="2000" b="1" dirty="0" err="1"/>
              <a:t>unli</a:t>
            </a:r>
            <a:r>
              <a:rPr lang="en-US" sz="2000" b="1" dirty="0"/>
              <a:t> </a:t>
            </a:r>
            <a:r>
              <a:rPr lang="en-US" sz="2000" b="1" dirty="0" err="1"/>
              <a:t>harflar</a:t>
            </a:r>
            <a:r>
              <a:rPr lang="en-US" sz="2000" b="1" dirty="0"/>
              <a:t> </a:t>
            </a:r>
            <a:r>
              <a:rPr lang="en-US" sz="2000" b="1" dirty="0" err="1"/>
              <a:t>orqali</a:t>
            </a:r>
            <a:r>
              <a:rPr lang="en-US" sz="2000" b="1" dirty="0"/>
              <a:t> </a:t>
            </a:r>
            <a:r>
              <a:rPr lang="en-US" sz="2000" b="1" dirty="0" err="1"/>
              <a:t>aniqlanadi</a:t>
            </a:r>
            <a:r>
              <a:rPr lang="en-US" sz="2000" b="1" dirty="0"/>
              <a:t>. </a:t>
            </a:r>
            <a:endParaRPr lang="en-US" sz="2000" b="1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dirty="0">
              <a:solidFill>
                <a:srgbClr val="002060"/>
              </a:solidFill>
              <a:latin typeface="Cambria Math" panose="0204050305040603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281524" y="4604147"/>
            <a:ext cx="1507680" cy="392363"/>
          </a:xfrm>
          <a:prstGeom prst="rect">
            <a:avLst/>
          </a:prstGeom>
        </p:spPr>
        <p:txBody>
          <a:bodyPr wrap="none" lIns="83768" tIns="41884" rIns="83768" bIns="41884">
            <a:spAutoFit/>
          </a:bodyPr>
          <a:lstStyle/>
          <a:p>
            <a:r>
              <a:rPr lang="en-US" sz="2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ru-RU" sz="2000" b="1" dirty="0">
                <a:solidFill>
                  <a:srgbClr val="002060"/>
                </a:solidFill>
              </a:rPr>
              <a:t>336</a:t>
            </a: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0252" y="92182"/>
            <a:ext cx="1219949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sz="18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r>
              <a:rPr lang="en-US" sz="1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6595682" y="1340560"/>
            <a:ext cx="220196" cy="192559"/>
          </a:xfrm>
          <a:prstGeom prst="downArrow">
            <a:avLst/>
          </a:prstGeom>
          <a:solidFill>
            <a:srgbClr val="C00000"/>
          </a:solidFill>
          <a:ln w="3175">
            <a:solidFill>
              <a:srgbClr val="C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200"/>
          </a:p>
        </p:txBody>
      </p:sp>
      <p:sp>
        <p:nvSpPr>
          <p:cNvPr id="24" name="Стрелка углом 23"/>
          <p:cNvSpPr/>
          <p:nvPr/>
        </p:nvSpPr>
        <p:spPr>
          <a:xfrm rot="5400000">
            <a:off x="7468287" y="1864332"/>
            <a:ext cx="335303" cy="322596"/>
          </a:xfrm>
          <a:prstGeom prst="bentArrow">
            <a:avLst>
              <a:gd name="adj1" fmla="val 11463"/>
              <a:gd name="adj2" fmla="val 20943"/>
              <a:gd name="adj3" fmla="val 26353"/>
              <a:gd name="adj4" fmla="val 43750"/>
            </a:avLst>
          </a:prstGeom>
          <a:solidFill>
            <a:srgbClr val="C00000"/>
          </a:solidFill>
          <a:ln w="3175">
            <a:solidFill>
              <a:srgbClr val="C0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25" name="Стрелка углом 24"/>
          <p:cNvSpPr/>
          <p:nvPr/>
        </p:nvSpPr>
        <p:spPr>
          <a:xfrm rot="16200000" flipH="1">
            <a:off x="6324598" y="2455388"/>
            <a:ext cx="528290" cy="754906"/>
          </a:xfrm>
          <a:prstGeom prst="bentArrow">
            <a:avLst>
              <a:gd name="adj1" fmla="val 7382"/>
              <a:gd name="adj2" fmla="val 13744"/>
              <a:gd name="adj3" fmla="val 12678"/>
              <a:gd name="adj4" fmla="val 54904"/>
            </a:avLst>
          </a:prstGeom>
          <a:solidFill>
            <a:srgbClr val="C00000"/>
          </a:solidFill>
          <a:ln w="3175">
            <a:solidFill>
              <a:srgbClr val="C0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5273405" y="2863729"/>
            <a:ext cx="1764872" cy="1160281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ru-RU" sz="1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Прямоугольник 27"/>
              <p:cNvSpPr/>
              <p:nvPr/>
            </p:nvSpPr>
            <p:spPr>
              <a:xfrm>
                <a:off x="461910" y="3700300"/>
                <a:ext cx="3056799" cy="647421"/>
              </a:xfrm>
              <a:prstGeom prst="rect">
                <a:avLst/>
              </a:prstGeom>
            </p:spPr>
            <p:txBody>
              <a:bodyPr wrap="none" lIns="68580" tIns="34290" rIns="68580" bIns="3429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0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𝑨</m:t>
                          </m:r>
                        </m:e>
                        <m:sub>
                          <m:r>
                            <a:rPr lang="ru-RU" sz="2000" b="1" i="1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𝟖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𝟑</m:t>
                          </m:r>
                        </m:sup>
                      </m:sSubSup>
                      <m:r>
                        <a:rPr lang="en-US" sz="2000" b="1" i="1">
                          <a:solidFill>
                            <a:srgbClr val="00206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𝟖</m:t>
                          </m:r>
                          <m:r>
                            <a:rPr lang="en-US" sz="2000" b="1" i="1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num>
                        <m:den>
                          <m:r>
                            <a:rPr lang="ru-RU" sz="2000" b="1" i="1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𝟓</m:t>
                          </m:r>
                          <m:r>
                            <a:rPr lang="en-US" sz="2000" b="1" i="1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den>
                      </m:f>
                      <m:r>
                        <a:rPr lang="en-US" sz="2000" b="1" i="1">
                          <a:solidFill>
                            <a:srgbClr val="002060"/>
                          </a:solidFill>
                          <a:latin typeface="Cambria Math"/>
                        </a:rPr>
                        <m:t>=</m:t>
                      </m:r>
                      <m:r>
                        <a:rPr lang="ru-RU" sz="2000" b="1" i="1">
                          <a:solidFill>
                            <a:srgbClr val="002060"/>
                          </a:solidFill>
                          <a:latin typeface="Cambria Math"/>
                        </a:rPr>
                        <m:t>𝟔</m:t>
                      </m:r>
                      <m:r>
                        <a:rPr lang="ru-RU" sz="20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ru-RU" sz="20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𝟕</m:t>
                      </m:r>
                      <m:r>
                        <a:rPr lang="ru-RU" sz="20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ru-RU" sz="20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𝟖</m:t>
                      </m:r>
                      <m:r>
                        <a:rPr lang="ru-RU" sz="20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ru-RU" sz="20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𝟑𝟑𝟔</m:t>
                      </m:r>
                      <m:r>
                        <a:rPr lang="en-US" sz="2000" b="1" i="1">
                          <a:solidFill>
                            <a:srgbClr val="002060"/>
                          </a:solidFill>
                          <a:latin typeface="Cambria Math" panose="02040503050406030204"/>
                        </a:rPr>
                        <m:t> </m:t>
                      </m:r>
                    </m:oMath>
                  </m:oMathPara>
                </a14:m>
                <a:endParaRPr lang="ru-RU" sz="20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8" name="Прямоугольник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910" y="3700300"/>
                <a:ext cx="3056799" cy="64742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9257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8" grpId="0" animBg="1"/>
      <p:bldP spid="24" grpId="0" animBg="1"/>
      <p:bldP spid="25" grpId="0" animBg="1"/>
      <p:bldP spid="26" grpId="0" animBg="1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Числа ро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651" y="1602858"/>
            <a:ext cx="4437764" cy="2958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9336" y="1220121"/>
            <a:ext cx="4752907" cy="22082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lvl="0"/>
            <a:r>
              <a:rPr lang="ru-RU" sz="27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7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-masala.</a:t>
            </a:r>
            <a:r>
              <a:rPr lang="en-US" sz="2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700" b="1" dirty="0"/>
              <a:t>1, 3, 4, 5, 7, 9</a:t>
            </a:r>
            <a:r>
              <a:rPr lang="en-US" sz="2700" b="1" dirty="0"/>
              <a:t> </a:t>
            </a:r>
            <a:r>
              <a:rPr lang="en-US" sz="2800" b="1" dirty="0" err="1"/>
              <a:t>raqamlari</a:t>
            </a:r>
            <a:r>
              <a:rPr lang="en-US" sz="2800" b="1" dirty="0"/>
              <a:t> </a:t>
            </a:r>
            <a:r>
              <a:rPr lang="en-US" sz="2800" b="1" dirty="0" err="1"/>
              <a:t>yordamida</a:t>
            </a:r>
            <a:r>
              <a:rPr lang="en-US" sz="2800" b="1" dirty="0"/>
              <a:t> </a:t>
            </a:r>
            <a:r>
              <a:rPr lang="en-US" sz="2800" b="1" dirty="0" err="1"/>
              <a:t>raqamlari</a:t>
            </a:r>
            <a:r>
              <a:rPr lang="en-US" sz="2800" b="1" dirty="0"/>
              <a:t> </a:t>
            </a:r>
            <a:r>
              <a:rPr lang="en-US" sz="2800" b="1" dirty="0" err="1"/>
              <a:t>takrorlanmaydigan</a:t>
            </a:r>
            <a:r>
              <a:rPr lang="en-US" sz="2800" b="1" dirty="0"/>
              <a:t> </a:t>
            </a:r>
            <a:r>
              <a:rPr lang="en-US" sz="2800" b="1" dirty="0" err="1"/>
              <a:t>nechta</a:t>
            </a:r>
            <a:r>
              <a:rPr lang="en-US" sz="2800" b="1" dirty="0"/>
              <a:t> </a:t>
            </a:r>
            <a:r>
              <a:rPr lang="en-US" sz="2800" b="1" dirty="0" err="1"/>
              <a:t>olti</a:t>
            </a:r>
            <a:r>
              <a:rPr lang="en-US" sz="2800" b="1" dirty="0"/>
              <a:t> </a:t>
            </a:r>
            <a:r>
              <a:rPr lang="en-US" sz="2800" b="1" dirty="0" err="1"/>
              <a:t>xonali</a:t>
            </a:r>
            <a:r>
              <a:rPr lang="en-US" sz="2800" b="1" dirty="0"/>
              <a:t> </a:t>
            </a:r>
            <a:r>
              <a:rPr lang="en-US" sz="2800" b="1" dirty="0" err="1"/>
              <a:t>juft</a:t>
            </a:r>
            <a:r>
              <a:rPr lang="en-US" sz="2800" b="1" dirty="0"/>
              <a:t> </a:t>
            </a:r>
            <a:r>
              <a:rPr lang="en-US" sz="2800" b="1" dirty="0" err="1"/>
              <a:t>sonlarni</a:t>
            </a:r>
            <a:r>
              <a:rPr lang="en-US" sz="2800" b="1" dirty="0"/>
              <a:t> </a:t>
            </a:r>
            <a:r>
              <a:rPr lang="en-US" sz="2800" b="1" dirty="0" err="1"/>
              <a:t>tuzish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.</a:t>
            </a:r>
            <a:endParaRPr lang="en-US" sz="27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4155575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748" y="166608"/>
            <a:ext cx="5870979" cy="3635820"/>
          </a:xfrm>
          <a:prstGeom prst="rect">
            <a:avLst/>
          </a:prstGeom>
        </p:spPr>
      </p:pic>
      <p:sp>
        <p:nvSpPr>
          <p:cNvPr id="4" name="Объект 2"/>
          <p:cNvSpPr txBox="1"/>
          <p:nvPr/>
        </p:nvSpPr>
        <p:spPr>
          <a:xfrm>
            <a:off x="205189" y="438431"/>
            <a:ext cx="4124921" cy="4546465"/>
          </a:xfrm>
          <a:prstGeom prst="rect">
            <a:avLst/>
          </a:prstGeom>
        </p:spPr>
        <p:txBody>
          <a:bodyPr vert="horz" lIns="83768" tIns="41884" rIns="83768" bIns="41884" rtlCol="0">
            <a:noAutofit/>
          </a:bodyPr>
          <a:lstStyle>
            <a:lvl1pPr marL="314325" indent="-314325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720" indent="-26162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62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6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7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2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4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spcBef>
                <a:spcPts val="0"/>
              </a:spcBef>
              <a:buFont typeface="Arial" panose="020B0604020202020204" pitchFamily="34" charset="0"/>
              <a:buAutoNum type="alphaLcParenR"/>
            </a:pPr>
            <a:endParaRPr lang="en-US" sz="1800" b="1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i="1" dirty="0">
              <a:solidFill>
                <a:srgbClr val="002060"/>
              </a:solidFill>
              <a:latin typeface="Cambria Math" panose="0204050305040603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70155" y="4612536"/>
            <a:ext cx="2149586" cy="392363"/>
          </a:xfrm>
          <a:prstGeom prst="rect">
            <a:avLst/>
          </a:prstGeom>
        </p:spPr>
        <p:txBody>
          <a:bodyPr wrap="none" lIns="83768" tIns="41884" rIns="83768" bIns="41884">
            <a:spAutoFit/>
          </a:bodyPr>
          <a:lstStyle/>
          <a:p>
            <a:r>
              <a:rPr lang="en-US" sz="2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ru-RU" sz="2000" b="1" dirty="0">
                <a:solidFill>
                  <a:srgbClr val="002060"/>
                </a:solidFill>
              </a:rPr>
              <a:t>120 </a:t>
            </a:r>
            <a:r>
              <a:rPr lang="en-US" sz="2000" b="1" dirty="0">
                <a:solidFill>
                  <a:srgbClr val="002060"/>
                </a:solidFill>
              </a:rPr>
              <a:t>ta son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0252" y="92182"/>
            <a:ext cx="1219949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sz="18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r>
              <a:rPr lang="en-US" sz="1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6118135" y="776556"/>
            <a:ext cx="220196" cy="192559"/>
          </a:xfrm>
          <a:prstGeom prst="downArrow">
            <a:avLst/>
          </a:prstGeom>
          <a:solidFill>
            <a:srgbClr val="C00000"/>
          </a:solidFill>
          <a:ln w="3175">
            <a:solidFill>
              <a:srgbClr val="C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200"/>
          </a:p>
        </p:txBody>
      </p:sp>
      <p:sp>
        <p:nvSpPr>
          <p:cNvPr id="24" name="Стрелка углом 23"/>
          <p:cNvSpPr/>
          <p:nvPr/>
        </p:nvSpPr>
        <p:spPr>
          <a:xfrm rot="5400000">
            <a:off x="7187336" y="1467208"/>
            <a:ext cx="379859" cy="260522"/>
          </a:xfrm>
          <a:prstGeom prst="bentArrow">
            <a:avLst>
              <a:gd name="adj1" fmla="val 11463"/>
              <a:gd name="adj2" fmla="val 20943"/>
              <a:gd name="adj3" fmla="val 40172"/>
              <a:gd name="adj4" fmla="val 43750"/>
            </a:avLst>
          </a:prstGeom>
          <a:solidFill>
            <a:srgbClr val="C00000"/>
          </a:solidFill>
          <a:ln w="3175">
            <a:solidFill>
              <a:srgbClr val="C0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25" name="Стрелка углом 24"/>
          <p:cNvSpPr/>
          <p:nvPr/>
        </p:nvSpPr>
        <p:spPr>
          <a:xfrm rot="5400000">
            <a:off x="8223541" y="2348014"/>
            <a:ext cx="609980" cy="324392"/>
          </a:xfrm>
          <a:prstGeom prst="bentArrow">
            <a:avLst>
              <a:gd name="adj1" fmla="val 15647"/>
              <a:gd name="adj2" fmla="val 23386"/>
              <a:gd name="adj3" fmla="val 20943"/>
              <a:gd name="adj4" fmla="val 54904"/>
            </a:avLst>
          </a:prstGeom>
          <a:solidFill>
            <a:srgbClr val="C00000"/>
          </a:solidFill>
          <a:ln w="3175">
            <a:solidFill>
              <a:srgbClr val="C0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7141120" y="2659473"/>
            <a:ext cx="1933607" cy="122341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ru-RU" sz="1800"/>
          </a:p>
        </p:txBody>
      </p:sp>
      <p:sp>
        <p:nvSpPr>
          <p:cNvPr id="2" name="Прямоугольник 1"/>
          <p:cNvSpPr/>
          <p:nvPr/>
        </p:nvSpPr>
        <p:spPr>
          <a:xfrm>
            <a:off x="270252" y="630382"/>
            <a:ext cx="360130" cy="471055"/>
          </a:xfrm>
          <a:prstGeom prst="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99743" y="630381"/>
            <a:ext cx="360130" cy="471055"/>
          </a:xfrm>
          <a:prstGeom prst="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129235" y="630382"/>
            <a:ext cx="360130" cy="471055"/>
          </a:xfrm>
          <a:prstGeom prst="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569030" y="637309"/>
            <a:ext cx="360130" cy="471055"/>
          </a:xfrm>
          <a:prstGeom prst="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998520" y="637308"/>
            <a:ext cx="360130" cy="471055"/>
          </a:xfrm>
          <a:prstGeom prst="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428012" y="637309"/>
            <a:ext cx="360130" cy="471055"/>
          </a:xfrm>
          <a:prstGeom prst="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412755" y="526587"/>
            <a:ext cx="404598" cy="70019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1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</a:p>
        </p:txBody>
      </p:sp>
      <p:sp>
        <p:nvSpPr>
          <p:cNvPr id="6" name="Правая фигурная скобка 5"/>
          <p:cNvSpPr/>
          <p:nvPr/>
        </p:nvSpPr>
        <p:spPr>
          <a:xfrm rot="5400000">
            <a:off x="1174906" y="238196"/>
            <a:ext cx="213233" cy="2154252"/>
          </a:xfrm>
          <a:prstGeom prst="righ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321039" y="1518218"/>
                <a:ext cx="2046968" cy="623248"/>
              </a:xfrm>
              <a:prstGeom prst="rect">
                <a:avLst/>
              </a:prstGeom>
            </p:spPr>
            <p:txBody>
              <a:bodyPr wrap="square" lIns="68580" tIns="34290" rIns="68580" bIns="3429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ru-RU" sz="1800" b="1" i="1">
                              <a:latin typeface="Cambria Math"/>
                            </a:rPr>
                            <m:t>𝟓</m:t>
                          </m:r>
                        </m:sub>
                      </m:sSub>
                      <m:r>
                        <a:rPr lang="en-US" sz="1800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1800" b="1">
                          <a:latin typeface="Cambria Math"/>
                        </a:rPr>
                        <m:t>𝟓</m:t>
                      </m:r>
                      <m:r>
                        <a:rPr lang="en-US" sz="1800" b="1">
                          <a:latin typeface="Cambria Math" panose="02040503050406030204" pitchFamily="18" charset="0"/>
                        </a:rPr>
                        <m:t>!</m:t>
                      </m:r>
                      <m:r>
                        <a:rPr lang="ru-RU" sz="1800" b="1">
                          <a:latin typeface="Cambria Math"/>
                        </a:rPr>
                        <m:t>=</m:t>
                      </m:r>
                      <m:r>
                        <a:rPr lang="ru-RU" sz="1800" b="1">
                          <a:latin typeface="Cambria Math"/>
                        </a:rPr>
                        <m:t>𝟏𝟐𝟎</m:t>
                      </m:r>
                    </m:oMath>
                  </m:oMathPara>
                </a14:m>
                <a:br>
                  <a:rPr lang="en-US" sz="1800" b="1" dirty="0"/>
                </a:br>
                <a:endParaRPr lang="ru-RU" sz="1800" b="1" dirty="0"/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052" y="2024290"/>
                <a:ext cx="2729290" cy="83099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9272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8" grpId="0" animBg="1"/>
      <p:bldP spid="24" grpId="0" animBg="1"/>
      <p:bldP spid="25" grpId="0" animBg="1"/>
      <p:bldP spid="26" grpId="0" animBg="1"/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 txBox="1"/>
          <p:nvPr/>
        </p:nvSpPr>
        <p:spPr>
          <a:xfrm>
            <a:off x="246379" y="968579"/>
            <a:ext cx="5897247" cy="3634581"/>
          </a:xfrm>
          <a:prstGeom prst="rect">
            <a:avLst/>
          </a:prstGeom>
        </p:spPr>
        <p:txBody>
          <a:bodyPr vert="horz" lIns="83768" tIns="41884" rIns="83768" bIns="41884" rtlCol="0">
            <a:noAutofit/>
          </a:bodyPr>
          <a:lstStyle>
            <a:lvl1pPr marL="314325" indent="-314325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720" indent="-26162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62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6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7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2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4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4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4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-masala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/>
              <a:t>Futbol</a:t>
            </a:r>
            <a:r>
              <a:rPr lang="en-US" sz="2400" b="1" dirty="0"/>
              <a:t> </a:t>
            </a:r>
            <a:r>
              <a:rPr lang="en-US" sz="2400" b="1" dirty="0" err="1"/>
              <a:t>musobaqasida</a:t>
            </a:r>
            <a:r>
              <a:rPr lang="en-US" sz="2400" b="1" dirty="0"/>
              <a:t> </a:t>
            </a:r>
            <a:r>
              <a:rPr lang="en-US" sz="2400" b="1" dirty="0" err="1"/>
              <a:t>o‘nta</a:t>
            </a:r>
            <a:r>
              <a:rPr lang="en-US" sz="2400" b="1" dirty="0"/>
              <a:t> </a:t>
            </a:r>
            <a:r>
              <a:rPr lang="en-US" sz="2400" b="1" dirty="0" err="1"/>
              <a:t>jamoa</a:t>
            </a:r>
            <a:r>
              <a:rPr lang="en-US" sz="2400" b="1" dirty="0"/>
              <a:t> </a:t>
            </a:r>
            <a:r>
              <a:rPr lang="en-US" sz="2400" b="1" dirty="0" err="1"/>
              <a:t>qatnashmoqda</a:t>
            </a:r>
            <a:r>
              <a:rPr lang="en-US" sz="2400" b="1" dirty="0"/>
              <a:t>. </a:t>
            </a:r>
            <a:r>
              <a:rPr lang="en-US" sz="2400" b="1" dirty="0" err="1"/>
              <a:t>Musobaqa</a:t>
            </a:r>
            <a:r>
              <a:rPr lang="en-US" sz="2400" b="1" dirty="0"/>
              <a:t> </a:t>
            </a:r>
            <a:r>
              <a:rPr lang="en-US" sz="2400" b="1" dirty="0" err="1"/>
              <a:t>yakuniga</a:t>
            </a:r>
            <a:r>
              <a:rPr lang="en-US" sz="2400" b="1" dirty="0"/>
              <a:t> </a:t>
            </a:r>
            <a:r>
              <a:rPr lang="en-US" sz="2400" b="1" dirty="0" err="1"/>
              <a:t>ko‘ra</a:t>
            </a:r>
            <a:r>
              <a:rPr lang="en-US" sz="2400" b="1" dirty="0"/>
              <a:t> </a:t>
            </a:r>
            <a:r>
              <a:rPr lang="en-US" sz="2400" b="1" dirty="0" err="1"/>
              <a:t>uchta</a:t>
            </a:r>
            <a:r>
              <a:rPr lang="en-US" sz="2400" b="1" dirty="0"/>
              <a:t> 1-, 2- </a:t>
            </a:r>
            <a:r>
              <a:rPr lang="en-US" sz="2400" b="1" dirty="0" err="1"/>
              <a:t>va</a:t>
            </a:r>
            <a:r>
              <a:rPr lang="en-US" sz="2400" b="1" dirty="0"/>
              <a:t> 3-sovrinli </a:t>
            </a:r>
            <a:r>
              <a:rPr lang="en-US" sz="2400" b="1" dirty="0" err="1"/>
              <a:t>o‘rinlar</a:t>
            </a:r>
            <a:r>
              <a:rPr lang="en-US" sz="2400" b="1" dirty="0"/>
              <a:t> </a:t>
            </a:r>
            <a:r>
              <a:rPr lang="en-US" sz="2400" b="1" dirty="0" err="1"/>
              <a:t>aniqlanadi</a:t>
            </a:r>
            <a:r>
              <a:rPr lang="en-US" sz="2400" b="1" dirty="0"/>
              <a:t> </a:t>
            </a:r>
            <a:r>
              <a:rPr lang="en-US" sz="2400" b="1" dirty="0" err="1"/>
              <a:t>hamda</a:t>
            </a:r>
            <a:r>
              <a:rPr lang="en-US" sz="2400" b="1" dirty="0"/>
              <a:t> </a:t>
            </a:r>
            <a:r>
              <a:rPr lang="en-US" sz="2400" b="1" dirty="0" err="1"/>
              <a:t>ikkita</a:t>
            </a:r>
            <a:r>
              <a:rPr lang="en-US" sz="2400" b="1" dirty="0"/>
              <a:t> </a:t>
            </a:r>
            <a:r>
              <a:rPr lang="en-US" sz="2400" b="1" dirty="0" err="1"/>
              <a:t>oxirgi</a:t>
            </a:r>
            <a:r>
              <a:rPr lang="en-US" sz="2400" b="1" dirty="0"/>
              <a:t> </a:t>
            </a:r>
            <a:r>
              <a:rPr lang="en-US" sz="2400" b="1" dirty="0" err="1"/>
              <a:t>o‘rinni</a:t>
            </a:r>
            <a:r>
              <a:rPr lang="en-US" sz="2400" b="1" dirty="0"/>
              <a:t> </a:t>
            </a:r>
            <a:r>
              <a:rPr lang="en-US" sz="2400" b="1" dirty="0" err="1"/>
              <a:t>egallagan</a:t>
            </a:r>
            <a:r>
              <a:rPr lang="en-US" sz="2400" b="1" dirty="0"/>
              <a:t> </a:t>
            </a:r>
            <a:r>
              <a:rPr lang="en-US" sz="2400" b="1" dirty="0" err="1"/>
              <a:t>jamoa</a:t>
            </a:r>
            <a:r>
              <a:rPr lang="en-US" sz="2400" b="1" dirty="0"/>
              <a:t> </a:t>
            </a:r>
            <a:r>
              <a:rPr lang="en-US" sz="2400" b="1" dirty="0" err="1"/>
              <a:t>quyi</a:t>
            </a:r>
            <a:r>
              <a:rPr lang="en-US" sz="2400" b="1" dirty="0"/>
              <a:t> </a:t>
            </a:r>
            <a:r>
              <a:rPr lang="en-US" sz="2400" b="1" dirty="0" err="1"/>
              <a:t>pog‘onaga</a:t>
            </a:r>
            <a:r>
              <a:rPr lang="en-US" sz="2400" b="1" dirty="0"/>
              <a:t> </a:t>
            </a:r>
            <a:r>
              <a:rPr lang="en-US" sz="2400" b="1" dirty="0" err="1"/>
              <a:t>tushiriladi</a:t>
            </a:r>
            <a:r>
              <a:rPr lang="en-US" sz="2400" b="1" dirty="0"/>
              <a:t>. Agar </a:t>
            </a:r>
            <a:r>
              <a:rPr lang="en-US" sz="2400" b="1" dirty="0" err="1"/>
              <a:t>faqat</a:t>
            </a:r>
            <a:r>
              <a:rPr lang="en-US" sz="2400" b="1" dirty="0"/>
              <a:t> </a:t>
            </a:r>
            <a:r>
              <a:rPr lang="en-US" sz="2400" b="1" dirty="0" err="1"/>
              <a:t>birinchi</a:t>
            </a:r>
            <a:r>
              <a:rPr lang="en-US" sz="2400" b="1" dirty="0"/>
              <a:t> </a:t>
            </a:r>
            <a:r>
              <a:rPr lang="en-US" sz="2400" b="1" dirty="0" err="1"/>
              <a:t>uchta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oxirgi</a:t>
            </a:r>
            <a:r>
              <a:rPr lang="en-US" sz="2400" b="1" dirty="0"/>
              <a:t> </a:t>
            </a:r>
            <a:r>
              <a:rPr lang="en-US" sz="2400" b="1" dirty="0" err="1"/>
              <a:t>ikkita</a:t>
            </a:r>
            <a:r>
              <a:rPr lang="en-US" sz="2400" b="1" dirty="0"/>
              <a:t> </a:t>
            </a:r>
            <a:r>
              <a:rPr lang="en-US" sz="2400" b="1" dirty="0" err="1"/>
              <a:t>jamoalar</a:t>
            </a:r>
            <a:r>
              <a:rPr lang="en-US" sz="2400" b="1" dirty="0"/>
              <a:t> </a:t>
            </a:r>
            <a:r>
              <a:rPr lang="en-US" sz="2400" b="1" dirty="0" err="1"/>
              <a:t>o‘rni</a:t>
            </a:r>
            <a:r>
              <a:rPr lang="en-US" sz="2400" b="1" dirty="0"/>
              <a:t> </a:t>
            </a:r>
            <a:r>
              <a:rPr lang="en-US" sz="2400" b="1" dirty="0" err="1"/>
              <a:t>hisobga</a:t>
            </a:r>
            <a:r>
              <a:rPr lang="en-US" sz="2400" b="1" dirty="0"/>
              <a:t> </a:t>
            </a:r>
            <a:r>
              <a:rPr lang="en-US" sz="2400" b="1" dirty="0" err="1"/>
              <a:t>olinsa</a:t>
            </a:r>
            <a:r>
              <a:rPr lang="en-US" sz="2400" b="1" dirty="0"/>
              <a:t>, </a:t>
            </a:r>
            <a:r>
              <a:rPr lang="en-US" sz="2400" b="1" dirty="0" err="1"/>
              <a:t>musobaqa</a:t>
            </a:r>
            <a:r>
              <a:rPr lang="en-US" sz="2400" b="1" dirty="0"/>
              <a:t> </a:t>
            </a:r>
            <a:r>
              <a:rPr lang="en-US" sz="2400" b="1" dirty="0" err="1"/>
              <a:t>yakunlari</a:t>
            </a:r>
            <a:r>
              <a:rPr lang="en-US" sz="2400" b="1" dirty="0"/>
              <a:t> </a:t>
            </a:r>
            <a:r>
              <a:rPr lang="en-US" sz="2400" b="1" dirty="0" err="1"/>
              <a:t>necha</a:t>
            </a:r>
            <a:r>
              <a:rPr lang="en-US" sz="2400" b="1" dirty="0"/>
              <a:t> </a:t>
            </a:r>
            <a:r>
              <a:rPr lang="en-US" sz="2400" b="1" dirty="0" err="1"/>
              <a:t>xil</a:t>
            </a:r>
            <a:r>
              <a:rPr lang="en-US" sz="2400" b="1" dirty="0"/>
              <a:t> </a:t>
            </a:r>
            <a:r>
              <a:rPr lang="en-US" sz="2400" b="1" dirty="0" err="1"/>
              <a:t>bo‘lishi</a:t>
            </a:r>
            <a:r>
              <a:rPr lang="en-US" sz="2400" b="1" dirty="0"/>
              <a:t> </a:t>
            </a:r>
            <a:r>
              <a:rPr lang="en-US" sz="2400" b="1" dirty="0" err="1"/>
              <a:t>mumkin</a:t>
            </a:r>
            <a:r>
              <a:rPr lang="en-US" sz="2400" b="1" dirty="0"/>
              <a:t>?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</a:p>
        </p:txBody>
      </p:sp>
      <p:pic>
        <p:nvPicPr>
          <p:cNvPr id="1028" name="Picture 4" descr="Болл и футбольное поле | Премиум вектор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169" y="1123390"/>
            <a:ext cx="2753667" cy="2753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226764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1090" y="606703"/>
            <a:ext cx="5452462" cy="33766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2"/>
              <p:cNvSpPr txBox="1"/>
              <p:nvPr/>
            </p:nvSpPr>
            <p:spPr>
              <a:xfrm>
                <a:off x="205188" y="438431"/>
                <a:ext cx="3923550" cy="4546465"/>
              </a:xfrm>
              <a:prstGeom prst="rect">
                <a:avLst/>
              </a:prstGeom>
            </p:spPr>
            <p:txBody>
              <a:bodyPr vert="horz" lIns="83768" tIns="41884" rIns="83768" bIns="41884" rtlCol="0">
                <a:noAutofit/>
              </a:bodyPr>
              <a:lstStyle>
                <a:lvl1pPr marL="314325" indent="-314325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9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0720" indent="-26162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4711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46621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84680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303780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2224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14134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56044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Masala 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shartiga</a:t>
                </a: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ko‘ra</a:t>
                </a:r>
                <a:r>
                  <a:rPr lang="ru-RU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 = 10. </a:t>
                </a:r>
                <a:endParaRPr lang="ru-RU" sz="16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a) 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Birinchi</a:t>
                </a: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uchta</a:t>
                </a: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jamoani</a:t>
                </a: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tanlash</a:t>
                </a:r>
                <a:endParaRPr lang="en-US" sz="16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spcBef>
                    <a:spcPts val="0"/>
                  </a:spcBef>
                  <a:buFont typeface="Arial" panose="020B0604020202020204" pitchFamily="34" charset="0"/>
                  <a:buAutoNum type="alphaLcParenR"/>
                </a:pPr>
                <a:endParaRPr lang="en-US" sz="16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spcBef>
                    <a:spcPts val="0"/>
                  </a:spcBef>
                  <a:buFont typeface="Arial" panose="020B0604020202020204" pitchFamily="34" charset="0"/>
                  <a:buAutoNum type="alphaLcParenR"/>
                </a:pPr>
                <a:endParaRPr lang="en-US" sz="16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ru-RU" sz="16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b) 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Oxirgi</a:t>
                </a: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ikkita</a:t>
                </a: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jamoani</a:t>
                </a: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tanlash</a:t>
                </a:r>
                <a:endParaRPr lang="en-US" sz="16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US" sz="16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ru-RU" sz="16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ru-RU" sz="16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Ko‘paytirish</a:t>
                </a: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qoidasiga</a:t>
                </a: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ko</a:t>
                </a:r>
                <a:r>
                  <a:rPr lang="en-US" sz="16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‘</a:t>
                </a:r>
                <a:r>
                  <a:rPr lang="en-US" sz="16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ra</a:t>
                </a:r>
                <a:endParaRPr lang="en-US" sz="16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ru-RU" sz="900" b="1" i="1" dirty="0">
                  <a:solidFill>
                    <a:srgbClr val="C00000"/>
                  </a:solidFill>
                  <a:latin typeface="Cambria Math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16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𝑨</m:t>
                          </m:r>
                        </m:e>
                        <m:sub>
                          <m:r>
                            <a:rPr lang="en-US" sz="1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𝟏𝟎</m:t>
                          </m:r>
                        </m:sub>
                        <m:sup>
                          <m:r>
                            <a:rPr lang="en-US" sz="1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bSup>
                      <m:r>
                        <a:rPr lang="en-US" sz="1600" b="1" i="1">
                          <a:solidFill>
                            <a:srgbClr val="C00000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∙</m:t>
                      </m:r>
                      <m:sSubSup>
                        <m:sSubSupPr>
                          <m:ctrlPr>
                            <a:rPr lang="en-US" sz="16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sz="1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𝟕</m:t>
                          </m:r>
                        </m:sub>
                        <m:sup>
                          <m:r>
                            <a:rPr lang="en-US" sz="1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bSup>
                      <m:r>
                        <a:rPr lang="en-US" sz="1600" b="1" i="1">
                          <a:solidFill>
                            <a:srgbClr val="C00000"/>
                          </a:solidFill>
                          <a:latin typeface="Cambria Math" panose="02040503050406030204"/>
                        </a:rPr>
                        <m:t>=</m:t>
                      </m:r>
                      <m:r>
                        <a:rPr lang="en-US" sz="1600" b="1" i="1">
                          <a:solidFill>
                            <a:srgbClr val="C00000"/>
                          </a:solidFill>
                          <a:latin typeface="Cambria Math" panose="02040503050406030204"/>
                        </a:rPr>
                        <m:t>𝟕𝟐𝟎</m:t>
                      </m:r>
                      <m:r>
                        <a:rPr lang="en-US" sz="1600" b="1" i="1">
                          <a:solidFill>
                            <a:srgbClr val="C00000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∙</m:t>
                      </m:r>
                      <m:r>
                        <a:rPr lang="en-US" sz="1600" b="1" i="1">
                          <a:solidFill>
                            <a:srgbClr val="C00000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𝟐𝟏</m:t>
                      </m:r>
                      <m:r>
                        <a:rPr lang="en-US" sz="1600" b="1" i="1">
                          <a:solidFill>
                            <a:srgbClr val="C00000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=</m:t>
                      </m:r>
                      <m:r>
                        <a:rPr lang="en-US" sz="1600" b="1" i="1">
                          <a:solidFill>
                            <a:srgbClr val="C00000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𝟏𝟓</m:t>
                      </m:r>
                      <m:r>
                        <a:rPr lang="en-US" sz="1600" b="1" i="1">
                          <a:solidFill>
                            <a:srgbClr val="C00000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 </m:t>
                      </m:r>
                      <m:r>
                        <a:rPr lang="en-US" sz="1600" b="1" i="1">
                          <a:solidFill>
                            <a:srgbClr val="C00000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𝟏𝟐𝟎</m:t>
                      </m:r>
                    </m:oMath>
                  </m:oMathPara>
                </a14:m>
                <a:endParaRPr lang="en-US" sz="1600" b="1" dirty="0">
                  <a:solidFill>
                    <a:srgbClr val="002060"/>
                  </a:solidFill>
                </a:endParaRPr>
              </a:p>
              <a:p>
                <a:pPr marL="457200" indent="-457200">
                  <a:spcBef>
                    <a:spcPts val="0"/>
                  </a:spcBef>
                  <a:buFont typeface="Arial" panose="020B0604020202020204" pitchFamily="34" charset="0"/>
                  <a:buAutoNum type="alphaLcParenR"/>
                </a:pPr>
                <a:endParaRPr lang="en-US" sz="1600" b="1" dirty="0">
                  <a:solidFill>
                    <a:srgbClr val="002060"/>
                  </a:solidFill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US" sz="800" b="1" i="1" dirty="0">
                  <a:solidFill>
                    <a:srgbClr val="002060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Объект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188" y="438431"/>
                <a:ext cx="3923550" cy="4546465"/>
              </a:xfrm>
              <a:prstGeom prst="rect">
                <a:avLst/>
              </a:prstGeom>
              <a:blipFill rotWithShape="1">
                <a:blip r:embed="rId3"/>
                <a:stretch>
                  <a:fillRect l="-1089" t="-53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5173519" y="4751137"/>
            <a:ext cx="2887865" cy="392363"/>
          </a:xfrm>
          <a:prstGeom prst="rect">
            <a:avLst/>
          </a:prstGeom>
        </p:spPr>
        <p:txBody>
          <a:bodyPr wrap="none" lIns="83768" tIns="41884" rIns="83768" bIns="41884">
            <a:spAutoFit/>
          </a:bodyPr>
          <a:lstStyle/>
          <a:p>
            <a:r>
              <a:rPr lang="en-US" sz="2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15 120</a:t>
            </a: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трелка углом 15"/>
          <p:cNvSpPr/>
          <p:nvPr/>
        </p:nvSpPr>
        <p:spPr>
          <a:xfrm rot="16200000" flipH="1">
            <a:off x="4947788" y="1593383"/>
            <a:ext cx="335302" cy="664410"/>
          </a:xfrm>
          <a:prstGeom prst="bentArrow">
            <a:avLst>
              <a:gd name="adj1" fmla="val 14303"/>
              <a:gd name="adj2" fmla="val 20943"/>
              <a:gd name="adj3" fmla="val 26353"/>
              <a:gd name="adj4" fmla="val 47591"/>
            </a:avLst>
          </a:prstGeom>
          <a:solidFill>
            <a:srgbClr val="C00000"/>
          </a:solidFill>
          <a:ln w="3175">
            <a:solidFill>
              <a:srgbClr val="C0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0252" y="92182"/>
            <a:ext cx="1219949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sz="18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r>
              <a:rPr lang="en-US" sz="1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6280567" y="1199445"/>
            <a:ext cx="220196" cy="192559"/>
          </a:xfrm>
          <a:prstGeom prst="downArrow">
            <a:avLst/>
          </a:prstGeom>
          <a:solidFill>
            <a:srgbClr val="C00000"/>
          </a:solidFill>
          <a:ln w="3175">
            <a:solidFill>
              <a:srgbClr val="C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200"/>
          </a:p>
        </p:txBody>
      </p:sp>
      <p:sp>
        <p:nvSpPr>
          <p:cNvPr id="20" name="Овал 19"/>
          <p:cNvSpPr/>
          <p:nvPr/>
        </p:nvSpPr>
        <p:spPr>
          <a:xfrm>
            <a:off x="3611090" y="1934759"/>
            <a:ext cx="1838125" cy="1137694"/>
          </a:xfrm>
          <a:prstGeom prst="ellipse">
            <a:avLst/>
          </a:prstGeom>
          <a:noFill/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ru-RU" sz="1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Прямоугольник 21"/>
              <p:cNvSpPr/>
              <p:nvPr/>
            </p:nvSpPr>
            <p:spPr>
              <a:xfrm>
                <a:off x="862401" y="1066677"/>
                <a:ext cx="1557109" cy="472582"/>
              </a:xfrm>
              <a:prstGeom prst="rect">
                <a:avLst/>
              </a:prstGeom>
            </p:spPr>
            <p:txBody>
              <a:bodyPr wrap="none" lIns="68580" tIns="34290" rIns="68580" bIns="3429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1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𝑨</m:t>
                          </m:r>
                        </m:e>
                        <m:sub>
                          <m:r>
                            <a:rPr lang="en-US" sz="1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𝟏𝟎</m:t>
                          </m:r>
                        </m:sub>
                        <m:sup>
                          <m:r>
                            <a:rPr lang="en-US" sz="1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bSup>
                      <m:r>
                        <a:rPr lang="en-US" sz="1400" b="1" i="1">
                          <a:solidFill>
                            <a:srgbClr val="C00000"/>
                          </a:solidFill>
                          <a:latin typeface="Cambria Math" panose="02040503050406030204"/>
                        </a:rPr>
                        <m:t>=</m:t>
                      </m:r>
                      <m:f>
                        <m:fPr>
                          <m:ctrlPr>
                            <a:rPr lang="en-US" sz="1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𝟏𝟎</m:t>
                          </m:r>
                          <m:r>
                            <a:rPr lang="en-US" sz="1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num>
                        <m:den>
                          <m:r>
                            <a:rPr lang="en-US" sz="1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𝟕</m:t>
                          </m:r>
                          <m:r>
                            <a:rPr lang="en-US" sz="1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den>
                      </m:f>
                      <m:r>
                        <a:rPr lang="en-US" sz="1400" b="1" i="1">
                          <a:solidFill>
                            <a:srgbClr val="C00000"/>
                          </a:solidFill>
                          <a:latin typeface="Cambria Math" panose="02040503050406030204"/>
                        </a:rPr>
                        <m:t>=</m:t>
                      </m:r>
                      <m:r>
                        <a:rPr lang="en-US" sz="1400" b="1" i="1">
                          <a:solidFill>
                            <a:srgbClr val="C00000"/>
                          </a:solidFill>
                          <a:latin typeface="Cambria Math" panose="02040503050406030204"/>
                        </a:rPr>
                        <m:t>𝟕𝟐𝟎</m:t>
                      </m:r>
                      <m:r>
                        <a:rPr lang="en-US" sz="1400" b="1" i="1">
                          <a:latin typeface="Cambria Math" panose="02040503050406030204"/>
                        </a:rPr>
                        <m:t> </m:t>
                      </m:r>
                    </m:oMath>
                  </m:oMathPara>
                </a14:m>
                <a:endParaRPr lang="ru-RU" sz="1400" dirty="0"/>
              </a:p>
            </p:txBody>
          </p:sp>
        </mc:Choice>
        <mc:Fallback xmlns="">
          <p:sp>
            <p:nvSpPr>
              <p:cNvPr id="22" name="Прямоугольник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401" y="1066677"/>
                <a:ext cx="1557109" cy="472582"/>
              </a:xfrm>
              <a:prstGeom prst="rect">
                <a:avLst/>
              </a:prstGeom>
              <a:blipFill rotWithShape="1">
                <a:blip r:embed="rId4"/>
                <a:stretch>
                  <a:fillRect b="-256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Прямоугольник 22"/>
              <p:cNvSpPr/>
              <p:nvPr/>
            </p:nvSpPr>
            <p:spPr>
              <a:xfrm>
                <a:off x="754583" y="2102411"/>
                <a:ext cx="1983428" cy="496675"/>
              </a:xfrm>
              <a:prstGeom prst="rect">
                <a:avLst/>
              </a:prstGeom>
            </p:spPr>
            <p:txBody>
              <a:bodyPr wrap="none" lIns="68580" tIns="34290" rIns="68580" bIns="3429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𝟕</m:t>
                        </m:r>
                      </m:sub>
                      <m:sup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bSup>
                    <m:r>
                      <a:rPr lang="en-US" sz="1800" b="1" i="1">
                        <a:solidFill>
                          <a:srgbClr val="C00000"/>
                        </a:solidFill>
                        <a:latin typeface="Cambria Math" panose="02040503050406030204"/>
                      </a:rPr>
                      <m:t>=</m:t>
                    </m:r>
                    <m:f>
                      <m:fPr>
                        <m:ctrlP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𝟕</m:t>
                        </m:r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18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1800" b="1" i="1">
                                <a:solidFill>
                                  <a:srgbClr val="C00000"/>
                                </a:solidFill>
                                <a:latin typeface="Cambria Math" panose="02040503050406030204"/>
                              </a:rPr>
                              <m:t>𝟕</m:t>
                            </m:r>
                            <m:r>
                              <a:rPr lang="en-US" sz="1800" b="1" i="1">
                                <a:solidFill>
                                  <a:srgbClr val="C00000"/>
                                </a:solidFill>
                                <a:latin typeface="Cambria Math" panose="02040503050406030204"/>
                              </a:rPr>
                              <m:t>−</m:t>
                            </m:r>
                            <m:r>
                              <a:rPr lang="en-US" sz="1800" b="1" i="1">
                                <a:solidFill>
                                  <a:srgbClr val="C00000"/>
                                </a:solidFill>
                                <a:latin typeface="Cambria Math" panose="02040503050406030204"/>
                              </a:rPr>
                              <m:t>𝟓</m:t>
                            </m:r>
                          </m:e>
                        </m:d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!</m:t>
                        </m:r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𝟓</m:t>
                        </m:r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!</m:t>
                        </m:r>
                      </m:den>
                    </m:f>
                    <m:r>
                      <a:rPr lang="en-US" sz="1800" b="1" i="1">
                        <a:solidFill>
                          <a:srgbClr val="C00000"/>
                        </a:solidFill>
                        <a:latin typeface="Cambria Math" panose="02040503050406030204"/>
                      </a:rPr>
                      <m:t>=</m:t>
                    </m:r>
                    <m:r>
                      <a:rPr lang="en-US" sz="1800" b="1" i="1">
                        <a:solidFill>
                          <a:srgbClr val="C00000"/>
                        </a:solidFill>
                        <a:latin typeface="Cambria Math" panose="02040503050406030204"/>
                      </a:rPr>
                      <m:t>𝟐𝟏</m:t>
                    </m:r>
                  </m:oMath>
                </a14:m>
                <a:r>
                  <a:rPr lang="en-US" sz="1800" b="1" dirty="0">
                    <a:solidFill>
                      <a:srgbClr val="C00000"/>
                    </a:solidFill>
                  </a:rPr>
                  <a:t> </a:t>
                </a:r>
                <a:endParaRPr lang="ru-RU" sz="1800" dirty="0"/>
              </a:p>
            </p:txBody>
          </p:sp>
        </mc:Choice>
        <mc:Fallback xmlns="">
          <p:sp>
            <p:nvSpPr>
              <p:cNvPr id="23" name="Прямоугольник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583" y="2102411"/>
                <a:ext cx="1983428" cy="496675"/>
              </a:xfrm>
              <a:prstGeom prst="rect">
                <a:avLst/>
              </a:prstGeom>
              <a:blipFill rotWithShape="1">
                <a:blip r:embed="rId5"/>
                <a:stretch>
                  <a:fillRect l="-61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Стрелка углом 23"/>
          <p:cNvSpPr/>
          <p:nvPr/>
        </p:nvSpPr>
        <p:spPr>
          <a:xfrm rot="5400000">
            <a:off x="7306988" y="1766482"/>
            <a:ext cx="335303" cy="322596"/>
          </a:xfrm>
          <a:prstGeom prst="bentArrow">
            <a:avLst>
              <a:gd name="adj1" fmla="val 11463"/>
              <a:gd name="adj2" fmla="val 20943"/>
              <a:gd name="adj3" fmla="val 26353"/>
              <a:gd name="adj4" fmla="val 43750"/>
            </a:avLst>
          </a:prstGeom>
          <a:solidFill>
            <a:srgbClr val="C00000"/>
          </a:solidFill>
          <a:ln w="3175">
            <a:solidFill>
              <a:srgbClr val="C0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25" name="Стрелка углом 24"/>
          <p:cNvSpPr/>
          <p:nvPr/>
        </p:nvSpPr>
        <p:spPr>
          <a:xfrm rot="16200000" flipH="1">
            <a:off x="5994170" y="2404429"/>
            <a:ext cx="586754" cy="826989"/>
          </a:xfrm>
          <a:prstGeom prst="bentArrow">
            <a:avLst>
              <a:gd name="adj1" fmla="val 7382"/>
              <a:gd name="adj2" fmla="val 13744"/>
              <a:gd name="adj3" fmla="val 12678"/>
              <a:gd name="adj4" fmla="val 54904"/>
            </a:avLst>
          </a:prstGeom>
          <a:solidFill>
            <a:srgbClr val="C00000"/>
          </a:solidFill>
          <a:ln w="3175">
            <a:solidFill>
              <a:srgbClr val="C0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4936170" y="2980160"/>
            <a:ext cx="1764872" cy="1160281"/>
          </a:xfrm>
          <a:prstGeom prst="ellipse">
            <a:avLst/>
          </a:prstGeom>
          <a:noFill/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350086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6" grpId="0" animBg="1"/>
      <p:bldP spid="18" grpId="0" animBg="1"/>
      <p:bldP spid="20" grpId="0" animBg="1"/>
      <p:bldP spid="22" grpId="0"/>
      <p:bldP spid="23" grpId="0"/>
      <p:bldP spid="24" grpId="0" animBg="1"/>
      <p:bldP spid="25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трелка вниз 6"/>
          <p:cNvSpPr/>
          <p:nvPr/>
        </p:nvSpPr>
        <p:spPr>
          <a:xfrm>
            <a:off x="4560358" y="882923"/>
            <a:ext cx="264585" cy="247650"/>
          </a:xfrm>
          <a:prstGeom prst="downArrow">
            <a:avLst/>
          </a:prstGeom>
          <a:solidFill>
            <a:srgbClr val="0066FF"/>
          </a:solidFill>
          <a:ln w="3175">
            <a:solidFill>
              <a:srgbClr val="0066FF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966" y="-28239"/>
            <a:ext cx="8658422" cy="431800"/>
          </a:xfrm>
        </p:spPr>
        <p:txBody>
          <a:bodyPr>
            <a:noAutofit/>
          </a:bodyPr>
          <a:lstStyle/>
          <a:p>
            <a:r>
              <a:rPr lang="en-US" sz="2000" b="1" dirty="0" err="1">
                <a:solidFill>
                  <a:srgbClr val="0025D8"/>
                </a:solidFill>
              </a:rPr>
              <a:t>Takrorli</a:t>
            </a:r>
            <a:r>
              <a:rPr lang="en-US" sz="2000" b="1" dirty="0">
                <a:solidFill>
                  <a:srgbClr val="0025D8"/>
                </a:solidFill>
              </a:rPr>
              <a:t> </a:t>
            </a:r>
            <a:r>
              <a:rPr lang="en-US" sz="2000" b="1" dirty="0" err="1">
                <a:solidFill>
                  <a:srgbClr val="0025D8"/>
                </a:solidFill>
              </a:rPr>
              <a:t>tanlamalarga</a:t>
            </a:r>
            <a:r>
              <a:rPr lang="en-US" sz="2000" b="1" dirty="0">
                <a:solidFill>
                  <a:srgbClr val="0025D8"/>
                </a:solidFill>
              </a:rPr>
              <a:t> </a:t>
            </a:r>
            <a:r>
              <a:rPr lang="en-US" sz="2000" b="1" dirty="0" err="1">
                <a:solidFill>
                  <a:srgbClr val="0025D8"/>
                </a:solidFill>
              </a:rPr>
              <a:t>doir</a:t>
            </a:r>
            <a:r>
              <a:rPr lang="en-US" sz="2000" b="1" dirty="0">
                <a:solidFill>
                  <a:srgbClr val="0025D8"/>
                </a:solidFill>
              </a:rPr>
              <a:t> </a:t>
            </a:r>
            <a:r>
              <a:rPr lang="en-US" sz="2000" b="1" dirty="0" err="1">
                <a:solidFill>
                  <a:srgbClr val="0025D8"/>
                </a:solidFill>
              </a:rPr>
              <a:t>kombinatorika</a:t>
            </a:r>
            <a:r>
              <a:rPr lang="en-US" sz="2000" b="1" dirty="0">
                <a:solidFill>
                  <a:srgbClr val="0025D8"/>
                </a:solidFill>
              </a:rPr>
              <a:t> </a:t>
            </a:r>
            <a:r>
              <a:rPr lang="en-US" sz="2000" b="1" dirty="0" err="1">
                <a:solidFill>
                  <a:srgbClr val="0025D8"/>
                </a:solidFill>
              </a:rPr>
              <a:t>masalalarini</a:t>
            </a:r>
            <a:r>
              <a:rPr lang="en-US" sz="2000" b="1" dirty="0">
                <a:solidFill>
                  <a:srgbClr val="0025D8"/>
                </a:solidFill>
              </a:rPr>
              <a:t> </a:t>
            </a:r>
            <a:r>
              <a:rPr lang="en-US" sz="2000" b="1" dirty="0" err="1">
                <a:solidFill>
                  <a:srgbClr val="0025D8"/>
                </a:solidFill>
              </a:rPr>
              <a:t>yechish</a:t>
            </a:r>
            <a:r>
              <a:rPr lang="en-US" sz="2000" b="1" dirty="0">
                <a:solidFill>
                  <a:srgbClr val="0025D8"/>
                </a:solidFill>
              </a:rPr>
              <a:t> </a:t>
            </a:r>
            <a:r>
              <a:rPr lang="en-US" sz="2000" b="1" dirty="0" err="1">
                <a:solidFill>
                  <a:srgbClr val="0025D8"/>
                </a:solidFill>
              </a:rPr>
              <a:t>algoritmi</a:t>
            </a:r>
            <a:endParaRPr lang="en-US" sz="2000" b="1" dirty="0">
              <a:solidFill>
                <a:srgbClr val="0025D8"/>
              </a:solidFill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1625831" y="353147"/>
            <a:ext cx="6162335" cy="555000"/>
          </a:xfrm>
          <a:prstGeom prst="flowChartAlternateProcess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66FF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r>
              <a:rPr lang="en-US" sz="1800" b="1" dirty="0">
                <a:solidFill>
                  <a:srgbClr val="002060"/>
                </a:solidFill>
              </a:rPr>
              <a:t>Bosh to‘plamdagi elementlar </a:t>
            </a:r>
            <a:r>
              <a:rPr lang="en-US" sz="1800" b="1" dirty="0" err="1">
                <a:solidFill>
                  <a:srgbClr val="002060"/>
                </a:solidFill>
              </a:rPr>
              <a:t>soni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i="1" dirty="0">
                <a:solidFill>
                  <a:srgbClr val="002060"/>
                </a:solidFill>
              </a:rPr>
              <a:t>n </a:t>
            </a:r>
            <a:r>
              <a:rPr lang="en-US" sz="1800" b="1" dirty="0">
                <a:solidFill>
                  <a:srgbClr val="002060"/>
                </a:solidFill>
              </a:rPr>
              <a:t>ta</a:t>
            </a:r>
            <a:r>
              <a:rPr lang="en-US" sz="1800" b="1" i="1" dirty="0">
                <a:solidFill>
                  <a:srgbClr val="002060"/>
                </a:solidFill>
              </a:rPr>
              <a:t>, </a:t>
            </a:r>
          </a:p>
          <a:p>
            <a:pPr algn="ctr"/>
            <a:r>
              <a:rPr lang="en-US" sz="1800" b="1" dirty="0" err="1">
                <a:solidFill>
                  <a:srgbClr val="002060"/>
                </a:solidFill>
              </a:rPr>
              <a:t>tanla</a:t>
            </a:r>
            <a:r>
              <a:rPr lang="en-US" sz="1800" b="1" dirty="0">
                <a:solidFill>
                  <a:srgbClr val="002060"/>
                </a:solidFill>
              </a:rPr>
              <a:t>ma</a:t>
            </a:r>
            <a:r>
              <a:rPr lang="en-US" sz="1800" b="1" dirty="0" err="1">
                <a:solidFill>
                  <a:srgbClr val="002060"/>
                </a:solidFill>
              </a:rPr>
              <a:t>lar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soni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GB" sz="1800" b="1" i="1" dirty="0">
                <a:solidFill>
                  <a:srgbClr val="002060"/>
                </a:solidFill>
              </a:rPr>
              <a:t>k </a:t>
            </a:r>
            <a:r>
              <a:rPr lang="en-US" sz="1800" b="1" i="1" dirty="0">
                <a:solidFill>
                  <a:srgbClr val="002060"/>
                </a:solidFill>
              </a:rPr>
              <a:t>t</a:t>
            </a:r>
            <a:r>
              <a:rPr lang="en-GB" sz="1800" b="1" dirty="0">
                <a:solidFill>
                  <a:srgbClr val="002060"/>
                </a:solidFill>
              </a:rPr>
              <a:t>a</a:t>
            </a:r>
            <a:endParaRPr lang="ru-RU" sz="1800" b="1" dirty="0">
              <a:solidFill>
                <a:srgbClr val="002060"/>
              </a:solidFill>
            </a:endParaRPr>
          </a:p>
        </p:txBody>
      </p:sp>
      <p:sp>
        <p:nvSpPr>
          <p:cNvPr id="6" name="Блок-схема: решение 5"/>
          <p:cNvSpPr/>
          <p:nvPr/>
        </p:nvSpPr>
        <p:spPr>
          <a:xfrm>
            <a:off x="3115734" y="1139218"/>
            <a:ext cx="3164109" cy="1284216"/>
          </a:xfrm>
          <a:prstGeom prst="flowChartDecision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66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r>
              <a:rPr lang="en-US" b="1" dirty="0" err="1">
                <a:solidFill>
                  <a:srgbClr val="660066"/>
                </a:solidFill>
              </a:rPr>
              <a:t>Tanlamada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err="1">
                <a:solidFill>
                  <a:srgbClr val="660066"/>
                </a:solidFill>
              </a:rPr>
              <a:t>elementlarning</a:t>
            </a:r>
            <a:r>
              <a:rPr lang="en-US" b="1">
                <a:solidFill>
                  <a:srgbClr val="660066"/>
                </a:solidFill>
              </a:rPr>
              <a:t> tartibi muhimmi?</a:t>
            </a:r>
            <a:endParaRPr lang="ru-RU" b="1" dirty="0">
              <a:solidFill>
                <a:srgbClr val="660066"/>
              </a:solidFill>
            </a:endParaRPr>
          </a:p>
        </p:txBody>
      </p:sp>
      <p:sp>
        <p:nvSpPr>
          <p:cNvPr id="8" name="Блок-схема: решение 7"/>
          <p:cNvSpPr/>
          <p:nvPr/>
        </p:nvSpPr>
        <p:spPr>
          <a:xfrm>
            <a:off x="5139552" y="2238465"/>
            <a:ext cx="2944997" cy="1419131"/>
          </a:xfrm>
          <a:prstGeom prst="flowChartDecision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66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r>
              <a:rPr lang="en-US" b="1" dirty="0" err="1">
                <a:solidFill>
                  <a:srgbClr val="660066"/>
                </a:solidFill>
              </a:rPr>
              <a:t>Barcha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elementlar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tanlamaga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kiradimi</a:t>
            </a:r>
            <a:r>
              <a:rPr lang="en-US" b="1" dirty="0">
                <a:solidFill>
                  <a:srgbClr val="660066"/>
                </a:solidFill>
              </a:rPr>
              <a:t>?</a:t>
            </a:r>
            <a:endParaRPr lang="ru-RU" b="1" dirty="0">
              <a:solidFill>
                <a:srgbClr val="660066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213744" y="1417760"/>
            <a:ext cx="550687" cy="423140"/>
          </a:xfrm>
          <a:prstGeom prst="rect">
            <a:avLst/>
          </a:prstGeom>
          <a:noFill/>
        </p:spPr>
        <p:txBody>
          <a:bodyPr wrap="none" lIns="83768" tIns="41884" rIns="83768" bIns="41884">
            <a:spAutoFit/>
          </a:bodyPr>
          <a:lstStyle/>
          <a:p>
            <a:pPr algn="ctr"/>
            <a:r>
              <a:rPr lang="en-US" sz="2200" b="1" dirty="0">
                <a:ln w="9525">
                  <a:noFill/>
                  <a:prstDash val="solid"/>
                </a:ln>
                <a:solidFill>
                  <a:srgbClr val="006600"/>
                </a:solidFill>
              </a:rPr>
              <a:t>Ha </a:t>
            </a:r>
            <a:endParaRPr lang="ru-RU" sz="2200" b="1" dirty="0">
              <a:ln w="9525">
                <a:noFill/>
                <a:prstDash val="solid"/>
              </a:ln>
              <a:solidFill>
                <a:srgbClr val="006600"/>
              </a:solidFill>
            </a:endParaRPr>
          </a:p>
        </p:txBody>
      </p:sp>
      <p:sp>
        <p:nvSpPr>
          <p:cNvPr id="12" name="Стрелка углом 11"/>
          <p:cNvSpPr/>
          <p:nvPr/>
        </p:nvSpPr>
        <p:spPr>
          <a:xfrm rot="16200000" flipH="1">
            <a:off x="2297769" y="1412079"/>
            <a:ext cx="490874" cy="1178924"/>
          </a:xfrm>
          <a:prstGeom prst="bentArrow">
            <a:avLst>
              <a:gd name="adj1" fmla="val 15607"/>
              <a:gd name="adj2" fmla="val 25000"/>
              <a:gd name="adj3" fmla="val 25000"/>
              <a:gd name="adj4" fmla="val 43750"/>
            </a:avLst>
          </a:prstGeom>
          <a:solidFill>
            <a:srgbClr val="0066FF"/>
          </a:solidFill>
          <a:ln w="3175">
            <a:solidFill>
              <a:srgbClr val="0066FF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трелка углом 12"/>
          <p:cNvSpPr/>
          <p:nvPr/>
        </p:nvSpPr>
        <p:spPr>
          <a:xfrm rot="5400000">
            <a:off x="6261926" y="1774018"/>
            <a:ext cx="478266" cy="442433"/>
          </a:xfrm>
          <a:prstGeom prst="bentArrow">
            <a:avLst>
              <a:gd name="adj1" fmla="val 11463"/>
              <a:gd name="adj2" fmla="val 20943"/>
              <a:gd name="adj3" fmla="val 26353"/>
              <a:gd name="adj4" fmla="val 43750"/>
            </a:avLst>
          </a:prstGeom>
          <a:solidFill>
            <a:srgbClr val="0066FF"/>
          </a:solidFill>
          <a:ln w="3175">
            <a:solidFill>
              <a:srgbClr val="0066FF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Блок-схема: документ 18"/>
          <p:cNvSpPr/>
          <p:nvPr/>
        </p:nvSpPr>
        <p:spPr>
          <a:xfrm>
            <a:off x="302697" y="2265894"/>
            <a:ext cx="2964014" cy="1490323"/>
          </a:xfrm>
          <a:prstGeom prst="flowChartDocument">
            <a:avLst/>
          </a:prstGeom>
          <a:ln w="28575">
            <a:solidFill>
              <a:srgbClr val="0066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300" dirty="0">
              <a:solidFill>
                <a:srgbClr val="0025D8"/>
              </a:solidFill>
            </a:endParaRPr>
          </a:p>
        </p:txBody>
      </p:sp>
      <p:sp>
        <p:nvSpPr>
          <p:cNvPr id="22" name="Блок-схема: документ 21"/>
          <p:cNvSpPr/>
          <p:nvPr/>
        </p:nvSpPr>
        <p:spPr>
          <a:xfrm>
            <a:off x="2536724" y="3802905"/>
            <a:ext cx="2312783" cy="1205312"/>
          </a:xfrm>
          <a:prstGeom prst="flowChartDocument">
            <a:avLst/>
          </a:prstGeom>
          <a:ln w="28575">
            <a:solidFill>
              <a:srgbClr val="0066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endParaRPr lang="ru-RU"/>
          </a:p>
        </p:txBody>
      </p:sp>
      <p:sp>
        <p:nvSpPr>
          <p:cNvPr id="31" name="Стрелка углом 30"/>
          <p:cNvSpPr/>
          <p:nvPr/>
        </p:nvSpPr>
        <p:spPr>
          <a:xfrm rot="5400000">
            <a:off x="7884319" y="3106456"/>
            <a:ext cx="848567" cy="493884"/>
          </a:xfrm>
          <a:prstGeom prst="bentArrow">
            <a:avLst>
              <a:gd name="adj1" fmla="val 10708"/>
              <a:gd name="adj2" fmla="val 23777"/>
              <a:gd name="adj3" fmla="val 20110"/>
              <a:gd name="adj4" fmla="val 60856"/>
            </a:avLst>
          </a:prstGeom>
          <a:solidFill>
            <a:srgbClr val="0066FF"/>
          </a:solidFill>
          <a:ln w="3175">
            <a:solidFill>
              <a:srgbClr val="0066FF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Блок-схема: документ 32"/>
          <p:cNvSpPr/>
          <p:nvPr/>
        </p:nvSpPr>
        <p:spPr>
          <a:xfrm>
            <a:off x="5572800" y="3796597"/>
            <a:ext cx="3317784" cy="1211620"/>
          </a:xfrm>
          <a:prstGeom prst="flowChartDocument">
            <a:avLst/>
          </a:prstGeom>
          <a:ln w="28575">
            <a:solidFill>
              <a:srgbClr val="0066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8052370" y="2609661"/>
            <a:ext cx="550687" cy="423140"/>
          </a:xfrm>
          <a:prstGeom prst="rect">
            <a:avLst/>
          </a:prstGeom>
          <a:noFill/>
        </p:spPr>
        <p:txBody>
          <a:bodyPr wrap="none" lIns="83768" tIns="41884" rIns="83768" bIns="41884">
            <a:spAutoFit/>
          </a:bodyPr>
          <a:lstStyle/>
          <a:p>
            <a:pPr algn="ctr"/>
            <a:r>
              <a:rPr lang="en-US" sz="2200" b="1" dirty="0">
                <a:ln w="9525">
                  <a:noFill/>
                  <a:prstDash val="solid"/>
                </a:ln>
                <a:solidFill>
                  <a:srgbClr val="006600"/>
                </a:solidFill>
              </a:rPr>
              <a:t>Ha </a:t>
            </a:r>
            <a:endParaRPr lang="ru-RU" sz="2200" b="1" dirty="0">
              <a:ln w="9525">
                <a:noFill/>
                <a:prstDash val="solid"/>
              </a:ln>
              <a:solidFill>
                <a:srgbClr val="006600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4332379" y="2542568"/>
            <a:ext cx="720541" cy="423140"/>
          </a:xfrm>
          <a:prstGeom prst="rect">
            <a:avLst/>
          </a:prstGeom>
          <a:noFill/>
        </p:spPr>
        <p:txBody>
          <a:bodyPr wrap="none" lIns="83768" tIns="41884" rIns="83768" bIns="41884">
            <a:spAutoFit/>
          </a:bodyPr>
          <a:lstStyle/>
          <a:p>
            <a:pPr algn="ctr"/>
            <a:r>
              <a:rPr lang="en-US" sz="2200" b="1">
                <a:ln w="9525">
                  <a:noFill/>
                  <a:prstDash val="solid"/>
                </a:ln>
                <a:solidFill>
                  <a:srgbClr val="C00000"/>
                </a:solidFill>
              </a:rPr>
              <a:t>Yo‘q </a:t>
            </a:r>
            <a:endParaRPr lang="ru-RU" sz="2200" b="1" dirty="0">
              <a:ln w="9525">
                <a:noFill/>
                <a:prstDash val="solid"/>
              </a:ln>
              <a:solidFill>
                <a:srgbClr val="C00000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681240" y="2234365"/>
            <a:ext cx="1561276" cy="392363"/>
          </a:xfrm>
          <a:prstGeom prst="rect">
            <a:avLst/>
          </a:prstGeom>
          <a:noFill/>
        </p:spPr>
        <p:txBody>
          <a:bodyPr wrap="square" lIns="83768" tIns="41884" rIns="83768" bIns="41884">
            <a:spAutoFit/>
          </a:bodyPr>
          <a:lstStyle/>
          <a:p>
            <a:pPr algn="ctr"/>
            <a:r>
              <a:rPr lang="en-US" sz="2000" b="1" spc="46" dirty="0" err="1">
                <a:ln w="0"/>
                <a:solidFill>
                  <a:srgbClr val="0025D8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Guruhlash</a:t>
            </a:r>
            <a:endParaRPr lang="ru-RU" sz="2000" b="1" spc="46" dirty="0">
              <a:ln w="0"/>
              <a:solidFill>
                <a:srgbClr val="0025D8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2557820" y="3756218"/>
            <a:ext cx="2367329" cy="700139"/>
          </a:xfrm>
          <a:prstGeom prst="rect">
            <a:avLst/>
          </a:prstGeom>
          <a:noFill/>
        </p:spPr>
        <p:txBody>
          <a:bodyPr wrap="square" lIns="83768" tIns="41884" rIns="83768" bIns="41884">
            <a:spAutoFit/>
          </a:bodyPr>
          <a:lstStyle/>
          <a:p>
            <a:pPr algn="ctr"/>
            <a:r>
              <a:rPr lang="en-US" sz="2000" b="1" spc="46">
                <a:ln w="0"/>
                <a:solidFill>
                  <a:srgbClr val="0025D8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O‘rinlashtirish</a:t>
            </a:r>
            <a:endParaRPr lang="en-US" sz="2000" b="1" spc="46" dirty="0">
              <a:ln w="0"/>
              <a:solidFill>
                <a:srgbClr val="0025D8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ru-RU" sz="2000" b="1" spc="46" dirty="0">
              <a:ln w="0"/>
              <a:solidFill>
                <a:srgbClr val="0025D8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6014928" y="3777683"/>
            <a:ext cx="2529300" cy="392363"/>
          </a:xfrm>
          <a:prstGeom prst="rect">
            <a:avLst/>
          </a:prstGeom>
          <a:noFill/>
        </p:spPr>
        <p:txBody>
          <a:bodyPr wrap="square" lIns="83768" tIns="41884" rIns="83768" bIns="41884">
            <a:spAutoFit/>
          </a:bodyPr>
          <a:lstStyle/>
          <a:p>
            <a:pPr algn="ctr"/>
            <a:r>
              <a:rPr lang="en-US" sz="2000" b="1" spc="46" dirty="0" err="1">
                <a:ln w="0"/>
                <a:solidFill>
                  <a:srgbClr val="0025D8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O‘rin</a:t>
            </a:r>
            <a:r>
              <a:rPr lang="en-US" sz="2000" b="1" spc="46" dirty="0">
                <a:ln w="0"/>
                <a:solidFill>
                  <a:srgbClr val="0025D8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sz="2000" b="1" spc="46" dirty="0" err="1">
                <a:ln w="0"/>
                <a:solidFill>
                  <a:srgbClr val="0025D8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almashtirish</a:t>
            </a:r>
            <a:r>
              <a:rPr lang="en-US" sz="2000" b="1" spc="46" dirty="0">
                <a:ln w="0"/>
                <a:solidFill>
                  <a:srgbClr val="0025D8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endParaRPr lang="ru-RU" sz="2000" b="1" spc="46" dirty="0">
              <a:ln w="0"/>
              <a:solidFill>
                <a:srgbClr val="0025D8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85836" y="1389716"/>
            <a:ext cx="720541" cy="423140"/>
          </a:xfrm>
          <a:prstGeom prst="rect">
            <a:avLst/>
          </a:prstGeom>
          <a:noFill/>
        </p:spPr>
        <p:txBody>
          <a:bodyPr wrap="none" lIns="83768" tIns="41884" rIns="83768" bIns="41884">
            <a:spAutoFit/>
          </a:bodyPr>
          <a:lstStyle/>
          <a:p>
            <a:pPr algn="ctr"/>
            <a:r>
              <a:rPr lang="en-US" sz="2200" b="1">
                <a:ln w="9525">
                  <a:noFill/>
                  <a:prstDash val="solid"/>
                </a:ln>
                <a:solidFill>
                  <a:srgbClr val="C00000"/>
                </a:solidFill>
              </a:rPr>
              <a:t>Yo‘q </a:t>
            </a:r>
            <a:endParaRPr lang="ru-RU" sz="2200" b="1" dirty="0">
              <a:ln w="9525">
                <a:noFill/>
                <a:prstDash val="solid"/>
              </a:ln>
              <a:solidFill>
                <a:srgbClr val="C00000"/>
              </a:solidFill>
            </a:endParaRPr>
          </a:p>
        </p:txBody>
      </p:sp>
      <p:sp>
        <p:nvSpPr>
          <p:cNvPr id="52" name="Стрелка углом 51"/>
          <p:cNvSpPr/>
          <p:nvPr/>
        </p:nvSpPr>
        <p:spPr>
          <a:xfrm rot="16200000" flipH="1">
            <a:off x="4086340" y="2686633"/>
            <a:ext cx="848567" cy="1333531"/>
          </a:xfrm>
          <a:prstGeom prst="bentArrow">
            <a:avLst>
              <a:gd name="adj1" fmla="val 8479"/>
              <a:gd name="adj2" fmla="val 13744"/>
              <a:gd name="adj3" fmla="val 12678"/>
              <a:gd name="adj4" fmla="val 60856"/>
            </a:avLst>
          </a:prstGeom>
          <a:solidFill>
            <a:srgbClr val="0066FF"/>
          </a:solidFill>
          <a:ln w="3175">
            <a:solidFill>
              <a:srgbClr val="0066FF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Прямоугольник 23"/>
              <p:cNvSpPr/>
              <p:nvPr/>
            </p:nvSpPr>
            <p:spPr>
              <a:xfrm>
                <a:off x="460061" y="2815757"/>
                <a:ext cx="2706868" cy="647918"/>
              </a:xfrm>
              <a:prstGeom prst="rect">
                <a:avLst/>
              </a:prstGeom>
            </p:spPr>
            <p:txBody>
              <a:bodyPr wrap="square" lIns="68580" tIns="34290" rIns="68580" bIns="3429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sub>
                      <m:sup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</m:sup>
                    </m:sSubSup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(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𝒏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+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𝒌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−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𝟏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)!</m:t>
                        </m:r>
                      </m:num>
                      <m:den>
                        <m:d>
                          <m:dPr>
                            <m:ctrlP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/>
                              </a:rPr>
                              <m:t>𝒏</m:t>
                            </m:r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/>
                              </a:rPr>
                              <m:t>−</m:t>
                            </m:r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/>
                              </a:rPr>
                              <m:t>𝟏</m:t>
                            </m:r>
                          </m:e>
                        </m:d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!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𝒌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!</m:t>
                        </m:r>
                      </m:den>
                    </m:f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</a:t>
                </a:r>
                <a:endParaRPr lang="ru-RU" sz="2400" dirty="0"/>
              </a:p>
            </p:txBody>
          </p:sp>
        </mc:Choice>
        <mc:Fallback xmlns="">
          <p:sp>
            <p:nvSpPr>
              <p:cNvPr id="24" name="Прямоугольник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061" y="2815757"/>
                <a:ext cx="2706868" cy="64791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Прямая соединительная линия 24"/>
          <p:cNvCxnSpPr/>
          <p:nvPr/>
        </p:nvCxnSpPr>
        <p:spPr>
          <a:xfrm>
            <a:off x="550235" y="2879936"/>
            <a:ext cx="318977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Прямоугольник 25"/>
              <p:cNvSpPr/>
              <p:nvPr/>
            </p:nvSpPr>
            <p:spPr>
              <a:xfrm>
                <a:off x="2950523" y="4185371"/>
                <a:ext cx="1713257" cy="580208"/>
              </a:xfrm>
              <a:prstGeom prst="rect">
                <a:avLst/>
              </a:prstGeom>
            </p:spPr>
            <p:txBody>
              <a:bodyPr wrap="none" lIns="68580" tIns="34290" rIns="68580" bIns="3429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𝑨</m:t>
                          </m:r>
                        </m:e>
                        <m:sub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  <m:sup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𝒌</m:t>
                          </m:r>
                        </m:sup>
                      </m:sSubSup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 panose="02040503050406030204"/>
                        </a:rPr>
                        <m:t>=</m:t>
                      </m:r>
                      <m:sSup>
                        <m:sSupPr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𝒏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𝒌</m:t>
                          </m:r>
                        </m:sup>
                      </m:sSup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26" name="Прямоугольник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0523" y="4185371"/>
                <a:ext cx="1713257" cy="58020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Прямая соединительная линия 26"/>
          <p:cNvCxnSpPr/>
          <p:nvPr/>
        </p:nvCxnSpPr>
        <p:spPr>
          <a:xfrm>
            <a:off x="3142241" y="4208600"/>
            <a:ext cx="318977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Прямоугольник 27"/>
              <p:cNvSpPr/>
              <p:nvPr/>
            </p:nvSpPr>
            <p:spPr>
              <a:xfrm>
                <a:off x="4612444" y="4061955"/>
                <a:ext cx="5265548" cy="696970"/>
              </a:xfrm>
              <a:prstGeom prst="rect">
                <a:avLst/>
              </a:prstGeom>
            </p:spPr>
            <p:txBody>
              <a:bodyPr wrap="square" lIns="68580" tIns="34290" rIns="68580" bIns="3429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𝑷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d>
                        <m:d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,…,</m:t>
                          </m:r>
                          <m:sSub>
                            <m:sSubPr>
                              <m:ctrlP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𝒌</m:t>
                              </m:r>
                            </m:sub>
                          </m:sSub>
                        </m:e>
                      </m:d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/>
                        </a:rPr>
                        <m:t>=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𝒏</m:t>
                          </m:r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num>
                        <m:den>
                          <m:sSub>
                            <m:sSubPr>
                              <m:ctrlP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  <a:ea typeface="Cambria Math" panose="02040503050406030204"/>
                            </a:rPr>
                            <m:t>∙ … ∙</m:t>
                          </m:r>
                          <m:sSub>
                            <m:sSubPr>
                              <m:ctrlP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  <a:ea typeface="Cambria Math" panose="02040503050406030204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  <a:ea typeface="Cambria Math" panose="02040503050406030204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  <a:ea typeface="Cambria Math" panose="02040503050406030204"/>
                            </a:rPr>
                            <m:t>!</m:t>
                          </m:r>
                          <m:r>
                            <m:rPr>
                              <m:nor/>
                            </m:rPr>
                            <a:rPr lang="en-US" sz="2000" b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28" name="Прямоугольник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2444" y="4061955"/>
                <a:ext cx="5265548" cy="69697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Прямая соединительная линия 28"/>
          <p:cNvCxnSpPr/>
          <p:nvPr/>
        </p:nvCxnSpPr>
        <p:spPr>
          <a:xfrm>
            <a:off x="5695951" y="4257904"/>
            <a:ext cx="318977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282" y="1091600"/>
            <a:ext cx="4708187" cy="2733472"/>
          </a:xfrm>
        </p:spPr>
        <p:txBody>
          <a:bodyPr>
            <a:noAutofit/>
          </a:bodyPr>
          <a:lstStyle/>
          <a:p>
            <a:pPr algn="l"/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5-masala.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Tashkilot</a:t>
            </a:r>
            <a:r>
              <a:rPr lang="en-US" sz="2400" b="1" dirty="0">
                <a:solidFill>
                  <a:srgbClr val="002060"/>
                </a:solidFill>
              </a:rPr>
              <a:t> 12 ta </a:t>
            </a:r>
            <a:r>
              <a:rPr lang="en-US" sz="2400" b="1" dirty="0" err="1">
                <a:solidFill>
                  <a:srgbClr val="002060"/>
                </a:solidFill>
              </a:rPr>
              <a:t>xodimidan</a:t>
            </a:r>
            <a:r>
              <a:rPr lang="en-US" sz="2400" b="1" dirty="0">
                <a:solidFill>
                  <a:srgbClr val="002060"/>
                </a:solidFill>
              </a:rPr>
              <a:t> 3 </a:t>
            </a:r>
            <a:r>
              <a:rPr lang="en-US" sz="2400" b="1" dirty="0" err="1">
                <a:solidFill>
                  <a:srgbClr val="002060"/>
                </a:solidFill>
              </a:rPr>
              <a:t>tasini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Samarqandga</a:t>
            </a:r>
            <a:r>
              <a:rPr lang="en-US" sz="2400" b="1" dirty="0">
                <a:solidFill>
                  <a:srgbClr val="002060"/>
                </a:solidFill>
              </a:rPr>
              <a:t>, 4 </a:t>
            </a:r>
            <a:r>
              <a:rPr lang="en-US" sz="2400" b="1" dirty="0" err="1">
                <a:solidFill>
                  <a:srgbClr val="002060"/>
                </a:solidFill>
              </a:rPr>
              <a:t>tasini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Farg‘onaga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qolganlarini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Sirdaryoga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xizmat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safariga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yuboradigan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bo‘ldi</a:t>
            </a:r>
            <a:r>
              <a:rPr lang="en-US" sz="2400" b="1" dirty="0">
                <a:solidFill>
                  <a:srgbClr val="002060"/>
                </a:solidFill>
              </a:rPr>
              <a:t>. </a:t>
            </a:r>
            <a:r>
              <a:rPr lang="en-US" sz="2400" b="1" dirty="0" err="1">
                <a:solidFill>
                  <a:srgbClr val="002060"/>
                </a:solidFill>
              </a:rPr>
              <a:t>Tashkilot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bu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guruhlarni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necha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xil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usulda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tuzishi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mumkin</a:t>
            </a:r>
            <a:r>
              <a:rPr lang="en-US" sz="2400" b="1" dirty="0">
                <a:solidFill>
                  <a:srgbClr val="002060"/>
                </a:solidFill>
              </a:rPr>
              <a:t>?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Центр экспертизы ВТО - Россия и Всемирная торговая организац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913" y="1181098"/>
            <a:ext cx="3879290" cy="255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515221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7" r="1429" b="6674"/>
          <a:stretch/>
        </p:blipFill>
        <p:spPr bwMode="auto">
          <a:xfrm>
            <a:off x="3512770" y="815435"/>
            <a:ext cx="5631230" cy="3160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Стрелка углом 9"/>
          <p:cNvSpPr/>
          <p:nvPr/>
        </p:nvSpPr>
        <p:spPr>
          <a:xfrm rot="5400000">
            <a:off x="7378857" y="1911342"/>
            <a:ext cx="379639" cy="326237"/>
          </a:xfrm>
          <a:prstGeom prst="bentArrow">
            <a:avLst>
              <a:gd name="adj1" fmla="val 18762"/>
              <a:gd name="adj2" fmla="val 20943"/>
              <a:gd name="adj3" fmla="val 26353"/>
              <a:gd name="adj4" fmla="val 43750"/>
            </a:avLst>
          </a:prstGeom>
          <a:solidFill>
            <a:srgbClr val="C00000"/>
          </a:solidFill>
          <a:ln w="3175">
            <a:solidFill>
              <a:srgbClr val="0066FF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Стрелка углом 10"/>
          <p:cNvSpPr/>
          <p:nvPr/>
        </p:nvSpPr>
        <p:spPr>
          <a:xfrm rot="5400000">
            <a:off x="8426635" y="2745216"/>
            <a:ext cx="559807" cy="343588"/>
          </a:xfrm>
          <a:prstGeom prst="bentArrow">
            <a:avLst>
              <a:gd name="adj1" fmla="val 20551"/>
              <a:gd name="adj2" fmla="val 23978"/>
              <a:gd name="adj3" fmla="val 21596"/>
              <a:gd name="adj4" fmla="val 78804"/>
            </a:avLst>
          </a:prstGeom>
          <a:solidFill>
            <a:srgbClr val="C00000"/>
          </a:solidFill>
          <a:ln w="3175">
            <a:solidFill>
              <a:srgbClr val="0066FF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6382596" y="1380101"/>
            <a:ext cx="180974" cy="198545"/>
          </a:xfrm>
          <a:prstGeom prst="downArrow">
            <a:avLst>
              <a:gd name="adj1" fmla="val 50000"/>
              <a:gd name="adj2" fmla="val 60526"/>
            </a:avLst>
          </a:prstGeom>
          <a:solidFill>
            <a:srgbClr val="C00000"/>
          </a:solidFill>
          <a:ln w="3175">
            <a:solidFill>
              <a:srgbClr val="0066FF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7001092" y="2972210"/>
            <a:ext cx="2059145" cy="129964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79514" y="138003"/>
                <a:ext cx="3727126" cy="2689622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1800" b="1" dirty="0">
                    <a:solidFill>
                      <a:srgbClr val="002060"/>
                    </a:solidFill>
                  </a:rPr>
                  <a:t> </a:t>
                </a:r>
                <a:r>
                  <a:rPr lang="en-US" sz="1800" b="1" dirty="0" err="1">
                    <a:solidFill>
                      <a:srgbClr val="C00000"/>
                    </a:solidFill>
                  </a:rPr>
                  <a:t>Yechish</a:t>
                </a:r>
                <a:r>
                  <a:rPr lang="en-US" sz="1800" b="1" dirty="0">
                    <a:solidFill>
                      <a:srgbClr val="C00000"/>
                    </a:solidFill>
                  </a:rPr>
                  <a:t>:</a:t>
                </a:r>
                <a:r>
                  <a:rPr lang="en-US" sz="1800" b="1" dirty="0">
                    <a:solidFill>
                      <a:srgbClr val="002060"/>
                    </a:solidFill>
                  </a:rPr>
                  <a:t> </a:t>
                </a:r>
                <a:r>
                  <a:rPr lang="en-US" sz="1800" b="1" dirty="0" err="1">
                    <a:solidFill>
                      <a:srgbClr val="002060"/>
                    </a:solidFill>
                  </a:rPr>
                  <a:t>Shartga</a:t>
                </a:r>
                <a:r>
                  <a:rPr lang="en-US" sz="1800" b="1" dirty="0">
                    <a:solidFill>
                      <a:srgbClr val="002060"/>
                    </a:solidFill>
                  </a:rPr>
                  <a:t> </a:t>
                </a:r>
                <a:r>
                  <a:rPr lang="en-US" sz="1800" b="1" dirty="0" err="1">
                    <a:solidFill>
                      <a:srgbClr val="002060"/>
                    </a:solidFill>
                  </a:rPr>
                  <a:t>ko‘ra</a:t>
                </a:r>
                <a:endParaRPr lang="en-US" sz="1800" b="1" dirty="0">
                  <a:solidFill>
                    <a:srgbClr val="002060"/>
                  </a:solidFill>
                </a:endParaRPr>
              </a:p>
              <a:p>
                <a:pPr marL="0" indent="0" algn="just">
                  <a:buNone/>
                </a:pPr>
                <a:r>
                  <a:rPr lang="en-US" sz="1800" b="1" dirty="0">
                    <a:solidFill>
                      <a:srgbClr val="002060"/>
                    </a:solidFill>
                  </a:rPr>
                  <a:t> n = 12, r</a:t>
                </a:r>
                <a:r>
                  <a:rPr lang="en-US" sz="1800" b="1" baseline="-25000" dirty="0">
                    <a:solidFill>
                      <a:srgbClr val="002060"/>
                    </a:solidFill>
                  </a:rPr>
                  <a:t>1</a:t>
                </a:r>
                <a:r>
                  <a:rPr lang="en-US" sz="1800" b="1" dirty="0">
                    <a:solidFill>
                      <a:srgbClr val="002060"/>
                    </a:solidFill>
                  </a:rPr>
                  <a:t> = 3, r</a:t>
                </a:r>
                <a:r>
                  <a:rPr lang="en-US" sz="1800" b="1" baseline="-25000" dirty="0">
                    <a:solidFill>
                      <a:srgbClr val="002060"/>
                    </a:solidFill>
                  </a:rPr>
                  <a:t>2</a:t>
                </a:r>
                <a:r>
                  <a:rPr lang="en-US" sz="1800" b="1" dirty="0">
                    <a:solidFill>
                      <a:srgbClr val="002060"/>
                    </a:solidFill>
                  </a:rPr>
                  <a:t> = 4, r</a:t>
                </a:r>
                <a:r>
                  <a:rPr lang="en-US" sz="1800" b="1" baseline="-25000" dirty="0">
                    <a:solidFill>
                      <a:srgbClr val="002060"/>
                    </a:solidFill>
                  </a:rPr>
                  <a:t>3</a:t>
                </a:r>
                <a:r>
                  <a:rPr lang="en-US" sz="1800" b="1" dirty="0">
                    <a:solidFill>
                      <a:srgbClr val="002060"/>
                    </a:solidFill>
                  </a:rPr>
                  <a:t> = 5, </a:t>
                </a:r>
              </a:p>
              <a:p>
                <a:pPr algn="just">
                  <a:buFont typeface="Wingdings" panose="05000000000000000000" pitchFamily="2" charset="2"/>
                  <a:buChar char="ü"/>
                </a:pPr>
                <a:r>
                  <a:rPr lang="en-US" sz="1800" b="1" dirty="0" err="1">
                    <a:solidFill>
                      <a:srgbClr val="002060"/>
                    </a:solidFill>
                  </a:rPr>
                  <a:t>tartibi</a:t>
                </a:r>
                <a:r>
                  <a:rPr lang="en-US" sz="1800" b="1" dirty="0">
                    <a:solidFill>
                      <a:srgbClr val="002060"/>
                    </a:solidFill>
                  </a:rPr>
                  <a:t> </a:t>
                </a:r>
                <a:r>
                  <a:rPr lang="en-US" sz="1800" b="1" dirty="0" err="1">
                    <a:solidFill>
                      <a:srgbClr val="002060"/>
                    </a:solidFill>
                  </a:rPr>
                  <a:t>muhim</a:t>
                </a:r>
                <a:r>
                  <a:rPr lang="en-US" sz="1800" b="1" dirty="0">
                    <a:solidFill>
                      <a:srgbClr val="002060"/>
                    </a:solidFill>
                  </a:rPr>
                  <a:t> </a:t>
                </a:r>
              </a:p>
              <a:p>
                <a:pPr algn="just">
                  <a:buFont typeface="Wingdings" panose="05000000000000000000" pitchFamily="2" charset="2"/>
                  <a:buChar char="ü"/>
                </a:pPr>
                <a:r>
                  <a:rPr lang="en-US" sz="1800" b="1" dirty="0" err="1">
                    <a:solidFill>
                      <a:srgbClr val="002060"/>
                    </a:solidFill>
                  </a:rPr>
                  <a:t>takrorlanish</a:t>
                </a:r>
                <a:r>
                  <a:rPr lang="en-US" sz="1800" b="1" dirty="0">
                    <a:solidFill>
                      <a:srgbClr val="002060"/>
                    </a:solidFill>
                  </a:rPr>
                  <a:t> bor. </a:t>
                </a:r>
              </a:p>
              <a:p>
                <a:pPr marL="0" indent="0" algn="just">
                  <a:buNone/>
                </a:pPr>
                <a:endParaRPr lang="en-US" sz="1800" b="1" i="1" dirty="0">
                  <a:solidFill>
                    <a:srgbClr val="002060"/>
                  </a:solidFill>
                  <a:latin typeface="Cambria Math" panose="02040503050406030204"/>
                </a:endParaRPr>
              </a:p>
              <a:p>
                <a:pPr marL="0" indent="0" algn="just">
                  <a:buNone/>
                </a:pPr>
                <a:endParaRPr lang="en-US" sz="1600" b="1" i="1" dirty="0">
                  <a:solidFill>
                    <a:srgbClr val="002060"/>
                  </a:solidFill>
                  <a:latin typeface="Cambria Math" panose="02040503050406030204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1" i="1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𝑷</m:t>
                          </m:r>
                        </m:e>
                        <m:sub>
                          <m: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𝟏𝟐</m:t>
                          </m:r>
                        </m:sub>
                      </m:sSub>
                      <m:d>
                        <m:dPr>
                          <m:ctrlPr>
                            <a:rPr lang="en-US" sz="1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𝟑</m:t>
                          </m:r>
                          <m: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,</m:t>
                          </m:r>
                          <m: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𝟒</m:t>
                          </m:r>
                          <m: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,</m:t>
                          </m:r>
                          <m: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𝟓</m:t>
                          </m:r>
                        </m:e>
                      </m:d>
                      <m:r>
                        <a:rPr lang="en-US" sz="1800" b="1" i="1">
                          <a:solidFill>
                            <a:srgbClr val="002060"/>
                          </a:solidFill>
                          <a:latin typeface="Cambria Math" panose="02040503050406030204"/>
                        </a:rPr>
                        <m:t>=</m:t>
                      </m:r>
                      <m:f>
                        <m:fPr>
                          <m:ctrlPr>
                            <a:rPr lang="en-US" sz="1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𝟏𝟐</m:t>
                          </m:r>
                          <m:r>
                            <a:rPr lang="en-US" sz="1800" b="1" i="1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num>
                        <m:den>
                          <m: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𝟑</m:t>
                          </m:r>
                          <m:r>
                            <a:rPr lang="en-US" sz="1800" b="1" i="1">
                              <a:solidFill>
                                <a:srgbClr val="00206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  <m:r>
                            <a:rPr lang="en-US" sz="1800" b="1" i="1">
                              <a:solidFill>
                                <a:srgbClr val="002060"/>
                              </a:solidFill>
                              <a:latin typeface="Cambria Math" panose="02040503050406030204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/>
                              <a:ea typeface="Cambria Math" panose="02040503050406030204" pitchFamily="18" charset="0"/>
                            </a:rPr>
                            <m:t>𝟒</m:t>
                          </m:r>
                          <m: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/>
                              <a:ea typeface="Cambria Math" panose="02040503050406030204" pitchFamily="18" charset="0"/>
                            </a:rPr>
                            <m:t>!∙</m:t>
                          </m:r>
                          <m: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/>
                              <a:ea typeface="Cambria Math" panose="02040503050406030204" pitchFamily="18" charset="0"/>
                            </a:rPr>
                            <m:t>𝟓</m:t>
                          </m:r>
                          <m:r>
                            <a:rPr lang="en-US" sz="1800" b="1" i="1" smtClean="0">
                              <a:solidFill>
                                <a:srgbClr val="002060"/>
                              </a:solidFill>
                              <a:latin typeface="Cambria Math" panose="02040503050406030204"/>
                              <a:ea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1800" b="1" i="1" smtClean="0">
                          <a:solidFill>
                            <a:srgbClr val="002060"/>
                          </a:solidFill>
                          <a:latin typeface="Cambria Math" panose="02040503050406030204"/>
                        </a:rPr>
                        <m:t>=</m:t>
                      </m:r>
                      <m:r>
                        <a:rPr lang="en-US" sz="1800" b="1" i="1" smtClean="0">
                          <a:solidFill>
                            <a:srgbClr val="002060"/>
                          </a:solidFill>
                          <a:latin typeface="Cambria Math" panose="02040503050406030204"/>
                        </a:rPr>
                        <m:t>𝟐𝟕𝟕𝟐𝟎</m:t>
                      </m:r>
                    </m:oMath>
                  </m:oMathPara>
                </a14:m>
                <a:endParaRPr lang="ru-RU" sz="18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9514" y="138003"/>
                <a:ext cx="3727126" cy="2689622"/>
              </a:xfrm>
              <a:blipFill rotWithShape="1">
                <a:blip r:embed="rId4"/>
                <a:stretch>
                  <a:fillRect l="-1309" t="-136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6037637" y="4635548"/>
            <a:ext cx="3022600" cy="392363"/>
          </a:xfrm>
          <a:prstGeom prst="rect">
            <a:avLst/>
          </a:prstGeom>
        </p:spPr>
        <p:txBody>
          <a:bodyPr wrap="square" lIns="83768" tIns="41884" rIns="83768" bIns="41884">
            <a:spAutoFit/>
          </a:bodyPr>
          <a:lstStyle/>
          <a:p>
            <a:pPr algn="r"/>
            <a:r>
              <a:rPr lang="en-US" sz="2000" b="1" dirty="0" err="1">
                <a:solidFill>
                  <a:srgbClr val="C00000"/>
                </a:solidFill>
              </a:rPr>
              <a:t>Javob</a:t>
            </a:r>
            <a:r>
              <a:rPr lang="en-US" sz="2000" b="1" dirty="0">
                <a:solidFill>
                  <a:srgbClr val="C00000"/>
                </a:solidFill>
              </a:rPr>
              <a:t>: </a:t>
            </a:r>
            <a:r>
              <a:rPr lang="en-US" sz="2000" b="1" dirty="0">
                <a:solidFill>
                  <a:srgbClr val="002060"/>
                </a:solidFill>
              </a:rPr>
              <a:t>27720 </a:t>
            </a:r>
            <a:r>
              <a:rPr lang="en-US" sz="2000" b="1" dirty="0" err="1">
                <a:solidFill>
                  <a:srgbClr val="002060"/>
                </a:solidFill>
              </a:rPr>
              <a:t>xil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usul</a:t>
            </a:r>
            <a:endParaRPr lang="en-US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3" grpId="0" uiExpand="1" build="p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Две руки костюма горсть со смешанными причудливыми завернутыми конфетами от  PixelSquid360 on Envato Element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2" t="24744" r="10257" b="29674"/>
          <a:stretch/>
        </p:blipFill>
        <p:spPr bwMode="auto">
          <a:xfrm>
            <a:off x="5497976" y="3273500"/>
            <a:ext cx="3050601" cy="18290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70510" y="998711"/>
            <a:ext cx="5037593" cy="386848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solidFill>
                  <a:srgbClr val="00B050"/>
                </a:solidFill>
                <a:latin typeface="+mn-lt"/>
                <a:cs typeface="Arial" panose="020B0604020202020204" pitchFamily="34" charset="0"/>
              </a:rPr>
              <a:t>6</a:t>
            </a:r>
            <a:r>
              <a:rPr lang="en-US" sz="2400" b="1" dirty="0">
                <a:solidFill>
                  <a:srgbClr val="00B050"/>
                </a:solidFill>
                <a:latin typeface="+mn-lt"/>
                <a:cs typeface="Arial" panose="020B0604020202020204" pitchFamily="34" charset="0"/>
              </a:rPr>
              <a:t>-masala.</a:t>
            </a:r>
            <a:r>
              <a:rPr lang="en-US" sz="2400" b="1" dirty="0">
                <a:solidFill>
                  <a:srgbClr val="00B050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Tasavvur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qiling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, biz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shirinlik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fabrikasida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to‘rt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turdagi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konfetlar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harakatlanadigan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konveyer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yonidamiz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. Biz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bu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oqimdan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xovuchlab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yigirmata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konfetni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olamiz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Bir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hovuchda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nechta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turli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xil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“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konfetlar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kombinatsiyasi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bo‘lishi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mumkin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?</a:t>
            </a:r>
            <a:endParaRPr lang="ru-RU" sz="2400" b="1" dirty="0">
              <a:solidFill>
                <a:srgbClr val="002060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5122" name="Picture 2" descr="Фабрика конфет - 47 фото - картинки и рисунки: скачать бесплатн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759" y="995908"/>
            <a:ext cx="3932731" cy="26218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6076663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0" b="5266"/>
          <a:stretch/>
        </p:blipFill>
        <p:spPr bwMode="auto">
          <a:xfrm>
            <a:off x="3263771" y="310101"/>
            <a:ext cx="5929022" cy="3495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трелка углом 10"/>
          <p:cNvSpPr/>
          <p:nvPr/>
        </p:nvSpPr>
        <p:spPr>
          <a:xfrm rot="16200000" flipH="1">
            <a:off x="4684010" y="1250900"/>
            <a:ext cx="384123" cy="830778"/>
          </a:xfrm>
          <a:prstGeom prst="bentArrow">
            <a:avLst>
              <a:gd name="adj1" fmla="val 16313"/>
              <a:gd name="adj2" fmla="val 30184"/>
              <a:gd name="adj3" fmla="val 49127"/>
              <a:gd name="adj4" fmla="val 50873"/>
            </a:avLst>
          </a:prstGeom>
          <a:solidFill>
            <a:srgbClr val="C00000"/>
          </a:solidFill>
          <a:ln w="3175">
            <a:solidFill>
              <a:srgbClr val="0066FF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800">
              <a:solidFill>
                <a:schemeClr val="tx1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6228282" y="863008"/>
            <a:ext cx="180974" cy="198545"/>
          </a:xfrm>
          <a:prstGeom prst="downArrow">
            <a:avLst>
              <a:gd name="adj1" fmla="val 50000"/>
              <a:gd name="adj2" fmla="val 60526"/>
            </a:avLst>
          </a:prstGeom>
          <a:solidFill>
            <a:srgbClr val="C00000"/>
          </a:solidFill>
          <a:ln w="3175">
            <a:solidFill>
              <a:srgbClr val="0066FF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800"/>
          </a:p>
        </p:txBody>
      </p:sp>
      <p:sp>
        <p:nvSpPr>
          <p:cNvPr id="13" name="Овал 12"/>
          <p:cNvSpPr/>
          <p:nvPr/>
        </p:nvSpPr>
        <p:spPr>
          <a:xfrm>
            <a:off x="3212154" y="1474227"/>
            <a:ext cx="2303928" cy="1532965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ru-RU" sz="18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654" y="392894"/>
            <a:ext cx="3789683" cy="36973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r>
              <a:rPr lang="en-US" sz="1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1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>
                <a:solidFill>
                  <a:srgbClr val="C00000"/>
                </a:solidFill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Masala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shartiga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 = </a:t>
            </a: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k = 20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Tartibi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muxim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Takrorlanishlar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endParaRPr lang="ru-RU" sz="1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72803" y="4610626"/>
            <a:ext cx="4105072" cy="392363"/>
          </a:xfrm>
          <a:prstGeom prst="rect">
            <a:avLst/>
          </a:prstGeom>
        </p:spPr>
        <p:txBody>
          <a:bodyPr wrap="square" lIns="83768" tIns="41884" rIns="83768" bIns="41884">
            <a:spAutoFit/>
          </a:bodyPr>
          <a:lstStyle/>
          <a:p>
            <a:pPr algn="r"/>
            <a:r>
              <a:rPr lang="en-US" sz="2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77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382772" y="3191457"/>
                <a:ext cx="3397103" cy="575639"/>
              </a:xfrm>
              <a:prstGeom prst="rect">
                <a:avLst/>
              </a:prstGeom>
            </p:spPr>
            <p:txBody>
              <a:bodyPr wrap="square" lIns="68580" tIns="34290" rIns="68580" bIns="3429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1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1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ru-RU" sz="2100" b="1" i="1">
                            <a:solidFill>
                              <a:srgbClr val="002060"/>
                            </a:solidFill>
                            <a:latin typeface="Cambria Math" panose="02040503050406030204"/>
                          </a:rPr>
                          <m:t>𝟒</m:t>
                        </m:r>
                      </m:sub>
                      <m:sup>
                        <m:r>
                          <a:rPr lang="ru-RU" sz="2100" b="1" i="1">
                            <a:solidFill>
                              <a:srgbClr val="002060"/>
                            </a:solidFill>
                            <a:latin typeface="Cambria Math" panose="02040503050406030204"/>
                          </a:rPr>
                          <m:t>𝟐𝟎</m:t>
                        </m:r>
                      </m:sup>
                    </m:sSubSup>
                    <m:r>
                      <a:rPr lang="en-US" sz="2100" b="1" i="1">
                        <a:solidFill>
                          <a:srgbClr val="00206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1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1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ru-RU" sz="2100" b="1" i="1">
                            <a:solidFill>
                              <a:srgbClr val="002060"/>
                            </a:solidFill>
                            <a:latin typeface="Cambria Math" panose="02040503050406030204"/>
                          </a:rPr>
                          <m:t>𝟒</m:t>
                        </m:r>
                        <m:r>
                          <a:rPr lang="en-US" sz="2100" b="1" i="1">
                            <a:solidFill>
                              <a:srgbClr val="002060"/>
                            </a:solidFill>
                            <a:latin typeface="Cambria Math" panose="02040503050406030204"/>
                          </a:rPr>
                          <m:t>+</m:t>
                        </m:r>
                        <m:r>
                          <a:rPr lang="ru-RU" sz="2100" b="1" i="1">
                            <a:solidFill>
                              <a:srgbClr val="002060"/>
                            </a:solidFill>
                            <a:latin typeface="Cambria Math" panose="02040503050406030204"/>
                          </a:rPr>
                          <m:t>𝟐𝟎</m:t>
                        </m:r>
                        <m:r>
                          <a:rPr lang="en-US" sz="2100" b="1" i="1">
                            <a:solidFill>
                              <a:srgbClr val="002060"/>
                            </a:solidFill>
                            <a:latin typeface="Cambria Math" panose="02040503050406030204"/>
                          </a:rPr>
                          <m:t>−</m:t>
                        </m:r>
                        <m:r>
                          <a:rPr lang="en-US" sz="2100" b="1" i="1">
                            <a:solidFill>
                              <a:srgbClr val="002060"/>
                            </a:solidFill>
                            <a:latin typeface="Cambria Math" panose="02040503050406030204"/>
                          </a:rPr>
                          <m:t>𝟏</m:t>
                        </m:r>
                        <m:r>
                          <a:rPr lang="en-US" sz="2100" b="1" i="1">
                            <a:solidFill>
                              <a:srgbClr val="002060"/>
                            </a:solidFill>
                            <a:latin typeface="Cambria Math" panose="02040503050406030204"/>
                          </a:rPr>
                          <m:t>)!</m:t>
                        </m:r>
                      </m:num>
                      <m:den>
                        <m:d>
                          <m:dPr>
                            <m:ctrlPr>
                              <a:rPr lang="en-US" sz="21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ru-RU" sz="21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𝟒</m:t>
                            </m:r>
                            <m:r>
                              <a:rPr lang="en-US" sz="2100" b="1" i="1">
                                <a:solidFill>
                                  <a:srgbClr val="002060"/>
                                </a:solidFill>
                                <a:latin typeface="Cambria Math" panose="02040503050406030204"/>
                              </a:rPr>
                              <m:t>−</m:t>
                            </m:r>
                            <m:r>
                              <a:rPr lang="en-US" sz="2100" b="1" i="1">
                                <a:solidFill>
                                  <a:srgbClr val="002060"/>
                                </a:solidFill>
                                <a:latin typeface="Cambria Math" panose="02040503050406030204"/>
                              </a:rPr>
                              <m:t>𝟏</m:t>
                            </m:r>
                          </m:e>
                        </m:d>
                        <m:r>
                          <a:rPr lang="en-US" sz="2100" b="1" i="1">
                            <a:solidFill>
                              <a:srgbClr val="002060"/>
                            </a:solidFill>
                            <a:latin typeface="Cambria Math" panose="02040503050406030204"/>
                          </a:rPr>
                          <m:t>!</m:t>
                        </m:r>
                        <m:r>
                          <a:rPr lang="ru-RU" sz="2100" b="1" i="1">
                            <a:solidFill>
                              <a:srgbClr val="002060"/>
                            </a:solidFill>
                            <a:latin typeface="Cambria Math" panose="02040503050406030204"/>
                          </a:rPr>
                          <m:t>𝟐𝟎</m:t>
                        </m:r>
                        <m:r>
                          <a:rPr lang="en-US" sz="2100" b="1" i="1">
                            <a:solidFill>
                              <a:srgbClr val="002060"/>
                            </a:solidFill>
                            <a:latin typeface="Cambria Math" panose="02040503050406030204"/>
                          </a:rPr>
                          <m:t>!</m:t>
                        </m:r>
                      </m:den>
                    </m:f>
                    <m:r>
                      <a:rPr lang="ru-RU" sz="2100" b="1" i="1">
                        <a:solidFill>
                          <a:srgbClr val="002060"/>
                        </a:solidFill>
                        <a:latin typeface="Cambria Math" panose="02040503050406030204"/>
                      </a:rPr>
                      <m:t>=</m:t>
                    </m:r>
                    <m:r>
                      <a:rPr lang="ru-RU" sz="2100" b="1" i="1">
                        <a:solidFill>
                          <a:srgbClr val="002060"/>
                        </a:solidFill>
                        <a:latin typeface="Cambria Math" panose="02040503050406030204"/>
                      </a:rPr>
                      <m:t>𝟏𝟕𝟕𝟏</m:t>
                    </m:r>
                  </m:oMath>
                </a14:m>
                <a:r>
                  <a:rPr lang="en-US" sz="2100" b="1" dirty="0">
                    <a:solidFill>
                      <a:srgbClr val="002060"/>
                    </a:solidFill>
                  </a:rPr>
                  <a:t> </a:t>
                </a:r>
                <a:endParaRPr lang="ru-RU" sz="21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363" y="4255276"/>
                <a:ext cx="4529470" cy="76751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Прямая соединительная линия 15"/>
          <p:cNvCxnSpPr/>
          <p:nvPr/>
        </p:nvCxnSpPr>
        <p:spPr>
          <a:xfrm>
            <a:off x="470491" y="3260717"/>
            <a:ext cx="318977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4400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3" grpId="0"/>
      <p:bldP spid="5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84787" y="1111747"/>
            <a:ext cx="4684037" cy="2975354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>
                <a:solidFill>
                  <a:srgbClr val="00B050"/>
                </a:solidFill>
                <a:latin typeface="+mn-lt"/>
                <a:cs typeface="Arial" panose="020B0604020202020204" pitchFamily="34" charset="0"/>
              </a:rPr>
              <a:t>7</a:t>
            </a:r>
            <a:r>
              <a:rPr lang="en-US" sz="3600" b="1" dirty="0">
                <a:solidFill>
                  <a:srgbClr val="00B050"/>
                </a:solidFill>
                <a:latin typeface="+mn-lt"/>
                <a:cs typeface="Arial" panose="020B0604020202020204" pitchFamily="34" charset="0"/>
              </a:rPr>
              <a:t>-masala.</a:t>
            </a:r>
            <a:r>
              <a:rPr lang="en-US" sz="3600" b="1" dirty="0">
                <a:solidFill>
                  <a:srgbClr val="00B050"/>
                </a:solidFill>
                <a:latin typeface="+mn-lt"/>
              </a:rPr>
              <a:t> </a:t>
            </a:r>
            <a:r>
              <a:rPr lang="ru-RU" sz="3600" b="1" dirty="0">
                <a:latin typeface="+mn-lt"/>
              </a:rPr>
              <a:t>5,</a:t>
            </a:r>
            <a:r>
              <a:rPr lang="en-US" sz="3600" b="1" dirty="0">
                <a:latin typeface="+mn-lt"/>
              </a:rPr>
              <a:t> </a:t>
            </a:r>
            <a:r>
              <a:rPr lang="ru-RU" sz="3600" b="1" dirty="0">
                <a:latin typeface="+mn-lt"/>
              </a:rPr>
              <a:t>7,</a:t>
            </a:r>
            <a:r>
              <a:rPr lang="en-US" sz="3600" b="1" dirty="0">
                <a:latin typeface="+mn-lt"/>
              </a:rPr>
              <a:t> </a:t>
            </a:r>
            <a:r>
              <a:rPr lang="ru-RU" sz="3600" b="1" dirty="0">
                <a:latin typeface="+mn-lt"/>
              </a:rPr>
              <a:t>2</a:t>
            </a:r>
            <a:r>
              <a:rPr lang="en-US" sz="3600" b="1" dirty="0">
                <a:latin typeface="+mn-lt"/>
              </a:rPr>
              <a:t> </a:t>
            </a:r>
            <a:r>
              <a:rPr lang="en-US" sz="3600" b="1" dirty="0" err="1">
                <a:latin typeface="+mn-lt"/>
              </a:rPr>
              <a:t>raqamlardan</a:t>
            </a:r>
            <a:r>
              <a:rPr lang="en-US" sz="3600" b="1" dirty="0">
                <a:latin typeface="+mn-lt"/>
              </a:rPr>
              <a:t> </a:t>
            </a:r>
            <a:r>
              <a:rPr lang="en-US" sz="3600" b="1" dirty="0" err="1">
                <a:latin typeface="+mn-lt"/>
              </a:rPr>
              <a:t>nechta</a:t>
            </a:r>
            <a:r>
              <a:rPr lang="en-US" sz="3600" b="1" dirty="0">
                <a:latin typeface="+mn-lt"/>
              </a:rPr>
              <a:t> 5 </a:t>
            </a:r>
            <a:r>
              <a:rPr lang="en-US" sz="3600" b="1" dirty="0" err="1">
                <a:latin typeface="+mn-lt"/>
              </a:rPr>
              <a:t>xonali</a:t>
            </a:r>
            <a:r>
              <a:rPr lang="en-US" sz="3600" b="1" dirty="0">
                <a:latin typeface="+mn-lt"/>
              </a:rPr>
              <a:t> son </a:t>
            </a:r>
            <a:r>
              <a:rPr lang="en-US" sz="3600" b="1" dirty="0" err="1">
                <a:latin typeface="+mn-lt"/>
              </a:rPr>
              <a:t>tuzish</a:t>
            </a:r>
            <a:r>
              <a:rPr lang="en-US" sz="3600" b="1" dirty="0">
                <a:latin typeface="+mn-lt"/>
              </a:rPr>
              <a:t> </a:t>
            </a:r>
            <a:r>
              <a:rPr lang="en-US" sz="3600" b="1" dirty="0" err="1">
                <a:latin typeface="+mn-lt"/>
              </a:rPr>
              <a:t>mumkin</a:t>
            </a:r>
            <a:r>
              <a:rPr lang="ru-RU" sz="3600" b="1" dirty="0">
                <a:latin typeface="+mn-lt"/>
              </a:rPr>
              <a:t>?  </a:t>
            </a:r>
          </a:p>
        </p:txBody>
      </p:sp>
      <p:pic>
        <p:nvPicPr>
          <p:cNvPr id="8194" name="Picture 2" descr="Numerológia: számold ki, milyen ember vagy! - Astronet.hu Számmisztik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/>
          <a:stretch/>
        </p:blipFill>
        <p:spPr bwMode="auto">
          <a:xfrm>
            <a:off x="5037980" y="1263067"/>
            <a:ext cx="4013835" cy="301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2591145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0" b="5266"/>
          <a:stretch/>
        </p:blipFill>
        <p:spPr bwMode="auto">
          <a:xfrm>
            <a:off x="3263771" y="310101"/>
            <a:ext cx="5929022" cy="3495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Стрелка углом 9"/>
          <p:cNvSpPr/>
          <p:nvPr/>
        </p:nvSpPr>
        <p:spPr>
          <a:xfrm rot="5400000">
            <a:off x="7300872" y="1484825"/>
            <a:ext cx="384121" cy="326237"/>
          </a:xfrm>
          <a:prstGeom prst="bentArrow">
            <a:avLst>
              <a:gd name="adj1" fmla="val 18762"/>
              <a:gd name="adj2" fmla="val 20943"/>
              <a:gd name="adj3" fmla="val 26353"/>
              <a:gd name="adj4" fmla="val 44385"/>
            </a:avLst>
          </a:prstGeom>
          <a:solidFill>
            <a:srgbClr val="C00000"/>
          </a:solidFill>
          <a:ln w="3175">
            <a:solidFill>
              <a:srgbClr val="0066FF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800">
              <a:solidFill>
                <a:schemeClr val="tx1"/>
              </a:solidFill>
            </a:endParaRPr>
          </a:p>
        </p:txBody>
      </p:sp>
      <p:sp>
        <p:nvSpPr>
          <p:cNvPr id="11" name="Стрелка углом 10"/>
          <p:cNvSpPr/>
          <p:nvPr/>
        </p:nvSpPr>
        <p:spPr>
          <a:xfrm rot="16200000" flipH="1">
            <a:off x="5863630" y="2130288"/>
            <a:ext cx="619172" cy="916346"/>
          </a:xfrm>
          <a:prstGeom prst="bentArrow">
            <a:avLst>
              <a:gd name="adj1" fmla="val 10243"/>
              <a:gd name="adj2" fmla="val 15872"/>
              <a:gd name="adj3" fmla="val 49127"/>
              <a:gd name="adj4" fmla="val 50873"/>
            </a:avLst>
          </a:prstGeom>
          <a:solidFill>
            <a:srgbClr val="C00000"/>
          </a:solidFill>
          <a:ln w="3175">
            <a:solidFill>
              <a:srgbClr val="0066FF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800">
              <a:solidFill>
                <a:schemeClr val="tx1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6203816" y="847105"/>
            <a:ext cx="180974" cy="198545"/>
          </a:xfrm>
          <a:prstGeom prst="downArrow">
            <a:avLst>
              <a:gd name="adj1" fmla="val 50000"/>
              <a:gd name="adj2" fmla="val 60526"/>
            </a:avLst>
          </a:prstGeom>
          <a:solidFill>
            <a:srgbClr val="C00000"/>
          </a:solidFill>
          <a:ln w="3175">
            <a:solidFill>
              <a:srgbClr val="0066FF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83768" tIns="41884" rIns="83768" bIns="41884" rtlCol="0" anchor="ctr"/>
          <a:lstStyle/>
          <a:p>
            <a:pPr algn="ctr"/>
            <a:endParaRPr lang="ru-RU" sz="18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654" y="392894"/>
            <a:ext cx="3789683" cy="36973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r>
              <a:rPr lang="en-US" sz="1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1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= </a:t>
            </a: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k = 5 </a:t>
            </a:r>
          </a:p>
          <a:p>
            <a:pPr marL="0" indent="0">
              <a:buNone/>
            </a:pP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Tartibi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muxim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Takrorlanishlar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4872803" y="4610627"/>
                <a:ext cx="4105072" cy="419822"/>
              </a:xfrm>
              <a:prstGeom prst="rect">
                <a:avLst/>
              </a:prstGeom>
            </p:spPr>
            <p:txBody>
              <a:bodyPr wrap="square" lIns="83768" tIns="41884" rIns="83768" bIns="41884">
                <a:spAutoFit/>
              </a:bodyPr>
              <a:lstStyle/>
              <a:p>
                <a:pPr algn="r"/>
                <a:r>
                  <a:rPr lang="en-US" sz="2000" b="1" i="1" dirty="0" err="1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Javob</a:t>
                </a:r>
                <a:r>
                  <a:rPr lang="en-US" sz="20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1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1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𝟑</m:t>
                        </m:r>
                      </m:e>
                      <m:sup>
                        <m:r>
                          <a:rPr lang="en-US" sz="21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𝟓</m:t>
                        </m:r>
                      </m:sup>
                    </m:sSup>
                  </m:oMath>
                </a14:m>
                <a:endParaRPr lang="en-US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2803" y="4610627"/>
                <a:ext cx="4105072" cy="419822"/>
              </a:xfrm>
              <a:prstGeom prst="rect">
                <a:avLst/>
              </a:prstGeom>
              <a:blipFill rotWithShape="1">
                <a:blip r:embed="rId4"/>
                <a:stretch>
                  <a:fillRect b="-2753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Овал 13"/>
          <p:cNvSpPr/>
          <p:nvPr/>
        </p:nvSpPr>
        <p:spPr>
          <a:xfrm>
            <a:off x="4686300" y="2533650"/>
            <a:ext cx="2009776" cy="144029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ru-RU" sz="1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Прямоугольник 18"/>
              <p:cNvSpPr/>
              <p:nvPr/>
            </p:nvSpPr>
            <p:spPr>
              <a:xfrm>
                <a:off x="551233" y="2905995"/>
                <a:ext cx="1963367" cy="605358"/>
              </a:xfrm>
              <a:prstGeom prst="rect">
                <a:avLst/>
              </a:prstGeom>
            </p:spPr>
            <p:txBody>
              <a:bodyPr wrap="square" lIns="68580" tIns="34290" rIns="68580" bIns="3429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𝑨</m:t>
                          </m:r>
                        </m:e>
                        <m:sub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𝟑</m:t>
                          </m:r>
                        </m:sub>
                        <m:sup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𝟓</m:t>
                          </m:r>
                        </m:sup>
                      </m:sSubSup>
                      <m:r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𝟑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𝟓</m:t>
                          </m:r>
                        </m:sup>
                      </m:sSup>
                    </m:oMath>
                  </m:oMathPara>
                </a14:m>
                <a:endParaRPr lang="ru-RU" sz="32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9" name="Прямоугольник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977" y="3874660"/>
                <a:ext cx="2617823" cy="80714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Прямая соединительная линия 19"/>
          <p:cNvCxnSpPr/>
          <p:nvPr/>
        </p:nvCxnSpPr>
        <p:spPr>
          <a:xfrm>
            <a:off x="920336" y="2931929"/>
            <a:ext cx="239233" cy="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339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3" grpId="0"/>
      <p:bldP spid="5" grpId="0"/>
      <p:bldP spid="14" grpId="0" animBg="1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 txBox="1"/>
          <p:nvPr/>
        </p:nvSpPr>
        <p:spPr>
          <a:xfrm>
            <a:off x="1114200" y="2267387"/>
            <a:ext cx="6680271" cy="507827"/>
          </a:xfrm>
          <a:prstGeom prst="rect">
            <a:avLst/>
          </a:prstGeom>
        </p:spPr>
        <p:txBody>
          <a:bodyPr vert="horz" wrap="square" lIns="0" tIns="15236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 panose="020B0604020202020204"/>
                <a:ea typeface="+mj-ea"/>
                <a:cs typeface="Arial" panose="020B0604020202020204"/>
              </a:defRPr>
            </a:lvl1pPr>
          </a:lstStyle>
          <a:p>
            <a:pPr marL="39370" algn="ctr">
              <a:spcBef>
                <a:spcPts val="120"/>
              </a:spcBef>
            </a:pP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E’TIBORINGIZ UCHUN RAHMAT!</a:t>
            </a:r>
            <a:endParaRPr lang="en-US" sz="3200" spc="1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809</Words>
  <Application>Microsoft Office PowerPoint</Application>
  <PresentationFormat>Экран (16:9)</PresentationFormat>
  <Paragraphs>133</Paragraphs>
  <Slides>19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Cambria Math</vt:lpstr>
      <vt:lpstr>Roboto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Takrorli tanlamalarga doir kombinatorika masalalarini yechish algoritmi</vt:lpstr>
      <vt:lpstr>5-masala. Tashkilot 12 ta xodimidan 3 tasini Samarqandga, 4 tasini Farg‘onaga, qolganlarini Sirdaryoga xizmat safariga yuboradigan bo‘ldi. Tashkilot bu guruhlarni necha xil usulda tuzishi mumkin?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245</cp:revision>
  <dcterms:created xsi:type="dcterms:W3CDTF">2019-02-21T15:01:00Z</dcterms:created>
  <dcterms:modified xsi:type="dcterms:W3CDTF">2023-01-26T15:27:10Z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B5CE8802ED5D4A1F9CD69CDFA28BEC16</vt:lpwstr>
  </property>
  <property fmtid="{D5CDD505-2E9C-101B-9397-08002B2CF9AE}" pid="3" name="KSOProductBuildVer">
    <vt:lpwstr>1033-11.2.0.11029</vt:lpwstr>
  </property>
</Properties>
</file>