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4"/>
  </p:notesMasterIdLst>
  <p:handoutMasterIdLst>
    <p:handoutMasterId r:id="rId25"/>
  </p:handoutMasterIdLst>
  <p:sldIdLst>
    <p:sldId id="308" r:id="rId2"/>
    <p:sldId id="309" r:id="rId3"/>
    <p:sldId id="276" r:id="rId4"/>
    <p:sldId id="473" r:id="rId5"/>
    <p:sldId id="312" r:id="rId6"/>
    <p:sldId id="277" r:id="rId7"/>
    <p:sldId id="305" r:id="rId8"/>
    <p:sldId id="285" r:id="rId9"/>
    <p:sldId id="286" r:id="rId10"/>
    <p:sldId id="317" r:id="rId11"/>
    <p:sldId id="318" r:id="rId12"/>
    <p:sldId id="319" r:id="rId13"/>
    <p:sldId id="472" r:id="rId14"/>
    <p:sldId id="475" r:id="rId15"/>
    <p:sldId id="316" r:id="rId16"/>
    <p:sldId id="476" r:id="rId17"/>
    <p:sldId id="477" r:id="rId18"/>
    <p:sldId id="264" r:id="rId19"/>
    <p:sldId id="293" r:id="rId20"/>
    <p:sldId id="469" r:id="rId21"/>
    <p:sldId id="470" r:id="rId22"/>
    <p:sldId id="267" r:id="rId23"/>
  </p:sldIdLst>
  <p:sldSz cx="9144000" cy="5143500" type="screen16x9"/>
  <p:notesSz cx="6858000" cy="9144000"/>
  <p:defaultTextStyle>
    <a:defPPr>
      <a:defRPr lang="en-US"/>
    </a:defPPr>
    <a:lvl1pPr marL="0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921E"/>
    <a:srgbClr val="D60093"/>
    <a:srgbClr val="660066"/>
    <a:srgbClr val="0025D8"/>
    <a:srgbClr val="0066FF"/>
    <a:srgbClr val="006600"/>
    <a:srgbClr val="CCFF99"/>
    <a:srgbClr val="CCFFFF"/>
    <a:srgbClr val="FFFFCC"/>
    <a:srgbClr val="4C74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BE820-0130-4C5D-86E7-1C34EBFF7081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07A8-009F-488F-8567-209F5B72A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85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053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939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45015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1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1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7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88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6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5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36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0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88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7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9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8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3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9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6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8841" indent="0">
              <a:buNone/>
              <a:defRPr sz="2600"/>
            </a:lvl2pPr>
            <a:lvl3pPr marL="837682" indent="0">
              <a:buNone/>
              <a:defRPr sz="2200"/>
            </a:lvl3pPr>
            <a:lvl4pPr marL="1256523" indent="0">
              <a:buNone/>
              <a:defRPr sz="1800"/>
            </a:lvl4pPr>
            <a:lvl5pPr marL="1675364" indent="0">
              <a:buNone/>
              <a:defRPr sz="1800"/>
            </a:lvl5pPr>
            <a:lvl6pPr marL="2094205" indent="0">
              <a:buNone/>
              <a:defRPr sz="1800"/>
            </a:lvl6pPr>
            <a:lvl7pPr marL="2513046" indent="0">
              <a:buNone/>
              <a:defRPr sz="1800"/>
            </a:lvl7pPr>
            <a:lvl8pPr marL="2931886" indent="0">
              <a:buNone/>
              <a:defRPr sz="1800"/>
            </a:lvl8pPr>
            <a:lvl9pPr marL="3350727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1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5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5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4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83768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131" indent="-314131" algn="l" defTabSz="83768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616" indent="-261776" algn="l" defTabSz="8376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02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5943" indent="-209420" algn="l" defTabSz="83768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784" indent="-209420" algn="l" defTabSz="83768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625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466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07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148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841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682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523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364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05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04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88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727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7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4">
            <a:extLst>
              <a:ext uri="{FF2B5EF4-FFF2-40B4-BE49-F238E27FC236}">
                <a16:creationId xmlns:a16="http://schemas.microsoft.com/office/drawing/2014/main" id="{EA1198FF-A9D8-4F03-9CC4-D3672F6B91B5}"/>
              </a:ext>
            </a:extLst>
          </p:cNvPr>
          <p:cNvSpPr txBox="1"/>
          <p:nvPr/>
        </p:nvSpPr>
        <p:spPr>
          <a:xfrm>
            <a:off x="480060" y="2033267"/>
            <a:ext cx="5585460" cy="6296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387">
              <a:spcBef>
                <a:spcPts val="110"/>
              </a:spcBef>
            </a:pP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O‘rinlashtirishlar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82">
            <a:extLst>
              <a:ext uri="{FF2B5EF4-FFF2-40B4-BE49-F238E27FC236}">
                <a16:creationId xmlns:a16="http://schemas.microsoft.com/office/drawing/2014/main" id="{D2416529-E705-44E0-ADFD-08B39133C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465" y="4597002"/>
            <a:ext cx="48324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Zulnuraxon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Allayarovna</a:t>
            </a:r>
            <a:endParaRPr lang="ru-RU" sz="1800" b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37A3353-8730-4ABD-8E8E-E24011032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6127" y="1140189"/>
            <a:ext cx="3045476" cy="30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46;p25">
            <a:extLst>
              <a:ext uri="{FF2B5EF4-FFF2-40B4-BE49-F238E27FC236}">
                <a16:creationId xmlns:a16="http://schemas.microsoft.com/office/drawing/2014/main" id="{4E83AC76-50B7-45E8-ADB0-BD6DFC4C294E}"/>
              </a:ext>
            </a:extLst>
          </p:cNvPr>
          <p:cNvSpPr/>
          <p:nvPr/>
        </p:nvSpPr>
        <p:spPr>
          <a:xfrm rot="10800000" flipH="1">
            <a:off x="196849" y="1095489"/>
            <a:ext cx="1043115" cy="3938939"/>
          </a:xfrm>
          <a:prstGeom prst="round2DiagRect">
            <a:avLst>
              <a:gd name="adj1" fmla="val 48326"/>
              <a:gd name="adj2" fmla="val 47178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347;p25">
            <a:extLst>
              <a:ext uri="{FF2B5EF4-FFF2-40B4-BE49-F238E27FC236}">
                <a16:creationId xmlns:a16="http://schemas.microsoft.com/office/drawing/2014/main" id="{3C673845-9053-48C6-8672-459BF640F4D8}"/>
              </a:ext>
            </a:extLst>
          </p:cNvPr>
          <p:cNvSpPr/>
          <p:nvPr/>
        </p:nvSpPr>
        <p:spPr>
          <a:xfrm>
            <a:off x="212575" y="11493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348;p25">
            <a:extLst>
              <a:ext uri="{FF2B5EF4-FFF2-40B4-BE49-F238E27FC236}">
                <a16:creationId xmlns:a16="http://schemas.microsoft.com/office/drawing/2014/main" id="{E54DDA3C-DABD-4941-8855-EB16B20F9DB6}"/>
              </a:ext>
            </a:extLst>
          </p:cNvPr>
          <p:cNvSpPr/>
          <p:nvPr/>
        </p:nvSpPr>
        <p:spPr>
          <a:xfrm>
            <a:off x="212575" y="25470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349;p25">
            <a:extLst>
              <a:ext uri="{FF2B5EF4-FFF2-40B4-BE49-F238E27FC236}">
                <a16:creationId xmlns:a16="http://schemas.microsoft.com/office/drawing/2014/main" id="{99DC3596-DED3-48C6-B3E8-A0B6918C077A}"/>
              </a:ext>
            </a:extLst>
          </p:cNvPr>
          <p:cNvSpPr/>
          <p:nvPr/>
        </p:nvSpPr>
        <p:spPr>
          <a:xfrm>
            <a:off x="215454" y="401366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" name="Google Shape;352;p25">
            <a:extLst>
              <a:ext uri="{FF2B5EF4-FFF2-40B4-BE49-F238E27FC236}">
                <a16:creationId xmlns:a16="http://schemas.microsoft.com/office/drawing/2014/main" id="{0A841386-B270-4ABC-AC25-39012D6A2725}"/>
              </a:ext>
            </a:extLst>
          </p:cNvPr>
          <p:cNvSpPr/>
          <p:nvPr/>
        </p:nvSpPr>
        <p:spPr>
          <a:xfrm>
            <a:off x="8395582" y="1389371"/>
            <a:ext cx="285122" cy="284732"/>
          </a:xfrm>
          <a:custGeom>
            <a:avLst/>
            <a:gdLst/>
            <a:ahLst/>
            <a:cxnLst/>
            <a:rect l="l" t="t" r="r" b="b"/>
            <a:pathLst>
              <a:path w="2235" h="2236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35"/>
                  <a:pt x="501" y="2235"/>
                  <a:pt x="1118" y="2235"/>
                </a:cubicBezTo>
                <a:cubicBezTo>
                  <a:pt x="1734" y="2235"/>
                  <a:pt x="2235" y="1735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353;p25">
            <a:extLst>
              <a:ext uri="{FF2B5EF4-FFF2-40B4-BE49-F238E27FC236}">
                <a16:creationId xmlns:a16="http://schemas.microsoft.com/office/drawing/2014/main" id="{2B448011-B02B-4C91-9440-589B38F9D80B}"/>
              </a:ext>
            </a:extLst>
          </p:cNvPr>
          <p:cNvSpPr/>
          <p:nvPr/>
        </p:nvSpPr>
        <p:spPr>
          <a:xfrm>
            <a:off x="8395582" y="2786902"/>
            <a:ext cx="285122" cy="285367"/>
          </a:xfrm>
          <a:custGeom>
            <a:avLst/>
            <a:gdLst/>
            <a:ahLst/>
            <a:cxnLst/>
            <a:rect l="l" t="t" r="r" b="b"/>
            <a:pathLst>
              <a:path w="2235" h="2241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40"/>
                  <a:pt x="501" y="2241"/>
                  <a:pt x="1118" y="2241"/>
                </a:cubicBezTo>
                <a:cubicBezTo>
                  <a:pt x="1734" y="2241"/>
                  <a:pt x="2235" y="1740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54;p25">
            <a:extLst>
              <a:ext uri="{FF2B5EF4-FFF2-40B4-BE49-F238E27FC236}">
                <a16:creationId xmlns:a16="http://schemas.microsoft.com/office/drawing/2014/main" id="{A288E0BF-2F78-4B11-B47F-E4C420431D48}"/>
              </a:ext>
            </a:extLst>
          </p:cNvPr>
          <p:cNvSpPr/>
          <p:nvPr/>
        </p:nvSpPr>
        <p:spPr>
          <a:xfrm>
            <a:off x="8442659" y="4253694"/>
            <a:ext cx="285122" cy="284604"/>
          </a:xfrm>
          <a:custGeom>
            <a:avLst/>
            <a:gdLst/>
            <a:ahLst/>
            <a:cxnLst/>
            <a:rect l="l" t="t" r="r" b="b"/>
            <a:pathLst>
              <a:path w="2235" h="2235" extrusionOk="0">
                <a:moveTo>
                  <a:pt x="1118" y="1"/>
                </a:moveTo>
                <a:cubicBezTo>
                  <a:pt x="501" y="1"/>
                  <a:pt x="0" y="501"/>
                  <a:pt x="0" y="1118"/>
                </a:cubicBezTo>
                <a:cubicBezTo>
                  <a:pt x="0" y="1734"/>
                  <a:pt x="501" y="2235"/>
                  <a:pt x="1118" y="2235"/>
                </a:cubicBezTo>
                <a:cubicBezTo>
                  <a:pt x="1734" y="2235"/>
                  <a:pt x="2235" y="1734"/>
                  <a:pt x="2235" y="1118"/>
                </a:cubicBezTo>
                <a:cubicBezTo>
                  <a:pt x="2235" y="501"/>
                  <a:pt x="1734" y="1"/>
                  <a:pt x="1118" y="1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0" name="Google Shape;356;p25">
            <a:extLst>
              <a:ext uri="{FF2B5EF4-FFF2-40B4-BE49-F238E27FC236}">
                <a16:creationId xmlns:a16="http://schemas.microsoft.com/office/drawing/2014/main" id="{0772A757-234C-4C5E-B4AE-E1A3C1A2071D}"/>
              </a:ext>
            </a:extLst>
          </p:cNvPr>
          <p:cNvGrpSpPr/>
          <p:nvPr/>
        </p:nvGrpSpPr>
        <p:grpSpPr>
          <a:xfrm>
            <a:off x="118374" y="1020702"/>
            <a:ext cx="1292522" cy="1163373"/>
            <a:chOff x="819150" y="1103575"/>
            <a:chExt cx="717528" cy="653979"/>
          </a:xfrm>
        </p:grpSpPr>
        <p:sp>
          <p:nvSpPr>
            <p:cNvPr id="11" name="Google Shape;357;p25">
              <a:extLst>
                <a:ext uri="{FF2B5EF4-FFF2-40B4-BE49-F238E27FC236}">
                  <a16:creationId xmlns:a16="http://schemas.microsoft.com/office/drawing/2014/main" id="{D1D47C15-F39D-49C6-92D4-C86D19E49AC3}"/>
                </a:ext>
              </a:extLst>
            </p:cNvPr>
            <p:cNvSpPr/>
            <p:nvPr/>
          </p:nvSpPr>
          <p:spPr>
            <a:xfrm>
              <a:off x="819150" y="1103575"/>
              <a:ext cx="717528" cy="653979"/>
            </a:xfrm>
            <a:custGeom>
              <a:avLst/>
              <a:gdLst/>
              <a:ahLst/>
              <a:cxnLst/>
              <a:rect l="l" t="t" r="r" b="b"/>
              <a:pathLst>
                <a:path w="9044" h="8243" extrusionOk="0">
                  <a:moveTo>
                    <a:pt x="4520" y="1"/>
                  </a:moveTo>
                  <a:cubicBezTo>
                    <a:pt x="3465" y="1"/>
                    <a:pt x="2411" y="404"/>
                    <a:pt x="1608" y="1210"/>
                  </a:cubicBezTo>
                  <a:cubicBezTo>
                    <a:pt x="1" y="2817"/>
                    <a:pt x="1" y="5426"/>
                    <a:pt x="1608" y="7033"/>
                  </a:cubicBezTo>
                  <a:cubicBezTo>
                    <a:pt x="2411" y="7839"/>
                    <a:pt x="3465" y="8242"/>
                    <a:pt x="4520" y="8242"/>
                  </a:cubicBezTo>
                  <a:cubicBezTo>
                    <a:pt x="5575" y="8242"/>
                    <a:pt x="6630" y="7839"/>
                    <a:pt x="7436" y="7033"/>
                  </a:cubicBezTo>
                  <a:cubicBezTo>
                    <a:pt x="9043" y="5426"/>
                    <a:pt x="9043" y="2817"/>
                    <a:pt x="7436" y="1210"/>
                  </a:cubicBezTo>
                  <a:cubicBezTo>
                    <a:pt x="6630" y="404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58;p25">
              <a:extLst>
                <a:ext uri="{FF2B5EF4-FFF2-40B4-BE49-F238E27FC236}">
                  <a16:creationId xmlns:a16="http://schemas.microsoft.com/office/drawing/2014/main" id="{F4F9D341-D3B4-4408-A120-10DF2DB6BA9F}"/>
                </a:ext>
              </a:extLst>
            </p:cNvPr>
            <p:cNvSpPr/>
            <p:nvPr/>
          </p:nvSpPr>
          <p:spPr>
            <a:xfrm>
              <a:off x="1109125" y="1303503"/>
              <a:ext cx="133208" cy="133208"/>
            </a:xfrm>
            <a:custGeom>
              <a:avLst/>
              <a:gdLst/>
              <a:ahLst/>
              <a:cxnLst/>
              <a:rect l="l" t="t" r="r" b="b"/>
              <a:pathLst>
                <a:path w="1679" h="1679" extrusionOk="0">
                  <a:moveTo>
                    <a:pt x="837" y="138"/>
                  </a:moveTo>
                  <a:cubicBezTo>
                    <a:pt x="1222" y="138"/>
                    <a:pt x="1541" y="457"/>
                    <a:pt x="1541" y="842"/>
                  </a:cubicBezTo>
                  <a:cubicBezTo>
                    <a:pt x="1541" y="1227"/>
                    <a:pt x="1222" y="1541"/>
                    <a:pt x="837" y="1541"/>
                  </a:cubicBezTo>
                  <a:cubicBezTo>
                    <a:pt x="452" y="1541"/>
                    <a:pt x="138" y="1227"/>
                    <a:pt x="138" y="842"/>
                  </a:cubicBezTo>
                  <a:cubicBezTo>
                    <a:pt x="138" y="457"/>
                    <a:pt x="452" y="138"/>
                    <a:pt x="837" y="138"/>
                  </a:cubicBezTo>
                  <a:close/>
                  <a:moveTo>
                    <a:pt x="837" y="0"/>
                  </a:moveTo>
                  <a:cubicBezTo>
                    <a:pt x="374" y="0"/>
                    <a:pt x="0" y="380"/>
                    <a:pt x="0" y="842"/>
                  </a:cubicBezTo>
                  <a:cubicBezTo>
                    <a:pt x="0" y="1304"/>
                    <a:pt x="374" y="1679"/>
                    <a:pt x="837" y="1679"/>
                  </a:cubicBezTo>
                  <a:cubicBezTo>
                    <a:pt x="1299" y="1679"/>
                    <a:pt x="1679" y="1304"/>
                    <a:pt x="1679" y="842"/>
                  </a:cubicBezTo>
                  <a:cubicBezTo>
                    <a:pt x="1679" y="380"/>
                    <a:pt x="1299" y="0"/>
                    <a:pt x="8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9;p25">
              <a:extLst>
                <a:ext uri="{FF2B5EF4-FFF2-40B4-BE49-F238E27FC236}">
                  <a16:creationId xmlns:a16="http://schemas.microsoft.com/office/drawing/2014/main" id="{6D454F75-5B9E-40DA-B1A7-1CD8C1772933}"/>
                </a:ext>
              </a:extLst>
            </p:cNvPr>
            <p:cNvSpPr/>
            <p:nvPr/>
          </p:nvSpPr>
          <p:spPr>
            <a:xfrm>
              <a:off x="1070250" y="1453211"/>
              <a:ext cx="206198" cy="73863"/>
            </a:xfrm>
            <a:custGeom>
              <a:avLst/>
              <a:gdLst/>
              <a:ahLst/>
              <a:cxnLst/>
              <a:rect l="l" t="t" r="r" b="b"/>
              <a:pathLst>
                <a:path w="2599" h="931" extrusionOk="0">
                  <a:moveTo>
                    <a:pt x="1305" y="1"/>
                  </a:moveTo>
                  <a:cubicBezTo>
                    <a:pt x="754" y="1"/>
                    <a:pt x="248" y="326"/>
                    <a:pt x="17" y="832"/>
                  </a:cubicBezTo>
                  <a:cubicBezTo>
                    <a:pt x="0" y="865"/>
                    <a:pt x="17" y="909"/>
                    <a:pt x="50" y="920"/>
                  </a:cubicBezTo>
                  <a:cubicBezTo>
                    <a:pt x="61" y="925"/>
                    <a:pt x="72" y="931"/>
                    <a:pt x="77" y="931"/>
                  </a:cubicBezTo>
                  <a:cubicBezTo>
                    <a:pt x="105" y="931"/>
                    <a:pt x="133" y="914"/>
                    <a:pt x="144" y="887"/>
                  </a:cubicBezTo>
                  <a:cubicBezTo>
                    <a:pt x="353" y="436"/>
                    <a:pt x="809" y="138"/>
                    <a:pt x="1305" y="138"/>
                  </a:cubicBezTo>
                  <a:cubicBezTo>
                    <a:pt x="1795" y="138"/>
                    <a:pt x="2246" y="425"/>
                    <a:pt x="2460" y="865"/>
                  </a:cubicBezTo>
                  <a:cubicBezTo>
                    <a:pt x="2473" y="889"/>
                    <a:pt x="2496" y="904"/>
                    <a:pt x="2523" y="904"/>
                  </a:cubicBezTo>
                  <a:cubicBezTo>
                    <a:pt x="2533" y="904"/>
                    <a:pt x="2544" y="902"/>
                    <a:pt x="2554" y="898"/>
                  </a:cubicBezTo>
                  <a:cubicBezTo>
                    <a:pt x="2587" y="881"/>
                    <a:pt x="2598" y="843"/>
                    <a:pt x="2582" y="804"/>
                  </a:cubicBezTo>
                  <a:cubicBezTo>
                    <a:pt x="2350" y="320"/>
                    <a:pt x="1850" y="1"/>
                    <a:pt x="13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60;p25">
              <a:extLst>
                <a:ext uri="{FF2B5EF4-FFF2-40B4-BE49-F238E27FC236}">
                  <a16:creationId xmlns:a16="http://schemas.microsoft.com/office/drawing/2014/main" id="{7E532315-CB49-478F-A09F-74D9B0ED7E2D}"/>
                </a:ext>
              </a:extLst>
            </p:cNvPr>
            <p:cNvSpPr/>
            <p:nvPr/>
          </p:nvSpPr>
          <p:spPr>
            <a:xfrm>
              <a:off x="989486" y="1243683"/>
              <a:ext cx="368126" cy="368126"/>
            </a:xfrm>
            <a:custGeom>
              <a:avLst/>
              <a:gdLst/>
              <a:ahLst/>
              <a:cxnLst/>
              <a:rect l="l" t="t" r="r" b="b"/>
              <a:pathLst>
                <a:path w="4640" h="4640" extrusionOk="0">
                  <a:moveTo>
                    <a:pt x="2317" y="138"/>
                  </a:moveTo>
                  <a:cubicBezTo>
                    <a:pt x="3522" y="138"/>
                    <a:pt x="4502" y="1117"/>
                    <a:pt x="4502" y="2317"/>
                  </a:cubicBezTo>
                  <a:cubicBezTo>
                    <a:pt x="4502" y="3522"/>
                    <a:pt x="3522" y="4502"/>
                    <a:pt x="2317" y="4502"/>
                  </a:cubicBezTo>
                  <a:cubicBezTo>
                    <a:pt x="1117" y="4502"/>
                    <a:pt x="138" y="3522"/>
                    <a:pt x="138" y="2317"/>
                  </a:cubicBezTo>
                  <a:cubicBezTo>
                    <a:pt x="138" y="1117"/>
                    <a:pt x="1117" y="138"/>
                    <a:pt x="2317" y="138"/>
                  </a:cubicBezTo>
                  <a:close/>
                  <a:moveTo>
                    <a:pt x="2317" y="0"/>
                  </a:moveTo>
                  <a:cubicBezTo>
                    <a:pt x="1040" y="0"/>
                    <a:pt x="0" y="1040"/>
                    <a:pt x="0" y="2317"/>
                  </a:cubicBezTo>
                  <a:cubicBezTo>
                    <a:pt x="0" y="3599"/>
                    <a:pt x="1040" y="4640"/>
                    <a:pt x="2317" y="4640"/>
                  </a:cubicBezTo>
                  <a:cubicBezTo>
                    <a:pt x="3600" y="4640"/>
                    <a:pt x="4640" y="3599"/>
                    <a:pt x="4640" y="2317"/>
                  </a:cubicBezTo>
                  <a:cubicBezTo>
                    <a:pt x="4640" y="1040"/>
                    <a:pt x="3600" y="0"/>
                    <a:pt x="23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61;p25">
              <a:extLst>
                <a:ext uri="{FF2B5EF4-FFF2-40B4-BE49-F238E27FC236}">
                  <a16:creationId xmlns:a16="http://schemas.microsoft.com/office/drawing/2014/main" id="{78E569EF-2804-4AD4-85CD-119B890C1106}"/>
                </a:ext>
              </a:extLst>
            </p:cNvPr>
            <p:cNvSpPr/>
            <p:nvPr/>
          </p:nvSpPr>
          <p:spPr>
            <a:xfrm>
              <a:off x="1140542" y="1462493"/>
              <a:ext cx="69024" cy="35385"/>
            </a:xfrm>
            <a:custGeom>
              <a:avLst/>
              <a:gdLst/>
              <a:ahLst/>
              <a:cxnLst/>
              <a:rect l="l" t="t" r="r" b="b"/>
              <a:pathLst>
                <a:path w="870" h="446" extrusionOk="0">
                  <a:moveTo>
                    <a:pt x="77" y="1"/>
                  </a:moveTo>
                  <a:cubicBezTo>
                    <a:pt x="60" y="1"/>
                    <a:pt x="42" y="8"/>
                    <a:pt x="28" y="21"/>
                  </a:cubicBezTo>
                  <a:cubicBezTo>
                    <a:pt x="0" y="49"/>
                    <a:pt x="0" y="93"/>
                    <a:pt x="28" y="115"/>
                  </a:cubicBezTo>
                  <a:lnTo>
                    <a:pt x="303" y="390"/>
                  </a:lnTo>
                  <a:cubicBezTo>
                    <a:pt x="342" y="429"/>
                    <a:pt x="386" y="445"/>
                    <a:pt x="435" y="445"/>
                  </a:cubicBezTo>
                  <a:cubicBezTo>
                    <a:pt x="485" y="445"/>
                    <a:pt x="529" y="429"/>
                    <a:pt x="562" y="390"/>
                  </a:cubicBezTo>
                  <a:lnTo>
                    <a:pt x="843" y="120"/>
                  </a:lnTo>
                  <a:cubicBezTo>
                    <a:pt x="870" y="93"/>
                    <a:pt x="870" y="49"/>
                    <a:pt x="843" y="21"/>
                  </a:cubicBezTo>
                  <a:cubicBezTo>
                    <a:pt x="832" y="8"/>
                    <a:pt x="815" y="1"/>
                    <a:pt x="798" y="1"/>
                  </a:cubicBezTo>
                  <a:cubicBezTo>
                    <a:pt x="781" y="1"/>
                    <a:pt x="763" y="8"/>
                    <a:pt x="749" y="21"/>
                  </a:cubicBezTo>
                  <a:lnTo>
                    <a:pt x="468" y="291"/>
                  </a:lnTo>
                  <a:cubicBezTo>
                    <a:pt x="460" y="302"/>
                    <a:pt x="448" y="308"/>
                    <a:pt x="435" y="308"/>
                  </a:cubicBezTo>
                  <a:cubicBezTo>
                    <a:pt x="423" y="308"/>
                    <a:pt x="410" y="302"/>
                    <a:pt x="402" y="291"/>
                  </a:cubicBezTo>
                  <a:lnTo>
                    <a:pt x="122" y="21"/>
                  </a:lnTo>
                  <a:cubicBezTo>
                    <a:pt x="111" y="8"/>
                    <a:pt x="94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62;p25">
              <a:extLst>
                <a:ext uri="{FF2B5EF4-FFF2-40B4-BE49-F238E27FC236}">
                  <a16:creationId xmlns:a16="http://schemas.microsoft.com/office/drawing/2014/main" id="{7737DE55-9D1D-4006-97C1-B8048487919A}"/>
                </a:ext>
              </a:extLst>
            </p:cNvPr>
            <p:cNvSpPr/>
            <p:nvPr/>
          </p:nvSpPr>
          <p:spPr>
            <a:xfrm>
              <a:off x="1168945" y="1489071"/>
              <a:ext cx="10949" cy="87827"/>
            </a:xfrm>
            <a:custGeom>
              <a:avLst/>
              <a:gdLst/>
              <a:ahLst/>
              <a:cxnLst/>
              <a:rect l="l" t="t" r="r" b="b"/>
              <a:pathLst>
                <a:path w="138" h="1107" extrusionOk="0">
                  <a:moveTo>
                    <a:pt x="66" y="0"/>
                  </a:moveTo>
                  <a:cubicBezTo>
                    <a:pt x="28" y="0"/>
                    <a:pt x="0" y="33"/>
                    <a:pt x="0" y="66"/>
                  </a:cubicBezTo>
                  <a:lnTo>
                    <a:pt x="0" y="1035"/>
                  </a:lnTo>
                  <a:cubicBezTo>
                    <a:pt x="0" y="1073"/>
                    <a:pt x="28" y="1106"/>
                    <a:pt x="66" y="1106"/>
                  </a:cubicBezTo>
                  <a:cubicBezTo>
                    <a:pt x="105" y="1106"/>
                    <a:pt x="138" y="1073"/>
                    <a:pt x="138" y="1035"/>
                  </a:cubicBezTo>
                  <a:lnTo>
                    <a:pt x="138" y="66"/>
                  </a:lnTo>
                  <a:cubicBezTo>
                    <a:pt x="138" y="33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63;p25">
            <a:extLst>
              <a:ext uri="{FF2B5EF4-FFF2-40B4-BE49-F238E27FC236}">
                <a16:creationId xmlns:a16="http://schemas.microsoft.com/office/drawing/2014/main" id="{F286003B-7FD4-49E9-B124-24EBB2AF3C71}"/>
              </a:ext>
            </a:extLst>
          </p:cNvPr>
          <p:cNvGrpSpPr/>
          <p:nvPr/>
        </p:nvGrpSpPr>
        <p:grpSpPr>
          <a:xfrm>
            <a:off x="136767" y="2371815"/>
            <a:ext cx="1292522" cy="1162950"/>
            <a:chOff x="827529" y="2066774"/>
            <a:chExt cx="717528" cy="653741"/>
          </a:xfrm>
        </p:grpSpPr>
        <p:sp>
          <p:nvSpPr>
            <p:cNvPr id="18" name="Google Shape;364;p25">
              <a:extLst>
                <a:ext uri="{FF2B5EF4-FFF2-40B4-BE49-F238E27FC236}">
                  <a16:creationId xmlns:a16="http://schemas.microsoft.com/office/drawing/2014/main" id="{BDE00B96-447B-468B-B813-6BF712F20638}"/>
                </a:ext>
              </a:extLst>
            </p:cNvPr>
            <p:cNvSpPr/>
            <p:nvPr/>
          </p:nvSpPr>
          <p:spPr>
            <a:xfrm>
              <a:off x="827529" y="2066774"/>
              <a:ext cx="717528" cy="653741"/>
            </a:xfrm>
            <a:custGeom>
              <a:avLst/>
              <a:gdLst/>
              <a:ahLst/>
              <a:cxnLst/>
              <a:rect l="l" t="t" r="r" b="b"/>
              <a:pathLst>
                <a:path w="9044" h="8240" extrusionOk="0">
                  <a:moveTo>
                    <a:pt x="4520" y="1"/>
                  </a:moveTo>
                  <a:cubicBezTo>
                    <a:pt x="3465" y="1"/>
                    <a:pt x="2411" y="402"/>
                    <a:pt x="1608" y="1206"/>
                  </a:cubicBezTo>
                  <a:cubicBezTo>
                    <a:pt x="1" y="2813"/>
                    <a:pt x="1" y="5422"/>
                    <a:pt x="1608" y="7034"/>
                  </a:cubicBezTo>
                  <a:cubicBezTo>
                    <a:pt x="2411" y="7838"/>
                    <a:pt x="3465" y="8239"/>
                    <a:pt x="4520" y="8239"/>
                  </a:cubicBezTo>
                  <a:cubicBezTo>
                    <a:pt x="5575" y="8239"/>
                    <a:pt x="6630" y="7838"/>
                    <a:pt x="7436" y="7034"/>
                  </a:cubicBezTo>
                  <a:cubicBezTo>
                    <a:pt x="9043" y="5422"/>
                    <a:pt x="9043" y="2813"/>
                    <a:pt x="7436" y="1206"/>
                  </a:cubicBezTo>
                  <a:cubicBezTo>
                    <a:pt x="6630" y="402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" name="Google Shape;365;p25">
              <a:extLst>
                <a:ext uri="{FF2B5EF4-FFF2-40B4-BE49-F238E27FC236}">
                  <a16:creationId xmlns:a16="http://schemas.microsoft.com/office/drawing/2014/main" id="{7ED9B6CC-77E2-4A51-9709-2704FA7CDF6F}"/>
                </a:ext>
              </a:extLst>
            </p:cNvPr>
            <p:cNvSpPr/>
            <p:nvPr/>
          </p:nvSpPr>
          <p:spPr>
            <a:xfrm>
              <a:off x="1065014" y="2249193"/>
              <a:ext cx="235394" cy="229761"/>
            </a:xfrm>
            <a:custGeom>
              <a:avLst/>
              <a:gdLst/>
              <a:ahLst/>
              <a:cxnLst/>
              <a:rect l="l" t="t" r="r" b="b"/>
              <a:pathLst>
                <a:path w="2967" h="2896" extrusionOk="0">
                  <a:moveTo>
                    <a:pt x="1481" y="1"/>
                  </a:moveTo>
                  <a:cubicBezTo>
                    <a:pt x="666" y="1"/>
                    <a:pt x="0" y="667"/>
                    <a:pt x="0" y="1481"/>
                  </a:cubicBezTo>
                  <a:cubicBezTo>
                    <a:pt x="0" y="2125"/>
                    <a:pt x="408" y="2686"/>
                    <a:pt x="1019" y="2890"/>
                  </a:cubicBezTo>
                  <a:cubicBezTo>
                    <a:pt x="1024" y="2890"/>
                    <a:pt x="1030" y="2895"/>
                    <a:pt x="1035" y="2895"/>
                  </a:cubicBezTo>
                  <a:cubicBezTo>
                    <a:pt x="1068" y="2895"/>
                    <a:pt x="1096" y="2873"/>
                    <a:pt x="1101" y="2846"/>
                  </a:cubicBezTo>
                  <a:cubicBezTo>
                    <a:pt x="1112" y="2813"/>
                    <a:pt x="1096" y="2774"/>
                    <a:pt x="1057" y="2758"/>
                  </a:cubicBezTo>
                  <a:cubicBezTo>
                    <a:pt x="507" y="2576"/>
                    <a:pt x="138" y="2064"/>
                    <a:pt x="138" y="1481"/>
                  </a:cubicBezTo>
                  <a:cubicBezTo>
                    <a:pt x="138" y="738"/>
                    <a:pt x="743" y="138"/>
                    <a:pt x="1481" y="138"/>
                  </a:cubicBezTo>
                  <a:cubicBezTo>
                    <a:pt x="2224" y="138"/>
                    <a:pt x="2829" y="738"/>
                    <a:pt x="2829" y="1481"/>
                  </a:cubicBezTo>
                  <a:cubicBezTo>
                    <a:pt x="2829" y="2059"/>
                    <a:pt x="2466" y="2565"/>
                    <a:pt x="1921" y="2752"/>
                  </a:cubicBezTo>
                  <a:cubicBezTo>
                    <a:pt x="1883" y="2769"/>
                    <a:pt x="1866" y="2807"/>
                    <a:pt x="1877" y="2840"/>
                  </a:cubicBezTo>
                  <a:cubicBezTo>
                    <a:pt x="1886" y="2871"/>
                    <a:pt x="1915" y="2888"/>
                    <a:pt x="1944" y="2888"/>
                  </a:cubicBezTo>
                  <a:cubicBezTo>
                    <a:pt x="1951" y="2888"/>
                    <a:pt x="1958" y="2887"/>
                    <a:pt x="1965" y="2884"/>
                  </a:cubicBezTo>
                  <a:cubicBezTo>
                    <a:pt x="2565" y="2681"/>
                    <a:pt x="2967" y="2114"/>
                    <a:pt x="2967" y="1481"/>
                  </a:cubicBezTo>
                  <a:cubicBezTo>
                    <a:pt x="2967" y="667"/>
                    <a:pt x="2301" y="1"/>
                    <a:pt x="14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66;p25">
              <a:extLst>
                <a:ext uri="{FF2B5EF4-FFF2-40B4-BE49-F238E27FC236}">
                  <a16:creationId xmlns:a16="http://schemas.microsoft.com/office/drawing/2014/main" id="{6885F303-E9BC-46E8-90F7-598B20C2789C}"/>
                </a:ext>
              </a:extLst>
            </p:cNvPr>
            <p:cNvSpPr/>
            <p:nvPr/>
          </p:nvSpPr>
          <p:spPr>
            <a:xfrm>
              <a:off x="1178545" y="2385017"/>
              <a:ext cx="10949" cy="169465"/>
            </a:xfrm>
            <a:custGeom>
              <a:avLst/>
              <a:gdLst/>
              <a:ahLst/>
              <a:cxnLst/>
              <a:rect l="l" t="t" r="r" b="b"/>
              <a:pathLst>
                <a:path w="138" h="2136" extrusionOk="0">
                  <a:moveTo>
                    <a:pt x="66" y="0"/>
                  </a:moveTo>
                  <a:cubicBezTo>
                    <a:pt x="33" y="0"/>
                    <a:pt x="0" y="28"/>
                    <a:pt x="0" y="66"/>
                  </a:cubicBezTo>
                  <a:lnTo>
                    <a:pt x="0" y="2064"/>
                  </a:lnTo>
                  <a:cubicBezTo>
                    <a:pt x="0" y="2102"/>
                    <a:pt x="33" y="2136"/>
                    <a:pt x="66" y="2136"/>
                  </a:cubicBezTo>
                  <a:cubicBezTo>
                    <a:pt x="105" y="2136"/>
                    <a:pt x="138" y="2102"/>
                    <a:pt x="138" y="2064"/>
                  </a:cubicBezTo>
                  <a:lnTo>
                    <a:pt x="138" y="66"/>
                  </a:lnTo>
                  <a:cubicBezTo>
                    <a:pt x="138" y="28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67;p25">
              <a:extLst>
                <a:ext uri="{FF2B5EF4-FFF2-40B4-BE49-F238E27FC236}">
                  <a16:creationId xmlns:a16="http://schemas.microsoft.com/office/drawing/2014/main" id="{408E2DB5-ECF2-4ABC-8A5C-B38400C8FAFD}"/>
                </a:ext>
              </a:extLst>
            </p:cNvPr>
            <p:cNvSpPr/>
            <p:nvPr/>
          </p:nvSpPr>
          <p:spPr>
            <a:xfrm>
              <a:off x="1141415" y="2467527"/>
              <a:ext cx="83939" cy="88699"/>
            </a:xfrm>
            <a:custGeom>
              <a:avLst/>
              <a:gdLst/>
              <a:ahLst/>
              <a:cxnLst/>
              <a:rect l="l" t="t" r="r" b="b"/>
              <a:pathLst>
                <a:path w="1058" h="1118" extrusionOk="0">
                  <a:moveTo>
                    <a:pt x="72" y="0"/>
                  </a:moveTo>
                  <a:cubicBezTo>
                    <a:pt x="34" y="0"/>
                    <a:pt x="0" y="33"/>
                    <a:pt x="0" y="72"/>
                  </a:cubicBezTo>
                  <a:lnTo>
                    <a:pt x="0" y="589"/>
                  </a:lnTo>
                  <a:cubicBezTo>
                    <a:pt x="0" y="677"/>
                    <a:pt x="39" y="765"/>
                    <a:pt x="111" y="820"/>
                  </a:cubicBezTo>
                  <a:lnTo>
                    <a:pt x="408" y="1068"/>
                  </a:lnTo>
                  <a:cubicBezTo>
                    <a:pt x="441" y="1101"/>
                    <a:pt x="490" y="1118"/>
                    <a:pt x="534" y="1118"/>
                  </a:cubicBezTo>
                  <a:cubicBezTo>
                    <a:pt x="578" y="1118"/>
                    <a:pt x="622" y="1101"/>
                    <a:pt x="655" y="1073"/>
                  </a:cubicBezTo>
                  <a:lnTo>
                    <a:pt x="947" y="842"/>
                  </a:lnTo>
                  <a:cubicBezTo>
                    <a:pt x="1019" y="787"/>
                    <a:pt x="1057" y="705"/>
                    <a:pt x="1057" y="622"/>
                  </a:cubicBezTo>
                  <a:lnTo>
                    <a:pt x="1057" y="83"/>
                  </a:lnTo>
                  <a:cubicBezTo>
                    <a:pt x="1057" y="44"/>
                    <a:pt x="1024" y="17"/>
                    <a:pt x="986" y="17"/>
                  </a:cubicBezTo>
                  <a:cubicBezTo>
                    <a:pt x="947" y="17"/>
                    <a:pt x="920" y="44"/>
                    <a:pt x="920" y="83"/>
                  </a:cubicBezTo>
                  <a:lnTo>
                    <a:pt x="920" y="622"/>
                  </a:lnTo>
                  <a:cubicBezTo>
                    <a:pt x="920" y="666"/>
                    <a:pt x="898" y="705"/>
                    <a:pt x="865" y="732"/>
                  </a:cubicBezTo>
                  <a:lnTo>
                    <a:pt x="573" y="963"/>
                  </a:lnTo>
                  <a:cubicBezTo>
                    <a:pt x="562" y="974"/>
                    <a:pt x="548" y="980"/>
                    <a:pt x="534" y="980"/>
                  </a:cubicBezTo>
                  <a:cubicBezTo>
                    <a:pt x="521" y="980"/>
                    <a:pt x="507" y="974"/>
                    <a:pt x="496" y="963"/>
                  </a:cubicBezTo>
                  <a:lnTo>
                    <a:pt x="199" y="716"/>
                  </a:lnTo>
                  <a:cubicBezTo>
                    <a:pt x="160" y="683"/>
                    <a:pt x="138" y="639"/>
                    <a:pt x="138" y="589"/>
                  </a:cubicBezTo>
                  <a:lnTo>
                    <a:pt x="138" y="72"/>
                  </a:lnTo>
                  <a:cubicBezTo>
                    <a:pt x="138" y="33"/>
                    <a:pt x="11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68;p25">
              <a:extLst>
                <a:ext uri="{FF2B5EF4-FFF2-40B4-BE49-F238E27FC236}">
                  <a16:creationId xmlns:a16="http://schemas.microsoft.com/office/drawing/2014/main" id="{83677F57-6DF6-4A95-9D05-C1E122ECAB69}"/>
                </a:ext>
              </a:extLst>
            </p:cNvPr>
            <p:cNvSpPr/>
            <p:nvPr/>
          </p:nvSpPr>
          <p:spPr>
            <a:xfrm>
              <a:off x="1173705" y="2169698"/>
              <a:ext cx="11028" cy="54267"/>
            </a:xfrm>
            <a:custGeom>
              <a:avLst/>
              <a:gdLst/>
              <a:ahLst/>
              <a:cxnLst/>
              <a:rect l="l" t="t" r="r" b="b"/>
              <a:pathLst>
                <a:path w="139" h="684" extrusionOk="0">
                  <a:moveTo>
                    <a:pt x="72" y="1"/>
                  </a:moveTo>
                  <a:cubicBezTo>
                    <a:pt x="34" y="1"/>
                    <a:pt x="1" y="34"/>
                    <a:pt x="1" y="73"/>
                  </a:cubicBezTo>
                  <a:lnTo>
                    <a:pt x="1" y="617"/>
                  </a:lnTo>
                  <a:cubicBezTo>
                    <a:pt x="1" y="650"/>
                    <a:pt x="34" y="683"/>
                    <a:pt x="72" y="683"/>
                  </a:cubicBezTo>
                  <a:cubicBezTo>
                    <a:pt x="111" y="683"/>
                    <a:pt x="138" y="650"/>
                    <a:pt x="138" y="617"/>
                  </a:cubicBezTo>
                  <a:lnTo>
                    <a:pt x="138" y="73"/>
                  </a:lnTo>
                  <a:cubicBezTo>
                    <a:pt x="138" y="34"/>
                    <a:pt x="111" y="1"/>
                    <a:pt x="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69;p25">
              <a:extLst>
                <a:ext uri="{FF2B5EF4-FFF2-40B4-BE49-F238E27FC236}">
                  <a16:creationId xmlns:a16="http://schemas.microsoft.com/office/drawing/2014/main" id="{21C775A4-86CB-431C-8A93-FC04413C349B}"/>
                </a:ext>
              </a:extLst>
            </p:cNvPr>
            <p:cNvSpPr/>
            <p:nvPr/>
          </p:nvSpPr>
          <p:spPr>
            <a:xfrm>
              <a:off x="1040578" y="2226583"/>
              <a:ext cx="42842" cy="41494"/>
            </a:xfrm>
            <a:custGeom>
              <a:avLst/>
              <a:gdLst/>
              <a:ahLst/>
              <a:cxnLst/>
              <a:rect l="l" t="t" r="r" b="b"/>
              <a:pathLst>
                <a:path w="540" h="523" extrusionOk="0">
                  <a:moveTo>
                    <a:pt x="77" y="1"/>
                  </a:moveTo>
                  <a:cubicBezTo>
                    <a:pt x="59" y="1"/>
                    <a:pt x="41" y="8"/>
                    <a:pt x="28" y="21"/>
                  </a:cubicBezTo>
                  <a:cubicBezTo>
                    <a:pt x="0" y="49"/>
                    <a:pt x="0" y="93"/>
                    <a:pt x="28" y="120"/>
                  </a:cubicBezTo>
                  <a:lnTo>
                    <a:pt x="413" y="506"/>
                  </a:lnTo>
                  <a:cubicBezTo>
                    <a:pt x="429" y="517"/>
                    <a:pt x="446" y="522"/>
                    <a:pt x="462" y="522"/>
                  </a:cubicBezTo>
                  <a:cubicBezTo>
                    <a:pt x="479" y="522"/>
                    <a:pt x="501" y="517"/>
                    <a:pt x="512" y="506"/>
                  </a:cubicBezTo>
                  <a:cubicBezTo>
                    <a:pt x="540" y="478"/>
                    <a:pt x="540" y="434"/>
                    <a:pt x="512" y="407"/>
                  </a:cubicBezTo>
                  <a:lnTo>
                    <a:pt x="127" y="21"/>
                  </a:lnTo>
                  <a:cubicBezTo>
                    <a:pt x="113" y="8"/>
                    <a:pt x="95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0;p25">
              <a:extLst>
                <a:ext uri="{FF2B5EF4-FFF2-40B4-BE49-F238E27FC236}">
                  <a16:creationId xmlns:a16="http://schemas.microsoft.com/office/drawing/2014/main" id="{0A4A3C44-773C-4053-AB68-172C3085E29D}"/>
                </a:ext>
              </a:extLst>
            </p:cNvPr>
            <p:cNvSpPr/>
            <p:nvPr/>
          </p:nvSpPr>
          <p:spPr>
            <a:xfrm>
              <a:off x="987740" y="2360503"/>
              <a:ext cx="54188" cy="11028"/>
            </a:xfrm>
            <a:custGeom>
              <a:avLst/>
              <a:gdLst/>
              <a:ahLst/>
              <a:cxnLst/>
              <a:rect l="l" t="t" r="r" b="b"/>
              <a:pathLst>
                <a:path w="683" h="139" extrusionOk="0">
                  <a:moveTo>
                    <a:pt x="66" y="1"/>
                  </a:moveTo>
                  <a:cubicBezTo>
                    <a:pt x="28" y="1"/>
                    <a:pt x="0" y="34"/>
                    <a:pt x="0" y="67"/>
                  </a:cubicBezTo>
                  <a:cubicBezTo>
                    <a:pt x="0" y="106"/>
                    <a:pt x="28" y="139"/>
                    <a:pt x="66" y="139"/>
                  </a:cubicBezTo>
                  <a:lnTo>
                    <a:pt x="611" y="139"/>
                  </a:lnTo>
                  <a:cubicBezTo>
                    <a:pt x="650" y="139"/>
                    <a:pt x="683" y="106"/>
                    <a:pt x="683" y="67"/>
                  </a:cubicBezTo>
                  <a:cubicBezTo>
                    <a:pt x="683" y="34"/>
                    <a:pt x="650" y="1"/>
                    <a:pt x="6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1;p25">
              <a:extLst>
                <a:ext uri="{FF2B5EF4-FFF2-40B4-BE49-F238E27FC236}">
                  <a16:creationId xmlns:a16="http://schemas.microsoft.com/office/drawing/2014/main" id="{DB32C64A-D352-401B-BCD7-32C9760FEA61}"/>
                </a:ext>
              </a:extLst>
            </p:cNvPr>
            <p:cNvSpPr/>
            <p:nvPr/>
          </p:nvSpPr>
          <p:spPr>
            <a:xfrm>
              <a:off x="1321271" y="2356139"/>
              <a:ext cx="54267" cy="11028"/>
            </a:xfrm>
            <a:custGeom>
              <a:avLst/>
              <a:gdLst/>
              <a:ahLst/>
              <a:cxnLst/>
              <a:rect l="l" t="t" r="r" b="b"/>
              <a:pathLst>
                <a:path w="684" h="139" extrusionOk="0">
                  <a:moveTo>
                    <a:pt x="72" y="1"/>
                  </a:moveTo>
                  <a:cubicBezTo>
                    <a:pt x="34" y="1"/>
                    <a:pt x="1" y="28"/>
                    <a:pt x="1" y="67"/>
                  </a:cubicBezTo>
                  <a:cubicBezTo>
                    <a:pt x="1" y="106"/>
                    <a:pt x="34" y="139"/>
                    <a:pt x="72" y="139"/>
                  </a:cubicBezTo>
                  <a:lnTo>
                    <a:pt x="617" y="139"/>
                  </a:lnTo>
                  <a:cubicBezTo>
                    <a:pt x="656" y="139"/>
                    <a:pt x="683" y="106"/>
                    <a:pt x="683" y="67"/>
                  </a:cubicBezTo>
                  <a:cubicBezTo>
                    <a:pt x="683" y="28"/>
                    <a:pt x="656" y="1"/>
                    <a:pt x="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2;p25">
              <a:extLst>
                <a:ext uri="{FF2B5EF4-FFF2-40B4-BE49-F238E27FC236}">
                  <a16:creationId xmlns:a16="http://schemas.microsoft.com/office/drawing/2014/main" id="{84082239-736B-41E7-8693-89C88E0F407A}"/>
                </a:ext>
              </a:extLst>
            </p:cNvPr>
            <p:cNvSpPr/>
            <p:nvPr/>
          </p:nvSpPr>
          <p:spPr>
            <a:xfrm>
              <a:off x="1276763" y="2223568"/>
              <a:ext cx="42446" cy="41414"/>
            </a:xfrm>
            <a:custGeom>
              <a:avLst/>
              <a:gdLst/>
              <a:ahLst/>
              <a:cxnLst/>
              <a:rect l="l" t="t" r="r" b="b"/>
              <a:pathLst>
                <a:path w="535" h="522" extrusionOk="0">
                  <a:moveTo>
                    <a:pt x="462" y="0"/>
                  </a:moveTo>
                  <a:cubicBezTo>
                    <a:pt x="445" y="0"/>
                    <a:pt x="427" y="7"/>
                    <a:pt x="413" y="21"/>
                  </a:cubicBezTo>
                  <a:lnTo>
                    <a:pt x="28" y="406"/>
                  </a:lnTo>
                  <a:cubicBezTo>
                    <a:pt x="1" y="434"/>
                    <a:pt x="1" y="472"/>
                    <a:pt x="28" y="500"/>
                  </a:cubicBezTo>
                  <a:cubicBezTo>
                    <a:pt x="39" y="516"/>
                    <a:pt x="56" y="522"/>
                    <a:pt x="78" y="522"/>
                  </a:cubicBezTo>
                  <a:cubicBezTo>
                    <a:pt x="94" y="522"/>
                    <a:pt x="111" y="516"/>
                    <a:pt x="122" y="500"/>
                  </a:cubicBezTo>
                  <a:lnTo>
                    <a:pt x="507" y="114"/>
                  </a:lnTo>
                  <a:cubicBezTo>
                    <a:pt x="534" y="87"/>
                    <a:pt x="534" y="48"/>
                    <a:pt x="507" y="21"/>
                  </a:cubicBezTo>
                  <a:cubicBezTo>
                    <a:pt x="496" y="7"/>
                    <a:pt x="479" y="0"/>
                    <a:pt x="4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380;p25">
            <a:extLst>
              <a:ext uri="{FF2B5EF4-FFF2-40B4-BE49-F238E27FC236}">
                <a16:creationId xmlns:a16="http://schemas.microsoft.com/office/drawing/2014/main" id="{13D6642F-6552-4493-B5F8-E072DFA771DD}"/>
              </a:ext>
            </a:extLst>
          </p:cNvPr>
          <p:cNvGrpSpPr/>
          <p:nvPr/>
        </p:nvGrpSpPr>
        <p:grpSpPr>
          <a:xfrm>
            <a:off x="114091" y="3854300"/>
            <a:ext cx="1292522" cy="1162809"/>
            <a:chOff x="819150" y="3023359"/>
            <a:chExt cx="717528" cy="653662"/>
          </a:xfrm>
        </p:grpSpPr>
        <p:sp>
          <p:nvSpPr>
            <p:cNvPr id="28" name="Google Shape;381;p25">
              <a:extLst>
                <a:ext uri="{FF2B5EF4-FFF2-40B4-BE49-F238E27FC236}">
                  <a16:creationId xmlns:a16="http://schemas.microsoft.com/office/drawing/2014/main" id="{D55C79DB-1E92-4A3A-ADB9-69963EBEB463}"/>
                </a:ext>
              </a:extLst>
            </p:cNvPr>
            <p:cNvSpPr/>
            <p:nvPr/>
          </p:nvSpPr>
          <p:spPr>
            <a:xfrm>
              <a:off x="819150" y="3023359"/>
              <a:ext cx="717528" cy="653662"/>
            </a:xfrm>
            <a:custGeom>
              <a:avLst/>
              <a:gdLst/>
              <a:ahLst/>
              <a:cxnLst/>
              <a:rect l="l" t="t" r="r" b="b"/>
              <a:pathLst>
                <a:path w="9044" h="8239" extrusionOk="0">
                  <a:moveTo>
                    <a:pt x="4520" y="0"/>
                  </a:moveTo>
                  <a:cubicBezTo>
                    <a:pt x="3465" y="0"/>
                    <a:pt x="2411" y="402"/>
                    <a:pt x="1608" y="1205"/>
                  </a:cubicBezTo>
                  <a:cubicBezTo>
                    <a:pt x="1" y="2818"/>
                    <a:pt x="1" y="5427"/>
                    <a:pt x="1608" y="7034"/>
                  </a:cubicBezTo>
                  <a:cubicBezTo>
                    <a:pt x="2411" y="7837"/>
                    <a:pt x="3465" y="8239"/>
                    <a:pt x="4520" y="8239"/>
                  </a:cubicBezTo>
                  <a:cubicBezTo>
                    <a:pt x="5575" y="8239"/>
                    <a:pt x="6630" y="7837"/>
                    <a:pt x="7436" y="7034"/>
                  </a:cubicBezTo>
                  <a:cubicBezTo>
                    <a:pt x="9043" y="5427"/>
                    <a:pt x="9043" y="2818"/>
                    <a:pt x="7436" y="1205"/>
                  </a:cubicBezTo>
                  <a:cubicBezTo>
                    <a:pt x="6630" y="402"/>
                    <a:pt x="5575" y="0"/>
                    <a:pt x="452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" name="Google Shape;382;p25">
              <a:extLst>
                <a:ext uri="{FF2B5EF4-FFF2-40B4-BE49-F238E27FC236}">
                  <a16:creationId xmlns:a16="http://schemas.microsoft.com/office/drawing/2014/main" id="{C5F2B731-F74B-442B-86E1-6F8C28847ACD}"/>
                </a:ext>
              </a:extLst>
            </p:cNvPr>
            <p:cNvSpPr/>
            <p:nvPr/>
          </p:nvSpPr>
          <p:spPr>
            <a:xfrm>
              <a:off x="1009558" y="3223763"/>
              <a:ext cx="345039" cy="244121"/>
            </a:xfrm>
            <a:custGeom>
              <a:avLst/>
              <a:gdLst/>
              <a:ahLst/>
              <a:cxnLst/>
              <a:rect l="l" t="t" r="r" b="b"/>
              <a:pathLst>
                <a:path w="4349" h="3077" extrusionOk="0">
                  <a:moveTo>
                    <a:pt x="270" y="0"/>
                  </a:moveTo>
                  <a:cubicBezTo>
                    <a:pt x="122" y="0"/>
                    <a:pt x="0" y="116"/>
                    <a:pt x="0" y="264"/>
                  </a:cubicBezTo>
                  <a:lnTo>
                    <a:pt x="0" y="2807"/>
                  </a:lnTo>
                  <a:cubicBezTo>
                    <a:pt x="0" y="2956"/>
                    <a:pt x="122" y="3077"/>
                    <a:pt x="270" y="3077"/>
                  </a:cubicBezTo>
                  <a:lnTo>
                    <a:pt x="1316" y="3077"/>
                  </a:lnTo>
                  <a:cubicBezTo>
                    <a:pt x="1354" y="3077"/>
                    <a:pt x="1387" y="3044"/>
                    <a:pt x="1387" y="3005"/>
                  </a:cubicBezTo>
                  <a:cubicBezTo>
                    <a:pt x="1387" y="2967"/>
                    <a:pt x="1354" y="2939"/>
                    <a:pt x="1316" y="2939"/>
                  </a:cubicBezTo>
                  <a:lnTo>
                    <a:pt x="270" y="2939"/>
                  </a:lnTo>
                  <a:cubicBezTo>
                    <a:pt x="199" y="2939"/>
                    <a:pt x="138" y="2879"/>
                    <a:pt x="138" y="2807"/>
                  </a:cubicBezTo>
                  <a:lnTo>
                    <a:pt x="138" y="264"/>
                  </a:lnTo>
                  <a:cubicBezTo>
                    <a:pt x="138" y="193"/>
                    <a:pt x="199" y="138"/>
                    <a:pt x="270" y="138"/>
                  </a:cubicBezTo>
                  <a:lnTo>
                    <a:pt x="4084" y="138"/>
                  </a:lnTo>
                  <a:cubicBezTo>
                    <a:pt x="4156" y="138"/>
                    <a:pt x="4211" y="193"/>
                    <a:pt x="4211" y="264"/>
                  </a:cubicBezTo>
                  <a:lnTo>
                    <a:pt x="4211" y="2807"/>
                  </a:lnTo>
                  <a:cubicBezTo>
                    <a:pt x="4211" y="2879"/>
                    <a:pt x="4150" y="2939"/>
                    <a:pt x="4084" y="2939"/>
                  </a:cubicBezTo>
                  <a:lnTo>
                    <a:pt x="3132" y="2939"/>
                  </a:lnTo>
                  <a:cubicBezTo>
                    <a:pt x="3093" y="2939"/>
                    <a:pt x="3060" y="2967"/>
                    <a:pt x="3060" y="3005"/>
                  </a:cubicBezTo>
                  <a:cubicBezTo>
                    <a:pt x="3060" y="3044"/>
                    <a:pt x="3093" y="3077"/>
                    <a:pt x="3132" y="3077"/>
                  </a:cubicBezTo>
                  <a:lnTo>
                    <a:pt x="4084" y="3077"/>
                  </a:lnTo>
                  <a:cubicBezTo>
                    <a:pt x="4227" y="3077"/>
                    <a:pt x="4348" y="2956"/>
                    <a:pt x="4348" y="2807"/>
                  </a:cubicBezTo>
                  <a:lnTo>
                    <a:pt x="4348" y="264"/>
                  </a:lnTo>
                  <a:cubicBezTo>
                    <a:pt x="4348" y="116"/>
                    <a:pt x="4227" y="0"/>
                    <a:pt x="4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83;p25">
              <a:extLst>
                <a:ext uri="{FF2B5EF4-FFF2-40B4-BE49-F238E27FC236}">
                  <a16:creationId xmlns:a16="http://schemas.microsoft.com/office/drawing/2014/main" id="{AD46A0D9-8504-468E-B103-BF7ED91DA689}"/>
                </a:ext>
              </a:extLst>
            </p:cNvPr>
            <p:cNvSpPr/>
            <p:nvPr/>
          </p:nvSpPr>
          <p:spPr>
            <a:xfrm>
              <a:off x="1108649" y="3459550"/>
              <a:ext cx="11028" cy="59900"/>
            </a:xfrm>
            <a:custGeom>
              <a:avLst/>
              <a:gdLst/>
              <a:ahLst/>
              <a:cxnLst/>
              <a:rect l="l" t="t" r="r" b="b"/>
              <a:pathLst>
                <a:path w="139" h="755" extrusionOk="0">
                  <a:moveTo>
                    <a:pt x="67" y="0"/>
                  </a:moveTo>
                  <a:cubicBezTo>
                    <a:pt x="28" y="0"/>
                    <a:pt x="1" y="33"/>
                    <a:pt x="1" y="72"/>
                  </a:cubicBezTo>
                  <a:lnTo>
                    <a:pt x="1" y="688"/>
                  </a:lnTo>
                  <a:cubicBezTo>
                    <a:pt x="1" y="721"/>
                    <a:pt x="28" y="754"/>
                    <a:pt x="67" y="754"/>
                  </a:cubicBezTo>
                  <a:cubicBezTo>
                    <a:pt x="105" y="754"/>
                    <a:pt x="138" y="721"/>
                    <a:pt x="138" y="688"/>
                  </a:cubicBezTo>
                  <a:lnTo>
                    <a:pt x="138" y="72"/>
                  </a:lnTo>
                  <a:cubicBezTo>
                    <a:pt x="138" y="33"/>
                    <a:pt x="105" y="0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84;p25">
              <a:extLst>
                <a:ext uri="{FF2B5EF4-FFF2-40B4-BE49-F238E27FC236}">
                  <a16:creationId xmlns:a16="http://schemas.microsoft.com/office/drawing/2014/main" id="{926AEA54-C4D4-4DB5-8473-B56A098A3481}"/>
                </a:ext>
              </a:extLst>
            </p:cNvPr>
            <p:cNvSpPr/>
            <p:nvPr/>
          </p:nvSpPr>
          <p:spPr>
            <a:xfrm>
              <a:off x="1107380" y="3457805"/>
              <a:ext cx="153756" cy="61645"/>
            </a:xfrm>
            <a:custGeom>
              <a:avLst/>
              <a:gdLst/>
              <a:ahLst/>
              <a:cxnLst/>
              <a:rect l="l" t="t" r="r" b="b"/>
              <a:pathLst>
                <a:path w="1938" h="777" extrusionOk="0">
                  <a:moveTo>
                    <a:pt x="1863" y="0"/>
                  </a:moveTo>
                  <a:cubicBezTo>
                    <a:pt x="1854" y="0"/>
                    <a:pt x="1846" y="2"/>
                    <a:pt x="1838" y="6"/>
                  </a:cubicBezTo>
                  <a:lnTo>
                    <a:pt x="55" y="644"/>
                  </a:lnTo>
                  <a:cubicBezTo>
                    <a:pt x="22" y="655"/>
                    <a:pt x="0" y="694"/>
                    <a:pt x="17" y="732"/>
                  </a:cubicBezTo>
                  <a:cubicBezTo>
                    <a:pt x="28" y="760"/>
                    <a:pt x="50" y="776"/>
                    <a:pt x="77" y="776"/>
                  </a:cubicBezTo>
                  <a:cubicBezTo>
                    <a:pt x="88" y="776"/>
                    <a:pt x="94" y="776"/>
                    <a:pt x="105" y="771"/>
                  </a:cubicBezTo>
                  <a:lnTo>
                    <a:pt x="1888" y="132"/>
                  </a:lnTo>
                  <a:cubicBezTo>
                    <a:pt x="1921" y="121"/>
                    <a:pt x="1937" y="83"/>
                    <a:pt x="1926" y="44"/>
                  </a:cubicBezTo>
                  <a:cubicBezTo>
                    <a:pt x="1918" y="19"/>
                    <a:pt x="1890" y="0"/>
                    <a:pt x="18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85;p25">
              <a:extLst>
                <a:ext uri="{FF2B5EF4-FFF2-40B4-BE49-F238E27FC236}">
                  <a16:creationId xmlns:a16="http://schemas.microsoft.com/office/drawing/2014/main" id="{152F7F5D-EE60-48CD-8E69-2F623C2964CB}"/>
                </a:ext>
              </a:extLst>
            </p:cNvPr>
            <p:cNvSpPr/>
            <p:nvPr/>
          </p:nvSpPr>
          <p:spPr>
            <a:xfrm>
              <a:off x="1076756" y="3304924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28"/>
                    <a:pt x="1" y="67"/>
                  </a:cubicBezTo>
                  <a:cubicBezTo>
                    <a:pt x="1" y="105"/>
                    <a:pt x="28" y="139"/>
                    <a:pt x="67" y="139"/>
                  </a:cubicBezTo>
                  <a:lnTo>
                    <a:pt x="2544" y="139"/>
                  </a:lnTo>
                  <a:cubicBezTo>
                    <a:pt x="2582" y="139"/>
                    <a:pt x="2610" y="105"/>
                    <a:pt x="2610" y="67"/>
                  </a:cubicBezTo>
                  <a:cubicBezTo>
                    <a:pt x="2610" y="28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86;p25">
              <a:extLst>
                <a:ext uri="{FF2B5EF4-FFF2-40B4-BE49-F238E27FC236}">
                  <a16:creationId xmlns:a16="http://schemas.microsoft.com/office/drawing/2014/main" id="{17702B72-2651-4377-BA30-E748735D985E}"/>
                </a:ext>
              </a:extLst>
            </p:cNvPr>
            <p:cNvSpPr/>
            <p:nvPr/>
          </p:nvSpPr>
          <p:spPr>
            <a:xfrm>
              <a:off x="1076756" y="3384419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34"/>
                    <a:pt x="1" y="72"/>
                  </a:cubicBezTo>
                  <a:cubicBezTo>
                    <a:pt x="1" y="111"/>
                    <a:pt x="28" y="138"/>
                    <a:pt x="67" y="138"/>
                  </a:cubicBezTo>
                  <a:lnTo>
                    <a:pt x="2544" y="138"/>
                  </a:lnTo>
                  <a:cubicBezTo>
                    <a:pt x="2582" y="138"/>
                    <a:pt x="2610" y="111"/>
                    <a:pt x="2610" y="72"/>
                  </a:cubicBezTo>
                  <a:cubicBezTo>
                    <a:pt x="2610" y="34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5481C23-80B4-49B0-9CEA-07711DCCD1CB}"/>
              </a:ext>
            </a:extLst>
          </p:cNvPr>
          <p:cNvSpPr/>
          <p:nvPr/>
        </p:nvSpPr>
        <p:spPr>
          <a:xfrm>
            <a:off x="1444474" y="1344881"/>
            <a:ext cx="69566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O‘rinlashtirishga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endParaRPr lang="en-US" sz="280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D5109773-8C87-4AEC-A543-4A1CF37C2888}"/>
              </a:ext>
            </a:extLst>
          </p:cNvPr>
          <p:cNvSpPr/>
          <p:nvPr/>
        </p:nvSpPr>
        <p:spPr>
          <a:xfrm>
            <a:off x="1489370" y="4210802"/>
            <a:ext cx="71204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Kombinatorikaga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masalalarni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uz-Cyrl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200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2804349C-F6B9-4725-BDB4-C251C67CEB97}"/>
              </a:ext>
            </a:extLst>
          </p:cNvPr>
          <p:cNvSpPr/>
          <p:nvPr/>
        </p:nvSpPr>
        <p:spPr>
          <a:xfrm>
            <a:off x="1438943" y="2648244"/>
            <a:ext cx="69566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Takrorlanadigan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o‘rinlashtirishga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A8605CCB-0003-4C55-98F1-39E8D30CD9F3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8C60469-66E5-4F2A-8CB8-7BDD50A095DE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018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71450" y="1007466"/>
                <a:ext cx="8969472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Ta’rif: </a:t>
                </a:r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ta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elementdan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tadan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uz-Latn-UZ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takrorsiz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o‘rinlashtirish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deb </a:t>
                </a:r>
                <a:r>
                  <a:rPr lang="en-US" sz="2400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&gt;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shunday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tanlamalarga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aytiladiki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ularning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har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birida</a:t>
                </a:r>
                <a:endParaRPr lang="uz-Latn-UZ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tadan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element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bo‘lib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tanlamalar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bir-biridan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elementlarning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bilan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farq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qiladi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endParaRPr lang="ru-RU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1007466"/>
                <a:ext cx="8969472" cy="1569660"/>
              </a:xfrm>
              <a:prstGeom prst="rect">
                <a:avLst/>
              </a:prstGeom>
              <a:blipFill rotWithShape="1">
                <a:blip r:embed="rId2"/>
                <a:stretch>
                  <a:fillRect l="-1020" t="-2713" r="-476" b="-81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Заголовок 1">
                <a:extLst>
                  <a:ext uri="{FF2B5EF4-FFF2-40B4-BE49-F238E27FC236}">
                    <a16:creationId xmlns:a16="http://schemas.microsoft.com/office/drawing/2014/main" id="{55B65787-2EFE-4ADB-A987-D66ABD46FCEA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244780" y="2027962"/>
                <a:ext cx="8067754" cy="3254241"/>
              </a:xfrm>
            </p:spPr>
            <p:txBody>
              <a:bodyPr>
                <a:noAutofit/>
              </a:bodyPr>
              <a:lstStyle/>
              <a:p>
                <a:br>
                  <a:rPr lang="en-US" sz="2800" b="1" dirty="0"/>
                </a:br>
                <a:r>
                  <a:rPr lang="en-US" sz="2800" b="1" dirty="0"/>
                  <a:t>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br>
                  <a:rPr lang="uz-Cyrl-UZ" sz="2800" b="1" dirty="0"/>
                </a:br>
                <a:br>
                  <a:rPr lang="uz-Cyrl-UZ" sz="2800" b="1" dirty="0"/>
                </a:br>
                <a:r>
                  <a:rPr lang="en-US" sz="2800" b="1" dirty="0"/>
                  <a:t> 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yoki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   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e>
                    </m:d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 … ∙(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𝒏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𝒌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𝟏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sz="2800" b="1" dirty="0"/>
                  <a:t> </a:t>
                </a:r>
                <a:br>
                  <a:rPr lang="en-US" sz="2800" b="1" dirty="0"/>
                </a:br>
                <a:endParaRPr lang="ru-RU" sz="2800" b="1" dirty="0"/>
              </a:p>
            </p:txBody>
          </p:sp>
        </mc:Choice>
        <mc:Fallback xmlns="">
          <p:sp>
            <p:nvSpPr>
              <p:cNvPr id="7" name="Заголовок 1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55B65787-2EFE-4ADB-A987-D66ABD46FCE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44780" y="2027962"/>
                <a:ext cx="8067754" cy="3254241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B2AC8003-372A-43EC-B201-F3BA43A3DFAC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597229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239392" y="1366519"/>
                <a:ext cx="8734097" cy="3446781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2700" b="1" dirty="0" err="1"/>
                  <a:t>Takrorsiz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o‘rinlashtirishning</a:t>
                </a:r>
                <a:r>
                  <a:rPr lang="en-US" sz="2700" b="1" dirty="0"/>
                  <a:t> </a:t>
                </a:r>
                <a:r>
                  <a:rPr lang="en-US" sz="2700" b="1" dirty="0">
                    <a:solidFill>
                      <a:srgbClr val="C00000"/>
                    </a:solidFill>
                  </a:rPr>
                  <a:t>(</a:t>
                </a:r>
                <a:r>
                  <a:rPr lang="en-US" sz="27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14:m>
                  <m:oMath xmlns:m="http://schemas.openxmlformats.org/officeDocument/2006/math">
                    <m:r>
                      <a:rPr lang="en-US" sz="2700" b="1" i="1">
                        <a:solidFill>
                          <a:srgbClr val="C00000"/>
                        </a:solidFill>
                        <a:latin typeface="Cambria Math"/>
                      </a:rPr>
                      <m:t>&gt;</m:t>
                    </m:r>
                    <m:r>
                      <a:rPr lang="en-US" sz="2700" b="1" i="1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2700" b="1" dirty="0">
                    <a:solidFill>
                      <a:srgbClr val="C00000"/>
                    </a:solidFill>
                  </a:rPr>
                  <a:t>)</a:t>
                </a:r>
                <a:r>
                  <a:rPr lang="en-US" sz="2700" b="1" dirty="0"/>
                  <a:t>  </a:t>
                </a:r>
                <a:br>
                  <a:rPr lang="en-US" sz="2700" b="1" dirty="0"/>
                </a:br>
                <a:r>
                  <a:rPr lang="en-US" sz="2700" b="1" dirty="0" err="1"/>
                  <a:t>birinchi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elementni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tanlash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uchun</a:t>
                </a:r>
                <a:r>
                  <a:rPr lang="en-US" sz="2700" b="1" dirty="0"/>
                  <a:t> </a:t>
                </a:r>
                <a:r>
                  <a:rPr lang="en-US" sz="2700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2700" b="1" dirty="0"/>
                  <a:t> ta </a:t>
                </a:r>
                <a:r>
                  <a:rPr lang="en-US" sz="2700" b="1" dirty="0" err="1"/>
                  <a:t>usul</a:t>
                </a:r>
                <a:r>
                  <a:rPr lang="en-US" sz="2700" b="1" dirty="0"/>
                  <a:t>, </a:t>
                </a:r>
                <a:br>
                  <a:rPr lang="en-US" sz="2700" b="1" dirty="0"/>
                </a:br>
                <a:r>
                  <a:rPr lang="en-US" sz="2700" b="1" dirty="0" err="1"/>
                  <a:t>ikkinchi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elementni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tanlash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uchun</a:t>
                </a:r>
                <a:r>
                  <a:rPr lang="en-US" sz="2700" b="1" dirty="0"/>
                  <a:t> </a:t>
                </a:r>
                <a:r>
                  <a:rPr lang="en-US" sz="2700" b="1" i="1" dirty="0">
                    <a:solidFill>
                      <a:srgbClr val="C00000"/>
                    </a:solidFill>
                  </a:rPr>
                  <a:t>n - 1</a:t>
                </a:r>
                <a:r>
                  <a:rPr lang="en-US" sz="2700" b="1" dirty="0"/>
                  <a:t> ta </a:t>
                </a:r>
                <a:r>
                  <a:rPr lang="en-US" sz="2700" b="1" dirty="0" err="1"/>
                  <a:t>usul</a:t>
                </a:r>
                <a:r>
                  <a:rPr lang="en-US" sz="2700" b="1" dirty="0"/>
                  <a:t>, </a:t>
                </a:r>
                <a:br>
                  <a:rPr lang="en-US" sz="2700" b="1" dirty="0"/>
                </a:br>
                <a:r>
                  <a:rPr lang="en-US" sz="2700" b="1" dirty="0" err="1"/>
                  <a:t>uchinchi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elementni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tanlash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uchun</a:t>
                </a:r>
                <a:r>
                  <a:rPr lang="en-US" sz="2700" b="1" dirty="0"/>
                  <a:t> </a:t>
                </a:r>
                <a:r>
                  <a:rPr lang="en-US" sz="2700" b="1" i="1" dirty="0">
                    <a:solidFill>
                      <a:srgbClr val="C00000"/>
                    </a:solidFill>
                  </a:rPr>
                  <a:t>n - 2</a:t>
                </a:r>
                <a:r>
                  <a:rPr lang="en-US" sz="2700" b="1" dirty="0"/>
                  <a:t> ta </a:t>
                </a:r>
                <a:r>
                  <a:rPr lang="en-US" sz="2700" b="1" dirty="0" err="1"/>
                  <a:t>usul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va</a:t>
                </a:r>
                <a:r>
                  <a:rPr lang="en-US" sz="2700" b="1" dirty="0"/>
                  <a:t> h., </a:t>
                </a:r>
                <a:br>
                  <a:rPr lang="en-US" sz="2700" b="1" dirty="0"/>
                </a:br>
                <a:r>
                  <a:rPr lang="en-US" sz="2700" b="1" dirty="0" err="1"/>
                  <a:t>oxirgi</a:t>
                </a:r>
                <a:r>
                  <a:rPr lang="en-US" sz="2700" b="1" dirty="0"/>
                  <a:t> </a:t>
                </a:r>
                <a:r>
                  <a:rPr lang="en-US" sz="2700" b="1" i="1" dirty="0">
                    <a:solidFill>
                      <a:srgbClr val="C00000"/>
                    </a:solidFill>
                  </a:rPr>
                  <a:t>k </a:t>
                </a:r>
                <a:r>
                  <a:rPr lang="en-US" sz="2700" b="1" dirty="0"/>
                  <a:t>– </a:t>
                </a:r>
                <a:r>
                  <a:rPr lang="en-US" sz="2700" b="1" dirty="0" err="1"/>
                  <a:t>elementni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tanlash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uchun</a:t>
                </a:r>
                <a:r>
                  <a:rPr lang="en-US" sz="2700" b="1" dirty="0"/>
                  <a:t> </a:t>
                </a:r>
                <a:r>
                  <a:rPr lang="en-US" sz="2700" b="1" i="1" dirty="0">
                    <a:solidFill>
                      <a:srgbClr val="C00000"/>
                    </a:solidFill>
                  </a:rPr>
                  <a:t>n – k + 1</a:t>
                </a:r>
                <a:r>
                  <a:rPr lang="en-US" sz="2700" b="1" dirty="0"/>
                  <a:t> ta </a:t>
                </a:r>
                <a:r>
                  <a:rPr lang="en-US" sz="2700" b="1" dirty="0" err="1"/>
                  <a:t>usul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mavjud</a:t>
                </a:r>
                <a:r>
                  <a:rPr lang="en-US" sz="2700" b="1" dirty="0"/>
                  <a:t>. </a:t>
                </a:r>
                <a:br>
                  <a:rPr lang="en-US" sz="2700" b="1" dirty="0"/>
                </a:br>
                <a:r>
                  <a:rPr lang="en-US" sz="2700" b="1" dirty="0"/>
                  <a:t>     </a:t>
                </a:r>
                <a:r>
                  <a:rPr lang="en-US" sz="2700" b="1" dirty="0" err="1"/>
                  <a:t>Demak</a:t>
                </a:r>
                <a:r>
                  <a:rPr lang="en-US" sz="2700" b="1" dirty="0"/>
                  <a:t>, </a:t>
                </a:r>
                <a:r>
                  <a:rPr lang="en-US" sz="2700" b="1" dirty="0" err="1"/>
                  <a:t>ko‘paytirish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qoidasiga</a:t>
                </a:r>
                <a:r>
                  <a:rPr lang="en-US" sz="2700" b="1" dirty="0"/>
                  <a:t> </a:t>
                </a:r>
                <a:r>
                  <a:rPr lang="en-US" sz="2700" b="1" dirty="0" err="1"/>
                  <a:t>ko‘ra</a:t>
                </a:r>
                <a:r>
                  <a:rPr lang="en-US" sz="2700" b="1" dirty="0"/>
                  <a:t> </a:t>
                </a:r>
                <a:r>
                  <a:rPr lang="en-US" sz="2700" b="1" dirty="0" err="1">
                    <a:solidFill>
                      <a:srgbClr val="C00000"/>
                    </a:solidFill>
                  </a:rPr>
                  <a:t>o‘rinlashtirishlar</a:t>
                </a:r>
                <a:r>
                  <a:rPr lang="en-US" sz="27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700" b="1" dirty="0" err="1"/>
                  <a:t>soni</a:t>
                </a:r>
                <a:br>
                  <a:rPr lang="en-US" sz="2700" b="1" dirty="0"/>
                </a:br>
                <a:r>
                  <a:rPr lang="en-US" sz="2700" b="1" dirty="0"/>
                  <a:t> 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e>
                    </m:d>
                    <m:r>
                      <a:rPr lang="en-US" sz="27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 … ∙(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𝒏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𝒌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𝟏</m:t>
                    </m:r>
                    <m:r>
                      <a:rPr lang="en-US" sz="27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sz="2700" b="1" dirty="0"/>
                  <a:t>  </a:t>
                </a:r>
                <a:br>
                  <a:rPr lang="en-US" sz="2700" b="1" dirty="0"/>
                </a:br>
                <a:r>
                  <a:rPr lang="en-US" sz="2700" b="1" dirty="0"/>
                  <a:t>  </a:t>
                </a:r>
                <a:r>
                  <a:rPr lang="en-US" sz="2700" b="1" dirty="0" err="1"/>
                  <a:t>yoki</a:t>
                </a:r>
                <a:r>
                  <a:rPr lang="en-US" sz="2700" b="1" dirty="0"/>
                  <a:t>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7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7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7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27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27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7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7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7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7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7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27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7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27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700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700" b="1" dirty="0"/>
                  <a:t>  </a:t>
                </a:r>
                <a:br>
                  <a:rPr lang="en-US" sz="2700" b="1" dirty="0"/>
                </a:br>
                <a:endParaRPr lang="ru-RU" sz="2700" b="1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39392" y="1366519"/>
                <a:ext cx="8734097" cy="3446781"/>
              </a:xfrm>
              <a:blipFill>
                <a:blip r:embed="rId2"/>
                <a:stretch>
                  <a:fillRect l="-1396" t="-10424" r="-10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B2AC8003-372A-43EC-B201-F3BA43A3DFAC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52867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172908" y="2111807"/>
            <a:ext cx="2936051" cy="83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3600" b="1" dirty="0">
                <a:solidFill>
                  <a:srgbClr val="002060"/>
                </a:solidFill>
              </a:rPr>
              <a:t>Takrorsiz o‘rinlashtirish</a:t>
            </a:r>
            <a:endParaRPr sz="36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3292001" y="500749"/>
            <a:ext cx="5548336" cy="1281528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6" name="Google Shape;1416;p40"/>
            <p:cNvSpPr txBox="1"/>
            <p:nvPr/>
          </p:nvSpPr>
          <p:spPr>
            <a:xfrm>
              <a:off x="4291754" y="1831684"/>
              <a:ext cx="3373901" cy="4451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barcha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elementlar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qatnashmaydi</a:t>
              </a:r>
              <a:r>
                <a:rPr lang="en-US" sz="2500" b="1" i="1" dirty="0">
                  <a:solidFill>
                    <a:srgbClr val="002060"/>
                  </a:solidFill>
                </a:rPr>
                <a:t>   </a:t>
              </a:r>
              <a:r>
                <a:rPr lang="en-US" sz="2500" dirty="0">
                  <a:solidFill>
                    <a:srgbClr val="002060"/>
                  </a:solidFill>
                </a:rPr>
                <a:t>(</a:t>
              </a:r>
              <a:r>
                <a:rPr lang="en-US" sz="2500" i="1" dirty="0">
                  <a:solidFill>
                    <a:srgbClr val="002060"/>
                  </a:solidFill>
                </a:rPr>
                <a:t>n</a:t>
              </a:r>
              <a:r>
                <a:rPr lang="en-US" sz="2500" dirty="0">
                  <a:solidFill>
                    <a:srgbClr val="002060"/>
                  </a:solidFill>
                </a:rPr>
                <a:t> &gt; k</a:t>
              </a:r>
              <a:r>
                <a:rPr lang="en-US" sz="2500" i="1" dirty="0">
                  <a:solidFill>
                    <a:srgbClr val="002060"/>
                  </a:solidFill>
                </a:rPr>
                <a:t> </a:t>
              </a:r>
              <a:r>
                <a:rPr lang="en-US" sz="2500" dirty="0">
                  <a:solidFill>
                    <a:srgbClr val="002060"/>
                  </a:solidFill>
                </a:rPr>
                <a:t>)</a:t>
              </a:r>
              <a:endParaRPr sz="25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3292001" y="1978289"/>
            <a:ext cx="5548336" cy="1281528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uz-Latn-UZ" sz="2500" b="1" i="1" dirty="0">
                  <a:solidFill>
                    <a:srgbClr val="002060"/>
                  </a:solidFill>
                </a:rPr>
                <a:t>elementlari takrorlanmaydi</a:t>
              </a:r>
              <a:endParaRPr sz="2500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3351824" y="3564370"/>
            <a:ext cx="5548336" cy="1281950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2500" b="1" i="1" dirty="0">
                  <a:solidFill>
                    <a:srgbClr val="002060"/>
                  </a:solidFill>
                </a:rPr>
                <a:t> e</a:t>
              </a:r>
              <a:r>
                <a:rPr lang="uz-Latn-UZ" sz="2500" b="1" i="1" dirty="0">
                  <a:solidFill>
                    <a:srgbClr val="002060"/>
                  </a:solidFill>
                </a:rPr>
                <a:t>lement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2500" b="1" i="1" dirty="0">
                  <a:solidFill>
                    <a:srgbClr val="002060"/>
                  </a:solidFill>
                </a:rPr>
                <a:t>ning tartibi muhim</a:t>
              </a:r>
              <a:endParaRPr sz="2500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21" name="Picture 2" descr="4 ta raqamning kombinatsiyalar sonini qanday hisoblash mumkin. Poker  kombinatorikasi nima">
            <a:extLst>
              <a:ext uri="{FF2B5EF4-FFF2-40B4-BE49-F238E27FC236}">
                <a16:creationId xmlns:a16="http://schemas.microsoft.com/office/drawing/2014/main" id="{B3EBC5A3-F5C0-4C50-ABCE-1BE9ED8FF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39" y="651113"/>
            <a:ext cx="1297350" cy="129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0510" y="1036124"/>
            <a:ext cx="55102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b="1" i="1" dirty="0">
                <a:solidFill>
                  <a:srgbClr val="002060"/>
                </a:solidFill>
              </a:rPr>
              <a:t>1-masala. </a:t>
            </a:r>
            <a:r>
              <a:rPr lang="uz-Latn-UZ" sz="3000" b="1" dirty="0"/>
              <a:t>Taekvando</a:t>
            </a:r>
            <a:r>
              <a:rPr lang="en-US" sz="3000" b="1" dirty="0"/>
              <a:t> </a:t>
            </a:r>
            <a:r>
              <a:rPr lang="en-US" sz="3000" b="1" dirty="0" err="1"/>
              <a:t>bo‘yicha</a:t>
            </a:r>
            <a:r>
              <a:rPr lang="en-US" sz="3000" b="1" dirty="0"/>
              <a:t> </a:t>
            </a:r>
            <a:r>
              <a:rPr lang="uz-Latn-UZ" sz="3000" b="1" dirty="0"/>
              <a:t>O‘zbekist</a:t>
            </a:r>
            <a:r>
              <a:rPr lang="en-US" sz="3000" b="1" dirty="0"/>
              <a:t>on </a:t>
            </a:r>
            <a:r>
              <a:rPr lang="uz-Latn-UZ" sz="3000" b="1" dirty="0"/>
              <a:t>c</a:t>
            </a:r>
            <a:r>
              <a:rPr lang="en-US" sz="3000" b="1" dirty="0" err="1"/>
              <a:t>hempionatida</a:t>
            </a:r>
            <a:r>
              <a:rPr lang="en-US" sz="3000" b="1" dirty="0"/>
              <a:t> </a:t>
            </a:r>
            <a:r>
              <a:rPr lang="en-US" sz="3000" b="1" dirty="0" err="1"/>
              <a:t>oltin</a:t>
            </a:r>
            <a:r>
              <a:rPr lang="en-US" sz="3000" b="1" dirty="0"/>
              <a:t>, </a:t>
            </a:r>
            <a:r>
              <a:rPr lang="en-US" sz="3000" b="1" dirty="0" err="1"/>
              <a:t>kumush</a:t>
            </a:r>
            <a:r>
              <a:rPr lang="en-US" sz="3000" b="1" dirty="0"/>
              <a:t>, </a:t>
            </a:r>
            <a:r>
              <a:rPr lang="en-US" sz="3000" b="1" dirty="0" err="1"/>
              <a:t>bronza</a:t>
            </a:r>
            <a:r>
              <a:rPr lang="en-US" sz="3000" b="1" dirty="0"/>
              <a:t> </a:t>
            </a:r>
            <a:r>
              <a:rPr lang="en-US" sz="3000" b="1" dirty="0" err="1"/>
              <a:t>medallari</a:t>
            </a:r>
            <a:r>
              <a:rPr lang="en-US" sz="3000" b="1" dirty="0"/>
              <a:t> </a:t>
            </a:r>
            <a:r>
              <a:rPr lang="en-US" sz="3000" b="1" dirty="0" err="1"/>
              <a:t>uchun</a:t>
            </a:r>
            <a:r>
              <a:rPr lang="en-US" sz="3000" b="1" dirty="0"/>
              <a:t> </a:t>
            </a:r>
            <a:r>
              <a:rPr lang="en-US" sz="3000" b="1" dirty="0" err="1"/>
              <a:t>bo‘ladigan</a:t>
            </a:r>
            <a:r>
              <a:rPr lang="uz-Latn-UZ" sz="3000" b="1" dirty="0"/>
              <a:t>  </a:t>
            </a:r>
            <a:r>
              <a:rPr lang="en-US" sz="3000" b="1" dirty="0" err="1"/>
              <a:t>o‘yinlarda</a:t>
            </a:r>
            <a:r>
              <a:rPr lang="uz-Latn-UZ" sz="3000" b="1" dirty="0"/>
              <a:t> 14</a:t>
            </a:r>
            <a:r>
              <a:rPr lang="en-US" sz="3000" b="1" dirty="0"/>
              <a:t> ta</a:t>
            </a:r>
            <a:r>
              <a:rPr lang="uz-Latn-UZ" sz="3000" b="1" dirty="0"/>
              <a:t> hududdan </a:t>
            </a:r>
            <a:r>
              <a:rPr lang="en-US" sz="3000" b="1" dirty="0" err="1"/>
              <a:t>jamoa</a:t>
            </a:r>
            <a:r>
              <a:rPr lang="uz-Latn-UZ" sz="3000" b="1" dirty="0"/>
              <a:t>lar</a:t>
            </a:r>
            <a:r>
              <a:rPr lang="en-US" sz="3000" b="1" dirty="0"/>
              <a:t> </a:t>
            </a:r>
            <a:r>
              <a:rPr lang="en-US" sz="3000" b="1" dirty="0" err="1"/>
              <a:t>qatnashmoqda</a:t>
            </a:r>
            <a:r>
              <a:rPr lang="en-US" sz="3000" b="1" dirty="0"/>
              <a:t>. </a:t>
            </a:r>
            <a:r>
              <a:rPr lang="ru-RU" sz="3000" b="1" dirty="0" err="1"/>
              <a:t>Medallar</a:t>
            </a:r>
            <a:r>
              <a:rPr lang="ru-RU" sz="3000" b="1" dirty="0"/>
              <a:t> </a:t>
            </a:r>
            <a:r>
              <a:rPr lang="ru-RU" sz="3000" b="1" dirty="0" err="1"/>
              <a:t>jamoalar</a:t>
            </a:r>
            <a:r>
              <a:rPr lang="ru-RU" sz="3000" b="1" dirty="0"/>
              <a:t> </a:t>
            </a:r>
            <a:r>
              <a:rPr lang="ru-RU" sz="3000" b="1" dirty="0" err="1"/>
              <a:t>orasida</a:t>
            </a:r>
            <a:r>
              <a:rPr lang="ru-RU" sz="3000" b="1" dirty="0"/>
              <a:t> </a:t>
            </a:r>
            <a:r>
              <a:rPr lang="ru-RU" sz="3000" b="1" dirty="0" err="1"/>
              <a:t>necha</a:t>
            </a:r>
            <a:r>
              <a:rPr lang="ru-RU" sz="3000" b="1" dirty="0"/>
              <a:t> </a:t>
            </a:r>
            <a:r>
              <a:rPr lang="ru-RU" sz="3000" b="1" dirty="0" err="1"/>
              <a:t>xil</a:t>
            </a:r>
            <a:r>
              <a:rPr lang="ru-RU" sz="3000" b="1" dirty="0"/>
              <a:t> </a:t>
            </a:r>
            <a:r>
              <a:rPr lang="ru-RU" sz="3000" b="1" dirty="0" err="1"/>
              <a:t>usul</a:t>
            </a:r>
            <a:r>
              <a:rPr lang="ru-RU" sz="3000" b="1" dirty="0"/>
              <a:t> </a:t>
            </a:r>
            <a:r>
              <a:rPr lang="ru-RU" sz="3000" b="1" dirty="0" err="1"/>
              <a:t>bilan</a:t>
            </a:r>
            <a:r>
              <a:rPr lang="ru-RU" sz="3000" b="1" dirty="0"/>
              <a:t> </a:t>
            </a:r>
            <a:r>
              <a:rPr lang="ru-RU" sz="3000" b="1" dirty="0" err="1"/>
              <a:t>taqsimlanishi</a:t>
            </a:r>
            <a:r>
              <a:rPr lang="ru-RU" sz="3000" b="1" dirty="0"/>
              <a:t> </a:t>
            </a:r>
            <a:r>
              <a:rPr lang="ru-RU" sz="3000" b="1" dirty="0" err="1"/>
              <a:t>mumkin</a:t>
            </a:r>
            <a:r>
              <a:rPr lang="ru-RU" sz="3000" b="1" dirty="0"/>
              <a:t>?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EB2E5961-9042-428D-A545-CFB150F38283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130E53F-FEB4-4679-8D35-37F610BA52D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26" name="Picture 2" descr="Uzbekistan Taekwondo WT Association">
            <a:extLst>
              <a:ext uri="{FF2B5EF4-FFF2-40B4-BE49-F238E27FC236}">
                <a16:creationId xmlns:a16="http://schemas.microsoft.com/office/drawing/2014/main" id="{B2C978BA-7C05-4CD7-A291-0DFCDC21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799" y="1188524"/>
            <a:ext cx="3320001" cy="117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614908-4D87-4A66-8FE9-8E6F30F9B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1603" y="2361591"/>
            <a:ext cx="3472397" cy="272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22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DF958B53-8A0D-4BE1-B009-B451EE60C62E}"/>
                  </a:ext>
                </a:extLst>
              </p:cNvPr>
              <p:cNvSpPr/>
              <p:nvPr/>
            </p:nvSpPr>
            <p:spPr>
              <a:xfrm>
                <a:off x="203108" y="296725"/>
                <a:ext cx="8788492" cy="4384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Yechish: </a:t>
                </a:r>
                <a:r>
                  <a:rPr lang="uz-Latn-UZ" sz="24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n=14, </a:t>
                </a:r>
                <a:r>
                  <a:rPr lang="en-US" sz="24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3.</a:t>
                </a:r>
                <a:r>
                  <a:rPr lang="uz-Cyrl-UZ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Tanlanmada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to‘plamning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barcha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qatnashmaydi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(3 &lt; 1</a:t>
                </a:r>
                <a:r>
                  <a:rPr lang="uz-Latn-UZ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);</a:t>
                </a:r>
                <a:endParaRPr lang="ru-RU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Tanlamaga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kiradigan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turlicha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ya’ni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ular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takrorlanmaydi</a:t>
                </a:r>
                <a:r>
                  <a:rPr lang="uz-Latn-UZ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endParaRPr lang="ru-RU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Tanlamaga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kirgan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jamoaning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qaysi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o‘rinda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bo‘lishi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ya’ni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muhim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ru-RU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uz-Latn-UZ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uz-Latn-UZ" sz="24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e>
                      </m:d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 … ∙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𝒌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e>
                      </m:d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uz-Latn-UZ" sz="24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z-Latn-UZ" sz="24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𝟏𝟑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z-Latn-UZ" sz="24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𝟏𝟐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𝟐𝟏𝟖𝟒</m:t>
                      </m:r>
                    </m:oMath>
                  </m:oMathPara>
                </a14:m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yoki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𝟏𝟎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𝟏𝟒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z-Latn-UZ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/>
                      </a:rPr>
                      <m:t>𝟏𝟑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z-Latn-UZ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/>
                      </a:rPr>
                      <m:t>𝟏𝟐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𝟐𝟏𝟖𝟒</m:t>
                    </m:r>
                  </m:oMath>
                </a14:m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DF958B53-8A0D-4BE1-B009-B451EE60C6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108" y="296725"/>
                <a:ext cx="8788492" cy="4384662"/>
              </a:xfrm>
              <a:prstGeom prst="rect">
                <a:avLst/>
              </a:prstGeom>
              <a:blipFill>
                <a:blip r:embed="rId2"/>
                <a:stretch>
                  <a:fillRect l="-1040" t="-9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7E868C7-CCCB-4D2D-9CEF-09F0C466FAE3}"/>
              </a:ext>
            </a:extLst>
          </p:cNvPr>
          <p:cNvSpPr/>
          <p:nvPr/>
        </p:nvSpPr>
        <p:spPr>
          <a:xfrm>
            <a:off x="7316000" y="4604427"/>
            <a:ext cx="1793206" cy="484696"/>
          </a:xfrm>
          <a:prstGeom prst="rect">
            <a:avLst/>
          </a:prstGeom>
        </p:spPr>
        <p:txBody>
          <a:bodyPr wrap="none" lIns="83768" tIns="41884" rIns="83768" bIns="41884">
            <a:spAutoFit/>
          </a:bodyPr>
          <a:lstStyle/>
          <a:p>
            <a:r>
              <a:rPr lang="en-US" sz="2600" b="1" i="1" dirty="0" err="1">
                <a:solidFill>
                  <a:srgbClr val="002060"/>
                </a:solidFill>
              </a:rPr>
              <a:t>Javob</a:t>
            </a:r>
            <a:r>
              <a:rPr lang="en-US" sz="2600" b="1" i="1" dirty="0">
                <a:solidFill>
                  <a:srgbClr val="002060"/>
                </a:solidFill>
              </a:rPr>
              <a:t>: </a:t>
            </a:r>
            <a:r>
              <a:rPr lang="uz-Latn-UZ" sz="2600" b="1" dirty="0"/>
              <a:t>2184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287530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943739"/>
            <a:ext cx="8745756" cy="2143746"/>
          </a:xfrm>
        </p:spPr>
        <p:txBody>
          <a:bodyPr>
            <a:noAutofit/>
          </a:bodyPr>
          <a:lstStyle/>
          <a:p>
            <a:pPr algn="just"/>
            <a:r>
              <a:rPr lang="en-US" sz="2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2-masala.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hayoti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to‘g‘risida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fotoalbom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berildi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Fotoalbom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sahifadan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6 ta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rasmni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Agar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fotoalbomning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sahifasiga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bo‘lmasa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utoShape 4" descr="Ilm va taʼlim | Uyda oʻqing – Tele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8A8E1607-4A53-4928-997A-2E7754592D8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575B738-B61A-4172-91A1-DF4557723787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28" name="Picture 4" descr="https://images.wbstatic.net/big/new/13040000/13040123-1.jpg">
            <a:extLst>
              <a:ext uri="{FF2B5EF4-FFF2-40B4-BE49-F238E27FC236}">
                <a16:creationId xmlns:a16="http://schemas.microsoft.com/office/drawing/2014/main" id="{6940A7E9-7C0B-43D2-B28B-FFD0DD0261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7" b="1528"/>
          <a:stretch/>
        </p:blipFill>
        <p:spPr bwMode="auto">
          <a:xfrm>
            <a:off x="1198579" y="3161784"/>
            <a:ext cx="1673088" cy="1981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res.cloudinary.com/lmru/image/upload/f_auto,q_auto,w_1200,h_1200,c_pad,b_white,d_photoiscoming.png/LMCode/92706894.jpg">
            <a:extLst>
              <a:ext uri="{FF2B5EF4-FFF2-40B4-BE49-F238E27FC236}">
                <a16:creationId xmlns:a16="http://schemas.microsoft.com/office/drawing/2014/main" id="{993E4A62-8A51-4255-9DA6-2DF794EEE0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 b="7610"/>
          <a:stretch/>
        </p:blipFill>
        <p:spPr bwMode="auto">
          <a:xfrm>
            <a:off x="3336756" y="3186014"/>
            <a:ext cx="2154433" cy="179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multifoto.ru/upload/iblock/9a3/9a37063244ff6d23fc14cba190cdfacf.jpg">
            <a:extLst>
              <a:ext uri="{FF2B5EF4-FFF2-40B4-BE49-F238E27FC236}">
                <a16:creationId xmlns:a16="http://schemas.microsoft.com/office/drawing/2014/main" id="{C4F23857-2417-4C67-9394-DB8365D5A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478" y="3091338"/>
            <a:ext cx="2638618" cy="1981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10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323412" y="1016803"/>
            <a:ext cx="6305987" cy="1663700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 = 12, k = 6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barcha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elementlar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qatnashmaydi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en-US" sz="24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6174858" y="4632447"/>
                <a:ext cx="2927941" cy="392363"/>
              </a:xfrm>
              <a:prstGeom prst="rect">
                <a:avLst/>
              </a:prstGeom>
            </p:spPr>
            <p:txBody>
              <a:bodyPr wrap="none" lIns="83768" tIns="41884" rIns="83768" bIns="41884">
                <a:spAutoFit/>
              </a:bodyPr>
              <a:lstStyle/>
              <a:p>
                <a:r>
                  <a:rPr lang="en-US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20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𝟔𝟔𝟓</m:t>
                    </m:r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𝟐𝟖𝟎</m:t>
                    </m:r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b="1" i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 </a:t>
                </a:r>
                <a:r>
                  <a:rPr lang="en-US" sz="2000" b="1" i="1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usul</a:t>
                </a:r>
                <a:endParaRPr lang="ru-RU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4858" y="4632447"/>
                <a:ext cx="2927941" cy="392363"/>
              </a:xfrm>
              <a:prstGeom prst="rect">
                <a:avLst/>
              </a:prstGeom>
              <a:blipFill>
                <a:blip r:embed="rId3"/>
                <a:stretch>
                  <a:fillRect l="-2500" t="-7813" r="-1458" b="-296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1950904" y="2648254"/>
                <a:ext cx="4572000" cy="96269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bSup>
                      <m:r>
                        <a:rPr lang="en-US" sz="28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8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800" b="1" i="1">
                                  <a:solidFill>
                                    <a:srgbClr val="002060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en-US" sz="28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8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e>
                          </m:d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8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𝟔𝟔𝟓</m:t>
                      </m:r>
                      <m:r>
                        <a:rPr lang="en-U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𝟐𝟖𝟎</m:t>
                      </m:r>
                    </m:oMath>
                  </m:oMathPara>
                </a14:m>
                <a:endParaRPr lang="ru-RU" sz="32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0904" y="2648254"/>
                <a:ext cx="4572000" cy="96269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8A8E1607-4A53-4928-997A-2E7754592D8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575B738-B61A-4172-91A1-DF4557723787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55914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28B7B67C-75F5-409F-BF14-AC84987E9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000" y="880239"/>
            <a:ext cx="8946000" cy="193899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40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en-US" altLang="ru-RU" sz="24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kumimoji="0" lang="uz-Cyrl-UZ" altLang="ru-RU" sz="24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-masala.</a:t>
            </a:r>
            <a:r>
              <a:rPr kumimoji="0" lang="uz-Cyrl-UZ" altLang="ru-RU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/>
              <a:t>1, 2, 3, 4, 5, 6, 7, 8, 9  </a:t>
            </a:r>
            <a:r>
              <a:rPr lang="en-US" sz="2400" dirty="0" err="1"/>
              <a:t>raqamlari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raqamlari</a:t>
            </a:r>
            <a:r>
              <a:rPr lang="en-US" sz="2400" dirty="0"/>
              <a:t> </a:t>
            </a:r>
            <a:r>
              <a:rPr lang="en-US" sz="2400" dirty="0" err="1"/>
              <a:t>takrorlanmaydigan</a:t>
            </a:r>
            <a:r>
              <a:rPr lang="en-US" sz="2400" dirty="0"/>
              <a:t> </a:t>
            </a:r>
            <a:r>
              <a:rPr lang="en-US" sz="2400" dirty="0" err="1"/>
              <a:t>nechta</a:t>
            </a:r>
            <a:r>
              <a:rPr lang="en-US" sz="2400" dirty="0"/>
              <a:t> </a:t>
            </a:r>
            <a:r>
              <a:rPr lang="en-US" sz="2400" dirty="0" err="1"/>
              <a:t>uch</a:t>
            </a:r>
            <a:r>
              <a:rPr lang="en-US" sz="2400" dirty="0"/>
              <a:t> </a:t>
            </a:r>
            <a:r>
              <a:rPr lang="en-US" sz="2400" dirty="0" err="1"/>
              <a:t>xonali</a:t>
            </a:r>
            <a:r>
              <a:rPr lang="en-US" sz="2400" dirty="0"/>
              <a:t> son </a:t>
            </a:r>
            <a:r>
              <a:rPr lang="en-US" sz="2400" dirty="0" err="1"/>
              <a:t>tuzish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, agar</a:t>
            </a:r>
          </a:p>
          <a:p>
            <a:pPr marL="342900" lvl="0" indent="-342900">
              <a:buAutoNum type="alphaLcParenR"/>
            </a:pPr>
            <a:r>
              <a:rPr lang="en-US" sz="2400" dirty="0" err="1"/>
              <a:t>sonda</a:t>
            </a:r>
            <a:r>
              <a:rPr lang="en-US" sz="2400" dirty="0"/>
              <a:t> 6 </a:t>
            </a:r>
            <a:r>
              <a:rPr lang="en-US" sz="2400" dirty="0" err="1"/>
              <a:t>va</a:t>
            </a:r>
            <a:r>
              <a:rPr lang="en-US" sz="2400" dirty="0"/>
              <a:t> 7 </a:t>
            </a:r>
            <a:r>
              <a:rPr lang="en-US" sz="2400" dirty="0" err="1"/>
              <a:t>raqamlari</a:t>
            </a:r>
            <a:r>
              <a:rPr lang="en-US" sz="2400" dirty="0"/>
              <a:t> </a:t>
            </a:r>
            <a:r>
              <a:rPr lang="en-US" sz="2400" dirty="0" err="1"/>
              <a:t>uchramasa</a:t>
            </a:r>
            <a:r>
              <a:rPr lang="en-US" sz="2400" dirty="0"/>
              <a:t>; </a:t>
            </a:r>
          </a:p>
          <a:p>
            <a:pPr marL="342900" lvl="0" indent="-342900">
              <a:buAutoNum type="alphaLcParenR"/>
            </a:pPr>
            <a:r>
              <a:rPr lang="en-US" sz="2400" dirty="0" err="1"/>
              <a:t>sonning</a:t>
            </a:r>
            <a:r>
              <a:rPr lang="en-US" sz="2400" dirty="0"/>
              <a:t> </a:t>
            </a:r>
            <a:r>
              <a:rPr lang="en-US" sz="2400" dirty="0" err="1"/>
              <a:t>oxirgi</a:t>
            </a:r>
            <a:r>
              <a:rPr lang="en-US" sz="2400" dirty="0"/>
              <a:t> </a:t>
            </a:r>
            <a:r>
              <a:rPr lang="en-US" sz="2400" dirty="0" err="1"/>
              <a:t>raqami</a:t>
            </a:r>
            <a:r>
              <a:rPr lang="en-US" sz="2400" dirty="0"/>
              <a:t> 8 </a:t>
            </a:r>
            <a:r>
              <a:rPr lang="en-US" sz="2400" dirty="0" err="1"/>
              <a:t>bo‘lsa</a:t>
            </a:r>
            <a:r>
              <a:rPr lang="en-US" sz="2400" dirty="0"/>
              <a:t>?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E2579DCD-E261-4036-8407-D3B06D2AE829}"/>
                  </a:ext>
                </a:extLst>
              </p:cNvPr>
              <p:cNvSpPr/>
              <p:nvPr/>
            </p:nvSpPr>
            <p:spPr>
              <a:xfrm>
                <a:off x="158750" y="2766547"/>
                <a:ext cx="8959850" cy="23419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indent="449263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uz-Cyrl-UZ" altLang="ru-RU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Yechish</a:t>
                </a:r>
                <a:r>
                  <a:rPr lang="en-US" altLang="ru-RU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:</a:t>
                </a:r>
              </a:p>
              <a:p>
                <a:pPr marL="457200" lvl="0" indent="-457200" algn="just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buAutoNum type="alphaLcParenR"/>
                  <a:tabLst>
                    <a:tab pos="354013" algn="l"/>
                  </a:tabLs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bSup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𝟕</m:t>
                            </m:r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𝟐𝟏𝟎</m:t>
                    </m:r>
                  </m:oMath>
                </a14:m>
                <a:endParaRPr lang="en-US" altLang="ru-RU" sz="2400" b="1" i="1" dirty="0">
                  <a:solidFill>
                    <a:schemeClr val="tx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457200" indent="-457200" algn="just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buFontTx/>
                  <a:buAutoNum type="alphaLcParenR"/>
                  <a:tabLst>
                    <a:tab pos="354013" algn="l"/>
                  </a:tabLs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𝟓𝟔</m:t>
                    </m:r>
                  </m:oMath>
                </a14:m>
                <a:endParaRPr lang="en-US" altLang="ru-RU" sz="2400" b="1" i="1" dirty="0">
                  <a:solidFill>
                    <a:schemeClr val="tx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457200" lvl="0" indent="-457200" algn="just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buAutoNum type="alphaLcParenR"/>
                  <a:tabLst>
                    <a:tab pos="354013" algn="l"/>
                  </a:tabLst>
                </a:pPr>
                <a:endParaRPr lang="en-US" altLang="ru-RU" sz="2400" b="1" i="1" dirty="0">
                  <a:solidFill>
                    <a:schemeClr val="tx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lvl="0" indent="449263"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en-US" altLang="ru-RU" sz="2400" b="1" i="1" dirty="0">
                    <a:solidFill>
                      <a:schemeClr val="tx1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</a:t>
                </a:r>
                <a:r>
                  <a:rPr lang="en-US" altLang="ru-RU" sz="24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Javob</a:t>
                </a:r>
                <a:r>
                  <a:rPr lang="en-US" altLang="ru-RU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:</a:t>
                </a:r>
                <a:r>
                  <a:rPr lang="en-US" altLang="ru-RU" sz="2400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uz-Latn-UZ" altLang="ru-RU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a) 210</a:t>
                </a:r>
                <a:r>
                  <a:rPr lang="en-US" altLang="ru-RU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ta</a:t>
                </a:r>
                <a:r>
                  <a:rPr lang="uz-Latn-UZ" altLang="ru-RU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b) 56 ta</a:t>
                </a:r>
                <a:r>
                  <a:rPr lang="en-US" altLang="ru-RU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en-US" altLang="ru-RU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E2579DCD-E261-4036-8407-D3B06D2AE8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750" y="2766547"/>
                <a:ext cx="8959850" cy="2341923"/>
              </a:xfrm>
              <a:prstGeom prst="rect">
                <a:avLst/>
              </a:prstGeom>
              <a:blipFill>
                <a:blip r:embed="rId2"/>
                <a:stretch>
                  <a:fillRect t="-1823" r="-1088" b="-5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5D2C2773-EA72-4DB4-9487-E725378DCD86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C5213FB-5322-465D-AEC3-56BC47B2E3F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69974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7BB9D3A-B66D-4D97-B2F0-EFB519512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10" y="1056154"/>
            <a:ext cx="6518525" cy="42632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ru-RU" sz="28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uz-Cyrl-UZ" altLang="ru-RU" sz="28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-masala.</a:t>
            </a:r>
            <a:r>
              <a:rPr lang="uz-Cyrl-UZ" altLang="ru-RU" sz="28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Latn-UZ" alt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Uztelecom o‘z mijozlariga </a:t>
            </a:r>
            <a:r>
              <a:rPr lang="en-US" alt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uz-Latn-UZ" alt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ettita raqamli telefon raqamlarini taklif etmoqda. Uztelecom nechta b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archa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turlicha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yetti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nomerlari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ni taklif etishi 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Birinchi raqam</a:t>
            </a:r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0 dan farqli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raqam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lari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nechta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C5A8069D-2595-4BA1-993E-1A2D56796065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B4287A8-0B09-487F-8E3E-C4DDC4C66622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3076" name="Picture 4" descr="Uztelecom — Википедия">
            <a:extLst>
              <a:ext uri="{FF2B5EF4-FFF2-40B4-BE49-F238E27FC236}">
                <a16:creationId xmlns:a16="http://schemas.microsoft.com/office/drawing/2014/main" id="{19EC71A6-E08E-419B-A361-926530436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590" y="812886"/>
            <a:ext cx="2374899" cy="237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409B555-F9FC-4098-9382-CFB9EA0EC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550" y="3025112"/>
            <a:ext cx="2471365" cy="204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25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91A13B78-8ED6-4A4D-A2C8-E6CF1647785D}"/>
                  </a:ext>
                </a:extLst>
              </p:cNvPr>
              <p:cNvSpPr/>
              <p:nvPr/>
            </p:nvSpPr>
            <p:spPr>
              <a:xfrm>
                <a:off x="170511" y="880239"/>
                <a:ext cx="8909049" cy="40234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indent="449263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uz-Cyrl-UZ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Yechish</a:t>
                </a:r>
                <a:r>
                  <a:rPr lang="en-US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:</a:t>
                </a:r>
                <a:endParaRPr lang="uz-Latn-UZ" altLang="ru-RU" sz="2000" b="1" i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lvl="0" indent="449263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uz-Latn-UZ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Barcha raqamlar turlicha bo‘lgan jami </a:t>
                </a:r>
                <a:r>
                  <a:rPr lang="en-US" altLang="ru-RU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telefon</a:t>
                </a:r>
                <a:r>
                  <a:rPr lang="en-US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altLang="ru-RU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raqamlari</a:t>
                </a:r>
                <a:endParaRPr lang="uz-Latn-UZ" altLang="ru-RU" sz="2000" b="1" i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lvl="0" indent="449263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sup>
                      </m:sSubSup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z-Cyrl-UZ" sz="2000" b="1" i="1" smtClean="0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uz-Cyrl-UZ" sz="2000" b="1" i="1" smtClean="0"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e>
                          </m:d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𝟕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𝟏𝟎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𝟔𝟎𝟒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uz-Cyrl-UZ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𝟖𝟎𝟎</m:t>
                      </m:r>
                    </m:oMath>
                  </m:oMathPara>
                </a14:m>
                <a:endParaRPr lang="en-US" altLang="ru-RU" sz="2000" b="1" i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algn="just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uz-Latn-UZ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Birinchi raqami 0 bo‘lgan jami</a:t>
                </a:r>
                <a:r>
                  <a:rPr lang="en-US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altLang="ru-RU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telefon</a:t>
                </a:r>
                <a:r>
                  <a:rPr lang="en-US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altLang="ru-RU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raqamlari</a:t>
                </a:r>
                <a:endParaRPr lang="uz-Latn-UZ" altLang="ru-RU" sz="2000" b="1" i="1" dirty="0">
                  <a:solidFill>
                    <a:srgbClr val="00206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algn="just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</m:sub>
                        <m:sup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bSup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z-Cyrl-UZ" sz="2000" b="1" i="1" smtClean="0"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uz-Cyrl-UZ" sz="2000" b="1" i="1" smtClean="0"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e>
                          </m:d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uz-Cyrl-UZ" sz="20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𝟕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𝟔𝟎</m:t>
                      </m:r>
                      <m:r>
                        <a:rPr lang="en-US" sz="2000" b="1" i="1" smtClean="0">
                          <a:latin typeface="Cambria Math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uz-Cyrl-UZ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𝟒𝟖𝟎</m:t>
                      </m:r>
                    </m:oMath>
                  </m:oMathPara>
                </a14:m>
                <a:endParaRPr lang="en-US" altLang="ru-RU" sz="2000" b="1" i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algn="just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𝟏𝟎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𝟕</m:t>
                        </m:r>
                      </m:sup>
                    </m:sSubSup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𝟗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bSup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𝟔𝟎𝟒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𝟖𝟎𝟎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𝟔𝟎</m:t>
                    </m:r>
                    <m:r>
                      <a:rPr lang="en-US" sz="2000" b="1" i="1" smtClean="0"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𝟒𝟖𝟎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𝟓𝟒𝟒𝟑𝟐𝟎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z-Latn-UZ" altLang="ru-RU" sz="20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yoki </a:t>
                </a:r>
              </a:p>
              <a:p>
                <a:pPr algn="just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𝟏𝟎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𝟕</m:t>
                        </m:r>
                      </m:sup>
                    </m:sSubSup>
                    <m:r>
                      <a:rPr lang="uz-Latn-UZ" sz="2000" b="1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𝟗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bSup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𝟏𝟎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𝟗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bSup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𝟗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bSup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𝟗</m:t>
                    </m:r>
                    <m:r>
                      <a:rPr lang="uz-Latn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nor/>
                      </m:rPr>
                      <a:rPr lang="en-US" sz="2000" b="1" dirty="0"/>
                      <m:t> </m:t>
                    </m:r>
                    <m:sSubSup>
                      <m:sSubSup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𝟗</m:t>
                        </m:r>
                      </m:sub>
                      <m:sup>
                        <m:r>
                          <a:rPr lang="uz-Cyrl-UZ" sz="2000" b="1" i="1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bSup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</a:rPr>
                      <m:t>𝟗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𝟗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uz-Latn-UZ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uz-Latn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𝟓𝟒𝟒𝟑𝟐𝟎</m:t>
                    </m:r>
                  </m:oMath>
                </a14:m>
                <a:endParaRPr lang="en-US" altLang="ru-RU" sz="2000" b="1" i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lvl="0" indent="449263" algn="r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354013" algn="l"/>
                  </a:tabLst>
                </a:pPr>
                <a:r>
                  <a:rPr lang="en-US" altLang="ru-RU" sz="20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</a:t>
                </a:r>
                <a:r>
                  <a:rPr lang="en-US" altLang="ru-RU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Javob</a:t>
                </a:r>
                <a:r>
                  <a:rPr lang="en-US" altLang="ru-RU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:</a:t>
                </a:r>
                <a:r>
                  <a:rPr lang="en-US" altLang="ru-RU" sz="2000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𝟔𝟎𝟒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uz-Cyrl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𝟖𝟎𝟎</m:t>
                    </m:r>
                  </m:oMath>
                </a14:m>
                <a:r>
                  <a:rPr lang="uz-Latn-UZ" altLang="ru-RU" sz="20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altLang="ru-RU" sz="20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va</a:t>
                </a:r>
                <a14:m>
                  <m:oMath xmlns:m="http://schemas.openxmlformats.org/officeDocument/2006/math">
                    <m:r>
                      <a:rPr lang="uz-Cyrl-UZ" sz="2000" b="1" i="1">
                        <a:latin typeface="Cambria Math"/>
                        <a:ea typeface="Cambria Math" panose="02040503050406030204" pitchFamily="18" charset="0"/>
                      </a:rPr>
                      <m:t>  </m:t>
                    </m:r>
                    <m:r>
                      <a:rPr lang="uz-Latn-U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𝟓𝟒𝟒𝟑𝟐𝟎</m:t>
                    </m:r>
                  </m:oMath>
                </a14:m>
                <a:r>
                  <a:rPr lang="en-US" altLang="ru-RU" sz="20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en-US" alt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Прямоугольник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91A13B78-8ED6-4A4D-A2C8-E6CF164778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11" y="880239"/>
                <a:ext cx="8909049" cy="4023409"/>
              </a:xfrm>
              <a:prstGeom prst="rect">
                <a:avLst/>
              </a:prstGeom>
              <a:blipFill rotWithShape="1">
                <a:blip r:embed="rId2"/>
                <a:stretch>
                  <a:fillRect t="-606" r="-684" b="-4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22C05CE-408F-4AF0-A9DD-CF8DE44A5453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04EDDA8-0414-4ADD-ACE9-139D224FE064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701299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949" y="1022351"/>
            <a:ext cx="8738539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 i="1" dirty="0"/>
              <a:t>	n </a:t>
            </a:r>
            <a:r>
              <a:rPr lang="uz-Cyrl-UZ" sz="2700" dirty="0"/>
              <a:t>ta elementli</a:t>
            </a:r>
            <a:r>
              <a:rPr lang="en-US" sz="2700" dirty="0"/>
              <a:t> bosh </a:t>
            </a:r>
            <a:r>
              <a:rPr lang="uz-Cyrl-UZ" sz="2700" dirty="0"/>
              <a:t>to‘plam berilgan bo‘l</a:t>
            </a:r>
            <a:r>
              <a:rPr lang="en-US" sz="2700" dirty="0" err="1"/>
              <a:t>ib</a:t>
            </a:r>
            <a:r>
              <a:rPr lang="en-US" sz="2700" dirty="0"/>
              <a:t>, </a:t>
            </a:r>
            <a:r>
              <a:rPr lang="en-US" sz="2700" dirty="0" err="1"/>
              <a:t>undan</a:t>
            </a:r>
            <a:r>
              <a:rPr lang="en-US" sz="2700" dirty="0"/>
              <a:t>  </a:t>
            </a:r>
            <a:r>
              <a:rPr lang="en-US" sz="2700" i="1" dirty="0"/>
              <a:t>k  </a:t>
            </a:r>
            <a:r>
              <a:rPr lang="en-US" sz="2700" dirty="0"/>
              <a:t> (</a:t>
            </a:r>
            <a:r>
              <a:rPr lang="en-US" sz="2700" i="1" dirty="0"/>
              <a:t>k &lt; n</a:t>
            </a:r>
            <a:r>
              <a:rPr lang="en-US" sz="2700" dirty="0"/>
              <a:t>) </a:t>
            </a:r>
            <a:r>
              <a:rPr lang="en-US" sz="2700" dirty="0" err="1"/>
              <a:t>tadan</a:t>
            </a:r>
            <a:r>
              <a:rPr lang="en-US" sz="2700" dirty="0"/>
              <a:t> </a:t>
            </a:r>
            <a:r>
              <a:rPr lang="en-US" sz="2700" dirty="0" err="1"/>
              <a:t>elementlar</a:t>
            </a:r>
            <a:r>
              <a:rPr lang="en-US" sz="2700" dirty="0"/>
              <a:t> </a:t>
            </a:r>
            <a:r>
              <a:rPr lang="en-US" sz="2700" dirty="0" err="1"/>
              <a:t>olinib</a:t>
            </a:r>
            <a:r>
              <a:rPr lang="en-US" sz="2700" dirty="0"/>
              <a:t> </a:t>
            </a:r>
            <a:r>
              <a:rPr lang="en-US" sz="2700" dirty="0" err="1"/>
              <a:t>tanlamalar</a:t>
            </a:r>
            <a:r>
              <a:rPr lang="en-US" sz="2700" dirty="0"/>
              <a:t> </a:t>
            </a:r>
            <a:r>
              <a:rPr lang="en-US" sz="2700" dirty="0" err="1"/>
              <a:t>tuzilayotgan</a:t>
            </a:r>
            <a:r>
              <a:rPr lang="en-US" sz="2700" dirty="0"/>
              <a:t> </a:t>
            </a:r>
            <a:r>
              <a:rPr lang="en-US" sz="2700" dirty="0" err="1"/>
              <a:t>bo‘lsin</a:t>
            </a:r>
            <a:r>
              <a:rPr lang="uz-Cyrl-UZ" sz="2700" dirty="0"/>
              <a:t>. Bunda elementlar takrorlanishi mumkin.</a:t>
            </a:r>
            <a:r>
              <a:rPr lang="en-US" sz="2700" dirty="0"/>
              <a:t> </a:t>
            </a:r>
          </a:p>
          <a:p>
            <a:pPr marL="0" indent="0">
              <a:buNone/>
            </a:pPr>
            <a:r>
              <a:rPr lang="en-US" sz="2700" dirty="0"/>
              <a:t>	</a:t>
            </a:r>
            <a:r>
              <a:rPr lang="uz-Cyrl-UZ" sz="2700" dirty="0"/>
              <a:t>Bosh to‘plamning ixtiyoriy </a:t>
            </a:r>
            <a:r>
              <a:rPr lang="uz-Cyrl-UZ" sz="2700" i="1" dirty="0"/>
              <a:t>k </a:t>
            </a:r>
            <a:r>
              <a:rPr lang="uz-Cyrl-UZ" sz="2700" dirty="0"/>
              <a:t>ta takrorlanishi ham mumkin bo‘lgan elementlaridan hosil qilingan tanlanmaga </a:t>
            </a:r>
            <a:endParaRPr lang="en-US" sz="2700" dirty="0"/>
          </a:p>
          <a:p>
            <a:pPr marL="0" indent="0">
              <a:buNone/>
            </a:pPr>
            <a:r>
              <a:rPr lang="uz-Cyrl-UZ" sz="2700" b="1" i="1" dirty="0"/>
              <a:t>n ta elementni k tadan takrorli o‘rinlashtirish</a:t>
            </a:r>
            <a:r>
              <a:rPr lang="uz-Cyrl-UZ" sz="2700" dirty="0"/>
              <a:t> deb ataladi.</a:t>
            </a:r>
            <a:endParaRPr lang="ru-RU" sz="2700" dirty="0"/>
          </a:p>
          <a:p>
            <a:endParaRPr lang="ru-RU" sz="2700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E22C05CE-408F-4AF0-A9DD-CF8DE44A5453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04EDDA8-0414-4ADD-ACE9-139D224FE064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606094" y="3850273"/>
                <a:ext cx="193181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  <m:sup>
                          <m: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bSup>
                      <m:r>
                        <a:rPr lang="en-US" sz="36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  <m:sup>
                          <m: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p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6094" y="3850273"/>
                <a:ext cx="1931811" cy="646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0537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239392" y="778639"/>
                <a:ext cx="8734097" cy="4072762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2400" b="1" dirty="0" err="1"/>
                  <a:t>Takrorli</a:t>
                </a:r>
                <a:r>
                  <a:rPr lang="en-US" sz="2400" b="1" dirty="0"/>
                  <a:t>  </a:t>
                </a:r>
                <a:r>
                  <a:rPr lang="en-US" sz="2400" b="1" dirty="0" err="1"/>
                  <a:t>o‘rinlashtirishning</a:t>
                </a:r>
                <a:r>
                  <a:rPr lang="en-US" sz="2400" b="1" dirty="0"/>
                  <a:t> 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(</a:t>
                </a:r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&gt;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)</a:t>
                </a:r>
                <a:r>
                  <a:rPr lang="en-US" sz="2400" b="1" dirty="0"/>
                  <a:t>  </a:t>
                </a:r>
                <a:br>
                  <a:rPr lang="en-US" sz="2400" b="1" dirty="0"/>
                </a:br>
                <a:r>
                  <a:rPr lang="en-US" sz="2400" b="1" dirty="0" err="1"/>
                  <a:t>birinchi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elementni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uchun</a:t>
                </a:r>
                <a:r>
                  <a:rPr lang="en-US" sz="2400" b="1" dirty="0"/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2400" b="1" dirty="0"/>
                  <a:t> ta </a:t>
                </a:r>
                <a:r>
                  <a:rPr lang="en-US" sz="2400" b="1" dirty="0" err="1"/>
                  <a:t>usul</a:t>
                </a:r>
                <a:r>
                  <a:rPr lang="en-US" sz="2400" b="1" dirty="0"/>
                  <a:t>, </a:t>
                </a:r>
                <a:br>
                  <a:rPr lang="en-US" sz="2400" b="1" dirty="0"/>
                </a:br>
                <a:r>
                  <a:rPr lang="en-US" sz="2400" b="1" dirty="0" err="1"/>
                  <a:t>ikkinchi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elementni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uchun</a:t>
                </a:r>
                <a:r>
                  <a:rPr lang="en-US" sz="2400" b="1" dirty="0"/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n </a:t>
                </a:r>
                <a:r>
                  <a:rPr lang="en-US" sz="2400" b="1" dirty="0"/>
                  <a:t>ta </a:t>
                </a:r>
                <a:r>
                  <a:rPr lang="en-US" sz="2400" b="1" dirty="0" err="1"/>
                  <a:t>usul</a:t>
                </a:r>
                <a:r>
                  <a:rPr lang="en-US" sz="2400" b="1" dirty="0"/>
                  <a:t>, </a:t>
                </a:r>
                <a:br>
                  <a:rPr lang="en-US" sz="2400" b="1" dirty="0"/>
                </a:br>
                <a:r>
                  <a:rPr lang="en-US" sz="2400" b="1" dirty="0" err="1"/>
                  <a:t>uchinchi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elementni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uchun</a:t>
                </a:r>
                <a:r>
                  <a:rPr lang="en-US" sz="2400" b="1" dirty="0"/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n </a:t>
                </a:r>
                <a:r>
                  <a:rPr lang="en-US" sz="2400" b="1" dirty="0"/>
                  <a:t>ta </a:t>
                </a:r>
                <a:r>
                  <a:rPr lang="en-US" sz="2400" b="1" dirty="0" err="1"/>
                  <a:t>usul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va</a:t>
                </a:r>
                <a:r>
                  <a:rPr lang="en-US" sz="2400" b="1" dirty="0"/>
                  <a:t> h., </a:t>
                </a:r>
                <a:br>
                  <a:rPr lang="en-US" sz="2400" b="1" dirty="0"/>
                </a:br>
                <a:r>
                  <a:rPr lang="en-US" sz="2400" b="1" dirty="0" err="1"/>
                  <a:t>oxirgi</a:t>
                </a:r>
                <a:r>
                  <a:rPr lang="en-US" sz="2400" b="1" dirty="0"/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k </a:t>
                </a:r>
                <a:r>
                  <a:rPr lang="en-US" sz="2400" b="1" dirty="0"/>
                  <a:t>– </a:t>
                </a:r>
                <a:r>
                  <a:rPr lang="en-US" sz="2400" b="1" dirty="0" err="1"/>
                  <a:t>elementni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uchun</a:t>
                </a:r>
                <a:r>
                  <a:rPr lang="en-US" sz="2400" b="1" dirty="0"/>
                  <a:t>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n </a:t>
                </a:r>
                <a:r>
                  <a:rPr lang="en-US" sz="2400" b="1" dirty="0"/>
                  <a:t>ta </a:t>
                </a:r>
                <a:r>
                  <a:rPr lang="en-US" sz="2400" b="1" dirty="0" err="1"/>
                  <a:t>usul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mavjud</a:t>
                </a:r>
                <a:r>
                  <a:rPr lang="en-US" sz="2400" b="1" dirty="0"/>
                  <a:t>. </a:t>
                </a:r>
                <a:br>
                  <a:rPr lang="en-US" sz="2400" b="1" dirty="0"/>
                </a:br>
                <a:r>
                  <a:rPr lang="en-US" sz="2400" b="1" dirty="0"/>
                  <a:t>     </a:t>
                </a:r>
                <a:br>
                  <a:rPr lang="en-US" sz="2400" b="1" dirty="0"/>
                </a:br>
                <a:br>
                  <a:rPr lang="en-US" sz="2400" b="1" dirty="0"/>
                </a:br>
                <a:r>
                  <a:rPr lang="en-US" sz="2400" b="1" dirty="0" err="1"/>
                  <a:t>Demak</a:t>
                </a:r>
                <a:r>
                  <a:rPr lang="en-US" sz="2400" b="1" dirty="0"/>
                  <a:t>, </a:t>
                </a:r>
                <a:r>
                  <a:rPr lang="en-US" sz="2400" b="1" dirty="0" err="1"/>
                  <a:t>ko‘paytirish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qoidasiga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ko‘ra</a:t>
                </a:r>
                <a:r>
                  <a:rPr lang="en-US" sz="2400" b="1" dirty="0"/>
                  <a:t>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o‘rinlashtirishlar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 err="1"/>
                  <a:t>soni</a:t>
                </a:r>
                <a:br>
                  <a:rPr lang="en-US" sz="2400" b="1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bSup>
                        </m:e>
                      </m:acc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∙… ∙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∙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39392" y="778639"/>
                <a:ext cx="8734097" cy="4072762"/>
              </a:xfrm>
              <a:blipFill>
                <a:blip r:embed="rId2"/>
                <a:stretch>
                  <a:fillRect l="-11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B2AC8003-372A-43EC-B201-F3BA43A3DFAC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529939"/>
              </p:ext>
            </p:extLst>
          </p:nvPr>
        </p:nvGraphicFramePr>
        <p:xfrm>
          <a:off x="1598295" y="3136901"/>
          <a:ext cx="5668010" cy="502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4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4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4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8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48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24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n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n 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n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…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n 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800" kern="1400" dirty="0">
                          <a:solidFill>
                            <a:srgbClr val="002060"/>
                          </a:solidFill>
                          <a:effectLst/>
                          <a:latin typeface="Arial Black" pitchFamily="34" charset="0"/>
                        </a:rPr>
                        <a:t>n </a:t>
                      </a:r>
                      <a:endParaRPr lang="ru-RU" sz="4800" i="1" kern="1400" dirty="0">
                        <a:solidFill>
                          <a:srgbClr val="002060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Правая фигурная скобка 3"/>
          <p:cNvSpPr/>
          <p:nvPr/>
        </p:nvSpPr>
        <p:spPr>
          <a:xfrm rot="5400000">
            <a:off x="4465637" y="3411537"/>
            <a:ext cx="330200" cy="2397125"/>
          </a:xfrm>
          <a:prstGeom prst="rightBrac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337444" y="4618334"/>
            <a:ext cx="7389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</a:t>
            </a:r>
            <a:r>
              <a:rPr lang="en-US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ta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7428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172908" y="2177217"/>
            <a:ext cx="3069213" cy="83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3200" b="1" dirty="0">
                <a:solidFill>
                  <a:srgbClr val="002060"/>
                </a:solidFill>
              </a:rPr>
              <a:t>Takror</a:t>
            </a:r>
            <a:r>
              <a:rPr lang="en-US" sz="3200" b="1" dirty="0" err="1">
                <a:solidFill>
                  <a:srgbClr val="002060"/>
                </a:solidFill>
              </a:rPr>
              <a:t>lanadigan</a:t>
            </a:r>
            <a:r>
              <a:rPr lang="uz-Cyrl-UZ" sz="3200" b="1" dirty="0">
                <a:solidFill>
                  <a:srgbClr val="002060"/>
                </a:solidFill>
              </a:rPr>
              <a:t> o‘rinlashtirish</a:t>
            </a:r>
            <a:r>
              <a:rPr lang="en-US" sz="3200" b="1" dirty="0">
                <a:solidFill>
                  <a:srgbClr val="002060"/>
                </a:solidFill>
              </a:rPr>
              <a:t>lar</a:t>
            </a:r>
            <a:endParaRPr sz="32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3292001" y="500749"/>
            <a:ext cx="5548336" cy="1281528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6" name="Google Shape;1416;p40"/>
            <p:cNvSpPr txBox="1"/>
            <p:nvPr/>
          </p:nvSpPr>
          <p:spPr>
            <a:xfrm>
              <a:off x="4291754" y="1831684"/>
              <a:ext cx="3373901" cy="4451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barcha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elementlar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qatnashmaydi</a:t>
              </a:r>
              <a:r>
                <a:rPr lang="en-US" sz="2500" b="1" i="1" dirty="0">
                  <a:solidFill>
                    <a:srgbClr val="002060"/>
                  </a:solidFill>
                </a:rPr>
                <a:t>   </a:t>
              </a:r>
              <a:r>
                <a:rPr lang="en-US" sz="2500" dirty="0">
                  <a:solidFill>
                    <a:srgbClr val="002060"/>
                  </a:solidFill>
                </a:rPr>
                <a:t>(</a:t>
              </a:r>
              <a:r>
                <a:rPr lang="en-US" sz="2500" i="1" dirty="0">
                  <a:solidFill>
                    <a:srgbClr val="002060"/>
                  </a:solidFill>
                </a:rPr>
                <a:t>n</a:t>
              </a:r>
              <a:r>
                <a:rPr lang="en-US" sz="2500" dirty="0">
                  <a:solidFill>
                    <a:srgbClr val="002060"/>
                  </a:solidFill>
                </a:rPr>
                <a:t> &lt; k)</a:t>
              </a:r>
              <a:endParaRPr sz="25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3292001" y="1978289"/>
            <a:ext cx="5548336" cy="1281528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uz-Latn-UZ" sz="2500" b="1" i="1" dirty="0">
                  <a:solidFill>
                    <a:srgbClr val="002060"/>
                  </a:solidFill>
                </a:rPr>
                <a:t>elementlar takrorlan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ishi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mumkin</a:t>
              </a:r>
              <a:endParaRPr sz="2500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3351824" y="3564370"/>
            <a:ext cx="5548336" cy="1281950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2500" b="1" i="1" dirty="0">
                  <a:solidFill>
                    <a:srgbClr val="002060"/>
                  </a:solidFill>
                </a:rPr>
                <a:t> e</a:t>
              </a:r>
              <a:r>
                <a:rPr lang="uz-Latn-UZ" sz="2500" b="1" i="1" dirty="0">
                  <a:solidFill>
                    <a:srgbClr val="002060"/>
                  </a:solidFill>
                </a:rPr>
                <a:t>lement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2500" b="1" i="1" dirty="0">
                  <a:solidFill>
                    <a:srgbClr val="002060"/>
                  </a:solidFill>
                </a:rPr>
                <a:t>ning tartibi muhim</a:t>
              </a:r>
              <a:endParaRPr sz="2500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3074" name="Picture 2" descr="4 ta raqamning kombinatsiyalar sonini qanday hisoblash mumkin. Poker  kombinatorikasi nima">
            <a:extLst>
              <a:ext uri="{FF2B5EF4-FFF2-40B4-BE49-F238E27FC236}">
                <a16:creationId xmlns:a16="http://schemas.microsoft.com/office/drawing/2014/main" id="{285F058D-F61D-44BC-95B0-F30C06B1C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39" y="651113"/>
            <a:ext cx="1297350" cy="129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163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11" y="1006475"/>
            <a:ext cx="5109025" cy="3835400"/>
          </a:xfrm>
        </p:spPr>
        <p:txBody>
          <a:bodyPr>
            <a:noAutofit/>
          </a:bodyPr>
          <a:lstStyle/>
          <a:p>
            <a:pPr algn="l"/>
            <a:r>
              <a:rPr lang="en-US" altLang="ru-RU" sz="22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uz-Cyrl-UZ" altLang="ru-RU" sz="22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-masala.</a:t>
            </a:r>
            <a:r>
              <a:rPr lang="uz-Cyrl-UZ" altLang="ru-RU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Kutubxonada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10 ta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fandan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ko‘plab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nafar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olmoqchi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Kutubxonachi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daftariga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nomilarini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raqamsiz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ism-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shariflarisiz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ketma-ket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yozdi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daftarida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ro‘yxatlar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2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Bu yil darsliklar to&amp;#39;plami ijarasi qancha? | Qalampir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905" y="1298308"/>
            <a:ext cx="3587541" cy="269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6678194" y="298368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45092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Список голів вуличних комітетів міста Кролевець | Кролевецька міська рада,  Конотопського району, Сумської област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94" y="1108074"/>
            <a:ext cx="2714625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70511" y="1008856"/>
                <a:ext cx="6446768" cy="4243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indent="449580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3695" algn="l"/>
                  </a:tabLst>
                </a:pPr>
                <a:r>
                  <a:rPr lang="en-US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Yechish</a:t>
                </a:r>
                <a:r>
                  <a:rPr lang="en-US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uz-Latn-UZ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n=</a:t>
                </a:r>
                <a:r>
                  <a:rPr lang="ru-RU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10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, k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3. </a:t>
                </a:r>
              </a:p>
              <a:p>
                <a:pPr lvl="0" indent="449580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353695" algn="l"/>
                  </a:tabLst>
                </a:pPr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>
                  <a:buFont typeface="Wingdings" pitchFamily="2" charset="2"/>
                  <a:buChar char="ü"/>
                </a:pP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Tanlanmada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to‘plamning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barcha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qatnashmaydi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(3 &lt; 10);</a:t>
                </a:r>
                <a:endParaRPr 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>
                  <a:buFont typeface="Wingdings" pitchFamily="2" charset="2"/>
                  <a:buChar char="ü"/>
                </a:pP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Tanlamaga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kiradigan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takrorlanishi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mumkin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>
                  <a:buFont typeface="Wingdings" pitchFamily="2" charset="2"/>
                  <a:buChar char="ü"/>
                </a:pP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Ro‘yxatdagi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kitobning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qaysi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o‘rinda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kelayotgani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ya’ni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muhim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Demak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bu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–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takrorli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o‘rinlashtirish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endParaRPr 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ctr"/>
                <a:r>
                  <a:rPr lang="ru-RU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sub>
                      <m:sup>
                        <m:r>
                          <a:rPr lang="ru-RU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bSup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=</m:t>
                    </m:r>
                    <m:sSup>
                      <m:sSup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ru-RU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ru-RU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𝟎𝟎</m:t>
                    </m:r>
                  </m:oMath>
                </a14:m>
                <a:endParaRPr lang="ru-RU" altLang="ru-RU" sz="2400" b="1" i="1" dirty="0">
                  <a:solidFill>
                    <a:srgbClr val="C0000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endParaRPr lang="en-US" altLang="ru-RU" sz="2000" b="1" i="1" dirty="0">
                  <a:solidFill>
                    <a:srgbClr val="C00000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endParaRPr lang="en-US" sz="20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11" y="1008856"/>
                <a:ext cx="6446768" cy="4243854"/>
              </a:xfrm>
              <a:prstGeom prst="rect">
                <a:avLst/>
              </a:prstGeom>
              <a:blipFill>
                <a:blip r:embed="rId3"/>
                <a:stretch>
                  <a:fillRect l="-1040" t="-574" r="-4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Прямая соединительная линия 3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7178771" y="4636123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ru-RU" sz="1800" b="1" i="1" dirty="0">
                    <a:solidFill>
                      <a:srgbClr val="002060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Javob:</a:t>
                </a:r>
                <a14:m>
                  <m:oMath xmlns:m="http://schemas.openxmlformats.org/officeDocument/2006/math">
                    <m:r>
                      <a:rPr lang="ru-RU" sz="1800" b="1" i="1" smtClean="0"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  <m:r>
                      <a:rPr lang="ru-RU" sz="1800" b="1" i="1" smtClean="0">
                        <a:latin typeface="Cambria Math"/>
                        <a:ea typeface="Cambria Math" panose="02040503050406030204" pitchFamily="18" charset="0"/>
                      </a:rPr>
                      <m:t>𝟏𝟎𝟎𝟎</m:t>
                    </m:r>
                  </m:oMath>
                </a14:m>
                <a:r>
                  <a:rPr lang="en-US" altLang="ru-RU" sz="18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ru-RU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8771" y="4636123"/>
                <a:ext cx="1595309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3448" t="-8333" b="-26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603258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845" y="2084886"/>
            <a:ext cx="5393198" cy="994172"/>
          </a:xfrm>
        </p:spPr>
        <p:txBody>
          <a:bodyPr>
            <a:noAutofit/>
          </a:bodyPr>
          <a:lstStyle/>
          <a:p>
            <a:pPr algn="l"/>
            <a:r>
              <a:rPr lang="en-US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6</a:t>
            </a:r>
            <a:r>
              <a:rPr lang="en-US" sz="2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-masala. </a:t>
            </a:r>
            <a:r>
              <a:rPr lang="uz-Latn-UZ" sz="2600" b="1" dirty="0">
                <a:latin typeface="Arial" panose="020B0604020202020204" pitchFamily="34" charset="0"/>
                <a:cs typeface="Arial" panose="020B0604020202020204" pitchFamily="34" charset="0"/>
              </a:rPr>
              <a:t>Bankka o‘rnatilgan s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eyf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kodi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6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raqamdan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ketma-ket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terilib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seyf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kodini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80" name="Picture 8" descr="Клипарты png без фона - Современные сейфы. Обсуждение на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4" y="781958"/>
            <a:ext cx="4259339" cy="453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IF | Gfycat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0210">
            <a:off x="6897091" y="1901525"/>
            <a:ext cx="1323624" cy="992718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C823707C-ADA2-45C5-AD26-7B6E5950109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61464DE-806A-4A4B-BCEF-5734FF3634D2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29253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66" y="1072329"/>
            <a:ext cx="4534970" cy="16462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 = 10, k =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6761415" y="4524270"/>
                <a:ext cx="1762493" cy="467704"/>
              </a:xfrm>
              <a:prstGeom prst="rect">
                <a:avLst/>
              </a:prstGeom>
            </p:spPr>
            <p:txBody>
              <a:bodyPr wrap="none" lIns="83768" tIns="41884" rIns="83768" bIns="41884">
                <a:spAutoFit/>
              </a:bodyPr>
              <a:lstStyle/>
              <a:p>
                <a:r>
                  <a:rPr lang="en-US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𝟏𝟎</m:t>
                        </m:r>
                      </m:e>
                      <m:sup>
                        <m:r>
                          <a:rPr lang="uz-Latn-UZ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</m:oMath>
                </a14:m>
                <a:endParaRPr lang="ru-RU" sz="24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1415" y="4524270"/>
                <a:ext cx="1762493" cy="467704"/>
              </a:xfrm>
              <a:prstGeom prst="rect">
                <a:avLst/>
              </a:prstGeom>
              <a:blipFill rotWithShape="1">
                <a:blip r:embed="rId3"/>
                <a:stretch>
                  <a:fillRect l="-5882" t="-6494" b="-311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1990427" y="2724391"/>
                <a:ext cx="1703457" cy="482825"/>
              </a:xfrm>
              <a:prstGeom prst="rect">
                <a:avLst/>
              </a:prstGeom>
            </p:spPr>
            <p:txBody>
              <a:bodyPr wrap="square" lIns="51435" tIns="25718" rIns="51435" bIns="25718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  <m:sup>
                          <m: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bSup>
                      <m:r>
                        <a:rPr lang="en-US" sz="28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p>
                    </m:oMath>
                  </m:oMathPara>
                </a14:m>
                <a:endParaRPr lang="ru-RU" sz="28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427" y="2724391"/>
                <a:ext cx="1703457" cy="48282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/>
              <p:cNvSpPr/>
              <p:nvPr/>
            </p:nvSpPr>
            <p:spPr>
              <a:xfrm>
                <a:off x="1990427" y="3448171"/>
                <a:ext cx="1821857" cy="539829"/>
              </a:xfrm>
              <a:prstGeom prst="rect">
                <a:avLst/>
              </a:prstGeom>
            </p:spPr>
            <p:txBody>
              <a:bodyPr wrap="square" lIns="51435" tIns="25718" rIns="51435" bIns="25718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uz-Latn-UZ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bSup>
                      <m:r>
                        <a:rPr lang="en-US" sz="28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uz-Latn-UZ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p>
                    </m:oMath>
                  </m:oMathPara>
                </a14:m>
                <a:endParaRPr lang="ru-RU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427" y="3448171"/>
                <a:ext cx="1821857" cy="5398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4" descr="GIF | Gfycat">
            <a:extLst>
              <a:ext uri="{FF2B5EF4-FFF2-40B4-BE49-F238E27FC236}">
                <a16:creationId xmlns:a16="http://schemas.microsoft.com/office/drawing/2014/main" id="{4B230596-6759-414F-8554-49D5497311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220" y="1415816"/>
            <a:ext cx="3069688" cy="23022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C823707C-ADA2-45C5-AD26-7B6E5950109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61464DE-806A-4A4B-BCEF-5734FF3634D2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8859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650" y="880239"/>
            <a:ext cx="8852839" cy="1954029"/>
          </a:xfrm>
        </p:spPr>
        <p:txBody>
          <a:bodyPr/>
          <a:lstStyle/>
          <a:p>
            <a:pPr marL="114300" indent="0" algn="just">
              <a:buNone/>
            </a:pPr>
            <a:r>
              <a:rPr lang="en-US" sz="2300" b="1" i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7-masala.</a:t>
            </a:r>
            <a:r>
              <a:rPr lang="en-US" sz="23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Avtotransport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vositalariga</a:t>
            </a:r>
            <a:r>
              <a:rPr lang="en-US" sz="2300" b="1" dirty="0">
                <a:cs typeface="Calibri" panose="020F0502020204030204" pitchFamily="34" charset="0"/>
              </a:rPr>
              <a:t> 00 A123 NN </a:t>
            </a:r>
            <a:r>
              <a:rPr lang="en-US" sz="2300" b="1" dirty="0" err="1">
                <a:cs typeface="Calibri" panose="020F0502020204030204" pitchFamily="34" charset="0"/>
              </a:rPr>
              <a:t>ko‘rinishida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raqam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beriladi</a:t>
            </a:r>
            <a:r>
              <a:rPr lang="en-US" sz="2300" b="1" dirty="0">
                <a:cs typeface="Calibri" panose="020F0502020204030204" pitchFamily="34" charset="0"/>
              </a:rPr>
              <a:t>. </a:t>
            </a:r>
            <a:r>
              <a:rPr lang="en-US" sz="2300" b="1" dirty="0" err="1">
                <a:cs typeface="Calibri" panose="020F0502020204030204" pitchFamily="34" charset="0"/>
              </a:rPr>
              <a:t>Raqamlashda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lotin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alifbosining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uz-Latn-UZ" sz="2300" b="1" dirty="0">
                <a:cs typeface="Calibri" panose="020F0502020204030204" pitchFamily="34" charset="0"/>
              </a:rPr>
              <a:t>I </a:t>
            </a:r>
            <a:r>
              <a:rPr lang="en-US" sz="2300" b="1" dirty="0" err="1">
                <a:cs typeface="Calibri" panose="020F0502020204030204" pitchFamily="34" charset="0"/>
              </a:rPr>
              <a:t>dan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uz-Latn-UZ" sz="2300" b="1" dirty="0">
                <a:cs typeface="Calibri" panose="020F0502020204030204" pitchFamily="34" charset="0"/>
              </a:rPr>
              <a:t>boshqa barcha </a:t>
            </a:r>
            <a:r>
              <a:rPr lang="en-US" sz="2300" b="1" dirty="0" err="1">
                <a:cs typeface="Calibri" panose="020F0502020204030204" pitchFamily="34" charset="0"/>
              </a:rPr>
              <a:t>harflari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va</a:t>
            </a:r>
            <a:r>
              <a:rPr lang="en-US" sz="2300" b="1" dirty="0">
                <a:cs typeface="Calibri" panose="020F0502020204030204" pitchFamily="34" charset="0"/>
              </a:rPr>
              <a:t> 10 ta </a:t>
            </a:r>
            <a:r>
              <a:rPr lang="en-US" sz="2300" b="1" dirty="0" err="1">
                <a:cs typeface="Calibri" panose="020F0502020204030204" pitchFamily="34" charset="0"/>
              </a:rPr>
              <a:t>raqamdan</a:t>
            </a:r>
            <a:r>
              <a:rPr lang="en-US" sz="2300" b="1" dirty="0">
                <a:cs typeface="Calibri" panose="020F0502020204030204" pitchFamily="34" charset="0"/>
              </a:rPr>
              <a:t>  </a:t>
            </a:r>
            <a:r>
              <a:rPr lang="en-US" sz="2300" b="1" dirty="0" err="1">
                <a:cs typeface="Calibri" panose="020F0502020204030204" pitchFamily="34" charset="0"/>
              </a:rPr>
              <a:t>foydalaniladi</a:t>
            </a:r>
            <a:r>
              <a:rPr lang="en-US" sz="2300" b="1" dirty="0">
                <a:cs typeface="Calibri" panose="020F0502020204030204" pitchFamily="34" charset="0"/>
              </a:rPr>
              <a:t>. </a:t>
            </a:r>
            <a:r>
              <a:rPr lang="uz-Latn-UZ" sz="2300" b="1" dirty="0">
                <a:cs typeface="Calibri" panose="020F0502020204030204" pitchFamily="34" charset="0"/>
              </a:rPr>
              <a:t>Hududiy kodi 01, seriyasi A, ro</a:t>
            </a:r>
            <a:r>
              <a:rPr lang="en-US" sz="2300" b="1" dirty="0">
                <a:cs typeface="Calibri" panose="020F0502020204030204" pitchFamily="34" charset="0"/>
              </a:rPr>
              <a:t>‘</a:t>
            </a:r>
            <a:r>
              <a:rPr lang="uz-Latn-UZ" sz="2300" b="1" dirty="0">
                <a:cs typeface="Calibri" panose="020F0502020204030204" pitchFamily="34" charset="0"/>
              </a:rPr>
              <a:t>y</a:t>
            </a:r>
            <a:r>
              <a:rPr lang="en-US" sz="2300" b="1" dirty="0">
                <a:cs typeface="Calibri" panose="020F0502020204030204" pitchFamily="34" charset="0"/>
              </a:rPr>
              <a:t>x</a:t>
            </a:r>
            <a:r>
              <a:rPr lang="uz-Latn-UZ" sz="2300" b="1" dirty="0">
                <a:cs typeface="Calibri" panose="020F0502020204030204" pitchFamily="34" charset="0"/>
              </a:rPr>
              <a:t>atdan o</a:t>
            </a:r>
            <a:r>
              <a:rPr lang="en-US" sz="2300" b="1" dirty="0">
                <a:cs typeface="Calibri" panose="020F0502020204030204" pitchFamily="34" charset="0"/>
              </a:rPr>
              <a:t>‘</a:t>
            </a:r>
            <a:r>
              <a:rPr lang="uz-Latn-UZ" sz="2300" b="1" dirty="0">
                <a:cs typeface="Calibri" panose="020F0502020204030204" pitchFamily="34" charset="0"/>
              </a:rPr>
              <a:t>tish raqami va oxirgi ikkita seriya belgisi faqat B,</a:t>
            </a:r>
            <a:r>
              <a:rPr lang="uz-Cyrl-UZ" sz="2300" b="1" dirty="0">
                <a:cs typeface="Calibri" panose="020F0502020204030204" pitchFamily="34" charset="0"/>
              </a:rPr>
              <a:t> С,</a:t>
            </a:r>
            <a:r>
              <a:rPr lang="uz-Latn-UZ" sz="2300" b="1" dirty="0">
                <a:cs typeface="Calibri" panose="020F0502020204030204" pitchFamily="34" charset="0"/>
              </a:rPr>
              <a:t> D, E</a:t>
            </a:r>
            <a:r>
              <a:rPr lang="ru-RU" sz="2300" b="1" dirty="0">
                <a:cs typeface="Calibri" panose="020F0502020204030204" pitchFamily="34" charset="0"/>
              </a:rPr>
              <a:t>, </a:t>
            </a:r>
            <a:r>
              <a:rPr lang="uz-Latn-UZ" sz="2300" b="1" dirty="0">
                <a:cs typeface="Calibri" panose="020F0502020204030204" pitchFamily="34" charset="0"/>
              </a:rPr>
              <a:t>F harflaridan iborat turli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avtotransport</a:t>
            </a:r>
            <a:r>
              <a:rPr lang="en-US" sz="2300" b="1" dirty="0">
                <a:cs typeface="Calibri" panose="020F0502020204030204" pitchFamily="34" charset="0"/>
              </a:rPr>
              <a:t> </a:t>
            </a:r>
            <a:r>
              <a:rPr lang="en-US" sz="2300" b="1" dirty="0" err="1">
                <a:cs typeface="Calibri" panose="020F0502020204030204" pitchFamily="34" charset="0"/>
              </a:rPr>
              <a:t>raqamla</a:t>
            </a:r>
            <a:r>
              <a:rPr lang="uz-Latn-UZ" sz="2300" b="1" dirty="0">
                <a:cs typeface="Calibri" panose="020F0502020204030204" pitchFamily="34" charset="0"/>
              </a:rPr>
              <a:t>ri nechta</a:t>
            </a:r>
            <a:r>
              <a:rPr lang="en-US" sz="2300" b="1" dirty="0">
                <a:cs typeface="Calibri" panose="020F0502020204030204" pitchFamily="34" charset="0"/>
              </a:rPr>
              <a:t>?</a:t>
            </a:r>
            <a:endParaRPr lang="ru-RU" sz="2300" b="1" dirty="0">
              <a:cs typeface="Calibri" panose="020F0502020204030204" pitchFamily="34" charset="0"/>
            </a:endParaRPr>
          </a:p>
        </p:txBody>
      </p:sp>
      <p:pic>
        <p:nvPicPr>
          <p:cNvPr id="4098" name="Picture 2" descr="O`zbekistonning yangi avtomobil raqamlari, O`zbekiston avtomobil kodlari -  O`zbekiston ma`lumotnoma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253" y="3210771"/>
            <a:ext cx="3573550" cy="167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E14E77ED-0281-47FB-870F-9200762988D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C0B9ECA-77AE-4A55-B273-051B56B071FA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8" name="Picture 2" descr="Иностранные номера - ДУБЛИКАТЫ ГОС НОМЕРОВ УЗБЕКИСТАН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98"/>
          <a:stretch/>
        </p:blipFill>
        <p:spPr bwMode="auto">
          <a:xfrm>
            <a:off x="221311" y="3542640"/>
            <a:ext cx="4167209" cy="95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2041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340943" y="685383"/>
            <a:ext cx="1810502" cy="823660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uz-Latn-UZ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*</a:t>
            </a:r>
            <a:r>
              <a:rPr lang="uz-Cyrl-UZ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  <a:endParaRPr lang="en-US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10028" y="2987421"/>
            <a:ext cx="2606813" cy="823660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10*</a:t>
            </a:r>
            <a:r>
              <a:rPr lang="uz-Cyrl-UZ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9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*</a:t>
            </a:r>
            <a:r>
              <a:rPr lang="uz-Cyrl-UZ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8</a:t>
            </a:r>
            <a:endParaRPr lang="en-US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64802" y="3933505"/>
                <a:ext cx="6831105" cy="9804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81638" tIns="40820" rIns="81638" bIns="40820">
                <a:spAutoFit/>
              </a:bodyPr>
              <a:lstStyle/>
              <a:p>
                <a:pPr algn="r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uz-Latn-U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uz-Latn-U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uz-Latn-U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bSup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</m:t>
                          </m:r>
                        </m:sub>
                        <m:sup>
                          <m:r>
                            <a:rPr lang="en-U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𝟏𝟎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𝟏𝟒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𝟒𝟎𝟎</m:t>
                      </m:r>
                    </m:oMath>
                  </m:oMathPara>
                </a14:m>
                <a:endParaRPr lang="en-US" sz="2800" b="1" dirty="0">
                  <a:cs typeface="Calibri" panose="020F0502020204030204" pitchFamily="34" charset="0"/>
                </a:endParaRPr>
              </a:p>
              <a:p>
                <a:pPr algn="r">
                  <a:defRPr/>
                </a:pPr>
                <a:endParaRPr lang="en-US" sz="2800" b="1" i="1" dirty="0">
                  <a:solidFill>
                    <a:srgbClr val="C00000"/>
                  </a:solidFill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802" y="3933505"/>
                <a:ext cx="6831105" cy="98044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527736" y="4613838"/>
                <a:ext cx="4522962" cy="48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defRPr/>
                </a:pPr>
                <a:r>
                  <a:rPr lang="en-US" sz="2540" b="1" i="1" dirty="0">
                    <a:solidFill>
                      <a:srgbClr val="002060"/>
                    </a:solidFill>
                  </a:rPr>
                  <a:t>Javob:</a:t>
                </a:r>
                <a:r>
                  <a:rPr lang="en-US" sz="2540" b="1" i="1" dirty="0">
                    <a:solidFill>
                      <a:srgbClr val="C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54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𝟏𝟒</m:t>
                    </m:r>
                    <m:r>
                      <a:rPr lang="en-US" sz="254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54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en-US" sz="254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𝟎𝟎</m:t>
                    </m:r>
                  </m:oMath>
                </a14:m>
                <a:r>
                  <a:rPr lang="en-US" sz="2540" b="1" dirty="0"/>
                  <a:t> 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736" y="4613838"/>
                <a:ext cx="4522962" cy="483209"/>
              </a:xfrm>
              <a:prstGeom prst="rect">
                <a:avLst/>
              </a:prstGeom>
              <a:blipFill>
                <a:blip r:embed="rId4"/>
                <a:stretch>
                  <a:fillRect t="-11392" r="-539" b="-316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 descr="Иностранные номера - ДУБЛИКАТЫ ГОС НОМЕРОВ УЗБЕКИСТАНА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98"/>
          <a:stretch/>
        </p:blipFill>
        <p:spPr bwMode="auto">
          <a:xfrm>
            <a:off x="1163802" y="1539006"/>
            <a:ext cx="6727867" cy="154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7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114200" y="2267387"/>
            <a:ext cx="6680271" cy="1123380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39361" algn="ctr">
              <a:spcBef>
                <a:spcPts val="120"/>
              </a:spcBef>
            </a:pPr>
            <a:r>
              <a:rPr lang="en-US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spc="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0DDD851F-59FF-46DF-991F-94506B4BD292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9681DC9-90E1-4051-ADEE-384CEECCAEAB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031279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3644</TotalTime>
  <Words>1167</Words>
  <Application>Microsoft Office PowerPoint</Application>
  <PresentationFormat>Экран (16:9)</PresentationFormat>
  <Paragraphs>109</Paragraphs>
  <Slides>22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Arial Black</vt:lpstr>
      <vt:lpstr>Calibri</vt:lpstr>
      <vt:lpstr>Cambria Math</vt:lpstr>
      <vt:lpstr>Fira Sans Extra Condensed Medium</vt:lpstr>
      <vt:lpstr>Roboto</vt:lpstr>
      <vt:lpstr>Wingdings</vt:lpstr>
      <vt:lpstr>Тема Office</vt:lpstr>
      <vt:lpstr>Презентация PowerPoint</vt:lpstr>
      <vt:lpstr>Презентация PowerPoint</vt:lpstr>
      <vt:lpstr>     A_n^k=n!/(n-k)!    yoki〖   A〗_n^k=n∙(n-1)∙ … ∙(n-k+1)  </vt:lpstr>
      <vt:lpstr>Takrorsiz o‘rinlashtirishning (n&gt;k)   birinchi elementni tanlash uchun n ta usul,  ikkinchi elementni tanlash uchun n - 1 ta usul,  uchinchi elementni tanlash uchun n - 2 ta usul va h.,  oxirgi k – elementni tanlash uchun n – k + 1 ta usul mavjud.       Demak, ko‘paytirish qoidasiga ko‘ra o‘rinlashtirishlar soni        A_n^k=n∙(n-1)∙ … ∙(n-k+1)     yoki     A_n^k=n!/(n-k)!     </vt:lpstr>
      <vt:lpstr>Takrorsiz o‘rinlashtirish</vt:lpstr>
      <vt:lpstr>Презентация PowerPoint</vt:lpstr>
      <vt:lpstr>Презентация PowerPoint</vt:lpstr>
      <vt:lpstr>2-masala. O‘quvchilarga maktab hayoti to‘g‘risida fotoalbom tayyorlash vazifasi berildi. Fotoalbom  12 sahifadan iborat bo‘lib, unga 6 ta rasmni joylashtirish lozim. Agar fotoalbomning har bir sahifasiga 1 tadan ortiq rasm joylashtirish mumkin bo‘lmasa, buni o‘quvchilar necha xil usulda bajarishi mumkin?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Takrorli  o‘rinlashtirishning (n&gt;k)   birinchi elementni tanlash uchun n ta usul,  ikkinchi elementni tanlash uchun n ta usul,  uchinchi elementni tanlash uchun n ta usul va h.,  oxirgi k – elementni tanlash uchun n ta usul mavjud.         Demak, ko‘paytirish qoidasiga ko‘ra o‘rinlashtirishlar soni (A_n^k ) ̅=n∙n∙n∙… ∙n∙ n=n^k</vt:lpstr>
      <vt:lpstr>Takrorlanadigan o‘rinlashtirishlar</vt:lpstr>
      <vt:lpstr>5-masala. Kutubxonada 10 ta fandan ko‘plab darsliklar mavjud bo‘lib,  3 nafar o‘quvchining har biri darslik olmoqchi. Kutubxonachi qayd etish daftariga olingan darsliklar nomilarini (raqamsiz) ularni olgan o‘quvchilarning ism-shariflarisiz ketma-ket yozdi. Qayd etish daftarida necha turli xil ro‘yxatlar bo‘lishi mumkin.</vt:lpstr>
      <vt:lpstr>Презентация PowerPoint</vt:lpstr>
      <vt:lpstr>    6-masala. Bankka o‘rnatilgan seyf kodi 5 ta raqamdan iborat. Ular ketma-ket terilib, takrorlanishi mumkin bo‘lsa, seyf kodini necha xil usulda tuzish mumkin?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236</cp:revision>
  <cp:lastPrinted>2022-03-23T04:23:10Z</cp:lastPrinted>
  <dcterms:created xsi:type="dcterms:W3CDTF">2019-02-21T15:01:25Z</dcterms:created>
  <dcterms:modified xsi:type="dcterms:W3CDTF">2023-02-01T07:28:05Z</dcterms:modified>
</cp:coreProperties>
</file>