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>
  <p:sldMasterIdLst>
    <p:sldMasterId id="2147483648" r:id="rId1"/>
  </p:sldMasterIdLst>
  <p:notesMasterIdLst>
    <p:notesMasterId r:id="rId47"/>
  </p:notesMasterIdLst>
  <p:handoutMasterIdLst>
    <p:handoutMasterId r:id="rId48"/>
  </p:handoutMasterIdLst>
  <p:sldIdLst>
    <p:sldId id="369" r:id="rId2"/>
    <p:sldId id="368" r:id="rId3"/>
    <p:sldId id="444" r:id="rId4"/>
    <p:sldId id="470" r:id="rId5"/>
    <p:sldId id="471" r:id="rId6"/>
    <p:sldId id="472" r:id="rId7"/>
    <p:sldId id="473" r:id="rId8"/>
    <p:sldId id="469" r:id="rId9"/>
    <p:sldId id="474" r:id="rId10"/>
    <p:sldId id="468" r:id="rId11"/>
    <p:sldId id="427" r:id="rId12"/>
    <p:sldId id="428" r:id="rId13"/>
    <p:sldId id="429" r:id="rId14"/>
    <p:sldId id="459" r:id="rId15"/>
    <p:sldId id="430" r:id="rId16"/>
    <p:sldId id="460" r:id="rId17"/>
    <p:sldId id="461" r:id="rId18"/>
    <p:sldId id="462" r:id="rId19"/>
    <p:sldId id="463" r:id="rId20"/>
    <p:sldId id="464" r:id="rId21"/>
    <p:sldId id="467" r:id="rId22"/>
    <p:sldId id="465" r:id="rId23"/>
    <p:sldId id="433" r:id="rId24"/>
    <p:sldId id="434" r:id="rId25"/>
    <p:sldId id="480" r:id="rId26"/>
    <p:sldId id="481" r:id="rId27"/>
    <p:sldId id="435" r:id="rId28"/>
    <p:sldId id="482" r:id="rId29"/>
    <p:sldId id="484" r:id="rId30"/>
    <p:sldId id="483" r:id="rId31"/>
    <p:sldId id="436" r:id="rId32"/>
    <p:sldId id="437" r:id="rId33"/>
    <p:sldId id="438" r:id="rId34"/>
    <p:sldId id="439" r:id="rId35"/>
    <p:sldId id="475" r:id="rId36"/>
    <p:sldId id="440" r:id="rId37"/>
    <p:sldId id="476" r:id="rId38"/>
    <p:sldId id="441" r:id="rId39"/>
    <p:sldId id="477" r:id="rId40"/>
    <p:sldId id="442" r:id="rId41"/>
    <p:sldId id="478" r:id="rId42"/>
    <p:sldId id="443" r:id="rId43"/>
    <p:sldId id="479" r:id="rId44"/>
    <p:sldId id="426" r:id="rId45"/>
    <p:sldId id="389" r:id="rId46"/>
  </p:sldIdLst>
  <p:sldSz cx="12192000" cy="6858000"/>
  <p:notesSz cx="6858000" cy="9144000"/>
  <p:defaultTextStyle>
    <a:defPPr rtl="0"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2060"/>
    <a:srgbClr val="FF9966"/>
    <a:srgbClr val="DAB842"/>
    <a:srgbClr val="990033"/>
    <a:srgbClr val="D9B0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125E5076-3810-47DD-B79F-674D7AD40C01}" styleName="深色样式 1 - 强调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3B4B98B0-60AC-42C2-AFA5-B58CD77FA1E5}" styleName="浅色样式 1 - 强调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4" autoAdjust="0"/>
    <p:restoredTop sz="96274" autoAdjust="0"/>
  </p:normalViewPr>
  <p:slideViewPr>
    <p:cSldViewPr snapToGrid="0" showGuides="1">
      <p:cViewPr varScale="1">
        <p:scale>
          <a:sx n="74" d="100"/>
          <a:sy n="74" d="100"/>
        </p:scale>
        <p:origin x="372" y="54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0" d="100"/>
          <a:sy n="90" d="100"/>
        </p:scale>
        <p:origin x="3774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notesMaster" Target="notesMasters/notesMaster1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handoutMaster" Target="handoutMasters/handoutMaster1.xml"/><Relationship Id="rId8" Type="http://schemas.openxmlformats.org/officeDocument/2006/relationships/slide" Target="slides/slide7.xml"/><Relationship Id="rId51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полнитель верхне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0">
              <a:defRPr sz="1200"/>
            </a:lvl1pPr>
          </a:lstStyle>
          <a:p>
            <a:pPr rtl="0"/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0">
              <a:defRPr sz="1200"/>
            </a:lvl1pPr>
          </a:lstStyle>
          <a:p>
            <a:pPr algn="r" rtl="0"/>
            <a:fld id="{F097377B-7A80-4695-9311-7480A96BA5C2}" type="datetime1">
              <a:rPr lang="ru-RU" smtClean="0"/>
              <a:t>07.04.2023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0">
              <a:defRPr sz="1200"/>
            </a:lvl1pPr>
          </a:lstStyle>
          <a:p>
            <a:pPr rtl="0"/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0">
              <a:defRPr sz="1200"/>
            </a:lvl1pPr>
          </a:lstStyle>
          <a:p>
            <a:pPr algn="r" rtl="0"/>
            <a:fld id="{06834459-7356-44BF-850D-8B30C4FB3B6B}" type="slidenum">
              <a:rPr lang="ru-RU" smtClean="0"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полнитель верхне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0">
              <a:defRPr sz="1200"/>
            </a:lvl1pPr>
          </a:lstStyle>
          <a:p>
            <a:pPr rtl="0"/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0">
              <a:defRPr sz="1200"/>
            </a:lvl1pPr>
          </a:lstStyle>
          <a:p>
            <a:fld id="{FAA1E4E1-DF6A-45D0-AB14-6A9A0B144578}" type="datetime1">
              <a:rPr lang="ru-RU" smtClean="0"/>
              <a:t>07.04.2023</a:t>
            </a:fld>
            <a:endParaRPr lang="ru-RU" dirty="0"/>
          </a:p>
        </p:txBody>
      </p:sp>
      <p:sp>
        <p:nvSpPr>
          <p:cNvPr id="4" name="Образ слайда 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ru-RU" dirty="0"/>
          </a:p>
        </p:txBody>
      </p:sp>
      <p:sp>
        <p:nvSpPr>
          <p:cNvPr id="5" name="Заполнитель заметок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ru-RU" dirty="0"/>
              <a:t>Образец текста</a:t>
            </a:r>
          </a:p>
          <a:p>
            <a:pPr lvl="1" rtl="0"/>
            <a:r>
              <a:rPr lang="ru-RU" dirty="0"/>
              <a:t>Второй уровень</a:t>
            </a:r>
          </a:p>
          <a:p>
            <a:pPr lvl="2" rtl="0"/>
            <a:r>
              <a:rPr lang="ru-RU" dirty="0"/>
              <a:t>Третий уровень</a:t>
            </a:r>
          </a:p>
          <a:p>
            <a:pPr lvl="3" rtl="0"/>
            <a:r>
              <a:rPr lang="ru-RU" dirty="0"/>
              <a:t>Четвертый уровень</a:t>
            </a:r>
          </a:p>
          <a:p>
            <a:pPr lvl="4" rtl="0"/>
            <a:r>
              <a:rPr lang="ru-RU" dirty="0"/>
              <a:t>Пятый уровень</a:t>
            </a:r>
          </a:p>
        </p:txBody>
      </p:sp>
      <p:sp>
        <p:nvSpPr>
          <p:cNvPr id="6" name="Заполнитель нижнего колонтитула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0">
              <a:defRPr sz="1200"/>
            </a:lvl1pPr>
          </a:lstStyle>
          <a:p>
            <a:pPr rtl="0"/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0">
              <a:defRPr sz="1200"/>
            </a:lvl1pPr>
          </a:lstStyle>
          <a:p>
            <a:fld id="{0A3C37BE-C303-496D-B5CD-85F2937540FC}" type="slidenum">
              <a:rPr lang="ru-RU" smtClean="0"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3C37BE-C303-496D-B5CD-85F2937540FC}" type="slidenum">
              <a:rPr lang="ru-RU" smtClean="0"/>
              <a:t>31</a:t>
            </a:fld>
            <a:endParaRPr lang="ru-RU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3C37BE-C303-496D-B5CD-85F2937540FC}" type="slidenum">
              <a:rPr lang="ru-RU" smtClean="0"/>
              <a:t>40</a:t>
            </a:fld>
            <a:endParaRPr lang="ru-RU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9754-54CF-4588-A338-EE8222DFA11C}" type="datetimeFigureOut">
              <a:rPr lang="en-US" smtClean="0"/>
              <a:t>4/7/2023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96B6E-649B-4EC9-8E10-EF1C4036527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9754-54CF-4588-A338-EE8222DFA11C}" type="datetimeFigureOut">
              <a:rPr lang="en-US" smtClean="0"/>
              <a:t>4/7/2023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96B6E-649B-4EC9-8E10-EF1C4036527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9754-54CF-4588-A338-EE8222DFA11C}" type="datetimeFigureOut">
              <a:rPr lang="en-US" smtClean="0"/>
              <a:t>4/7/2023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96B6E-649B-4EC9-8E10-EF1C4036527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9754-54CF-4588-A338-EE8222DFA11C}" type="datetimeFigureOut">
              <a:rPr lang="en-US" smtClean="0"/>
              <a:t>4/7/2023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96B6E-649B-4EC9-8E10-EF1C4036527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9754-54CF-4588-A338-EE8222DFA11C}" type="datetimeFigureOut">
              <a:rPr lang="en-US" smtClean="0"/>
              <a:t>4/7/2023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96B6E-649B-4EC9-8E10-EF1C4036527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9754-54CF-4588-A338-EE8222DFA11C}" type="datetimeFigureOut">
              <a:rPr lang="en-US" smtClean="0"/>
              <a:t>4/7/2023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96B6E-649B-4EC9-8E10-EF1C4036527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9754-54CF-4588-A338-EE8222DFA11C}" type="datetimeFigureOut">
              <a:rPr lang="en-US" smtClean="0"/>
              <a:t>4/7/2023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96B6E-649B-4EC9-8E10-EF1C4036527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9754-54CF-4588-A338-EE8222DFA11C}" type="datetimeFigureOut">
              <a:rPr lang="en-US" smtClean="0"/>
              <a:t>4/7/2023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96B6E-649B-4EC9-8E10-EF1C4036527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9754-54CF-4588-A338-EE8222DFA11C}" type="datetimeFigureOut">
              <a:rPr lang="en-US" smtClean="0"/>
              <a:t>4/7/2023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96B6E-649B-4EC9-8E10-EF1C4036527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9754-54CF-4588-A338-EE8222DFA11C}" type="datetimeFigureOut">
              <a:rPr lang="en-US" smtClean="0"/>
              <a:t>4/7/2023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96B6E-649B-4EC9-8E10-EF1C4036527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9754-54CF-4588-A338-EE8222DFA11C}" type="datetimeFigureOut">
              <a:rPr lang="en-US" smtClean="0"/>
              <a:t>4/7/2023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96B6E-649B-4EC9-8E10-EF1C4036527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Two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141337" y="1133192"/>
            <a:ext cx="11948967" cy="5599134"/>
          </a:xfrm>
          <a:custGeom>
            <a:avLst/>
            <a:gdLst/>
            <a:ahLst/>
            <a:cxnLst/>
            <a:rect l="l" t="t" r="r" b="b"/>
            <a:pathLst>
              <a:path w="5650865" h="2649220">
                <a:moveTo>
                  <a:pt x="5650712" y="24434"/>
                </a:moveTo>
                <a:lnTo>
                  <a:pt x="5626341" y="24434"/>
                </a:lnTo>
                <a:lnTo>
                  <a:pt x="5626341" y="2624975"/>
                </a:lnTo>
                <a:lnTo>
                  <a:pt x="5650712" y="2624975"/>
                </a:lnTo>
                <a:lnTo>
                  <a:pt x="5650712" y="24434"/>
                </a:lnTo>
                <a:close/>
              </a:path>
              <a:path w="5650865" h="2649220">
                <a:moveTo>
                  <a:pt x="5650712" y="0"/>
                </a:moveTo>
                <a:lnTo>
                  <a:pt x="0" y="0"/>
                </a:lnTo>
                <a:lnTo>
                  <a:pt x="0" y="24130"/>
                </a:lnTo>
                <a:lnTo>
                  <a:pt x="0" y="2625090"/>
                </a:lnTo>
                <a:lnTo>
                  <a:pt x="0" y="2649220"/>
                </a:lnTo>
                <a:lnTo>
                  <a:pt x="5650712" y="2649220"/>
                </a:lnTo>
                <a:lnTo>
                  <a:pt x="5650712" y="2625090"/>
                </a:lnTo>
                <a:lnTo>
                  <a:pt x="24384" y="2625090"/>
                </a:lnTo>
                <a:lnTo>
                  <a:pt x="24384" y="24130"/>
                </a:lnTo>
                <a:lnTo>
                  <a:pt x="5650712" y="24130"/>
                </a:lnTo>
                <a:lnTo>
                  <a:pt x="5650712" y="0"/>
                </a:lnTo>
                <a:close/>
              </a:path>
            </a:pathLst>
          </a:custGeom>
          <a:solidFill>
            <a:srgbClr val="00A859"/>
          </a:solidFill>
        </p:spPr>
        <p:txBody>
          <a:bodyPr wrap="square" lIns="0" tIns="0" rIns="0" bIns="0" rtlCol="0"/>
          <a:lstStyle/>
          <a:p>
            <a:endParaRPr sz="2330"/>
          </a:p>
        </p:txBody>
      </p:sp>
      <p:sp>
        <p:nvSpPr>
          <p:cNvPr id="17" name="bg object 17"/>
          <p:cNvSpPr/>
          <p:nvPr/>
        </p:nvSpPr>
        <p:spPr>
          <a:xfrm>
            <a:off x="141354" y="150403"/>
            <a:ext cx="11948967" cy="907240"/>
          </a:xfrm>
          <a:custGeom>
            <a:avLst/>
            <a:gdLst/>
            <a:ahLst/>
            <a:cxnLst/>
            <a:rect l="l" t="t" r="r" b="b"/>
            <a:pathLst>
              <a:path w="5650865" h="429259">
                <a:moveTo>
                  <a:pt x="5650703" y="0"/>
                </a:moveTo>
                <a:lnTo>
                  <a:pt x="0" y="0"/>
                </a:lnTo>
                <a:lnTo>
                  <a:pt x="0" y="428878"/>
                </a:lnTo>
                <a:lnTo>
                  <a:pt x="5650703" y="428878"/>
                </a:lnTo>
                <a:lnTo>
                  <a:pt x="5650703" y="0"/>
                </a:lnTo>
                <a:close/>
              </a:path>
            </a:pathLst>
          </a:custGeom>
          <a:solidFill>
            <a:srgbClr val="2365C7"/>
          </a:solidFill>
        </p:spPr>
        <p:txBody>
          <a:bodyPr wrap="square" lIns="0" tIns="0" rIns="0" bIns="0" rtlCol="0"/>
          <a:lstStyle/>
          <a:p>
            <a:endParaRPr sz="2330"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5505" b="1" i="0">
                <a:solidFill>
                  <a:srgbClr val="FEFEFE"/>
                </a:solidFill>
                <a:latin typeface="Arial" panose="020B0604020202020204"/>
                <a:cs typeface="Arial" panose="020B0604020202020204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524641" y="1523337"/>
            <a:ext cx="3857667" cy="41036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965" b="0" i="0">
                <a:solidFill>
                  <a:srgbClr val="FEFEFE"/>
                </a:solidFill>
                <a:latin typeface="Arial" panose="020B0604020202020204"/>
                <a:cs typeface="Arial" panose="020B0604020202020204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900" y="1577347"/>
            <a:ext cx="5303521" cy="3877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4/7/2023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599754-54CF-4588-A338-EE8222DFA11C}" type="datetimeFigureOut">
              <a:rPr lang="en-US" smtClean="0"/>
              <a:t>4/7/2023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696B6E-649B-4EC9-8E10-EF1C4036527D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lobalinnovationindex.org/" TargetMode="External"/><Relationship Id="rId2" Type="http://schemas.openxmlformats.org/officeDocument/2006/relationships/hyperlink" Target="http://timss2015.org/" TargetMode="External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Рисунок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2233" y="1255834"/>
            <a:ext cx="8534534" cy="3485703"/>
          </a:xfrm>
          <a:prstGeom prst="rect">
            <a:avLst/>
          </a:prstGeom>
        </p:spPr>
      </p:pic>
      <p:sp>
        <p:nvSpPr>
          <p:cNvPr id="13" name="Прямоугольник 12"/>
          <p:cNvSpPr/>
          <p:nvPr/>
        </p:nvSpPr>
        <p:spPr>
          <a:xfrm>
            <a:off x="0" y="-56989"/>
            <a:ext cx="12192000" cy="106581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 flipV="1">
            <a:off x="1324178" y="1150837"/>
            <a:ext cx="9420023" cy="1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Прямоугольник 17"/>
          <p:cNvSpPr/>
          <p:nvPr/>
        </p:nvSpPr>
        <p:spPr>
          <a:xfrm>
            <a:off x="0" y="6761276"/>
            <a:ext cx="12192000" cy="45719"/>
          </a:xfrm>
          <a:prstGeom prst="rect">
            <a:avLst/>
          </a:prstGeom>
          <a:solidFill>
            <a:srgbClr val="D9B01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390419" y="362490"/>
            <a:ext cx="9353782" cy="64633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b="1" dirty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NDIJON VILOYATI PEDAGOGLARNI YANGI METODIKALARGA O’RGATISH MILLIY MARKAZI</a:t>
            </a:r>
            <a:endParaRPr lang="ru-RU" b="1" dirty="0">
              <a:solidFill>
                <a:srgbClr val="09038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0" y="13352"/>
            <a:ext cx="12192000" cy="45719"/>
          </a:xfrm>
          <a:prstGeom prst="rect">
            <a:avLst/>
          </a:prstGeom>
          <a:solidFill>
            <a:srgbClr val="D9B01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itle 1"/>
          <p:cNvSpPr txBox="1"/>
          <p:nvPr/>
        </p:nvSpPr>
        <p:spPr bwMode="grayWhite">
          <a:xfrm>
            <a:off x="2093427" y="2928540"/>
            <a:ext cx="8698899" cy="1799181"/>
          </a:xfrm>
          <a:prstGeom prst="rect">
            <a:avLst/>
          </a:prstGeom>
          <a:solidFill>
            <a:schemeClr val="bg1">
              <a:alpha val="50000"/>
            </a:schemeClr>
          </a:solidFill>
          <a:effectLst/>
        </p:spPr>
        <p:txBody>
          <a:bodyPr vert="horz" lIns="91440" tIns="45720" rIns="91440" bIns="45720" rtlCol="0" anchor="ctr">
            <a:noAutofit/>
          </a:bodyPr>
          <a:lstStyle>
            <a:defPPr rtl="0">
              <a:defRPr lang="ru-RU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3000" b="1" spc="5">
                <a:solidFill>
                  <a:srgbClr val="002060"/>
                </a:solidFill>
                <a:latin typeface="Times New Roman" panose="02020603050405020304"/>
                <a:ea typeface="Calibri" panose="020F0502020204030204"/>
                <a:cs typeface="+mj-cs"/>
              </a:defRPr>
            </a:lvl1pPr>
          </a:lstStyle>
          <a:p>
            <a:r>
              <a:rPr lang="en-US" sz="3600" dirty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MATEMATIKA FANIDAN TIMSS-2023 TADQIQOTLARI TOPSHIRIQLARI TURLARI VA TAHLILI</a:t>
            </a:r>
          </a:p>
        </p:txBody>
      </p:sp>
      <p:sp>
        <p:nvSpPr>
          <p:cNvPr id="3" name="Овал 2"/>
          <p:cNvSpPr/>
          <p:nvPr/>
        </p:nvSpPr>
        <p:spPr>
          <a:xfrm>
            <a:off x="486297" y="1767000"/>
            <a:ext cx="1508391" cy="1156702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6.1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271318" y="2930044"/>
            <a:ext cx="1938351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200" b="1" dirty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MODUL</a:t>
            </a:r>
          </a:p>
          <a:p>
            <a:pPr algn="ctr"/>
            <a:endParaRPr lang="ru-RU" sz="3200" dirty="0"/>
          </a:p>
          <a:p>
            <a:pPr algn="ctr"/>
            <a:r>
              <a:rPr lang="en-US" sz="3200" b="1" dirty="0">
                <a:ln>
                  <a:solidFill>
                    <a:schemeClr val="tx1"/>
                  </a:solidFill>
                </a:ln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  <a:r>
              <a:rPr lang="en-US" sz="3200" b="1" dirty="0" smtClean="0">
                <a:ln>
                  <a:solidFill>
                    <a:schemeClr val="tx1"/>
                  </a:solidFill>
                </a:ln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en-US" sz="3200" b="1" dirty="0" err="1">
                <a:ln>
                  <a:solidFill>
                    <a:schemeClr val="tx1"/>
                  </a:solidFill>
                </a:ln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mavzu</a:t>
            </a:r>
            <a:endParaRPr lang="en-US" sz="3200" b="1" dirty="0">
              <a:ln>
                <a:solidFill>
                  <a:schemeClr val="tx1"/>
                </a:solidFill>
              </a:ln>
              <a:solidFill>
                <a:schemeClr val="l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" name="Рисунок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34273" y="5031896"/>
            <a:ext cx="2721809" cy="1330959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7792" y="1261564"/>
            <a:ext cx="8534534" cy="1563484"/>
          </a:xfrm>
          <a:prstGeom prst="rect">
            <a:avLst/>
          </a:prstGeom>
        </p:spPr>
      </p:pic>
      <p:sp>
        <p:nvSpPr>
          <p:cNvPr id="17" name="Прямоугольник 16"/>
          <p:cNvSpPr/>
          <p:nvPr/>
        </p:nvSpPr>
        <p:spPr>
          <a:xfrm>
            <a:off x="1135219" y="5281581"/>
            <a:ext cx="836966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i="1" dirty="0" err="1">
                <a:solidFill>
                  <a:srgbClr val="0070C0"/>
                </a:solidFill>
              </a:rPr>
              <a:t>Axmedova</a:t>
            </a:r>
            <a:r>
              <a:rPr lang="en-US" sz="2000" i="1" dirty="0">
                <a:solidFill>
                  <a:srgbClr val="0070C0"/>
                </a:solidFill>
              </a:rPr>
              <a:t> </a:t>
            </a:r>
            <a:r>
              <a:rPr lang="en-US" sz="2000" i="1" dirty="0" err="1">
                <a:solidFill>
                  <a:srgbClr val="0070C0"/>
                </a:solidFill>
              </a:rPr>
              <a:t>Zulnura</a:t>
            </a:r>
            <a:r>
              <a:rPr lang="en-US" sz="2000" i="1" dirty="0">
                <a:solidFill>
                  <a:srgbClr val="0070C0"/>
                </a:solidFill>
              </a:rPr>
              <a:t> </a:t>
            </a:r>
            <a:r>
              <a:rPr lang="en-US" sz="2000" i="1" dirty="0" err="1">
                <a:solidFill>
                  <a:srgbClr val="0070C0"/>
                </a:solidFill>
              </a:rPr>
              <a:t>Allayarovna</a:t>
            </a:r>
            <a:endParaRPr lang="ru-RU" sz="2000" i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0" y="-56989"/>
            <a:ext cx="12192000" cy="106581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4" name="Группа 13"/>
          <p:cNvGrpSpPr/>
          <p:nvPr/>
        </p:nvGrpSpPr>
        <p:grpSpPr>
          <a:xfrm>
            <a:off x="0" y="13352"/>
            <a:ext cx="12205898" cy="925128"/>
            <a:chOff x="0" y="13352"/>
            <a:chExt cx="12205898" cy="925128"/>
          </a:xfrm>
        </p:grpSpPr>
        <p:sp>
          <p:nvSpPr>
            <p:cNvPr id="10" name="Прямоугольник 9"/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dirty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TIMSS-2023 QAMROV DOIRASI VA TOPSHIRIQLARI TAHLILI</a:t>
              </a:r>
            </a:p>
          </p:txBody>
        </p:sp>
        <p:grpSp>
          <p:nvGrpSpPr>
            <p:cNvPr id="9" name="Группа 8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18" name="Прямоугольник 17"/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" name="Прямоугольник 11"/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8" name="Прямоугольник 7"/>
          <p:cNvSpPr/>
          <p:nvPr/>
        </p:nvSpPr>
        <p:spPr>
          <a:xfrm>
            <a:off x="378095" y="1958571"/>
            <a:ext cx="11172221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6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Matematika</a:t>
            </a:r>
            <a:r>
              <a:rPr lang="en-US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fanining</a:t>
            </a:r>
            <a:r>
              <a:rPr lang="en-US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kognitiv</a:t>
            </a:r>
            <a:r>
              <a:rPr lang="en-US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sohalari</a:t>
            </a:r>
            <a:r>
              <a:rPr lang="en-US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;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TIMSS-2023 </a:t>
            </a:r>
            <a:r>
              <a:rPr lang="en-US" sz="36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ning</a:t>
            </a:r>
            <a:r>
              <a:rPr lang="en-US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matematika</a:t>
            </a:r>
            <a:r>
              <a:rPr lang="en-US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fani</a:t>
            </a:r>
            <a:r>
              <a:rPr lang="en-US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bo‘yicha</a:t>
            </a:r>
            <a:r>
              <a:rPr lang="en-US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test </a:t>
            </a:r>
            <a:r>
              <a:rPr lang="en-US" sz="36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topshiriqlari</a:t>
            </a:r>
            <a:r>
              <a:rPr lang="en-US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turlari</a:t>
            </a:r>
            <a:r>
              <a:rPr lang="en-US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</a:t>
            </a:r>
            <a:r>
              <a:rPr lang="en-US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qiyinlik</a:t>
            </a:r>
            <a:r>
              <a:rPr lang="en-US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darajalari</a:t>
            </a:r>
            <a:r>
              <a:rPr lang="en-US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;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TIMSS </a:t>
            </a:r>
            <a:r>
              <a:rPr lang="en-US" sz="36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topshiriqlari</a:t>
            </a:r>
            <a:r>
              <a:rPr lang="en-US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tahlili</a:t>
            </a:r>
            <a:r>
              <a:rPr lang="en-US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0" y="96694"/>
            <a:ext cx="12205898" cy="925128"/>
            <a:chOff x="0" y="13352"/>
            <a:chExt cx="12205898" cy="925128"/>
          </a:xfrm>
        </p:grpSpPr>
        <p:sp>
          <p:nvSpPr>
            <p:cNvPr id="3" name="Прямоугольник 2"/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dirty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TIMSS-2023 DA MATEMATIKA QAMROV DOIRASINING TUZILISHI </a:t>
              </a:r>
            </a:p>
          </p:txBody>
        </p:sp>
        <p:grpSp>
          <p:nvGrpSpPr>
            <p:cNvPr id="4" name="Группа 3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5" name="Прямоугольник 4"/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" name="Прямоугольник 5"/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8" name="Прямоугольник 7"/>
          <p:cNvSpPr/>
          <p:nvPr/>
        </p:nvSpPr>
        <p:spPr>
          <a:xfrm>
            <a:off x="582329" y="1393014"/>
            <a:ext cx="11380069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Matematika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fanidan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TIMSS-2023 da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o‘quvchilar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yutuqlari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quyidagi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ikkita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o‘lchov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yo‘nalishi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bo‘yicha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baholanadi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fanga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oid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sohalarni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baholashga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mo‘ljallangan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mazmun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sohasi</a:t>
            </a:r>
            <a:endParaRPr lang="en-US" sz="2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fikrlash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jarayonlarini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baholashga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mo‘ljallangan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kognitiv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soha</a:t>
            </a:r>
            <a:endParaRPr lang="en-US" sz="2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r>
              <a:rPr lang="en-US" sz="28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Matematika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fanining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kognitiv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sohalari</a:t>
            </a:r>
            <a:endParaRPr lang="en-US" sz="2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IV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VIII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sinflar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Bilish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Qo‘llash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Mulohaza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yuritish</a:t>
            </a:r>
            <a:endParaRPr lang="en-US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ru-RU" sz="2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0" y="96694"/>
            <a:ext cx="12205898" cy="925128"/>
            <a:chOff x="0" y="13352"/>
            <a:chExt cx="12205898" cy="925128"/>
          </a:xfrm>
        </p:grpSpPr>
        <p:sp>
          <p:nvSpPr>
            <p:cNvPr id="3" name="Прямоугольник 2"/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dirty="0">
                  <a:solidFill>
                    <a:srgbClr val="C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MATEMATIKA FANINING KOGNITIV SOHALARI</a:t>
              </a:r>
            </a:p>
          </p:txBody>
        </p:sp>
        <p:grpSp>
          <p:nvGrpSpPr>
            <p:cNvPr id="4" name="Группа 3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5" name="Прямоугольник 4"/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" name="Прямоугольник 5"/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pic>
        <p:nvPicPr>
          <p:cNvPr id="7" name="Рисунок 6" descr="Вырезка экрана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0775" r="21957"/>
          <a:stretch>
            <a:fillRect/>
          </a:stretch>
        </p:blipFill>
        <p:spPr>
          <a:xfrm>
            <a:off x="272561" y="2072080"/>
            <a:ext cx="11689226" cy="3161656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Группа 3"/>
          <p:cNvGrpSpPr/>
          <p:nvPr/>
        </p:nvGrpSpPr>
        <p:grpSpPr>
          <a:xfrm>
            <a:off x="0" y="96694"/>
            <a:ext cx="12205898" cy="925128"/>
            <a:chOff x="0" y="13352"/>
            <a:chExt cx="12205898" cy="925128"/>
          </a:xfrm>
        </p:grpSpPr>
        <p:sp>
          <p:nvSpPr>
            <p:cNvPr id="5" name="Прямоугольник 4"/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dirty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“BILISH” KOGNITIV SOHASI</a:t>
              </a:r>
            </a:p>
          </p:txBody>
        </p:sp>
        <p:grpSp>
          <p:nvGrpSpPr>
            <p:cNvPr id="6" name="Группа 5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7" name="Прямоугольник 6"/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" name="Прямоугольник 7"/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graphicFrame>
        <p:nvGraphicFramePr>
          <p:cNvPr id="9" name="Таблица 8"/>
          <p:cNvGraphicFramePr>
            <a:graphicFrameLocks noGrp="1"/>
          </p:cNvGraphicFramePr>
          <p:nvPr/>
        </p:nvGraphicFramePr>
        <p:xfrm>
          <a:off x="424977" y="1410344"/>
          <a:ext cx="11369842" cy="4937760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212958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24025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solidFill>
                            <a:srgbClr val="C00000"/>
                          </a:solidFill>
                        </a:rPr>
                        <a:t>Eslash</a:t>
                      </a:r>
                      <a:endParaRPr lang="ru-RU" sz="2400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Ta’riflarni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,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atamalarni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,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sonli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xossalarni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,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o‘lchov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birliklarini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,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geometrik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xususiyatlarni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va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belgilarni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eslash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(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masalan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: </a:t>
                      </a:r>
                      <a:r>
                        <a:rPr lang="en-US" sz="2400" b="1" i="1" dirty="0" err="1">
                          <a:solidFill>
                            <a:srgbClr val="002060"/>
                          </a:solidFill>
                        </a:rPr>
                        <a:t>a∙b</a:t>
                      </a:r>
                      <a:r>
                        <a:rPr lang="en-US" sz="2400" b="1" i="1" dirty="0">
                          <a:solidFill>
                            <a:srgbClr val="002060"/>
                          </a:solidFill>
                        </a:rPr>
                        <a:t> = ab, a + a + a = 3a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). </a:t>
                      </a:r>
                      <a:endParaRPr lang="ru-RU" sz="24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solidFill>
                            <a:srgbClr val="C00000"/>
                          </a:solidFill>
                        </a:rPr>
                        <a:t>Aniqlash</a:t>
                      </a:r>
                      <a:r>
                        <a:rPr lang="en-US" sz="2400" b="1" dirty="0">
                          <a:solidFill>
                            <a:srgbClr val="C00000"/>
                          </a:solidFill>
                        </a:rPr>
                        <a:t> </a:t>
                      </a:r>
                      <a:endParaRPr lang="ru-RU" sz="2400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Raqamlar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,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iboralar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,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miqdorlar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va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shakllarni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aniqlash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.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Matematik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obyektlarni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aniqlash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(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masalan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,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teng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kasrlar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,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o‘nliklar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va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foizlar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;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sodda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geometrik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shakllarning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turlari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). </a:t>
                      </a:r>
                      <a:endParaRPr lang="ru-RU" sz="24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solidFill>
                            <a:srgbClr val="C00000"/>
                          </a:solidFill>
                        </a:rPr>
                        <a:t>Izohlash</a:t>
                      </a:r>
                      <a:r>
                        <a:rPr lang="en-US" sz="2400" b="1" dirty="0">
                          <a:solidFill>
                            <a:srgbClr val="C00000"/>
                          </a:solidFill>
                        </a:rPr>
                        <a:t> </a:t>
                      </a:r>
                      <a:endParaRPr lang="ru-RU" sz="2400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Umumiy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xususiyatlarga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ko‘ra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,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raqamlar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,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ifodalar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,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miqdorlar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va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shakllarni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izohlash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. </a:t>
                      </a:r>
                      <a:endParaRPr lang="ru-RU" sz="24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solidFill>
                            <a:srgbClr val="C00000"/>
                          </a:solidFill>
                        </a:rPr>
                        <a:t>Hisoblash</a:t>
                      </a:r>
                      <a:endParaRPr lang="ru-RU" sz="2400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+, –, ×, ÷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uchun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algoritmik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amallarni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bajarish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yoki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ularni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butun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sonlar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,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kasrlar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,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o‘nli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kasrlar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va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butun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sonlar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bilan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birlashtirish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.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Oddiy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algebraik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almashtirishlarni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bajarish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. </a:t>
                      </a:r>
                      <a:endParaRPr lang="ru-RU" sz="24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solidFill>
                            <a:srgbClr val="C00000"/>
                          </a:solidFill>
                        </a:rPr>
                        <a:t>Ma’lumot</a:t>
                      </a:r>
                      <a:r>
                        <a:rPr lang="en-US" sz="2400" b="1" dirty="0">
                          <a:solidFill>
                            <a:srgbClr val="C0000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C00000"/>
                          </a:solidFill>
                        </a:rPr>
                        <a:t>olish</a:t>
                      </a:r>
                      <a:r>
                        <a:rPr lang="en-US" sz="2400" b="1" dirty="0">
                          <a:solidFill>
                            <a:srgbClr val="C00000"/>
                          </a:solidFill>
                        </a:rPr>
                        <a:t> </a:t>
                      </a:r>
                      <a:endParaRPr lang="ru-RU" sz="2400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Grafiklar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,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jadval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,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matn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yoki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boshqa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manbalardan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ma’lumot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olish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. </a:t>
                      </a:r>
                      <a:endParaRPr lang="ru-RU" sz="24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solidFill>
                            <a:srgbClr val="C00000"/>
                          </a:solidFill>
                        </a:rPr>
                        <a:t>O‘lchash</a:t>
                      </a:r>
                      <a:endParaRPr lang="ru-RU" sz="2400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O‘lchov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vositalaridan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foydalanish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va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tegishli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o‘lchov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birliklarini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tanlash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.</a:t>
                      </a:r>
                      <a:endParaRPr lang="ru-RU" sz="24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Группа 3"/>
          <p:cNvGrpSpPr/>
          <p:nvPr/>
        </p:nvGrpSpPr>
        <p:grpSpPr>
          <a:xfrm>
            <a:off x="0" y="96694"/>
            <a:ext cx="12205898" cy="925128"/>
            <a:chOff x="0" y="13352"/>
            <a:chExt cx="12205898" cy="925128"/>
          </a:xfrm>
        </p:grpSpPr>
        <p:sp>
          <p:nvSpPr>
            <p:cNvPr id="5" name="Прямоугольник 4"/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dirty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“QO‘LLASH” KOGNITIV SOHASI</a:t>
              </a:r>
            </a:p>
          </p:txBody>
        </p:sp>
        <p:grpSp>
          <p:nvGrpSpPr>
            <p:cNvPr id="6" name="Группа 5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7" name="Прямоугольник 6"/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" name="Прямоугольник 7"/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graphicFrame>
        <p:nvGraphicFramePr>
          <p:cNvPr id="9" name="Таблица 8"/>
          <p:cNvGraphicFramePr>
            <a:graphicFrameLocks noGrp="1"/>
          </p:cNvGraphicFramePr>
          <p:nvPr/>
        </p:nvGraphicFramePr>
        <p:xfrm>
          <a:off x="408975" y="1855512"/>
          <a:ext cx="11369842" cy="3200400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282354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54629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solidFill>
                            <a:srgbClr val="C00000"/>
                          </a:solidFill>
                        </a:rPr>
                        <a:t>Aniqlash</a:t>
                      </a:r>
                      <a:endParaRPr lang="ru-RU" sz="2400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Muammolarni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yechish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uchun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samarali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/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maqbul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jarayonlarni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,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strategiyalarni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,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vositalarni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va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ko‘p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ishlatiladigan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yechish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usullarini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aniqlash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. </a:t>
                      </a:r>
                      <a:endParaRPr lang="ru-RU" sz="24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solidFill>
                            <a:srgbClr val="C00000"/>
                          </a:solidFill>
                        </a:rPr>
                        <a:t>Tasvirlash</a:t>
                      </a:r>
                      <a:r>
                        <a:rPr lang="en-US" sz="2400" b="1" dirty="0">
                          <a:solidFill>
                            <a:srgbClr val="C00000"/>
                          </a:solidFill>
                        </a:rPr>
                        <a:t>/</a:t>
                      </a:r>
                    </a:p>
                    <a:p>
                      <a:r>
                        <a:rPr lang="en-US" sz="2400" b="1" dirty="0" err="1">
                          <a:solidFill>
                            <a:srgbClr val="C00000"/>
                          </a:solidFill>
                        </a:rPr>
                        <a:t>Modellashtirish</a:t>
                      </a:r>
                      <a:endParaRPr lang="ru-RU" sz="2400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Ma’lumotni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jadval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yoki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grafiklar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shaklida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tasvirlash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; </a:t>
                      </a:r>
                    </a:p>
                    <a:p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Muammoli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vaziyatning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tenglama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,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tengsizlik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,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geometrik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shakl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yoki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diagrammalar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yordamida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matematik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modelini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yaratish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;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solidFill>
                            <a:srgbClr val="C00000"/>
                          </a:solidFill>
                        </a:rPr>
                        <a:t>Hayotga</a:t>
                      </a:r>
                      <a:r>
                        <a:rPr lang="en-US" sz="2400" b="1" dirty="0">
                          <a:solidFill>
                            <a:srgbClr val="C0000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C00000"/>
                          </a:solidFill>
                        </a:rPr>
                        <a:t>tadbiq</a:t>
                      </a:r>
                      <a:r>
                        <a:rPr lang="en-US" sz="2400" b="1" dirty="0">
                          <a:solidFill>
                            <a:srgbClr val="C0000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C00000"/>
                          </a:solidFill>
                        </a:rPr>
                        <a:t>etish</a:t>
                      </a:r>
                      <a:r>
                        <a:rPr lang="en-US" sz="2400" b="1" dirty="0">
                          <a:solidFill>
                            <a:srgbClr val="C00000"/>
                          </a:solidFill>
                        </a:rPr>
                        <a:t> </a:t>
                      </a:r>
                      <a:endParaRPr lang="ru-RU" sz="2400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Hayotiy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muammolarni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ma’lum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matematik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tushuncha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,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amallar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va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usullardan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foydalanib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hal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qilish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.</a:t>
                      </a:r>
                      <a:endParaRPr lang="ru-RU" sz="24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Группа 3"/>
          <p:cNvGrpSpPr/>
          <p:nvPr/>
        </p:nvGrpSpPr>
        <p:grpSpPr>
          <a:xfrm>
            <a:off x="0" y="96694"/>
            <a:ext cx="12205898" cy="925128"/>
            <a:chOff x="0" y="13352"/>
            <a:chExt cx="12205898" cy="925128"/>
          </a:xfrm>
        </p:grpSpPr>
        <p:sp>
          <p:nvSpPr>
            <p:cNvPr id="5" name="Прямоугольник 4"/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dirty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“MULOHAZA YURITISH” KOGNITIV SOHASI</a:t>
              </a:r>
            </a:p>
          </p:txBody>
        </p:sp>
        <p:grpSp>
          <p:nvGrpSpPr>
            <p:cNvPr id="6" name="Группа 5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7" name="Прямоугольник 6"/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" name="Прямоугольник 7"/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graphicFrame>
        <p:nvGraphicFramePr>
          <p:cNvPr id="9" name="Таблица 8"/>
          <p:cNvGraphicFramePr>
            <a:graphicFrameLocks noGrp="1"/>
          </p:cNvGraphicFramePr>
          <p:nvPr/>
        </p:nvGraphicFramePr>
        <p:xfrm>
          <a:off x="545292" y="1776104"/>
          <a:ext cx="11369842" cy="4206240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25588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81098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solidFill>
                            <a:srgbClr val="C00000"/>
                          </a:solidFill>
                        </a:rPr>
                        <a:t>Tahlil</a:t>
                      </a:r>
                      <a:r>
                        <a:rPr lang="en-US" sz="2400" b="1" dirty="0">
                          <a:solidFill>
                            <a:srgbClr val="C0000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C00000"/>
                          </a:solidFill>
                        </a:rPr>
                        <a:t>qilish</a:t>
                      </a:r>
                      <a:endParaRPr lang="en-US" sz="2400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Sonlar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,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ifodalar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,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miqdorlar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va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shakllar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o‘rtasidagi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munosabatlarni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aniqlash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,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tasvirlash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yoki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ulardan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foydalanish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solidFill>
                            <a:srgbClr val="C00000"/>
                          </a:solidFill>
                        </a:rPr>
                        <a:t>Birlashtirish</a:t>
                      </a:r>
                      <a:r>
                        <a:rPr lang="en-US" sz="2400" b="1" dirty="0">
                          <a:solidFill>
                            <a:srgbClr val="C00000"/>
                          </a:solidFill>
                        </a:rPr>
                        <a:t>/</a:t>
                      </a:r>
                    </a:p>
                    <a:p>
                      <a:r>
                        <a:rPr lang="en-US" sz="2400" b="1" dirty="0" err="1">
                          <a:solidFill>
                            <a:srgbClr val="C00000"/>
                          </a:solidFill>
                        </a:rPr>
                        <a:t>sintez</a:t>
                      </a:r>
                      <a:r>
                        <a:rPr lang="en-US" sz="2400" b="1" dirty="0">
                          <a:solidFill>
                            <a:srgbClr val="C0000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C00000"/>
                          </a:solidFill>
                        </a:rPr>
                        <a:t>qilish</a:t>
                      </a:r>
                      <a:endParaRPr lang="en-US" sz="2400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Muammolarni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hal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qilish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uchun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turli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xil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bilim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,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tegishli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matematik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usul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va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amallarni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birlashtirish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solidFill>
                            <a:srgbClr val="C00000"/>
                          </a:solidFill>
                        </a:rPr>
                        <a:t>Baholash</a:t>
                      </a:r>
                      <a:endParaRPr lang="ru-RU" sz="2400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2400" b="1" dirty="0">
                          <a:solidFill>
                            <a:srgbClr val="002060"/>
                          </a:solidFill>
                        </a:rPr>
                        <a:t>Muammolar va masalalar yechishning muqobil natijasini baholash.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solidFill>
                            <a:srgbClr val="C00000"/>
                          </a:solidFill>
                        </a:rPr>
                        <a:t>Xulosa</a:t>
                      </a:r>
                      <a:r>
                        <a:rPr lang="en-US" sz="2400" b="1" dirty="0">
                          <a:solidFill>
                            <a:srgbClr val="C0000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C00000"/>
                          </a:solidFill>
                        </a:rPr>
                        <a:t>chiqarish</a:t>
                      </a:r>
                      <a:r>
                        <a:rPr lang="en-US" sz="2400" b="1" dirty="0">
                          <a:solidFill>
                            <a:srgbClr val="C00000"/>
                          </a:solidFill>
                        </a:rPr>
                        <a:t> </a:t>
                      </a:r>
                      <a:endParaRPr lang="ru-RU" sz="2400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Ma’lumot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va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dalillarga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asoslanib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to‘g‘ri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xulosalar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chiqarish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solidFill>
                            <a:srgbClr val="C00000"/>
                          </a:solidFill>
                        </a:rPr>
                        <a:t>Umumlashtirish</a:t>
                      </a:r>
                      <a:endParaRPr lang="en-US" sz="2400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Umumiy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munosabatlarni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ifodalovchi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,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umumiy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va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maqbul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xulosalar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chiqarish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solidFill>
                            <a:srgbClr val="C00000"/>
                          </a:solidFill>
                        </a:rPr>
                        <a:t>Asoslash</a:t>
                      </a:r>
                      <a:endParaRPr lang="ru-RU" sz="2400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Qaror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qabul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qilish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yoki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qarorni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qo‘llab-quvvatlash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uchun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matematik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dalillar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2060"/>
                          </a:solidFill>
                        </a:rPr>
                        <a:t>keltirish</a:t>
                      </a:r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689010" y="1829922"/>
            <a:ext cx="10781975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/>
              <a:t>	</a:t>
            </a:r>
            <a:r>
              <a:rPr lang="en-US" sz="3200" b="1" dirty="0">
                <a:solidFill>
                  <a:srgbClr val="C00000"/>
                </a:solidFill>
              </a:rPr>
              <a:t>TIMSS-2023 </a:t>
            </a:r>
            <a:r>
              <a:rPr lang="en-US" sz="3200" b="1" dirty="0" err="1">
                <a:solidFill>
                  <a:srgbClr val="C00000"/>
                </a:solidFill>
              </a:rPr>
              <a:t>tadqiqotlarida</a:t>
            </a:r>
            <a:r>
              <a:rPr lang="en-US" sz="3200" b="1" dirty="0">
                <a:solidFill>
                  <a:srgbClr val="C00000"/>
                </a:solidFill>
              </a:rPr>
              <a:t> </a:t>
            </a:r>
            <a:r>
              <a:rPr lang="en-US" sz="3200" b="1" dirty="0" err="1">
                <a:solidFill>
                  <a:srgbClr val="C00000"/>
                </a:solidFill>
              </a:rPr>
              <a:t>raqamli</a:t>
            </a:r>
            <a:r>
              <a:rPr lang="en-US" sz="3200" b="1" dirty="0">
                <a:solidFill>
                  <a:srgbClr val="C00000"/>
                </a:solidFill>
              </a:rPr>
              <a:t> test </a:t>
            </a:r>
            <a:r>
              <a:rPr lang="en-US" sz="3200" b="1" dirty="0" err="1">
                <a:solidFill>
                  <a:srgbClr val="C00000"/>
                </a:solidFill>
              </a:rPr>
              <a:t>topshiriqlarining</a:t>
            </a:r>
            <a:r>
              <a:rPr lang="en-US" sz="3200" b="1" dirty="0">
                <a:solidFill>
                  <a:srgbClr val="C00000"/>
                </a:solidFill>
              </a:rPr>
              <a:t> </a:t>
            </a:r>
            <a:r>
              <a:rPr lang="en-US" sz="3200" b="1" dirty="0" err="1">
                <a:solidFill>
                  <a:srgbClr val="C00000"/>
                </a:solidFill>
              </a:rPr>
              <a:t>turlari</a:t>
            </a:r>
            <a:r>
              <a:rPr lang="en-US" sz="3200" b="1" dirty="0">
                <a:solidFill>
                  <a:srgbClr val="C00000"/>
                </a:solidFill>
              </a:rPr>
              <a:t>: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b="1" dirty="0" err="1"/>
              <a:t>Bitta</a:t>
            </a:r>
            <a:r>
              <a:rPr lang="en-US" sz="3200" b="1" dirty="0"/>
              <a:t> </a:t>
            </a:r>
            <a:r>
              <a:rPr lang="en-US" sz="3200" b="1" dirty="0" err="1"/>
              <a:t>javob</a:t>
            </a:r>
            <a:r>
              <a:rPr lang="en-US" sz="3200" b="1" dirty="0"/>
              <a:t> </a:t>
            </a:r>
            <a:r>
              <a:rPr lang="en-US" sz="3200" b="1" dirty="0" err="1"/>
              <a:t>tanlanadigan</a:t>
            </a:r>
            <a:r>
              <a:rPr lang="en-US" sz="3200" b="1" dirty="0"/>
              <a:t> </a:t>
            </a:r>
            <a:r>
              <a:rPr lang="en-US" sz="3200" b="1" dirty="0" err="1"/>
              <a:t>yopiq</a:t>
            </a:r>
            <a:r>
              <a:rPr lang="en-US" sz="3200" b="1" dirty="0"/>
              <a:t> test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b="1" dirty="0" err="1"/>
              <a:t>Bir</a:t>
            </a:r>
            <a:r>
              <a:rPr lang="en-US" sz="3200" b="1" dirty="0"/>
              <a:t> </a:t>
            </a:r>
            <a:r>
              <a:rPr lang="en-US" sz="3200" b="1" dirty="0" err="1"/>
              <a:t>nechta</a:t>
            </a:r>
            <a:r>
              <a:rPr lang="en-US" sz="3200" b="1" dirty="0"/>
              <a:t> </a:t>
            </a:r>
            <a:r>
              <a:rPr lang="en-US" sz="3200" b="1" dirty="0" err="1"/>
              <a:t>javob</a:t>
            </a:r>
            <a:r>
              <a:rPr lang="en-US" sz="3200" b="1" dirty="0"/>
              <a:t> </a:t>
            </a:r>
            <a:r>
              <a:rPr lang="en-US" sz="3200" b="1" dirty="0" err="1"/>
              <a:t>tanlanadigan</a:t>
            </a:r>
            <a:r>
              <a:rPr lang="en-US" sz="3200" b="1" dirty="0"/>
              <a:t> </a:t>
            </a:r>
            <a:r>
              <a:rPr lang="en-US" sz="3200" b="1" dirty="0" err="1"/>
              <a:t>yopiq</a:t>
            </a:r>
            <a:r>
              <a:rPr lang="en-US" sz="3200" b="1" dirty="0"/>
              <a:t> test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b="1" dirty="0" err="1"/>
              <a:t>Qisqa</a:t>
            </a:r>
            <a:r>
              <a:rPr lang="en-US" sz="3200" b="1" dirty="0"/>
              <a:t> </a:t>
            </a:r>
            <a:r>
              <a:rPr lang="en-US" sz="3200" b="1" dirty="0" err="1"/>
              <a:t>javobli</a:t>
            </a:r>
            <a:r>
              <a:rPr lang="en-US" sz="3200" b="1" dirty="0"/>
              <a:t> </a:t>
            </a:r>
            <a:r>
              <a:rPr lang="en-US" sz="3200" b="1" dirty="0" err="1"/>
              <a:t>ochiq</a:t>
            </a:r>
            <a:r>
              <a:rPr lang="en-US" sz="3200" b="1" dirty="0"/>
              <a:t> test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b="1" dirty="0" err="1"/>
              <a:t>Batafsil</a:t>
            </a:r>
            <a:r>
              <a:rPr lang="en-US" sz="3200" b="1" dirty="0"/>
              <a:t> </a:t>
            </a:r>
            <a:r>
              <a:rPr lang="en-US" sz="3200" b="1" dirty="0" err="1"/>
              <a:t>javobli</a:t>
            </a:r>
            <a:r>
              <a:rPr lang="en-US" sz="3200" b="1" dirty="0"/>
              <a:t> </a:t>
            </a:r>
            <a:r>
              <a:rPr lang="en-US" sz="3200" b="1" dirty="0" err="1"/>
              <a:t>ochiq</a:t>
            </a:r>
            <a:r>
              <a:rPr lang="en-US" sz="3200" b="1" dirty="0"/>
              <a:t> test</a:t>
            </a:r>
            <a:endParaRPr lang="ru-RU" sz="2400" b="1" dirty="0"/>
          </a:p>
        </p:txBody>
      </p:sp>
      <p:grpSp>
        <p:nvGrpSpPr>
          <p:cNvPr id="3" name="Группа 2"/>
          <p:cNvGrpSpPr/>
          <p:nvPr/>
        </p:nvGrpSpPr>
        <p:grpSpPr>
          <a:xfrm>
            <a:off x="-13898" y="71104"/>
            <a:ext cx="12205898" cy="925128"/>
            <a:chOff x="0" y="13352"/>
            <a:chExt cx="12205898" cy="925128"/>
          </a:xfrm>
        </p:grpSpPr>
        <p:sp>
          <p:nvSpPr>
            <p:cNvPr id="4" name="Прямоугольник 3"/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TEST TOPSHIRIQLARINING TURLARI</a:t>
              </a:r>
            </a:p>
          </p:txBody>
        </p:sp>
        <p:grpSp>
          <p:nvGrpSpPr>
            <p:cNvPr id="6" name="Группа 5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7" name="Прямоугольник 6"/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" name="Прямоугольник 7"/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461010" y="1388074"/>
            <a:ext cx="11543297" cy="52014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/>
              <a:t>	</a:t>
            </a:r>
            <a:r>
              <a:rPr lang="en-US" sz="2800" b="1" dirty="0">
                <a:solidFill>
                  <a:srgbClr val="C00000"/>
                </a:solidFill>
              </a:rPr>
              <a:t>TIMSS-2023 </a:t>
            </a:r>
            <a:r>
              <a:rPr lang="en-US" sz="2800" b="1" dirty="0" err="1">
                <a:solidFill>
                  <a:srgbClr val="C00000"/>
                </a:solidFill>
              </a:rPr>
              <a:t>tadqiqotlarida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raqamli</a:t>
            </a:r>
            <a:r>
              <a:rPr lang="en-US" sz="2800" b="1" dirty="0">
                <a:solidFill>
                  <a:srgbClr val="C00000"/>
                </a:solidFill>
              </a:rPr>
              <a:t> test </a:t>
            </a:r>
            <a:r>
              <a:rPr lang="en-US" sz="2800" b="1" dirty="0" err="1">
                <a:solidFill>
                  <a:srgbClr val="C00000"/>
                </a:solidFill>
              </a:rPr>
              <a:t>topshiriqlariga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javob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berish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moslamalari</a:t>
            </a:r>
            <a:r>
              <a:rPr lang="en-US" sz="2800" b="1" dirty="0">
                <a:solidFill>
                  <a:srgbClr val="C00000"/>
                </a:solidFill>
              </a:rPr>
              <a:t>: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 err="1"/>
              <a:t>Siljitib</a:t>
            </a:r>
            <a:r>
              <a:rPr lang="en-US" sz="2800" b="1" dirty="0"/>
              <a:t> </a:t>
            </a:r>
            <a:r>
              <a:rPr lang="en-US" sz="2800" b="1" dirty="0" err="1"/>
              <a:t>joylashtirish</a:t>
            </a:r>
            <a:r>
              <a:rPr lang="en-US" sz="2800" b="1" dirty="0"/>
              <a:t> </a:t>
            </a:r>
            <a:r>
              <a:rPr lang="en-US" sz="2800" b="1" dirty="0" err="1"/>
              <a:t>moslamasi</a:t>
            </a:r>
            <a:endParaRPr lang="en-US" sz="2800" b="1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 err="1"/>
              <a:t>To‘rtta</a:t>
            </a:r>
            <a:r>
              <a:rPr lang="en-US" sz="2800" b="1" dirty="0"/>
              <a:t> </a:t>
            </a:r>
            <a:r>
              <a:rPr lang="en-US" sz="2800" b="1" dirty="0" err="1"/>
              <a:t>asosiy</a:t>
            </a:r>
            <a:r>
              <a:rPr lang="en-US" sz="2800" b="1" dirty="0"/>
              <a:t> </a:t>
            </a:r>
            <a:r>
              <a:rPr lang="en-US" sz="2800" b="1" dirty="0" err="1"/>
              <a:t>amallar</a:t>
            </a:r>
            <a:r>
              <a:rPr lang="en-US" sz="2800" b="1" dirty="0"/>
              <a:t> (+, -, x, ÷), </a:t>
            </a:r>
            <a:r>
              <a:rPr lang="en-US" sz="2800" b="1" dirty="0" err="1"/>
              <a:t>manfiylik</a:t>
            </a:r>
            <a:r>
              <a:rPr lang="en-US" sz="2800" b="1" dirty="0"/>
              <a:t> </a:t>
            </a:r>
            <a:r>
              <a:rPr lang="en-US" sz="2800" b="1" dirty="0" err="1"/>
              <a:t>belgisi</a:t>
            </a:r>
            <a:r>
              <a:rPr lang="en-US" sz="2800" b="1" dirty="0"/>
              <a:t>, </a:t>
            </a:r>
            <a:r>
              <a:rPr lang="en-US" sz="2800" b="1" dirty="0" err="1"/>
              <a:t>kvadrat</a:t>
            </a:r>
            <a:r>
              <a:rPr lang="en-US" sz="2800" b="1" dirty="0"/>
              <a:t> </a:t>
            </a:r>
            <a:r>
              <a:rPr lang="en-US" sz="2800" b="1" dirty="0" err="1"/>
              <a:t>ildiz</a:t>
            </a:r>
            <a:r>
              <a:rPr lang="en-US" sz="2800" b="1" dirty="0"/>
              <a:t> </a:t>
            </a:r>
            <a:r>
              <a:rPr lang="en-US" sz="2800" b="1" dirty="0" err="1"/>
              <a:t>va</a:t>
            </a:r>
            <a:r>
              <a:rPr lang="en-US" sz="2800" b="1" dirty="0"/>
              <a:t> </a:t>
            </a:r>
            <a:r>
              <a:rPr lang="en-US" sz="2800" b="1" dirty="0" err="1"/>
              <a:t>kasrni</a:t>
            </a:r>
            <a:r>
              <a:rPr lang="en-US" sz="2800" b="1" dirty="0"/>
              <a:t> </a:t>
            </a:r>
            <a:r>
              <a:rPr lang="en-US" sz="2800" b="1" dirty="0" err="1"/>
              <a:t>kiritish</a:t>
            </a:r>
            <a:r>
              <a:rPr lang="en-US" sz="2800" b="1" dirty="0"/>
              <a:t> </a:t>
            </a:r>
            <a:r>
              <a:rPr lang="en-US" sz="2800" b="1" dirty="0" err="1"/>
              <a:t>tugmalaridan</a:t>
            </a:r>
            <a:r>
              <a:rPr lang="en-US" sz="2800" b="1" dirty="0"/>
              <a:t> </a:t>
            </a:r>
            <a:r>
              <a:rPr lang="en-US" sz="2800" b="1" dirty="0" err="1"/>
              <a:t>iborat</a:t>
            </a:r>
            <a:r>
              <a:rPr lang="en-US" sz="2800" b="1" dirty="0"/>
              <a:t> </a:t>
            </a:r>
            <a:r>
              <a:rPr lang="en-US" sz="2800" b="1" dirty="0" err="1"/>
              <a:t>ekran</a:t>
            </a:r>
            <a:r>
              <a:rPr lang="en-US" sz="2800" b="1" dirty="0"/>
              <a:t> </a:t>
            </a:r>
            <a:r>
              <a:rPr lang="en-US" sz="2800" b="1" dirty="0" err="1"/>
              <a:t>kalkulyatori</a:t>
            </a:r>
            <a:r>
              <a:rPr lang="en-US" sz="2800" b="1" dirty="0"/>
              <a:t> (</a:t>
            </a:r>
            <a:r>
              <a:rPr lang="en-US" sz="2800" b="1" dirty="0" err="1"/>
              <a:t>sodda</a:t>
            </a:r>
            <a:r>
              <a:rPr lang="en-US" sz="2800" b="1" dirty="0"/>
              <a:t> </a:t>
            </a:r>
            <a:r>
              <a:rPr lang="en-US" sz="2800" b="1" dirty="0" err="1"/>
              <a:t>matematik</a:t>
            </a:r>
            <a:r>
              <a:rPr lang="en-US" sz="2800" b="1" dirty="0"/>
              <a:t> </a:t>
            </a:r>
            <a:r>
              <a:rPr lang="en-US" sz="2800" b="1" dirty="0" err="1"/>
              <a:t>formulalarni</a:t>
            </a:r>
            <a:r>
              <a:rPr lang="en-US" sz="2800" b="1" dirty="0"/>
              <a:t> </a:t>
            </a:r>
            <a:r>
              <a:rPr lang="en-US" sz="2800" b="1" dirty="0" err="1"/>
              <a:t>yozish</a:t>
            </a:r>
            <a:r>
              <a:rPr lang="en-US" sz="2800" b="1" dirty="0"/>
              <a:t> </a:t>
            </a:r>
            <a:r>
              <a:rPr lang="en-US" sz="2800" b="1" dirty="0" err="1"/>
              <a:t>moslamasi</a:t>
            </a:r>
            <a:r>
              <a:rPr lang="en-US" sz="2800" b="1" dirty="0"/>
              <a:t>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 err="1"/>
              <a:t>Uzunlikni</a:t>
            </a:r>
            <a:r>
              <a:rPr lang="en-US" sz="2800" b="1" dirty="0"/>
              <a:t> </a:t>
            </a:r>
            <a:r>
              <a:rPr lang="en-US" sz="2800" b="1" dirty="0" err="1"/>
              <a:t>o‘lchashga</a:t>
            </a:r>
            <a:r>
              <a:rPr lang="en-US" sz="2800" b="1" dirty="0"/>
              <a:t> </a:t>
            </a:r>
            <a:r>
              <a:rPr lang="en-US" sz="2800" b="1" dirty="0" err="1"/>
              <a:t>doir</a:t>
            </a:r>
            <a:r>
              <a:rPr lang="en-US" sz="2800" b="1" dirty="0"/>
              <a:t> </a:t>
            </a:r>
            <a:r>
              <a:rPr lang="en-US" sz="2800" b="1" dirty="0" err="1"/>
              <a:t>masalalarda</a:t>
            </a:r>
            <a:r>
              <a:rPr lang="en-US" sz="2800" b="1" dirty="0"/>
              <a:t> </a:t>
            </a:r>
            <a:r>
              <a:rPr lang="en-US" sz="2800" b="1" dirty="0" err="1"/>
              <a:t>ishlatiladigan</a:t>
            </a:r>
            <a:r>
              <a:rPr lang="en-US" sz="2800" b="1" dirty="0"/>
              <a:t> </a:t>
            </a:r>
            <a:r>
              <a:rPr lang="en-US" sz="2800" b="1" dirty="0" err="1"/>
              <a:t>ekranga</a:t>
            </a:r>
            <a:r>
              <a:rPr lang="en-US" sz="2800" b="1" dirty="0"/>
              <a:t> </a:t>
            </a:r>
            <a:r>
              <a:rPr lang="en-US" sz="2800" b="1" dirty="0" err="1"/>
              <a:t>joylashtirilgan</a:t>
            </a:r>
            <a:r>
              <a:rPr lang="en-US" sz="2800" b="1" dirty="0"/>
              <a:t> </a:t>
            </a:r>
            <a:r>
              <a:rPr lang="en-US" sz="2800" b="1" dirty="0" err="1"/>
              <a:t>chizg‘ich</a:t>
            </a:r>
            <a:r>
              <a:rPr lang="en-US" sz="2800" b="1" dirty="0"/>
              <a:t> </a:t>
            </a:r>
            <a:r>
              <a:rPr lang="en-US" sz="2800" b="1" dirty="0" err="1"/>
              <a:t>moslamasi</a:t>
            </a:r>
            <a:endParaRPr lang="en-US" sz="2800" b="1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 err="1"/>
              <a:t>Nuqta</a:t>
            </a:r>
            <a:r>
              <a:rPr lang="en-US" sz="2800" b="1" dirty="0"/>
              <a:t>, </a:t>
            </a:r>
            <a:r>
              <a:rPr lang="en-US" sz="2800" b="1" dirty="0" err="1"/>
              <a:t>kesma</a:t>
            </a:r>
            <a:r>
              <a:rPr lang="en-US" sz="2800" b="1" dirty="0"/>
              <a:t> </a:t>
            </a:r>
            <a:r>
              <a:rPr lang="en-US" sz="2800" b="1" dirty="0" err="1"/>
              <a:t>va</a:t>
            </a:r>
            <a:r>
              <a:rPr lang="en-US" sz="2800" b="1" dirty="0"/>
              <a:t> </a:t>
            </a:r>
            <a:r>
              <a:rPr lang="en-US" sz="2800" b="1" dirty="0" err="1"/>
              <a:t>to‘g‘ri</a:t>
            </a:r>
            <a:r>
              <a:rPr lang="en-US" sz="2800" b="1" dirty="0"/>
              <a:t> </a:t>
            </a:r>
            <a:r>
              <a:rPr lang="en-US" sz="2800" b="1" dirty="0" err="1"/>
              <a:t>chiziq</a:t>
            </a:r>
            <a:r>
              <a:rPr lang="en-US" sz="2800" b="1" dirty="0"/>
              <a:t> </a:t>
            </a:r>
            <a:r>
              <a:rPr lang="en-US" sz="2800" b="1" dirty="0" err="1"/>
              <a:t>chizish</a:t>
            </a:r>
            <a:r>
              <a:rPr lang="en-US" sz="2800" b="1" dirty="0"/>
              <a:t> </a:t>
            </a:r>
            <a:r>
              <a:rPr lang="en-US" sz="2800" b="1" dirty="0" err="1"/>
              <a:t>yoki</a:t>
            </a:r>
            <a:r>
              <a:rPr lang="en-US" sz="2800" b="1" dirty="0"/>
              <a:t> </a:t>
            </a:r>
            <a:r>
              <a:rPr lang="en-US" sz="2800" b="1" dirty="0" err="1"/>
              <a:t>o‘chirish</a:t>
            </a:r>
            <a:r>
              <a:rPr lang="en-US" sz="2800" b="1" dirty="0"/>
              <a:t> </a:t>
            </a:r>
            <a:r>
              <a:rPr lang="en-US" sz="2800" b="1" dirty="0" err="1"/>
              <a:t>uchun</a:t>
            </a:r>
            <a:r>
              <a:rPr lang="en-US" sz="2800" b="1" dirty="0"/>
              <a:t> </a:t>
            </a:r>
            <a:r>
              <a:rPr lang="en-US" sz="2800" b="1" dirty="0" err="1"/>
              <a:t>qalam</a:t>
            </a:r>
            <a:r>
              <a:rPr lang="en-US" sz="2800" b="1" dirty="0"/>
              <a:t> </a:t>
            </a:r>
            <a:r>
              <a:rPr lang="en-US" sz="2800" b="1" dirty="0" err="1"/>
              <a:t>va</a:t>
            </a:r>
            <a:r>
              <a:rPr lang="en-US" sz="2800" b="1" dirty="0"/>
              <a:t> </a:t>
            </a:r>
            <a:r>
              <a:rPr lang="en-US" sz="2800" b="1" dirty="0" err="1"/>
              <a:t>o‘chirg‘ich</a:t>
            </a:r>
            <a:r>
              <a:rPr lang="en-US" sz="2800" b="1" dirty="0"/>
              <a:t> </a:t>
            </a:r>
            <a:r>
              <a:rPr lang="en-US" sz="2800" b="1" dirty="0" err="1"/>
              <a:t>moslamasi</a:t>
            </a:r>
            <a:endParaRPr lang="en-US" sz="2800" b="1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 err="1"/>
              <a:t>Darchadan</a:t>
            </a:r>
            <a:r>
              <a:rPr lang="en-US" sz="2800" b="1" dirty="0"/>
              <a:t> </a:t>
            </a:r>
            <a:r>
              <a:rPr lang="en-US" sz="2800" b="1" dirty="0" err="1"/>
              <a:t>maqbul</a:t>
            </a:r>
            <a:r>
              <a:rPr lang="en-US" sz="2800" b="1" dirty="0"/>
              <a:t> </a:t>
            </a:r>
            <a:r>
              <a:rPr lang="en-US" sz="2800" b="1" dirty="0" err="1"/>
              <a:t>javobni</a:t>
            </a:r>
            <a:r>
              <a:rPr lang="en-US" sz="2800" b="1" dirty="0"/>
              <a:t> </a:t>
            </a:r>
            <a:r>
              <a:rPr lang="en-US" sz="2800" b="1" dirty="0" err="1"/>
              <a:t>tanlash</a:t>
            </a:r>
            <a:r>
              <a:rPr lang="en-US" sz="2800" b="1" dirty="0"/>
              <a:t> </a:t>
            </a:r>
            <a:r>
              <a:rPr lang="en-US" sz="2800" b="1" dirty="0" err="1"/>
              <a:t>moslamasi</a:t>
            </a:r>
            <a:endParaRPr lang="en-US" sz="2800" b="1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ru-RU" sz="2400" b="1" dirty="0"/>
          </a:p>
        </p:txBody>
      </p:sp>
      <p:grpSp>
        <p:nvGrpSpPr>
          <p:cNvPr id="3" name="Группа 2"/>
          <p:cNvGrpSpPr/>
          <p:nvPr/>
        </p:nvGrpSpPr>
        <p:grpSpPr>
          <a:xfrm>
            <a:off x="-13898" y="71104"/>
            <a:ext cx="12205898" cy="925128"/>
            <a:chOff x="0" y="13352"/>
            <a:chExt cx="12205898" cy="925128"/>
          </a:xfrm>
        </p:grpSpPr>
        <p:sp>
          <p:nvSpPr>
            <p:cNvPr id="4" name="Прямоугольник 3"/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TEST TOPSHIRIQLARINING JAVOB FORMATLARI</a:t>
              </a:r>
            </a:p>
          </p:txBody>
        </p:sp>
        <p:grpSp>
          <p:nvGrpSpPr>
            <p:cNvPr id="6" name="Группа 5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7" name="Прямоугольник 6"/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" name="Прямоугольник 7"/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Группа 2"/>
          <p:cNvGrpSpPr/>
          <p:nvPr/>
        </p:nvGrpSpPr>
        <p:grpSpPr>
          <a:xfrm>
            <a:off x="0" y="13352"/>
            <a:ext cx="12205898" cy="925128"/>
            <a:chOff x="0" y="13352"/>
            <a:chExt cx="12205898" cy="925128"/>
          </a:xfrm>
        </p:grpSpPr>
        <p:sp>
          <p:nvSpPr>
            <p:cNvPr id="4" name="Прямоугольник 3"/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TEST TOPSHIRIQLARINING QIYINLIK DARAJALARI </a:t>
              </a:r>
            </a:p>
          </p:txBody>
        </p:sp>
        <p:grpSp>
          <p:nvGrpSpPr>
            <p:cNvPr id="5" name="Группа 4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6" name="Прямоугольник 5"/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" name="Прямоугольник 6"/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9" name="Прямоугольник 8"/>
          <p:cNvSpPr/>
          <p:nvPr/>
        </p:nvSpPr>
        <p:spPr>
          <a:xfrm>
            <a:off x="524775" y="1895062"/>
            <a:ext cx="11400423" cy="3293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TIMSS-2023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tadqiqotlarida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test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topshiriqlarining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qiyinlik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daraja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ko‘rsatkichilari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32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qiyin</a:t>
            </a:r>
            <a:r>
              <a:rPr lang="en-US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test </a:t>
            </a:r>
            <a:r>
              <a:rPr lang="en-US" sz="32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topshiriqlari</a:t>
            </a:r>
            <a:r>
              <a:rPr lang="en-US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uchun</a:t>
            </a:r>
            <a:r>
              <a:rPr lang="en-US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- 0,40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32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o‘rtacha</a:t>
            </a:r>
            <a:r>
              <a:rPr lang="en-US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test </a:t>
            </a:r>
            <a:r>
              <a:rPr lang="en-US" sz="32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topshiriqlari</a:t>
            </a:r>
            <a:r>
              <a:rPr lang="en-US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uchun</a:t>
            </a:r>
            <a:r>
              <a:rPr lang="en-US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- 0,55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32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oson</a:t>
            </a:r>
            <a:r>
              <a:rPr lang="en-US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test </a:t>
            </a:r>
            <a:r>
              <a:rPr lang="en-US" sz="32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topshiriqlari</a:t>
            </a:r>
            <a:r>
              <a:rPr lang="en-US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uchun</a:t>
            </a:r>
            <a:r>
              <a:rPr lang="en-US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- 0,70 </a:t>
            </a:r>
            <a:endParaRPr lang="ru-RU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n-U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n-U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Вырезка экрана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27" r="78085"/>
          <a:stretch>
            <a:fillRect/>
          </a:stretch>
        </p:blipFill>
        <p:spPr>
          <a:xfrm>
            <a:off x="2138000" y="2060197"/>
            <a:ext cx="2163807" cy="410063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335505" y="1393847"/>
            <a:ext cx="60398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>
                <a:solidFill>
                  <a:srgbClr val="002060"/>
                </a:solidFill>
              </a:rPr>
              <a:t>Qaysi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nisbat</a:t>
            </a:r>
            <a:r>
              <a:rPr lang="en-US" sz="2400" b="1" dirty="0">
                <a:solidFill>
                  <a:srgbClr val="002060"/>
                </a:solidFill>
              </a:rPr>
              <a:t> 3 : 2 </a:t>
            </a:r>
            <a:r>
              <a:rPr lang="en-US" sz="2400" b="1" dirty="0" err="1">
                <a:solidFill>
                  <a:srgbClr val="002060"/>
                </a:solidFill>
              </a:rPr>
              <a:t>nisbatga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teng</a:t>
            </a:r>
            <a:r>
              <a:rPr lang="en-US" sz="2400" b="1" dirty="0">
                <a:solidFill>
                  <a:srgbClr val="002060"/>
                </a:solidFill>
              </a:rPr>
              <a:t>?</a:t>
            </a:r>
            <a:endParaRPr lang="ru-RU" sz="2400" b="1" dirty="0">
              <a:solidFill>
                <a:srgbClr val="002060"/>
              </a:solidFill>
            </a:endParaRPr>
          </a:p>
        </p:txBody>
      </p:sp>
      <p:grpSp>
        <p:nvGrpSpPr>
          <p:cNvPr id="5" name="Группа 4"/>
          <p:cNvGrpSpPr/>
          <p:nvPr/>
        </p:nvGrpSpPr>
        <p:grpSpPr>
          <a:xfrm>
            <a:off x="0" y="96694"/>
            <a:ext cx="12205898" cy="925128"/>
            <a:chOff x="0" y="13352"/>
            <a:chExt cx="12205898" cy="925128"/>
          </a:xfrm>
        </p:grpSpPr>
        <p:sp>
          <p:nvSpPr>
            <p:cNvPr id="6" name="Прямоугольник 5"/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dirty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TIMSS TOPSHIRIQLARIDAN NAMUNALAR</a:t>
              </a:r>
            </a:p>
          </p:txBody>
        </p:sp>
        <p:grpSp>
          <p:nvGrpSpPr>
            <p:cNvPr id="7" name="Группа 6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8" name="Прямоугольник 7"/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" name="Прямоугольник 8"/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10" name="8-конечная звезда 9"/>
          <p:cNvSpPr/>
          <p:nvPr/>
        </p:nvSpPr>
        <p:spPr>
          <a:xfrm>
            <a:off x="252663" y="142413"/>
            <a:ext cx="1082842" cy="890336"/>
          </a:xfrm>
          <a:prstGeom prst="star8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Овал 10"/>
          <p:cNvSpPr/>
          <p:nvPr/>
        </p:nvSpPr>
        <p:spPr>
          <a:xfrm>
            <a:off x="2541182" y="3051543"/>
            <a:ext cx="864000" cy="864000"/>
          </a:xfrm>
          <a:prstGeom prst="ellipse">
            <a:avLst/>
          </a:prstGeom>
          <a:noFill/>
          <a:ln w="57150"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Группа 15"/>
          <p:cNvGrpSpPr/>
          <p:nvPr/>
        </p:nvGrpSpPr>
        <p:grpSpPr>
          <a:xfrm>
            <a:off x="2642627" y="1060964"/>
            <a:ext cx="6902538" cy="2728167"/>
            <a:chOff x="3230267" y="530385"/>
            <a:chExt cx="6902538" cy="2728167"/>
          </a:xfrm>
        </p:grpSpPr>
        <p:pic>
          <p:nvPicPr>
            <p:cNvPr id="2" name="Рисунок 1" descr="Вырезка экрана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073"/>
            <a:stretch>
              <a:fillRect/>
            </a:stretch>
          </p:blipFill>
          <p:spPr>
            <a:xfrm>
              <a:off x="3230267" y="530385"/>
              <a:ext cx="6902538" cy="2728167"/>
            </a:xfrm>
            <a:prstGeom prst="rect">
              <a:avLst/>
            </a:prstGeom>
          </p:spPr>
        </p:pic>
        <p:sp>
          <p:nvSpPr>
            <p:cNvPr id="4" name="Скругленный прямоугольник 3"/>
            <p:cNvSpPr/>
            <p:nvPr/>
          </p:nvSpPr>
          <p:spPr>
            <a:xfrm>
              <a:off x="3970421" y="1275347"/>
              <a:ext cx="794084" cy="745958"/>
            </a:xfrm>
            <a:prstGeom prst="roundRect">
              <a:avLst/>
            </a:prstGeom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4000" b="1" dirty="0"/>
                <a:t>1</a:t>
              </a:r>
              <a:endParaRPr lang="ru-RU" sz="4000" b="1" dirty="0"/>
            </a:p>
          </p:txBody>
        </p:sp>
        <p:sp>
          <p:nvSpPr>
            <p:cNvPr id="5" name="Скругленный прямоугольник 4"/>
            <p:cNvSpPr/>
            <p:nvPr/>
          </p:nvSpPr>
          <p:spPr>
            <a:xfrm>
              <a:off x="4916905" y="1275347"/>
              <a:ext cx="794084" cy="745958"/>
            </a:xfrm>
            <a:prstGeom prst="roundRect">
              <a:avLst/>
            </a:prstGeom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4000" b="1" dirty="0"/>
                <a:t>2</a:t>
              </a:r>
              <a:endParaRPr lang="ru-RU" sz="4000" b="1" dirty="0"/>
            </a:p>
          </p:txBody>
        </p:sp>
        <p:sp>
          <p:nvSpPr>
            <p:cNvPr id="6" name="Скругленный прямоугольник 5"/>
            <p:cNvSpPr/>
            <p:nvPr/>
          </p:nvSpPr>
          <p:spPr>
            <a:xfrm>
              <a:off x="5887452" y="1275347"/>
              <a:ext cx="794084" cy="745958"/>
            </a:xfrm>
            <a:prstGeom prst="roundRect">
              <a:avLst/>
            </a:prstGeom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4000" b="1" dirty="0"/>
                <a:t>3</a:t>
              </a:r>
              <a:endParaRPr lang="ru-RU" sz="4000" b="1" dirty="0"/>
            </a:p>
          </p:txBody>
        </p:sp>
        <p:sp>
          <p:nvSpPr>
            <p:cNvPr id="7" name="Скругленный прямоугольник 6"/>
            <p:cNvSpPr/>
            <p:nvPr/>
          </p:nvSpPr>
          <p:spPr>
            <a:xfrm>
              <a:off x="6857999" y="1275347"/>
              <a:ext cx="794084" cy="745958"/>
            </a:xfrm>
            <a:prstGeom prst="roundRect">
              <a:avLst/>
            </a:prstGeom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4000" b="1" dirty="0"/>
                <a:t>4</a:t>
              </a:r>
              <a:endParaRPr lang="ru-RU" sz="4000" b="1" dirty="0"/>
            </a:p>
          </p:txBody>
        </p:sp>
        <p:sp>
          <p:nvSpPr>
            <p:cNvPr id="8" name="Скругленный прямоугольник 7"/>
            <p:cNvSpPr/>
            <p:nvPr/>
          </p:nvSpPr>
          <p:spPr>
            <a:xfrm>
              <a:off x="8742947" y="1275347"/>
              <a:ext cx="794084" cy="745958"/>
            </a:xfrm>
            <a:prstGeom prst="roundRect">
              <a:avLst/>
            </a:prstGeom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4000" b="1" dirty="0"/>
                <a:t>6</a:t>
              </a:r>
              <a:endParaRPr lang="ru-RU" sz="4000" b="1" dirty="0"/>
            </a:p>
          </p:txBody>
        </p:sp>
        <p:sp>
          <p:nvSpPr>
            <p:cNvPr id="9" name="Скругленный прямоугольник 8"/>
            <p:cNvSpPr/>
            <p:nvPr/>
          </p:nvSpPr>
          <p:spPr>
            <a:xfrm>
              <a:off x="8742947" y="2173705"/>
              <a:ext cx="794084" cy="745958"/>
            </a:xfrm>
            <a:prstGeom prst="roundRect">
              <a:avLst/>
            </a:prstGeom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4000" b="1" dirty="0"/>
                <a:t>12</a:t>
              </a:r>
              <a:endParaRPr lang="ru-RU" sz="4000" b="1" dirty="0"/>
            </a:p>
          </p:txBody>
        </p:sp>
      </p:grpSp>
      <p:grpSp>
        <p:nvGrpSpPr>
          <p:cNvPr id="18" name="Группа 17"/>
          <p:cNvGrpSpPr/>
          <p:nvPr/>
        </p:nvGrpSpPr>
        <p:grpSpPr>
          <a:xfrm>
            <a:off x="823573" y="3924673"/>
            <a:ext cx="9765414" cy="2803359"/>
            <a:chOff x="823573" y="3924673"/>
            <a:chExt cx="9765414" cy="2803359"/>
          </a:xfrm>
        </p:grpSpPr>
        <p:pic>
          <p:nvPicPr>
            <p:cNvPr id="3" name="Рисунок 2" descr="Вырезка экрана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466"/>
            <a:stretch>
              <a:fillRect/>
            </a:stretch>
          </p:blipFill>
          <p:spPr>
            <a:xfrm>
              <a:off x="3539899" y="3924673"/>
              <a:ext cx="7049088" cy="2803359"/>
            </a:xfrm>
            <a:prstGeom prst="rect">
              <a:avLst/>
            </a:prstGeom>
          </p:spPr>
        </p:pic>
        <p:sp>
          <p:nvSpPr>
            <p:cNvPr id="10" name="TextBox 9"/>
            <p:cNvSpPr txBox="1"/>
            <p:nvPr/>
          </p:nvSpPr>
          <p:spPr>
            <a:xfrm>
              <a:off x="823573" y="3996715"/>
              <a:ext cx="246647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b="1" dirty="0" err="1">
                  <a:solidFill>
                    <a:srgbClr val="C00000"/>
                  </a:solidFill>
                </a:rPr>
                <a:t>Javob</a:t>
              </a:r>
              <a:r>
                <a:rPr lang="en-US" sz="2400" b="1" dirty="0">
                  <a:solidFill>
                    <a:srgbClr val="C00000"/>
                  </a:solidFill>
                </a:rPr>
                <a:t> </a:t>
              </a:r>
              <a:r>
                <a:rPr lang="en-US" sz="2400" b="1" dirty="0" err="1">
                  <a:solidFill>
                    <a:srgbClr val="C00000"/>
                  </a:solidFill>
                </a:rPr>
                <a:t>namunasi</a:t>
              </a:r>
              <a:r>
                <a:rPr lang="en-US" sz="2400" b="1" dirty="0">
                  <a:solidFill>
                    <a:srgbClr val="C00000"/>
                  </a:solidFill>
                </a:rPr>
                <a:t>:</a:t>
              </a:r>
              <a:endParaRPr lang="ru-RU" sz="2400" b="1" dirty="0">
                <a:solidFill>
                  <a:srgbClr val="C00000"/>
                </a:solidFill>
              </a:endParaRPr>
            </a:p>
          </p:txBody>
        </p:sp>
      </p:grpSp>
      <p:grpSp>
        <p:nvGrpSpPr>
          <p:cNvPr id="11" name="Группа 10"/>
          <p:cNvGrpSpPr/>
          <p:nvPr/>
        </p:nvGrpSpPr>
        <p:grpSpPr>
          <a:xfrm>
            <a:off x="0" y="96694"/>
            <a:ext cx="12205898" cy="925128"/>
            <a:chOff x="0" y="13352"/>
            <a:chExt cx="12205898" cy="925128"/>
          </a:xfrm>
        </p:grpSpPr>
        <p:sp>
          <p:nvSpPr>
            <p:cNvPr id="12" name="Прямоугольник 11"/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dirty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TIMSS TOPSHIRIQLARIDAN NAMUNALAR</a:t>
              </a:r>
            </a:p>
          </p:txBody>
        </p:sp>
        <p:grpSp>
          <p:nvGrpSpPr>
            <p:cNvPr id="13" name="Группа 12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14" name="Прямоугольник 13"/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" name="Прямоугольник 14"/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17" name="8-конечная звезда 16"/>
          <p:cNvSpPr/>
          <p:nvPr/>
        </p:nvSpPr>
        <p:spPr>
          <a:xfrm>
            <a:off x="252663" y="142413"/>
            <a:ext cx="1082842" cy="890336"/>
          </a:xfrm>
          <a:prstGeom prst="star8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Вырезка экрана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3673" y="1424540"/>
            <a:ext cx="9689589" cy="4231614"/>
          </a:xfrm>
          <a:prstGeom prst="rect">
            <a:avLst/>
          </a:prstGeom>
        </p:spPr>
      </p:pic>
      <p:grpSp>
        <p:nvGrpSpPr>
          <p:cNvPr id="4" name="Группа 3"/>
          <p:cNvGrpSpPr/>
          <p:nvPr/>
        </p:nvGrpSpPr>
        <p:grpSpPr>
          <a:xfrm>
            <a:off x="0" y="96694"/>
            <a:ext cx="12205898" cy="925128"/>
            <a:chOff x="0" y="13352"/>
            <a:chExt cx="12205898" cy="925128"/>
          </a:xfrm>
        </p:grpSpPr>
        <p:sp>
          <p:nvSpPr>
            <p:cNvPr id="5" name="Прямоугольник 4"/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dirty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TIMSS TOPSHIRIQLARIDAN NAMUNALAR</a:t>
              </a:r>
            </a:p>
          </p:txBody>
        </p:sp>
        <p:grpSp>
          <p:nvGrpSpPr>
            <p:cNvPr id="6" name="Группа 5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7" name="Прямоугольник 6"/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" name="Прямоугольник 7"/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9" name="8-конечная звезда 8"/>
          <p:cNvSpPr/>
          <p:nvPr/>
        </p:nvSpPr>
        <p:spPr>
          <a:xfrm>
            <a:off x="252663" y="142413"/>
            <a:ext cx="1082842" cy="890336"/>
          </a:xfrm>
          <a:prstGeom prst="star8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08284" y="1432869"/>
            <a:ext cx="44276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>
                <a:solidFill>
                  <a:srgbClr val="C00000"/>
                </a:solidFill>
              </a:rPr>
              <a:t>Javob</a:t>
            </a:r>
            <a:r>
              <a:rPr lang="en-US" sz="2400" b="1" dirty="0">
                <a:solidFill>
                  <a:srgbClr val="C00000"/>
                </a:solidFill>
              </a:rPr>
              <a:t> </a:t>
            </a:r>
            <a:r>
              <a:rPr lang="en-US" sz="2400" b="1" dirty="0" err="1">
                <a:solidFill>
                  <a:srgbClr val="C00000"/>
                </a:solidFill>
              </a:rPr>
              <a:t>namunasi</a:t>
            </a:r>
            <a:r>
              <a:rPr lang="en-US" sz="2400" b="1" dirty="0">
                <a:solidFill>
                  <a:srgbClr val="C00000"/>
                </a:solidFill>
              </a:rPr>
              <a:t>:</a:t>
            </a:r>
            <a:endParaRPr lang="ru-RU" sz="2400" b="1" dirty="0">
              <a:solidFill>
                <a:srgbClr val="C00000"/>
              </a:solidFill>
            </a:endParaRPr>
          </a:p>
        </p:txBody>
      </p:sp>
      <p:grpSp>
        <p:nvGrpSpPr>
          <p:cNvPr id="13" name="Группа 12"/>
          <p:cNvGrpSpPr/>
          <p:nvPr/>
        </p:nvGrpSpPr>
        <p:grpSpPr>
          <a:xfrm>
            <a:off x="1551641" y="1955803"/>
            <a:ext cx="9689589" cy="4231614"/>
            <a:chOff x="1503515" y="1432869"/>
            <a:chExt cx="9689589" cy="4231614"/>
          </a:xfrm>
        </p:grpSpPr>
        <p:pic>
          <p:nvPicPr>
            <p:cNvPr id="2" name="Рисунок 1" descr="Вырезка экрана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03515" y="1432869"/>
              <a:ext cx="9689589" cy="4231614"/>
            </a:xfrm>
            <a:prstGeom prst="rect">
              <a:avLst/>
            </a:prstGeom>
          </p:spPr>
        </p:pic>
        <p:pic>
          <p:nvPicPr>
            <p:cNvPr id="4" name="Рисунок 3" descr="Вырезка экрана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365" t="17894" r="78597" b="48555"/>
            <a:stretch>
              <a:fillRect/>
            </a:stretch>
          </p:blipFill>
          <p:spPr>
            <a:xfrm>
              <a:off x="2322095" y="3657598"/>
              <a:ext cx="1263315" cy="1419727"/>
            </a:xfrm>
            <a:prstGeom prst="rect">
              <a:avLst/>
            </a:prstGeom>
          </p:spPr>
        </p:pic>
        <p:pic>
          <p:nvPicPr>
            <p:cNvPr id="5" name="Рисунок 4" descr="Вырезка экрана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534" t="18178" r="66428" b="48271"/>
            <a:stretch>
              <a:fillRect/>
            </a:stretch>
          </p:blipFill>
          <p:spPr>
            <a:xfrm>
              <a:off x="5939591" y="3693693"/>
              <a:ext cx="1263315" cy="1419727"/>
            </a:xfrm>
            <a:prstGeom prst="rect">
              <a:avLst/>
            </a:prstGeom>
          </p:spPr>
        </p:pic>
        <p:pic>
          <p:nvPicPr>
            <p:cNvPr id="6" name="Рисунок 5" descr="Вырезка экрана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2951" t="17893" r="54011" b="48556"/>
            <a:stretch>
              <a:fillRect/>
            </a:stretch>
          </p:blipFill>
          <p:spPr>
            <a:xfrm>
              <a:off x="3585410" y="3657596"/>
              <a:ext cx="1263315" cy="1419727"/>
            </a:xfrm>
            <a:prstGeom prst="rect">
              <a:avLst/>
            </a:prstGeom>
          </p:spPr>
        </p:pic>
        <p:pic>
          <p:nvPicPr>
            <p:cNvPr id="7" name="Рисунок 6" descr="Вырезка экрана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4623" t="18179" r="42339" b="48270"/>
            <a:stretch>
              <a:fillRect/>
            </a:stretch>
          </p:blipFill>
          <p:spPr>
            <a:xfrm>
              <a:off x="7178842" y="3693693"/>
              <a:ext cx="1263315" cy="1419727"/>
            </a:xfrm>
            <a:prstGeom prst="rect">
              <a:avLst/>
            </a:prstGeom>
          </p:spPr>
        </p:pic>
      </p:grpSp>
      <p:grpSp>
        <p:nvGrpSpPr>
          <p:cNvPr id="8" name="Группа 7"/>
          <p:cNvGrpSpPr/>
          <p:nvPr/>
        </p:nvGrpSpPr>
        <p:grpSpPr>
          <a:xfrm>
            <a:off x="0" y="96694"/>
            <a:ext cx="12205898" cy="925128"/>
            <a:chOff x="0" y="13352"/>
            <a:chExt cx="12205898" cy="925128"/>
          </a:xfrm>
        </p:grpSpPr>
        <p:sp>
          <p:nvSpPr>
            <p:cNvPr id="9" name="Прямоугольник 8"/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dirty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TIMSS TOPSHIRIQLARIDAN NAMUNALAR</a:t>
              </a:r>
            </a:p>
          </p:txBody>
        </p:sp>
        <p:grpSp>
          <p:nvGrpSpPr>
            <p:cNvPr id="10" name="Группа 9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11" name="Прямоугольник 10"/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" name="Прямоугольник 11"/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14" name="8-конечная звезда 13"/>
          <p:cNvSpPr/>
          <p:nvPr/>
        </p:nvSpPr>
        <p:spPr>
          <a:xfrm>
            <a:off x="252663" y="142413"/>
            <a:ext cx="1082842" cy="890336"/>
          </a:xfrm>
          <a:prstGeom prst="star8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Вырезка экрана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732" t="19587" r="24967" b="52178"/>
          <a:stretch>
            <a:fillRect/>
          </a:stretch>
        </p:blipFill>
        <p:spPr>
          <a:xfrm>
            <a:off x="1937084" y="3106905"/>
            <a:ext cx="7543799" cy="381260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04783" y="1167913"/>
            <a:ext cx="11010230" cy="193899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2060"/>
                </a:solidFill>
              </a:rPr>
              <a:t>	Salim </a:t>
            </a:r>
            <a:r>
              <a:rPr lang="en-US" sz="2400" b="1" dirty="0" err="1">
                <a:solidFill>
                  <a:srgbClr val="002060"/>
                </a:solidFill>
              </a:rPr>
              <a:t>va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Karimda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bir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xil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to‘g‘ri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to‘rtburchak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shaklidagi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qog‘oz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bo‘laklari</a:t>
            </a:r>
            <a:r>
              <a:rPr lang="en-US" sz="2400" b="1" dirty="0">
                <a:solidFill>
                  <a:srgbClr val="002060"/>
                </a:solidFill>
              </a:rPr>
              <a:t> bor. </a:t>
            </a:r>
          </a:p>
          <a:p>
            <a:r>
              <a:rPr lang="en-US" sz="2400" b="1" dirty="0" err="1">
                <a:solidFill>
                  <a:srgbClr val="002060"/>
                </a:solidFill>
              </a:rPr>
              <a:t>Ular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silindr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hosil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qilish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uchun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qog‘ozlarning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qarama-qarshi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tomonlarini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turli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usulda</a:t>
            </a:r>
            <a:r>
              <a:rPr lang="en-US" sz="2400" b="1" dirty="0">
                <a:solidFill>
                  <a:srgbClr val="002060"/>
                </a:solidFill>
              </a:rPr>
              <a:t>, </a:t>
            </a:r>
            <a:r>
              <a:rPr lang="en-US" sz="2400" b="1" dirty="0" err="1">
                <a:solidFill>
                  <a:srgbClr val="002060"/>
                </a:solidFill>
              </a:rPr>
              <a:t>quyida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ko‘rsatilgandek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birlashtirdilar</a:t>
            </a:r>
            <a:r>
              <a:rPr lang="en-US" sz="2400" b="1" dirty="0">
                <a:solidFill>
                  <a:srgbClr val="002060"/>
                </a:solidFill>
              </a:rPr>
              <a:t>.</a:t>
            </a:r>
          </a:p>
          <a:p>
            <a:endParaRPr lang="en-US" sz="2400" b="1" dirty="0">
              <a:solidFill>
                <a:srgbClr val="002060"/>
              </a:solidFill>
            </a:endParaRPr>
          </a:p>
          <a:p>
            <a:r>
              <a:rPr lang="en-US" sz="2400" b="1" dirty="0">
                <a:solidFill>
                  <a:srgbClr val="002060"/>
                </a:solidFill>
              </a:rPr>
              <a:t>		</a:t>
            </a:r>
            <a:r>
              <a:rPr lang="en-US" sz="2400" b="1" dirty="0" err="1">
                <a:solidFill>
                  <a:srgbClr val="002060"/>
                </a:solidFill>
              </a:rPr>
              <a:t>Salimning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usuli</a:t>
            </a:r>
            <a:r>
              <a:rPr lang="en-US" sz="2400" b="1" dirty="0">
                <a:solidFill>
                  <a:srgbClr val="002060"/>
                </a:solidFill>
              </a:rPr>
              <a:t>                                     </a:t>
            </a:r>
            <a:r>
              <a:rPr lang="en-US" sz="2400" b="1" dirty="0" err="1">
                <a:solidFill>
                  <a:srgbClr val="002060"/>
                </a:solidFill>
              </a:rPr>
              <a:t>Karimning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usuli</a:t>
            </a:r>
            <a:endParaRPr lang="ru-RU" sz="2400" b="1" dirty="0">
              <a:solidFill>
                <a:srgbClr val="002060"/>
              </a:solidFill>
            </a:endParaRPr>
          </a:p>
        </p:txBody>
      </p:sp>
      <p:grpSp>
        <p:nvGrpSpPr>
          <p:cNvPr id="4" name="Группа 3"/>
          <p:cNvGrpSpPr/>
          <p:nvPr/>
        </p:nvGrpSpPr>
        <p:grpSpPr>
          <a:xfrm>
            <a:off x="0" y="96694"/>
            <a:ext cx="12205898" cy="925128"/>
            <a:chOff x="0" y="13352"/>
            <a:chExt cx="12205898" cy="925128"/>
          </a:xfrm>
        </p:grpSpPr>
        <p:sp>
          <p:nvSpPr>
            <p:cNvPr id="5" name="Прямоугольник 4"/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dirty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TIMSS TOPSHIRIQLARIDAN NAMUNALAR</a:t>
              </a:r>
            </a:p>
          </p:txBody>
        </p:sp>
        <p:grpSp>
          <p:nvGrpSpPr>
            <p:cNvPr id="6" name="Группа 5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7" name="Прямоугольник 6"/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" name="Прямоугольник 7"/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9" name="8-конечная звезда 8"/>
          <p:cNvSpPr/>
          <p:nvPr/>
        </p:nvSpPr>
        <p:spPr>
          <a:xfrm>
            <a:off x="252663" y="142413"/>
            <a:ext cx="1082842" cy="890336"/>
          </a:xfrm>
          <a:prstGeom prst="star8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" name="Таблица 15"/>
          <p:cNvGraphicFramePr>
            <a:graphicFrameLocks noGrp="1"/>
          </p:cNvGraphicFramePr>
          <p:nvPr/>
        </p:nvGraphicFramePr>
        <p:xfrm>
          <a:off x="721646" y="3382085"/>
          <a:ext cx="9780831" cy="307701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6027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26027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26027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08137"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solidFill>
                            <a:schemeClr val="bg1"/>
                          </a:solidFill>
                        </a:rPr>
                        <a:t>Salimning</a:t>
                      </a:r>
                      <a:r>
                        <a:rPr lang="en-US" sz="2400" b="1" dirty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chemeClr val="bg1"/>
                          </a:solidFill>
                        </a:rPr>
                        <a:t>sinindri</a:t>
                      </a:r>
                      <a:r>
                        <a:rPr lang="en-US" sz="2400" b="1" dirty="0">
                          <a:solidFill>
                            <a:schemeClr val="bg1"/>
                          </a:solidFill>
                        </a:rPr>
                        <a:t> </a:t>
                      </a:r>
                      <a:endParaRPr lang="ru-RU" sz="24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Karimning</a:t>
                      </a: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sinindri</a:t>
                      </a: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solidFill>
                            <a:schemeClr val="tx1"/>
                          </a:solidFill>
                        </a:rPr>
                        <a:t>Balandligi</a:t>
                      </a:r>
                      <a:r>
                        <a:rPr lang="en-US" sz="2400" b="1" dirty="0">
                          <a:solidFill>
                            <a:schemeClr val="tx1"/>
                          </a:solidFill>
                        </a:rPr>
                        <a:t> </a:t>
                      </a:r>
                    </a:p>
                    <a:p>
                      <a:endParaRPr lang="ru-RU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solidFill>
                            <a:schemeClr val="tx1"/>
                          </a:solidFill>
                        </a:rPr>
                        <a:t>Balandligi</a:t>
                      </a:r>
                      <a:r>
                        <a:rPr lang="en-US" sz="2400" b="1" dirty="0">
                          <a:solidFill>
                            <a:schemeClr val="tx1"/>
                          </a:solidFill>
                        </a:rPr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solidFill>
                            <a:schemeClr val="tx1"/>
                          </a:solidFill>
                        </a:rPr>
                        <a:t>Diametri</a:t>
                      </a:r>
                      <a:r>
                        <a:rPr lang="en-US" sz="2400" b="1" dirty="0">
                          <a:solidFill>
                            <a:schemeClr val="tx1"/>
                          </a:solidFill>
                        </a:rPr>
                        <a:t> </a:t>
                      </a:r>
                    </a:p>
                    <a:p>
                      <a:endParaRPr lang="ru-RU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solidFill>
                            <a:schemeClr val="tx1"/>
                          </a:solidFill>
                        </a:rPr>
                        <a:t>Diametri</a:t>
                      </a:r>
                      <a:r>
                        <a:rPr lang="en-US" sz="2400" b="1" dirty="0">
                          <a:solidFill>
                            <a:schemeClr val="tx1"/>
                          </a:solidFill>
                        </a:rPr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2400" b="1" dirty="0">
                          <a:solidFill>
                            <a:schemeClr val="tx1"/>
                          </a:solidFill>
                        </a:rPr>
                        <a:t>Yon </a:t>
                      </a:r>
                      <a:r>
                        <a:rPr lang="en-US" sz="2400" b="1" dirty="0" err="1">
                          <a:solidFill>
                            <a:schemeClr val="tx1"/>
                          </a:solidFill>
                        </a:rPr>
                        <a:t>sirtining</a:t>
                      </a:r>
                      <a:r>
                        <a:rPr lang="en-US" sz="2400" b="1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chemeClr val="tx1"/>
                          </a:solidFill>
                        </a:rPr>
                        <a:t>yuzi</a:t>
                      </a:r>
                      <a:endParaRPr lang="en-US" sz="2400" b="1" dirty="0">
                        <a:solidFill>
                          <a:schemeClr val="tx1"/>
                        </a:solidFill>
                      </a:endParaRPr>
                    </a:p>
                    <a:p>
                      <a:endParaRPr lang="ru-RU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2400" b="1" dirty="0">
                          <a:solidFill>
                            <a:schemeClr val="tx1"/>
                          </a:solidFill>
                        </a:rPr>
                        <a:t>Yon </a:t>
                      </a:r>
                      <a:r>
                        <a:rPr lang="en-US" sz="2400" b="1" dirty="0" err="1">
                          <a:solidFill>
                            <a:schemeClr val="tx1"/>
                          </a:solidFill>
                        </a:rPr>
                        <a:t>sirtining</a:t>
                      </a:r>
                      <a:r>
                        <a:rPr lang="en-US" sz="2400" b="1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chemeClr val="tx1"/>
                          </a:solidFill>
                        </a:rPr>
                        <a:t>yuzi</a:t>
                      </a:r>
                      <a:endParaRPr 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pSp>
        <p:nvGrpSpPr>
          <p:cNvPr id="9" name="Группа 8"/>
          <p:cNvGrpSpPr/>
          <p:nvPr/>
        </p:nvGrpSpPr>
        <p:grpSpPr>
          <a:xfrm>
            <a:off x="4031992" y="5802523"/>
            <a:ext cx="3140242" cy="529389"/>
            <a:chOff x="4592049" y="3151132"/>
            <a:chExt cx="3140242" cy="529389"/>
          </a:xfrm>
        </p:grpSpPr>
        <p:sp>
          <p:nvSpPr>
            <p:cNvPr id="5" name="Скругленный прямоугольник 4"/>
            <p:cNvSpPr/>
            <p:nvPr/>
          </p:nvSpPr>
          <p:spPr>
            <a:xfrm>
              <a:off x="4592049" y="3151132"/>
              <a:ext cx="3140242" cy="529389"/>
            </a:xfrm>
            <a:prstGeom prst="roundRect">
              <a:avLst/>
            </a:prstGeom>
            <a:ln w="38100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2400" b="1" dirty="0" err="1"/>
                <a:t>Bittasini</a:t>
              </a:r>
              <a:r>
                <a:rPr lang="en-US" sz="2400" b="1" dirty="0"/>
                <a:t> </a:t>
              </a:r>
              <a:r>
                <a:rPr lang="en-US" sz="2400" b="1" dirty="0" err="1"/>
                <a:t>tanlang</a:t>
              </a:r>
              <a:r>
                <a:rPr lang="en-US" sz="2400" b="1" dirty="0"/>
                <a:t>  </a:t>
              </a:r>
              <a:endParaRPr lang="ru-RU" sz="2400" b="1" dirty="0"/>
            </a:p>
          </p:txBody>
        </p:sp>
        <p:sp>
          <p:nvSpPr>
            <p:cNvPr id="8" name="Равнобедренный треугольник 7"/>
            <p:cNvSpPr/>
            <p:nvPr/>
          </p:nvSpPr>
          <p:spPr>
            <a:xfrm flipV="1">
              <a:off x="7259798" y="3273829"/>
              <a:ext cx="377493" cy="283986"/>
            </a:xfrm>
            <a:prstGeom prst="triangl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18" name="Группа 17"/>
          <p:cNvGrpSpPr/>
          <p:nvPr/>
        </p:nvGrpSpPr>
        <p:grpSpPr>
          <a:xfrm>
            <a:off x="4041940" y="4065161"/>
            <a:ext cx="3140242" cy="529389"/>
            <a:chOff x="4207039" y="3620652"/>
            <a:chExt cx="3140242" cy="529389"/>
          </a:xfrm>
        </p:grpSpPr>
        <p:sp>
          <p:nvSpPr>
            <p:cNvPr id="19" name="Скругленный прямоугольник 18"/>
            <p:cNvSpPr/>
            <p:nvPr/>
          </p:nvSpPr>
          <p:spPr>
            <a:xfrm>
              <a:off x="4207039" y="3620652"/>
              <a:ext cx="3140242" cy="529389"/>
            </a:xfrm>
            <a:prstGeom prst="roundRect">
              <a:avLst/>
            </a:prstGeom>
            <a:ln w="38100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2400" b="1" dirty="0" err="1"/>
                <a:t>Bittasini</a:t>
              </a:r>
              <a:r>
                <a:rPr lang="en-US" sz="2400" b="1" dirty="0"/>
                <a:t> </a:t>
              </a:r>
              <a:r>
                <a:rPr lang="en-US" sz="2400" b="1" dirty="0" err="1"/>
                <a:t>tanlang</a:t>
              </a:r>
              <a:r>
                <a:rPr lang="en-US" sz="2400" b="1" dirty="0"/>
                <a:t>  </a:t>
              </a:r>
              <a:endParaRPr lang="ru-RU" sz="2400" b="1" dirty="0"/>
            </a:p>
          </p:txBody>
        </p:sp>
        <p:sp>
          <p:nvSpPr>
            <p:cNvPr id="20" name="Равнобедренный треугольник 19"/>
            <p:cNvSpPr/>
            <p:nvPr/>
          </p:nvSpPr>
          <p:spPr>
            <a:xfrm flipV="1">
              <a:off x="6864839" y="3710809"/>
              <a:ext cx="377493" cy="283986"/>
            </a:xfrm>
            <a:prstGeom prst="triangl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21" name="Группа 20"/>
          <p:cNvGrpSpPr/>
          <p:nvPr/>
        </p:nvGrpSpPr>
        <p:grpSpPr>
          <a:xfrm>
            <a:off x="4041940" y="4920593"/>
            <a:ext cx="3140242" cy="529389"/>
            <a:chOff x="4592049" y="3151132"/>
            <a:chExt cx="3140242" cy="529389"/>
          </a:xfrm>
        </p:grpSpPr>
        <p:sp>
          <p:nvSpPr>
            <p:cNvPr id="22" name="Скругленный прямоугольник 21"/>
            <p:cNvSpPr/>
            <p:nvPr/>
          </p:nvSpPr>
          <p:spPr>
            <a:xfrm>
              <a:off x="4592049" y="3151132"/>
              <a:ext cx="3140242" cy="529389"/>
            </a:xfrm>
            <a:prstGeom prst="roundRect">
              <a:avLst/>
            </a:prstGeom>
            <a:ln w="38100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2400" b="1" dirty="0" err="1"/>
                <a:t>Bittasini</a:t>
              </a:r>
              <a:r>
                <a:rPr lang="en-US" sz="2400" b="1" dirty="0"/>
                <a:t> </a:t>
              </a:r>
              <a:r>
                <a:rPr lang="en-US" sz="2400" b="1" dirty="0" err="1"/>
                <a:t>tanlang</a:t>
              </a:r>
              <a:r>
                <a:rPr lang="en-US" sz="2400" b="1" dirty="0"/>
                <a:t>  </a:t>
              </a:r>
              <a:endParaRPr lang="ru-RU" sz="2400" b="1" dirty="0"/>
            </a:p>
          </p:txBody>
        </p:sp>
        <p:sp>
          <p:nvSpPr>
            <p:cNvPr id="23" name="Равнобедренный треугольник 22"/>
            <p:cNvSpPr/>
            <p:nvPr/>
          </p:nvSpPr>
          <p:spPr>
            <a:xfrm flipV="1">
              <a:off x="7259798" y="3273829"/>
              <a:ext cx="377493" cy="283986"/>
            </a:xfrm>
            <a:prstGeom prst="triangl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26" name="Группа 25"/>
          <p:cNvGrpSpPr/>
          <p:nvPr/>
        </p:nvGrpSpPr>
        <p:grpSpPr>
          <a:xfrm>
            <a:off x="627124" y="859134"/>
            <a:ext cx="11564876" cy="2280494"/>
            <a:chOff x="627124" y="859134"/>
            <a:chExt cx="11564876" cy="2280494"/>
          </a:xfrm>
        </p:grpSpPr>
        <p:sp>
          <p:nvSpPr>
            <p:cNvPr id="4" name="TextBox 3"/>
            <p:cNvSpPr txBox="1"/>
            <p:nvPr/>
          </p:nvSpPr>
          <p:spPr>
            <a:xfrm>
              <a:off x="627124" y="1365352"/>
              <a:ext cx="7031004" cy="1200329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n-US" sz="2400" b="1" dirty="0">
                  <a:solidFill>
                    <a:srgbClr val="002060"/>
                  </a:solidFill>
                </a:rPr>
                <a:t>	</a:t>
              </a:r>
              <a:r>
                <a:rPr lang="en-US" sz="2400" b="1" dirty="0" err="1">
                  <a:solidFill>
                    <a:srgbClr val="002060"/>
                  </a:solidFill>
                </a:rPr>
                <a:t>Hosil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bo‘lgan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silindrlar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xossalarini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solishtiring</a:t>
              </a:r>
              <a:r>
                <a:rPr lang="en-US" sz="2400" b="1" dirty="0">
                  <a:solidFill>
                    <a:srgbClr val="002060"/>
                  </a:solidFill>
                </a:rPr>
                <a:t>. </a:t>
              </a:r>
            </a:p>
            <a:p>
              <a:r>
                <a:rPr lang="en-US" sz="2400" b="1" dirty="0" err="1">
                  <a:solidFill>
                    <a:srgbClr val="002060"/>
                  </a:solidFill>
                </a:rPr>
                <a:t>Buning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uchun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ochiladigan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darchadan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bitta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munosabatni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tanlang</a:t>
              </a:r>
              <a:r>
                <a:rPr lang="en-US" sz="2400" b="1" dirty="0">
                  <a:solidFill>
                    <a:srgbClr val="002060"/>
                  </a:solidFill>
                </a:rPr>
                <a:t>.</a:t>
              </a:r>
              <a:endParaRPr lang="ru-RU" sz="2400" b="1" dirty="0">
                <a:solidFill>
                  <a:srgbClr val="002060"/>
                </a:solidFill>
              </a:endParaRPr>
            </a:p>
          </p:txBody>
        </p:sp>
        <p:pic>
          <p:nvPicPr>
            <p:cNvPr id="3" name="Рисунок 2" descr="Вырезка экрана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389" t="19309" r="22894" b="52177"/>
            <a:stretch>
              <a:fillRect/>
            </a:stretch>
          </p:blipFill>
          <p:spPr>
            <a:xfrm>
              <a:off x="8127150" y="1448713"/>
              <a:ext cx="3577722" cy="1690915"/>
            </a:xfrm>
            <a:prstGeom prst="rect">
              <a:avLst/>
            </a:prstGeom>
          </p:spPr>
        </p:pic>
        <p:sp>
          <p:nvSpPr>
            <p:cNvPr id="24" name="Прямоугольник 23"/>
            <p:cNvSpPr/>
            <p:nvPr/>
          </p:nvSpPr>
          <p:spPr>
            <a:xfrm>
              <a:off x="8032162" y="897709"/>
              <a:ext cx="1883849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b="1" dirty="0" err="1"/>
                <a:t>Salimning</a:t>
              </a:r>
              <a:r>
                <a:rPr lang="en-US" b="1" dirty="0"/>
                <a:t> </a:t>
              </a:r>
              <a:r>
                <a:rPr lang="en-US" b="1" dirty="0" err="1"/>
                <a:t>sinindri</a:t>
              </a:r>
              <a:endParaRPr lang="ru-RU" dirty="0"/>
            </a:p>
          </p:txBody>
        </p:sp>
        <p:sp>
          <p:nvSpPr>
            <p:cNvPr id="25" name="Прямоугольник 24"/>
            <p:cNvSpPr/>
            <p:nvPr/>
          </p:nvSpPr>
          <p:spPr>
            <a:xfrm>
              <a:off x="10267819" y="859134"/>
              <a:ext cx="1924181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b="1" dirty="0" err="1"/>
                <a:t>Karimning</a:t>
              </a:r>
              <a:r>
                <a:rPr lang="en-US" b="1" dirty="0"/>
                <a:t> </a:t>
              </a:r>
              <a:r>
                <a:rPr lang="en-US" b="1" dirty="0" err="1"/>
                <a:t>sinindri</a:t>
              </a:r>
              <a:endParaRPr lang="ru-RU" dirty="0"/>
            </a:p>
          </p:txBody>
        </p:sp>
      </p:grpSp>
      <p:grpSp>
        <p:nvGrpSpPr>
          <p:cNvPr id="27" name="Группа 26"/>
          <p:cNvGrpSpPr/>
          <p:nvPr/>
        </p:nvGrpSpPr>
        <p:grpSpPr>
          <a:xfrm>
            <a:off x="0" y="17045"/>
            <a:ext cx="12205898" cy="925128"/>
            <a:chOff x="0" y="13352"/>
            <a:chExt cx="12205898" cy="925128"/>
          </a:xfrm>
        </p:grpSpPr>
        <p:sp>
          <p:nvSpPr>
            <p:cNvPr id="28" name="Прямоугольник 27"/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dirty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TIMSS TOPSHIRIQLARIDAN NAMUNALAR</a:t>
              </a:r>
            </a:p>
          </p:txBody>
        </p:sp>
        <p:grpSp>
          <p:nvGrpSpPr>
            <p:cNvPr id="29" name="Группа 28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30" name="Прямоугольник 29"/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" name="Прямоугольник 30"/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32" name="8-конечная звезда 31"/>
          <p:cNvSpPr/>
          <p:nvPr/>
        </p:nvSpPr>
        <p:spPr>
          <a:xfrm>
            <a:off x="252663" y="142413"/>
            <a:ext cx="1082842" cy="890336"/>
          </a:xfrm>
          <a:prstGeom prst="star8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Группа 10"/>
          <p:cNvGrpSpPr/>
          <p:nvPr/>
        </p:nvGrpSpPr>
        <p:grpSpPr>
          <a:xfrm>
            <a:off x="4200560" y="3524010"/>
            <a:ext cx="3140242" cy="2124404"/>
            <a:chOff x="-899283" y="6168304"/>
            <a:chExt cx="3140242" cy="2124404"/>
          </a:xfrm>
        </p:grpSpPr>
        <p:grpSp>
          <p:nvGrpSpPr>
            <p:cNvPr id="6" name="Группа 5"/>
            <p:cNvGrpSpPr/>
            <p:nvPr/>
          </p:nvGrpSpPr>
          <p:grpSpPr>
            <a:xfrm>
              <a:off x="-899283" y="6168304"/>
              <a:ext cx="3140242" cy="1595015"/>
              <a:chOff x="1809446" y="170782"/>
              <a:chExt cx="3140242" cy="1595015"/>
            </a:xfrm>
          </p:grpSpPr>
          <p:grpSp>
            <p:nvGrpSpPr>
              <p:cNvPr id="15" name="Группа 14"/>
              <p:cNvGrpSpPr/>
              <p:nvPr/>
            </p:nvGrpSpPr>
            <p:grpSpPr>
              <a:xfrm>
                <a:off x="1809446" y="170782"/>
                <a:ext cx="3140242" cy="529389"/>
                <a:chOff x="4561589" y="3164822"/>
                <a:chExt cx="3140242" cy="529389"/>
              </a:xfrm>
            </p:grpSpPr>
            <p:sp>
              <p:nvSpPr>
                <p:cNvPr id="17" name="Скругленный прямоугольник 16"/>
                <p:cNvSpPr/>
                <p:nvPr/>
              </p:nvSpPr>
              <p:spPr>
                <a:xfrm>
                  <a:off x="4561589" y="3164822"/>
                  <a:ext cx="3140242" cy="529389"/>
                </a:xfrm>
                <a:prstGeom prst="roundRect">
                  <a:avLst/>
                </a:prstGeom>
                <a:ln w="38100"/>
              </p:spPr>
              <p:style>
                <a:lnRef idx="2">
                  <a:schemeClr val="accent1"/>
                </a:lnRef>
                <a:fillRef idx="1">
                  <a:schemeClr val="lt1"/>
                </a:fillRef>
                <a:effectRef idx="0">
                  <a:schemeClr val="accent1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sz="2400" b="1" dirty="0" err="1"/>
                    <a:t>Bittasini</a:t>
                  </a:r>
                  <a:r>
                    <a:rPr lang="en-US" sz="2400" b="1" dirty="0"/>
                    <a:t> </a:t>
                  </a:r>
                  <a:r>
                    <a:rPr lang="en-US" sz="2400" b="1" dirty="0" err="1"/>
                    <a:t>tanlang</a:t>
                  </a:r>
                  <a:r>
                    <a:rPr lang="en-US" sz="2400" b="1" dirty="0"/>
                    <a:t>  </a:t>
                  </a:r>
                  <a:endParaRPr lang="ru-RU" sz="2400" b="1" dirty="0"/>
                </a:p>
              </p:txBody>
            </p:sp>
            <p:sp>
              <p:nvSpPr>
                <p:cNvPr id="24" name="Равнобедренный треугольник 23"/>
                <p:cNvSpPr/>
                <p:nvPr/>
              </p:nvSpPr>
              <p:spPr>
                <a:xfrm flipV="1">
                  <a:off x="7259798" y="3273829"/>
                  <a:ext cx="377493" cy="283986"/>
                </a:xfrm>
                <a:prstGeom prst="triangle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</p:grpSp>
          <p:sp>
            <p:nvSpPr>
              <p:cNvPr id="27" name="Скругленный прямоугольник 26"/>
              <p:cNvSpPr/>
              <p:nvPr/>
            </p:nvSpPr>
            <p:spPr>
              <a:xfrm>
                <a:off x="1809446" y="707019"/>
                <a:ext cx="3140242" cy="529389"/>
              </a:xfrm>
              <a:prstGeom prst="roundRect">
                <a:avLst/>
              </a:prstGeom>
              <a:ln w="38100"/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en-US" sz="2400" b="1" dirty="0"/>
                  <a:t>&gt;</a:t>
                </a:r>
                <a:endParaRPr lang="ru-RU" sz="2400" b="1" dirty="0"/>
              </a:p>
            </p:txBody>
          </p:sp>
          <p:sp>
            <p:nvSpPr>
              <p:cNvPr id="30" name="Скругленный прямоугольник 29"/>
              <p:cNvSpPr/>
              <p:nvPr/>
            </p:nvSpPr>
            <p:spPr>
              <a:xfrm>
                <a:off x="1809446" y="1236408"/>
                <a:ext cx="3140242" cy="529389"/>
              </a:xfrm>
              <a:prstGeom prst="roundRect">
                <a:avLst/>
              </a:prstGeom>
              <a:ln w="38100"/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en-US" sz="2400" b="1" dirty="0"/>
                  <a:t>&lt;  </a:t>
                </a:r>
                <a:endParaRPr lang="ru-RU" sz="2400" b="1" dirty="0"/>
              </a:p>
            </p:txBody>
          </p:sp>
        </p:grpSp>
        <p:sp>
          <p:nvSpPr>
            <p:cNvPr id="68" name="Скругленный прямоугольник 67"/>
            <p:cNvSpPr/>
            <p:nvPr/>
          </p:nvSpPr>
          <p:spPr>
            <a:xfrm>
              <a:off x="-899283" y="7763319"/>
              <a:ext cx="3140242" cy="529389"/>
            </a:xfrm>
            <a:prstGeom prst="roundRect">
              <a:avLst/>
            </a:prstGeom>
            <a:ln w="38100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2400" b="1" dirty="0"/>
                <a:t>=  </a:t>
              </a:r>
              <a:endParaRPr lang="ru-RU" sz="2400" b="1" dirty="0"/>
            </a:p>
          </p:txBody>
        </p:sp>
      </p:grpSp>
      <p:graphicFrame>
        <p:nvGraphicFramePr>
          <p:cNvPr id="16" name="Таблица 15"/>
          <p:cNvGraphicFramePr>
            <a:graphicFrameLocks noGrp="1"/>
          </p:cNvGraphicFramePr>
          <p:nvPr/>
        </p:nvGraphicFramePr>
        <p:xfrm>
          <a:off x="914151" y="2689438"/>
          <a:ext cx="9780831" cy="3085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6027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26027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26027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71430"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solidFill>
                            <a:schemeClr val="bg1"/>
                          </a:solidFill>
                        </a:rPr>
                        <a:t>Salimning</a:t>
                      </a:r>
                      <a:r>
                        <a:rPr lang="en-US" sz="2400" b="1" dirty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chemeClr val="bg1"/>
                          </a:solidFill>
                        </a:rPr>
                        <a:t>sinindri</a:t>
                      </a:r>
                      <a:r>
                        <a:rPr lang="en-US" sz="2400" b="1" dirty="0">
                          <a:solidFill>
                            <a:schemeClr val="bg1"/>
                          </a:solidFill>
                        </a:rPr>
                        <a:t> </a:t>
                      </a:r>
                      <a:endParaRPr lang="ru-RU" sz="24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Karimning</a:t>
                      </a: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sinindri</a:t>
                      </a: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71430"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solidFill>
                            <a:schemeClr val="tx1"/>
                          </a:solidFill>
                        </a:rPr>
                        <a:t>Balandligi</a:t>
                      </a:r>
                      <a:r>
                        <a:rPr lang="en-US" sz="2400" b="1" dirty="0">
                          <a:solidFill>
                            <a:schemeClr val="tx1"/>
                          </a:solidFill>
                        </a:rPr>
                        <a:t>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solidFill>
                            <a:schemeClr val="tx1"/>
                          </a:solidFill>
                        </a:rPr>
                        <a:t>Balandligi</a:t>
                      </a:r>
                      <a:r>
                        <a:rPr lang="en-US" sz="2400" b="1" dirty="0">
                          <a:solidFill>
                            <a:schemeClr val="tx1"/>
                          </a:solidFill>
                        </a:rPr>
                        <a:t> 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71430"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solidFill>
                            <a:schemeClr val="tx1"/>
                          </a:solidFill>
                        </a:rPr>
                        <a:t>Diametri</a:t>
                      </a:r>
                      <a:r>
                        <a:rPr lang="en-US" sz="2400" b="1" dirty="0">
                          <a:solidFill>
                            <a:schemeClr val="tx1"/>
                          </a:solidFill>
                        </a:rPr>
                        <a:t>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solidFill>
                            <a:schemeClr val="tx1"/>
                          </a:solidFill>
                        </a:rPr>
                        <a:t>Diametri</a:t>
                      </a:r>
                      <a:r>
                        <a:rPr lang="en-US" sz="2400" b="1" dirty="0">
                          <a:solidFill>
                            <a:schemeClr val="tx1"/>
                          </a:solidFill>
                        </a:rPr>
                        <a:t> 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7143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2400" b="1" dirty="0">
                          <a:solidFill>
                            <a:schemeClr val="tx1"/>
                          </a:solidFill>
                        </a:rPr>
                        <a:t>Yon </a:t>
                      </a:r>
                      <a:r>
                        <a:rPr lang="en-US" sz="2400" b="1" dirty="0" err="1">
                          <a:solidFill>
                            <a:schemeClr val="tx1"/>
                          </a:solidFill>
                        </a:rPr>
                        <a:t>sirtining</a:t>
                      </a:r>
                      <a:r>
                        <a:rPr lang="en-US" sz="2400" b="1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chemeClr val="tx1"/>
                          </a:solidFill>
                        </a:rPr>
                        <a:t>yuzi</a:t>
                      </a:r>
                      <a:endParaRPr 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2400" b="1" dirty="0">
                          <a:solidFill>
                            <a:schemeClr val="tx1"/>
                          </a:solidFill>
                        </a:rPr>
                        <a:t>Yon </a:t>
                      </a:r>
                      <a:r>
                        <a:rPr lang="en-US" sz="2400" b="1" dirty="0" err="1">
                          <a:solidFill>
                            <a:schemeClr val="tx1"/>
                          </a:solidFill>
                        </a:rPr>
                        <a:t>sirtining</a:t>
                      </a:r>
                      <a:r>
                        <a:rPr lang="en-US" sz="2400" b="1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chemeClr val="tx1"/>
                          </a:solidFill>
                        </a:rPr>
                        <a:t>yuzi</a:t>
                      </a:r>
                      <a:endParaRPr 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pSp>
        <p:nvGrpSpPr>
          <p:cNvPr id="9" name="Группа 8"/>
          <p:cNvGrpSpPr/>
          <p:nvPr/>
        </p:nvGrpSpPr>
        <p:grpSpPr>
          <a:xfrm>
            <a:off x="4234445" y="5165489"/>
            <a:ext cx="3140242" cy="529389"/>
            <a:chOff x="4592049" y="3151132"/>
            <a:chExt cx="3140242" cy="529389"/>
          </a:xfrm>
        </p:grpSpPr>
        <p:sp>
          <p:nvSpPr>
            <p:cNvPr id="5" name="Скругленный прямоугольник 4"/>
            <p:cNvSpPr/>
            <p:nvPr/>
          </p:nvSpPr>
          <p:spPr>
            <a:xfrm>
              <a:off x="4592049" y="3151132"/>
              <a:ext cx="3140242" cy="529389"/>
            </a:xfrm>
            <a:prstGeom prst="roundRect">
              <a:avLst/>
            </a:prstGeom>
            <a:ln w="38100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2400" b="1" dirty="0" err="1"/>
                <a:t>Bittasini</a:t>
              </a:r>
              <a:r>
                <a:rPr lang="en-US" sz="2400" b="1" dirty="0"/>
                <a:t> </a:t>
              </a:r>
              <a:r>
                <a:rPr lang="en-US" sz="2400" b="1" dirty="0" err="1"/>
                <a:t>tanlang</a:t>
              </a:r>
              <a:r>
                <a:rPr lang="en-US" sz="2400" b="1" dirty="0"/>
                <a:t>  </a:t>
              </a:r>
              <a:endParaRPr lang="ru-RU" sz="2400" b="1" dirty="0"/>
            </a:p>
          </p:txBody>
        </p:sp>
        <p:sp>
          <p:nvSpPr>
            <p:cNvPr id="8" name="Равнобедренный треугольник 7"/>
            <p:cNvSpPr/>
            <p:nvPr/>
          </p:nvSpPr>
          <p:spPr>
            <a:xfrm flipV="1">
              <a:off x="7259798" y="3273829"/>
              <a:ext cx="377493" cy="283986"/>
            </a:xfrm>
            <a:prstGeom prst="triangl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18" name="Группа 17"/>
          <p:cNvGrpSpPr/>
          <p:nvPr/>
        </p:nvGrpSpPr>
        <p:grpSpPr>
          <a:xfrm>
            <a:off x="4222910" y="3587382"/>
            <a:ext cx="3140242" cy="529389"/>
            <a:chOff x="4592049" y="3151132"/>
            <a:chExt cx="3140242" cy="529389"/>
          </a:xfrm>
        </p:grpSpPr>
        <p:sp>
          <p:nvSpPr>
            <p:cNvPr id="19" name="Скругленный прямоугольник 18"/>
            <p:cNvSpPr/>
            <p:nvPr/>
          </p:nvSpPr>
          <p:spPr>
            <a:xfrm>
              <a:off x="4592049" y="3151132"/>
              <a:ext cx="3140242" cy="529389"/>
            </a:xfrm>
            <a:prstGeom prst="roundRect">
              <a:avLst/>
            </a:prstGeom>
            <a:ln w="38100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2400" b="1" dirty="0" err="1"/>
                <a:t>Bittasini</a:t>
              </a:r>
              <a:r>
                <a:rPr lang="en-US" sz="2400" b="1" dirty="0"/>
                <a:t> </a:t>
              </a:r>
              <a:r>
                <a:rPr lang="en-US" sz="2400" b="1" dirty="0" err="1"/>
                <a:t>tanlang</a:t>
              </a:r>
              <a:r>
                <a:rPr lang="en-US" sz="2400" b="1" dirty="0"/>
                <a:t>  </a:t>
              </a:r>
              <a:endParaRPr lang="ru-RU" sz="2400" b="1" dirty="0"/>
            </a:p>
          </p:txBody>
        </p:sp>
        <p:sp>
          <p:nvSpPr>
            <p:cNvPr id="20" name="Равнобедренный треугольник 19"/>
            <p:cNvSpPr/>
            <p:nvPr/>
          </p:nvSpPr>
          <p:spPr>
            <a:xfrm flipV="1">
              <a:off x="7259798" y="3273829"/>
              <a:ext cx="377493" cy="283986"/>
            </a:xfrm>
            <a:prstGeom prst="triangl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21" name="Группа 20"/>
          <p:cNvGrpSpPr/>
          <p:nvPr/>
        </p:nvGrpSpPr>
        <p:grpSpPr>
          <a:xfrm>
            <a:off x="4214138" y="4374616"/>
            <a:ext cx="3140242" cy="529389"/>
            <a:chOff x="4592049" y="3151132"/>
            <a:chExt cx="3140242" cy="529389"/>
          </a:xfrm>
        </p:grpSpPr>
        <p:sp>
          <p:nvSpPr>
            <p:cNvPr id="22" name="Скругленный прямоугольник 21"/>
            <p:cNvSpPr/>
            <p:nvPr/>
          </p:nvSpPr>
          <p:spPr>
            <a:xfrm>
              <a:off x="4592049" y="3151132"/>
              <a:ext cx="3140242" cy="529389"/>
            </a:xfrm>
            <a:prstGeom prst="roundRect">
              <a:avLst/>
            </a:prstGeom>
            <a:ln w="38100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2400" b="1" dirty="0" err="1"/>
                <a:t>Bittasini</a:t>
              </a:r>
              <a:r>
                <a:rPr lang="en-US" sz="2400" b="1" dirty="0"/>
                <a:t> </a:t>
              </a:r>
              <a:r>
                <a:rPr lang="en-US" sz="2400" b="1" dirty="0" err="1"/>
                <a:t>tanlang</a:t>
              </a:r>
              <a:r>
                <a:rPr lang="en-US" sz="2400" b="1" dirty="0"/>
                <a:t>  </a:t>
              </a:r>
              <a:endParaRPr lang="ru-RU" sz="2400" b="1" dirty="0"/>
            </a:p>
          </p:txBody>
        </p:sp>
        <p:sp>
          <p:nvSpPr>
            <p:cNvPr id="23" name="Равнобедренный треугольник 22"/>
            <p:cNvSpPr/>
            <p:nvPr/>
          </p:nvSpPr>
          <p:spPr>
            <a:xfrm flipV="1">
              <a:off x="7259798" y="3273829"/>
              <a:ext cx="377493" cy="283986"/>
            </a:xfrm>
            <a:prstGeom prst="triangl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98" name="Группа 97"/>
          <p:cNvGrpSpPr/>
          <p:nvPr/>
        </p:nvGrpSpPr>
        <p:grpSpPr>
          <a:xfrm>
            <a:off x="4234445" y="3577104"/>
            <a:ext cx="3140242" cy="2124404"/>
            <a:chOff x="-899283" y="6168304"/>
            <a:chExt cx="3140242" cy="2124404"/>
          </a:xfrm>
        </p:grpSpPr>
        <p:grpSp>
          <p:nvGrpSpPr>
            <p:cNvPr id="99" name="Группа 98"/>
            <p:cNvGrpSpPr/>
            <p:nvPr/>
          </p:nvGrpSpPr>
          <p:grpSpPr>
            <a:xfrm>
              <a:off x="-899283" y="6168304"/>
              <a:ext cx="3140242" cy="1595015"/>
              <a:chOff x="1809446" y="170782"/>
              <a:chExt cx="3140242" cy="1595015"/>
            </a:xfrm>
          </p:grpSpPr>
          <p:grpSp>
            <p:nvGrpSpPr>
              <p:cNvPr id="101" name="Группа 100"/>
              <p:cNvGrpSpPr/>
              <p:nvPr/>
            </p:nvGrpSpPr>
            <p:grpSpPr>
              <a:xfrm>
                <a:off x="1809446" y="170782"/>
                <a:ext cx="3140242" cy="529389"/>
                <a:chOff x="4561589" y="3164822"/>
                <a:chExt cx="3140242" cy="529389"/>
              </a:xfrm>
            </p:grpSpPr>
            <p:sp>
              <p:nvSpPr>
                <p:cNvPr id="104" name="Скругленный прямоугольник 103"/>
                <p:cNvSpPr/>
                <p:nvPr/>
              </p:nvSpPr>
              <p:spPr>
                <a:xfrm>
                  <a:off x="4561589" y="3164822"/>
                  <a:ext cx="3140242" cy="529389"/>
                </a:xfrm>
                <a:prstGeom prst="roundRect">
                  <a:avLst/>
                </a:prstGeom>
                <a:ln w="38100"/>
              </p:spPr>
              <p:style>
                <a:lnRef idx="2">
                  <a:schemeClr val="accent1"/>
                </a:lnRef>
                <a:fillRef idx="1">
                  <a:schemeClr val="lt1"/>
                </a:fillRef>
                <a:effectRef idx="0">
                  <a:schemeClr val="accent1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sz="2400" b="1" dirty="0" err="1"/>
                    <a:t>Bittasini</a:t>
                  </a:r>
                  <a:r>
                    <a:rPr lang="en-US" sz="2400" b="1" dirty="0"/>
                    <a:t> </a:t>
                  </a:r>
                  <a:r>
                    <a:rPr lang="en-US" sz="2400" b="1" dirty="0" err="1"/>
                    <a:t>tanlang</a:t>
                  </a:r>
                  <a:r>
                    <a:rPr lang="en-US" sz="2400" b="1" dirty="0"/>
                    <a:t>  </a:t>
                  </a:r>
                  <a:endParaRPr lang="ru-RU" sz="2400" b="1" dirty="0"/>
                </a:p>
              </p:txBody>
            </p:sp>
            <p:sp>
              <p:nvSpPr>
                <p:cNvPr id="105" name="Равнобедренный треугольник 104"/>
                <p:cNvSpPr/>
                <p:nvPr/>
              </p:nvSpPr>
              <p:spPr>
                <a:xfrm flipV="1">
                  <a:off x="7259798" y="3273829"/>
                  <a:ext cx="377493" cy="283986"/>
                </a:xfrm>
                <a:prstGeom prst="triangle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</p:grpSp>
          <p:sp>
            <p:nvSpPr>
              <p:cNvPr id="102" name="Скругленный прямоугольник 101"/>
              <p:cNvSpPr/>
              <p:nvPr/>
            </p:nvSpPr>
            <p:spPr>
              <a:xfrm>
                <a:off x="1809446" y="707019"/>
                <a:ext cx="3140242" cy="529389"/>
              </a:xfrm>
              <a:prstGeom prst="roundRect">
                <a:avLst/>
              </a:prstGeom>
              <a:ln w="38100"/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en-US" sz="2400" b="1" dirty="0"/>
                  <a:t>&gt;</a:t>
                </a:r>
                <a:endParaRPr lang="ru-RU" sz="2400" b="1" dirty="0"/>
              </a:p>
            </p:txBody>
          </p:sp>
          <p:sp>
            <p:nvSpPr>
              <p:cNvPr id="103" name="Скругленный прямоугольник 102"/>
              <p:cNvSpPr/>
              <p:nvPr/>
            </p:nvSpPr>
            <p:spPr>
              <a:xfrm>
                <a:off x="1809446" y="1236408"/>
                <a:ext cx="3140242" cy="529389"/>
              </a:xfrm>
              <a:prstGeom prst="roundRect">
                <a:avLst/>
              </a:prstGeom>
              <a:ln w="38100"/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en-US" sz="2400" b="1" dirty="0"/>
                  <a:t>&lt;  </a:t>
                </a:r>
                <a:endParaRPr lang="ru-RU" sz="2400" b="1" dirty="0"/>
              </a:p>
            </p:txBody>
          </p:sp>
        </p:grpSp>
        <p:sp>
          <p:nvSpPr>
            <p:cNvPr id="100" name="Скругленный прямоугольник 99"/>
            <p:cNvSpPr/>
            <p:nvPr/>
          </p:nvSpPr>
          <p:spPr>
            <a:xfrm>
              <a:off x="-899283" y="7763319"/>
              <a:ext cx="3140242" cy="529389"/>
            </a:xfrm>
            <a:prstGeom prst="roundRect">
              <a:avLst/>
            </a:prstGeom>
            <a:ln w="38100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2400" b="1" dirty="0"/>
                <a:t>=  </a:t>
              </a:r>
              <a:endParaRPr lang="ru-RU" sz="2400" b="1" dirty="0"/>
            </a:p>
          </p:txBody>
        </p:sp>
      </p:grpSp>
      <p:grpSp>
        <p:nvGrpSpPr>
          <p:cNvPr id="125" name="Группа 124"/>
          <p:cNvGrpSpPr/>
          <p:nvPr/>
        </p:nvGrpSpPr>
        <p:grpSpPr>
          <a:xfrm>
            <a:off x="633112" y="250490"/>
            <a:ext cx="11342652" cy="2453131"/>
            <a:chOff x="633112" y="250490"/>
            <a:chExt cx="11342652" cy="2453131"/>
          </a:xfrm>
        </p:grpSpPr>
        <p:sp>
          <p:nvSpPr>
            <p:cNvPr id="126" name="TextBox 125"/>
            <p:cNvSpPr txBox="1"/>
            <p:nvPr/>
          </p:nvSpPr>
          <p:spPr>
            <a:xfrm>
              <a:off x="633112" y="1160955"/>
              <a:ext cx="7031004" cy="1200329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n-US" sz="2400" b="1" dirty="0">
                  <a:solidFill>
                    <a:srgbClr val="002060"/>
                  </a:solidFill>
                </a:rPr>
                <a:t>	</a:t>
              </a:r>
              <a:r>
                <a:rPr lang="en-US" sz="2400" b="1" dirty="0" err="1">
                  <a:solidFill>
                    <a:srgbClr val="002060"/>
                  </a:solidFill>
                </a:rPr>
                <a:t>Hosil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bo‘lgan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silindrlar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xossalarini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solishtiring</a:t>
              </a:r>
              <a:r>
                <a:rPr lang="en-US" sz="2400" b="1" dirty="0">
                  <a:solidFill>
                    <a:srgbClr val="002060"/>
                  </a:solidFill>
                </a:rPr>
                <a:t>. </a:t>
              </a:r>
            </a:p>
            <a:p>
              <a:r>
                <a:rPr lang="en-US" sz="2400" b="1" dirty="0" err="1">
                  <a:solidFill>
                    <a:srgbClr val="002060"/>
                  </a:solidFill>
                </a:rPr>
                <a:t>Buning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uchun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ochiladigan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darchadan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bitta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munosabatni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tanlang</a:t>
              </a:r>
              <a:r>
                <a:rPr lang="en-US" sz="2400" b="1" dirty="0">
                  <a:solidFill>
                    <a:srgbClr val="002060"/>
                  </a:solidFill>
                </a:rPr>
                <a:t>.</a:t>
              </a:r>
              <a:endParaRPr lang="ru-RU" sz="2400" b="1" dirty="0">
                <a:solidFill>
                  <a:srgbClr val="002060"/>
                </a:solidFill>
              </a:endParaRPr>
            </a:p>
          </p:txBody>
        </p:sp>
        <p:pic>
          <p:nvPicPr>
            <p:cNvPr id="127" name="Рисунок 126" descr="Вырезка экрана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389" t="19309" r="22894" b="52177"/>
            <a:stretch>
              <a:fillRect/>
            </a:stretch>
          </p:blipFill>
          <p:spPr>
            <a:xfrm>
              <a:off x="8578516" y="1098002"/>
              <a:ext cx="3397248" cy="1605619"/>
            </a:xfrm>
            <a:prstGeom prst="rect">
              <a:avLst/>
            </a:prstGeom>
          </p:spPr>
        </p:pic>
        <p:sp>
          <p:nvSpPr>
            <p:cNvPr id="128" name="Прямоугольник 127"/>
            <p:cNvSpPr/>
            <p:nvPr/>
          </p:nvSpPr>
          <p:spPr>
            <a:xfrm>
              <a:off x="8032162" y="250490"/>
              <a:ext cx="1883849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b="1" dirty="0" err="1"/>
                <a:t>Salimning</a:t>
              </a:r>
              <a:r>
                <a:rPr lang="en-US" b="1" dirty="0"/>
                <a:t> </a:t>
              </a:r>
              <a:r>
                <a:rPr lang="en-US" b="1" dirty="0" err="1"/>
                <a:t>sinindri</a:t>
              </a:r>
              <a:endParaRPr lang="ru-RU" dirty="0"/>
            </a:p>
          </p:txBody>
        </p:sp>
        <p:sp>
          <p:nvSpPr>
            <p:cNvPr id="129" name="Прямоугольник 128"/>
            <p:cNvSpPr/>
            <p:nvPr/>
          </p:nvSpPr>
          <p:spPr>
            <a:xfrm>
              <a:off x="10051583" y="250490"/>
              <a:ext cx="1924181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b="1" dirty="0" err="1"/>
                <a:t>Karimning</a:t>
              </a:r>
              <a:r>
                <a:rPr lang="en-US" b="1" dirty="0"/>
                <a:t> </a:t>
              </a:r>
              <a:r>
                <a:rPr lang="en-US" b="1" dirty="0" err="1"/>
                <a:t>sinindri</a:t>
              </a:r>
              <a:endParaRPr lang="ru-RU" dirty="0"/>
            </a:p>
          </p:txBody>
        </p:sp>
      </p:grpSp>
      <p:grpSp>
        <p:nvGrpSpPr>
          <p:cNvPr id="130" name="Группа 129"/>
          <p:cNvGrpSpPr/>
          <p:nvPr/>
        </p:nvGrpSpPr>
        <p:grpSpPr>
          <a:xfrm>
            <a:off x="0" y="96694"/>
            <a:ext cx="12205898" cy="925128"/>
            <a:chOff x="0" y="13352"/>
            <a:chExt cx="12205898" cy="925128"/>
          </a:xfrm>
        </p:grpSpPr>
        <p:sp>
          <p:nvSpPr>
            <p:cNvPr id="131" name="Прямоугольник 130"/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dirty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TIMSS TOPSHIRIQLARIDAN NAMUNALAR</a:t>
              </a:r>
            </a:p>
          </p:txBody>
        </p:sp>
        <p:grpSp>
          <p:nvGrpSpPr>
            <p:cNvPr id="132" name="Группа 131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133" name="Прямоугольник 132"/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4" name="Прямоугольник 133"/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135" name="8-конечная звезда 134"/>
          <p:cNvSpPr/>
          <p:nvPr/>
        </p:nvSpPr>
        <p:spPr>
          <a:xfrm>
            <a:off x="252663" y="142413"/>
            <a:ext cx="1082842" cy="890336"/>
          </a:xfrm>
          <a:prstGeom prst="star8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Группа 10"/>
          <p:cNvGrpSpPr/>
          <p:nvPr/>
        </p:nvGrpSpPr>
        <p:grpSpPr>
          <a:xfrm>
            <a:off x="4200560" y="3524010"/>
            <a:ext cx="3140242" cy="2124404"/>
            <a:chOff x="-899283" y="6168304"/>
            <a:chExt cx="3140242" cy="2124404"/>
          </a:xfrm>
        </p:grpSpPr>
        <p:grpSp>
          <p:nvGrpSpPr>
            <p:cNvPr id="6" name="Группа 5"/>
            <p:cNvGrpSpPr/>
            <p:nvPr/>
          </p:nvGrpSpPr>
          <p:grpSpPr>
            <a:xfrm>
              <a:off x="-899283" y="6168304"/>
              <a:ext cx="3140242" cy="1595015"/>
              <a:chOff x="1809446" y="170782"/>
              <a:chExt cx="3140242" cy="1595015"/>
            </a:xfrm>
          </p:grpSpPr>
          <p:grpSp>
            <p:nvGrpSpPr>
              <p:cNvPr id="15" name="Группа 14"/>
              <p:cNvGrpSpPr/>
              <p:nvPr/>
            </p:nvGrpSpPr>
            <p:grpSpPr>
              <a:xfrm>
                <a:off x="1809446" y="170782"/>
                <a:ext cx="3140242" cy="529389"/>
                <a:chOff x="4561589" y="3164822"/>
                <a:chExt cx="3140242" cy="529389"/>
              </a:xfrm>
            </p:grpSpPr>
            <p:sp>
              <p:nvSpPr>
                <p:cNvPr id="17" name="Скругленный прямоугольник 16"/>
                <p:cNvSpPr/>
                <p:nvPr/>
              </p:nvSpPr>
              <p:spPr>
                <a:xfrm>
                  <a:off x="4561589" y="3164822"/>
                  <a:ext cx="3140242" cy="529389"/>
                </a:xfrm>
                <a:prstGeom prst="roundRect">
                  <a:avLst/>
                </a:prstGeom>
                <a:ln w="38100"/>
              </p:spPr>
              <p:style>
                <a:lnRef idx="2">
                  <a:schemeClr val="accent1"/>
                </a:lnRef>
                <a:fillRef idx="1">
                  <a:schemeClr val="lt1"/>
                </a:fillRef>
                <a:effectRef idx="0">
                  <a:schemeClr val="accent1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sz="2400" b="1" dirty="0" err="1"/>
                    <a:t>Bittasini</a:t>
                  </a:r>
                  <a:r>
                    <a:rPr lang="en-US" sz="2400" b="1" dirty="0"/>
                    <a:t> </a:t>
                  </a:r>
                  <a:r>
                    <a:rPr lang="en-US" sz="2400" b="1" dirty="0" err="1"/>
                    <a:t>tanlang</a:t>
                  </a:r>
                  <a:r>
                    <a:rPr lang="en-US" sz="2400" b="1" dirty="0"/>
                    <a:t>  </a:t>
                  </a:r>
                  <a:endParaRPr lang="ru-RU" sz="2400" b="1" dirty="0"/>
                </a:p>
              </p:txBody>
            </p:sp>
            <p:sp>
              <p:nvSpPr>
                <p:cNvPr id="24" name="Равнобедренный треугольник 23"/>
                <p:cNvSpPr/>
                <p:nvPr/>
              </p:nvSpPr>
              <p:spPr>
                <a:xfrm flipV="1">
                  <a:off x="7259798" y="3273829"/>
                  <a:ext cx="377493" cy="283986"/>
                </a:xfrm>
                <a:prstGeom prst="triangle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</p:grpSp>
          <p:sp>
            <p:nvSpPr>
              <p:cNvPr id="27" name="Скругленный прямоугольник 26"/>
              <p:cNvSpPr/>
              <p:nvPr/>
            </p:nvSpPr>
            <p:spPr>
              <a:xfrm>
                <a:off x="1809446" y="707019"/>
                <a:ext cx="3140242" cy="529389"/>
              </a:xfrm>
              <a:prstGeom prst="roundRect">
                <a:avLst/>
              </a:prstGeom>
              <a:ln w="38100"/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en-US" sz="2400" b="1" dirty="0"/>
                  <a:t>&gt;</a:t>
                </a:r>
                <a:endParaRPr lang="ru-RU" sz="2400" b="1" dirty="0"/>
              </a:p>
            </p:txBody>
          </p:sp>
          <p:sp>
            <p:nvSpPr>
              <p:cNvPr id="30" name="Скругленный прямоугольник 29"/>
              <p:cNvSpPr/>
              <p:nvPr/>
            </p:nvSpPr>
            <p:spPr>
              <a:xfrm>
                <a:off x="1809446" y="1236408"/>
                <a:ext cx="3140242" cy="529389"/>
              </a:xfrm>
              <a:prstGeom prst="roundRect">
                <a:avLst/>
              </a:prstGeom>
              <a:ln w="38100"/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en-US" sz="2400" b="1" dirty="0"/>
                  <a:t>&lt;  </a:t>
                </a:r>
                <a:endParaRPr lang="ru-RU" sz="2400" b="1" dirty="0"/>
              </a:p>
            </p:txBody>
          </p:sp>
        </p:grpSp>
        <p:sp>
          <p:nvSpPr>
            <p:cNvPr id="68" name="Скругленный прямоугольник 67"/>
            <p:cNvSpPr/>
            <p:nvPr/>
          </p:nvSpPr>
          <p:spPr>
            <a:xfrm>
              <a:off x="-899283" y="7763319"/>
              <a:ext cx="3140242" cy="529389"/>
            </a:xfrm>
            <a:prstGeom prst="roundRect">
              <a:avLst/>
            </a:prstGeom>
            <a:ln w="38100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2400" b="1" dirty="0"/>
                <a:t>=  </a:t>
              </a:r>
              <a:endParaRPr lang="ru-RU" sz="2400" b="1" dirty="0"/>
            </a:p>
          </p:txBody>
        </p:sp>
      </p:grpSp>
      <p:graphicFrame>
        <p:nvGraphicFramePr>
          <p:cNvPr id="16" name="Таблица 15"/>
          <p:cNvGraphicFramePr>
            <a:graphicFrameLocks noGrp="1"/>
          </p:cNvGraphicFramePr>
          <p:nvPr/>
        </p:nvGraphicFramePr>
        <p:xfrm>
          <a:off x="914151" y="2689438"/>
          <a:ext cx="9780831" cy="3085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6027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26027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26027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71430"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solidFill>
                            <a:schemeClr val="bg1"/>
                          </a:solidFill>
                        </a:rPr>
                        <a:t>Salimning</a:t>
                      </a:r>
                      <a:r>
                        <a:rPr lang="en-US" sz="2400" b="1" dirty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chemeClr val="bg1"/>
                          </a:solidFill>
                        </a:rPr>
                        <a:t>sinindri</a:t>
                      </a:r>
                      <a:r>
                        <a:rPr lang="en-US" sz="2400" b="1" dirty="0">
                          <a:solidFill>
                            <a:schemeClr val="bg1"/>
                          </a:solidFill>
                        </a:rPr>
                        <a:t> </a:t>
                      </a:r>
                      <a:endParaRPr lang="ru-RU" sz="24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Karimning</a:t>
                      </a: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sinindri</a:t>
                      </a: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71430"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solidFill>
                            <a:schemeClr val="tx1"/>
                          </a:solidFill>
                        </a:rPr>
                        <a:t>Balandligi</a:t>
                      </a:r>
                      <a:r>
                        <a:rPr lang="en-US" sz="2400" b="1" dirty="0">
                          <a:solidFill>
                            <a:schemeClr val="tx1"/>
                          </a:solidFill>
                        </a:rPr>
                        <a:t>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solidFill>
                            <a:schemeClr val="tx1"/>
                          </a:solidFill>
                        </a:rPr>
                        <a:t>Balandligi</a:t>
                      </a:r>
                      <a:r>
                        <a:rPr lang="en-US" sz="2400" b="1" dirty="0">
                          <a:solidFill>
                            <a:schemeClr val="tx1"/>
                          </a:solidFill>
                        </a:rPr>
                        <a:t> 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71430"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solidFill>
                            <a:schemeClr val="tx1"/>
                          </a:solidFill>
                        </a:rPr>
                        <a:t>Diametri</a:t>
                      </a:r>
                      <a:r>
                        <a:rPr lang="en-US" sz="2400" b="1" dirty="0">
                          <a:solidFill>
                            <a:schemeClr val="tx1"/>
                          </a:solidFill>
                        </a:rPr>
                        <a:t>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solidFill>
                            <a:schemeClr val="tx1"/>
                          </a:solidFill>
                        </a:rPr>
                        <a:t>Diametri</a:t>
                      </a:r>
                      <a:r>
                        <a:rPr lang="en-US" sz="2400" b="1" dirty="0">
                          <a:solidFill>
                            <a:schemeClr val="tx1"/>
                          </a:solidFill>
                        </a:rPr>
                        <a:t> 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7143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2400" b="1" dirty="0">
                          <a:solidFill>
                            <a:schemeClr val="tx1"/>
                          </a:solidFill>
                        </a:rPr>
                        <a:t>Yon </a:t>
                      </a:r>
                      <a:r>
                        <a:rPr lang="en-US" sz="2400" b="1" dirty="0" err="1">
                          <a:solidFill>
                            <a:schemeClr val="tx1"/>
                          </a:solidFill>
                        </a:rPr>
                        <a:t>sirtining</a:t>
                      </a:r>
                      <a:r>
                        <a:rPr lang="en-US" sz="2400" b="1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chemeClr val="tx1"/>
                          </a:solidFill>
                        </a:rPr>
                        <a:t>yuzi</a:t>
                      </a:r>
                      <a:endParaRPr 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2400" b="1" dirty="0">
                          <a:solidFill>
                            <a:schemeClr val="tx1"/>
                          </a:solidFill>
                        </a:rPr>
                        <a:t>Yon </a:t>
                      </a:r>
                      <a:r>
                        <a:rPr lang="en-US" sz="2400" b="1" dirty="0" err="1">
                          <a:solidFill>
                            <a:schemeClr val="tx1"/>
                          </a:solidFill>
                        </a:rPr>
                        <a:t>sirtining</a:t>
                      </a:r>
                      <a:r>
                        <a:rPr lang="en-US" sz="2400" b="1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chemeClr val="tx1"/>
                          </a:solidFill>
                        </a:rPr>
                        <a:t>yuzi</a:t>
                      </a:r>
                      <a:endParaRPr 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pSp>
        <p:nvGrpSpPr>
          <p:cNvPr id="10" name="Группа 9"/>
          <p:cNvGrpSpPr/>
          <p:nvPr/>
        </p:nvGrpSpPr>
        <p:grpSpPr>
          <a:xfrm>
            <a:off x="4234445" y="3551539"/>
            <a:ext cx="3140242" cy="2120722"/>
            <a:chOff x="-5482060" y="-1957495"/>
            <a:chExt cx="3140242" cy="2120722"/>
          </a:xfrm>
        </p:grpSpPr>
        <p:sp>
          <p:nvSpPr>
            <p:cNvPr id="36" name="Скругленный прямоугольник 35"/>
            <p:cNvSpPr/>
            <p:nvPr/>
          </p:nvSpPr>
          <p:spPr>
            <a:xfrm>
              <a:off x="-5482060" y="-1957495"/>
              <a:ext cx="3140242" cy="529389"/>
            </a:xfrm>
            <a:prstGeom prst="roundRect">
              <a:avLst/>
            </a:prstGeom>
            <a:solidFill>
              <a:schemeClr val="accent6">
                <a:lumMod val="20000"/>
                <a:lumOff val="80000"/>
              </a:schemeClr>
            </a:solidFill>
            <a:ln w="38100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2400" b="1" dirty="0"/>
                <a:t>&gt;</a:t>
              </a:r>
              <a:endParaRPr lang="ru-RU" sz="2400" b="1" dirty="0"/>
            </a:p>
          </p:txBody>
        </p:sp>
        <p:grpSp>
          <p:nvGrpSpPr>
            <p:cNvPr id="37" name="Группа 36"/>
            <p:cNvGrpSpPr/>
            <p:nvPr/>
          </p:nvGrpSpPr>
          <p:grpSpPr>
            <a:xfrm>
              <a:off x="-5482060" y="-1134092"/>
              <a:ext cx="3140242" cy="529389"/>
              <a:chOff x="-2188496" y="1153603"/>
              <a:chExt cx="3140242" cy="529389"/>
            </a:xfrm>
          </p:grpSpPr>
          <p:sp>
            <p:nvSpPr>
              <p:cNvPr id="38" name="Скругленный прямоугольник 37"/>
              <p:cNvSpPr/>
              <p:nvPr/>
            </p:nvSpPr>
            <p:spPr>
              <a:xfrm>
                <a:off x="-2188496" y="1153603"/>
                <a:ext cx="3140242" cy="529389"/>
              </a:xfrm>
              <a:prstGeom prst="roundRect">
                <a:avLst/>
              </a:prstGeom>
              <a:ln w="38100"/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en-US" sz="2400" b="1" dirty="0" err="1"/>
                  <a:t>Bittasini</a:t>
                </a:r>
                <a:r>
                  <a:rPr lang="en-US" sz="2400" b="1" dirty="0"/>
                  <a:t> </a:t>
                </a:r>
                <a:r>
                  <a:rPr lang="en-US" sz="2400" b="1" dirty="0" err="1"/>
                  <a:t>tanlang</a:t>
                </a:r>
                <a:r>
                  <a:rPr lang="en-US" sz="2400" b="1" dirty="0"/>
                  <a:t>  </a:t>
                </a:r>
                <a:endParaRPr lang="ru-RU" sz="2400" b="1" dirty="0"/>
              </a:p>
            </p:txBody>
          </p:sp>
          <p:sp>
            <p:nvSpPr>
              <p:cNvPr id="39" name="Равнобедренный треугольник 38"/>
              <p:cNvSpPr/>
              <p:nvPr/>
            </p:nvSpPr>
            <p:spPr>
              <a:xfrm flipV="1">
                <a:off x="526753" y="1289808"/>
                <a:ext cx="377493" cy="283986"/>
              </a:xfrm>
              <a:prstGeom prst="triangl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grpSp>
          <p:nvGrpSpPr>
            <p:cNvPr id="40" name="Группа 39"/>
            <p:cNvGrpSpPr/>
            <p:nvPr/>
          </p:nvGrpSpPr>
          <p:grpSpPr>
            <a:xfrm>
              <a:off x="-5482060" y="-366162"/>
              <a:ext cx="3140242" cy="529389"/>
              <a:chOff x="-2188496" y="1394008"/>
              <a:chExt cx="3140242" cy="529389"/>
            </a:xfrm>
          </p:grpSpPr>
          <p:sp>
            <p:nvSpPr>
              <p:cNvPr id="41" name="Скругленный прямоугольник 40"/>
              <p:cNvSpPr/>
              <p:nvPr/>
            </p:nvSpPr>
            <p:spPr>
              <a:xfrm>
                <a:off x="-2188496" y="1394008"/>
                <a:ext cx="3140242" cy="529389"/>
              </a:xfrm>
              <a:prstGeom prst="roundRect">
                <a:avLst/>
              </a:prstGeom>
              <a:ln w="38100"/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en-US" sz="2400" b="1" dirty="0" err="1"/>
                  <a:t>Bittasini</a:t>
                </a:r>
                <a:r>
                  <a:rPr lang="en-US" sz="2400" b="1" dirty="0"/>
                  <a:t> </a:t>
                </a:r>
                <a:r>
                  <a:rPr lang="en-US" sz="2400" b="1" dirty="0" err="1"/>
                  <a:t>tanlang</a:t>
                </a:r>
                <a:r>
                  <a:rPr lang="en-US" sz="2400" b="1" dirty="0"/>
                  <a:t>  </a:t>
                </a:r>
                <a:endParaRPr lang="ru-RU" sz="2400" b="1" dirty="0"/>
              </a:p>
            </p:txBody>
          </p:sp>
          <p:sp>
            <p:nvSpPr>
              <p:cNvPr id="42" name="Равнобедренный треугольник 41"/>
              <p:cNvSpPr/>
              <p:nvPr/>
            </p:nvSpPr>
            <p:spPr>
              <a:xfrm flipV="1">
                <a:off x="509713" y="1555162"/>
                <a:ext cx="377493" cy="283986"/>
              </a:xfrm>
              <a:prstGeom prst="triangl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</p:grpSp>
      <p:grpSp>
        <p:nvGrpSpPr>
          <p:cNvPr id="65" name="Группа 64"/>
          <p:cNvGrpSpPr/>
          <p:nvPr/>
        </p:nvGrpSpPr>
        <p:grpSpPr>
          <a:xfrm>
            <a:off x="633112" y="250490"/>
            <a:ext cx="11342652" cy="2453131"/>
            <a:chOff x="633112" y="250490"/>
            <a:chExt cx="11342652" cy="2453131"/>
          </a:xfrm>
        </p:grpSpPr>
        <p:sp>
          <p:nvSpPr>
            <p:cNvPr id="67" name="TextBox 66"/>
            <p:cNvSpPr txBox="1"/>
            <p:nvPr/>
          </p:nvSpPr>
          <p:spPr>
            <a:xfrm>
              <a:off x="633112" y="1160955"/>
              <a:ext cx="7031004" cy="1200329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n-US" sz="2400" b="1" dirty="0">
                  <a:solidFill>
                    <a:srgbClr val="002060"/>
                  </a:solidFill>
                </a:rPr>
                <a:t>	</a:t>
              </a:r>
              <a:r>
                <a:rPr lang="en-US" sz="2400" b="1" dirty="0" err="1">
                  <a:solidFill>
                    <a:srgbClr val="002060"/>
                  </a:solidFill>
                </a:rPr>
                <a:t>Hosil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bo‘lgan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silindrlar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xossalarini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solishtiring</a:t>
              </a:r>
              <a:r>
                <a:rPr lang="en-US" sz="2400" b="1" dirty="0">
                  <a:solidFill>
                    <a:srgbClr val="002060"/>
                  </a:solidFill>
                </a:rPr>
                <a:t>. </a:t>
              </a:r>
            </a:p>
            <a:p>
              <a:r>
                <a:rPr lang="en-US" sz="2400" b="1" dirty="0" err="1">
                  <a:solidFill>
                    <a:srgbClr val="002060"/>
                  </a:solidFill>
                </a:rPr>
                <a:t>Buning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uchun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ochiladigan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darchadan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bitta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munosabatni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tanlang</a:t>
              </a:r>
              <a:r>
                <a:rPr lang="en-US" sz="2400" b="1" dirty="0">
                  <a:solidFill>
                    <a:srgbClr val="002060"/>
                  </a:solidFill>
                </a:rPr>
                <a:t>.</a:t>
              </a:r>
              <a:endParaRPr lang="ru-RU" sz="2400" b="1" dirty="0">
                <a:solidFill>
                  <a:srgbClr val="002060"/>
                </a:solidFill>
              </a:endParaRPr>
            </a:p>
          </p:txBody>
        </p:sp>
        <p:pic>
          <p:nvPicPr>
            <p:cNvPr id="77" name="Рисунок 76" descr="Вырезка экрана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389" t="19309" r="22894" b="52177"/>
            <a:stretch>
              <a:fillRect/>
            </a:stretch>
          </p:blipFill>
          <p:spPr>
            <a:xfrm>
              <a:off x="8542420" y="1080943"/>
              <a:ext cx="3433343" cy="1622678"/>
            </a:xfrm>
            <a:prstGeom prst="rect">
              <a:avLst/>
            </a:prstGeom>
          </p:spPr>
        </p:pic>
        <p:sp>
          <p:nvSpPr>
            <p:cNvPr id="78" name="Прямоугольник 77"/>
            <p:cNvSpPr/>
            <p:nvPr/>
          </p:nvSpPr>
          <p:spPr>
            <a:xfrm>
              <a:off x="8032162" y="250490"/>
              <a:ext cx="1883849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b="1" dirty="0" err="1"/>
                <a:t>Salimning</a:t>
              </a:r>
              <a:r>
                <a:rPr lang="en-US" b="1" dirty="0"/>
                <a:t> </a:t>
              </a:r>
              <a:r>
                <a:rPr lang="en-US" b="1" dirty="0" err="1"/>
                <a:t>sinindri</a:t>
              </a:r>
              <a:endParaRPr lang="ru-RU" dirty="0"/>
            </a:p>
          </p:txBody>
        </p:sp>
        <p:sp>
          <p:nvSpPr>
            <p:cNvPr id="79" name="Прямоугольник 78"/>
            <p:cNvSpPr/>
            <p:nvPr/>
          </p:nvSpPr>
          <p:spPr>
            <a:xfrm>
              <a:off x="10051583" y="250490"/>
              <a:ext cx="1924181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b="1" dirty="0" err="1"/>
                <a:t>Karimning</a:t>
              </a:r>
              <a:r>
                <a:rPr lang="en-US" b="1" dirty="0"/>
                <a:t> </a:t>
              </a:r>
              <a:r>
                <a:rPr lang="en-US" b="1" dirty="0" err="1"/>
                <a:t>sinindri</a:t>
              </a:r>
              <a:endParaRPr lang="ru-RU" dirty="0"/>
            </a:p>
          </p:txBody>
        </p:sp>
      </p:grpSp>
      <p:grpSp>
        <p:nvGrpSpPr>
          <p:cNvPr id="80" name="Группа 79"/>
          <p:cNvGrpSpPr/>
          <p:nvPr/>
        </p:nvGrpSpPr>
        <p:grpSpPr>
          <a:xfrm>
            <a:off x="0" y="96694"/>
            <a:ext cx="12205898" cy="925128"/>
            <a:chOff x="0" y="13352"/>
            <a:chExt cx="12205898" cy="925128"/>
          </a:xfrm>
        </p:grpSpPr>
        <p:sp>
          <p:nvSpPr>
            <p:cNvPr id="81" name="Прямоугольник 80"/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dirty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TIMSS TOPSHIRIQLARIDAN NAMUNALAR</a:t>
              </a:r>
            </a:p>
          </p:txBody>
        </p:sp>
        <p:grpSp>
          <p:nvGrpSpPr>
            <p:cNvPr id="82" name="Группа 81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83" name="Прямоугольник 82"/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4" name="Прямоугольник 83"/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85" name="8-конечная звезда 84"/>
          <p:cNvSpPr/>
          <p:nvPr/>
        </p:nvSpPr>
        <p:spPr>
          <a:xfrm>
            <a:off x="252663" y="142413"/>
            <a:ext cx="1082842" cy="890336"/>
          </a:xfrm>
          <a:prstGeom prst="star8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Группа 10"/>
          <p:cNvGrpSpPr/>
          <p:nvPr/>
        </p:nvGrpSpPr>
        <p:grpSpPr>
          <a:xfrm>
            <a:off x="4200560" y="3524010"/>
            <a:ext cx="3140242" cy="2124404"/>
            <a:chOff x="-899283" y="6168304"/>
            <a:chExt cx="3140242" cy="2124404"/>
          </a:xfrm>
        </p:grpSpPr>
        <p:grpSp>
          <p:nvGrpSpPr>
            <p:cNvPr id="6" name="Группа 5"/>
            <p:cNvGrpSpPr/>
            <p:nvPr/>
          </p:nvGrpSpPr>
          <p:grpSpPr>
            <a:xfrm>
              <a:off x="-899283" y="6168304"/>
              <a:ext cx="3140242" cy="1595015"/>
              <a:chOff x="1809446" y="170782"/>
              <a:chExt cx="3140242" cy="1595015"/>
            </a:xfrm>
          </p:grpSpPr>
          <p:grpSp>
            <p:nvGrpSpPr>
              <p:cNvPr id="15" name="Группа 14"/>
              <p:cNvGrpSpPr/>
              <p:nvPr/>
            </p:nvGrpSpPr>
            <p:grpSpPr>
              <a:xfrm>
                <a:off x="1809446" y="170782"/>
                <a:ext cx="3140242" cy="529389"/>
                <a:chOff x="4561589" y="3164822"/>
                <a:chExt cx="3140242" cy="529389"/>
              </a:xfrm>
            </p:grpSpPr>
            <p:sp>
              <p:nvSpPr>
                <p:cNvPr id="17" name="Скругленный прямоугольник 16"/>
                <p:cNvSpPr/>
                <p:nvPr/>
              </p:nvSpPr>
              <p:spPr>
                <a:xfrm>
                  <a:off x="4561589" y="3164822"/>
                  <a:ext cx="3140242" cy="529389"/>
                </a:xfrm>
                <a:prstGeom prst="roundRect">
                  <a:avLst/>
                </a:prstGeom>
                <a:ln w="38100"/>
              </p:spPr>
              <p:style>
                <a:lnRef idx="2">
                  <a:schemeClr val="accent1"/>
                </a:lnRef>
                <a:fillRef idx="1">
                  <a:schemeClr val="lt1"/>
                </a:fillRef>
                <a:effectRef idx="0">
                  <a:schemeClr val="accent1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sz="2400" b="1" dirty="0" err="1"/>
                    <a:t>Bittasini</a:t>
                  </a:r>
                  <a:r>
                    <a:rPr lang="en-US" sz="2400" b="1" dirty="0"/>
                    <a:t> </a:t>
                  </a:r>
                  <a:r>
                    <a:rPr lang="en-US" sz="2400" b="1" dirty="0" err="1"/>
                    <a:t>tanlang</a:t>
                  </a:r>
                  <a:r>
                    <a:rPr lang="en-US" sz="2400" b="1" dirty="0"/>
                    <a:t>  </a:t>
                  </a:r>
                  <a:endParaRPr lang="ru-RU" sz="2400" b="1" dirty="0"/>
                </a:p>
              </p:txBody>
            </p:sp>
            <p:sp>
              <p:nvSpPr>
                <p:cNvPr id="24" name="Равнобедренный треугольник 23"/>
                <p:cNvSpPr/>
                <p:nvPr/>
              </p:nvSpPr>
              <p:spPr>
                <a:xfrm flipV="1">
                  <a:off x="7259798" y="3273829"/>
                  <a:ext cx="377493" cy="283986"/>
                </a:xfrm>
                <a:prstGeom prst="triangle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</p:grpSp>
          <p:sp>
            <p:nvSpPr>
              <p:cNvPr id="27" name="Скругленный прямоугольник 26"/>
              <p:cNvSpPr/>
              <p:nvPr/>
            </p:nvSpPr>
            <p:spPr>
              <a:xfrm>
                <a:off x="1809446" y="707019"/>
                <a:ext cx="3140242" cy="529389"/>
              </a:xfrm>
              <a:prstGeom prst="roundRect">
                <a:avLst/>
              </a:prstGeom>
              <a:ln w="38100"/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en-US" sz="2400" b="1" dirty="0"/>
                  <a:t>&gt;</a:t>
                </a:r>
                <a:endParaRPr lang="ru-RU" sz="2400" b="1" dirty="0"/>
              </a:p>
            </p:txBody>
          </p:sp>
          <p:sp>
            <p:nvSpPr>
              <p:cNvPr id="30" name="Скругленный прямоугольник 29"/>
              <p:cNvSpPr/>
              <p:nvPr/>
            </p:nvSpPr>
            <p:spPr>
              <a:xfrm>
                <a:off x="1809446" y="1236408"/>
                <a:ext cx="3140242" cy="529389"/>
              </a:xfrm>
              <a:prstGeom prst="roundRect">
                <a:avLst/>
              </a:prstGeom>
              <a:ln w="38100"/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en-US" sz="2400" b="1" dirty="0"/>
                  <a:t>&lt;  </a:t>
                </a:r>
                <a:endParaRPr lang="ru-RU" sz="2400" b="1" dirty="0"/>
              </a:p>
            </p:txBody>
          </p:sp>
        </p:grpSp>
        <p:sp>
          <p:nvSpPr>
            <p:cNvPr id="68" name="Скругленный прямоугольник 67"/>
            <p:cNvSpPr/>
            <p:nvPr/>
          </p:nvSpPr>
          <p:spPr>
            <a:xfrm>
              <a:off x="-899283" y="7763319"/>
              <a:ext cx="3140242" cy="529389"/>
            </a:xfrm>
            <a:prstGeom prst="roundRect">
              <a:avLst/>
            </a:prstGeom>
            <a:ln w="38100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2400" b="1" dirty="0"/>
                <a:t>=  </a:t>
              </a:r>
              <a:endParaRPr lang="ru-RU" sz="2400" b="1" dirty="0"/>
            </a:p>
          </p:txBody>
        </p:sp>
      </p:grpSp>
      <p:graphicFrame>
        <p:nvGraphicFramePr>
          <p:cNvPr id="16" name="Таблица 15"/>
          <p:cNvGraphicFramePr>
            <a:graphicFrameLocks noGrp="1"/>
          </p:cNvGraphicFramePr>
          <p:nvPr/>
        </p:nvGraphicFramePr>
        <p:xfrm>
          <a:off x="914151" y="2689438"/>
          <a:ext cx="9780831" cy="3085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6027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26027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26027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71430"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solidFill>
                            <a:schemeClr val="bg1"/>
                          </a:solidFill>
                        </a:rPr>
                        <a:t>Salimning</a:t>
                      </a:r>
                      <a:r>
                        <a:rPr lang="en-US" sz="2400" b="1" dirty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chemeClr val="bg1"/>
                          </a:solidFill>
                        </a:rPr>
                        <a:t>sinindri</a:t>
                      </a:r>
                      <a:r>
                        <a:rPr lang="en-US" sz="2400" b="1" dirty="0">
                          <a:solidFill>
                            <a:schemeClr val="bg1"/>
                          </a:solidFill>
                        </a:rPr>
                        <a:t> </a:t>
                      </a:r>
                      <a:endParaRPr lang="ru-RU" sz="24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Karimning</a:t>
                      </a: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sinindri</a:t>
                      </a: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71430"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solidFill>
                            <a:schemeClr val="tx1"/>
                          </a:solidFill>
                        </a:rPr>
                        <a:t>Balandligi</a:t>
                      </a:r>
                      <a:r>
                        <a:rPr lang="en-US" sz="2400" b="1" dirty="0">
                          <a:solidFill>
                            <a:schemeClr val="tx1"/>
                          </a:solidFill>
                        </a:rPr>
                        <a:t>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solidFill>
                            <a:schemeClr val="tx1"/>
                          </a:solidFill>
                        </a:rPr>
                        <a:t>Balandligi</a:t>
                      </a:r>
                      <a:r>
                        <a:rPr lang="en-US" sz="2400" b="1" dirty="0">
                          <a:solidFill>
                            <a:schemeClr val="tx1"/>
                          </a:solidFill>
                        </a:rPr>
                        <a:t> 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71430"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solidFill>
                            <a:schemeClr val="tx1"/>
                          </a:solidFill>
                        </a:rPr>
                        <a:t>Diametri</a:t>
                      </a:r>
                      <a:r>
                        <a:rPr lang="en-US" sz="2400" b="1" dirty="0">
                          <a:solidFill>
                            <a:schemeClr val="tx1"/>
                          </a:solidFill>
                        </a:rPr>
                        <a:t>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solidFill>
                            <a:schemeClr val="tx1"/>
                          </a:solidFill>
                        </a:rPr>
                        <a:t>Diametri</a:t>
                      </a:r>
                      <a:r>
                        <a:rPr lang="en-US" sz="2400" b="1" dirty="0">
                          <a:solidFill>
                            <a:schemeClr val="tx1"/>
                          </a:solidFill>
                        </a:rPr>
                        <a:t> 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7143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2400" b="1" dirty="0">
                          <a:solidFill>
                            <a:schemeClr val="tx1"/>
                          </a:solidFill>
                        </a:rPr>
                        <a:t>Yon </a:t>
                      </a:r>
                      <a:r>
                        <a:rPr lang="en-US" sz="2400" b="1" dirty="0" err="1">
                          <a:solidFill>
                            <a:schemeClr val="tx1"/>
                          </a:solidFill>
                        </a:rPr>
                        <a:t>sirtining</a:t>
                      </a:r>
                      <a:r>
                        <a:rPr lang="en-US" sz="2400" b="1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chemeClr val="tx1"/>
                          </a:solidFill>
                        </a:rPr>
                        <a:t>yuzi</a:t>
                      </a:r>
                      <a:endParaRPr 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2400" b="1" dirty="0">
                          <a:solidFill>
                            <a:schemeClr val="tx1"/>
                          </a:solidFill>
                        </a:rPr>
                        <a:t>Yon </a:t>
                      </a:r>
                      <a:r>
                        <a:rPr lang="en-US" sz="2400" b="1" dirty="0" err="1">
                          <a:solidFill>
                            <a:schemeClr val="tx1"/>
                          </a:solidFill>
                        </a:rPr>
                        <a:t>sirtining</a:t>
                      </a:r>
                      <a:r>
                        <a:rPr lang="en-US" sz="2400" b="1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chemeClr val="tx1"/>
                          </a:solidFill>
                        </a:rPr>
                        <a:t>yuzi</a:t>
                      </a:r>
                      <a:endParaRPr 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pSp>
        <p:nvGrpSpPr>
          <p:cNvPr id="9" name="Группа 8"/>
          <p:cNvGrpSpPr/>
          <p:nvPr/>
        </p:nvGrpSpPr>
        <p:grpSpPr>
          <a:xfrm>
            <a:off x="4234445" y="5165489"/>
            <a:ext cx="3140242" cy="529389"/>
            <a:chOff x="4592049" y="3151132"/>
            <a:chExt cx="3140242" cy="529389"/>
          </a:xfrm>
        </p:grpSpPr>
        <p:sp>
          <p:nvSpPr>
            <p:cNvPr id="5" name="Скругленный прямоугольник 4"/>
            <p:cNvSpPr/>
            <p:nvPr/>
          </p:nvSpPr>
          <p:spPr>
            <a:xfrm>
              <a:off x="4592049" y="3151132"/>
              <a:ext cx="3140242" cy="529389"/>
            </a:xfrm>
            <a:prstGeom prst="roundRect">
              <a:avLst/>
            </a:prstGeom>
            <a:ln w="38100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2400" b="1" dirty="0" err="1"/>
                <a:t>Bittasini</a:t>
              </a:r>
              <a:r>
                <a:rPr lang="en-US" sz="2400" b="1" dirty="0"/>
                <a:t> </a:t>
              </a:r>
              <a:r>
                <a:rPr lang="en-US" sz="2400" b="1" dirty="0" err="1"/>
                <a:t>tanlang</a:t>
              </a:r>
              <a:r>
                <a:rPr lang="en-US" sz="2400" b="1" dirty="0"/>
                <a:t>  </a:t>
              </a:r>
              <a:endParaRPr lang="ru-RU" sz="2400" b="1" dirty="0"/>
            </a:p>
          </p:txBody>
        </p:sp>
        <p:sp>
          <p:nvSpPr>
            <p:cNvPr id="8" name="Равнобедренный треугольник 7"/>
            <p:cNvSpPr/>
            <p:nvPr/>
          </p:nvSpPr>
          <p:spPr>
            <a:xfrm flipV="1">
              <a:off x="7259798" y="3273829"/>
              <a:ext cx="377493" cy="283986"/>
            </a:xfrm>
            <a:prstGeom prst="triangl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21" name="Группа 20"/>
          <p:cNvGrpSpPr/>
          <p:nvPr/>
        </p:nvGrpSpPr>
        <p:grpSpPr>
          <a:xfrm>
            <a:off x="4214138" y="4374616"/>
            <a:ext cx="3140242" cy="529389"/>
            <a:chOff x="4592049" y="3151132"/>
            <a:chExt cx="3140242" cy="529389"/>
          </a:xfrm>
        </p:grpSpPr>
        <p:sp>
          <p:nvSpPr>
            <p:cNvPr id="22" name="Скругленный прямоугольник 21"/>
            <p:cNvSpPr/>
            <p:nvPr/>
          </p:nvSpPr>
          <p:spPr>
            <a:xfrm>
              <a:off x="4592049" y="3151132"/>
              <a:ext cx="3140242" cy="529389"/>
            </a:xfrm>
            <a:prstGeom prst="roundRect">
              <a:avLst/>
            </a:prstGeom>
            <a:ln w="38100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2400" b="1" dirty="0" err="1"/>
                <a:t>Bittasini</a:t>
              </a:r>
              <a:r>
                <a:rPr lang="en-US" sz="2400" b="1" dirty="0"/>
                <a:t> </a:t>
              </a:r>
              <a:r>
                <a:rPr lang="en-US" sz="2400" b="1" dirty="0" err="1"/>
                <a:t>tanlang</a:t>
              </a:r>
              <a:r>
                <a:rPr lang="en-US" sz="2400" b="1" dirty="0"/>
                <a:t>  </a:t>
              </a:r>
              <a:endParaRPr lang="ru-RU" sz="2400" b="1" dirty="0"/>
            </a:p>
          </p:txBody>
        </p:sp>
        <p:sp>
          <p:nvSpPr>
            <p:cNvPr id="23" name="Равнобедренный треугольник 22"/>
            <p:cNvSpPr/>
            <p:nvPr/>
          </p:nvSpPr>
          <p:spPr>
            <a:xfrm flipV="1">
              <a:off x="7259798" y="3273829"/>
              <a:ext cx="377493" cy="283986"/>
            </a:xfrm>
            <a:prstGeom prst="triangl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5" name="Прямоугольник 34"/>
          <p:cNvSpPr/>
          <p:nvPr/>
        </p:nvSpPr>
        <p:spPr>
          <a:xfrm>
            <a:off x="9814857" y="277963"/>
            <a:ext cx="1736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err="1"/>
              <a:t>Karining</a:t>
            </a:r>
            <a:r>
              <a:rPr lang="en-US" b="1" dirty="0"/>
              <a:t> </a:t>
            </a:r>
            <a:r>
              <a:rPr lang="en-US" b="1" dirty="0" err="1"/>
              <a:t>sinindri</a:t>
            </a:r>
            <a:endParaRPr lang="ru-RU" dirty="0"/>
          </a:p>
        </p:txBody>
      </p:sp>
      <p:grpSp>
        <p:nvGrpSpPr>
          <p:cNvPr id="114" name="Группа 113"/>
          <p:cNvGrpSpPr/>
          <p:nvPr/>
        </p:nvGrpSpPr>
        <p:grpSpPr>
          <a:xfrm>
            <a:off x="4214138" y="4389218"/>
            <a:ext cx="3140242" cy="2124404"/>
            <a:chOff x="-899283" y="6168304"/>
            <a:chExt cx="3140242" cy="2124404"/>
          </a:xfrm>
        </p:grpSpPr>
        <p:grpSp>
          <p:nvGrpSpPr>
            <p:cNvPr id="115" name="Группа 114"/>
            <p:cNvGrpSpPr/>
            <p:nvPr/>
          </p:nvGrpSpPr>
          <p:grpSpPr>
            <a:xfrm>
              <a:off x="-899283" y="6168304"/>
              <a:ext cx="3140242" cy="1595015"/>
              <a:chOff x="1809446" y="170782"/>
              <a:chExt cx="3140242" cy="1595015"/>
            </a:xfrm>
          </p:grpSpPr>
          <p:grpSp>
            <p:nvGrpSpPr>
              <p:cNvPr id="117" name="Группа 116"/>
              <p:cNvGrpSpPr/>
              <p:nvPr/>
            </p:nvGrpSpPr>
            <p:grpSpPr>
              <a:xfrm>
                <a:off x="1809446" y="170782"/>
                <a:ext cx="3140242" cy="529389"/>
                <a:chOff x="4561589" y="3164822"/>
                <a:chExt cx="3140242" cy="529389"/>
              </a:xfrm>
            </p:grpSpPr>
            <p:sp>
              <p:nvSpPr>
                <p:cNvPr id="120" name="Скругленный прямоугольник 119"/>
                <p:cNvSpPr/>
                <p:nvPr/>
              </p:nvSpPr>
              <p:spPr>
                <a:xfrm>
                  <a:off x="4561589" y="3164822"/>
                  <a:ext cx="3140242" cy="529389"/>
                </a:xfrm>
                <a:prstGeom prst="roundRect">
                  <a:avLst/>
                </a:prstGeom>
                <a:ln w="38100"/>
              </p:spPr>
              <p:style>
                <a:lnRef idx="2">
                  <a:schemeClr val="accent1"/>
                </a:lnRef>
                <a:fillRef idx="1">
                  <a:schemeClr val="lt1"/>
                </a:fillRef>
                <a:effectRef idx="0">
                  <a:schemeClr val="accent1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sz="2400" b="1" dirty="0" err="1"/>
                    <a:t>Bittasini</a:t>
                  </a:r>
                  <a:r>
                    <a:rPr lang="en-US" sz="2400" b="1" dirty="0"/>
                    <a:t> </a:t>
                  </a:r>
                  <a:r>
                    <a:rPr lang="en-US" sz="2400" b="1" dirty="0" err="1"/>
                    <a:t>tanlang</a:t>
                  </a:r>
                  <a:r>
                    <a:rPr lang="en-US" sz="2400" b="1" dirty="0"/>
                    <a:t>  </a:t>
                  </a:r>
                  <a:endParaRPr lang="ru-RU" sz="2400" b="1" dirty="0"/>
                </a:p>
              </p:txBody>
            </p:sp>
            <p:sp>
              <p:nvSpPr>
                <p:cNvPr id="121" name="Равнобедренный треугольник 120"/>
                <p:cNvSpPr/>
                <p:nvPr/>
              </p:nvSpPr>
              <p:spPr>
                <a:xfrm flipV="1">
                  <a:off x="7259798" y="3273829"/>
                  <a:ext cx="377493" cy="283986"/>
                </a:xfrm>
                <a:prstGeom prst="triangle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</p:grpSp>
          <p:sp>
            <p:nvSpPr>
              <p:cNvPr id="118" name="Скругленный прямоугольник 117"/>
              <p:cNvSpPr/>
              <p:nvPr/>
            </p:nvSpPr>
            <p:spPr>
              <a:xfrm>
                <a:off x="1809446" y="707019"/>
                <a:ext cx="3140242" cy="529389"/>
              </a:xfrm>
              <a:prstGeom prst="roundRect">
                <a:avLst/>
              </a:prstGeom>
              <a:ln w="38100"/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en-US" sz="2400" b="1" dirty="0"/>
                  <a:t>&gt;</a:t>
                </a:r>
                <a:endParaRPr lang="ru-RU" sz="2400" b="1" dirty="0"/>
              </a:p>
            </p:txBody>
          </p:sp>
          <p:sp>
            <p:nvSpPr>
              <p:cNvPr id="119" name="Скругленный прямоугольник 118"/>
              <p:cNvSpPr/>
              <p:nvPr/>
            </p:nvSpPr>
            <p:spPr>
              <a:xfrm>
                <a:off x="1809446" y="1236408"/>
                <a:ext cx="3140242" cy="529389"/>
              </a:xfrm>
              <a:prstGeom prst="roundRect">
                <a:avLst/>
              </a:prstGeom>
              <a:ln w="38100"/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en-US" sz="2400" b="1" dirty="0"/>
                  <a:t>&lt;  </a:t>
                </a:r>
                <a:endParaRPr lang="ru-RU" sz="2400" b="1" dirty="0"/>
              </a:p>
            </p:txBody>
          </p:sp>
        </p:grpSp>
        <p:sp>
          <p:nvSpPr>
            <p:cNvPr id="116" name="Скругленный прямоугольник 115"/>
            <p:cNvSpPr/>
            <p:nvPr/>
          </p:nvSpPr>
          <p:spPr>
            <a:xfrm>
              <a:off x="-899283" y="7763319"/>
              <a:ext cx="3140242" cy="529389"/>
            </a:xfrm>
            <a:prstGeom prst="roundRect">
              <a:avLst/>
            </a:prstGeom>
            <a:ln w="38100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2400" b="1" dirty="0"/>
                <a:t>=  </a:t>
              </a:r>
              <a:endParaRPr lang="ru-RU" sz="2400" b="1" dirty="0"/>
            </a:p>
          </p:txBody>
        </p:sp>
      </p:grpSp>
      <p:sp>
        <p:nvSpPr>
          <p:cNvPr id="65" name="Скругленный прямоугольник 64"/>
          <p:cNvSpPr/>
          <p:nvPr/>
        </p:nvSpPr>
        <p:spPr>
          <a:xfrm>
            <a:off x="4234445" y="3572727"/>
            <a:ext cx="3140242" cy="529389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&gt;</a:t>
            </a:r>
            <a:endParaRPr lang="ru-RU" sz="2400" b="1" dirty="0"/>
          </a:p>
        </p:txBody>
      </p:sp>
      <p:grpSp>
        <p:nvGrpSpPr>
          <p:cNvPr id="67" name="Группа 66"/>
          <p:cNvGrpSpPr/>
          <p:nvPr/>
        </p:nvGrpSpPr>
        <p:grpSpPr>
          <a:xfrm>
            <a:off x="633112" y="250490"/>
            <a:ext cx="11342652" cy="2453131"/>
            <a:chOff x="633112" y="250490"/>
            <a:chExt cx="11342652" cy="2453131"/>
          </a:xfrm>
        </p:grpSpPr>
        <p:sp>
          <p:nvSpPr>
            <p:cNvPr id="77" name="TextBox 76"/>
            <p:cNvSpPr txBox="1"/>
            <p:nvPr/>
          </p:nvSpPr>
          <p:spPr>
            <a:xfrm>
              <a:off x="633112" y="1160955"/>
              <a:ext cx="7031004" cy="1200329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n-US" sz="2400" b="1" dirty="0">
                  <a:solidFill>
                    <a:srgbClr val="002060"/>
                  </a:solidFill>
                </a:rPr>
                <a:t>	</a:t>
              </a:r>
              <a:r>
                <a:rPr lang="en-US" sz="2400" b="1" dirty="0" err="1">
                  <a:solidFill>
                    <a:srgbClr val="002060"/>
                  </a:solidFill>
                </a:rPr>
                <a:t>Hosil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bo‘lgan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silindrlar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xossalarini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solishtiring</a:t>
              </a:r>
              <a:r>
                <a:rPr lang="en-US" sz="2400" b="1" dirty="0">
                  <a:solidFill>
                    <a:srgbClr val="002060"/>
                  </a:solidFill>
                </a:rPr>
                <a:t>. </a:t>
              </a:r>
            </a:p>
            <a:p>
              <a:r>
                <a:rPr lang="en-US" sz="2400" b="1" dirty="0" err="1">
                  <a:solidFill>
                    <a:srgbClr val="002060"/>
                  </a:solidFill>
                </a:rPr>
                <a:t>Buning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uchun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ochiladigan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darchadan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bitta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munosabatni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tanlang</a:t>
              </a:r>
              <a:r>
                <a:rPr lang="en-US" sz="2400" b="1" dirty="0">
                  <a:solidFill>
                    <a:srgbClr val="002060"/>
                  </a:solidFill>
                </a:rPr>
                <a:t>.</a:t>
              </a:r>
              <a:endParaRPr lang="ru-RU" sz="2400" b="1" dirty="0">
                <a:solidFill>
                  <a:srgbClr val="002060"/>
                </a:solidFill>
              </a:endParaRPr>
            </a:p>
          </p:txBody>
        </p:sp>
        <p:pic>
          <p:nvPicPr>
            <p:cNvPr id="78" name="Рисунок 77" descr="Вырезка экрана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389" t="19309" r="22894" b="52177"/>
            <a:stretch>
              <a:fillRect/>
            </a:stretch>
          </p:blipFill>
          <p:spPr>
            <a:xfrm>
              <a:off x="8705814" y="1158166"/>
              <a:ext cx="3269950" cy="1545455"/>
            </a:xfrm>
            <a:prstGeom prst="rect">
              <a:avLst/>
            </a:prstGeom>
          </p:spPr>
        </p:pic>
        <p:sp>
          <p:nvSpPr>
            <p:cNvPr id="79" name="Прямоугольник 78"/>
            <p:cNvSpPr/>
            <p:nvPr/>
          </p:nvSpPr>
          <p:spPr>
            <a:xfrm>
              <a:off x="8032162" y="250490"/>
              <a:ext cx="1883849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b="1" dirty="0" err="1"/>
                <a:t>Salimning</a:t>
              </a:r>
              <a:r>
                <a:rPr lang="en-US" b="1" dirty="0"/>
                <a:t> </a:t>
              </a:r>
              <a:r>
                <a:rPr lang="en-US" b="1" dirty="0" err="1"/>
                <a:t>sinindri</a:t>
              </a:r>
              <a:endParaRPr lang="ru-RU" dirty="0"/>
            </a:p>
          </p:txBody>
        </p:sp>
        <p:sp>
          <p:nvSpPr>
            <p:cNvPr id="80" name="Прямоугольник 79"/>
            <p:cNvSpPr/>
            <p:nvPr/>
          </p:nvSpPr>
          <p:spPr>
            <a:xfrm>
              <a:off x="10051583" y="250490"/>
              <a:ext cx="1924181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b="1" dirty="0" err="1"/>
                <a:t>Karimning</a:t>
              </a:r>
              <a:r>
                <a:rPr lang="en-US" b="1" dirty="0"/>
                <a:t> </a:t>
              </a:r>
              <a:r>
                <a:rPr lang="en-US" b="1" dirty="0" err="1"/>
                <a:t>sinindri</a:t>
              </a:r>
              <a:endParaRPr lang="ru-RU" dirty="0"/>
            </a:p>
          </p:txBody>
        </p:sp>
      </p:grpSp>
      <p:grpSp>
        <p:nvGrpSpPr>
          <p:cNvPr id="81" name="Группа 80"/>
          <p:cNvGrpSpPr/>
          <p:nvPr/>
        </p:nvGrpSpPr>
        <p:grpSpPr>
          <a:xfrm>
            <a:off x="0" y="96694"/>
            <a:ext cx="12205898" cy="925128"/>
            <a:chOff x="0" y="13352"/>
            <a:chExt cx="12205898" cy="925128"/>
          </a:xfrm>
        </p:grpSpPr>
        <p:sp>
          <p:nvSpPr>
            <p:cNvPr id="82" name="Прямоугольник 81"/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dirty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TIMSS TOPSHIRIQLARIDAN NAMUNALAR</a:t>
              </a:r>
            </a:p>
          </p:txBody>
        </p:sp>
        <p:grpSp>
          <p:nvGrpSpPr>
            <p:cNvPr id="83" name="Группа 82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84" name="Прямоугольник 83"/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5" name="Прямоугольник 84"/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86" name="8-конечная звезда 85"/>
          <p:cNvSpPr/>
          <p:nvPr/>
        </p:nvSpPr>
        <p:spPr>
          <a:xfrm>
            <a:off x="252663" y="142413"/>
            <a:ext cx="1082842" cy="890336"/>
          </a:xfrm>
          <a:prstGeom prst="star8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Группа 10"/>
          <p:cNvGrpSpPr/>
          <p:nvPr/>
        </p:nvGrpSpPr>
        <p:grpSpPr>
          <a:xfrm>
            <a:off x="4200560" y="3524010"/>
            <a:ext cx="3140242" cy="2124404"/>
            <a:chOff x="-899283" y="6168304"/>
            <a:chExt cx="3140242" cy="2124404"/>
          </a:xfrm>
        </p:grpSpPr>
        <p:grpSp>
          <p:nvGrpSpPr>
            <p:cNvPr id="6" name="Группа 5"/>
            <p:cNvGrpSpPr/>
            <p:nvPr/>
          </p:nvGrpSpPr>
          <p:grpSpPr>
            <a:xfrm>
              <a:off x="-899283" y="6168304"/>
              <a:ext cx="3140242" cy="1595015"/>
              <a:chOff x="1809446" y="170782"/>
              <a:chExt cx="3140242" cy="1595015"/>
            </a:xfrm>
          </p:grpSpPr>
          <p:grpSp>
            <p:nvGrpSpPr>
              <p:cNvPr id="15" name="Группа 14"/>
              <p:cNvGrpSpPr/>
              <p:nvPr/>
            </p:nvGrpSpPr>
            <p:grpSpPr>
              <a:xfrm>
                <a:off x="1809446" y="170782"/>
                <a:ext cx="3140242" cy="529389"/>
                <a:chOff x="4561589" y="3164822"/>
                <a:chExt cx="3140242" cy="529389"/>
              </a:xfrm>
            </p:grpSpPr>
            <p:sp>
              <p:nvSpPr>
                <p:cNvPr id="17" name="Скругленный прямоугольник 16"/>
                <p:cNvSpPr/>
                <p:nvPr/>
              </p:nvSpPr>
              <p:spPr>
                <a:xfrm>
                  <a:off x="4561589" y="3164822"/>
                  <a:ext cx="3140242" cy="529389"/>
                </a:xfrm>
                <a:prstGeom prst="roundRect">
                  <a:avLst/>
                </a:prstGeom>
                <a:ln w="38100"/>
              </p:spPr>
              <p:style>
                <a:lnRef idx="2">
                  <a:schemeClr val="accent1"/>
                </a:lnRef>
                <a:fillRef idx="1">
                  <a:schemeClr val="lt1"/>
                </a:fillRef>
                <a:effectRef idx="0">
                  <a:schemeClr val="accent1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sz="2400" b="1" dirty="0" err="1"/>
                    <a:t>Bittasini</a:t>
                  </a:r>
                  <a:r>
                    <a:rPr lang="en-US" sz="2400" b="1" dirty="0"/>
                    <a:t> </a:t>
                  </a:r>
                  <a:r>
                    <a:rPr lang="en-US" sz="2400" b="1" dirty="0" err="1"/>
                    <a:t>tanlang</a:t>
                  </a:r>
                  <a:r>
                    <a:rPr lang="en-US" sz="2400" b="1" dirty="0"/>
                    <a:t>  </a:t>
                  </a:r>
                  <a:endParaRPr lang="ru-RU" sz="2400" b="1" dirty="0"/>
                </a:p>
              </p:txBody>
            </p:sp>
            <p:sp>
              <p:nvSpPr>
                <p:cNvPr id="24" name="Равнобедренный треугольник 23"/>
                <p:cNvSpPr/>
                <p:nvPr/>
              </p:nvSpPr>
              <p:spPr>
                <a:xfrm flipV="1">
                  <a:off x="7259798" y="3273829"/>
                  <a:ext cx="377493" cy="283986"/>
                </a:xfrm>
                <a:prstGeom prst="triangle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</p:grpSp>
          <p:sp>
            <p:nvSpPr>
              <p:cNvPr id="27" name="Скругленный прямоугольник 26"/>
              <p:cNvSpPr/>
              <p:nvPr/>
            </p:nvSpPr>
            <p:spPr>
              <a:xfrm>
                <a:off x="1809446" y="707019"/>
                <a:ext cx="3140242" cy="529389"/>
              </a:xfrm>
              <a:prstGeom prst="roundRect">
                <a:avLst/>
              </a:prstGeom>
              <a:ln w="38100"/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en-US" sz="2400" b="1" dirty="0"/>
                  <a:t>&gt;</a:t>
                </a:r>
                <a:endParaRPr lang="ru-RU" sz="2400" b="1" dirty="0"/>
              </a:p>
            </p:txBody>
          </p:sp>
          <p:sp>
            <p:nvSpPr>
              <p:cNvPr id="30" name="Скругленный прямоугольник 29"/>
              <p:cNvSpPr/>
              <p:nvPr/>
            </p:nvSpPr>
            <p:spPr>
              <a:xfrm>
                <a:off x="1809446" y="1236408"/>
                <a:ext cx="3140242" cy="529389"/>
              </a:xfrm>
              <a:prstGeom prst="roundRect">
                <a:avLst/>
              </a:prstGeom>
              <a:ln w="38100"/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en-US" sz="2400" b="1" dirty="0"/>
                  <a:t>&lt;  </a:t>
                </a:r>
                <a:endParaRPr lang="ru-RU" sz="2400" b="1" dirty="0"/>
              </a:p>
            </p:txBody>
          </p:sp>
        </p:grpSp>
        <p:sp>
          <p:nvSpPr>
            <p:cNvPr id="68" name="Скругленный прямоугольник 67"/>
            <p:cNvSpPr/>
            <p:nvPr/>
          </p:nvSpPr>
          <p:spPr>
            <a:xfrm>
              <a:off x="-899283" y="7763319"/>
              <a:ext cx="3140242" cy="529389"/>
            </a:xfrm>
            <a:prstGeom prst="roundRect">
              <a:avLst/>
            </a:prstGeom>
            <a:ln w="38100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2400" b="1" dirty="0"/>
                <a:t>=  </a:t>
              </a:r>
              <a:endParaRPr lang="ru-RU" sz="2400" b="1" dirty="0"/>
            </a:p>
          </p:txBody>
        </p:sp>
      </p:grpSp>
      <p:graphicFrame>
        <p:nvGraphicFramePr>
          <p:cNvPr id="16" name="Таблица 15"/>
          <p:cNvGraphicFramePr>
            <a:graphicFrameLocks noGrp="1"/>
          </p:cNvGraphicFramePr>
          <p:nvPr/>
        </p:nvGraphicFramePr>
        <p:xfrm>
          <a:off x="914151" y="2689438"/>
          <a:ext cx="9780831" cy="3085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6027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26027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26027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71430"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solidFill>
                            <a:schemeClr val="bg1"/>
                          </a:solidFill>
                        </a:rPr>
                        <a:t>Salimning</a:t>
                      </a:r>
                      <a:r>
                        <a:rPr lang="en-US" sz="2400" b="1" dirty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chemeClr val="bg1"/>
                          </a:solidFill>
                        </a:rPr>
                        <a:t>sinindri</a:t>
                      </a:r>
                      <a:r>
                        <a:rPr lang="en-US" sz="2400" b="1" dirty="0">
                          <a:solidFill>
                            <a:schemeClr val="bg1"/>
                          </a:solidFill>
                        </a:rPr>
                        <a:t> </a:t>
                      </a:r>
                      <a:endParaRPr lang="ru-RU" sz="24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Karimning</a:t>
                      </a: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sinindri</a:t>
                      </a: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71430"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solidFill>
                            <a:schemeClr val="tx1"/>
                          </a:solidFill>
                        </a:rPr>
                        <a:t>Balandligi</a:t>
                      </a:r>
                      <a:r>
                        <a:rPr lang="en-US" sz="2400" b="1" dirty="0">
                          <a:solidFill>
                            <a:schemeClr val="tx1"/>
                          </a:solidFill>
                        </a:rPr>
                        <a:t>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solidFill>
                            <a:schemeClr val="tx1"/>
                          </a:solidFill>
                        </a:rPr>
                        <a:t>Balandligi</a:t>
                      </a:r>
                      <a:r>
                        <a:rPr lang="en-US" sz="2400" b="1" dirty="0">
                          <a:solidFill>
                            <a:schemeClr val="tx1"/>
                          </a:solidFill>
                        </a:rPr>
                        <a:t> 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71430"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solidFill>
                            <a:schemeClr val="tx1"/>
                          </a:solidFill>
                        </a:rPr>
                        <a:t>Diametri</a:t>
                      </a:r>
                      <a:r>
                        <a:rPr lang="en-US" sz="2400" b="1" dirty="0">
                          <a:solidFill>
                            <a:schemeClr val="tx1"/>
                          </a:solidFill>
                        </a:rPr>
                        <a:t>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solidFill>
                            <a:schemeClr val="tx1"/>
                          </a:solidFill>
                        </a:rPr>
                        <a:t>Diametri</a:t>
                      </a:r>
                      <a:r>
                        <a:rPr lang="en-US" sz="2400" b="1" dirty="0">
                          <a:solidFill>
                            <a:schemeClr val="tx1"/>
                          </a:solidFill>
                        </a:rPr>
                        <a:t> 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7143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2400" b="1" dirty="0">
                          <a:solidFill>
                            <a:schemeClr val="tx1"/>
                          </a:solidFill>
                        </a:rPr>
                        <a:t>Yon </a:t>
                      </a:r>
                      <a:r>
                        <a:rPr lang="en-US" sz="2400" b="1" dirty="0" err="1">
                          <a:solidFill>
                            <a:schemeClr val="tx1"/>
                          </a:solidFill>
                        </a:rPr>
                        <a:t>sirtining</a:t>
                      </a:r>
                      <a:r>
                        <a:rPr lang="en-US" sz="2400" b="1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chemeClr val="tx1"/>
                          </a:solidFill>
                        </a:rPr>
                        <a:t>yuzi</a:t>
                      </a:r>
                      <a:endParaRPr 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2400" b="1" dirty="0">
                          <a:solidFill>
                            <a:schemeClr val="tx1"/>
                          </a:solidFill>
                        </a:rPr>
                        <a:t>Yon </a:t>
                      </a:r>
                      <a:r>
                        <a:rPr lang="en-US" sz="2400" b="1" dirty="0" err="1">
                          <a:solidFill>
                            <a:schemeClr val="tx1"/>
                          </a:solidFill>
                        </a:rPr>
                        <a:t>sirtining</a:t>
                      </a:r>
                      <a:r>
                        <a:rPr lang="en-US" sz="2400" b="1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chemeClr val="tx1"/>
                          </a:solidFill>
                        </a:rPr>
                        <a:t>yuzi</a:t>
                      </a:r>
                      <a:endParaRPr 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pSp>
        <p:nvGrpSpPr>
          <p:cNvPr id="12" name="Группа 11"/>
          <p:cNvGrpSpPr/>
          <p:nvPr/>
        </p:nvGrpSpPr>
        <p:grpSpPr>
          <a:xfrm>
            <a:off x="4226550" y="3584210"/>
            <a:ext cx="3156031" cy="2075752"/>
            <a:chOff x="562056" y="370868"/>
            <a:chExt cx="3156031" cy="2075752"/>
          </a:xfrm>
        </p:grpSpPr>
        <p:grpSp>
          <p:nvGrpSpPr>
            <p:cNvPr id="93" name="Группа 92"/>
            <p:cNvGrpSpPr/>
            <p:nvPr/>
          </p:nvGrpSpPr>
          <p:grpSpPr>
            <a:xfrm>
              <a:off x="562056" y="370868"/>
              <a:ext cx="3156031" cy="1338364"/>
              <a:chOff x="1282696" y="327672"/>
              <a:chExt cx="3156031" cy="1338364"/>
            </a:xfrm>
          </p:grpSpPr>
          <p:sp>
            <p:nvSpPr>
              <p:cNvPr id="94" name="Скругленный прямоугольник 93"/>
              <p:cNvSpPr/>
              <p:nvPr/>
            </p:nvSpPr>
            <p:spPr>
              <a:xfrm>
                <a:off x="1298485" y="327672"/>
                <a:ext cx="3140242" cy="529389"/>
              </a:xfrm>
              <a:prstGeom prst="roundRect">
                <a:avLst/>
              </a:prstGeom>
              <a:solidFill>
                <a:schemeClr val="accent6">
                  <a:lumMod val="20000"/>
                  <a:lumOff val="80000"/>
                </a:schemeClr>
              </a:solidFill>
              <a:ln w="38100"/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en-US" sz="2400" b="1" dirty="0"/>
                  <a:t>&gt;</a:t>
                </a:r>
                <a:endParaRPr lang="ru-RU" sz="2400" b="1" dirty="0"/>
              </a:p>
            </p:txBody>
          </p:sp>
          <p:sp>
            <p:nvSpPr>
              <p:cNvPr id="95" name="Скругленный прямоугольник 94"/>
              <p:cNvSpPr/>
              <p:nvPr/>
            </p:nvSpPr>
            <p:spPr>
              <a:xfrm>
                <a:off x="1282696" y="1136647"/>
                <a:ext cx="3140242" cy="529389"/>
              </a:xfrm>
              <a:prstGeom prst="roundRect">
                <a:avLst/>
              </a:prstGeom>
              <a:solidFill>
                <a:schemeClr val="accent6">
                  <a:lumMod val="20000"/>
                  <a:lumOff val="80000"/>
                </a:schemeClr>
              </a:solidFill>
              <a:ln w="38100"/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en-US" sz="2400" b="1" dirty="0"/>
                  <a:t>&lt;  </a:t>
                </a:r>
                <a:endParaRPr lang="ru-RU" sz="2400" b="1" dirty="0"/>
              </a:p>
            </p:txBody>
          </p:sp>
        </p:grpSp>
        <p:sp>
          <p:nvSpPr>
            <p:cNvPr id="97" name="Скругленный прямоугольник 96"/>
            <p:cNvSpPr/>
            <p:nvPr/>
          </p:nvSpPr>
          <p:spPr>
            <a:xfrm>
              <a:off x="562056" y="1917231"/>
              <a:ext cx="3140242" cy="529389"/>
            </a:xfrm>
            <a:prstGeom prst="roundRect">
              <a:avLst/>
            </a:prstGeom>
            <a:ln w="38100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2400" b="1" dirty="0" err="1"/>
                <a:t>Bittasini</a:t>
              </a:r>
              <a:r>
                <a:rPr lang="en-US" sz="2400" b="1" dirty="0"/>
                <a:t> </a:t>
              </a:r>
              <a:r>
                <a:rPr lang="en-US" sz="2400" b="1" dirty="0" err="1"/>
                <a:t>tanlang</a:t>
              </a:r>
              <a:r>
                <a:rPr lang="en-US" sz="2400" b="1" dirty="0"/>
                <a:t>  </a:t>
              </a:r>
              <a:endParaRPr lang="ru-RU" sz="2400" b="1" dirty="0"/>
            </a:p>
          </p:txBody>
        </p:sp>
      </p:grpSp>
      <p:grpSp>
        <p:nvGrpSpPr>
          <p:cNvPr id="65" name="Группа 64"/>
          <p:cNvGrpSpPr/>
          <p:nvPr/>
        </p:nvGrpSpPr>
        <p:grpSpPr>
          <a:xfrm>
            <a:off x="633112" y="250490"/>
            <a:ext cx="11342652" cy="2453131"/>
            <a:chOff x="633112" y="250490"/>
            <a:chExt cx="11342652" cy="2453131"/>
          </a:xfrm>
        </p:grpSpPr>
        <p:sp>
          <p:nvSpPr>
            <p:cNvPr id="67" name="TextBox 66"/>
            <p:cNvSpPr txBox="1"/>
            <p:nvPr/>
          </p:nvSpPr>
          <p:spPr>
            <a:xfrm>
              <a:off x="633112" y="1160955"/>
              <a:ext cx="7031004" cy="1200329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n-US" sz="2400" b="1" dirty="0">
                  <a:solidFill>
                    <a:srgbClr val="002060"/>
                  </a:solidFill>
                </a:rPr>
                <a:t>	</a:t>
              </a:r>
              <a:r>
                <a:rPr lang="en-US" sz="2400" b="1" dirty="0" err="1">
                  <a:solidFill>
                    <a:srgbClr val="002060"/>
                  </a:solidFill>
                </a:rPr>
                <a:t>Hosil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bo‘lgan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silindrlar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xossalarini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solishtiring</a:t>
              </a:r>
              <a:r>
                <a:rPr lang="en-US" sz="2400" b="1" dirty="0">
                  <a:solidFill>
                    <a:srgbClr val="002060"/>
                  </a:solidFill>
                </a:rPr>
                <a:t>. </a:t>
              </a:r>
            </a:p>
            <a:p>
              <a:r>
                <a:rPr lang="en-US" sz="2400" b="1" dirty="0" err="1">
                  <a:solidFill>
                    <a:srgbClr val="002060"/>
                  </a:solidFill>
                </a:rPr>
                <a:t>Buning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uchun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ochiladigan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darchadan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bitta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munosabatni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tanlang</a:t>
              </a:r>
              <a:r>
                <a:rPr lang="en-US" sz="2400" b="1" dirty="0">
                  <a:solidFill>
                    <a:srgbClr val="002060"/>
                  </a:solidFill>
                </a:rPr>
                <a:t>.</a:t>
              </a:r>
              <a:endParaRPr lang="ru-RU" sz="2400" b="1" dirty="0">
                <a:solidFill>
                  <a:srgbClr val="002060"/>
                </a:solidFill>
              </a:endParaRPr>
            </a:p>
          </p:txBody>
        </p:sp>
        <p:pic>
          <p:nvPicPr>
            <p:cNvPr id="77" name="Рисунок 76" descr="Вырезка экрана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389" t="19309" r="22894" b="52177"/>
            <a:stretch>
              <a:fillRect/>
            </a:stretch>
          </p:blipFill>
          <p:spPr>
            <a:xfrm>
              <a:off x="8470232" y="1046824"/>
              <a:ext cx="3505532" cy="1656797"/>
            </a:xfrm>
            <a:prstGeom prst="rect">
              <a:avLst/>
            </a:prstGeom>
          </p:spPr>
        </p:pic>
        <p:sp>
          <p:nvSpPr>
            <p:cNvPr id="78" name="Прямоугольник 77"/>
            <p:cNvSpPr/>
            <p:nvPr/>
          </p:nvSpPr>
          <p:spPr>
            <a:xfrm>
              <a:off x="8032162" y="250490"/>
              <a:ext cx="1883849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b="1" dirty="0" err="1"/>
                <a:t>Salimning</a:t>
              </a:r>
              <a:r>
                <a:rPr lang="en-US" b="1" dirty="0"/>
                <a:t> </a:t>
              </a:r>
              <a:r>
                <a:rPr lang="en-US" b="1" dirty="0" err="1"/>
                <a:t>sinindri</a:t>
              </a:r>
              <a:endParaRPr lang="ru-RU" dirty="0"/>
            </a:p>
          </p:txBody>
        </p:sp>
        <p:sp>
          <p:nvSpPr>
            <p:cNvPr id="79" name="Прямоугольник 78"/>
            <p:cNvSpPr/>
            <p:nvPr/>
          </p:nvSpPr>
          <p:spPr>
            <a:xfrm>
              <a:off x="10051583" y="250490"/>
              <a:ext cx="1924181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b="1" dirty="0" err="1"/>
                <a:t>Karimning</a:t>
              </a:r>
              <a:r>
                <a:rPr lang="en-US" b="1" dirty="0"/>
                <a:t> </a:t>
              </a:r>
              <a:r>
                <a:rPr lang="en-US" b="1" dirty="0" err="1"/>
                <a:t>sinindri</a:t>
              </a:r>
              <a:endParaRPr lang="ru-RU" dirty="0"/>
            </a:p>
          </p:txBody>
        </p:sp>
      </p:grpSp>
      <p:grpSp>
        <p:nvGrpSpPr>
          <p:cNvPr id="80" name="Группа 79"/>
          <p:cNvGrpSpPr/>
          <p:nvPr/>
        </p:nvGrpSpPr>
        <p:grpSpPr>
          <a:xfrm>
            <a:off x="0" y="96694"/>
            <a:ext cx="12205898" cy="925128"/>
            <a:chOff x="0" y="13352"/>
            <a:chExt cx="12205898" cy="925128"/>
          </a:xfrm>
        </p:grpSpPr>
        <p:sp>
          <p:nvSpPr>
            <p:cNvPr id="81" name="Прямоугольник 80"/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dirty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TIMSS TOPSHIRIQLARIDAN NAMUNALAR</a:t>
              </a:r>
            </a:p>
          </p:txBody>
        </p:sp>
        <p:grpSp>
          <p:nvGrpSpPr>
            <p:cNvPr id="82" name="Группа 81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83" name="Прямоугольник 82"/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4" name="Прямоугольник 83"/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85" name="8-конечная звезда 84"/>
          <p:cNvSpPr/>
          <p:nvPr/>
        </p:nvSpPr>
        <p:spPr>
          <a:xfrm>
            <a:off x="252663" y="142413"/>
            <a:ext cx="1082842" cy="890336"/>
          </a:xfrm>
          <a:prstGeom prst="star8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Группа 10"/>
          <p:cNvGrpSpPr/>
          <p:nvPr/>
        </p:nvGrpSpPr>
        <p:grpSpPr>
          <a:xfrm>
            <a:off x="4200560" y="3524010"/>
            <a:ext cx="3140242" cy="2124404"/>
            <a:chOff x="-899283" y="6168304"/>
            <a:chExt cx="3140242" cy="2124404"/>
          </a:xfrm>
        </p:grpSpPr>
        <p:grpSp>
          <p:nvGrpSpPr>
            <p:cNvPr id="6" name="Группа 5"/>
            <p:cNvGrpSpPr/>
            <p:nvPr/>
          </p:nvGrpSpPr>
          <p:grpSpPr>
            <a:xfrm>
              <a:off x="-899283" y="6168304"/>
              <a:ext cx="3140242" cy="1595015"/>
              <a:chOff x="1809446" y="170782"/>
              <a:chExt cx="3140242" cy="1595015"/>
            </a:xfrm>
          </p:grpSpPr>
          <p:grpSp>
            <p:nvGrpSpPr>
              <p:cNvPr id="15" name="Группа 14"/>
              <p:cNvGrpSpPr/>
              <p:nvPr/>
            </p:nvGrpSpPr>
            <p:grpSpPr>
              <a:xfrm>
                <a:off x="1809446" y="170782"/>
                <a:ext cx="3140242" cy="529389"/>
                <a:chOff x="4561589" y="3164822"/>
                <a:chExt cx="3140242" cy="529389"/>
              </a:xfrm>
            </p:grpSpPr>
            <p:sp>
              <p:nvSpPr>
                <p:cNvPr id="17" name="Скругленный прямоугольник 16"/>
                <p:cNvSpPr/>
                <p:nvPr/>
              </p:nvSpPr>
              <p:spPr>
                <a:xfrm>
                  <a:off x="4561589" y="3164822"/>
                  <a:ext cx="3140242" cy="529389"/>
                </a:xfrm>
                <a:prstGeom prst="roundRect">
                  <a:avLst/>
                </a:prstGeom>
                <a:ln w="38100"/>
              </p:spPr>
              <p:style>
                <a:lnRef idx="2">
                  <a:schemeClr val="accent1"/>
                </a:lnRef>
                <a:fillRef idx="1">
                  <a:schemeClr val="lt1"/>
                </a:fillRef>
                <a:effectRef idx="0">
                  <a:schemeClr val="accent1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sz="2400" b="1" dirty="0" err="1"/>
                    <a:t>Bittasini</a:t>
                  </a:r>
                  <a:r>
                    <a:rPr lang="en-US" sz="2400" b="1" dirty="0"/>
                    <a:t> </a:t>
                  </a:r>
                  <a:r>
                    <a:rPr lang="en-US" sz="2400" b="1" dirty="0" err="1"/>
                    <a:t>tanlang</a:t>
                  </a:r>
                  <a:r>
                    <a:rPr lang="en-US" sz="2400" b="1" dirty="0"/>
                    <a:t>  </a:t>
                  </a:r>
                  <a:endParaRPr lang="ru-RU" sz="2400" b="1" dirty="0"/>
                </a:p>
              </p:txBody>
            </p:sp>
            <p:sp>
              <p:nvSpPr>
                <p:cNvPr id="24" name="Равнобедренный треугольник 23"/>
                <p:cNvSpPr/>
                <p:nvPr/>
              </p:nvSpPr>
              <p:spPr>
                <a:xfrm flipV="1">
                  <a:off x="7259798" y="3273829"/>
                  <a:ext cx="377493" cy="283986"/>
                </a:xfrm>
                <a:prstGeom prst="triangle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</p:grpSp>
          <p:sp>
            <p:nvSpPr>
              <p:cNvPr id="27" name="Скругленный прямоугольник 26"/>
              <p:cNvSpPr/>
              <p:nvPr/>
            </p:nvSpPr>
            <p:spPr>
              <a:xfrm>
                <a:off x="1809446" y="707019"/>
                <a:ext cx="3140242" cy="529389"/>
              </a:xfrm>
              <a:prstGeom prst="roundRect">
                <a:avLst/>
              </a:prstGeom>
              <a:ln w="38100"/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en-US" sz="2400" b="1" dirty="0"/>
                  <a:t>&gt;</a:t>
                </a:r>
                <a:endParaRPr lang="ru-RU" sz="2400" b="1" dirty="0"/>
              </a:p>
            </p:txBody>
          </p:sp>
          <p:sp>
            <p:nvSpPr>
              <p:cNvPr id="30" name="Скругленный прямоугольник 29"/>
              <p:cNvSpPr/>
              <p:nvPr/>
            </p:nvSpPr>
            <p:spPr>
              <a:xfrm>
                <a:off x="1809446" y="1236408"/>
                <a:ext cx="3140242" cy="529389"/>
              </a:xfrm>
              <a:prstGeom prst="roundRect">
                <a:avLst/>
              </a:prstGeom>
              <a:ln w="38100"/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en-US" sz="2400" b="1" dirty="0"/>
                  <a:t>&lt;  </a:t>
                </a:r>
                <a:endParaRPr lang="ru-RU" sz="2400" b="1" dirty="0"/>
              </a:p>
            </p:txBody>
          </p:sp>
        </p:grpSp>
        <p:sp>
          <p:nvSpPr>
            <p:cNvPr id="68" name="Скругленный прямоугольник 67"/>
            <p:cNvSpPr/>
            <p:nvPr/>
          </p:nvSpPr>
          <p:spPr>
            <a:xfrm>
              <a:off x="-899283" y="7763319"/>
              <a:ext cx="3140242" cy="529389"/>
            </a:xfrm>
            <a:prstGeom prst="roundRect">
              <a:avLst/>
            </a:prstGeom>
            <a:ln w="38100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2400" b="1" dirty="0"/>
                <a:t>=  </a:t>
              </a:r>
              <a:endParaRPr lang="ru-RU" sz="2400" b="1" dirty="0"/>
            </a:p>
          </p:txBody>
        </p:sp>
      </p:grpSp>
      <p:graphicFrame>
        <p:nvGraphicFramePr>
          <p:cNvPr id="16" name="Таблица 15"/>
          <p:cNvGraphicFramePr>
            <a:graphicFrameLocks noGrp="1"/>
          </p:cNvGraphicFramePr>
          <p:nvPr/>
        </p:nvGraphicFramePr>
        <p:xfrm>
          <a:off x="932245" y="2411555"/>
          <a:ext cx="9780831" cy="3085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6027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26027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26027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71430"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solidFill>
                            <a:schemeClr val="bg1"/>
                          </a:solidFill>
                        </a:rPr>
                        <a:t>Salimning</a:t>
                      </a:r>
                      <a:r>
                        <a:rPr lang="en-US" sz="2400" b="1" dirty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chemeClr val="bg1"/>
                          </a:solidFill>
                        </a:rPr>
                        <a:t>sinindri</a:t>
                      </a:r>
                      <a:r>
                        <a:rPr lang="en-US" sz="2400" b="1" dirty="0">
                          <a:solidFill>
                            <a:schemeClr val="bg1"/>
                          </a:solidFill>
                        </a:rPr>
                        <a:t> </a:t>
                      </a:r>
                      <a:endParaRPr lang="ru-RU" sz="24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Karimning</a:t>
                      </a: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sinindri</a:t>
                      </a: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71430"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solidFill>
                            <a:schemeClr val="tx1"/>
                          </a:solidFill>
                        </a:rPr>
                        <a:t>Balandligi</a:t>
                      </a:r>
                      <a:r>
                        <a:rPr lang="en-US" sz="2400" b="1" dirty="0">
                          <a:solidFill>
                            <a:schemeClr val="tx1"/>
                          </a:solidFill>
                        </a:rPr>
                        <a:t>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solidFill>
                            <a:schemeClr val="tx1"/>
                          </a:solidFill>
                        </a:rPr>
                        <a:t>Balandligi</a:t>
                      </a:r>
                      <a:r>
                        <a:rPr lang="en-US" sz="2400" b="1" dirty="0">
                          <a:solidFill>
                            <a:schemeClr val="tx1"/>
                          </a:solidFill>
                        </a:rPr>
                        <a:t> 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71430"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solidFill>
                            <a:schemeClr val="tx1"/>
                          </a:solidFill>
                        </a:rPr>
                        <a:t>Diametri</a:t>
                      </a:r>
                      <a:r>
                        <a:rPr lang="en-US" sz="2400" b="1" dirty="0">
                          <a:solidFill>
                            <a:schemeClr val="tx1"/>
                          </a:solidFill>
                        </a:rPr>
                        <a:t>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solidFill>
                            <a:schemeClr val="tx1"/>
                          </a:solidFill>
                        </a:rPr>
                        <a:t>Diametri</a:t>
                      </a:r>
                      <a:r>
                        <a:rPr lang="en-US" sz="2400" b="1" dirty="0">
                          <a:solidFill>
                            <a:schemeClr val="tx1"/>
                          </a:solidFill>
                        </a:rPr>
                        <a:t> 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7143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2400" b="1" dirty="0">
                          <a:solidFill>
                            <a:schemeClr val="tx1"/>
                          </a:solidFill>
                        </a:rPr>
                        <a:t>Yon </a:t>
                      </a:r>
                      <a:r>
                        <a:rPr lang="en-US" sz="2400" b="1" dirty="0" err="1">
                          <a:solidFill>
                            <a:schemeClr val="tx1"/>
                          </a:solidFill>
                        </a:rPr>
                        <a:t>sirtining</a:t>
                      </a:r>
                      <a:r>
                        <a:rPr lang="en-US" sz="2400" b="1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chemeClr val="tx1"/>
                          </a:solidFill>
                        </a:rPr>
                        <a:t>yuzi</a:t>
                      </a:r>
                      <a:endParaRPr 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2400" b="1" dirty="0">
                          <a:solidFill>
                            <a:schemeClr val="tx1"/>
                          </a:solidFill>
                        </a:rPr>
                        <a:t>Yon </a:t>
                      </a:r>
                      <a:r>
                        <a:rPr lang="en-US" sz="2400" b="1" dirty="0" err="1">
                          <a:solidFill>
                            <a:schemeClr val="tx1"/>
                          </a:solidFill>
                        </a:rPr>
                        <a:t>sirtining</a:t>
                      </a:r>
                      <a:r>
                        <a:rPr lang="en-US" sz="2400" b="1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chemeClr val="tx1"/>
                          </a:solidFill>
                        </a:rPr>
                        <a:t>yuzi</a:t>
                      </a:r>
                      <a:endParaRPr 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pSp>
        <p:nvGrpSpPr>
          <p:cNvPr id="12" name="Группа 11"/>
          <p:cNvGrpSpPr/>
          <p:nvPr/>
        </p:nvGrpSpPr>
        <p:grpSpPr>
          <a:xfrm>
            <a:off x="4236751" y="3280068"/>
            <a:ext cx="3156031" cy="2075752"/>
            <a:chOff x="562056" y="370868"/>
            <a:chExt cx="3156031" cy="2075752"/>
          </a:xfrm>
        </p:grpSpPr>
        <p:grpSp>
          <p:nvGrpSpPr>
            <p:cNvPr id="93" name="Группа 92"/>
            <p:cNvGrpSpPr/>
            <p:nvPr/>
          </p:nvGrpSpPr>
          <p:grpSpPr>
            <a:xfrm>
              <a:off x="562056" y="370868"/>
              <a:ext cx="3156031" cy="1338364"/>
              <a:chOff x="1282696" y="327672"/>
              <a:chExt cx="3156031" cy="1338364"/>
            </a:xfrm>
          </p:grpSpPr>
          <p:sp>
            <p:nvSpPr>
              <p:cNvPr id="94" name="Скругленный прямоугольник 93"/>
              <p:cNvSpPr/>
              <p:nvPr/>
            </p:nvSpPr>
            <p:spPr>
              <a:xfrm>
                <a:off x="1298485" y="327672"/>
                <a:ext cx="3140242" cy="529389"/>
              </a:xfrm>
              <a:prstGeom prst="roundRect">
                <a:avLst/>
              </a:prstGeom>
              <a:solidFill>
                <a:schemeClr val="accent6">
                  <a:lumMod val="20000"/>
                  <a:lumOff val="80000"/>
                </a:schemeClr>
              </a:solidFill>
              <a:ln w="38100"/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en-US" sz="2400" b="1" dirty="0"/>
                  <a:t>&gt;</a:t>
                </a:r>
                <a:endParaRPr lang="ru-RU" sz="2400" b="1" dirty="0"/>
              </a:p>
            </p:txBody>
          </p:sp>
          <p:sp>
            <p:nvSpPr>
              <p:cNvPr id="95" name="Скругленный прямоугольник 94"/>
              <p:cNvSpPr/>
              <p:nvPr/>
            </p:nvSpPr>
            <p:spPr>
              <a:xfrm>
                <a:off x="1282696" y="1136647"/>
                <a:ext cx="3140242" cy="529389"/>
              </a:xfrm>
              <a:prstGeom prst="roundRect">
                <a:avLst/>
              </a:prstGeom>
              <a:solidFill>
                <a:schemeClr val="accent6">
                  <a:lumMod val="20000"/>
                  <a:lumOff val="80000"/>
                </a:schemeClr>
              </a:solidFill>
              <a:ln w="38100"/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en-US" sz="2400" b="1" dirty="0"/>
                  <a:t>&gt;  </a:t>
                </a:r>
                <a:endParaRPr lang="ru-RU" sz="2400" b="1" dirty="0"/>
              </a:p>
            </p:txBody>
          </p:sp>
        </p:grpSp>
        <p:sp>
          <p:nvSpPr>
            <p:cNvPr id="97" name="Скругленный прямоугольник 96"/>
            <p:cNvSpPr/>
            <p:nvPr/>
          </p:nvSpPr>
          <p:spPr>
            <a:xfrm>
              <a:off x="562056" y="1917231"/>
              <a:ext cx="3140242" cy="529389"/>
            </a:xfrm>
            <a:prstGeom prst="roundRect">
              <a:avLst/>
            </a:prstGeom>
            <a:ln w="38100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2400" b="1" dirty="0" err="1"/>
                <a:t>Bittasini</a:t>
              </a:r>
              <a:r>
                <a:rPr lang="en-US" sz="2400" b="1" dirty="0"/>
                <a:t> </a:t>
              </a:r>
              <a:r>
                <a:rPr lang="en-US" sz="2400" b="1" dirty="0" err="1"/>
                <a:t>tanlang</a:t>
              </a:r>
              <a:r>
                <a:rPr lang="en-US" sz="2400" b="1" dirty="0"/>
                <a:t>  </a:t>
              </a:r>
              <a:endParaRPr lang="ru-RU" sz="2400" b="1" dirty="0"/>
            </a:p>
          </p:txBody>
        </p:sp>
      </p:grpSp>
      <p:grpSp>
        <p:nvGrpSpPr>
          <p:cNvPr id="20" name="Группа 19"/>
          <p:cNvGrpSpPr/>
          <p:nvPr/>
        </p:nvGrpSpPr>
        <p:grpSpPr>
          <a:xfrm>
            <a:off x="4218656" y="4824236"/>
            <a:ext cx="3140242" cy="2124404"/>
            <a:chOff x="-899283" y="6168304"/>
            <a:chExt cx="3140242" cy="2124404"/>
          </a:xfrm>
        </p:grpSpPr>
        <p:grpSp>
          <p:nvGrpSpPr>
            <p:cNvPr id="21" name="Группа 20"/>
            <p:cNvGrpSpPr/>
            <p:nvPr/>
          </p:nvGrpSpPr>
          <p:grpSpPr>
            <a:xfrm>
              <a:off x="-899283" y="6168304"/>
              <a:ext cx="3140242" cy="1595015"/>
              <a:chOff x="1809446" y="170782"/>
              <a:chExt cx="3140242" cy="1595015"/>
            </a:xfrm>
          </p:grpSpPr>
          <p:grpSp>
            <p:nvGrpSpPr>
              <p:cNvPr id="23" name="Группа 22"/>
              <p:cNvGrpSpPr/>
              <p:nvPr/>
            </p:nvGrpSpPr>
            <p:grpSpPr>
              <a:xfrm>
                <a:off x="1809446" y="170782"/>
                <a:ext cx="3140242" cy="529389"/>
                <a:chOff x="4561589" y="3164822"/>
                <a:chExt cx="3140242" cy="529389"/>
              </a:xfrm>
            </p:grpSpPr>
            <p:sp>
              <p:nvSpPr>
                <p:cNvPr id="28" name="Скругленный прямоугольник 27"/>
                <p:cNvSpPr/>
                <p:nvPr/>
              </p:nvSpPr>
              <p:spPr>
                <a:xfrm>
                  <a:off x="4561589" y="3164822"/>
                  <a:ext cx="3140242" cy="529389"/>
                </a:xfrm>
                <a:prstGeom prst="roundRect">
                  <a:avLst/>
                </a:prstGeom>
                <a:ln w="38100"/>
              </p:spPr>
              <p:style>
                <a:lnRef idx="2">
                  <a:schemeClr val="accent1"/>
                </a:lnRef>
                <a:fillRef idx="1">
                  <a:schemeClr val="lt1"/>
                </a:fillRef>
                <a:effectRef idx="0">
                  <a:schemeClr val="accent1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sz="2400" b="1" dirty="0" err="1"/>
                    <a:t>Bittasini</a:t>
                  </a:r>
                  <a:r>
                    <a:rPr lang="en-US" sz="2400" b="1" dirty="0"/>
                    <a:t> </a:t>
                  </a:r>
                  <a:r>
                    <a:rPr lang="en-US" sz="2400" b="1" dirty="0" err="1"/>
                    <a:t>tanlang</a:t>
                  </a:r>
                  <a:r>
                    <a:rPr lang="en-US" sz="2400" b="1" dirty="0"/>
                    <a:t>  </a:t>
                  </a:r>
                  <a:endParaRPr lang="ru-RU" sz="2400" b="1" dirty="0"/>
                </a:p>
              </p:txBody>
            </p:sp>
            <p:sp>
              <p:nvSpPr>
                <p:cNvPr id="29" name="Равнобедренный треугольник 28"/>
                <p:cNvSpPr/>
                <p:nvPr/>
              </p:nvSpPr>
              <p:spPr>
                <a:xfrm flipV="1">
                  <a:off x="7259798" y="3273829"/>
                  <a:ext cx="377493" cy="283986"/>
                </a:xfrm>
                <a:prstGeom prst="triangle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</p:grpSp>
          <p:sp>
            <p:nvSpPr>
              <p:cNvPr id="25" name="Скругленный прямоугольник 24"/>
              <p:cNvSpPr/>
              <p:nvPr/>
            </p:nvSpPr>
            <p:spPr>
              <a:xfrm>
                <a:off x="1809446" y="707019"/>
                <a:ext cx="3140242" cy="529389"/>
              </a:xfrm>
              <a:prstGeom prst="roundRect">
                <a:avLst/>
              </a:prstGeom>
              <a:ln w="38100"/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en-US" sz="2400" b="1" dirty="0"/>
                  <a:t>&gt;</a:t>
                </a:r>
                <a:endParaRPr lang="ru-RU" sz="2400" b="1" dirty="0"/>
              </a:p>
            </p:txBody>
          </p:sp>
          <p:sp>
            <p:nvSpPr>
              <p:cNvPr id="26" name="Скругленный прямоугольник 25"/>
              <p:cNvSpPr/>
              <p:nvPr/>
            </p:nvSpPr>
            <p:spPr>
              <a:xfrm>
                <a:off x="1809446" y="1236408"/>
                <a:ext cx="3140242" cy="529389"/>
              </a:xfrm>
              <a:prstGeom prst="roundRect">
                <a:avLst/>
              </a:prstGeom>
              <a:ln w="38100"/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en-US" sz="2400" b="1" dirty="0"/>
                  <a:t>&lt;  </a:t>
                </a:r>
                <a:endParaRPr lang="ru-RU" sz="2400" b="1" dirty="0"/>
              </a:p>
            </p:txBody>
          </p:sp>
        </p:grpSp>
        <p:sp>
          <p:nvSpPr>
            <p:cNvPr id="22" name="Скругленный прямоугольник 21"/>
            <p:cNvSpPr/>
            <p:nvPr/>
          </p:nvSpPr>
          <p:spPr>
            <a:xfrm>
              <a:off x="-899283" y="7763319"/>
              <a:ext cx="3140242" cy="529389"/>
            </a:xfrm>
            <a:prstGeom prst="roundRect">
              <a:avLst/>
            </a:prstGeom>
            <a:ln w="38100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2400" b="1" dirty="0"/>
                <a:t>=  </a:t>
              </a:r>
              <a:endParaRPr lang="ru-RU" sz="2400" b="1" dirty="0"/>
            </a:p>
          </p:txBody>
        </p:sp>
      </p:grpSp>
      <p:grpSp>
        <p:nvGrpSpPr>
          <p:cNvPr id="31" name="Группа 30"/>
          <p:cNvGrpSpPr/>
          <p:nvPr/>
        </p:nvGrpSpPr>
        <p:grpSpPr>
          <a:xfrm>
            <a:off x="633112" y="250490"/>
            <a:ext cx="11342652" cy="2453131"/>
            <a:chOff x="633112" y="250490"/>
            <a:chExt cx="11342652" cy="2453131"/>
          </a:xfrm>
        </p:grpSpPr>
        <p:sp>
          <p:nvSpPr>
            <p:cNvPr id="32" name="TextBox 31"/>
            <p:cNvSpPr txBox="1"/>
            <p:nvPr/>
          </p:nvSpPr>
          <p:spPr>
            <a:xfrm>
              <a:off x="633112" y="1160955"/>
              <a:ext cx="7031004" cy="1200329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n-US" sz="2400" b="1" dirty="0">
                  <a:solidFill>
                    <a:srgbClr val="002060"/>
                  </a:solidFill>
                </a:rPr>
                <a:t>	</a:t>
              </a:r>
              <a:r>
                <a:rPr lang="en-US" sz="2400" b="1" dirty="0" err="1">
                  <a:solidFill>
                    <a:srgbClr val="002060"/>
                  </a:solidFill>
                </a:rPr>
                <a:t>Hosil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bo‘lgan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silindrlar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xossalarini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solishtiring</a:t>
              </a:r>
              <a:r>
                <a:rPr lang="en-US" sz="2400" b="1" dirty="0">
                  <a:solidFill>
                    <a:srgbClr val="002060"/>
                  </a:solidFill>
                </a:rPr>
                <a:t>. </a:t>
              </a:r>
            </a:p>
            <a:p>
              <a:r>
                <a:rPr lang="en-US" sz="2400" b="1" dirty="0" err="1">
                  <a:solidFill>
                    <a:srgbClr val="002060"/>
                  </a:solidFill>
                </a:rPr>
                <a:t>Buning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uchun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ochiladigan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darchadan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bitta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munosabatni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tanlang</a:t>
              </a:r>
              <a:r>
                <a:rPr lang="en-US" sz="2400" b="1" dirty="0">
                  <a:solidFill>
                    <a:srgbClr val="002060"/>
                  </a:solidFill>
                </a:rPr>
                <a:t>.</a:t>
              </a:r>
              <a:endParaRPr lang="ru-RU" sz="2400" b="1" dirty="0">
                <a:solidFill>
                  <a:srgbClr val="002060"/>
                </a:solidFill>
              </a:endParaRPr>
            </a:p>
          </p:txBody>
        </p:sp>
        <p:pic>
          <p:nvPicPr>
            <p:cNvPr id="33" name="Рисунок 32" descr="Вырезка экрана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389" t="19309" r="22894" b="52177"/>
            <a:stretch>
              <a:fillRect/>
            </a:stretch>
          </p:blipFill>
          <p:spPr>
            <a:xfrm>
              <a:off x="8705814" y="1158166"/>
              <a:ext cx="3269950" cy="1545455"/>
            </a:xfrm>
            <a:prstGeom prst="rect">
              <a:avLst/>
            </a:prstGeom>
          </p:spPr>
        </p:pic>
        <p:sp>
          <p:nvSpPr>
            <p:cNvPr id="34" name="Прямоугольник 33"/>
            <p:cNvSpPr/>
            <p:nvPr/>
          </p:nvSpPr>
          <p:spPr>
            <a:xfrm>
              <a:off x="8032162" y="250490"/>
              <a:ext cx="1883849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b="1" dirty="0" err="1"/>
                <a:t>Salimning</a:t>
              </a:r>
              <a:r>
                <a:rPr lang="en-US" b="1" dirty="0"/>
                <a:t> </a:t>
              </a:r>
              <a:r>
                <a:rPr lang="en-US" b="1" dirty="0" err="1"/>
                <a:t>sinindri</a:t>
              </a:r>
              <a:endParaRPr lang="ru-RU" dirty="0"/>
            </a:p>
          </p:txBody>
        </p:sp>
        <p:sp>
          <p:nvSpPr>
            <p:cNvPr id="36" name="Прямоугольник 35"/>
            <p:cNvSpPr/>
            <p:nvPr/>
          </p:nvSpPr>
          <p:spPr>
            <a:xfrm>
              <a:off x="10051583" y="250490"/>
              <a:ext cx="1924181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b="1" dirty="0" err="1"/>
                <a:t>Karimning</a:t>
              </a:r>
              <a:r>
                <a:rPr lang="en-US" b="1" dirty="0"/>
                <a:t> </a:t>
              </a:r>
              <a:r>
                <a:rPr lang="en-US" b="1" dirty="0" err="1"/>
                <a:t>sinindri</a:t>
              </a:r>
              <a:endParaRPr lang="ru-RU" dirty="0"/>
            </a:p>
          </p:txBody>
        </p:sp>
      </p:grpSp>
      <p:grpSp>
        <p:nvGrpSpPr>
          <p:cNvPr id="37" name="Группа 36"/>
          <p:cNvGrpSpPr/>
          <p:nvPr/>
        </p:nvGrpSpPr>
        <p:grpSpPr>
          <a:xfrm>
            <a:off x="0" y="96694"/>
            <a:ext cx="12205898" cy="925128"/>
            <a:chOff x="0" y="13352"/>
            <a:chExt cx="12205898" cy="925128"/>
          </a:xfrm>
        </p:grpSpPr>
        <p:sp>
          <p:nvSpPr>
            <p:cNvPr id="38" name="Прямоугольник 37"/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dirty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TIMSS TOPSHIRIQLARIDAN NAMUNALAR</a:t>
              </a:r>
            </a:p>
          </p:txBody>
        </p:sp>
        <p:grpSp>
          <p:nvGrpSpPr>
            <p:cNvPr id="39" name="Группа 38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40" name="Прямоугольник 39"/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" name="Прямоугольник 40"/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42" name="8-конечная звезда 41"/>
          <p:cNvSpPr/>
          <p:nvPr/>
        </p:nvSpPr>
        <p:spPr>
          <a:xfrm>
            <a:off x="252663" y="142413"/>
            <a:ext cx="1082842" cy="890336"/>
          </a:xfrm>
          <a:prstGeom prst="star8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Группа 10"/>
          <p:cNvGrpSpPr/>
          <p:nvPr/>
        </p:nvGrpSpPr>
        <p:grpSpPr>
          <a:xfrm>
            <a:off x="4200560" y="3524010"/>
            <a:ext cx="3140242" cy="2124404"/>
            <a:chOff x="-899283" y="6168304"/>
            <a:chExt cx="3140242" cy="2124404"/>
          </a:xfrm>
        </p:grpSpPr>
        <p:grpSp>
          <p:nvGrpSpPr>
            <p:cNvPr id="6" name="Группа 5"/>
            <p:cNvGrpSpPr/>
            <p:nvPr/>
          </p:nvGrpSpPr>
          <p:grpSpPr>
            <a:xfrm>
              <a:off x="-899283" y="6168304"/>
              <a:ext cx="3140242" cy="1595015"/>
              <a:chOff x="1809446" y="170782"/>
              <a:chExt cx="3140242" cy="1595015"/>
            </a:xfrm>
          </p:grpSpPr>
          <p:grpSp>
            <p:nvGrpSpPr>
              <p:cNvPr id="15" name="Группа 14"/>
              <p:cNvGrpSpPr/>
              <p:nvPr/>
            </p:nvGrpSpPr>
            <p:grpSpPr>
              <a:xfrm>
                <a:off x="1809446" y="170782"/>
                <a:ext cx="3140242" cy="529389"/>
                <a:chOff x="4561589" y="3164822"/>
                <a:chExt cx="3140242" cy="529389"/>
              </a:xfrm>
            </p:grpSpPr>
            <p:sp>
              <p:nvSpPr>
                <p:cNvPr id="17" name="Скругленный прямоугольник 16"/>
                <p:cNvSpPr/>
                <p:nvPr/>
              </p:nvSpPr>
              <p:spPr>
                <a:xfrm>
                  <a:off x="4561589" y="3164822"/>
                  <a:ext cx="3140242" cy="529389"/>
                </a:xfrm>
                <a:prstGeom prst="roundRect">
                  <a:avLst/>
                </a:prstGeom>
                <a:ln w="38100"/>
              </p:spPr>
              <p:style>
                <a:lnRef idx="2">
                  <a:schemeClr val="accent1"/>
                </a:lnRef>
                <a:fillRef idx="1">
                  <a:schemeClr val="lt1"/>
                </a:fillRef>
                <a:effectRef idx="0">
                  <a:schemeClr val="accent1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sz="2400" b="1" dirty="0" err="1"/>
                    <a:t>Bittasini</a:t>
                  </a:r>
                  <a:r>
                    <a:rPr lang="en-US" sz="2400" b="1" dirty="0"/>
                    <a:t> </a:t>
                  </a:r>
                  <a:r>
                    <a:rPr lang="en-US" sz="2400" b="1" dirty="0" err="1"/>
                    <a:t>tanlang</a:t>
                  </a:r>
                  <a:r>
                    <a:rPr lang="en-US" sz="2400" b="1" dirty="0"/>
                    <a:t>  </a:t>
                  </a:r>
                  <a:endParaRPr lang="ru-RU" sz="2400" b="1" dirty="0"/>
                </a:p>
              </p:txBody>
            </p:sp>
            <p:sp>
              <p:nvSpPr>
                <p:cNvPr id="24" name="Равнобедренный треугольник 23"/>
                <p:cNvSpPr/>
                <p:nvPr/>
              </p:nvSpPr>
              <p:spPr>
                <a:xfrm flipV="1">
                  <a:off x="7259798" y="3273829"/>
                  <a:ext cx="377493" cy="283986"/>
                </a:xfrm>
                <a:prstGeom prst="triangle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</p:grpSp>
          <p:sp>
            <p:nvSpPr>
              <p:cNvPr id="27" name="Скругленный прямоугольник 26"/>
              <p:cNvSpPr/>
              <p:nvPr/>
            </p:nvSpPr>
            <p:spPr>
              <a:xfrm>
                <a:off x="1809446" y="707019"/>
                <a:ext cx="3140242" cy="529389"/>
              </a:xfrm>
              <a:prstGeom prst="roundRect">
                <a:avLst/>
              </a:prstGeom>
              <a:ln w="38100"/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en-US" sz="2400" b="1" dirty="0"/>
                  <a:t>&gt;</a:t>
                </a:r>
                <a:endParaRPr lang="ru-RU" sz="2400" b="1" dirty="0"/>
              </a:p>
            </p:txBody>
          </p:sp>
          <p:sp>
            <p:nvSpPr>
              <p:cNvPr id="30" name="Скругленный прямоугольник 29"/>
              <p:cNvSpPr/>
              <p:nvPr/>
            </p:nvSpPr>
            <p:spPr>
              <a:xfrm>
                <a:off x="1809446" y="1236408"/>
                <a:ext cx="3140242" cy="529389"/>
              </a:xfrm>
              <a:prstGeom prst="roundRect">
                <a:avLst/>
              </a:prstGeom>
              <a:ln w="38100"/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en-US" sz="2400" b="1" dirty="0"/>
                  <a:t>&lt;  </a:t>
                </a:r>
                <a:endParaRPr lang="ru-RU" sz="2400" b="1" dirty="0"/>
              </a:p>
            </p:txBody>
          </p:sp>
        </p:grpSp>
        <p:sp>
          <p:nvSpPr>
            <p:cNvPr id="68" name="Скругленный прямоугольник 67"/>
            <p:cNvSpPr/>
            <p:nvPr/>
          </p:nvSpPr>
          <p:spPr>
            <a:xfrm>
              <a:off x="-899283" y="7763319"/>
              <a:ext cx="3140242" cy="529389"/>
            </a:xfrm>
            <a:prstGeom prst="roundRect">
              <a:avLst/>
            </a:prstGeom>
            <a:ln w="38100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2400" b="1" dirty="0"/>
                <a:t>=  </a:t>
              </a:r>
              <a:endParaRPr lang="ru-RU" sz="2400" b="1" dirty="0"/>
            </a:p>
          </p:txBody>
        </p:sp>
      </p:grpSp>
      <p:graphicFrame>
        <p:nvGraphicFramePr>
          <p:cNvPr id="16" name="Таблица 15"/>
          <p:cNvGraphicFramePr>
            <a:graphicFrameLocks noGrp="1"/>
          </p:cNvGraphicFramePr>
          <p:nvPr/>
        </p:nvGraphicFramePr>
        <p:xfrm>
          <a:off x="914151" y="2689438"/>
          <a:ext cx="9780831" cy="3085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6027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26027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26027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71430"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solidFill>
                            <a:schemeClr val="bg1"/>
                          </a:solidFill>
                        </a:rPr>
                        <a:t>Salimning</a:t>
                      </a:r>
                      <a:r>
                        <a:rPr lang="en-US" sz="2400" b="1" dirty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chemeClr val="bg1"/>
                          </a:solidFill>
                        </a:rPr>
                        <a:t>sinindri</a:t>
                      </a:r>
                      <a:r>
                        <a:rPr lang="en-US" sz="2400" b="1" dirty="0">
                          <a:solidFill>
                            <a:schemeClr val="bg1"/>
                          </a:solidFill>
                        </a:rPr>
                        <a:t> </a:t>
                      </a:r>
                      <a:endParaRPr lang="ru-RU" sz="24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Karimning</a:t>
                      </a: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2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sinindri</a:t>
                      </a: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71430"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solidFill>
                            <a:schemeClr val="tx1"/>
                          </a:solidFill>
                        </a:rPr>
                        <a:t>Balandligi</a:t>
                      </a:r>
                      <a:r>
                        <a:rPr lang="en-US" sz="2400" b="1" dirty="0">
                          <a:solidFill>
                            <a:schemeClr val="tx1"/>
                          </a:solidFill>
                        </a:rPr>
                        <a:t>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solidFill>
                            <a:schemeClr val="tx1"/>
                          </a:solidFill>
                        </a:rPr>
                        <a:t>Balandligi</a:t>
                      </a:r>
                      <a:r>
                        <a:rPr lang="en-US" sz="2400" b="1" dirty="0">
                          <a:solidFill>
                            <a:schemeClr val="tx1"/>
                          </a:solidFill>
                        </a:rPr>
                        <a:t> 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71430"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solidFill>
                            <a:schemeClr val="tx1"/>
                          </a:solidFill>
                        </a:rPr>
                        <a:t>Diametri</a:t>
                      </a:r>
                      <a:r>
                        <a:rPr lang="en-US" sz="2400" b="1" dirty="0">
                          <a:solidFill>
                            <a:schemeClr val="tx1"/>
                          </a:solidFill>
                        </a:rPr>
                        <a:t>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solidFill>
                            <a:schemeClr val="tx1"/>
                          </a:solidFill>
                        </a:rPr>
                        <a:t>Diametri</a:t>
                      </a:r>
                      <a:r>
                        <a:rPr lang="en-US" sz="2400" b="1" dirty="0">
                          <a:solidFill>
                            <a:schemeClr val="tx1"/>
                          </a:solidFill>
                        </a:rPr>
                        <a:t> 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7143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2400" b="1" dirty="0">
                          <a:solidFill>
                            <a:schemeClr val="tx1"/>
                          </a:solidFill>
                        </a:rPr>
                        <a:t>Yon </a:t>
                      </a:r>
                      <a:r>
                        <a:rPr lang="en-US" sz="2400" b="1" dirty="0" err="1">
                          <a:solidFill>
                            <a:schemeClr val="tx1"/>
                          </a:solidFill>
                        </a:rPr>
                        <a:t>sirtining</a:t>
                      </a:r>
                      <a:r>
                        <a:rPr lang="en-US" sz="2400" b="1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chemeClr val="tx1"/>
                          </a:solidFill>
                        </a:rPr>
                        <a:t>yuzi</a:t>
                      </a:r>
                      <a:endParaRPr 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2400" b="1" dirty="0">
                          <a:solidFill>
                            <a:schemeClr val="tx1"/>
                          </a:solidFill>
                        </a:rPr>
                        <a:t>Yon </a:t>
                      </a:r>
                      <a:r>
                        <a:rPr lang="en-US" sz="2400" b="1" dirty="0" err="1">
                          <a:solidFill>
                            <a:schemeClr val="tx1"/>
                          </a:solidFill>
                        </a:rPr>
                        <a:t>sirtining</a:t>
                      </a:r>
                      <a:r>
                        <a:rPr lang="en-US" sz="2400" b="1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chemeClr val="tx1"/>
                          </a:solidFill>
                        </a:rPr>
                        <a:t>yuzi</a:t>
                      </a:r>
                      <a:endParaRPr 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pSp>
        <p:nvGrpSpPr>
          <p:cNvPr id="57" name="Группа 56"/>
          <p:cNvGrpSpPr/>
          <p:nvPr/>
        </p:nvGrpSpPr>
        <p:grpSpPr>
          <a:xfrm>
            <a:off x="4226550" y="3548333"/>
            <a:ext cx="3156031" cy="2130736"/>
            <a:chOff x="1282696" y="327672"/>
            <a:chExt cx="3156031" cy="2130736"/>
          </a:xfrm>
        </p:grpSpPr>
        <p:sp>
          <p:nvSpPr>
            <p:cNvPr id="58" name="Скругленный прямоугольник 57"/>
            <p:cNvSpPr/>
            <p:nvPr/>
          </p:nvSpPr>
          <p:spPr>
            <a:xfrm>
              <a:off x="1298485" y="327672"/>
              <a:ext cx="3140242" cy="529389"/>
            </a:xfrm>
            <a:prstGeom prst="roundRect">
              <a:avLst/>
            </a:prstGeom>
            <a:solidFill>
              <a:schemeClr val="accent6">
                <a:lumMod val="20000"/>
                <a:lumOff val="80000"/>
              </a:schemeClr>
            </a:solidFill>
            <a:ln w="38100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2400" b="1" dirty="0"/>
                <a:t>&gt;</a:t>
              </a:r>
              <a:endParaRPr lang="ru-RU" sz="2400" b="1" dirty="0"/>
            </a:p>
          </p:txBody>
        </p:sp>
        <p:sp>
          <p:nvSpPr>
            <p:cNvPr id="66" name="Скругленный прямоугольник 65"/>
            <p:cNvSpPr/>
            <p:nvPr/>
          </p:nvSpPr>
          <p:spPr>
            <a:xfrm>
              <a:off x="1282696" y="1136647"/>
              <a:ext cx="3140242" cy="529389"/>
            </a:xfrm>
            <a:prstGeom prst="roundRect">
              <a:avLst/>
            </a:prstGeom>
            <a:solidFill>
              <a:schemeClr val="accent6">
                <a:lumMod val="20000"/>
                <a:lumOff val="80000"/>
              </a:schemeClr>
            </a:solidFill>
            <a:ln w="38100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2400" b="1" dirty="0"/>
                <a:t>&gt;  </a:t>
              </a:r>
              <a:endParaRPr lang="ru-RU" sz="2400" b="1" dirty="0"/>
            </a:p>
          </p:txBody>
        </p:sp>
        <p:sp>
          <p:nvSpPr>
            <p:cNvPr id="64" name="Скругленный прямоугольник 63"/>
            <p:cNvSpPr/>
            <p:nvPr/>
          </p:nvSpPr>
          <p:spPr>
            <a:xfrm>
              <a:off x="1282696" y="1929019"/>
              <a:ext cx="3140242" cy="529389"/>
            </a:xfrm>
            <a:prstGeom prst="roundRect">
              <a:avLst/>
            </a:prstGeom>
            <a:solidFill>
              <a:schemeClr val="accent6">
                <a:lumMod val="20000"/>
                <a:lumOff val="80000"/>
              </a:schemeClr>
            </a:solidFill>
            <a:ln w="38100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2400" b="1" dirty="0"/>
                <a:t>= </a:t>
              </a:r>
              <a:endParaRPr lang="ru-RU" sz="2400" b="1" dirty="0"/>
            </a:p>
          </p:txBody>
        </p:sp>
      </p:grpSp>
      <p:grpSp>
        <p:nvGrpSpPr>
          <p:cNvPr id="65" name="Группа 64"/>
          <p:cNvGrpSpPr/>
          <p:nvPr/>
        </p:nvGrpSpPr>
        <p:grpSpPr>
          <a:xfrm>
            <a:off x="633112" y="250490"/>
            <a:ext cx="11342652" cy="2453131"/>
            <a:chOff x="633112" y="250490"/>
            <a:chExt cx="11342652" cy="2453131"/>
          </a:xfrm>
        </p:grpSpPr>
        <p:sp>
          <p:nvSpPr>
            <p:cNvPr id="67" name="TextBox 66"/>
            <p:cNvSpPr txBox="1"/>
            <p:nvPr/>
          </p:nvSpPr>
          <p:spPr>
            <a:xfrm>
              <a:off x="633112" y="1160955"/>
              <a:ext cx="7031004" cy="1200329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n-US" sz="2400" b="1" dirty="0">
                  <a:solidFill>
                    <a:srgbClr val="002060"/>
                  </a:solidFill>
                </a:rPr>
                <a:t>	</a:t>
              </a:r>
              <a:r>
                <a:rPr lang="en-US" sz="2400" b="1" dirty="0" err="1">
                  <a:solidFill>
                    <a:srgbClr val="002060"/>
                  </a:solidFill>
                </a:rPr>
                <a:t>Hosil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bo‘lgan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silindrlar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xossalarini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solishtiring</a:t>
              </a:r>
              <a:r>
                <a:rPr lang="en-US" sz="2400" b="1" dirty="0">
                  <a:solidFill>
                    <a:srgbClr val="002060"/>
                  </a:solidFill>
                </a:rPr>
                <a:t>. </a:t>
              </a:r>
            </a:p>
            <a:p>
              <a:r>
                <a:rPr lang="en-US" sz="2400" b="1" dirty="0" err="1">
                  <a:solidFill>
                    <a:srgbClr val="002060"/>
                  </a:solidFill>
                </a:rPr>
                <a:t>Buning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uchun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ochiladigan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darchadan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bitta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munosabatni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tanlang</a:t>
              </a:r>
              <a:r>
                <a:rPr lang="en-US" sz="2400" b="1" dirty="0">
                  <a:solidFill>
                    <a:srgbClr val="002060"/>
                  </a:solidFill>
                </a:rPr>
                <a:t>.</a:t>
              </a:r>
              <a:endParaRPr lang="ru-RU" sz="2400" b="1" dirty="0">
                <a:solidFill>
                  <a:srgbClr val="002060"/>
                </a:solidFill>
              </a:endParaRPr>
            </a:p>
          </p:txBody>
        </p:sp>
        <p:pic>
          <p:nvPicPr>
            <p:cNvPr id="77" name="Рисунок 76" descr="Вырезка экрана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389" t="19309" r="22894" b="52177"/>
            <a:stretch>
              <a:fillRect/>
            </a:stretch>
          </p:blipFill>
          <p:spPr>
            <a:xfrm>
              <a:off x="8726436" y="1167913"/>
              <a:ext cx="3249327" cy="1535708"/>
            </a:xfrm>
            <a:prstGeom prst="rect">
              <a:avLst/>
            </a:prstGeom>
          </p:spPr>
        </p:pic>
        <p:sp>
          <p:nvSpPr>
            <p:cNvPr id="78" name="Прямоугольник 77"/>
            <p:cNvSpPr/>
            <p:nvPr/>
          </p:nvSpPr>
          <p:spPr>
            <a:xfrm>
              <a:off x="8032162" y="250490"/>
              <a:ext cx="1883849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b="1" dirty="0" err="1"/>
                <a:t>Salimning</a:t>
              </a:r>
              <a:r>
                <a:rPr lang="en-US" b="1" dirty="0"/>
                <a:t> </a:t>
              </a:r>
              <a:r>
                <a:rPr lang="en-US" b="1" dirty="0" err="1"/>
                <a:t>sinindri</a:t>
              </a:r>
              <a:endParaRPr lang="ru-RU" dirty="0"/>
            </a:p>
          </p:txBody>
        </p:sp>
        <p:sp>
          <p:nvSpPr>
            <p:cNvPr id="79" name="Прямоугольник 78"/>
            <p:cNvSpPr/>
            <p:nvPr/>
          </p:nvSpPr>
          <p:spPr>
            <a:xfrm>
              <a:off x="10051583" y="250490"/>
              <a:ext cx="1924181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b="1" dirty="0" err="1"/>
                <a:t>Karimning</a:t>
              </a:r>
              <a:r>
                <a:rPr lang="en-US" b="1" dirty="0"/>
                <a:t> </a:t>
              </a:r>
              <a:r>
                <a:rPr lang="en-US" b="1" dirty="0" err="1"/>
                <a:t>sinindri</a:t>
              </a:r>
              <a:endParaRPr lang="ru-RU" dirty="0"/>
            </a:p>
          </p:txBody>
        </p:sp>
      </p:grpSp>
      <p:grpSp>
        <p:nvGrpSpPr>
          <p:cNvPr id="80" name="Группа 79"/>
          <p:cNvGrpSpPr/>
          <p:nvPr/>
        </p:nvGrpSpPr>
        <p:grpSpPr>
          <a:xfrm>
            <a:off x="0" y="96694"/>
            <a:ext cx="12205898" cy="925128"/>
            <a:chOff x="0" y="13352"/>
            <a:chExt cx="12205898" cy="925128"/>
          </a:xfrm>
        </p:grpSpPr>
        <p:sp>
          <p:nvSpPr>
            <p:cNvPr id="81" name="Прямоугольник 80"/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dirty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TIMSS TOPSHIRIQLARIDAN NAMUNALAR</a:t>
              </a:r>
            </a:p>
          </p:txBody>
        </p:sp>
        <p:grpSp>
          <p:nvGrpSpPr>
            <p:cNvPr id="82" name="Группа 81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83" name="Прямоугольник 82"/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4" name="Прямоугольник 83"/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85" name="8-конечная звезда 84"/>
          <p:cNvSpPr/>
          <p:nvPr/>
        </p:nvSpPr>
        <p:spPr>
          <a:xfrm>
            <a:off x="252663" y="142413"/>
            <a:ext cx="1082842" cy="890336"/>
          </a:xfrm>
          <a:prstGeom prst="star8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77280" y="1118582"/>
            <a:ext cx="11010230" cy="120032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2060"/>
                </a:solidFill>
              </a:rPr>
              <a:t>Karim </a:t>
            </a:r>
            <a:r>
              <a:rPr lang="en-US" sz="2400" b="1" dirty="0" err="1">
                <a:solidFill>
                  <a:srgbClr val="002060"/>
                </a:solidFill>
              </a:rPr>
              <a:t>o‘z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shahri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haqidagi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ma’lumotlarni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uchta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grafik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orqali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tasvirlamoqchi</a:t>
            </a:r>
            <a:r>
              <a:rPr lang="en-US" sz="2400" b="1" dirty="0">
                <a:solidFill>
                  <a:srgbClr val="002060"/>
                </a:solidFill>
              </a:rPr>
              <a:t>. </a:t>
            </a:r>
            <a:r>
              <a:rPr lang="en-US" sz="2400" b="1" dirty="0" err="1">
                <a:solidFill>
                  <a:srgbClr val="002060"/>
                </a:solidFill>
              </a:rPr>
              <a:t>Uning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grafiklari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nomi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jadvalda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keltirilgan</a:t>
            </a:r>
            <a:r>
              <a:rPr lang="en-US" sz="2400" b="1" dirty="0">
                <a:solidFill>
                  <a:srgbClr val="002060"/>
                </a:solidFill>
              </a:rPr>
              <a:t>. </a:t>
            </a:r>
            <a:r>
              <a:rPr lang="en-US" sz="2400" b="1" dirty="0" err="1">
                <a:solidFill>
                  <a:srgbClr val="002060"/>
                </a:solidFill>
              </a:rPr>
              <a:t>Quyidagi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grafiklardan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qaysi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biri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bu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nomlarga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yaxshiroq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mos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keladi</a:t>
            </a:r>
            <a:r>
              <a:rPr lang="en-US" sz="2400" b="1" dirty="0">
                <a:solidFill>
                  <a:srgbClr val="002060"/>
                </a:solidFill>
              </a:rPr>
              <a:t>? </a:t>
            </a:r>
            <a:r>
              <a:rPr lang="en-US" sz="2400" b="1" dirty="0" err="1">
                <a:solidFill>
                  <a:srgbClr val="002060"/>
                </a:solidFill>
              </a:rPr>
              <a:t>Grafiklarni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siljitib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jadvalning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mos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katagiga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joylang</a:t>
            </a:r>
            <a:r>
              <a:rPr lang="en-US" sz="2400" b="1" dirty="0">
                <a:solidFill>
                  <a:srgbClr val="002060"/>
                </a:solidFill>
              </a:rPr>
              <a:t>. </a:t>
            </a:r>
            <a:endParaRPr lang="ru-RU" sz="2400" b="1" dirty="0">
              <a:solidFill>
                <a:srgbClr val="002060"/>
              </a:solidFill>
            </a:endParaRPr>
          </a:p>
        </p:txBody>
      </p:sp>
      <p:pic>
        <p:nvPicPr>
          <p:cNvPr id="4" name="Рисунок 3" descr="Вырезка экрана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100" t="35639" r="48883" b="36499"/>
          <a:stretch>
            <a:fillRect/>
          </a:stretch>
        </p:blipFill>
        <p:spPr>
          <a:xfrm>
            <a:off x="3665025" y="2344213"/>
            <a:ext cx="1922821" cy="1643294"/>
          </a:xfrm>
          <a:prstGeom prst="rect">
            <a:avLst/>
          </a:prstGeom>
        </p:spPr>
      </p:pic>
      <p:pic>
        <p:nvPicPr>
          <p:cNvPr id="5" name="Рисунок 4" descr="Вырезка экрана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087" t="34203" r="3896" b="37935"/>
          <a:stretch>
            <a:fillRect/>
          </a:stretch>
        </p:blipFill>
        <p:spPr>
          <a:xfrm>
            <a:off x="8539803" y="2239255"/>
            <a:ext cx="1987830" cy="1698852"/>
          </a:xfrm>
          <a:prstGeom prst="rect">
            <a:avLst/>
          </a:prstGeom>
        </p:spPr>
      </p:pic>
      <p:pic>
        <p:nvPicPr>
          <p:cNvPr id="6" name="Рисунок 5" descr="Вырезка экрана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060" t="34203" r="24923" b="37935"/>
          <a:stretch>
            <a:fillRect/>
          </a:stretch>
        </p:blipFill>
        <p:spPr>
          <a:xfrm>
            <a:off x="6182395" y="2267035"/>
            <a:ext cx="1922820" cy="1643293"/>
          </a:xfrm>
          <a:prstGeom prst="rect">
            <a:avLst/>
          </a:prstGeom>
        </p:spPr>
      </p:pic>
      <p:pic>
        <p:nvPicPr>
          <p:cNvPr id="7" name="Рисунок 6" descr="Вырезка экрана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81" t="36213" r="74602" b="35925"/>
          <a:stretch>
            <a:fillRect/>
          </a:stretch>
        </p:blipFill>
        <p:spPr>
          <a:xfrm>
            <a:off x="1147657" y="2258862"/>
            <a:ext cx="1922819" cy="1643292"/>
          </a:xfrm>
          <a:prstGeom prst="rect">
            <a:avLst/>
          </a:prstGeom>
        </p:spPr>
      </p:pic>
      <p:graphicFrame>
        <p:nvGraphicFramePr>
          <p:cNvPr id="8" name="Таблица 7"/>
          <p:cNvGraphicFramePr>
            <a:graphicFrameLocks noGrp="1"/>
          </p:cNvGraphicFramePr>
          <p:nvPr/>
        </p:nvGraphicFramePr>
        <p:xfrm>
          <a:off x="604783" y="3980465"/>
          <a:ext cx="10436952" cy="2744729"/>
        </p:xfrm>
        <a:graphic>
          <a:graphicData uri="http://schemas.openxmlformats.org/drawingml/2006/table">
            <a:tbl>
              <a:tblPr firstRow="1" bandRow="1"/>
              <a:tblGrid>
                <a:gridCol w="347898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7898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47898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866450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err="1">
                          <a:solidFill>
                            <a:srgbClr val="7030A0"/>
                          </a:solidFill>
                        </a:rPr>
                        <a:t>Shararda</a:t>
                      </a:r>
                      <a:r>
                        <a:rPr lang="en-US" sz="2400" b="1" dirty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7030A0"/>
                          </a:solidFill>
                        </a:rPr>
                        <a:t>ishchilarning</a:t>
                      </a:r>
                      <a:r>
                        <a:rPr lang="en-US" sz="2400" b="1" dirty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7030A0"/>
                          </a:solidFill>
                        </a:rPr>
                        <a:t>ish</a:t>
                      </a:r>
                      <a:r>
                        <a:rPr lang="en-US" sz="2400" b="1" dirty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7030A0"/>
                          </a:solidFill>
                        </a:rPr>
                        <a:t>o‘rinlari</a:t>
                      </a:r>
                      <a:r>
                        <a:rPr lang="en-US" sz="2400" b="1" dirty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7030A0"/>
                          </a:solidFill>
                        </a:rPr>
                        <a:t>turlari</a:t>
                      </a:r>
                      <a:endParaRPr lang="ru-RU" sz="2400" b="1" dirty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err="1">
                          <a:solidFill>
                            <a:srgbClr val="7030A0"/>
                          </a:solidFill>
                        </a:rPr>
                        <a:t>Har</a:t>
                      </a:r>
                      <a:r>
                        <a:rPr lang="en-US" sz="2400" b="1" dirty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7030A0"/>
                          </a:solidFill>
                        </a:rPr>
                        <a:t>yili</a:t>
                      </a:r>
                      <a:r>
                        <a:rPr lang="en-US" sz="2400" b="1" dirty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7030A0"/>
                          </a:solidFill>
                        </a:rPr>
                        <a:t>tug‘ilgan</a:t>
                      </a:r>
                      <a:r>
                        <a:rPr lang="en-US" sz="2400" b="1" dirty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7030A0"/>
                          </a:solidFill>
                        </a:rPr>
                        <a:t>qiz</a:t>
                      </a:r>
                      <a:r>
                        <a:rPr lang="en-US" sz="2400" b="1" dirty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7030A0"/>
                          </a:solidFill>
                        </a:rPr>
                        <a:t>va</a:t>
                      </a:r>
                      <a:r>
                        <a:rPr lang="en-US" sz="2400" b="1" dirty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7030A0"/>
                          </a:solidFill>
                        </a:rPr>
                        <a:t>o‘g‘il</a:t>
                      </a:r>
                      <a:r>
                        <a:rPr lang="en-US" sz="2400" b="1" dirty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7030A0"/>
                          </a:solidFill>
                        </a:rPr>
                        <a:t>bolalalar</a:t>
                      </a:r>
                      <a:r>
                        <a:rPr lang="en-US" sz="2400" b="1" dirty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7030A0"/>
                          </a:solidFill>
                        </a:rPr>
                        <a:t>soni</a:t>
                      </a:r>
                      <a:endParaRPr lang="ru-RU" sz="2400" b="1" dirty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err="1">
                          <a:solidFill>
                            <a:srgbClr val="7030A0"/>
                          </a:solidFill>
                        </a:rPr>
                        <a:t>Vaqt</a:t>
                      </a:r>
                      <a:r>
                        <a:rPr lang="en-US" sz="2400" b="1" dirty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7030A0"/>
                          </a:solidFill>
                        </a:rPr>
                        <a:t>o‘tishi</a:t>
                      </a:r>
                      <a:r>
                        <a:rPr lang="en-US" sz="2400" b="1" dirty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7030A0"/>
                          </a:solidFill>
                        </a:rPr>
                        <a:t>bilan</a:t>
                      </a:r>
                      <a:r>
                        <a:rPr lang="en-US" sz="2400" b="1" dirty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7030A0"/>
                          </a:solidFill>
                        </a:rPr>
                        <a:t>shahar</a:t>
                      </a:r>
                      <a:r>
                        <a:rPr lang="en-US" sz="2400" b="1" dirty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7030A0"/>
                          </a:solidFill>
                        </a:rPr>
                        <a:t>aholisi</a:t>
                      </a:r>
                      <a:r>
                        <a:rPr lang="en-US" sz="2400" b="1" dirty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7030A0"/>
                          </a:solidFill>
                        </a:rPr>
                        <a:t>sonining</a:t>
                      </a:r>
                      <a:r>
                        <a:rPr lang="en-US" sz="2400" b="1" dirty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7030A0"/>
                          </a:solidFill>
                        </a:rPr>
                        <a:t>o‘zgarishi</a:t>
                      </a:r>
                      <a:endParaRPr lang="ru-RU" sz="2400" b="1" dirty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78279">
                <a:tc>
                  <a:txBody>
                    <a:bodyPr/>
                    <a:lstStyle/>
                    <a:p>
                      <a:endParaRPr lang="en-US" dirty="0"/>
                    </a:p>
                    <a:p>
                      <a:endParaRPr lang="en-US" dirty="0"/>
                    </a:p>
                    <a:p>
                      <a:endParaRPr lang="ru-RU" dirty="0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pSp>
        <p:nvGrpSpPr>
          <p:cNvPr id="9" name="Группа 8"/>
          <p:cNvGrpSpPr/>
          <p:nvPr/>
        </p:nvGrpSpPr>
        <p:grpSpPr>
          <a:xfrm>
            <a:off x="0" y="96694"/>
            <a:ext cx="12205898" cy="925128"/>
            <a:chOff x="0" y="13352"/>
            <a:chExt cx="12205898" cy="925128"/>
          </a:xfrm>
        </p:grpSpPr>
        <p:sp>
          <p:nvSpPr>
            <p:cNvPr id="10" name="Прямоугольник 9"/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dirty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TIMSS TOPSHIRIQLARIDAN NAMUNALAR</a:t>
              </a:r>
            </a:p>
          </p:txBody>
        </p:sp>
        <p:grpSp>
          <p:nvGrpSpPr>
            <p:cNvPr id="11" name="Группа 10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12" name="Прямоугольник 11"/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" name="Прямоугольник 12"/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14" name="8-конечная звезда 13"/>
          <p:cNvSpPr/>
          <p:nvPr/>
        </p:nvSpPr>
        <p:spPr>
          <a:xfrm>
            <a:off x="252663" y="142413"/>
            <a:ext cx="1082842" cy="890336"/>
          </a:xfrm>
          <a:prstGeom prst="star8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Вырезка экрана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087" t="34203" r="3896" b="37935"/>
          <a:stretch>
            <a:fillRect/>
          </a:stretch>
        </p:blipFill>
        <p:spPr>
          <a:xfrm>
            <a:off x="8636056" y="1036873"/>
            <a:ext cx="1987830" cy="1698852"/>
          </a:xfrm>
          <a:prstGeom prst="rect">
            <a:avLst/>
          </a:prstGeom>
        </p:spPr>
      </p:pic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728352" y="2765708"/>
          <a:ext cx="10436952" cy="3310240"/>
        </p:xfrm>
        <a:graphic>
          <a:graphicData uri="http://schemas.openxmlformats.org/drawingml/2006/table">
            <a:tbl>
              <a:tblPr firstRow="1" bandRow="1"/>
              <a:tblGrid>
                <a:gridCol w="347898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7898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47898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044969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err="1">
                          <a:solidFill>
                            <a:srgbClr val="7030A0"/>
                          </a:solidFill>
                        </a:rPr>
                        <a:t>Shararda</a:t>
                      </a:r>
                      <a:r>
                        <a:rPr lang="en-US" sz="2400" b="1" dirty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7030A0"/>
                          </a:solidFill>
                        </a:rPr>
                        <a:t>ishchilarning</a:t>
                      </a:r>
                      <a:r>
                        <a:rPr lang="en-US" sz="2400" b="1" dirty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7030A0"/>
                          </a:solidFill>
                        </a:rPr>
                        <a:t>ish</a:t>
                      </a:r>
                      <a:r>
                        <a:rPr lang="en-US" sz="2400" b="1" dirty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7030A0"/>
                          </a:solidFill>
                        </a:rPr>
                        <a:t>o‘rinlari</a:t>
                      </a:r>
                      <a:r>
                        <a:rPr lang="en-US" sz="2400" b="1" dirty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7030A0"/>
                          </a:solidFill>
                        </a:rPr>
                        <a:t>turlari</a:t>
                      </a:r>
                      <a:endParaRPr lang="ru-RU" sz="2400" b="1" dirty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err="1">
                          <a:solidFill>
                            <a:srgbClr val="7030A0"/>
                          </a:solidFill>
                        </a:rPr>
                        <a:t>Har</a:t>
                      </a:r>
                      <a:r>
                        <a:rPr lang="en-US" sz="2400" b="1" dirty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7030A0"/>
                          </a:solidFill>
                        </a:rPr>
                        <a:t>yili</a:t>
                      </a:r>
                      <a:r>
                        <a:rPr lang="en-US" sz="2400" b="1" dirty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7030A0"/>
                          </a:solidFill>
                        </a:rPr>
                        <a:t>tug‘ilgan</a:t>
                      </a:r>
                      <a:r>
                        <a:rPr lang="en-US" sz="2400" b="1" dirty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7030A0"/>
                          </a:solidFill>
                        </a:rPr>
                        <a:t>qiz</a:t>
                      </a:r>
                      <a:r>
                        <a:rPr lang="en-US" sz="2400" b="1" dirty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7030A0"/>
                          </a:solidFill>
                        </a:rPr>
                        <a:t>va</a:t>
                      </a:r>
                      <a:r>
                        <a:rPr lang="en-US" sz="2400" b="1" dirty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7030A0"/>
                          </a:solidFill>
                        </a:rPr>
                        <a:t>o‘g‘il</a:t>
                      </a:r>
                      <a:r>
                        <a:rPr lang="en-US" sz="2400" b="1" dirty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7030A0"/>
                          </a:solidFill>
                        </a:rPr>
                        <a:t>bolalalar</a:t>
                      </a:r>
                      <a:r>
                        <a:rPr lang="en-US" sz="2400" b="1" dirty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7030A0"/>
                          </a:solidFill>
                        </a:rPr>
                        <a:t>soni</a:t>
                      </a:r>
                      <a:endParaRPr lang="ru-RU" sz="2400" b="1" dirty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err="1">
                          <a:solidFill>
                            <a:srgbClr val="7030A0"/>
                          </a:solidFill>
                        </a:rPr>
                        <a:t>Vaqt</a:t>
                      </a:r>
                      <a:r>
                        <a:rPr lang="en-US" sz="2400" b="1" dirty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7030A0"/>
                          </a:solidFill>
                        </a:rPr>
                        <a:t>o‘tishi</a:t>
                      </a:r>
                      <a:r>
                        <a:rPr lang="en-US" sz="2400" b="1" dirty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7030A0"/>
                          </a:solidFill>
                        </a:rPr>
                        <a:t>bilan</a:t>
                      </a:r>
                      <a:r>
                        <a:rPr lang="en-US" sz="2400" b="1" dirty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7030A0"/>
                          </a:solidFill>
                        </a:rPr>
                        <a:t>shahar</a:t>
                      </a:r>
                      <a:r>
                        <a:rPr lang="en-US" sz="2400" b="1" dirty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7030A0"/>
                          </a:solidFill>
                        </a:rPr>
                        <a:t>aholisi</a:t>
                      </a:r>
                      <a:r>
                        <a:rPr lang="en-US" sz="2400" b="1" dirty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7030A0"/>
                          </a:solidFill>
                        </a:rPr>
                        <a:t>sonining</a:t>
                      </a:r>
                      <a:r>
                        <a:rPr lang="en-US" sz="2400" b="1" dirty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7030A0"/>
                          </a:solidFill>
                        </a:rPr>
                        <a:t>o‘zgarishi</a:t>
                      </a:r>
                      <a:endParaRPr lang="ru-RU" sz="2400" b="1" dirty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65271">
                <a:tc>
                  <a:txBody>
                    <a:bodyPr/>
                    <a:lstStyle/>
                    <a:p>
                      <a:endParaRPr lang="en-US" dirty="0"/>
                    </a:p>
                    <a:p>
                      <a:endParaRPr lang="en-US" dirty="0"/>
                    </a:p>
                    <a:p>
                      <a:endParaRPr lang="en-US" dirty="0"/>
                    </a:p>
                    <a:p>
                      <a:endParaRPr lang="en-US" dirty="0"/>
                    </a:p>
                    <a:p>
                      <a:endParaRPr lang="en-US" dirty="0"/>
                    </a:p>
                    <a:p>
                      <a:endParaRPr lang="en-US" dirty="0"/>
                    </a:p>
                    <a:p>
                      <a:endParaRPr lang="ru-RU" dirty="0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4" name="Рисунок 3" descr="Вырезка экрана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060" t="34203" r="24923" b="37935"/>
          <a:stretch>
            <a:fillRect/>
          </a:stretch>
        </p:blipFill>
        <p:spPr>
          <a:xfrm>
            <a:off x="1467853" y="4127935"/>
            <a:ext cx="1922820" cy="1643293"/>
          </a:xfrm>
          <a:prstGeom prst="rect">
            <a:avLst/>
          </a:prstGeom>
        </p:spPr>
      </p:pic>
      <p:pic>
        <p:nvPicPr>
          <p:cNvPr id="5" name="Рисунок 4" descr="Вырезка экрана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81" t="36213" r="74602" b="35925"/>
          <a:stretch>
            <a:fillRect/>
          </a:stretch>
        </p:blipFill>
        <p:spPr>
          <a:xfrm>
            <a:off x="626758" y="1021822"/>
            <a:ext cx="1922819" cy="1643292"/>
          </a:xfrm>
          <a:prstGeom prst="rect">
            <a:avLst/>
          </a:prstGeom>
        </p:spPr>
      </p:pic>
      <p:pic>
        <p:nvPicPr>
          <p:cNvPr id="2" name="Рисунок 1" descr="Вырезка экрана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100" t="35639" r="48883" b="36499"/>
          <a:stretch>
            <a:fillRect/>
          </a:stretch>
        </p:blipFill>
        <p:spPr>
          <a:xfrm>
            <a:off x="3128210" y="1107423"/>
            <a:ext cx="1922821" cy="164329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914400" y="456070"/>
            <a:ext cx="44276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>
                <a:solidFill>
                  <a:srgbClr val="C00000"/>
                </a:solidFill>
              </a:rPr>
              <a:t>Javob</a:t>
            </a:r>
            <a:r>
              <a:rPr lang="en-US" sz="2400" b="1" dirty="0">
                <a:solidFill>
                  <a:srgbClr val="C00000"/>
                </a:solidFill>
              </a:rPr>
              <a:t> </a:t>
            </a:r>
            <a:r>
              <a:rPr lang="en-US" sz="2400" b="1" dirty="0" err="1">
                <a:solidFill>
                  <a:srgbClr val="C00000"/>
                </a:solidFill>
              </a:rPr>
              <a:t>namunasi</a:t>
            </a:r>
            <a:r>
              <a:rPr lang="en-US" sz="2400" b="1" dirty="0">
                <a:solidFill>
                  <a:srgbClr val="C00000"/>
                </a:solidFill>
              </a:rPr>
              <a:t>:</a:t>
            </a:r>
            <a:endParaRPr lang="ru-RU" sz="2400" b="1" dirty="0">
              <a:solidFill>
                <a:srgbClr val="C00000"/>
              </a:solidFill>
            </a:endParaRPr>
          </a:p>
        </p:txBody>
      </p:sp>
      <p:grpSp>
        <p:nvGrpSpPr>
          <p:cNvPr id="9" name="Группа 8"/>
          <p:cNvGrpSpPr/>
          <p:nvPr/>
        </p:nvGrpSpPr>
        <p:grpSpPr>
          <a:xfrm>
            <a:off x="0" y="96694"/>
            <a:ext cx="12205898" cy="925128"/>
            <a:chOff x="0" y="13352"/>
            <a:chExt cx="12205898" cy="925128"/>
          </a:xfrm>
        </p:grpSpPr>
        <p:sp>
          <p:nvSpPr>
            <p:cNvPr id="10" name="Прямоугольник 9"/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dirty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TIMSS TOPSHIRIQLARIDAN NAMUNALAR</a:t>
              </a:r>
            </a:p>
          </p:txBody>
        </p:sp>
        <p:grpSp>
          <p:nvGrpSpPr>
            <p:cNvPr id="11" name="Группа 10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12" name="Прямоугольник 11"/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" name="Прямоугольник 12"/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14" name="8-конечная звезда 13"/>
          <p:cNvSpPr/>
          <p:nvPr/>
        </p:nvSpPr>
        <p:spPr>
          <a:xfrm>
            <a:off x="252663" y="142413"/>
            <a:ext cx="1082842" cy="890336"/>
          </a:xfrm>
          <a:prstGeom prst="star8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Вырезка экрана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087" t="34203" r="3896" b="37935"/>
          <a:stretch>
            <a:fillRect/>
          </a:stretch>
        </p:blipFill>
        <p:spPr>
          <a:xfrm>
            <a:off x="8636056" y="1036873"/>
            <a:ext cx="1987830" cy="1698852"/>
          </a:xfrm>
          <a:prstGeom prst="rect">
            <a:avLst/>
          </a:prstGeom>
        </p:spPr>
      </p:pic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728352" y="2765708"/>
          <a:ext cx="10436952" cy="3310240"/>
        </p:xfrm>
        <a:graphic>
          <a:graphicData uri="http://schemas.openxmlformats.org/drawingml/2006/table">
            <a:tbl>
              <a:tblPr firstRow="1" bandRow="1"/>
              <a:tblGrid>
                <a:gridCol w="347898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7898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47898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044969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err="1">
                          <a:solidFill>
                            <a:srgbClr val="7030A0"/>
                          </a:solidFill>
                        </a:rPr>
                        <a:t>Shararda</a:t>
                      </a:r>
                      <a:r>
                        <a:rPr lang="en-US" sz="2400" b="1" dirty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7030A0"/>
                          </a:solidFill>
                        </a:rPr>
                        <a:t>ishchilarning</a:t>
                      </a:r>
                      <a:r>
                        <a:rPr lang="en-US" sz="2400" b="1" dirty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7030A0"/>
                          </a:solidFill>
                        </a:rPr>
                        <a:t>ish</a:t>
                      </a:r>
                      <a:r>
                        <a:rPr lang="en-US" sz="2400" b="1" dirty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7030A0"/>
                          </a:solidFill>
                        </a:rPr>
                        <a:t>o‘rinlari</a:t>
                      </a:r>
                      <a:r>
                        <a:rPr lang="en-US" sz="2400" b="1" dirty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7030A0"/>
                          </a:solidFill>
                        </a:rPr>
                        <a:t>turlari</a:t>
                      </a:r>
                      <a:endParaRPr lang="ru-RU" sz="2400" b="1" dirty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err="1">
                          <a:solidFill>
                            <a:srgbClr val="7030A0"/>
                          </a:solidFill>
                        </a:rPr>
                        <a:t>Har</a:t>
                      </a:r>
                      <a:r>
                        <a:rPr lang="en-US" sz="2400" b="1" dirty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7030A0"/>
                          </a:solidFill>
                        </a:rPr>
                        <a:t>yili</a:t>
                      </a:r>
                      <a:r>
                        <a:rPr lang="en-US" sz="2400" b="1" dirty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7030A0"/>
                          </a:solidFill>
                        </a:rPr>
                        <a:t>tug‘ilgan</a:t>
                      </a:r>
                      <a:r>
                        <a:rPr lang="en-US" sz="2400" b="1" dirty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7030A0"/>
                          </a:solidFill>
                        </a:rPr>
                        <a:t>qiz</a:t>
                      </a:r>
                      <a:r>
                        <a:rPr lang="en-US" sz="2400" b="1" dirty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7030A0"/>
                          </a:solidFill>
                        </a:rPr>
                        <a:t>va</a:t>
                      </a:r>
                      <a:r>
                        <a:rPr lang="en-US" sz="2400" b="1" dirty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7030A0"/>
                          </a:solidFill>
                        </a:rPr>
                        <a:t>o‘g‘il</a:t>
                      </a:r>
                      <a:r>
                        <a:rPr lang="en-US" sz="2400" b="1" dirty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7030A0"/>
                          </a:solidFill>
                        </a:rPr>
                        <a:t>bolalalar</a:t>
                      </a:r>
                      <a:r>
                        <a:rPr lang="en-US" sz="2400" b="1" dirty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7030A0"/>
                          </a:solidFill>
                        </a:rPr>
                        <a:t>soni</a:t>
                      </a:r>
                      <a:endParaRPr lang="ru-RU" sz="2400" b="1" dirty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err="1">
                          <a:solidFill>
                            <a:srgbClr val="7030A0"/>
                          </a:solidFill>
                        </a:rPr>
                        <a:t>Vaqt</a:t>
                      </a:r>
                      <a:r>
                        <a:rPr lang="en-US" sz="2400" b="1" dirty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7030A0"/>
                          </a:solidFill>
                        </a:rPr>
                        <a:t>o‘tishi</a:t>
                      </a:r>
                      <a:r>
                        <a:rPr lang="en-US" sz="2400" b="1" dirty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7030A0"/>
                          </a:solidFill>
                        </a:rPr>
                        <a:t>bilan</a:t>
                      </a:r>
                      <a:r>
                        <a:rPr lang="en-US" sz="2400" b="1" dirty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7030A0"/>
                          </a:solidFill>
                        </a:rPr>
                        <a:t>shahar</a:t>
                      </a:r>
                      <a:r>
                        <a:rPr lang="en-US" sz="2400" b="1" dirty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7030A0"/>
                          </a:solidFill>
                        </a:rPr>
                        <a:t>aholisi</a:t>
                      </a:r>
                      <a:r>
                        <a:rPr lang="en-US" sz="2400" b="1" dirty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7030A0"/>
                          </a:solidFill>
                        </a:rPr>
                        <a:t>sonining</a:t>
                      </a:r>
                      <a:r>
                        <a:rPr lang="en-US" sz="2400" b="1" dirty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7030A0"/>
                          </a:solidFill>
                        </a:rPr>
                        <a:t>o‘zgarishi</a:t>
                      </a:r>
                      <a:endParaRPr lang="ru-RU" sz="2400" b="1" dirty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65271">
                <a:tc>
                  <a:txBody>
                    <a:bodyPr/>
                    <a:lstStyle/>
                    <a:p>
                      <a:endParaRPr lang="en-US" dirty="0"/>
                    </a:p>
                    <a:p>
                      <a:endParaRPr lang="en-US" dirty="0"/>
                    </a:p>
                    <a:p>
                      <a:endParaRPr lang="en-US" dirty="0"/>
                    </a:p>
                    <a:p>
                      <a:endParaRPr lang="en-US" dirty="0"/>
                    </a:p>
                    <a:p>
                      <a:endParaRPr lang="en-US" dirty="0"/>
                    </a:p>
                    <a:p>
                      <a:endParaRPr lang="en-US" dirty="0"/>
                    </a:p>
                    <a:p>
                      <a:endParaRPr lang="ru-RU" dirty="0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4" name="Рисунок 3" descr="Вырезка экрана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060" t="34203" r="24923" b="37935"/>
          <a:stretch>
            <a:fillRect/>
          </a:stretch>
        </p:blipFill>
        <p:spPr>
          <a:xfrm>
            <a:off x="1467853" y="4127935"/>
            <a:ext cx="1922820" cy="1643293"/>
          </a:xfrm>
          <a:prstGeom prst="rect">
            <a:avLst/>
          </a:prstGeom>
        </p:spPr>
      </p:pic>
      <p:pic>
        <p:nvPicPr>
          <p:cNvPr id="5" name="Рисунок 4" descr="Вырезка экрана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81" t="36213" r="74602" b="35925"/>
          <a:stretch>
            <a:fillRect/>
          </a:stretch>
        </p:blipFill>
        <p:spPr>
          <a:xfrm>
            <a:off x="4985418" y="4127935"/>
            <a:ext cx="1922819" cy="1643292"/>
          </a:xfrm>
          <a:prstGeom prst="rect">
            <a:avLst/>
          </a:prstGeom>
        </p:spPr>
      </p:pic>
      <p:pic>
        <p:nvPicPr>
          <p:cNvPr id="2" name="Рисунок 1" descr="Вырезка экрана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100" t="35639" r="48883" b="36499"/>
          <a:stretch>
            <a:fillRect/>
          </a:stretch>
        </p:blipFill>
        <p:spPr>
          <a:xfrm>
            <a:off x="3062597" y="1107423"/>
            <a:ext cx="1922821" cy="164329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914400" y="456070"/>
            <a:ext cx="44276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>
                <a:solidFill>
                  <a:srgbClr val="C00000"/>
                </a:solidFill>
              </a:rPr>
              <a:t>Javob</a:t>
            </a:r>
            <a:r>
              <a:rPr lang="en-US" sz="2400" b="1" dirty="0">
                <a:solidFill>
                  <a:srgbClr val="C00000"/>
                </a:solidFill>
              </a:rPr>
              <a:t> </a:t>
            </a:r>
            <a:r>
              <a:rPr lang="en-US" sz="2400" b="1" dirty="0" err="1">
                <a:solidFill>
                  <a:srgbClr val="C00000"/>
                </a:solidFill>
              </a:rPr>
              <a:t>namunasi</a:t>
            </a:r>
            <a:r>
              <a:rPr lang="en-US" sz="2400" b="1" dirty="0">
                <a:solidFill>
                  <a:srgbClr val="C00000"/>
                </a:solidFill>
              </a:rPr>
              <a:t>:</a:t>
            </a:r>
            <a:endParaRPr lang="ru-RU" sz="2400" b="1" dirty="0">
              <a:solidFill>
                <a:srgbClr val="C00000"/>
              </a:solidFill>
            </a:endParaRPr>
          </a:p>
        </p:txBody>
      </p:sp>
      <p:grpSp>
        <p:nvGrpSpPr>
          <p:cNvPr id="9" name="Группа 8"/>
          <p:cNvGrpSpPr/>
          <p:nvPr/>
        </p:nvGrpSpPr>
        <p:grpSpPr>
          <a:xfrm>
            <a:off x="0" y="96694"/>
            <a:ext cx="12205898" cy="925128"/>
            <a:chOff x="0" y="13352"/>
            <a:chExt cx="12205898" cy="925128"/>
          </a:xfrm>
        </p:grpSpPr>
        <p:sp>
          <p:nvSpPr>
            <p:cNvPr id="10" name="Прямоугольник 9"/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dirty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TIMSS TOPSHIRIQLARIDAN NAMUNALAR</a:t>
              </a:r>
            </a:p>
          </p:txBody>
        </p:sp>
        <p:grpSp>
          <p:nvGrpSpPr>
            <p:cNvPr id="11" name="Группа 10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12" name="Прямоугольник 11"/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" name="Прямоугольник 12"/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14" name="8-конечная звезда 13"/>
          <p:cNvSpPr/>
          <p:nvPr/>
        </p:nvSpPr>
        <p:spPr>
          <a:xfrm>
            <a:off x="252663" y="142413"/>
            <a:ext cx="1082842" cy="890336"/>
          </a:xfrm>
          <a:prstGeom prst="star8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Вырезка экрана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087" t="34203" r="3896" b="37935"/>
          <a:stretch>
            <a:fillRect/>
          </a:stretch>
        </p:blipFill>
        <p:spPr>
          <a:xfrm>
            <a:off x="8636056" y="1036873"/>
            <a:ext cx="1987830" cy="1698852"/>
          </a:xfrm>
          <a:prstGeom prst="rect">
            <a:avLst/>
          </a:prstGeom>
        </p:spPr>
      </p:pic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728352" y="2765708"/>
          <a:ext cx="10436952" cy="3310240"/>
        </p:xfrm>
        <a:graphic>
          <a:graphicData uri="http://schemas.openxmlformats.org/drawingml/2006/table">
            <a:tbl>
              <a:tblPr firstRow="1" bandRow="1"/>
              <a:tblGrid>
                <a:gridCol w="347898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7898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47898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044969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err="1">
                          <a:solidFill>
                            <a:srgbClr val="7030A0"/>
                          </a:solidFill>
                        </a:rPr>
                        <a:t>Shararda</a:t>
                      </a:r>
                      <a:r>
                        <a:rPr lang="en-US" sz="2400" b="1" dirty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7030A0"/>
                          </a:solidFill>
                        </a:rPr>
                        <a:t>ishchilarning</a:t>
                      </a:r>
                      <a:r>
                        <a:rPr lang="en-US" sz="2400" b="1" dirty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7030A0"/>
                          </a:solidFill>
                        </a:rPr>
                        <a:t>ish</a:t>
                      </a:r>
                      <a:r>
                        <a:rPr lang="en-US" sz="2400" b="1" dirty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7030A0"/>
                          </a:solidFill>
                        </a:rPr>
                        <a:t>o‘rinlari</a:t>
                      </a:r>
                      <a:r>
                        <a:rPr lang="en-US" sz="2400" b="1" dirty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7030A0"/>
                          </a:solidFill>
                        </a:rPr>
                        <a:t>turlari</a:t>
                      </a:r>
                      <a:endParaRPr lang="ru-RU" sz="2400" b="1" dirty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err="1">
                          <a:solidFill>
                            <a:srgbClr val="7030A0"/>
                          </a:solidFill>
                        </a:rPr>
                        <a:t>Har</a:t>
                      </a:r>
                      <a:r>
                        <a:rPr lang="en-US" sz="2400" b="1" dirty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7030A0"/>
                          </a:solidFill>
                        </a:rPr>
                        <a:t>yili</a:t>
                      </a:r>
                      <a:r>
                        <a:rPr lang="en-US" sz="2400" b="1" dirty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7030A0"/>
                          </a:solidFill>
                        </a:rPr>
                        <a:t>tug‘ilgan</a:t>
                      </a:r>
                      <a:r>
                        <a:rPr lang="en-US" sz="2400" b="1" dirty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7030A0"/>
                          </a:solidFill>
                        </a:rPr>
                        <a:t>qiz</a:t>
                      </a:r>
                      <a:r>
                        <a:rPr lang="en-US" sz="2400" b="1" dirty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7030A0"/>
                          </a:solidFill>
                        </a:rPr>
                        <a:t>va</a:t>
                      </a:r>
                      <a:r>
                        <a:rPr lang="en-US" sz="2400" b="1" dirty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7030A0"/>
                          </a:solidFill>
                        </a:rPr>
                        <a:t>o‘g‘il</a:t>
                      </a:r>
                      <a:r>
                        <a:rPr lang="en-US" sz="2400" b="1" dirty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7030A0"/>
                          </a:solidFill>
                        </a:rPr>
                        <a:t>bolalalar</a:t>
                      </a:r>
                      <a:r>
                        <a:rPr lang="en-US" sz="2400" b="1" dirty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7030A0"/>
                          </a:solidFill>
                        </a:rPr>
                        <a:t>soni</a:t>
                      </a:r>
                      <a:endParaRPr lang="ru-RU" sz="2400" b="1" dirty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err="1">
                          <a:solidFill>
                            <a:srgbClr val="7030A0"/>
                          </a:solidFill>
                        </a:rPr>
                        <a:t>Vaqt</a:t>
                      </a:r>
                      <a:r>
                        <a:rPr lang="en-US" sz="2400" b="1" dirty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7030A0"/>
                          </a:solidFill>
                        </a:rPr>
                        <a:t>o‘tishi</a:t>
                      </a:r>
                      <a:r>
                        <a:rPr lang="en-US" sz="2400" b="1" dirty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7030A0"/>
                          </a:solidFill>
                        </a:rPr>
                        <a:t>bilan</a:t>
                      </a:r>
                      <a:r>
                        <a:rPr lang="en-US" sz="2400" b="1" dirty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7030A0"/>
                          </a:solidFill>
                        </a:rPr>
                        <a:t>shahar</a:t>
                      </a:r>
                      <a:r>
                        <a:rPr lang="en-US" sz="2400" b="1" dirty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7030A0"/>
                          </a:solidFill>
                        </a:rPr>
                        <a:t>aholisi</a:t>
                      </a:r>
                      <a:r>
                        <a:rPr lang="en-US" sz="2400" b="1" dirty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7030A0"/>
                          </a:solidFill>
                        </a:rPr>
                        <a:t>sonining</a:t>
                      </a:r>
                      <a:r>
                        <a:rPr lang="en-US" sz="2400" b="1" dirty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7030A0"/>
                          </a:solidFill>
                        </a:rPr>
                        <a:t>o‘zgarishi</a:t>
                      </a:r>
                      <a:endParaRPr lang="ru-RU" sz="2400" b="1" dirty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65271">
                <a:tc>
                  <a:txBody>
                    <a:bodyPr/>
                    <a:lstStyle/>
                    <a:p>
                      <a:endParaRPr lang="en-US" dirty="0"/>
                    </a:p>
                    <a:p>
                      <a:endParaRPr lang="en-US" dirty="0"/>
                    </a:p>
                    <a:p>
                      <a:endParaRPr lang="en-US" dirty="0"/>
                    </a:p>
                    <a:p>
                      <a:endParaRPr lang="en-US" dirty="0"/>
                    </a:p>
                    <a:p>
                      <a:endParaRPr lang="en-US" dirty="0"/>
                    </a:p>
                    <a:p>
                      <a:endParaRPr lang="en-US" dirty="0"/>
                    </a:p>
                    <a:p>
                      <a:endParaRPr lang="ru-RU" dirty="0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4" name="Рисунок 3" descr="Вырезка экрана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060" t="34203" r="24923" b="37935"/>
          <a:stretch>
            <a:fillRect/>
          </a:stretch>
        </p:blipFill>
        <p:spPr>
          <a:xfrm>
            <a:off x="1467853" y="4127935"/>
            <a:ext cx="1922820" cy="1643293"/>
          </a:xfrm>
          <a:prstGeom prst="rect">
            <a:avLst/>
          </a:prstGeom>
        </p:spPr>
      </p:pic>
      <p:pic>
        <p:nvPicPr>
          <p:cNvPr id="5" name="Рисунок 4" descr="Вырезка экрана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81" t="36213" r="74602" b="35925"/>
          <a:stretch>
            <a:fillRect/>
          </a:stretch>
        </p:blipFill>
        <p:spPr>
          <a:xfrm>
            <a:off x="4985418" y="4127935"/>
            <a:ext cx="1922819" cy="1643292"/>
          </a:xfrm>
          <a:prstGeom prst="rect">
            <a:avLst/>
          </a:prstGeom>
        </p:spPr>
      </p:pic>
      <p:pic>
        <p:nvPicPr>
          <p:cNvPr id="2" name="Рисунок 1" descr="Вырезка экрана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100" t="35639" r="48883" b="36499"/>
          <a:stretch>
            <a:fillRect/>
          </a:stretch>
        </p:blipFill>
        <p:spPr>
          <a:xfrm>
            <a:off x="8502982" y="4127933"/>
            <a:ext cx="1922821" cy="164329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914400" y="456070"/>
            <a:ext cx="44276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>
                <a:solidFill>
                  <a:srgbClr val="C00000"/>
                </a:solidFill>
              </a:rPr>
              <a:t>Javob</a:t>
            </a:r>
            <a:r>
              <a:rPr lang="en-US" sz="2400" b="1" dirty="0">
                <a:solidFill>
                  <a:srgbClr val="C00000"/>
                </a:solidFill>
              </a:rPr>
              <a:t> </a:t>
            </a:r>
            <a:r>
              <a:rPr lang="en-US" sz="2400" b="1" dirty="0" err="1">
                <a:solidFill>
                  <a:srgbClr val="C00000"/>
                </a:solidFill>
              </a:rPr>
              <a:t>namunasi</a:t>
            </a:r>
            <a:r>
              <a:rPr lang="en-US" sz="2400" b="1" dirty="0">
                <a:solidFill>
                  <a:srgbClr val="C00000"/>
                </a:solidFill>
              </a:rPr>
              <a:t>:</a:t>
            </a:r>
            <a:endParaRPr lang="ru-RU" sz="2400" b="1" dirty="0">
              <a:solidFill>
                <a:srgbClr val="C00000"/>
              </a:solidFill>
            </a:endParaRPr>
          </a:p>
        </p:txBody>
      </p:sp>
      <p:grpSp>
        <p:nvGrpSpPr>
          <p:cNvPr id="9" name="Группа 8"/>
          <p:cNvGrpSpPr/>
          <p:nvPr/>
        </p:nvGrpSpPr>
        <p:grpSpPr>
          <a:xfrm>
            <a:off x="0" y="96694"/>
            <a:ext cx="12205898" cy="925128"/>
            <a:chOff x="0" y="13352"/>
            <a:chExt cx="12205898" cy="925128"/>
          </a:xfrm>
        </p:grpSpPr>
        <p:sp>
          <p:nvSpPr>
            <p:cNvPr id="10" name="Прямоугольник 9"/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dirty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TIMSS TOPSHIRIQLARIDAN NAMUNALAR</a:t>
              </a:r>
            </a:p>
          </p:txBody>
        </p:sp>
        <p:grpSp>
          <p:nvGrpSpPr>
            <p:cNvPr id="11" name="Группа 10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12" name="Прямоугольник 11"/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" name="Прямоугольник 12"/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14" name="8-конечная звезда 13"/>
          <p:cNvSpPr/>
          <p:nvPr/>
        </p:nvSpPr>
        <p:spPr>
          <a:xfrm>
            <a:off x="252663" y="142413"/>
            <a:ext cx="1082842" cy="890336"/>
          </a:xfrm>
          <a:prstGeom prst="star8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4723757" y="1542179"/>
            <a:ext cx="18167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400" b="1" dirty="0">
              <a:solidFill>
                <a:srgbClr val="C00000"/>
              </a:solidFill>
            </a:endParaRPr>
          </a:p>
        </p:txBody>
      </p:sp>
      <p:grpSp>
        <p:nvGrpSpPr>
          <p:cNvPr id="8" name="Группа 7"/>
          <p:cNvGrpSpPr/>
          <p:nvPr/>
        </p:nvGrpSpPr>
        <p:grpSpPr>
          <a:xfrm>
            <a:off x="0" y="96694"/>
            <a:ext cx="12205898" cy="925128"/>
            <a:chOff x="0" y="13352"/>
            <a:chExt cx="12205898" cy="925128"/>
          </a:xfrm>
        </p:grpSpPr>
        <p:sp>
          <p:nvSpPr>
            <p:cNvPr id="9" name="Прямоугольник 8"/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dirty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TIMSS TOPSHIRIQLARIDAN NAMUNALAR</a:t>
              </a:r>
            </a:p>
          </p:txBody>
        </p:sp>
        <p:grpSp>
          <p:nvGrpSpPr>
            <p:cNvPr id="10" name="Группа 9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11" name="Прямоугольник 10"/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" name="Прямоугольник 11"/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13" name="8-конечная звезда 12"/>
          <p:cNvSpPr/>
          <p:nvPr/>
        </p:nvSpPr>
        <p:spPr>
          <a:xfrm>
            <a:off x="252663" y="142413"/>
            <a:ext cx="1082842" cy="890336"/>
          </a:xfrm>
          <a:prstGeom prst="star8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5850" y="1167913"/>
            <a:ext cx="5113621" cy="554135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Группа 7"/>
          <p:cNvGrpSpPr/>
          <p:nvPr/>
        </p:nvGrpSpPr>
        <p:grpSpPr>
          <a:xfrm>
            <a:off x="0" y="96694"/>
            <a:ext cx="12205898" cy="925128"/>
            <a:chOff x="0" y="13352"/>
            <a:chExt cx="12205898" cy="925128"/>
          </a:xfrm>
        </p:grpSpPr>
        <p:sp>
          <p:nvSpPr>
            <p:cNvPr id="9" name="Прямоугольник 8"/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dirty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TIMSS TOPSHIRIQLARIDAN NAMUNALAR</a:t>
              </a:r>
            </a:p>
          </p:txBody>
        </p:sp>
        <p:grpSp>
          <p:nvGrpSpPr>
            <p:cNvPr id="10" name="Группа 9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11" name="Прямоугольник 10"/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" name="Прямоугольник 11"/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13" name="8-конечная звезда 12"/>
          <p:cNvSpPr/>
          <p:nvPr/>
        </p:nvSpPr>
        <p:spPr>
          <a:xfrm>
            <a:off x="252663" y="142413"/>
            <a:ext cx="1082842" cy="890336"/>
          </a:xfrm>
          <a:prstGeom prst="star8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526"/>
          <a:stretch>
            <a:fillRect/>
          </a:stretch>
        </p:blipFill>
        <p:spPr>
          <a:xfrm>
            <a:off x="3211826" y="2339163"/>
            <a:ext cx="4974604" cy="4338083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3760925" y="1167913"/>
            <a:ext cx="3160418" cy="826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1000 – 608 =</a:t>
            </a:r>
          </a:p>
          <a:p>
            <a:r>
              <a:rPr lang="en-US" sz="2400" b="1" dirty="0" err="1"/>
              <a:t>Javob</a:t>
            </a:r>
            <a:r>
              <a:rPr lang="en-US" sz="2400" b="1" dirty="0"/>
              <a:t>: </a:t>
            </a:r>
            <a:endParaRPr lang="ru-RU" sz="2400" b="1" dirty="0"/>
          </a:p>
        </p:txBody>
      </p:sp>
      <p:sp>
        <p:nvSpPr>
          <p:cNvPr id="18" name="Блок-схема: процесс 17"/>
          <p:cNvSpPr/>
          <p:nvPr/>
        </p:nvSpPr>
        <p:spPr>
          <a:xfrm>
            <a:off x="4863586" y="1598460"/>
            <a:ext cx="1354465" cy="395889"/>
          </a:xfrm>
          <a:prstGeom prst="flowChartProcess">
            <a:avLst/>
          </a:prstGeom>
          <a:ln w="2857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2400" b="1" dirty="0">
                <a:solidFill>
                  <a:srgbClr val="C00000"/>
                </a:solidFill>
              </a:rPr>
              <a:t>3</a:t>
            </a:r>
            <a:endParaRPr lang="ru-RU" sz="24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Группа 7"/>
          <p:cNvGrpSpPr/>
          <p:nvPr/>
        </p:nvGrpSpPr>
        <p:grpSpPr>
          <a:xfrm>
            <a:off x="0" y="96694"/>
            <a:ext cx="12205898" cy="925128"/>
            <a:chOff x="0" y="13352"/>
            <a:chExt cx="12205898" cy="925128"/>
          </a:xfrm>
        </p:grpSpPr>
        <p:sp>
          <p:nvSpPr>
            <p:cNvPr id="9" name="Прямоугольник 8"/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dirty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TIMSS TOPSHIRIQLARIDAN NAMUNALAR</a:t>
              </a:r>
            </a:p>
          </p:txBody>
        </p:sp>
        <p:grpSp>
          <p:nvGrpSpPr>
            <p:cNvPr id="10" name="Группа 9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11" name="Прямоугольник 10"/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" name="Прямоугольник 11"/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13" name="8-конечная звезда 12"/>
          <p:cNvSpPr/>
          <p:nvPr/>
        </p:nvSpPr>
        <p:spPr>
          <a:xfrm>
            <a:off x="252663" y="142413"/>
            <a:ext cx="1082842" cy="890336"/>
          </a:xfrm>
          <a:prstGeom prst="star8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531"/>
          <a:stretch>
            <a:fillRect/>
          </a:stretch>
        </p:blipFill>
        <p:spPr>
          <a:xfrm>
            <a:off x="3359887" y="2232836"/>
            <a:ext cx="4879705" cy="4308007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3760925" y="1167913"/>
            <a:ext cx="3160418" cy="826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1000 – 608 =</a:t>
            </a:r>
          </a:p>
          <a:p>
            <a:r>
              <a:rPr lang="en-US" sz="2400" b="1" dirty="0" err="1"/>
              <a:t>Javob</a:t>
            </a:r>
            <a:r>
              <a:rPr lang="en-US" sz="2400" b="1" dirty="0"/>
              <a:t>: </a:t>
            </a:r>
            <a:endParaRPr lang="ru-RU" sz="2400" b="1" dirty="0"/>
          </a:p>
        </p:txBody>
      </p:sp>
      <p:sp>
        <p:nvSpPr>
          <p:cNvPr id="17" name="Блок-схема: процесс 16"/>
          <p:cNvSpPr/>
          <p:nvPr/>
        </p:nvSpPr>
        <p:spPr>
          <a:xfrm>
            <a:off x="4863586" y="1598460"/>
            <a:ext cx="1354465" cy="395889"/>
          </a:xfrm>
          <a:prstGeom prst="flowChartProcess">
            <a:avLst/>
          </a:prstGeom>
          <a:ln w="2857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2400" b="1" dirty="0">
                <a:solidFill>
                  <a:srgbClr val="C00000"/>
                </a:solidFill>
              </a:rPr>
              <a:t>39</a:t>
            </a:r>
            <a:endParaRPr lang="ru-RU" sz="24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Вырезка экрана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473"/>
          <a:stretch>
            <a:fillRect/>
          </a:stretch>
        </p:blipFill>
        <p:spPr>
          <a:xfrm>
            <a:off x="3419058" y="2035038"/>
            <a:ext cx="4821107" cy="434066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760925" y="1167913"/>
            <a:ext cx="3160418" cy="826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1000 – 608 =</a:t>
            </a:r>
          </a:p>
          <a:p>
            <a:r>
              <a:rPr lang="en-US" sz="2400" b="1" dirty="0" err="1"/>
              <a:t>Javob</a:t>
            </a:r>
            <a:r>
              <a:rPr lang="en-US" sz="2400" b="1" dirty="0"/>
              <a:t>: </a:t>
            </a:r>
            <a:endParaRPr lang="ru-RU" sz="2400" b="1" dirty="0"/>
          </a:p>
        </p:txBody>
      </p:sp>
      <p:sp>
        <p:nvSpPr>
          <p:cNvPr id="4" name="Блок-схема: процесс 3"/>
          <p:cNvSpPr/>
          <p:nvPr/>
        </p:nvSpPr>
        <p:spPr>
          <a:xfrm>
            <a:off x="4810424" y="1591849"/>
            <a:ext cx="1354465" cy="395889"/>
          </a:xfrm>
          <a:prstGeom prst="flowChartProcess">
            <a:avLst/>
          </a:prstGeom>
          <a:ln w="2857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2400" b="1" dirty="0">
                <a:solidFill>
                  <a:srgbClr val="C00000"/>
                </a:solidFill>
              </a:rPr>
              <a:t>392</a:t>
            </a:r>
            <a:endParaRPr lang="ru-RU" sz="2400" b="1" dirty="0">
              <a:solidFill>
                <a:srgbClr val="C00000"/>
              </a:solidFill>
            </a:endParaRPr>
          </a:p>
        </p:txBody>
      </p:sp>
      <p:grpSp>
        <p:nvGrpSpPr>
          <p:cNvPr id="8" name="Группа 7"/>
          <p:cNvGrpSpPr/>
          <p:nvPr/>
        </p:nvGrpSpPr>
        <p:grpSpPr>
          <a:xfrm>
            <a:off x="0" y="96694"/>
            <a:ext cx="12205898" cy="925128"/>
            <a:chOff x="0" y="13352"/>
            <a:chExt cx="12205898" cy="925128"/>
          </a:xfrm>
        </p:grpSpPr>
        <p:sp>
          <p:nvSpPr>
            <p:cNvPr id="9" name="Прямоугольник 8"/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dirty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TIMSS TOPSHIRIQLARIDAN NAMUNALAR</a:t>
              </a:r>
            </a:p>
          </p:txBody>
        </p:sp>
        <p:grpSp>
          <p:nvGrpSpPr>
            <p:cNvPr id="10" name="Группа 9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11" name="Прямоугольник 10"/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" name="Прямоугольник 11"/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13" name="8-конечная звезда 12"/>
          <p:cNvSpPr/>
          <p:nvPr/>
        </p:nvSpPr>
        <p:spPr>
          <a:xfrm>
            <a:off x="252663" y="142413"/>
            <a:ext cx="1082842" cy="890336"/>
          </a:xfrm>
          <a:prstGeom prst="star8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Вырезка экрана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31" t="65201" r="17266" b="4410"/>
          <a:stretch>
            <a:fillRect/>
          </a:stretch>
        </p:blipFill>
        <p:spPr>
          <a:xfrm>
            <a:off x="6419539" y="4078706"/>
            <a:ext cx="5326911" cy="2403704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0" name="Блок-схема: процесс 9"/>
              <p:cNvSpPr/>
              <p:nvPr/>
            </p:nvSpPr>
            <p:spPr>
              <a:xfrm>
                <a:off x="6769939" y="4669986"/>
                <a:ext cx="4295553" cy="1680471"/>
              </a:xfrm>
              <a:prstGeom prst="flowChartProcess">
                <a:avLst/>
              </a:prstGeom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en-US" sz="2000" b="1" dirty="0">
                    <a:solidFill>
                      <a:srgbClr val="C00000"/>
                    </a:solidFill>
                  </a:rPr>
                  <a:t>V = </a:t>
                </a:r>
                <a14:m>
                  <m:oMath xmlns:m="http://schemas.openxmlformats.org/officeDocument/2006/math">
                    <m:r>
                      <a:rPr lang="en-US" sz="2000" b="1" i="1" smtClean="0">
                        <a:solidFill>
                          <a:srgbClr val="C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𝝅</m:t>
                    </m:r>
                    <m:r>
                      <a:rPr lang="en-US" sz="2000" b="1" i="1" smtClean="0">
                        <a:solidFill>
                          <a:srgbClr val="C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sSup>
                      <m:sSupPr>
                        <m:ctrlPr>
                          <a:rPr lang="en-US" sz="2000" b="1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000" b="1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𝒓</m:t>
                        </m:r>
                      </m:e>
                      <m:sup>
                        <m:r>
                          <a:rPr lang="en-US" sz="2000" b="1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𝟐</m:t>
                        </m:r>
                      </m:sup>
                    </m:sSup>
                    <m:r>
                      <a:rPr lang="en-US" sz="2000" b="1" i="1" smtClean="0">
                        <a:solidFill>
                          <a:srgbClr val="C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𝒉</m:t>
                    </m:r>
                  </m:oMath>
                </a14:m>
                <a:endParaRPr lang="en-US" sz="2000" b="1" i="1" dirty="0">
                  <a:solidFill>
                    <a:srgbClr val="C00000"/>
                  </a:solidFill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pPr algn="ctr"/>
                <a14:m>
                  <m:oMath xmlns:m="http://schemas.openxmlformats.org/officeDocument/2006/math">
                    <m:sSub>
                      <m:sSubPr>
                        <m:ctrlPr>
                          <a:rPr lang="en-US" sz="2000" b="1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b="1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𝑽</m:t>
                        </m:r>
                      </m:e>
                      <m:sub>
                        <m:r>
                          <a:rPr lang="en-US" sz="2000" b="1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sub>
                    </m:sSub>
                  </m:oMath>
                </a14:m>
                <a:r>
                  <a:rPr lang="en-US" sz="2000" b="1" dirty="0">
                    <a:solidFill>
                      <a:srgbClr val="C00000"/>
                    </a:solidFill>
                  </a:rPr>
                  <a:t> =</a:t>
                </a:r>
                <a14:m>
                  <m:oMath xmlns:m="http://schemas.openxmlformats.org/officeDocument/2006/math">
                    <m:r>
                      <a:rPr lang="en-US" sz="2000" b="1" i="0" smtClean="0">
                        <a:solidFill>
                          <a:srgbClr val="C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US" sz="2000" b="1" i="1">
                        <a:solidFill>
                          <a:srgbClr val="C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𝝅</m:t>
                    </m:r>
                    <m:r>
                      <a:rPr lang="en-US" sz="2000" b="1" i="1" smtClean="0">
                        <a:solidFill>
                          <a:srgbClr val="C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d>
                      <m:dPr>
                        <m:ctrlPr>
                          <a:rPr lang="en-US" sz="2000" b="1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000" b="1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𝟏</m:t>
                        </m:r>
                        <m:r>
                          <a:rPr lang="en-US" sz="2000" b="1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,</m:t>
                        </m:r>
                        <m:r>
                          <a:rPr lang="en-US" sz="2000" b="1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𝟓</m:t>
                        </m:r>
                        <m:r>
                          <a:rPr lang="en-US" sz="2000" b="1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</m:t>
                        </m:r>
                        <m:r>
                          <a:rPr lang="en-US" sz="2000" b="1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𝒓</m:t>
                        </m:r>
                        <m:r>
                          <a:rPr lang="en-US" sz="2000" b="1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</m:t>
                        </m:r>
                        <m:r>
                          <a:rPr lang="en-US" sz="2000" b="1" i="0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𝐱</m:t>
                        </m:r>
                        <m:r>
                          <a:rPr lang="en-US" sz="2000" b="1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</m:t>
                        </m:r>
                        <m:r>
                          <a:rPr lang="en-US" sz="2000" b="1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𝟏</m:t>
                        </m:r>
                        <m:r>
                          <a:rPr lang="en-US" sz="2000" b="1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,</m:t>
                        </m:r>
                        <m:r>
                          <a:rPr lang="en-US" sz="2000" b="1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𝟓</m:t>
                        </m:r>
                        <m:r>
                          <a:rPr lang="en-US" sz="2000" b="1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</m:t>
                        </m:r>
                        <m:r>
                          <a:rPr lang="en-US" sz="2000" b="1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𝒓</m:t>
                        </m:r>
                      </m:e>
                    </m:d>
                    <m:r>
                      <a:rPr lang="en-US" sz="2000" b="1" i="1" smtClean="0">
                        <a:solidFill>
                          <a:srgbClr val="C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US" sz="2000" b="1" i="1">
                        <a:solidFill>
                          <a:srgbClr val="C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𝒉</m:t>
                    </m:r>
                  </m:oMath>
                </a14:m>
                <a:endParaRPr lang="en-US" sz="2000" b="1" i="1" dirty="0">
                  <a:solidFill>
                    <a:srgbClr val="C00000"/>
                  </a:solidFill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pPr algn="ctr"/>
                <a14:m>
                  <m:oMath xmlns:m="http://schemas.openxmlformats.org/officeDocument/2006/math">
                    <m:sSub>
                      <m:sSubPr>
                        <m:ctrlPr>
                          <a:rPr lang="en-US" sz="2000" b="1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b="1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𝑽</m:t>
                        </m:r>
                      </m:e>
                      <m:sub>
                        <m:r>
                          <a:rPr lang="en-US" sz="2000" b="1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sub>
                    </m:sSub>
                  </m:oMath>
                </a14:m>
                <a:r>
                  <a:rPr lang="en-US" sz="2000" b="1" dirty="0">
                    <a:solidFill>
                      <a:srgbClr val="C00000"/>
                    </a:solidFill>
                  </a:rPr>
                  <a:t> =</a:t>
                </a:r>
                <a14:m>
                  <m:oMath xmlns:m="http://schemas.openxmlformats.org/officeDocument/2006/math">
                    <m:r>
                      <a:rPr lang="en-US" sz="2000" b="1">
                        <a:solidFill>
                          <a:srgbClr val="C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US" sz="2000" b="1" i="1">
                        <a:solidFill>
                          <a:srgbClr val="C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𝝅</m:t>
                    </m:r>
                    <m:r>
                      <a:rPr lang="en-US" sz="2000" b="1" i="1">
                        <a:solidFill>
                          <a:srgbClr val="C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d>
                      <m:dPr>
                        <m:ctrlPr>
                          <a:rPr lang="en-US" sz="2000" b="1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000" b="1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𝟐</m:t>
                        </m:r>
                        <m:r>
                          <a:rPr lang="en-US" sz="2000" b="1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,</m:t>
                        </m:r>
                        <m:r>
                          <a:rPr lang="en-US" sz="2000" b="1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𝟐</m:t>
                        </m:r>
                        <m:r>
                          <a:rPr lang="en-US" sz="2000" b="1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𝟓</m:t>
                        </m:r>
                        <m:sSup>
                          <m:sSupPr>
                            <m:ctrlPr>
                              <a:rPr lang="en-US" sz="2000" b="1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000" b="1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𝒓</m:t>
                            </m:r>
                          </m:e>
                          <m:sup>
                            <m:r>
                              <a:rPr lang="en-US" sz="2000" b="1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</m:e>
                    </m:d>
                    <m:r>
                      <a:rPr lang="en-US" sz="2000" b="1" i="1">
                        <a:solidFill>
                          <a:srgbClr val="C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𝒉</m:t>
                    </m:r>
                  </m:oMath>
                </a14:m>
                <a:endParaRPr lang="en-US" sz="2000" b="1" i="1" dirty="0">
                  <a:solidFill>
                    <a:srgbClr val="C00000"/>
                  </a:solidFill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pPr algn="ctr"/>
                <a14:m>
                  <m:oMath xmlns:m="http://schemas.openxmlformats.org/officeDocument/2006/math">
                    <m:sSub>
                      <m:sSubPr>
                        <m:ctrlPr>
                          <a:rPr lang="en-US" sz="2000" b="1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b="1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𝑽</m:t>
                        </m:r>
                      </m:e>
                      <m:sub>
                        <m:r>
                          <a:rPr lang="en-US" sz="2000" b="1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sub>
                    </m:sSub>
                  </m:oMath>
                </a14:m>
                <a:r>
                  <a:rPr lang="en-US" sz="2000" b="1" dirty="0">
                    <a:solidFill>
                      <a:srgbClr val="C00000"/>
                    </a:solidFill>
                  </a:rPr>
                  <a:t> = </a:t>
                </a:r>
                <a14:m>
                  <m:oMath xmlns:m="http://schemas.openxmlformats.org/officeDocument/2006/math">
                    <m:r>
                      <a:rPr lang="en-US" sz="2000" b="1" i="1">
                        <a:solidFill>
                          <a:srgbClr val="C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𝟐</m:t>
                    </m:r>
                    <m:r>
                      <a:rPr lang="en-US" sz="2000" b="1" i="1">
                        <a:solidFill>
                          <a:srgbClr val="C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</m:t>
                    </m:r>
                    <m:r>
                      <a:rPr lang="en-US" sz="2000" b="1" i="1">
                        <a:solidFill>
                          <a:srgbClr val="C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𝟐𝟓</m:t>
                    </m:r>
                    <m:r>
                      <a:rPr lang="en-US" sz="2000" b="1" i="1" smtClean="0">
                        <a:solidFill>
                          <a:srgbClr val="C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US" sz="2000" b="1" i="1">
                        <a:solidFill>
                          <a:srgbClr val="C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𝝅</m:t>
                    </m:r>
                    <m:r>
                      <a:rPr lang="en-US" sz="2000" b="1" i="1">
                        <a:solidFill>
                          <a:srgbClr val="C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sSup>
                      <m:sSupPr>
                        <m:ctrlPr>
                          <a:rPr lang="en-US" sz="2000" b="1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000" b="1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𝒓</m:t>
                        </m:r>
                      </m:e>
                      <m:sup>
                        <m:r>
                          <a:rPr lang="en-US" sz="2000" b="1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𝟐</m:t>
                        </m:r>
                      </m:sup>
                    </m:sSup>
                    <m:r>
                      <a:rPr lang="en-US" sz="2000" b="1" i="1">
                        <a:solidFill>
                          <a:srgbClr val="C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𝒉</m:t>
                    </m:r>
                    <m:r>
                      <a:rPr lang="en-US" sz="2000" b="1" i="1" smtClean="0">
                        <a:solidFill>
                          <a:srgbClr val="C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n-US" sz="2000" b="1" i="1" smtClean="0">
                        <a:solidFill>
                          <a:srgbClr val="C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𝟐</m:t>
                    </m:r>
                    <m:r>
                      <a:rPr lang="en-US" sz="2000" b="1" i="1" smtClean="0">
                        <a:solidFill>
                          <a:srgbClr val="C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</m:t>
                    </m:r>
                    <m:r>
                      <a:rPr lang="en-US" sz="2000" b="1" i="1" smtClean="0">
                        <a:solidFill>
                          <a:srgbClr val="C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𝟐𝟓</m:t>
                    </m:r>
                    <m:r>
                      <a:rPr lang="en-US" sz="2000" b="1" i="1" smtClean="0">
                        <a:solidFill>
                          <a:srgbClr val="C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US" sz="2000" b="1" i="1" smtClean="0">
                        <a:solidFill>
                          <a:srgbClr val="C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𝑽</m:t>
                    </m:r>
                  </m:oMath>
                </a14:m>
                <a:endParaRPr lang="en-US" sz="2000" b="1" i="1" dirty="0">
                  <a:solidFill>
                    <a:srgbClr val="C00000"/>
                  </a:solidFill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pPr algn="ctr"/>
                <a:r>
                  <a:rPr lang="en-US" sz="2000" b="1" dirty="0" err="1">
                    <a:solidFill>
                      <a:srgbClr val="C0000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Hajmi</a:t>
                </a:r>
                <a:r>
                  <a:rPr lang="en-US" sz="2000" b="1" dirty="0">
                    <a:solidFill>
                      <a:srgbClr val="C0000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 2,25 </a:t>
                </a:r>
                <a:r>
                  <a:rPr lang="en-US" sz="2000" b="1" dirty="0" err="1">
                    <a:solidFill>
                      <a:srgbClr val="C0000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marta</a:t>
                </a:r>
                <a:r>
                  <a:rPr lang="en-US" sz="2000" b="1" dirty="0">
                    <a:solidFill>
                      <a:srgbClr val="C0000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en-US" sz="2000" b="1" dirty="0" err="1">
                    <a:solidFill>
                      <a:srgbClr val="C0000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katta</a:t>
                </a:r>
                <a:r>
                  <a:rPr lang="en-US" sz="2000" b="1" dirty="0">
                    <a:solidFill>
                      <a:srgbClr val="C0000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en-US" sz="2000" b="1" dirty="0" err="1">
                    <a:solidFill>
                      <a:srgbClr val="C0000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bo‘ladi</a:t>
                </a:r>
                <a:endParaRPr lang="en-US" sz="2000" b="1" dirty="0">
                  <a:solidFill>
                    <a:srgbClr val="C00000"/>
                  </a:solidFill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pPr algn="ctr"/>
                <a:endParaRPr lang="ru-RU" sz="2000" b="1" dirty="0"/>
              </a:p>
            </p:txBody>
          </p:sp>
        </mc:Choice>
        <mc:Fallback xmlns="">
          <p:sp>
            <p:nvSpPr>
              <p:cNvPr id="10" name="Блок-схема: процесс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69939" y="4669986"/>
                <a:ext cx="4295553" cy="1680471"/>
              </a:xfrm>
              <a:prstGeom prst="flowChartProcess">
                <a:avLst/>
              </a:prstGeom>
              <a:blipFill rotWithShape="1">
                <a:blip r:embed="rId4"/>
                <a:stretch>
                  <a:fillRect l="-5" t="-7645" r="14" b="-7644"/>
                </a:stretch>
              </a:blip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/>
              <a:lstStyle/>
              <a:p>
                <a:r>
                  <a:rPr lang="en-US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Блок-схема: процесс 10"/>
          <p:cNvSpPr/>
          <p:nvPr/>
        </p:nvSpPr>
        <p:spPr>
          <a:xfrm>
            <a:off x="7087431" y="3619647"/>
            <a:ext cx="4295553" cy="221703"/>
          </a:xfrm>
          <a:prstGeom prst="flowChartProcess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b="1" dirty="0" err="1">
                <a:solidFill>
                  <a:srgbClr val="C0000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Javob</a:t>
            </a:r>
            <a:r>
              <a:rPr lang="en-US" sz="2400" b="1" dirty="0">
                <a:solidFill>
                  <a:srgbClr val="C0000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r>
              <a:rPr lang="en-US" sz="2400" b="1" dirty="0" err="1">
                <a:solidFill>
                  <a:srgbClr val="C0000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namunasi</a:t>
            </a:r>
            <a:r>
              <a:rPr lang="en-US" sz="2400" b="1" dirty="0">
                <a:solidFill>
                  <a:srgbClr val="C0000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:</a:t>
            </a:r>
            <a:endParaRPr lang="ru-RU" sz="2400" b="1" dirty="0"/>
          </a:p>
        </p:txBody>
      </p:sp>
      <p:grpSp>
        <p:nvGrpSpPr>
          <p:cNvPr id="25" name="Группа 24"/>
          <p:cNvGrpSpPr/>
          <p:nvPr/>
        </p:nvGrpSpPr>
        <p:grpSpPr>
          <a:xfrm>
            <a:off x="78211" y="951390"/>
            <a:ext cx="10987281" cy="5531020"/>
            <a:chOff x="183545" y="1114340"/>
            <a:chExt cx="10987281" cy="5531020"/>
          </a:xfrm>
        </p:grpSpPr>
        <p:grpSp>
          <p:nvGrpSpPr>
            <p:cNvPr id="13" name="Группа 12"/>
            <p:cNvGrpSpPr/>
            <p:nvPr/>
          </p:nvGrpSpPr>
          <p:grpSpPr>
            <a:xfrm>
              <a:off x="701749" y="1209485"/>
              <a:ext cx="10469077" cy="5435875"/>
              <a:chOff x="701749" y="1209485"/>
              <a:chExt cx="10469077" cy="5435875"/>
            </a:xfrm>
          </p:grpSpPr>
          <p:pic>
            <p:nvPicPr>
              <p:cNvPr id="3" name="Рисунок 2" descr="Вырезка экрана"/>
              <p:cNvPicPr>
                <a:picLocks noChangeAspect="1"/>
              </p:cNvPicPr>
              <p:nvPr/>
            </p:nvPicPr>
            <p:blipFill rotWithShape="1"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8571" t="10849" r="33759" b="65867"/>
              <a:stretch>
                <a:fillRect/>
              </a:stretch>
            </p:blipFill>
            <p:spPr>
              <a:xfrm>
                <a:off x="8417200" y="1209485"/>
                <a:ext cx="2753626" cy="2367814"/>
              </a:xfrm>
              <a:prstGeom prst="rect">
                <a:avLst/>
              </a:prstGeom>
            </p:spPr>
          </p:pic>
          <p:grpSp>
            <p:nvGrpSpPr>
              <p:cNvPr id="9" name="Группа 8"/>
              <p:cNvGrpSpPr/>
              <p:nvPr/>
            </p:nvGrpSpPr>
            <p:grpSpPr>
              <a:xfrm>
                <a:off x="701749" y="4241656"/>
                <a:ext cx="5326911" cy="2403704"/>
                <a:chOff x="701749" y="4241656"/>
                <a:chExt cx="5326911" cy="2403704"/>
              </a:xfrm>
            </p:grpSpPr>
            <p:pic>
              <p:nvPicPr>
                <p:cNvPr id="7" name="Рисунок 6" descr="Вырезка экрана"/>
                <p:cNvPicPr>
                  <a:picLocks noChangeAspect="1"/>
                </p:cNvPicPr>
                <p:nvPr/>
              </p:nvPicPr>
              <p:blipFill rotWithShape="1"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6531" t="65201" r="17266" b="4410"/>
                <a:stretch>
                  <a:fillRect/>
                </a:stretch>
              </p:blipFill>
              <p:spPr>
                <a:xfrm>
                  <a:off x="701749" y="4241656"/>
                  <a:ext cx="5326911" cy="2403704"/>
                </a:xfrm>
                <a:prstGeom prst="rect">
                  <a:avLst/>
                </a:prstGeom>
              </p:spPr>
            </p:pic>
            <p:sp>
              <p:nvSpPr>
                <p:cNvPr id="8" name="Блок-схема: процесс 7"/>
                <p:cNvSpPr/>
                <p:nvPr/>
              </p:nvSpPr>
              <p:spPr>
                <a:xfrm>
                  <a:off x="1026602" y="4832936"/>
                  <a:ext cx="4295553" cy="1531088"/>
                </a:xfrm>
                <a:prstGeom prst="flowChartProcess">
                  <a:avLst/>
                </a:prstGeom>
                <a:ln>
                  <a:noFill/>
                </a:ln>
              </p:spPr>
              <p:style>
                <a:lnRef idx="2">
                  <a:schemeClr val="dk1"/>
                </a:lnRef>
                <a:fillRef idx="1">
                  <a:schemeClr val="lt1"/>
                </a:fillRef>
                <a:effectRef idx="0">
                  <a:schemeClr val="dk1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</p:grpSp>
        </p:grpSp>
        <p:grpSp>
          <p:nvGrpSpPr>
            <p:cNvPr id="24" name="Группа 23"/>
            <p:cNvGrpSpPr/>
            <p:nvPr/>
          </p:nvGrpSpPr>
          <p:grpSpPr>
            <a:xfrm>
              <a:off x="183545" y="1114340"/>
              <a:ext cx="8322551" cy="3055324"/>
              <a:chOff x="60614" y="604842"/>
              <a:chExt cx="8322551" cy="3055324"/>
            </a:xfrm>
          </p:grpSpPr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20" name="TextBox 19"/>
                  <p:cNvSpPr txBox="1"/>
                  <p:nvPr/>
                </p:nvSpPr>
                <p:spPr>
                  <a:xfrm>
                    <a:off x="60614" y="604842"/>
                    <a:ext cx="8322551" cy="3055324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en-US" sz="2400" b="1" dirty="0"/>
                      <a:t>	</a:t>
                    </a:r>
                    <a:r>
                      <a:rPr lang="en-US" sz="2400" b="1" dirty="0" err="1"/>
                      <a:t>Asosining</a:t>
                    </a:r>
                    <a:r>
                      <a:rPr lang="en-US" sz="2400" b="1" dirty="0"/>
                      <a:t> </a:t>
                    </a:r>
                    <a:r>
                      <a:rPr lang="en-US" sz="2400" b="1" dirty="0" err="1"/>
                      <a:t>radiusi</a:t>
                    </a:r>
                    <a:r>
                      <a:rPr lang="en-US" sz="2400" b="1" dirty="0"/>
                      <a:t> </a:t>
                    </a:r>
                    <a:r>
                      <a:rPr lang="en-US" sz="2400" b="1" i="1" dirty="0">
                        <a:solidFill>
                          <a:srgbClr val="C00000"/>
                        </a:solidFill>
                      </a:rPr>
                      <a:t>r</a:t>
                    </a:r>
                    <a:r>
                      <a:rPr lang="en-US" sz="2400" b="1" dirty="0"/>
                      <a:t> </a:t>
                    </a:r>
                    <a:r>
                      <a:rPr lang="en-US" sz="2400" b="1" dirty="0" err="1"/>
                      <a:t>va</a:t>
                    </a:r>
                    <a:r>
                      <a:rPr lang="en-US" sz="2400" b="1" dirty="0"/>
                      <a:t> </a:t>
                    </a:r>
                    <a:r>
                      <a:rPr lang="en-US" sz="2400" b="1" dirty="0" err="1"/>
                      <a:t>balandligi</a:t>
                    </a:r>
                    <a:r>
                      <a:rPr lang="en-US" sz="2400" b="1" dirty="0"/>
                      <a:t> </a:t>
                    </a:r>
                    <a:r>
                      <a:rPr lang="en-US" sz="2400" b="1" i="1" dirty="0">
                        <a:solidFill>
                          <a:srgbClr val="C00000"/>
                        </a:solidFill>
                      </a:rPr>
                      <a:t>h</a:t>
                    </a:r>
                    <a:r>
                      <a:rPr lang="en-US" sz="2400" b="1" dirty="0"/>
                      <a:t> </a:t>
                    </a:r>
                    <a:r>
                      <a:rPr lang="en-US" sz="2400" b="1" dirty="0" err="1"/>
                      <a:t>ga</a:t>
                    </a:r>
                    <a:r>
                      <a:rPr lang="en-US" sz="2400" b="1" dirty="0"/>
                      <a:t> </a:t>
                    </a:r>
                    <a:r>
                      <a:rPr lang="en-US" sz="2400" b="1" dirty="0" err="1"/>
                      <a:t>teng</a:t>
                    </a:r>
                    <a:r>
                      <a:rPr lang="en-US" sz="2400" b="1" dirty="0"/>
                      <a:t> </a:t>
                    </a:r>
                    <a:r>
                      <a:rPr lang="en-US" sz="2400" b="1" dirty="0" err="1"/>
                      <a:t>bo‘lgan</a:t>
                    </a:r>
                    <a:r>
                      <a:rPr lang="en-US" sz="2400" b="1" dirty="0"/>
                      <a:t> </a:t>
                    </a:r>
                    <a:r>
                      <a:rPr lang="en-US" sz="2400" b="1" dirty="0" err="1"/>
                      <a:t>silindrning</a:t>
                    </a:r>
                    <a:r>
                      <a:rPr lang="en-US" sz="2400" b="1" dirty="0"/>
                      <a:t> </a:t>
                    </a:r>
                    <a:r>
                      <a:rPr lang="en-US" sz="2400" b="1" dirty="0" err="1"/>
                      <a:t>hajmi</a:t>
                    </a:r>
                    <a:r>
                      <a:rPr lang="en-US" sz="2400" b="1" dirty="0"/>
                      <a:t>   </a:t>
                    </a:r>
                    <a:r>
                      <a:rPr lang="en-US" sz="2400" b="1" i="1" dirty="0">
                        <a:solidFill>
                          <a:srgbClr val="C00000"/>
                        </a:solidFill>
                      </a:rPr>
                      <a:t>V</a:t>
                    </a:r>
                    <a:r>
                      <a:rPr lang="en-US" sz="2400" b="1" dirty="0">
                        <a:solidFill>
                          <a:srgbClr val="C00000"/>
                        </a:solidFill>
                      </a:rPr>
                      <a:t> = </a:t>
                    </a:r>
                    <a14:m>
                      <m:oMath xmlns:m="http://schemas.openxmlformats.org/officeDocument/2006/math">
                        <m:r>
                          <a:rPr lang="en-US" sz="2400" b="1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𝝅</m:t>
                        </m:r>
                        <m:r>
                          <a:rPr lang="en-US" sz="2400" b="1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</m:t>
                        </m:r>
                        <m:sSup>
                          <m:sSupPr>
                            <m:ctrlPr>
                              <a:rPr lang="en-US" sz="2400" b="1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400" b="1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𝒓</m:t>
                            </m:r>
                          </m:e>
                          <m:sup>
                            <m:r>
                              <a:rPr lang="en-US" sz="2400" b="1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  <m:r>
                          <a:rPr lang="en-US" sz="2400" b="1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𝒉</m:t>
                        </m:r>
                      </m:oMath>
                    </a14:m>
                    <a:r>
                      <a:rPr lang="en-US" sz="2400" b="1" dirty="0"/>
                      <a:t>    formula </a:t>
                    </a:r>
                    <a:r>
                      <a:rPr lang="en-US" sz="2400" b="1" dirty="0" err="1"/>
                      <a:t>bilan</a:t>
                    </a:r>
                    <a:r>
                      <a:rPr lang="en-US" sz="2400" b="1" dirty="0"/>
                      <a:t> </a:t>
                    </a:r>
                    <a:r>
                      <a:rPr lang="en-US" sz="2400" b="1" dirty="0" err="1"/>
                      <a:t>hisoblanadi</a:t>
                    </a:r>
                    <a:r>
                      <a:rPr lang="en-US" sz="2400" b="1" dirty="0"/>
                      <a:t>. </a:t>
                    </a:r>
                  </a:p>
                  <a:p>
                    <a:r>
                      <a:rPr lang="en-US" sz="2400" b="1" dirty="0"/>
                      <a:t>	Agar </a:t>
                    </a:r>
                    <a:r>
                      <a:rPr lang="en-US" sz="2400" b="1" dirty="0" err="1"/>
                      <a:t>silindr</a:t>
                    </a:r>
                    <a:r>
                      <a:rPr lang="en-US" sz="2400" b="1" dirty="0"/>
                      <a:t> </a:t>
                    </a:r>
                    <a:r>
                      <a:rPr lang="en-US" sz="2400" b="1" dirty="0" err="1"/>
                      <a:t>asosining</a:t>
                    </a:r>
                    <a:r>
                      <a:rPr lang="en-US" sz="2400" b="1" dirty="0"/>
                      <a:t> </a:t>
                    </a:r>
                    <a:r>
                      <a:rPr lang="en-US" sz="2400" b="1" dirty="0" err="1"/>
                      <a:t>radiusi</a:t>
                    </a:r>
                    <a:r>
                      <a:rPr lang="en-US" sz="2400" b="1" dirty="0"/>
                      <a:t> 1,5 </a:t>
                    </a:r>
                    <a:r>
                      <a:rPr lang="en-US" sz="2400" b="1" dirty="0" err="1"/>
                      <a:t>marta</a:t>
                    </a:r>
                    <a:r>
                      <a:rPr lang="en-US" sz="2400" b="1" dirty="0"/>
                      <a:t> </a:t>
                    </a:r>
                    <a:r>
                      <a:rPr lang="en-US" sz="2400" b="1" dirty="0" err="1"/>
                      <a:t>kattalashtirilsa</a:t>
                    </a:r>
                    <a:r>
                      <a:rPr lang="en-US" sz="2400" b="1" dirty="0"/>
                      <a:t>, </a:t>
                    </a:r>
                    <a:r>
                      <a:rPr lang="en-US" sz="2400" b="1" dirty="0" err="1"/>
                      <a:t>silindr</a:t>
                    </a:r>
                    <a:r>
                      <a:rPr lang="en-US" sz="2400" b="1" dirty="0"/>
                      <a:t> </a:t>
                    </a:r>
                    <a:r>
                      <a:rPr lang="en-US" sz="2400" b="1" dirty="0" err="1"/>
                      <a:t>hajmi</a:t>
                    </a:r>
                    <a:r>
                      <a:rPr lang="en-US" sz="2400" b="1" dirty="0"/>
                      <a:t> </a:t>
                    </a:r>
                    <a:r>
                      <a:rPr lang="en-US" sz="2400" b="1" dirty="0" err="1"/>
                      <a:t>qanday</a:t>
                    </a:r>
                    <a:r>
                      <a:rPr lang="en-US" sz="2400" b="1" dirty="0"/>
                      <a:t> </a:t>
                    </a:r>
                    <a:r>
                      <a:rPr lang="en-US" sz="2400" b="1" dirty="0" err="1"/>
                      <a:t>o‘zgaradi</a:t>
                    </a:r>
                    <a:r>
                      <a:rPr lang="en-US" sz="2400" b="1" dirty="0"/>
                      <a:t>?</a:t>
                    </a:r>
                  </a:p>
                  <a:p>
                    <a:r>
                      <a:rPr lang="en-US" sz="2400" b="1" dirty="0"/>
                      <a:t>		1,5 </a:t>
                    </a:r>
                    <a:r>
                      <a:rPr lang="en-US" sz="2400" b="1" dirty="0" err="1"/>
                      <a:t>marta</a:t>
                    </a:r>
                    <a:r>
                      <a:rPr lang="en-US" sz="2400" b="1" dirty="0"/>
                      <a:t> </a:t>
                    </a:r>
                    <a:r>
                      <a:rPr lang="en-US" sz="2400" b="1" dirty="0" err="1"/>
                      <a:t>oshadi</a:t>
                    </a:r>
                    <a:endParaRPr lang="en-US" sz="2400" b="1" dirty="0"/>
                  </a:p>
                  <a:p>
                    <a:r>
                      <a:rPr lang="en-US" sz="2400" b="1" dirty="0"/>
                      <a:t>		2 </a:t>
                    </a:r>
                    <a:r>
                      <a:rPr lang="en-US" sz="2400" b="1" dirty="0" err="1"/>
                      <a:t>marta</a:t>
                    </a:r>
                    <a:r>
                      <a:rPr lang="en-US" sz="2400" b="1" dirty="0"/>
                      <a:t> </a:t>
                    </a:r>
                    <a:r>
                      <a:rPr lang="en-US" sz="2400" b="1" dirty="0" err="1"/>
                      <a:t>oshadi</a:t>
                    </a:r>
                    <a:endParaRPr lang="en-US" sz="2400" b="1" dirty="0"/>
                  </a:p>
                  <a:p>
                    <a:r>
                      <a:rPr lang="en-US" sz="2400" b="1" dirty="0"/>
                      <a:t>		2 </a:t>
                    </a:r>
                    <a:r>
                      <a:rPr lang="en-US" sz="2400" b="1" dirty="0" err="1"/>
                      <a:t>martadan</a:t>
                    </a:r>
                    <a:r>
                      <a:rPr lang="en-US" sz="2400" b="1" dirty="0"/>
                      <a:t> </a:t>
                    </a:r>
                    <a:r>
                      <a:rPr lang="en-US" sz="2400" b="1" dirty="0" err="1"/>
                      <a:t>ko‘p</a:t>
                    </a:r>
                    <a:r>
                      <a:rPr lang="en-US" sz="2400" b="1" dirty="0"/>
                      <a:t> </a:t>
                    </a:r>
                    <a:r>
                      <a:rPr lang="en-US" sz="2400" b="1" dirty="0" err="1"/>
                      <a:t>oshadi</a:t>
                    </a:r>
                    <a:r>
                      <a:rPr lang="en-US" sz="2400" b="1" dirty="0"/>
                      <a:t>.</a:t>
                    </a:r>
                  </a:p>
                  <a:p>
                    <a:r>
                      <a:rPr lang="en-US" sz="2400" b="1" dirty="0"/>
                      <a:t>        	</a:t>
                    </a:r>
                    <a:r>
                      <a:rPr lang="en-US" sz="2400" b="1" dirty="0" err="1"/>
                      <a:t>Javobingizni</a:t>
                    </a:r>
                    <a:r>
                      <a:rPr lang="en-US" sz="2400" b="1" dirty="0"/>
                      <a:t> </a:t>
                    </a:r>
                    <a:r>
                      <a:rPr lang="en-US" sz="2400" b="1" dirty="0" err="1"/>
                      <a:t>tushuntirib</a:t>
                    </a:r>
                    <a:r>
                      <a:rPr lang="en-US" sz="2400" b="1" dirty="0"/>
                      <a:t> </a:t>
                    </a:r>
                    <a:r>
                      <a:rPr lang="en-US" sz="2400" b="1" dirty="0" err="1"/>
                      <a:t>bering</a:t>
                    </a:r>
                    <a:endParaRPr lang="ru-RU" sz="2400" b="1" dirty="0"/>
                  </a:p>
                </p:txBody>
              </p:sp>
            </mc:Choice>
            <mc:Fallback xmlns="">
              <p:sp>
                <p:nvSpPr>
                  <p:cNvPr id="20" name="TextBox 19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60614" y="604842"/>
                    <a:ext cx="8322551" cy="3055324"/>
                  </a:xfrm>
                  <a:prstGeom prst="rect">
                    <a:avLst/>
                  </a:prstGeom>
                  <a:blipFill rotWithShape="1">
                    <a:blip r:embed="rId5"/>
                  </a:blipFill>
                </p:spPr>
                <p:txBody>
                  <a:bodyPr/>
                  <a:lstStyle/>
                  <a:p>
                    <a:r>
                      <a:rPr lang="en-US" alt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  <p:sp>
            <p:nvSpPr>
              <p:cNvPr id="21" name="Прямоугольник 20"/>
              <p:cNvSpPr/>
              <p:nvPr/>
            </p:nvSpPr>
            <p:spPr>
              <a:xfrm>
                <a:off x="1417671" y="2496742"/>
                <a:ext cx="294205" cy="297218"/>
              </a:xfrm>
              <a:prstGeom prst="rect">
                <a:avLst/>
              </a:prstGeom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2" name="Прямоугольник 21"/>
              <p:cNvSpPr/>
              <p:nvPr/>
            </p:nvSpPr>
            <p:spPr>
              <a:xfrm>
                <a:off x="1417672" y="2834371"/>
                <a:ext cx="294205" cy="294155"/>
              </a:xfrm>
              <a:prstGeom prst="rect">
                <a:avLst/>
              </a:prstGeom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3" name="Прямоугольник 22"/>
              <p:cNvSpPr/>
              <p:nvPr/>
            </p:nvSpPr>
            <p:spPr>
              <a:xfrm>
                <a:off x="1417670" y="2164874"/>
                <a:ext cx="294205" cy="297218"/>
              </a:xfrm>
              <a:prstGeom prst="rect">
                <a:avLst/>
              </a:prstGeom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</p:grpSp>
      <p:sp>
        <p:nvSpPr>
          <p:cNvPr id="19" name="Прямоугольник 18"/>
          <p:cNvSpPr/>
          <p:nvPr/>
        </p:nvSpPr>
        <p:spPr>
          <a:xfrm>
            <a:off x="1344255" y="3061567"/>
            <a:ext cx="62352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b="1" dirty="0">
                <a:solidFill>
                  <a:srgbClr val="C00000"/>
                </a:solidFill>
                <a:latin typeface="Cambria Math" panose="02040503050406030204" pitchFamily="18" charset="0"/>
                <a:ea typeface="Cambria Math" panose="02040503050406030204" pitchFamily="18" charset="0"/>
                <a:sym typeface="Wingdings 2" panose="05020102010507070707" pitchFamily="18" charset="2"/>
              </a:rPr>
              <a:t></a:t>
            </a:r>
            <a:endParaRPr lang="ru-RU" sz="3600" dirty="0"/>
          </a:p>
        </p:txBody>
      </p:sp>
      <p:grpSp>
        <p:nvGrpSpPr>
          <p:cNvPr id="26" name="Группа 25"/>
          <p:cNvGrpSpPr/>
          <p:nvPr/>
        </p:nvGrpSpPr>
        <p:grpSpPr>
          <a:xfrm>
            <a:off x="0" y="96694"/>
            <a:ext cx="12205898" cy="925128"/>
            <a:chOff x="0" y="13352"/>
            <a:chExt cx="12205898" cy="925128"/>
          </a:xfrm>
        </p:grpSpPr>
        <p:sp>
          <p:nvSpPr>
            <p:cNvPr id="27" name="Прямоугольник 26"/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dirty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TIMSS TOPSHIRIQLARIDAN NAMUNALAR</a:t>
              </a:r>
            </a:p>
          </p:txBody>
        </p:sp>
        <p:grpSp>
          <p:nvGrpSpPr>
            <p:cNvPr id="28" name="Группа 27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29" name="Прямоугольник 28"/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" name="Прямоугольник 29"/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31" name="8-конечная звезда 30"/>
          <p:cNvSpPr/>
          <p:nvPr/>
        </p:nvSpPr>
        <p:spPr>
          <a:xfrm>
            <a:off x="252663" y="142413"/>
            <a:ext cx="1082842" cy="890336"/>
          </a:xfrm>
          <a:prstGeom prst="star8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9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Группа 3"/>
          <p:cNvGrpSpPr/>
          <p:nvPr/>
        </p:nvGrpSpPr>
        <p:grpSpPr>
          <a:xfrm>
            <a:off x="914400" y="1347537"/>
            <a:ext cx="10611853" cy="4644189"/>
            <a:chOff x="914400" y="1347537"/>
            <a:chExt cx="10611853" cy="4644189"/>
          </a:xfrm>
        </p:grpSpPr>
        <p:pic>
          <p:nvPicPr>
            <p:cNvPr id="2" name="Рисунок 1" descr="Вырезка экрана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290" t="65036" r="14850" b="1619"/>
            <a:stretch>
              <a:fillRect/>
            </a:stretch>
          </p:blipFill>
          <p:spPr>
            <a:xfrm>
              <a:off x="914400" y="1347537"/>
              <a:ext cx="10611853" cy="4644189"/>
            </a:xfrm>
            <a:prstGeom prst="rect">
              <a:avLst/>
            </a:prstGeom>
          </p:spPr>
        </p:pic>
        <p:sp>
          <p:nvSpPr>
            <p:cNvPr id="3" name="Блок-схема: процесс 2"/>
            <p:cNvSpPr/>
            <p:nvPr/>
          </p:nvSpPr>
          <p:spPr>
            <a:xfrm>
              <a:off x="1335505" y="2346158"/>
              <a:ext cx="9252284" cy="2791326"/>
            </a:xfrm>
            <a:prstGeom prst="flowChartProcess">
              <a:avLst/>
            </a:prstGeom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5" name="Группа 4"/>
          <p:cNvGrpSpPr/>
          <p:nvPr/>
        </p:nvGrpSpPr>
        <p:grpSpPr>
          <a:xfrm>
            <a:off x="0" y="96694"/>
            <a:ext cx="12205898" cy="925128"/>
            <a:chOff x="0" y="13352"/>
            <a:chExt cx="12205898" cy="925128"/>
          </a:xfrm>
        </p:grpSpPr>
        <p:sp>
          <p:nvSpPr>
            <p:cNvPr id="6" name="Прямоугольник 5"/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dirty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TIMSS TOPSHIRIQLARIDAN NAMUNALAR</a:t>
              </a:r>
            </a:p>
          </p:txBody>
        </p:sp>
        <p:grpSp>
          <p:nvGrpSpPr>
            <p:cNvPr id="7" name="Группа 6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8" name="Прямоугольник 7"/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" name="Прямоугольник 8"/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10" name="8-конечная звезда 9"/>
          <p:cNvSpPr/>
          <p:nvPr/>
        </p:nvSpPr>
        <p:spPr>
          <a:xfrm>
            <a:off x="252663" y="142413"/>
            <a:ext cx="1082842" cy="890336"/>
          </a:xfrm>
          <a:prstGeom prst="star8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56689" y="1057918"/>
            <a:ext cx="6685131" cy="267765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 b="1" dirty="0" err="1">
                <a:solidFill>
                  <a:srgbClr val="002060"/>
                </a:solidFill>
              </a:rPr>
              <a:t>Tasviriy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san’at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o‘qituvchisi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katta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qog‘oz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varaqlarini</a:t>
            </a:r>
            <a:r>
              <a:rPr lang="en-US" sz="2400" b="1" dirty="0">
                <a:solidFill>
                  <a:srgbClr val="002060"/>
                </a:solidFill>
              </a:rPr>
              <a:t> 4 ta </a:t>
            </a:r>
            <a:r>
              <a:rPr lang="en-US" sz="2400" b="1" dirty="0" err="1">
                <a:solidFill>
                  <a:srgbClr val="002060"/>
                </a:solidFill>
              </a:rPr>
              <a:t>teng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qismlarga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bo‘ldi</a:t>
            </a:r>
            <a:r>
              <a:rPr lang="en-US" sz="2400" b="1" dirty="0">
                <a:solidFill>
                  <a:srgbClr val="002060"/>
                </a:solidFill>
              </a:rPr>
              <a:t>.  U 13 </a:t>
            </a:r>
            <a:r>
              <a:rPr lang="en-US" sz="2400" b="1" dirty="0" err="1">
                <a:solidFill>
                  <a:srgbClr val="002060"/>
                </a:solidFill>
              </a:rPr>
              <a:t>nafar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o‘quvchi-larning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har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biriga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varaqning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to‘rtdan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bir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ulushini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berdi</a:t>
            </a:r>
            <a:r>
              <a:rPr lang="en-US" sz="2400" b="1" dirty="0">
                <a:solidFill>
                  <a:srgbClr val="002060"/>
                </a:solidFill>
              </a:rPr>
              <a:t>.                    </a:t>
            </a:r>
          </a:p>
          <a:p>
            <a:r>
              <a:rPr lang="en-US" sz="2400" b="1" dirty="0" err="1">
                <a:solidFill>
                  <a:srgbClr val="002060"/>
                </a:solidFill>
              </a:rPr>
              <a:t>Unga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bunday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varaqlardan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nechtasi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kerak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bo‘ladi</a:t>
            </a:r>
            <a:r>
              <a:rPr lang="en-US" sz="2400" b="1" dirty="0">
                <a:solidFill>
                  <a:srgbClr val="002060"/>
                </a:solidFill>
              </a:rPr>
              <a:t>?</a:t>
            </a:r>
          </a:p>
          <a:p>
            <a:r>
              <a:rPr lang="en-US" sz="2400" b="1" dirty="0" err="1">
                <a:solidFill>
                  <a:srgbClr val="002060"/>
                </a:solidFill>
              </a:rPr>
              <a:t>Javobingizni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so‘zlar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yoki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rasmlardan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foydalanib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tushuntiring</a:t>
            </a:r>
            <a:r>
              <a:rPr lang="en-US" sz="2400" b="1" dirty="0">
                <a:solidFill>
                  <a:srgbClr val="002060"/>
                </a:solidFill>
              </a:rPr>
              <a:t>.</a:t>
            </a:r>
            <a:endParaRPr lang="ru-RU" sz="2400" b="1" dirty="0">
              <a:solidFill>
                <a:srgbClr val="002060"/>
              </a:solidFill>
            </a:endParaRPr>
          </a:p>
        </p:txBody>
      </p:sp>
      <p:grpSp>
        <p:nvGrpSpPr>
          <p:cNvPr id="9" name="Группа 8"/>
          <p:cNvGrpSpPr/>
          <p:nvPr/>
        </p:nvGrpSpPr>
        <p:grpSpPr>
          <a:xfrm>
            <a:off x="6960522" y="1057918"/>
            <a:ext cx="4120587" cy="2513055"/>
            <a:chOff x="169241" y="2524296"/>
            <a:chExt cx="5558591" cy="4030579"/>
          </a:xfrm>
        </p:grpSpPr>
        <p:pic>
          <p:nvPicPr>
            <p:cNvPr id="6" name="Рисунок 5" descr="Вырезка экрана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43" t="23183" r="3995" b="3661"/>
            <a:stretch>
              <a:fillRect/>
            </a:stretch>
          </p:blipFill>
          <p:spPr>
            <a:xfrm>
              <a:off x="169241" y="2524296"/>
              <a:ext cx="5558591" cy="4030579"/>
            </a:xfrm>
            <a:prstGeom prst="rect">
              <a:avLst/>
            </a:prstGeom>
          </p:spPr>
        </p:pic>
        <p:sp>
          <p:nvSpPr>
            <p:cNvPr id="8" name="TextBox 7"/>
            <p:cNvSpPr txBox="1"/>
            <p:nvPr/>
          </p:nvSpPr>
          <p:spPr>
            <a:xfrm>
              <a:off x="644893" y="3522846"/>
              <a:ext cx="4629751" cy="2637322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endParaRPr lang="ru-RU" dirty="0"/>
            </a:p>
          </p:txBody>
        </p:sp>
      </p:grpSp>
      <p:grpSp>
        <p:nvGrpSpPr>
          <p:cNvPr id="17" name="Группа 16"/>
          <p:cNvGrpSpPr/>
          <p:nvPr/>
        </p:nvGrpSpPr>
        <p:grpSpPr>
          <a:xfrm>
            <a:off x="4537362" y="3735574"/>
            <a:ext cx="6543747" cy="2665227"/>
            <a:chOff x="4537362" y="3735574"/>
            <a:chExt cx="6543747" cy="2665227"/>
          </a:xfrm>
        </p:grpSpPr>
        <p:grpSp>
          <p:nvGrpSpPr>
            <p:cNvPr id="7" name="Группа 6"/>
            <p:cNvGrpSpPr/>
            <p:nvPr/>
          </p:nvGrpSpPr>
          <p:grpSpPr>
            <a:xfrm>
              <a:off x="6845568" y="3735575"/>
              <a:ext cx="4235541" cy="2665226"/>
              <a:chOff x="5933975" y="2524297"/>
              <a:chExt cx="5558591" cy="4030579"/>
            </a:xfrm>
          </p:grpSpPr>
          <p:pic>
            <p:nvPicPr>
              <p:cNvPr id="3" name="Рисунок 2" descr="Вырезка экрана"/>
              <p:cNvPicPr>
                <a:picLocks noChangeAspect="1"/>
              </p:cNvPicPr>
              <p:nvPr/>
            </p:nvPicPr>
            <p:blipFill rotWithShape="1"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043" t="23183" r="3995" b="3661"/>
              <a:stretch>
                <a:fillRect/>
              </a:stretch>
            </p:blipFill>
            <p:spPr>
              <a:xfrm>
                <a:off x="5933975" y="2524297"/>
                <a:ext cx="5558591" cy="4030579"/>
              </a:xfrm>
              <a:prstGeom prst="rect">
                <a:avLst/>
              </a:prstGeom>
            </p:spPr>
          </p:pic>
          <p:sp>
            <p:nvSpPr>
              <p:cNvPr id="5" name="TextBox 4"/>
              <p:cNvSpPr txBox="1"/>
              <p:nvPr/>
            </p:nvSpPr>
            <p:spPr>
              <a:xfrm>
                <a:off x="7796464" y="4831882"/>
                <a:ext cx="3311090" cy="1070525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en-US" sz="2000" b="1" dirty="0" err="1"/>
                  <a:t>Unga</a:t>
                </a:r>
                <a:r>
                  <a:rPr lang="en-US" sz="2000" b="1" dirty="0"/>
                  <a:t> 4 ta </a:t>
                </a:r>
                <a:r>
                  <a:rPr lang="en-US" sz="2000" b="1" dirty="0" err="1"/>
                  <a:t>qog‘oz</a:t>
                </a:r>
                <a:r>
                  <a:rPr lang="en-US" sz="2000" b="1" dirty="0"/>
                  <a:t> </a:t>
                </a:r>
                <a:r>
                  <a:rPr lang="en-US" sz="2000" b="1" dirty="0" err="1"/>
                  <a:t>varag‘i</a:t>
                </a:r>
                <a:r>
                  <a:rPr lang="en-US" sz="2000" b="1" dirty="0"/>
                  <a:t> </a:t>
                </a:r>
                <a:r>
                  <a:rPr lang="en-US" sz="2000" b="1" dirty="0" err="1"/>
                  <a:t>kerak</a:t>
                </a:r>
                <a:r>
                  <a:rPr lang="en-US" sz="2000" b="1" dirty="0"/>
                  <a:t> </a:t>
                </a:r>
                <a:r>
                  <a:rPr lang="en-US" sz="2000" b="1" dirty="0" err="1"/>
                  <a:t>bo‘ladi</a:t>
                </a:r>
                <a:r>
                  <a:rPr lang="en-US" sz="2000" b="1" dirty="0"/>
                  <a:t>.</a:t>
                </a:r>
                <a:endParaRPr lang="ru-RU" sz="2000" b="1" dirty="0"/>
              </a:p>
            </p:txBody>
          </p:sp>
        </p:grpSp>
        <p:sp>
          <p:nvSpPr>
            <p:cNvPr id="10" name="TextBox 9"/>
            <p:cNvSpPr txBox="1"/>
            <p:nvPr/>
          </p:nvSpPr>
          <p:spPr>
            <a:xfrm>
              <a:off x="4537362" y="3735574"/>
              <a:ext cx="257957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b="1" dirty="0" err="1">
                  <a:solidFill>
                    <a:srgbClr val="C00000"/>
                  </a:solidFill>
                </a:rPr>
                <a:t>Javob</a:t>
              </a:r>
              <a:r>
                <a:rPr lang="en-US" sz="2400" b="1" dirty="0">
                  <a:solidFill>
                    <a:srgbClr val="C00000"/>
                  </a:solidFill>
                </a:rPr>
                <a:t> </a:t>
              </a:r>
              <a:r>
                <a:rPr lang="en-US" sz="2400" b="1" dirty="0" err="1">
                  <a:solidFill>
                    <a:srgbClr val="C00000"/>
                  </a:solidFill>
                </a:rPr>
                <a:t>namunasi</a:t>
              </a:r>
              <a:r>
                <a:rPr lang="en-US" sz="2400" b="1" dirty="0">
                  <a:solidFill>
                    <a:srgbClr val="C00000"/>
                  </a:solidFill>
                </a:rPr>
                <a:t>:</a:t>
              </a:r>
              <a:endParaRPr lang="ru-RU" sz="2400" b="1" dirty="0">
                <a:solidFill>
                  <a:srgbClr val="C00000"/>
                </a:solidFill>
              </a:endParaRPr>
            </a:p>
          </p:txBody>
        </p:sp>
      </p:grpSp>
      <p:grpSp>
        <p:nvGrpSpPr>
          <p:cNvPr id="11" name="Группа 10"/>
          <p:cNvGrpSpPr/>
          <p:nvPr/>
        </p:nvGrpSpPr>
        <p:grpSpPr>
          <a:xfrm>
            <a:off x="0" y="96694"/>
            <a:ext cx="12205898" cy="925128"/>
            <a:chOff x="0" y="13352"/>
            <a:chExt cx="12205898" cy="925128"/>
          </a:xfrm>
        </p:grpSpPr>
        <p:sp>
          <p:nvSpPr>
            <p:cNvPr id="12" name="Прямоугольник 11"/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dirty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TIMSS TOPSHIRIQLARIDAN NAMUNALAR</a:t>
              </a:r>
            </a:p>
          </p:txBody>
        </p:sp>
        <p:grpSp>
          <p:nvGrpSpPr>
            <p:cNvPr id="13" name="Группа 12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14" name="Прямоугольник 13"/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" name="Прямоугольник 14"/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16" name="8-конечная звезда 15"/>
          <p:cNvSpPr/>
          <p:nvPr/>
        </p:nvSpPr>
        <p:spPr>
          <a:xfrm>
            <a:off x="252663" y="142413"/>
            <a:ext cx="1082842" cy="890336"/>
          </a:xfrm>
          <a:prstGeom prst="star8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943276" y="1604195"/>
            <a:ext cx="3944918" cy="156966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ru-RU" sz="2400" b="1" dirty="0"/>
              <a:t>(2</a:t>
            </a:r>
            <a:r>
              <a:rPr lang="en-US" sz="2400" b="1" dirty="0"/>
              <a:t>;1) </a:t>
            </a:r>
            <a:r>
              <a:rPr lang="en-US" sz="2400" b="1" dirty="0" err="1"/>
              <a:t>nuqtadan</a:t>
            </a:r>
            <a:r>
              <a:rPr lang="en-US" sz="2400" b="1" dirty="0"/>
              <a:t> </a:t>
            </a:r>
            <a:r>
              <a:rPr lang="en-US" sz="2400" b="1" dirty="0" err="1"/>
              <a:t>o‘tuvchi</a:t>
            </a:r>
            <a:r>
              <a:rPr lang="en-US" sz="2400" b="1" dirty="0"/>
              <a:t> </a:t>
            </a:r>
            <a:r>
              <a:rPr lang="en-US" sz="2400" b="1" dirty="0" err="1"/>
              <a:t>va</a:t>
            </a:r>
            <a:r>
              <a:rPr lang="en-US" sz="2400" b="1" dirty="0"/>
              <a:t> </a:t>
            </a:r>
            <a:r>
              <a:rPr lang="en-US" sz="2400" b="1" dirty="0" err="1"/>
              <a:t>burchak</a:t>
            </a:r>
            <a:r>
              <a:rPr lang="en-US" sz="2400" b="1" dirty="0"/>
              <a:t> </a:t>
            </a:r>
            <a:r>
              <a:rPr lang="en-US" sz="2400" b="1" dirty="0" err="1"/>
              <a:t>koeffitsiyenti</a:t>
            </a:r>
            <a:r>
              <a:rPr lang="en-US" sz="2400" b="1" dirty="0"/>
              <a:t>  -2 </a:t>
            </a:r>
            <a:r>
              <a:rPr lang="en-US" sz="2400" b="1" dirty="0" err="1"/>
              <a:t>ga</a:t>
            </a:r>
            <a:r>
              <a:rPr lang="en-US" sz="2400" b="1" dirty="0"/>
              <a:t> </a:t>
            </a:r>
            <a:r>
              <a:rPr lang="en-US" sz="2400" b="1" dirty="0" err="1"/>
              <a:t>teng</a:t>
            </a:r>
            <a:r>
              <a:rPr lang="en-US" sz="2400" b="1" dirty="0"/>
              <a:t> </a:t>
            </a:r>
            <a:r>
              <a:rPr lang="en-US" sz="2400" b="1" dirty="0" err="1"/>
              <a:t>bo‘gan</a:t>
            </a:r>
            <a:r>
              <a:rPr lang="en-US" sz="2400" b="1" dirty="0"/>
              <a:t> </a:t>
            </a:r>
            <a:r>
              <a:rPr lang="en-US" sz="2400" b="1" dirty="0" err="1"/>
              <a:t>to‘g‘ri</a:t>
            </a:r>
            <a:r>
              <a:rPr lang="en-US" sz="2400" b="1" dirty="0"/>
              <a:t> </a:t>
            </a:r>
            <a:r>
              <a:rPr lang="en-US" sz="2400" b="1" dirty="0" err="1"/>
              <a:t>chiziqni</a:t>
            </a:r>
            <a:r>
              <a:rPr lang="en-US" sz="2400" b="1" dirty="0"/>
              <a:t> </a:t>
            </a:r>
            <a:r>
              <a:rPr lang="en-US" sz="2400" b="1" dirty="0" err="1"/>
              <a:t>o‘tkazing</a:t>
            </a:r>
            <a:r>
              <a:rPr lang="en-US" sz="2400" b="1" dirty="0"/>
              <a:t>.</a:t>
            </a:r>
            <a:endParaRPr lang="ru-RU" sz="2400" b="1" dirty="0"/>
          </a:p>
        </p:txBody>
      </p:sp>
      <p:grpSp>
        <p:nvGrpSpPr>
          <p:cNvPr id="4" name="Группа 3"/>
          <p:cNvGrpSpPr/>
          <p:nvPr/>
        </p:nvGrpSpPr>
        <p:grpSpPr>
          <a:xfrm>
            <a:off x="0" y="96694"/>
            <a:ext cx="12205898" cy="925128"/>
            <a:chOff x="0" y="13352"/>
            <a:chExt cx="12205898" cy="925128"/>
          </a:xfrm>
        </p:grpSpPr>
        <p:sp>
          <p:nvSpPr>
            <p:cNvPr id="5" name="Прямоугольник 4"/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dirty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TIMSS TOPSHIRIQLARIDAN NAMUNALAR</a:t>
              </a:r>
            </a:p>
          </p:txBody>
        </p:sp>
        <p:grpSp>
          <p:nvGrpSpPr>
            <p:cNvPr id="6" name="Группа 5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7" name="Прямоугольник 6"/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" name="Прямоугольник 7"/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9" name="8-конечная звезда 8"/>
          <p:cNvSpPr/>
          <p:nvPr/>
        </p:nvSpPr>
        <p:spPr>
          <a:xfrm>
            <a:off x="252663" y="142413"/>
            <a:ext cx="1082842" cy="890336"/>
          </a:xfrm>
          <a:prstGeom prst="star8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5588" y="1321788"/>
            <a:ext cx="6380952" cy="5104762"/>
          </a:xfrm>
          <a:prstGeom prst="rect">
            <a:avLst/>
          </a:prstGeom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Вырезка экрана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22" t="13737" r="24116" b="6573"/>
          <a:stretch>
            <a:fillRect/>
          </a:stretch>
        </p:blipFill>
        <p:spPr>
          <a:xfrm>
            <a:off x="5236142" y="1288187"/>
            <a:ext cx="5784783" cy="532918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943275" y="1604195"/>
            <a:ext cx="3671453" cy="156966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ru-RU" sz="2400" b="1" dirty="0"/>
              <a:t>(2</a:t>
            </a:r>
            <a:r>
              <a:rPr lang="en-US" sz="2400" b="1" dirty="0"/>
              <a:t>;1) </a:t>
            </a:r>
            <a:r>
              <a:rPr lang="en-US" sz="2400" b="1" dirty="0" err="1"/>
              <a:t>nuqtadan</a:t>
            </a:r>
            <a:r>
              <a:rPr lang="en-US" sz="2400" b="1" dirty="0"/>
              <a:t> </a:t>
            </a:r>
            <a:r>
              <a:rPr lang="en-US" sz="2400" b="1" dirty="0" err="1"/>
              <a:t>o‘tuvchi</a:t>
            </a:r>
            <a:r>
              <a:rPr lang="en-US" sz="2400" b="1" dirty="0"/>
              <a:t> </a:t>
            </a:r>
            <a:r>
              <a:rPr lang="en-US" sz="2400" b="1" dirty="0" err="1"/>
              <a:t>va</a:t>
            </a:r>
            <a:r>
              <a:rPr lang="en-US" sz="2400" b="1" dirty="0"/>
              <a:t> </a:t>
            </a:r>
            <a:r>
              <a:rPr lang="en-US" sz="2400" b="1" dirty="0" err="1"/>
              <a:t>burchak</a:t>
            </a:r>
            <a:r>
              <a:rPr lang="en-US" sz="2400" b="1" dirty="0"/>
              <a:t> </a:t>
            </a:r>
            <a:r>
              <a:rPr lang="en-US" sz="2400" b="1" dirty="0" err="1"/>
              <a:t>koeffitsiyenti</a:t>
            </a:r>
            <a:r>
              <a:rPr lang="en-US" sz="2400" b="1" dirty="0"/>
              <a:t>  -2 </a:t>
            </a:r>
            <a:r>
              <a:rPr lang="en-US" sz="2400" b="1" dirty="0" err="1"/>
              <a:t>ga</a:t>
            </a:r>
            <a:r>
              <a:rPr lang="en-US" sz="2400" b="1" dirty="0"/>
              <a:t> </a:t>
            </a:r>
            <a:r>
              <a:rPr lang="en-US" sz="2400" b="1" dirty="0" err="1"/>
              <a:t>teng</a:t>
            </a:r>
            <a:r>
              <a:rPr lang="en-US" sz="2400" b="1" dirty="0"/>
              <a:t> </a:t>
            </a:r>
            <a:r>
              <a:rPr lang="en-US" sz="2400" b="1" dirty="0" err="1"/>
              <a:t>bo‘gan</a:t>
            </a:r>
            <a:r>
              <a:rPr lang="en-US" sz="2400" b="1" dirty="0"/>
              <a:t> </a:t>
            </a:r>
            <a:r>
              <a:rPr lang="en-US" sz="2400" b="1" dirty="0" err="1"/>
              <a:t>to‘g‘ri</a:t>
            </a:r>
            <a:r>
              <a:rPr lang="en-US" sz="2400" b="1" dirty="0"/>
              <a:t> </a:t>
            </a:r>
            <a:r>
              <a:rPr lang="en-US" sz="2400" b="1" dirty="0" err="1"/>
              <a:t>chiziqni</a:t>
            </a:r>
            <a:r>
              <a:rPr lang="en-US" sz="2400" b="1" dirty="0"/>
              <a:t> </a:t>
            </a:r>
            <a:r>
              <a:rPr lang="en-US" sz="2400" b="1" dirty="0" err="1"/>
              <a:t>o‘tkazing</a:t>
            </a:r>
            <a:r>
              <a:rPr lang="en-US" sz="2400" b="1" dirty="0"/>
              <a:t>.</a:t>
            </a:r>
            <a:endParaRPr lang="ru-RU" sz="2400" b="1" dirty="0"/>
          </a:p>
        </p:txBody>
      </p:sp>
      <p:grpSp>
        <p:nvGrpSpPr>
          <p:cNvPr id="4" name="Группа 3"/>
          <p:cNvGrpSpPr/>
          <p:nvPr/>
        </p:nvGrpSpPr>
        <p:grpSpPr>
          <a:xfrm>
            <a:off x="0" y="96694"/>
            <a:ext cx="12205898" cy="925128"/>
            <a:chOff x="0" y="13352"/>
            <a:chExt cx="12205898" cy="925128"/>
          </a:xfrm>
        </p:grpSpPr>
        <p:sp>
          <p:nvSpPr>
            <p:cNvPr id="5" name="Прямоугольник 4"/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dirty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TIMSS TOPSHIRIQLARIDAN NAMUNALAR</a:t>
              </a:r>
            </a:p>
          </p:txBody>
        </p:sp>
        <p:grpSp>
          <p:nvGrpSpPr>
            <p:cNvPr id="6" name="Группа 5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7" name="Прямоугольник 6"/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" name="Прямоугольник 7"/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9" name="8-конечная звезда 8"/>
          <p:cNvSpPr/>
          <p:nvPr/>
        </p:nvSpPr>
        <p:spPr>
          <a:xfrm>
            <a:off x="252663" y="142413"/>
            <a:ext cx="1082842" cy="890336"/>
          </a:xfrm>
          <a:prstGeom prst="star8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Овал 9"/>
          <p:cNvSpPr/>
          <p:nvPr/>
        </p:nvSpPr>
        <p:spPr>
          <a:xfrm>
            <a:off x="8487469" y="3548418"/>
            <a:ext cx="144000" cy="14400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4924629" y="1136986"/>
            <a:ext cx="2370538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 b="1" dirty="0" err="1">
                <a:solidFill>
                  <a:srgbClr val="C00000"/>
                </a:solidFill>
              </a:rPr>
              <a:t>Javob</a:t>
            </a:r>
            <a:r>
              <a:rPr lang="en-US" sz="2400" b="1" dirty="0">
                <a:solidFill>
                  <a:srgbClr val="C00000"/>
                </a:solidFill>
              </a:rPr>
              <a:t> </a:t>
            </a:r>
            <a:r>
              <a:rPr lang="en-US" sz="2400" b="1" dirty="0" err="1">
                <a:solidFill>
                  <a:srgbClr val="C00000"/>
                </a:solidFill>
              </a:rPr>
              <a:t>namunasi</a:t>
            </a:r>
            <a:r>
              <a:rPr lang="en-US" sz="2400" b="1" dirty="0">
                <a:solidFill>
                  <a:srgbClr val="C00000"/>
                </a:solidFill>
              </a:rPr>
              <a:t>:</a:t>
            </a:r>
            <a:endParaRPr lang="ru-RU" sz="24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Вырезка экрана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51" t="15795" r="19834" b="3356"/>
          <a:stretch>
            <a:fillRect/>
          </a:stretch>
        </p:blipFill>
        <p:spPr>
          <a:xfrm>
            <a:off x="4764507" y="1251284"/>
            <a:ext cx="6583680" cy="5606716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89272" y="1251284"/>
            <a:ext cx="3455470" cy="230832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 b="1" dirty="0" err="1"/>
              <a:t>Uchburchakning</a:t>
            </a:r>
            <a:r>
              <a:rPr lang="en-US" sz="2400" b="1" dirty="0"/>
              <a:t> </a:t>
            </a:r>
            <a:r>
              <a:rPr lang="en-US" sz="2400" b="1" dirty="0" err="1"/>
              <a:t>uchlarini</a:t>
            </a:r>
            <a:r>
              <a:rPr lang="en-US" sz="2400" b="1" dirty="0"/>
              <a:t> </a:t>
            </a:r>
            <a:r>
              <a:rPr lang="en-US" sz="2400" b="1" dirty="0" err="1"/>
              <a:t>shunday</a:t>
            </a:r>
            <a:r>
              <a:rPr lang="en-US" sz="2400" b="1" dirty="0"/>
              <a:t> </a:t>
            </a:r>
            <a:r>
              <a:rPr lang="en-US" sz="2400" b="1" dirty="0" err="1"/>
              <a:t>siljitingki</a:t>
            </a:r>
            <a:r>
              <a:rPr lang="en-US" sz="2400" b="1" dirty="0"/>
              <a:t>, </a:t>
            </a:r>
            <a:r>
              <a:rPr lang="en-US" sz="2400" b="1" dirty="0" err="1"/>
              <a:t>natijada</a:t>
            </a:r>
            <a:r>
              <a:rPr lang="en-US" sz="2400" b="1" dirty="0"/>
              <a:t> </a:t>
            </a:r>
            <a:r>
              <a:rPr lang="en-US" sz="2400" b="1" dirty="0" err="1"/>
              <a:t>asosi</a:t>
            </a:r>
            <a:r>
              <a:rPr lang="en-US" sz="2400" b="1" dirty="0"/>
              <a:t> 4 cm </a:t>
            </a:r>
            <a:r>
              <a:rPr lang="en-US" sz="2400" b="1" dirty="0" err="1"/>
              <a:t>va</a:t>
            </a:r>
            <a:r>
              <a:rPr lang="en-US" sz="2400" b="1" dirty="0"/>
              <a:t> </a:t>
            </a:r>
            <a:r>
              <a:rPr lang="en-US" sz="2400" b="1" dirty="0" err="1"/>
              <a:t>balandligi</a:t>
            </a:r>
            <a:r>
              <a:rPr lang="en-US" sz="2400" b="1" dirty="0"/>
              <a:t> 3 cm </a:t>
            </a:r>
            <a:r>
              <a:rPr lang="en-US" sz="2400" b="1" dirty="0" err="1"/>
              <a:t>bo‘lgan</a:t>
            </a:r>
            <a:r>
              <a:rPr lang="en-US" sz="2400" b="1" dirty="0"/>
              <a:t> </a:t>
            </a:r>
            <a:r>
              <a:rPr lang="en-US" sz="2400" b="1" dirty="0" err="1"/>
              <a:t>teng</a:t>
            </a:r>
            <a:r>
              <a:rPr lang="en-US" sz="2400" b="1" dirty="0"/>
              <a:t> </a:t>
            </a:r>
            <a:r>
              <a:rPr lang="en-US" sz="2400" b="1" dirty="0" err="1"/>
              <a:t>yonli</a:t>
            </a:r>
            <a:r>
              <a:rPr lang="en-US" sz="2400" b="1" dirty="0"/>
              <a:t> </a:t>
            </a:r>
            <a:r>
              <a:rPr lang="en-US" sz="2400" b="1" dirty="0" err="1"/>
              <a:t>uchburchak</a:t>
            </a:r>
            <a:r>
              <a:rPr lang="en-US" sz="2400" b="1" dirty="0"/>
              <a:t> </a:t>
            </a:r>
            <a:r>
              <a:rPr lang="en-US" sz="2400" b="1" dirty="0" err="1"/>
              <a:t>hosil</a:t>
            </a:r>
            <a:r>
              <a:rPr lang="en-US" sz="2400" b="1" dirty="0"/>
              <a:t> </a:t>
            </a:r>
            <a:r>
              <a:rPr lang="en-US" sz="2400" b="1" dirty="0" err="1"/>
              <a:t>bo‘lsin</a:t>
            </a:r>
            <a:r>
              <a:rPr lang="en-US" sz="2400" b="1" dirty="0"/>
              <a:t>.</a:t>
            </a:r>
            <a:endParaRPr lang="ru-RU" sz="2400" b="1" dirty="0"/>
          </a:p>
        </p:txBody>
      </p:sp>
      <p:grpSp>
        <p:nvGrpSpPr>
          <p:cNvPr id="5" name="Группа 4"/>
          <p:cNvGrpSpPr/>
          <p:nvPr/>
        </p:nvGrpSpPr>
        <p:grpSpPr>
          <a:xfrm>
            <a:off x="0" y="96694"/>
            <a:ext cx="12205898" cy="925128"/>
            <a:chOff x="0" y="13352"/>
            <a:chExt cx="12205898" cy="925128"/>
          </a:xfrm>
        </p:grpSpPr>
        <p:sp>
          <p:nvSpPr>
            <p:cNvPr id="6" name="Прямоугольник 5"/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dirty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TIMSS TOPSHIRIQLARIDAN NAMUNALAR</a:t>
              </a:r>
            </a:p>
          </p:txBody>
        </p:sp>
        <p:grpSp>
          <p:nvGrpSpPr>
            <p:cNvPr id="7" name="Группа 6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8" name="Прямоугольник 7"/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" name="Прямоугольник 8"/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10" name="8-конечная звезда 9"/>
          <p:cNvSpPr/>
          <p:nvPr/>
        </p:nvSpPr>
        <p:spPr>
          <a:xfrm>
            <a:off x="252663" y="142413"/>
            <a:ext cx="1082842" cy="890336"/>
          </a:xfrm>
          <a:prstGeom prst="star8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70296" y="1598651"/>
            <a:ext cx="3455470" cy="230832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 b="1" dirty="0" err="1"/>
              <a:t>Uchburchakning</a:t>
            </a:r>
            <a:r>
              <a:rPr lang="en-US" sz="2400" b="1" dirty="0"/>
              <a:t> </a:t>
            </a:r>
            <a:r>
              <a:rPr lang="en-US" sz="2400" b="1" dirty="0" err="1"/>
              <a:t>uchlarini</a:t>
            </a:r>
            <a:r>
              <a:rPr lang="en-US" sz="2400" b="1" dirty="0"/>
              <a:t> </a:t>
            </a:r>
            <a:r>
              <a:rPr lang="en-US" sz="2400" b="1" dirty="0" err="1"/>
              <a:t>shunday</a:t>
            </a:r>
            <a:r>
              <a:rPr lang="en-US" sz="2400" b="1" dirty="0"/>
              <a:t> </a:t>
            </a:r>
            <a:r>
              <a:rPr lang="en-US" sz="2400" b="1" dirty="0" err="1"/>
              <a:t>siljitingki</a:t>
            </a:r>
            <a:r>
              <a:rPr lang="en-US" sz="2400" b="1" dirty="0"/>
              <a:t>, </a:t>
            </a:r>
            <a:r>
              <a:rPr lang="en-US" sz="2400" b="1" dirty="0" err="1"/>
              <a:t>natijada</a:t>
            </a:r>
            <a:r>
              <a:rPr lang="en-US" sz="2400" b="1" dirty="0"/>
              <a:t> </a:t>
            </a:r>
            <a:r>
              <a:rPr lang="en-US" sz="2400" b="1" dirty="0" err="1"/>
              <a:t>asosi</a:t>
            </a:r>
            <a:r>
              <a:rPr lang="en-US" sz="2400" b="1" dirty="0"/>
              <a:t> 4 cm </a:t>
            </a:r>
            <a:r>
              <a:rPr lang="en-US" sz="2400" b="1" dirty="0" err="1"/>
              <a:t>va</a:t>
            </a:r>
            <a:r>
              <a:rPr lang="en-US" sz="2400" b="1" dirty="0"/>
              <a:t> </a:t>
            </a:r>
            <a:r>
              <a:rPr lang="en-US" sz="2400" b="1" dirty="0" err="1"/>
              <a:t>balandligi</a:t>
            </a:r>
            <a:r>
              <a:rPr lang="en-US" sz="2400" b="1" dirty="0"/>
              <a:t> 3 cm </a:t>
            </a:r>
            <a:r>
              <a:rPr lang="en-US" sz="2400" b="1" dirty="0" err="1"/>
              <a:t>bo‘lgan</a:t>
            </a:r>
            <a:r>
              <a:rPr lang="en-US" sz="2400" b="1" dirty="0"/>
              <a:t> </a:t>
            </a:r>
            <a:r>
              <a:rPr lang="en-US" sz="2400" b="1" dirty="0" err="1"/>
              <a:t>teng</a:t>
            </a:r>
            <a:r>
              <a:rPr lang="en-US" sz="2400" b="1" dirty="0"/>
              <a:t> </a:t>
            </a:r>
            <a:r>
              <a:rPr lang="en-US" sz="2400" b="1" dirty="0" err="1"/>
              <a:t>yonli</a:t>
            </a:r>
            <a:r>
              <a:rPr lang="en-US" sz="2400" b="1" dirty="0"/>
              <a:t> </a:t>
            </a:r>
            <a:r>
              <a:rPr lang="en-US" sz="2400" b="1" dirty="0" err="1"/>
              <a:t>uchburchak</a:t>
            </a:r>
            <a:r>
              <a:rPr lang="en-US" sz="2400" b="1" dirty="0"/>
              <a:t> </a:t>
            </a:r>
            <a:r>
              <a:rPr lang="en-US" sz="2400" b="1" dirty="0" err="1"/>
              <a:t>hosil</a:t>
            </a:r>
            <a:r>
              <a:rPr lang="en-US" sz="2400" b="1" dirty="0"/>
              <a:t> </a:t>
            </a:r>
            <a:r>
              <a:rPr lang="en-US" sz="2400" b="1" dirty="0" err="1"/>
              <a:t>bo‘lsin</a:t>
            </a:r>
            <a:r>
              <a:rPr lang="en-US" sz="2400" b="1" dirty="0"/>
              <a:t>.</a:t>
            </a:r>
            <a:endParaRPr lang="ru-RU" sz="2400" b="1" dirty="0"/>
          </a:p>
        </p:txBody>
      </p:sp>
      <p:grpSp>
        <p:nvGrpSpPr>
          <p:cNvPr id="5" name="Группа 4"/>
          <p:cNvGrpSpPr/>
          <p:nvPr/>
        </p:nvGrpSpPr>
        <p:grpSpPr>
          <a:xfrm>
            <a:off x="0" y="96694"/>
            <a:ext cx="12205898" cy="925128"/>
            <a:chOff x="0" y="13352"/>
            <a:chExt cx="12205898" cy="925128"/>
          </a:xfrm>
        </p:grpSpPr>
        <p:sp>
          <p:nvSpPr>
            <p:cNvPr id="6" name="Прямоугольник 5"/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dirty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TIMSS TOPSHIRIQLARIDAN NAMUNALAR</a:t>
              </a:r>
            </a:p>
          </p:txBody>
        </p:sp>
        <p:grpSp>
          <p:nvGrpSpPr>
            <p:cNvPr id="7" name="Группа 6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8" name="Прямоугольник 7"/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" name="Прямоугольник 8"/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10" name="8-конечная звезда 9"/>
          <p:cNvSpPr/>
          <p:nvPr/>
        </p:nvSpPr>
        <p:spPr>
          <a:xfrm>
            <a:off x="252663" y="142413"/>
            <a:ext cx="1082842" cy="890336"/>
          </a:xfrm>
          <a:prstGeom prst="star8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3279" y="1594869"/>
            <a:ext cx="6248108" cy="5365306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4648182" y="1133204"/>
            <a:ext cx="2370538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 b="1" dirty="0" err="1">
                <a:solidFill>
                  <a:srgbClr val="C00000"/>
                </a:solidFill>
              </a:rPr>
              <a:t>Javob</a:t>
            </a:r>
            <a:r>
              <a:rPr lang="en-US" sz="2400" b="1" dirty="0">
                <a:solidFill>
                  <a:srgbClr val="C00000"/>
                </a:solidFill>
              </a:rPr>
              <a:t> </a:t>
            </a:r>
            <a:r>
              <a:rPr lang="en-US" sz="2400" b="1" dirty="0" err="1">
                <a:solidFill>
                  <a:srgbClr val="C00000"/>
                </a:solidFill>
              </a:rPr>
              <a:t>namunasi</a:t>
            </a:r>
            <a:r>
              <a:rPr lang="en-US" sz="2400" b="1" dirty="0">
                <a:solidFill>
                  <a:srgbClr val="C00000"/>
                </a:solidFill>
              </a:rPr>
              <a:t>:</a:t>
            </a:r>
            <a:endParaRPr lang="ru-RU" sz="24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69604" y="2040555"/>
            <a:ext cx="3931794" cy="156966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 b="1" dirty="0" err="1"/>
              <a:t>Sardor</a:t>
            </a:r>
            <a:r>
              <a:rPr lang="en-US" sz="2400" b="1" dirty="0"/>
              <a:t> </a:t>
            </a:r>
            <a:r>
              <a:rPr lang="en-US" sz="2400" b="1" dirty="0" err="1"/>
              <a:t>do‘stlaridan</a:t>
            </a:r>
            <a:r>
              <a:rPr lang="en-US" sz="2400" b="1" dirty="0"/>
              <a:t> </a:t>
            </a:r>
            <a:r>
              <a:rPr lang="en-US" sz="2400" b="1" dirty="0" err="1"/>
              <a:t>sevimli</a:t>
            </a:r>
            <a:r>
              <a:rPr lang="en-US" sz="2400" b="1" dirty="0"/>
              <a:t> </a:t>
            </a:r>
            <a:r>
              <a:rPr lang="en-US" sz="2400" b="1" dirty="0" err="1"/>
              <a:t>fasllari</a:t>
            </a:r>
            <a:r>
              <a:rPr lang="en-US" sz="2400" b="1" dirty="0"/>
              <a:t> </a:t>
            </a:r>
            <a:r>
              <a:rPr lang="en-US" sz="2400" b="1" dirty="0" err="1"/>
              <a:t>haqida</a:t>
            </a:r>
            <a:r>
              <a:rPr lang="en-US" sz="2400" b="1" dirty="0"/>
              <a:t> </a:t>
            </a:r>
            <a:r>
              <a:rPr lang="en-US" sz="2400" b="1" dirty="0" err="1"/>
              <a:t>so‘radi</a:t>
            </a:r>
            <a:r>
              <a:rPr lang="en-US" sz="2400" b="1" dirty="0"/>
              <a:t>. U </a:t>
            </a:r>
            <a:r>
              <a:rPr lang="en-US" sz="2400" b="1" dirty="0" err="1"/>
              <a:t>to‘plagan</a:t>
            </a:r>
            <a:r>
              <a:rPr lang="en-US" sz="2400" b="1" dirty="0"/>
              <a:t> </a:t>
            </a:r>
            <a:r>
              <a:rPr lang="en-US" sz="2400" b="1" dirty="0" err="1"/>
              <a:t>ma’lumotlarni</a:t>
            </a:r>
            <a:r>
              <a:rPr lang="en-US" sz="2400" b="1" dirty="0"/>
              <a:t> </a:t>
            </a:r>
            <a:r>
              <a:rPr lang="en-US" sz="2400" b="1" dirty="0" err="1"/>
              <a:t>jadval</a:t>
            </a:r>
            <a:r>
              <a:rPr lang="en-US" sz="2400" b="1" dirty="0"/>
              <a:t> </a:t>
            </a:r>
            <a:r>
              <a:rPr lang="en-US" sz="2400" b="1" dirty="0" err="1"/>
              <a:t>ko‘rinishida</a:t>
            </a:r>
            <a:r>
              <a:rPr lang="en-US" sz="2400" b="1" dirty="0"/>
              <a:t> </a:t>
            </a:r>
            <a:r>
              <a:rPr lang="en-US" sz="2400" b="1" dirty="0" err="1"/>
              <a:t>tasvirladi</a:t>
            </a:r>
            <a:r>
              <a:rPr lang="en-US" sz="2400" b="1" dirty="0"/>
              <a:t>.</a:t>
            </a:r>
            <a:endParaRPr lang="ru-RU" sz="2400" b="1" dirty="0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569604" y="3912668"/>
          <a:ext cx="3574986" cy="2286000"/>
        </p:xfrm>
        <a:graphic>
          <a:graphicData uri="http://schemas.openxmlformats.org/drawingml/2006/table">
            <a:tbl>
              <a:tblPr firstRow="1" bandRow="1"/>
              <a:tblGrid>
                <a:gridCol w="110129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7369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solidFill>
                            <a:srgbClr val="C00000"/>
                          </a:solidFill>
                        </a:rPr>
                        <a:t>Fasllar</a:t>
                      </a:r>
                      <a:endParaRPr lang="ru-RU" sz="2400" b="1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solidFill>
                            <a:srgbClr val="C00000"/>
                          </a:solidFill>
                        </a:rPr>
                        <a:t>Do‘stlari</a:t>
                      </a:r>
                      <a:r>
                        <a:rPr lang="en-US" sz="2400" b="1" dirty="0">
                          <a:solidFill>
                            <a:srgbClr val="C0000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C00000"/>
                          </a:solidFill>
                        </a:rPr>
                        <a:t>soni</a:t>
                      </a:r>
                      <a:endParaRPr lang="ru-RU" sz="2400" b="1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solidFill>
                            <a:srgbClr val="0070C0"/>
                          </a:solidFill>
                        </a:rPr>
                        <a:t>Kuz</a:t>
                      </a:r>
                      <a:endParaRPr lang="ru-RU" sz="24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/>
                        <a:t>9</a:t>
                      </a:r>
                      <a:endParaRPr lang="ru-RU" sz="2400" b="1" dirty="0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solidFill>
                            <a:srgbClr val="0070C0"/>
                          </a:solidFill>
                        </a:rPr>
                        <a:t>Qish</a:t>
                      </a:r>
                      <a:endParaRPr lang="ru-RU" sz="24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/>
                        <a:t>4</a:t>
                      </a:r>
                      <a:endParaRPr lang="ru-RU" sz="2400" b="1" dirty="0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solidFill>
                            <a:srgbClr val="0070C0"/>
                          </a:solidFill>
                        </a:rPr>
                        <a:t>Bahor</a:t>
                      </a:r>
                      <a:endParaRPr lang="ru-RU" sz="24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/>
                        <a:t>10</a:t>
                      </a:r>
                      <a:endParaRPr lang="ru-RU" sz="2400" b="1" dirty="0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solidFill>
                            <a:srgbClr val="0070C0"/>
                          </a:solidFill>
                        </a:rPr>
                        <a:t>Yoz</a:t>
                      </a:r>
                      <a:endParaRPr lang="ru-RU" sz="24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/>
                        <a:t>13</a:t>
                      </a:r>
                      <a:endParaRPr lang="ru-RU" sz="2400" b="1" dirty="0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4320924" y="1115690"/>
            <a:ext cx="7672496" cy="8309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 b="1" dirty="0" err="1"/>
              <a:t>Sardor</a:t>
            </a:r>
            <a:r>
              <a:rPr lang="en-US" sz="2400" b="1" dirty="0"/>
              <a:t> </a:t>
            </a:r>
            <a:r>
              <a:rPr lang="en-US" sz="2400" b="1" dirty="0" err="1"/>
              <a:t>ma’lumotlarni</a:t>
            </a:r>
            <a:r>
              <a:rPr lang="en-US" sz="2400" b="1" dirty="0"/>
              <a:t> </a:t>
            </a:r>
            <a:r>
              <a:rPr lang="en-US" sz="2400" b="1" dirty="0" err="1"/>
              <a:t>ustunli</a:t>
            </a:r>
            <a:r>
              <a:rPr lang="en-US" sz="2400" b="1" dirty="0"/>
              <a:t> </a:t>
            </a:r>
            <a:r>
              <a:rPr lang="en-US" sz="2400" b="1" dirty="0" err="1"/>
              <a:t>diagrammaga</a:t>
            </a:r>
            <a:r>
              <a:rPr lang="en-US" sz="2400" b="1" dirty="0"/>
              <a:t> </a:t>
            </a:r>
            <a:r>
              <a:rPr lang="en-US" sz="2400" b="1" dirty="0" err="1"/>
              <a:t>joylashtirishni</a:t>
            </a:r>
            <a:r>
              <a:rPr lang="en-US" sz="2400" b="1" dirty="0"/>
              <a:t> </a:t>
            </a:r>
            <a:r>
              <a:rPr lang="en-US" sz="2400" b="1" dirty="0" err="1"/>
              <a:t>boshladi</a:t>
            </a:r>
            <a:r>
              <a:rPr lang="en-US" sz="2400" b="1" dirty="0"/>
              <a:t>. </a:t>
            </a:r>
            <a:r>
              <a:rPr lang="en-US" sz="2400" b="1" dirty="0" err="1"/>
              <a:t>Bo‘sh</a:t>
            </a:r>
            <a:r>
              <a:rPr lang="en-US" sz="2400" b="1" dirty="0"/>
              <a:t> </a:t>
            </a:r>
            <a:r>
              <a:rPr lang="en-US" sz="2400" b="1" dirty="0" err="1"/>
              <a:t>satrni</a:t>
            </a:r>
            <a:r>
              <a:rPr lang="en-US" sz="2400" b="1" dirty="0"/>
              <a:t>, </a:t>
            </a:r>
            <a:r>
              <a:rPr lang="en-US" sz="2400" b="1" dirty="0" err="1"/>
              <a:t>satr</a:t>
            </a:r>
            <a:r>
              <a:rPr lang="en-US" sz="2400" b="1" dirty="0"/>
              <a:t> </a:t>
            </a:r>
            <a:r>
              <a:rPr lang="en-US" sz="2400" b="1" dirty="0" err="1"/>
              <a:t>yorlig‘ini</a:t>
            </a:r>
            <a:r>
              <a:rPr lang="en-US" sz="2400" b="1" dirty="0"/>
              <a:t> </a:t>
            </a:r>
            <a:r>
              <a:rPr lang="en-US" sz="2400" b="1" dirty="0" err="1"/>
              <a:t>va</a:t>
            </a:r>
            <a:r>
              <a:rPr lang="en-US" sz="2400" b="1" dirty="0"/>
              <a:t> </a:t>
            </a:r>
            <a:r>
              <a:rPr lang="en-US" sz="2400" b="1" dirty="0" err="1"/>
              <a:t>sarlavhani</a:t>
            </a:r>
            <a:r>
              <a:rPr lang="en-US" sz="2400" b="1" dirty="0"/>
              <a:t> </a:t>
            </a:r>
            <a:r>
              <a:rPr lang="en-US" sz="2400" b="1" dirty="0" err="1"/>
              <a:t>to‘ldiring</a:t>
            </a:r>
            <a:endParaRPr lang="ru-RU" sz="2400" b="1" dirty="0"/>
          </a:p>
        </p:txBody>
      </p:sp>
      <p:grpSp>
        <p:nvGrpSpPr>
          <p:cNvPr id="10" name="Группа 9"/>
          <p:cNvGrpSpPr/>
          <p:nvPr/>
        </p:nvGrpSpPr>
        <p:grpSpPr>
          <a:xfrm>
            <a:off x="4778397" y="2040555"/>
            <a:ext cx="6030773" cy="4629402"/>
            <a:chOff x="4749521" y="2088682"/>
            <a:chExt cx="6030773" cy="4629402"/>
          </a:xfrm>
        </p:grpSpPr>
        <p:pic>
          <p:nvPicPr>
            <p:cNvPr id="3" name="Рисунок 2" descr="Вырезка экрана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407" t="45755" r="17053" b="7144"/>
            <a:stretch>
              <a:fillRect/>
            </a:stretch>
          </p:blipFill>
          <p:spPr>
            <a:xfrm>
              <a:off x="5303519" y="2088682"/>
              <a:ext cx="5476775" cy="4158113"/>
            </a:xfrm>
            <a:prstGeom prst="rect">
              <a:avLst/>
            </a:prstGeom>
          </p:spPr>
        </p:pic>
        <p:sp>
          <p:nvSpPr>
            <p:cNvPr id="8" name="TextBox 7"/>
            <p:cNvSpPr txBox="1"/>
            <p:nvPr/>
          </p:nvSpPr>
          <p:spPr>
            <a:xfrm>
              <a:off x="7231781" y="6256419"/>
              <a:ext cx="1180700" cy="461665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n-US" sz="2400" b="1" dirty="0" err="1">
                  <a:solidFill>
                    <a:srgbClr val="C00000"/>
                  </a:solidFill>
                </a:rPr>
                <a:t>Fasllar</a:t>
              </a:r>
              <a:endParaRPr lang="ru-RU" sz="2400" b="1" dirty="0">
                <a:solidFill>
                  <a:srgbClr val="C00000"/>
                </a:solidFill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4749521" y="3211566"/>
              <a:ext cx="553998" cy="1912343"/>
            </a:xfrm>
            <a:prstGeom prst="rect">
              <a:avLst/>
            </a:prstGeom>
            <a:solidFill>
              <a:schemeClr val="bg1"/>
            </a:solidFill>
          </p:spPr>
          <p:txBody>
            <a:bodyPr vert="vert270" wrap="square" rtlCol="0">
              <a:spAutoFit/>
            </a:bodyPr>
            <a:lstStyle/>
            <a:p>
              <a:r>
                <a:rPr lang="en-US" sz="2400" b="1" dirty="0" err="1">
                  <a:solidFill>
                    <a:srgbClr val="C00000"/>
                  </a:solidFill>
                </a:rPr>
                <a:t>Do‘stlari</a:t>
              </a:r>
              <a:r>
                <a:rPr lang="en-US" sz="2400" b="1" dirty="0">
                  <a:solidFill>
                    <a:srgbClr val="C00000"/>
                  </a:solidFill>
                </a:rPr>
                <a:t> </a:t>
              </a:r>
              <a:r>
                <a:rPr lang="en-US" sz="2400" b="1" dirty="0" err="1">
                  <a:solidFill>
                    <a:srgbClr val="C00000"/>
                  </a:solidFill>
                </a:rPr>
                <a:t>soni</a:t>
              </a:r>
              <a:endParaRPr lang="ru-RU" sz="2400" b="1" dirty="0">
                <a:solidFill>
                  <a:srgbClr val="C00000"/>
                </a:solidFill>
              </a:endParaRPr>
            </a:p>
          </p:txBody>
        </p:sp>
      </p:grpSp>
      <p:grpSp>
        <p:nvGrpSpPr>
          <p:cNvPr id="12" name="Группа 11"/>
          <p:cNvGrpSpPr/>
          <p:nvPr/>
        </p:nvGrpSpPr>
        <p:grpSpPr>
          <a:xfrm>
            <a:off x="0" y="96694"/>
            <a:ext cx="12205898" cy="925128"/>
            <a:chOff x="0" y="13352"/>
            <a:chExt cx="12205898" cy="925128"/>
          </a:xfrm>
        </p:grpSpPr>
        <p:sp>
          <p:nvSpPr>
            <p:cNvPr id="13" name="Прямоугольник 12"/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dirty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TIMSS TOPSHIRIQLARIDAN NAMUNALAR</a:t>
              </a:r>
            </a:p>
          </p:txBody>
        </p:sp>
        <p:grpSp>
          <p:nvGrpSpPr>
            <p:cNvPr id="14" name="Группа 13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15" name="Прямоугольник 14"/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" name="Прямоугольник 15"/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17" name="8-конечная звезда 16"/>
          <p:cNvSpPr/>
          <p:nvPr/>
        </p:nvSpPr>
        <p:spPr>
          <a:xfrm>
            <a:off x="252663" y="142413"/>
            <a:ext cx="1082842" cy="890336"/>
          </a:xfrm>
          <a:prstGeom prst="star8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11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69604" y="2040555"/>
            <a:ext cx="3931794" cy="156966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 b="1" dirty="0" err="1"/>
              <a:t>Sardor</a:t>
            </a:r>
            <a:r>
              <a:rPr lang="en-US" sz="2400" b="1" dirty="0"/>
              <a:t> </a:t>
            </a:r>
            <a:r>
              <a:rPr lang="en-US" sz="2400" b="1" dirty="0" err="1"/>
              <a:t>do‘stlaridan</a:t>
            </a:r>
            <a:r>
              <a:rPr lang="en-US" sz="2400" b="1" dirty="0"/>
              <a:t> </a:t>
            </a:r>
            <a:r>
              <a:rPr lang="en-US" sz="2400" b="1" dirty="0" err="1"/>
              <a:t>sevimli</a:t>
            </a:r>
            <a:r>
              <a:rPr lang="en-US" sz="2400" b="1" dirty="0"/>
              <a:t> </a:t>
            </a:r>
            <a:r>
              <a:rPr lang="en-US" sz="2400" b="1" dirty="0" err="1"/>
              <a:t>fasllari</a:t>
            </a:r>
            <a:r>
              <a:rPr lang="en-US" sz="2400" b="1" dirty="0"/>
              <a:t> </a:t>
            </a:r>
            <a:r>
              <a:rPr lang="en-US" sz="2400" b="1" dirty="0" err="1"/>
              <a:t>haqida</a:t>
            </a:r>
            <a:r>
              <a:rPr lang="en-US" sz="2400" b="1" dirty="0"/>
              <a:t> </a:t>
            </a:r>
            <a:r>
              <a:rPr lang="en-US" sz="2400" b="1" dirty="0" err="1"/>
              <a:t>so‘radi</a:t>
            </a:r>
            <a:r>
              <a:rPr lang="en-US" sz="2400" b="1" dirty="0"/>
              <a:t>. U </a:t>
            </a:r>
            <a:r>
              <a:rPr lang="en-US" sz="2400" b="1" dirty="0" err="1"/>
              <a:t>to‘plagan</a:t>
            </a:r>
            <a:r>
              <a:rPr lang="en-US" sz="2400" b="1" dirty="0"/>
              <a:t> </a:t>
            </a:r>
            <a:r>
              <a:rPr lang="en-US" sz="2400" b="1" dirty="0" err="1"/>
              <a:t>ma’lumotlarni</a:t>
            </a:r>
            <a:r>
              <a:rPr lang="en-US" sz="2400" b="1" dirty="0"/>
              <a:t> </a:t>
            </a:r>
            <a:r>
              <a:rPr lang="en-US" sz="2400" b="1" dirty="0" err="1"/>
              <a:t>jadval</a:t>
            </a:r>
            <a:r>
              <a:rPr lang="en-US" sz="2400" b="1" dirty="0"/>
              <a:t> </a:t>
            </a:r>
            <a:r>
              <a:rPr lang="en-US" sz="2400" b="1" dirty="0" err="1"/>
              <a:t>ko‘rinishida</a:t>
            </a:r>
            <a:r>
              <a:rPr lang="en-US" sz="2400" b="1" dirty="0"/>
              <a:t> </a:t>
            </a:r>
            <a:r>
              <a:rPr lang="en-US" sz="2400" b="1" dirty="0" err="1"/>
              <a:t>tasvirladi</a:t>
            </a:r>
            <a:r>
              <a:rPr lang="en-US" sz="2400" b="1" dirty="0"/>
              <a:t>.</a:t>
            </a:r>
            <a:endParaRPr lang="ru-RU" sz="2400" b="1" dirty="0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569604" y="3912668"/>
          <a:ext cx="3574986" cy="2286000"/>
        </p:xfrm>
        <a:graphic>
          <a:graphicData uri="http://schemas.openxmlformats.org/drawingml/2006/table">
            <a:tbl>
              <a:tblPr firstRow="1" bandRow="1"/>
              <a:tblGrid>
                <a:gridCol w="110129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7369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solidFill>
                            <a:srgbClr val="C00000"/>
                          </a:solidFill>
                        </a:rPr>
                        <a:t>Fasllar</a:t>
                      </a:r>
                      <a:endParaRPr lang="ru-RU" sz="2400" b="1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solidFill>
                            <a:srgbClr val="C00000"/>
                          </a:solidFill>
                        </a:rPr>
                        <a:t>Do‘stlari</a:t>
                      </a:r>
                      <a:r>
                        <a:rPr lang="en-US" sz="2400" b="1" dirty="0">
                          <a:solidFill>
                            <a:srgbClr val="C00000"/>
                          </a:solidFill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C00000"/>
                          </a:solidFill>
                        </a:rPr>
                        <a:t>soni</a:t>
                      </a:r>
                      <a:endParaRPr lang="ru-RU" sz="2400" b="1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solidFill>
                            <a:srgbClr val="0070C0"/>
                          </a:solidFill>
                        </a:rPr>
                        <a:t>Kuz</a:t>
                      </a:r>
                      <a:endParaRPr lang="ru-RU" sz="24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/>
                        <a:t>9</a:t>
                      </a:r>
                      <a:endParaRPr lang="ru-RU" sz="2400" b="1" dirty="0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solidFill>
                            <a:srgbClr val="0070C0"/>
                          </a:solidFill>
                        </a:rPr>
                        <a:t>Qish</a:t>
                      </a:r>
                      <a:endParaRPr lang="ru-RU" sz="24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/>
                        <a:t>4</a:t>
                      </a:r>
                      <a:endParaRPr lang="ru-RU" sz="2400" b="1" dirty="0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solidFill>
                            <a:srgbClr val="0070C0"/>
                          </a:solidFill>
                        </a:rPr>
                        <a:t>Bahor</a:t>
                      </a:r>
                      <a:endParaRPr lang="ru-RU" sz="24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/>
                        <a:t>10</a:t>
                      </a:r>
                      <a:endParaRPr lang="ru-RU" sz="2400" b="1" dirty="0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solidFill>
                            <a:srgbClr val="0070C0"/>
                          </a:solidFill>
                        </a:rPr>
                        <a:t>Yoz</a:t>
                      </a:r>
                      <a:endParaRPr lang="ru-RU" sz="24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/>
                        <a:t>13</a:t>
                      </a:r>
                      <a:endParaRPr lang="ru-RU" sz="2400" b="1" dirty="0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4320924" y="1115690"/>
            <a:ext cx="7672496" cy="8309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 b="1" dirty="0" err="1"/>
              <a:t>Sardor</a:t>
            </a:r>
            <a:r>
              <a:rPr lang="en-US" sz="2400" b="1" dirty="0"/>
              <a:t> </a:t>
            </a:r>
            <a:r>
              <a:rPr lang="en-US" sz="2400" b="1" dirty="0" err="1"/>
              <a:t>ma’lumotlarni</a:t>
            </a:r>
            <a:r>
              <a:rPr lang="en-US" sz="2400" b="1" dirty="0"/>
              <a:t> </a:t>
            </a:r>
            <a:r>
              <a:rPr lang="en-US" sz="2400" b="1" dirty="0" err="1"/>
              <a:t>ustunli</a:t>
            </a:r>
            <a:r>
              <a:rPr lang="en-US" sz="2400" b="1" dirty="0"/>
              <a:t> </a:t>
            </a:r>
            <a:r>
              <a:rPr lang="en-US" sz="2400" b="1" dirty="0" err="1"/>
              <a:t>diagrammaga</a:t>
            </a:r>
            <a:r>
              <a:rPr lang="en-US" sz="2400" b="1" dirty="0"/>
              <a:t> </a:t>
            </a:r>
            <a:r>
              <a:rPr lang="en-US" sz="2400" b="1" dirty="0" err="1"/>
              <a:t>joylashtirishni</a:t>
            </a:r>
            <a:r>
              <a:rPr lang="en-US" sz="2400" b="1" dirty="0"/>
              <a:t> </a:t>
            </a:r>
            <a:r>
              <a:rPr lang="en-US" sz="2400" b="1" dirty="0" err="1"/>
              <a:t>boshladi</a:t>
            </a:r>
            <a:r>
              <a:rPr lang="en-US" sz="2400" b="1" dirty="0"/>
              <a:t>. </a:t>
            </a:r>
            <a:r>
              <a:rPr lang="en-US" sz="2400" b="1" dirty="0" err="1"/>
              <a:t>Bo‘sh</a:t>
            </a:r>
            <a:r>
              <a:rPr lang="en-US" sz="2400" b="1" dirty="0"/>
              <a:t> </a:t>
            </a:r>
            <a:r>
              <a:rPr lang="en-US" sz="2400" b="1" dirty="0" err="1"/>
              <a:t>satrni</a:t>
            </a:r>
            <a:r>
              <a:rPr lang="en-US" sz="2400" b="1" dirty="0"/>
              <a:t>, </a:t>
            </a:r>
            <a:r>
              <a:rPr lang="en-US" sz="2400" b="1" dirty="0" err="1"/>
              <a:t>satr</a:t>
            </a:r>
            <a:r>
              <a:rPr lang="en-US" sz="2400" b="1" dirty="0"/>
              <a:t> </a:t>
            </a:r>
            <a:r>
              <a:rPr lang="en-US" sz="2400" b="1" dirty="0" err="1"/>
              <a:t>yorlig‘ini</a:t>
            </a:r>
            <a:r>
              <a:rPr lang="en-US" sz="2400" b="1" dirty="0"/>
              <a:t> </a:t>
            </a:r>
            <a:r>
              <a:rPr lang="en-US" sz="2400" b="1" dirty="0" err="1"/>
              <a:t>va</a:t>
            </a:r>
            <a:r>
              <a:rPr lang="en-US" sz="2400" b="1" dirty="0"/>
              <a:t> </a:t>
            </a:r>
            <a:r>
              <a:rPr lang="en-US" sz="2400" b="1" dirty="0" err="1"/>
              <a:t>sarlavhani</a:t>
            </a:r>
            <a:r>
              <a:rPr lang="en-US" sz="2400" b="1" dirty="0"/>
              <a:t> </a:t>
            </a:r>
            <a:r>
              <a:rPr lang="en-US" sz="2400" b="1" dirty="0" err="1"/>
              <a:t>to‘ldiring</a:t>
            </a:r>
            <a:endParaRPr lang="ru-RU" sz="2400" b="1" dirty="0"/>
          </a:p>
        </p:txBody>
      </p:sp>
      <p:grpSp>
        <p:nvGrpSpPr>
          <p:cNvPr id="10" name="Группа 9"/>
          <p:cNvGrpSpPr/>
          <p:nvPr/>
        </p:nvGrpSpPr>
        <p:grpSpPr>
          <a:xfrm>
            <a:off x="4778397" y="2040555"/>
            <a:ext cx="6030773" cy="4629402"/>
            <a:chOff x="4749521" y="2088682"/>
            <a:chExt cx="6030773" cy="4629402"/>
          </a:xfrm>
        </p:grpSpPr>
        <p:pic>
          <p:nvPicPr>
            <p:cNvPr id="3" name="Рисунок 2" descr="Вырезка экрана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407" t="45755" r="17053" b="7144"/>
            <a:stretch>
              <a:fillRect/>
            </a:stretch>
          </p:blipFill>
          <p:spPr>
            <a:xfrm>
              <a:off x="5303519" y="2088682"/>
              <a:ext cx="5476775" cy="4158113"/>
            </a:xfrm>
            <a:prstGeom prst="rect">
              <a:avLst/>
            </a:prstGeom>
          </p:spPr>
        </p:pic>
        <p:sp>
          <p:nvSpPr>
            <p:cNvPr id="8" name="TextBox 7"/>
            <p:cNvSpPr txBox="1"/>
            <p:nvPr/>
          </p:nvSpPr>
          <p:spPr>
            <a:xfrm>
              <a:off x="7231781" y="6256419"/>
              <a:ext cx="1180700" cy="461665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n-US" sz="2400" b="1" dirty="0" err="1">
                  <a:solidFill>
                    <a:srgbClr val="00B050"/>
                  </a:solidFill>
                </a:rPr>
                <a:t>Fasllar</a:t>
              </a:r>
              <a:endParaRPr lang="ru-RU" sz="2400" b="1" dirty="0">
                <a:solidFill>
                  <a:srgbClr val="00B050"/>
                </a:solidFill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4749521" y="3211566"/>
              <a:ext cx="553998" cy="1912343"/>
            </a:xfrm>
            <a:prstGeom prst="rect">
              <a:avLst/>
            </a:prstGeom>
            <a:solidFill>
              <a:schemeClr val="bg1"/>
            </a:solidFill>
          </p:spPr>
          <p:txBody>
            <a:bodyPr vert="vert270" wrap="square" rtlCol="0">
              <a:spAutoFit/>
            </a:bodyPr>
            <a:lstStyle/>
            <a:p>
              <a:r>
                <a:rPr lang="en-US" sz="2400" b="1" dirty="0" err="1">
                  <a:solidFill>
                    <a:srgbClr val="00B050"/>
                  </a:solidFill>
                </a:rPr>
                <a:t>Do‘stlari</a:t>
              </a:r>
              <a:r>
                <a:rPr lang="en-US" sz="2400" b="1" dirty="0">
                  <a:solidFill>
                    <a:srgbClr val="00B050"/>
                  </a:solidFill>
                </a:rPr>
                <a:t> </a:t>
              </a:r>
              <a:r>
                <a:rPr lang="en-US" sz="2400" b="1" dirty="0" err="1">
                  <a:solidFill>
                    <a:srgbClr val="00B050"/>
                  </a:solidFill>
                </a:rPr>
                <a:t>soni</a:t>
              </a:r>
              <a:endParaRPr lang="ru-RU" sz="2400" b="1" dirty="0">
                <a:solidFill>
                  <a:srgbClr val="00B050"/>
                </a:solidFill>
              </a:endParaRPr>
            </a:p>
          </p:txBody>
        </p:sp>
      </p:grpSp>
      <p:grpSp>
        <p:nvGrpSpPr>
          <p:cNvPr id="12" name="Группа 11"/>
          <p:cNvGrpSpPr/>
          <p:nvPr/>
        </p:nvGrpSpPr>
        <p:grpSpPr>
          <a:xfrm>
            <a:off x="0" y="96694"/>
            <a:ext cx="12205898" cy="925128"/>
            <a:chOff x="0" y="13352"/>
            <a:chExt cx="12205898" cy="925128"/>
          </a:xfrm>
        </p:grpSpPr>
        <p:sp>
          <p:nvSpPr>
            <p:cNvPr id="13" name="Прямоугольник 12"/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dirty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TIMSS TOPSHIRIQLARIDAN NAMUNALAR</a:t>
              </a:r>
            </a:p>
          </p:txBody>
        </p:sp>
        <p:grpSp>
          <p:nvGrpSpPr>
            <p:cNvPr id="14" name="Группа 13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15" name="Прямоугольник 14"/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" name="Прямоугольник 15"/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17" name="8-конечная звезда 16"/>
          <p:cNvSpPr/>
          <p:nvPr/>
        </p:nvSpPr>
        <p:spPr>
          <a:xfrm>
            <a:off x="252663" y="142413"/>
            <a:ext cx="1082842" cy="890336"/>
          </a:xfrm>
          <a:prstGeom prst="star8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11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7200240" y="5734760"/>
            <a:ext cx="90376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err="1">
                <a:solidFill>
                  <a:srgbClr val="C00000"/>
                </a:solidFill>
              </a:rPr>
              <a:t>Kuz</a:t>
            </a:r>
            <a:endParaRPr lang="ru-RU" sz="2000" b="1" dirty="0">
              <a:solidFill>
                <a:srgbClr val="C000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8441357" y="3508744"/>
            <a:ext cx="373034" cy="2147777"/>
          </a:xfrm>
          <a:prstGeom prst="rect">
            <a:avLst/>
          </a:prstGeom>
          <a:ln w="57150"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8441357" y="2690037"/>
            <a:ext cx="489992" cy="350875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/>
        </p:nvSpPr>
        <p:spPr>
          <a:xfrm>
            <a:off x="8382878" y="3110935"/>
            <a:ext cx="489992" cy="350875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TextBox 18"/>
          <p:cNvSpPr txBox="1"/>
          <p:nvPr/>
        </p:nvSpPr>
        <p:spPr>
          <a:xfrm>
            <a:off x="6809892" y="2040668"/>
            <a:ext cx="22310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>
                <a:solidFill>
                  <a:srgbClr val="C00000"/>
                </a:solidFill>
              </a:rPr>
              <a:t>Sevimli</a:t>
            </a:r>
            <a:r>
              <a:rPr lang="en-US" sz="2400" b="1" dirty="0">
                <a:solidFill>
                  <a:srgbClr val="C00000"/>
                </a:solidFill>
              </a:rPr>
              <a:t> </a:t>
            </a:r>
            <a:r>
              <a:rPr lang="en-US" sz="2400" b="1" dirty="0" err="1">
                <a:solidFill>
                  <a:srgbClr val="C00000"/>
                </a:solidFill>
              </a:rPr>
              <a:t>fasllar</a:t>
            </a:r>
            <a:endParaRPr lang="ru-RU" sz="2400" b="1" dirty="0">
              <a:solidFill>
                <a:srgbClr val="C00000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4200226" y="2029628"/>
            <a:ext cx="2370538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 b="1" dirty="0" err="1">
                <a:solidFill>
                  <a:srgbClr val="C00000"/>
                </a:solidFill>
              </a:rPr>
              <a:t>Javob</a:t>
            </a:r>
            <a:r>
              <a:rPr lang="en-US" sz="2400" b="1" dirty="0">
                <a:solidFill>
                  <a:srgbClr val="C00000"/>
                </a:solidFill>
              </a:rPr>
              <a:t> </a:t>
            </a:r>
            <a:r>
              <a:rPr lang="en-US" sz="2400" b="1" dirty="0" err="1">
                <a:solidFill>
                  <a:srgbClr val="C00000"/>
                </a:solidFill>
              </a:rPr>
              <a:t>namunasi</a:t>
            </a:r>
            <a:r>
              <a:rPr lang="en-US" sz="2400" b="1" dirty="0">
                <a:solidFill>
                  <a:srgbClr val="C00000"/>
                </a:solidFill>
              </a:rPr>
              <a:t>:</a:t>
            </a:r>
            <a:endParaRPr lang="ru-RU" sz="24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89371" y="2098481"/>
            <a:ext cx="2413761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 b="1" dirty="0" err="1">
                <a:solidFill>
                  <a:srgbClr val="C00000"/>
                </a:solidFill>
              </a:rPr>
              <a:t>Hayvonlar</a:t>
            </a:r>
            <a:r>
              <a:rPr lang="en-US" sz="2400" b="1" dirty="0">
                <a:solidFill>
                  <a:srgbClr val="C00000"/>
                </a:solidFill>
              </a:rPr>
              <a:t> </a:t>
            </a:r>
            <a:r>
              <a:rPr lang="en-US" sz="2400" b="1" dirty="0" err="1">
                <a:solidFill>
                  <a:srgbClr val="C00000"/>
                </a:solidFill>
              </a:rPr>
              <a:t>vazni</a:t>
            </a:r>
            <a:endParaRPr lang="ru-RU" sz="2400" b="1" dirty="0">
              <a:solidFill>
                <a:srgbClr val="C00000"/>
              </a:solidFill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508759" y="2706111"/>
          <a:ext cx="3574986" cy="1828800"/>
        </p:xfrm>
        <a:graphic>
          <a:graphicData uri="http://schemas.openxmlformats.org/drawingml/2006/table">
            <a:tbl>
              <a:tblPr firstRow="1" bandRow="1"/>
              <a:tblGrid>
                <a:gridCol w="197594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9904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solidFill>
                            <a:srgbClr val="C00000"/>
                          </a:solidFill>
                        </a:rPr>
                        <a:t>Hayvon</a:t>
                      </a:r>
                      <a:endParaRPr lang="ru-RU" sz="2400" b="1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solidFill>
                            <a:srgbClr val="C00000"/>
                          </a:solidFill>
                        </a:rPr>
                        <a:t>Vazni</a:t>
                      </a:r>
                      <a:r>
                        <a:rPr lang="en-US" sz="2400" b="1" dirty="0">
                          <a:solidFill>
                            <a:srgbClr val="C00000"/>
                          </a:solidFill>
                        </a:rPr>
                        <a:t> (kg)</a:t>
                      </a:r>
                      <a:endParaRPr lang="ru-RU" sz="2400" b="1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solidFill>
                            <a:srgbClr val="0070C0"/>
                          </a:solidFill>
                        </a:rPr>
                        <a:t>Sirtlon</a:t>
                      </a:r>
                      <a:endParaRPr lang="ru-RU" sz="24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/>
                        <a:t>50</a:t>
                      </a:r>
                      <a:endParaRPr lang="ru-RU" sz="2400" b="1" dirty="0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solidFill>
                            <a:srgbClr val="0070C0"/>
                          </a:solidFill>
                        </a:rPr>
                        <a:t>Arslon</a:t>
                      </a:r>
                      <a:endParaRPr lang="ru-RU" sz="24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/>
                        <a:t>100</a:t>
                      </a:r>
                      <a:endParaRPr lang="ru-RU" sz="2400" b="1" dirty="0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solidFill>
                            <a:srgbClr val="0070C0"/>
                          </a:solidFill>
                        </a:rPr>
                        <a:t>Qoplon</a:t>
                      </a:r>
                      <a:endParaRPr lang="ru-RU" sz="24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/>
                        <a:t>75</a:t>
                      </a:r>
                      <a:endParaRPr lang="ru-RU" sz="2400" b="1" dirty="0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4791247" y="1218162"/>
            <a:ext cx="7281240" cy="120032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 b="1" dirty="0" err="1">
                <a:solidFill>
                  <a:srgbClr val="0070C0"/>
                </a:solidFill>
              </a:rPr>
              <a:t>Hayvonlar</a:t>
            </a:r>
            <a:r>
              <a:rPr lang="en-US" sz="2400" b="1" dirty="0">
                <a:solidFill>
                  <a:srgbClr val="0070C0"/>
                </a:solidFill>
              </a:rPr>
              <a:t> </a:t>
            </a:r>
            <a:r>
              <a:rPr lang="en-US" sz="2400" b="1" dirty="0" err="1">
                <a:solidFill>
                  <a:srgbClr val="0070C0"/>
                </a:solidFill>
              </a:rPr>
              <a:t>vazni</a:t>
            </a:r>
            <a:r>
              <a:rPr lang="en-US" sz="2400" b="1" dirty="0">
                <a:solidFill>
                  <a:srgbClr val="0070C0"/>
                </a:solidFill>
              </a:rPr>
              <a:t> </a:t>
            </a:r>
            <a:r>
              <a:rPr lang="en-US" sz="2400" b="1" dirty="0" err="1">
                <a:solidFill>
                  <a:srgbClr val="0070C0"/>
                </a:solidFill>
              </a:rPr>
              <a:t>piktogrammasini</a:t>
            </a:r>
            <a:r>
              <a:rPr lang="en-US" sz="2400" b="1" dirty="0">
                <a:solidFill>
                  <a:srgbClr val="0070C0"/>
                </a:solidFill>
              </a:rPr>
              <a:t> </a:t>
            </a:r>
            <a:r>
              <a:rPr lang="en-US" sz="2400" b="1" dirty="0" err="1">
                <a:solidFill>
                  <a:srgbClr val="0070C0"/>
                </a:solidFill>
              </a:rPr>
              <a:t>yarating</a:t>
            </a:r>
            <a:r>
              <a:rPr lang="en-US" sz="2400" b="1" dirty="0">
                <a:solidFill>
                  <a:srgbClr val="0070C0"/>
                </a:solidFill>
              </a:rPr>
              <a:t>. </a:t>
            </a:r>
            <a:r>
              <a:rPr lang="en-US" sz="2400" b="1" dirty="0" err="1">
                <a:solidFill>
                  <a:srgbClr val="0070C0"/>
                </a:solidFill>
              </a:rPr>
              <a:t>Piktogrammani</a:t>
            </a:r>
            <a:r>
              <a:rPr lang="en-US" sz="2400" b="1" dirty="0">
                <a:solidFill>
                  <a:srgbClr val="0070C0"/>
                </a:solidFill>
              </a:rPr>
              <a:t> </a:t>
            </a:r>
            <a:r>
              <a:rPr lang="en-US" sz="2400" b="1" dirty="0" err="1">
                <a:solidFill>
                  <a:srgbClr val="0070C0"/>
                </a:solidFill>
              </a:rPr>
              <a:t>to‘ldirish</a:t>
            </a:r>
            <a:r>
              <a:rPr lang="en-US" sz="2400" b="1" dirty="0">
                <a:solidFill>
                  <a:srgbClr val="0070C0"/>
                </a:solidFill>
              </a:rPr>
              <a:t> </a:t>
            </a:r>
            <a:r>
              <a:rPr lang="en-US" sz="2400" b="1" dirty="0" err="1">
                <a:solidFill>
                  <a:srgbClr val="0070C0"/>
                </a:solidFill>
              </a:rPr>
              <a:t>uchun</a:t>
            </a:r>
            <a:r>
              <a:rPr lang="en-US" sz="2400" b="1" dirty="0">
                <a:solidFill>
                  <a:srgbClr val="0070C0"/>
                </a:solidFill>
              </a:rPr>
              <a:t> </a:t>
            </a:r>
            <a:r>
              <a:rPr lang="en-US" sz="2400" b="1" dirty="0" err="1">
                <a:solidFill>
                  <a:srgbClr val="0070C0"/>
                </a:solidFill>
              </a:rPr>
              <a:t>belgilarni</a:t>
            </a:r>
            <a:r>
              <a:rPr lang="en-US" sz="2400" b="1" dirty="0">
                <a:solidFill>
                  <a:srgbClr val="0070C0"/>
                </a:solidFill>
              </a:rPr>
              <a:t> </a:t>
            </a:r>
            <a:r>
              <a:rPr lang="en-US" sz="2400" b="1" dirty="0" err="1">
                <a:solidFill>
                  <a:srgbClr val="0070C0"/>
                </a:solidFill>
              </a:rPr>
              <a:t>olib</a:t>
            </a:r>
            <a:r>
              <a:rPr lang="en-US" sz="2400" b="1" dirty="0">
                <a:solidFill>
                  <a:srgbClr val="0070C0"/>
                </a:solidFill>
              </a:rPr>
              <a:t> </a:t>
            </a:r>
            <a:r>
              <a:rPr lang="en-US" sz="2400" b="1" dirty="0" err="1">
                <a:solidFill>
                  <a:srgbClr val="0070C0"/>
                </a:solidFill>
              </a:rPr>
              <a:t>qo‘ying</a:t>
            </a:r>
            <a:r>
              <a:rPr lang="en-US" sz="2400" b="1" dirty="0">
                <a:solidFill>
                  <a:srgbClr val="0070C0"/>
                </a:solidFill>
              </a:rPr>
              <a:t>. </a:t>
            </a:r>
            <a:r>
              <a:rPr lang="en-US" sz="2400" b="1" dirty="0" err="1">
                <a:solidFill>
                  <a:srgbClr val="0070C0"/>
                </a:solidFill>
              </a:rPr>
              <a:t>Sirtlon</a:t>
            </a:r>
            <a:r>
              <a:rPr lang="en-US" sz="2400" b="1" dirty="0">
                <a:solidFill>
                  <a:srgbClr val="0070C0"/>
                </a:solidFill>
              </a:rPr>
              <a:t> </a:t>
            </a:r>
            <a:r>
              <a:rPr lang="en-US" sz="2400" b="1" dirty="0" err="1">
                <a:solidFill>
                  <a:srgbClr val="0070C0"/>
                </a:solidFill>
              </a:rPr>
              <a:t>namuna</a:t>
            </a:r>
            <a:r>
              <a:rPr lang="en-US" sz="2400" b="1" dirty="0">
                <a:solidFill>
                  <a:srgbClr val="0070C0"/>
                </a:solidFill>
              </a:rPr>
              <a:t> </a:t>
            </a:r>
            <a:r>
              <a:rPr lang="en-US" sz="2400" b="1" dirty="0" err="1">
                <a:solidFill>
                  <a:srgbClr val="0070C0"/>
                </a:solidFill>
              </a:rPr>
              <a:t>uchun</a:t>
            </a:r>
            <a:r>
              <a:rPr lang="en-US" sz="2400" b="1" dirty="0">
                <a:solidFill>
                  <a:srgbClr val="0070C0"/>
                </a:solidFill>
              </a:rPr>
              <a:t> </a:t>
            </a:r>
            <a:r>
              <a:rPr lang="en-US" sz="2400" b="1" dirty="0" err="1">
                <a:solidFill>
                  <a:srgbClr val="0070C0"/>
                </a:solidFill>
              </a:rPr>
              <a:t>keltirilgan</a:t>
            </a:r>
            <a:r>
              <a:rPr lang="en-US" sz="2400" b="1" dirty="0">
                <a:solidFill>
                  <a:srgbClr val="0070C0"/>
                </a:solidFill>
              </a:rPr>
              <a:t>.</a:t>
            </a:r>
            <a:endParaRPr lang="ru-RU" sz="2400" b="1" dirty="0">
              <a:solidFill>
                <a:srgbClr val="0070C0"/>
              </a:solidFill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4791247" y="2587662"/>
          <a:ext cx="5536623" cy="3291840"/>
        </p:xfrm>
        <a:graphic>
          <a:graphicData uri="http://schemas.openxmlformats.org/drawingml/2006/table">
            <a:tbl>
              <a:tblPr firstRow="1" bandRow="1"/>
              <a:tblGrid>
                <a:gridCol w="16196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1699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822960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err="1">
                          <a:solidFill>
                            <a:srgbClr val="C00000"/>
                          </a:solidFill>
                        </a:rPr>
                        <a:t>Hayvon</a:t>
                      </a:r>
                      <a:endParaRPr lang="ru-RU" sz="2400" b="1" dirty="0">
                        <a:solidFill>
                          <a:srgbClr val="C00000"/>
                        </a:solidFill>
                      </a:endParaRP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err="1">
                          <a:solidFill>
                            <a:srgbClr val="C00000"/>
                          </a:solidFill>
                        </a:rPr>
                        <a:t>Vazni</a:t>
                      </a:r>
                      <a:r>
                        <a:rPr lang="en-US" sz="2400" b="1" dirty="0">
                          <a:solidFill>
                            <a:srgbClr val="C00000"/>
                          </a:solidFill>
                        </a:rPr>
                        <a:t> (kg)</a:t>
                      </a:r>
                      <a:endParaRPr lang="ru-RU" sz="2400" b="1" dirty="0">
                        <a:solidFill>
                          <a:srgbClr val="C00000"/>
                        </a:solidFill>
                      </a:endParaRP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22960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err="1">
                          <a:solidFill>
                            <a:srgbClr val="0070C0"/>
                          </a:solidFill>
                        </a:rPr>
                        <a:t>Sirtlon</a:t>
                      </a:r>
                      <a:endParaRPr lang="ru-RU" sz="2400" b="1" dirty="0">
                        <a:solidFill>
                          <a:srgbClr val="0070C0"/>
                        </a:solidFill>
                      </a:endParaRP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400" b="1" dirty="0"/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22960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err="1">
                          <a:solidFill>
                            <a:srgbClr val="0070C0"/>
                          </a:solidFill>
                        </a:rPr>
                        <a:t>Arslon</a:t>
                      </a:r>
                      <a:endParaRPr lang="ru-RU" sz="2400" b="1" dirty="0">
                        <a:solidFill>
                          <a:srgbClr val="0070C0"/>
                        </a:solidFill>
                      </a:endParaRP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400" b="1" dirty="0"/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22960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err="1">
                          <a:solidFill>
                            <a:srgbClr val="0070C0"/>
                          </a:solidFill>
                        </a:rPr>
                        <a:t>Qoplon</a:t>
                      </a:r>
                      <a:endParaRPr lang="ru-RU" sz="2400" b="1" dirty="0">
                        <a:solidFill>
                          <a:srgbClr val="0070C0"/>
                        </a:solidFill>
                      </a:endParaRP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400" b="1" dirty="0"/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pSp>
        <p:nvGrpSpPr>
          <p:cNvPr id="11" name="Группа 10"/>
          <p:cNvGrpSpPr/>
          <p:nvPr/>
        </p:nvGrpSpPr>
        <p:grpSpPr>
          <a:xfrm>
            <a:off x="10726573" y="3058747"/>
            <a:ext cx="948723" cy="914400"/>
            <a:chOff x="10876548" y="2170494"/>
            <a:chExt cx="948723" cy="914400"/>
          </a:xfrm>
        </p:grpSpPr>
        <p:sp>
          <p:nvSpPr>
            <p:cNvPr id="8" name="TextBox 7"/>
            <p:cNvSpPr txBox="1"/>
            <p:nvPr/>
          </p:nvSpPr>
          <p:spPr>
            <a:xfrm>
              <a:off x="10876548" y="2170494"/>
              <a:ext cx="948723" cy="914400"/>
            </a:xfrm>
            <a:prstGeom prst="rect">
              <a:avLst/>
            </a:prstGeom>
            <a:noFill/>
            <a:ln>
              <a:solidFill>
                <a:srgbClr val="002060"/>
              </a:solidFill>
            </a:ln>
          </p:spPr>
          <p:txBody>
            <a:bodyPr wrap="square" rtlCol="0">
              <a:spAutoFit/>
            </a:bodyPr>
            <a:lstStyle/>
            <a:p>
              <a:endParaRPr lang="ru-RU" dirty="0"/>
            </a:p>
          </p:txBody>
        </p:sp>
        <p:sp>
          <p:nvSpPr>
            <p:cNvPr id="9" name="Трапеция 8"/>
            <p:cNvSpPr/>
            <p:nvPr/>
          </p:nvSpPr>
          <p:spPr>
            <a:xfrm>
              <a:off x="11029097" y="2512194"/>
              <a:ext cx="694474" cy="505324"/>
            </a:xfrm>
            <a:prstGeom prst="trapezoid">
              <a:avLst/>
            </a:prstGeom>
            <a:ln>
              <a:solidFill>
                <a:srgbClr val="002060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" name="Кольцо 9"/>
            <p:cNvSpPr/>
            <p:nvPr/>
          </p:nvSpPr>
          <p:spPr>
            <a:xfrm>
              <a:off x="11257382" y="2329314"/>
              <a:ext cx="193335" cy="182880"/>
            </a:xfrm>
            <a:prstGeom prst="donut">
              <a:avLst/>
            </a:prstGeom>
            <a:ln>
              <a:solidFill>
                <a:srgbClr val="002060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</p:grpSp>
      <p:pic>
        <p:nvPicPr>
          <p:cNvPr id="16" name="Рисунок 15"/>
          <p:cNvPicPr>
            <a:picLocks noChangeAspect="1"/>
          </p:cNvPicPr>
          <p:nvPr/>
        </p:nvPicPr>
        <p:blipFill rotWithShape="1">
          <a:blip r:embed="rId3"/>
          <a:srcRect r="51237"/>
          <a:stretch>
            <a:fillRect/>
          </a:stretch>
        </p:blipFill>
        <p:spPr>
          <a:xfrm>
            <a:off x="11025537" y="4358312"/>
            <a:ext cx="350797" cy="701101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10738611" y="4233582"/>
            <a:ext cx="948723" cy="950562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grpSp>
        <p:nvGrpSpPr>
          <p:cNvPr id="30" name="Группа 29"/>
          <p:cNvGrpSpPr/>
          <p:nvPr/>
        </p:nvGrpSpPr>
        <p:grpSpPr>
          <a:xfrm>
            <a:off x="6703617" y="3451311"/>
            <a:ext cx="694474" cy="696927"/>
            <a:chOff x="6703617" y="2629109"/>
            <a:chExt cx="694474" cy="696927"/>
          </a:xfrm>
        </p:grpSpPr>
        <p:sp>
          <p:nvSpPr>
            <p:cNvPr id="18" name="Трапеция 17"/>
            <p:cNvSpPr/>
            <p:nvPr/>
          </p:nvSpPr>
          <p:spPr>
            <a:xfrm>
              <a:off x="6703617" y="2820712"/>
              <a:ext cx="694474" cy="505324"/>
            </a:xfrm>
            <a:prstGeom prst="trapezoid">
              <a:avLst/>
            </a:prstGeom>
            <a:ln>
              <a:solidFill>
                <a:srgbClr val="002060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" name="Кольцо 18"/>
            <p:cNvSpPr/>
            <p:nvPr/>
          </p:nvSpPr>
          <p:spPr>
            <a:xfrm>
              <a:off x="6965162" y="2629109"/>
              <a:ext cx="193335" cy="182880"/>
            </a:xfrm>
            <a:prstGeom prst="donut">
              <a:avLst/>
            </a:prstGeom>
            <a:ln>
              <a:solidFill>
                <a:srgbClr val="002060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</p:grpSp>
      <p:grpSp>
        <p:nvGrpSpPr>
          <p:cNvPr id="23" name="Группа 22"/>
          <p:cNvGrpSpPr/>
          <p:nvPr/>
        </p:nvGrpSpPr>
        <p:grpSpPr>
          <a:xfrm>
            <a:off x="5888542" y="5981619"/>
            <a:ext cx="4049542" cy="688204"/>
            <a:chOff x="5854854" y="5658051"/>
            <a:chExt cx="4049542" cy="688204"/>
          </a:xfrm>
        </p:grpSpPr>
        <p:sp>
          <p:nvSpPr>
            <p:cNvPr id="20" name="Трапеция 19"/>
            <p:cNvSpPr/>
            <p:nvPr/>
          </p:nvSpPr>
          <p:spPr>
            <a:xfrm>
              <a:off x="6942783" y="5840931"/>
              <a:ext cx="694474" cy="505324"/>
            </a:xfrm>
            <a:prstGeom prst="trapezoid">
              <a:avLst/>
            </a:prstGeom>
            <a:ln>
              <a:solidFill>
                <a:srgbClr val="002060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" name="Кольцо 20"/>
            <p:cNvSpPr/>
            <p:nvPr/>
          </p:nvSpPr>
          <p:spPr>
            <a:xfrm>
              <a:off x="7171068" y="5658051"/>
              <a:ext cx="193335" cy="182880"/>
            </a:xfrm>
            <a:prstGeom prst="donut">
              <a:avLst/>
            </a:prstGeom>
            <a:ln>
              <a:solidFill>
                <a:srgbClr val="002060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5854854" y="5803673"/>
              <a:ext cx="404954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b="1" dirty="0" err="1"/>
                <a:t>Kalit</a:t>
              </a:r>
              <a:r>
                <a:rPr lang="en-US" sz="2400" b="1" dirty="0"/>
                <a:t>:                   -  50 kg</a:t>
              </a:r>
              <a:endParaRPr lang="ru-RU" sz="2400" b="1" dirty="0"/>
            </a:p>
          </p:txBody>
        </p:sp>
      </p:grpSp>
      <p:grpSp>
        <p:nvGrpSpPr>
          <p:cNvPr id="24" name="Группа 23"/>
          <p:cNvGrpSpPr/>
          <p:nvPr/>
        </p:nvGrpSpPr>
        <p:grpSpPr>
          <a:xfrm>
            <a:off x="0" y="96694"/>
            <a:ext cx="12205898" cy="925128"/>
            <a:chOff x="0" y="13352"/>
            <a:chExt cx="12205898" cy="925128"/>
          </a:xfrm>
        </p:grpSpPr>
        <p:sp>
          <p:nvSpPr>
            <p:cNvPr id="25" name="Прямоугольник 24"/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dirty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TIMSS TOPSHIRIQLARIDAN NAMUNALAR</a:t>
              </a:r>
            </a:p>
          </p:txBody>
        </p:sp>
        <p:grpSp>
          <p:nvGrpSpPr>
            <p:cNvPr id="26" name="Группа 25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27" name="Прямоугольник 26"/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" name="Прямоугольник 27"/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29" name="8-конечная звезда 28"/>
          <p:cNvSpPr/>
          <p:nvPr/>
        </p:nvSpPr>
        <p:spPr>
          <a:xfrm>
            <a:off x="252663" y="142413"/>
            <a:ext cx="1082842" cy="890336"/>
          </a:xfrm>
          <a:prstGeom prst="star8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89371" y="2098481"/>
            <a:ext cx="2413761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 b="1" dirty="0" err="1">
                <a:solidFill>
                  <a:srgbClr val="C00000"/>
                </a:solidFill>
              </a:rPr>
              <a:t>Hayvonlar</a:t>
            </a:r>
            <a:r>
              <a:rPr lang="en-US" sz="2400" b="1" dirty="0">
                <a:solidFill>
                  <a:srgbClr val="C00000"/>
                </a:solidFill>
              </a:rPr>
              <a:t> </a:t>
            </a:r>
            <a:r>
              <a:rPr lang="en-US" sz="2400" b="1" dirty="0" err="1">
                <a:solidFill>
                  <a:srgbClr val="C00000"/>
                </a:solidFill>
              </a:rPr>
              <a:t>vazni</a:t>
            </a:r>
            <a:endParaRPr lang="ru-RU" sz="2400" b="1" dirty="0">
              <a:solidFill>
                <a:srgbClr val="C00000"/>
              </a:solidFill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508759" y="2706111"/>
          <a:ext cx="3574986" cy="1828800"/>
        </p:xfrm>
        <a:graphic>
          <a:graphicData uri="http://schemas.openxmlformats.org/drawingml/2006/table">
            <a:tbl>
              <a:tblPr firstRow="1" bandRow="1"/>
              <a:tblGrid>
                <a:gridCol w="197594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9904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solidFill>
                            <a:srgbClr val="C00000"/>
                          </a:solidFill>
                        </a:rPr>
                        <a:t>Hayvon</a:t>
                      </a:r>
                      <a:endParaRPr lang="ru-RU" sz="2400" b="1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solidFill>
                            <a:srgbClr val="C00000"/>
                          </a:solidFill>
                        </a:rPr>
                        <a:t>Vazni</a:t>
                      </a:r>
                      <a:r>
                        <a:rPr lang="en-US" sz="2400" b="1" dirty="0">
                          <a:solidFill>
                            <a:srgbClr val="C00000"/>
                          </a:solidFill>
                        </a:rPr>
                        <a:t> (kg)</a:t>
                      </a:r>
                      <a:endParaRPr lang="ru-RU" sz="2400" b="1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solidFill>
                            <a:srgbClr val="0070C0"/>
                          </a:solidFill>
                        </a:rPr>
                        <a:t>Sirtlon</a:t>
                      </a:r>
                      <a:endParaRPr lang="ru-RU" sz="24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/>
                        <a:t>50</a:t>
                      </a:r>
                      <a:endParaRPr lang="ru-RU" sz="2400" b="1" dirty="0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solidFill>
                            <a:srgbClr val="0070C0"/>
                          </a:solidFill>
                        </a:rPr>
                        <a:t>Arslon</a:t>
                      </a:r>
                      <a:endParaRPr lang="ru-RU" sz="24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/>
                        <a:t>100</a:t>
                      </a:r>
                      <a:endParaRPr lang="ru-RU" sz="2400" b="1" dirty="0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solidFill>
                            <a:srgbClr val="0070C0"/>
                          </a:solidFill>
                        </a:rPr>
                        <a:t>Qoplon</a:t>
                      </a:r>
                      <a:endParaRPr lang="ru-RU" sz="24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/>
                        <a:t>75</a:t>
                      </a:r>
                      <a:endParaRPr lang="ru-RU" sz="2400" b="1" dirty="0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4791247" y="1218162"/>
            <a:ext cx="7281240" cy="120032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 b="1" dirty="0" err="1">
                <a:solidFill>
                  <a:srgbClr val="0070C0"/>
                </a:solidFill>
              </a:rPr>
              <a:t>Hayvonlar</a:t>
            </a:r>
            <a:r>
              <a:rPr lang="en-US" sz="2400" b="1" dirty="0">
                <a:solidFill>
                  <a:srgbClr val="0070C0"/>
                </a:solidFill>
              </a:rPr>
              <a:t> </a:t>
            </a:r>
            <a:r>
              <a:rPr lang="en-US" sz="2400" b="1" dirty="0" err="1">
                <a:solidFill>
                  <a:srgbClr val="0070C0"/>
                </a:solidFill>
              </a:rPr>
              <a:t>vazni</a:t>
            </a:r>
            <a:r>
              <a:rPr lang="en-US" sz="2400" b="1" dirty="0">
                <a:solidFill>
                  <a:srgbClr val="0070C0"/>
                </a:solidFill>
              </a:rPr>
              <a:t> </a:t>
            </a:r>
            <a:r>
              <a:rPr lang="en-US" sz="2400" b="1" dirty="0" err="1">
                <a:solidFill>
                  <a:srgbClr val="0070C0"/>
                </a:solidFill>
              </a:rPr>
              <a:t>piktogrammasini</a:t>
            </a:r>
            <a:r>
              <a:rPr lang="en-US" sz="2400" b="1" dirty="0">
                <a:solidFill>
                  <a:srgbClr val="0070C0"/>
                </a:solidFill>
              </a:rPr>
              <a:t> </a:t>
            </a:r>
            <a:r>
              <a:rPr lang="en-US" sz="2400" b="1" dirty="0" err="1">
                <a:solidFill>
                  <a:srgbClr val="0070C0"/>
                </a:solidFill>
              </a:rPr>
              <a:t>yarating</a:t>
            </a:r>
            <a:r>
              <a:rPr lang="en-US" sz="2400" b="1" dirty="0">
                <a:solidFill>
                  <a:srgbClr val="0070C0"/>
                </a:solidFill>
              </a:rPr>
              <a:t>. </a:t>
            </a:r>
            <a:r>
              <a:rPr lang="en-US" sz="2400" b="1" dirty="0" err="1">
                <a:solidFill>
                  <a:srgbClr val="0070C0"/>
                </a:solidFill>
              </a:rPr>
              <a:t>Piktogrammani</a:t>
            </a:r>
            <a:r>
              <a:rPr lang="en-US" sz="2400" b="1" dirty="0">
                <a:solidFill>
                  <a:srgbClr val="0070C0"/>
                </a:solidFill>
              </a:rPr>
              <a:t> </a:t>
            </a:r>
            <a:r>
              <a:rPr lang="en-US" sz="2400" b="1" dirty="0" err="1">
                <a:solidFill>
                  <a:srgbClr val="0070C0"/>
                </a:solidFill>
              </a:rPr>
              <a:t>to‘ldirish</a:t>
            </a:r>
            <a:r>
              <a:rPr lang="en-US" sz="2400" b="1" dirty="0">
                <a:solidFill>
                  <a:srgbClr val="0070C0"/>
                </a:solidFill>
              </a:rPr>
              <a:t> </a:t>
            </a:r>
            <a:r>
              <a:rPr lang="en-US" sz="2400" b="1" dirty="0" err="1">
                <a:solidFill>
                  <a:srgbClr val="0070C0"/>
                </a:solidFill>
              </a:rPr>
              <a:t>uchun</a:t>
            </a:r>
            <a:r>
              <a:rPr lang="en-US" sz="2400" b="1" dirty="0">
                <a:solidFill>
                  <a:srgbClr val="0070C0"/>
                </a:solidFill>
              </a:rPr>
              <a:t> </a:t>
            </a:r>
            <a:r>
              <a:rPr lang="en-US" sz="2400" b="1" dirty="0" err="1">
                <a:solidFill>
                  <a:srgbClr val="0070C0"/>
                </a:solidFill>
              </a:rPr>
              <a:t>belgilarni</a:t>
            </a:r>
            <a:r>
              <a:rPr lang="en-US" sz="2400" b="1" dirty="0">
                <a:solidFill>
                  <a:srgbClr val="0070C0"/>
                </a:solidFill>
              </a:rPr>
              <a:t> </a:t>
            </a:r>
            <a:r>
              <a:rPr lang="en-US" sz="2400" b="1" dirty="0" err="1">
                <a:solidFill>
                  <a:srgbClr val="0070C0"/>
                </a:solidFill>
              </a:rPr>
              <a:t>olib</a:t>
            </a:r>
            <a:r>
              <a:rPr lang="en-US" sz="2400" b="1" dirty="0">
                <a:solidFill>
                  <a:srgbClr val="0070C0"/>
                </a:solidFill>
              </a:rPr>
              <a:t> </a:t>
            </a:r>
            <a:r>
              <a:rPr lang="en-US" sz="2400" b="1" dirty="0" err="1">
                <a:solidFill>
                  <a:srgbClr val="0070C0"/>
                </a:solidFill>
              </a:rPr>
              <a:t>qo‘ying</a:t>
            </a:r>
            <a:r>
              <a:rPr lang="en-US" sz="2400" b="1" dirty="0">
                <a:solidFill>
                  <a:srgbClr val="0070C0"/>
                </a:solidFill>
              </a:rPr>
              <a:t>. </a:t>
            </a:r>
            <a:r>
              <a:rPr lang="en-US" sz="2400" b="1" dirty="0" err="1">
                <a:solidFill>
                  <a:srgbClr val="0070C0"/>
                </a:solidFill>
              </a:rPr>
              <a:t>Sirtlon</a:t>
            </a:r>
            <a:r>
              <a:rPr lang="en-US" sz="2400" b="1" dirty="0">
                <a:solidFill>
                  <a:srgbClr val="0070C0"/>
                </a:solidFill>
              </a:rPr>
              <a:t> </a:t>
            </a:r>
            <a:r>
              <a:rPr lang="en-US" sz="2400" b="1" dirty="0" err="1">
                <a:solidFill>
                  <a:srgbClr val="0070C0"/>
                </a:solidFill>
              </a:rPr>
              <a:t>namuna</a:t>
            </a:r>
            <a:r>
              <a:rPr lang="en-US" sz="2400" b="1" dirty="0">
                <a:solidFill>
                  <a:srgbClr val="0070C0"/>
                </a:solidFill>
              </a:rPr>
              <a:t> </a:t>
            </a:r>
            <a:r>
              <a:rPr lang="en-US" sz="2400" b="1" dirty="0" err="1">
                <a:solidFill>
                  <a:srgbClr val="0070C0"/>
                </a:solidFill>
              </a:rPr>
              <a:t>uchun</a:t>
            </a:r>
            <a:r>
              <a:rPr lang="en-US" sz="2400" b="1" dirty="0">
                <a:solidFill>
                  <a:srgbClr val="0070C0"/>
                </a:solidFill>
              </a:rPr>
              <a:t> </a:t>
            </a:r>
            <a:r>
              <a:rPr lang="en-US" sz="2400" b="1" dirty="0" err="1">
                <a:solidFill>
                  <a:srgbClr val="0070C0"/>
                </a:solidFill>
              </a:rPr>
              <a:t>keltirilgan</a:t>
            </a:r>
            <a:r>
              <a:rPr lang="en-US" sz="2400" b="1" dirty="0">
                <a:solidFill>
                  <a:srgbClr val="0070C0"/>
                </a:solidFill>
              </a:rPr>
              <a:t>.</a:t>
            </a:r>
            <a:endParaRPr lang="ru-RU" sz="2400" b="1" dirty="0">
              <a:solidFill>
                <a:srgbClr val="0070C0"/>
              </a:solidFill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4791247" y="2587662"/>
          <a:ext cx="5536623" cy="3291840"/>
        </p:xfrm>
        <a:graphic>
          <a:graphicData uri="http://schemas.openxmlformats.org/drawingml/2006/table">
            <a:tbl>
              <a:tblPr firstRow="1" bandRow="1"/>
              <a:tblGrid>
                <a:gridCol w="16196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1699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822960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err="1">
                          <a:solidFill>
                            <a:srgbClr val="C00000"/>
                          </a:solidFill>
                        </a:rPr>
                        <a:t>Hayvon</a:t>
                      </a:r>
                      <a:endParaRPr lang="ru-RU" sz="2400" b="1" dirty="0">
                        <a:solidFill>
                          <a:srgbClr val="C00000"/>
                        </a:solidFill>
                      </a:endParaRP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err="1">
                          <a:solidFill>
                            <a:srgbClr val="C00000"/>
                          </a:solidFill>
                        </a:rPr>
                        <a:t>Vazni</a:t>
                      </a:r>
                      <a:r>
                        <a:rPr lang="en-US" sz="2400" b="1" dirty="0">
                          <a:solidFill>
                            <a:srgbClr val="C00000"/>
                          </a:solidFill>
                        </a:rPr>
                        <a:t> (kg)</a:t>
                      </a:r>
                      <a:endParaRPr lang="ru-RU" sz="2400" b="1" dirty="0">
                        <a:solidFill>
                          <a:srgbClr val="C00000"/>
                        </a:solidFill>
                      </a:endParaRP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22960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err="1">
                          <a:solidFill>
                            <a:srgbClr val="0070C0"/>
                          </a:solidFill>
                        </a:rPr>
                        <a:t>Sirtlon</a:t>
                      </a:r>
                      <a:endParaRPr lang="ru-RU" sz="2400" b="1" dirty="0">
                        <a:solidFill>
                          <a:srgbClr val="0070C0"/>
                        </a:solidFill>
                      </a:endParaRP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400" b="1" dirty="0"/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22960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err="1">
                          <a:solidFill>
                            <a:srgbClr val="0070C0"/>
                          </a:solidFill>
                        </a:rPr>
                        <a:t>Arslon</a:t>
                      </a:r>
                      <a:endParaRPr lang="ru-RU" sz="2400" b="1" dirty="0">
                        <a:solidFill>
                          <a:srgbClr val="0070C0"/>
                        </a:solidFill>
                      </a:endParaRP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400" b="1" dirty="0"/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22960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err="1">
                          <a:solidFill>
                            <a:srgbClr val="0070C0"/>
                          </a:solidFill>
                        </a:rPr>
                        <a:t>Qoplon</a:t>
                      </a:r>
                      <a:endParaRPr lang="ru-RU" sz="2400" b="1" dirty="0">
                        <a:solidFill>
                          <a:srgbClr val="0070C0"/>
                        </a:solidFill>
                      </a:endParaRP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400" b="1" dirty="0"/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pSp>
        <p:nvGrpSpPr>
          <p:cNvPr id="11" name="Группа 10"/>
          <p:cNvGrpSpPr/>
          <p:nvPr/>
        </p:nvGrpSpPr>
        <p:grpSpPr>
          <a:xfrm>
            <a:off x="10726573" y="3058747"/>
            <a:ext cx="948723" cy="914400"/>
            <a:chOff x="10876548" y="2170494"/>
            <a:chExt cx="948723" cy="914400"/>
          </a:xfrm>
        </p:grpSpPr>
        <p:sp>
          <p:nvSpPr>
            <p:cNvPr id="8" name="TextBox 7"/>
            <p:cNvSpPr txBox="1"/>
            <p:nvPr/>
          </p:nvSpPr>
          <p:spPr>
            <a:xfrm>
              <a:off x="10876548" y="2170494"/>
              <a:ext cx="948723" cy="914400"/>
            </a:xfrm>
            <a:prstGeom prst="rect">
              <a:avLst/>
            </a:prstGeom>
            <a:noFill/>
            <a:ln>
              <a:solidFill>
                <a:srgbClr val="002060"/>
              </a:solidFill>
            </a:ln>
          </p:spPr>
          <p:txBody>
            <a:bodyPr wrap="square" rtlCol="0">
              <a:spAutoFit/>
            </a:bodyPr>
            <a:lstStyle/>
            <a:p>
              <a:endParaRPr lang="ru-RU" dirty="0"/>
            </a:p>
          </p:txBody>
        </p:sp>
        <p:sp>
          <p:nvSpPr>
            <p:cNvPr id="9" name="Трапеция 8"/>
            <p:cNvSpPr/>
            <p:nvPr/>
          </p:nvSpPr>
          <p:spPr>
            <a:xfrm>
              <a:off x="11029097" y="2512194"/>
              <a:ext cx="694474" cy="505324"/>
            </a:xfrm>
            <a:prstGeom prst="trapezoid">
              <a:avLst/>
            </a:prstGeom>
            <a:ln>
              <a:solidFill>
                <a:srgbClr val="002060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" name="Кольцо 9"/>
            <p:cNvSpPr/>
            <p:nvPr/>
          </p:nvSpPr>
          <p:spPr>
            <a:xfrm>
              <a:off x="11257382" y="2329314"/>
              <a:ext cx="193335" cy="182880"/>
            </a:xfrm>
            <a:prstGeom prst="donut">
              <a:avLst/>
            </a:prstGeom>
            <a:ln>
              <a:solidFill>
                <a:srgbClr val="002060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</p:grpSp>
      <p:pic>
        <p:nvPicPr>
          <p:cNvPr id="16" name="Рисунок 15"/>
          <p:cNvPicPr>
            <a:picLocks noChangeAspect="1"/>
          </p:cNvPicPr>
          <p:nvPr/>
        </p:nvPicPr>
        <p:blipFill rotWithShape="1">
          <a:blip r:embed="rId2"/>
          <a:srcRect r="51237"/>
          <a:stretch>
            <a:fillRect/>
          </a:stretch>
        </p:blipFill>
        <p:spPr>
          <a:xfrm>
            <a:off x="11025537" y="4358312"/>
            <a:ext cx="350797" cy="701101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10759758" y="4257828"/>
            <a:ext cx="948723" cy="950562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grpSp>
        <p:nvGrpSpPr>
          <p:cNvPr id="2" name="Группа 1"/>
          <p:cNvGrpSpPr/>
          <p:nvPr/>
        </p:nvGrpSpPr>
        <p:grpSpPr>
          <a:xfrm>
            <a:off x="6682351" y="3442979"/>
            <a:ext cx="694474" cy="696927"/>
            <a:chOff x="6703617" y="2629109"/>
            <a:chExt cx="694474" cy="696927"/>
          </a:xfrm>
        </p:grpSpPr>
        <p:sp>
          <p:nvSpPr>
            <p:cNvPr id="18" name="Трапеция 17"/>
            <p:cNvSpPr/>
            <p:nvPr/>
          </p:nvSpPr>
          <p:spPr>
            <a:xfrm>
              <a:off x="6703617" y="2820712"/>
              <a:ext cx="694474" cy="505324"/>
            </a:xfrm>
            <a:prstGeom prst="trapezoid">
              <a:avLst/>
            </a:prstGeom>
            <a:ln>
              <a:solidFill>
                <a:srgbClr val="002060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" name="Кольцо 18"/>
            <p:cNvSpPr/>
            <p:nvPr/>
          </p:nvSpPr>
          <p:spPr>
            <a:xfrm>
              <a:off x="6965162" y="2629109"/>
              <a:ext cx="193335" cy="182880"/>
            </a:xfrm>
            <a:prstGeom prst="donut">
              <a:avLst/>
            </a:prstGeom>
            <a:ln>
              <a:solidFill>
                <a:srgbClr val="002060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</p:grpSp>
      <p:grpSp>
        <p:nvGrpSpPr>
          <p:cNvPr id="23" name="Группа 22"/>
          <p:cNvGrpSpPr/>
          <p:nvPr/>
        </p:nvGrpSpPr>
        <p:grpSpPr>
          <a:xfrm>
            <a:off x="5888542" y="5981619"/>
            <a:ext cx="4049542" cy="688204"/>
            <a:chOff x="5854854" y="5658051"/>
            <a:chExt cx="4049542" cy="688204"/>
          </a:xfrm>
        </p:grpSpPr>
        <p:sp>
          <p:nvSpPr>
            <p:cNvPr id="20" name="Трапеция 19"/>
            <p:cNvSpPr/>
            <p:nvPr/>
          </p:nvSpPr>
          <p:spPr>
            <a:xfrm>
              <a:off x="6942783" y="5840931"/>
              <a:ext cx="694474" cy="505324"/>
            </a:xfrm>
            <a:prstGeom prst="trapezoid">
              <a:avLst/>
            </a:prstGeom>
            <a:ln>
              <a:solidFill>
                <a:srgbClr val="002060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" name="Кольцо 20"/>
            <p:cNvSpPr/>
            <p:nvPr/>
          </p:nvSpPr>
          <p:spPr>
            <a:xfrm>
              <a:off x="7171068" y="5658051"/>
              <a:ext cx="193335" cy="182880"/>
            </a:xfrm>
            <a:prstGeom prst="donut">
              <a:avLst/>
            </a:prstGeom>
            <a:ln>
              <a:solidFill>
                <a:srgbClr val="002060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5854854" y="5803673"/>
              <a:ext cx="404954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b="1" dirty="0" err="1"/>
                <a:t>Kalit</a:t>
              </a:r>
              <a:r>
                <a:rPr lang="en-US" sz="2400" b="1" dirty="0"/>
                <a:t>:                   -  50 kg</a:t>
              </a:r>
              <a:endParaRPr lang="ru-RU" sz="2400" b="1" dirty="0"/>
            </a:p>
          </p:txBody>
        </p:sp>
      </p:grpSp>
      <p:grpSp>
        <p:nvGrpSpPr>
          <p:cNvPr id="24" name="Группа 23"/>
          <p:cNvGrpSpPr/>
          <p:nvPr/>
        </p:nvGrpSpPr>
        <p:grpSpPr>
          <a:xfrm>
            <a:off x="0" y="96694"/>
            <a:ext cx="12205898" cy="925128"/>
            <a:chOff x="0" y="13352"/>
            <a:chExt cx="12205898" cy="925128"/>
          </a:xfrm>
        </p:grpSpPr>
        <p:sp>
          <p:nvSpPr>
            <p:cNvPr id="25" name="Прямоугольник 24"/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dirty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TIMSS TOPSHIRIQLARIDAN NAMUNALAR</a:t>
              </a:r>
            </a:p>
          </p:txBody>
        </p:sp>
        <p:grpSp>
          <p:nvGrpSpPr>
            <p:cNvPr id="26" name="Группа 25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27" name="Прямоугольник 26"/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" name="Прямоугольник 27"/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29" name="8-конечная звезда 28"/>
          <p:cNvSpPr/>
          <p:nvPr/>
        </p:nvSpPr>
        <p:spPr>
          <a:xfrm>
            <a:off x="252663" y="142413"/>
            <a:ext cx="1082842" cy="890336"/>
          </a:xfrm>
          <a:prstGeom prst="star8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9316796" y="1997284"/>
            <a:ext cx="2370538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 b="1" dirty="0" err="1">
                <a:solidFill>
                  <a:srgbClr val="C00000"/>
                </a:solidFill>
              </a:rPr>
              <a:t>Javob</a:t>
            </a:r>
            <a:r>
              <a:rPr lang="en-US" sz="2400" b="1" dirty="0">
                <a:solidFill>
                  <a:srgbClr val="C00000"/>
                </a:solidFill>
              </a:rPr>
              <a:t> </a:t>
            </a:r>
            <a:r>
              <a:rPr lang="en-US" sz="2400" b="1" dirty="0" err="1">
                <a:solidFill>
                  <a:srgbClr val="C00000"/>
                </a:solidFill>
              </a:rPr>
              <a:t>namunasi</a:t>
            </a:r>
            <a:r>
              <a:rPr lang="en-US" sz="2400" b="1" dirty="0">
                <a:solidFill>
                  <a:srgbClr val="C00000"/>
                </a:solidFill>
              </a:rPr>
              <a:t>:</a:t>
            </a:r>
            <a:endParaRPr lang="ru-RU" sz="2400" b="1" dirty="0">
              <a:solidFill>
                <a:srgbClr val="C00000"/>
              </a:solidFill>
            </a:endParaRPr>
          </a:p>
        </p:txBody>
      </p:sp>
      <p:grpSp>
        <p:nvGrpSpPr>
          <p:cNvPr id="31" name="Группа 30"/>
          <p:cNvGrpSpPr/>
          <p:nvPr/>
        </p:nvGrpSpPr>
        <p:grpSpPr>
          <a:xfrm>
            <a:off x="6696522" y="4286494"/>
            <a:ext cx="694474" cy="696927"/>
            <a:chOff x="6703617" y="2629109"/>
            <a:chExt cx="694474" cy="696927"/>
          </a:xfrm>
        </p:grpSpPr>
        <p:sp>
          <p:nvSpPr>
            <p:cNvPr id="32" name="Трапеция 31"/>
            <p:cNvSpPr/>
            <p:nvPr/>
          </p:nvSpPr>
          <p:spPr>
            <a:xfrm>
              <a:off x="6703617" y="2820712"/>
              <a:ext cx="694474" cy="505324"/>
            </a:xfrm>
            <a:prstGeom prst="trapezoid">
              <a:avLst/>
            </a:prstGeom>
            <a:ln>
              <a:solidFill>
                <a:srgbClr val="002060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3" name="Кольцо 32"/>
            <p:cNvSpPr/>
            <p:nvPr/>
          </p:nvSpPr>
          <p:spPr>
            <a:xfrm>
              <a:off x="6965162" y="2629109"/>
              <a:ext cx="193335" cy="182880"/>
            </a:xfrm>
            <a:prstGeom prst="donut">
              <a:avLst/>
            </a:prstGeom>
            <a:ln>
              <a:solidFill>
                <a:srgbClr val="002060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</p:grpSp>
      <p:grpSp>
        <p:nvGrpSpPr>
          <p:cNvPr id="34" name="Группа 33"/>
          <p:cNvGrpSpPr/>
          <p:nvPr/>
        </p:nvGrpSpPr>
        <p:grpSpPr>
          <a:xfrm>
            <a:off x="7592979" y="4286494"/>
            <a:ext cx="694474" cy="696927"/>
            <a:chOff x="6703617" y="2629109"/>
            <a:chExt cx="694474" cy="696927"/>
          </a:xfrm>
        </p:grpSpPr>
        <p:sp>
          <p:nvSpPr>
            <p:cNvPr id="35" name="Трапеция 34"/>
            <p:cNvSpPr/>
            <p:nvPr/>
          </p:nvSpPr>
          <p:spPr>
            <a:xfrm>
              <a:off x="6703617" y="2820712"/>
              <a:ext cx="694474" cy="505324"/>
            </a:xfrm>
            <a:prstGeom prst="trapezoid">
              <a:avLst/>
            </a:prstGeom>
            <a:ln>
              <a:solidFill>
                <a:srgbClr val="002060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6" name="Кольцо 35"/>
            <p:cNvSpPr/>
            <p:nvPr/>
          </p:nvSpPr>
          <p:spPr>
            <a:xfrm>
              <a:off x="6965162" y="2629109"/>
              <a:ext cx="193335" cy="182880"/>
            </a:xfrm>
            <a:prstGeom prst="donut">
              <a:avLst/>
            </a:prstGeom>
            <a:ln>
              <a:solidFill>
                <a:srgbClr val="002060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</p:grpSp>
      <p:grpSp>
        <p:nvGrpSpPr>
          <p:cNvPr id="37" name="Группа 36"/>
          <p:cNvGrpSpPr/>
          <p:nvPr/>
        </p:nvGrpSpPr>
        <p:grpSpPr>
          <a:xfrm>
            <a:off x="6715772" y="5100480"/>
            <a:ext cx="694474" cy="696927"/>
            <a:chOff x="6703617" y="2629109"/>
            <a:chExt cx="694474" cy="696927"/>
          </a:xfrm>
        </p:grpSpPr>
        <p:sp>
          <p:nvSpPr>
            <p:cNvPr id="38" name="Трапеция 37"/>
            <p:cNvSpPr/>
            <p:nvPr/>
          </p:nvSpPr>
          <p:spPr>
            <a:xfrm>
              <a:off x="6703617" y="2820712"/>
              <a:ext cx="694474" cy="505324"/>
            </a:xfrm>
            <a:prstGeom prst="trapezoid">
              <a:avLst/>
            </a:prstGeom>
            <a:ln>
              <a:solidFill>
                <a:srgbClr val="002060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9" name="Кольцо 38"/>
            <p:cNvSpPr/>
            <p:nvPr/>
          </p:nvSpPr>
          <p:spPr>
            <a:xfrm>
              <a:off x="6965162" y="2629109"/>
              <a:ext cx="193335" cy="182880"/>
            </a:xfrm>
            <a:prstGeom prst="donut">
              <a:avLst/>
            </a:prstGeom>
            <a:ln>
              <a:solidFill>
                <a:srgbClr val="002060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</p:grpSp>
      <p:pic>
        <p:nvPicPr>
          <p:cNvPr id="41" name="Рисунок 40"/>
          <p:cNvPicPr>
            <a:picLocks noChangeAspect="1"/>
          </p:cNvPicPr>
          <p:nvPr/>
        </p:nvPicPr>
        <p:blipFill rotWithShape="1">
          <a:blip r:embed="rId2"/>
          <a:srcRect r="51237"/>
          <a:stretch>
            <a:fillRect/>
          </a:stretch>
        </p:blipFill>
        <p:spPr>
          <a:xfrm>
            <a:off x="7737914" y="5112134"/>
            <a:ext cx="350797" cy="70110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Вырезка экрана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13" t="3922" r="45161" b="36614"/>
          <a:stretch>
            <a:fillRect/>
          </a:stretch>
        </p:blipFill>
        <p:spPr>
          <a:xfrm>
            <a:off x="3538569" y="1684420"/>
            <a:ext cx="4745255" cy="3118585"/>
          </a:xfrm>
          <a:prstGeom prst="rect">
            <a:avLst/>
          </a:prstGeom>
        </p:spPr>
      </p:pic>
      <p:grpSp>
        <p:nvGrpSpPr>
          <p:cNvPr id="5" name="Группа 4"/>
          <p:cNvGrpSpPr/>
          <p:nvPr/>
        </p:nvGrpSpPr>
        <p:grpSpPr>
          <a:xfrm>
            <a:off x="779646" y="5076571"/>
            <a:ext cx="11088303" cy="1569660"/>
            <a:chOff x="779646" y="5076571"/>
            <a:chExt cx="11088303" cy="1569660"/>
          </a:xfrm>
        </p:grpSpPr>
        <p:sp>
          <p:nvSpPr>
            <p:cNvPr id="3" name="TextBox 2"/>
            <p:cNvSpPr txBox="1"/>
            <p:nvPr/>
          </p:nvSpPr>
          <p:spPr>
            <a:xfrm>
              <a:off x="779646" y="5076571"/>
              <a:ext cx="11088303" cy="1569660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n-US" sz="2400" b="1" dirty="0" err="1">
                  <a:solidFill>
                    <a:srgbClr val="002060"/>
                  </a:solidFill>
                </a:rPr>
                <a:t>To‘g‘ri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to‘rtburchak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shaklidagi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qog‘ozning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bir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uchi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yuqorida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ko‘rsatilgandek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buklangan</a:t>
              </a:r>
              <a:r>
                <a:rPr lang="en-US" sz="2400" b="1" dirty="0">
                  <a:solidFill>
                    <a:srgbClr val="002060"/>
                  </a:solidFill>
                </a:rPr>
                <a:t>. </a:t>
              </a:r>
              <a:r>
                <a:rPr lang="en-US" sz="2400" b="1" i="1" dirty="0">
                  <a:solidFill>
                    <a:srgbClr val="002060"/>
                  </a:solidFill>
                </a:rPr>
                <a:t>x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ning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qiymatini</a:t>
              </a:r>
              <a:r>
                <a:rPr lang="en-US" sz="2400" b="1" dirty="0">
                  <a:solidFill>
                    <a:srgbClr val="002060"/>
                  </a:solidFill>
                </a:rPr>
                <a:t> toping.</a:t>
              </a:r>
            </a:p>
            <a:p>
              <a:r>
                <a:rPr lang="en-US" sz="2400" b="1" dirty="0">
                  <a:solidFill>
                    <a:srgbClr val="002060"/>
                  </a:solidFill>
                </a:rPr>
                <a:t>                                           </a:t>
              </a:r>
            </a:p>
            <a:p>
              <a:r>
                <a:rPr lang="en-US" sz="2400" b="1" dirty="0">
                  <a:solidFill>
                    <a:srgbClr val="002060"/>
                  </a:solidFill>
                </a:rPr>
                <a:t>                                                       </a:t>
              </a:r>
              <a:r>
                <a:rPr lang="en-US" sz="2400" b="1" dirty="0" err="1">
                  <a:solidFill>
                    <a:srgbClr val="002060"/>
                  </a:solidFill>
                </a:rPr>
                <a:t>Javob</a:t>
              </a:r>
              <a:r>
                <a:rPr lang="en-US" sz="2400" b="1" dirty="0">
                  <a:solidFill>
                    <a:srgbClr val="002060"/>
                  </a:solidFill>
                </a:rPr>
                <a:t>:  </a:t>
              </a:r>
              <a:endParaRPr lang="ru-RU" sz="2400" b="1" dirty="0">
                <a:solidFill>
                  <a:srgbClr val="002060"/>
                </a:solidFill>
              </a:endParaRPr>
            </a:p>
          </p:txBody>
        </p:sp>
        <p:sp>
          <p:nvSpPr>
            <p:cNvPr id="4" name="Скругленный прямоугольник 3"/>
            <p:cNvSpPr/>
            <p:nvPr/>
          </p:nvSpPr>
          <p:spPr>
            <a:xfrm>
              <a:off x="5911196" y="6189018"/>
              <a:ext cx="1684421" cy="404261"/>
            </a:xfrm>
            <a:prstGeom prst="roundRect">
              <a:avLst/>
            </a:prstGeom>
            <a:ln w="38100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6" name="Группа 5"/>
          <p:cNvGrpSpPr/>
          <p:nvPr/>
        </p:nvGrpSpPr>
        <p:grpSpPr>
          <a:xfrm>
            <a:off x="0" y="96694"/>
            <a:ext cx="12205898" cy="925128"/>
            <a:chOff x="0" y="13352"/>
            <a:chExt cx="12205898" cy="925128"/>
          </a:xfrm>
        </p:grpSpPr>
        <p:sp>
          <p:nvSpPr>
            <p:cNvPr id="7" name="Прямоугольник 6"/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dirty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TIMSS TOPSHIRIQLARIDAN NAMUNALAR</a:t>
              </a:r>
            </a:p>
          </p:txBody>
        </p:sp>
        <p:grpSp>
          <p:nvGrpSpPr>
            <p:cNvPr id="8" name="Группа 7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9" name="Прямоугольник 8"/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" name="Прямоугольник 9"/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11" name="8-конечная звезда 10"/>
          <p:cNvSpPr/>
          <p:nvPr/>
        </p:nvSpPr>
        <p:spPr>
          <a:xfrm>
            <a:off x="252663" y="142413"/>
            <a:ext cx="1082842" cy="890336"/>
          </a:xfrm>
          <a:prstGeom prst="star8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13 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Вырезка экрана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13" t="3922" r="45161" b="36614"/>
          <a:stretch>
            <a:fillRect/>
          </a:stretch>
        </p:blipFill>
        <p:spPr>
          <a:xfrm>
            <a:off x="3538569" y="1684420"/>
            <a:ext cx="4745255" cy="3118585"/>
          </a:xfrm>
          <a:prstGeom prst="rect">
            <a:avLst/>
          </a:prstGeom>
        </p:spPr>
      </p:pic>
      <p:grpSp>
        <p:nvGrpSpPr>
          <p:cNvPr id="5" name="Группа 4"/>
          <p:cNvGrpSpPr/>
          <p:nvPr/>
        </p:nvGrpSpPr>
        <p:grpSpPr>
          <a:xfrm>
            <a:off x="779646" y="5076571"/>
            <a:ext cx="11088303" cy="1569660"/>
            <a:chOff x="779646" y="5076571"/>
            <a:chExt cx="11088303" cy="1569660"/>
          </a:xfrm>
        </p:grpSpPr>
        <p:sp>
          <p:nvSpPr>
            <p:cNvPr id="3" name="TextBox 2"/>
            <p:cNvSpPr txBox="1"/>
            <p:nvPr/>
          </p:nvSpPr>
          <p:spPr>
            <a:xfrm>
              <a:off x="779646" y="5076571"/>
              <a:ext cx="11088303" cy="1569660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n-US" sz="2400" b="1" dirty="0" err="1">
                  <a:solidFill>
                    <a:srgbClr val="002060"/>
                  </a:solidFill>
                </a:rPr>
                <a:t>To‘g‘ri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to‘rtburchak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shaklidagi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qog‘ozning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bir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uchi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yuqorida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ko‘rsatilgandek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buklangan</a:t>
              </a:r>
              <a:r>
                <a:rPr lang="en-US" sz="2400" b="1" dirty="0">
                  <a:solidFill>
                    <a:srgbClr val="002060"/>
                  </a:solidFill>
                </a:rPr>
                <a:t>. </a:t>
              </a:r>
              <a:r>
                <a:rPr lang="en-US" sz="2400" b="1" i="1" dirty="0">
                  <a:solidFill>
                    <a:srgbClr val="002060"/>
                  </a:solidFill>
                </a:rPr>
                <a:t>x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ning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qiymatini</a:t>
              </a:r>
              <a:r>
                <a:rPr lang="en-US" sz="2400" b="1" dirty="0">
                  <a:solidFill>
                    <a:srgbClr val="002060"/>
                  </a:solidFill>
                </a:rPr>
                <a:t> toping.</a:t>
              </a:r>
            </a:p>
            <a:p>
              <a:r>
                <a:rPr lang="en-US" sz="2400" b="1" dirty="0">
                  <a:solidFill>
                    <a:srgbClr val="002060"/>
                  </a:solidFill>
                </a:rPr>
                <a:t>                                           </a:t>
              </a:r>
            </a:p>
            <a:p>
              <a:r>
                <a:rPr lang="en-US" sz="2400" b="1" dirty="0">
                  <a:solidFill>
                    <a:srgbClr val="002060"/>
                  </a:solidFill>
                </a:rPr>
                <a:t>                                                       </a:t>
              </a:r>
              <a:r>
                <a:rPr lang="en-US" sz="2400" b="1" dirty="0" err="1">
                  <a:solidFill>
                    <a:srgbClr val="002060"/>
                  </a:solidFill>
                </a:rPr>
                <a:t>Javob</a:t>
              </a:r>
              <a:r>
                <a:rPr lang="en-US" sz="2400" b="1" dirty="0">
                  <a:solidFill>
                    <a:srgbClr val="002060"/>
                  </a:solidFill>
                </a:rPr>
                <a:t>:  </a:t>
              </a:r>
              <a:endParaRPr lang="ru-RU" sz="2400" b="1" dirty="0">
                <a:solidFill>
                  <a:srgbClr val="002060"/>
                </a:solidFill>
              </a:endParaRPr>
            </a:p>
          </p:txBody>
        </p:sp>
        <p:sp>
          <p:nvSpPr>
            <p:cNvPr id="4" name="Скругленный прямоугольник 3"/>
            <p:cNvSpPr/>
            <p:nvPr/>
          </p:nvSpPr>
          <p:spPr>
            <a:xfrm>
              <a:off x="5911196" y="6189018"/>
              <a:ext cx="1684421" cy="404261"/>
            </a:xfrm>
            <a:prstGeom prst="roundRect">
              <a:avLst/>
            </a:prstGeom>
            <a:ln w="38100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6" name="Группа 5"/>
          <p:cNvGrpSpPr/>
          <p:nvPr/>
        </p:nvGrpSpPr>
        <p:grpSpPr>
          <a:xfrm>
            <a:off x="0" y="96694"/>
            <a:ext cx="12205898" cy="925128"/>
            <a:chOff x="0" y="13352"/>
            <a:chExt cx="12205898" cy="925128"/>
          </a:xfrm>
        </p:grpSpPr>
        <p:sp>
          <p:nvSpPr>
            <p:cNvPr id="7" name="Прямоугольник 6"/>
            <p:cNvSpPr/>
            <p:nvPr/>
          </p:nvSpPr>
          <p:spPr>
            <a:xfrm>
              <a:off x="13898" y="223450"/>
              <a:ext cx="12159996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dirty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TIMSS TOPSHIRIQLARIDAN NAMUNALAR</a:t>
              </a:r>
            </a:p>
          </p:txBody>
        </p:sp>
        <p:grpSp>
          <p:nvGrpSpPr>
            <p:cNvPr id="8" name="Группа 7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9" name="Прямоугольник 8"/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" name="Прямоугольник 9"/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11" name="8-конечная звезда 10"/>
          <p:cNvSpPr/>
          <p:nvPr/>
        </p:nvSpPr>
        <p:spPr>
          <a:xfrm>
            <a:off x="252663" y="142413"/>
            <a:ext cx="1082842" cy="890336"/>
          </a:xfrm>
          <a:prstGeom prst="star8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13 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Прямоугольный треугольник 11"/>
          <p:cNvSpPr/>
          <p:nvPr/>
        </p:nvSpPr>
        <p:spPr>
          <a:xfrm flipH="1">
            <a:off x="6198779" y="3657600"/>
            <a:ext cx="1828801" cy="1060559"/>
          </a:xfrm>
          <a:prstGeom prst="rtTriangl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15" name="Группа 14"/>
          <p:cNvGrpSpPr/>
          <p:nvPr/>
        </p:nvGrpSpPr>
        <p:grpSpPr>
          <a:xfrm>
            <a:off x="6496492" y="4258521"/>
            <a:ext cx="1424763" cy="733204"/>
            <a:chOff x="6496492" y="4258521"/>
            <a:chExt cx="1424763" cy="733204"/>
          </a:xfrm>
        </p:grpSpPr>
        <p:sp>
          <p:nvSpPr>
            <p:cNvPr id="13" name="Дуга 12"/>
            <p:cNvSpPr/>
            <p:nvPr/>
          </p:nvSpPr>
          <p:spPr>
            <a:xfrm>
              <a:off x="6496492" y="4444409"/>
              <a:ext cx="404037" cy="547316"/>
            </a:xfrm>
            <a:prstGeom prst="arc">
              <a:avLst/>
            </a:prstGeom>
            <a:ln w="19050">
              <a:headEnd type="triangle" w="med" len="med"/>
              <a:tailEnd type="triangle" w="med" len="med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4" name="TextBox 13"/>
                <p:cNvSpPr txBox="1"/>
                <p:nvPr/>
              </p:nvSpPr>
              <p:spPr>
                <a:xfrm>
                  <a:off x="6900529" y="4258521"/>
                  <a:ext cx="1020726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b="1" dirty="0"/>
                    <a:t>30</a:t>
                  </a:r>
                  <a14:m>
                    <m:oMath xmlns:m="http://schemas.openxmlformats.org/officeDocument/2006/math">
                      <m:r>
                        <a:rPr lang="en-US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°</m:t>
                      </m:r>
                    </m:oMath>
                  </a14:m>
                  <a:endParaRPr lang="ru-RU" b="1" dirty="0"/>
                </a:p>
              </p:txBody>
            </p:sp>
          </mc:Choice>
          <mc:Fallback xmlns="">
            <p:sp>
              <p:nvSpPr>
                <p:cNvPr id="14" name="TextBox 13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900529" y="4258521"/>
                  <a:ext cx="1020726" cy="369332"/>
                </a:xfrm>
                <a:prstGeom prst="rect">
                  <a:avLst/>
                </a:prstGeom>
                <a:blipFill rotWithShape="1">
                  <a:blip r:embed="rId3"/>
                </a:blipFill>
              </p:spPr>
              <p:txBody>
                <a:bodyPr/>
                <a:lstStyle/>
                <a:p>
                  <a:r>
                    <a:rPr lang="en-US" alt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7808269" y="5630568"/>
                <a:ext cx="427233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400" b="1" i="1" dirty="0">
                    <a:solidFill>
                      <a:srgbClr val="C00000"/>
                    </a:solidFill>
                  </a:rPr>
                  <a:t>x </a:t>
                </a:r>
                <a:r>
                  <a:rPr lang="en-US" sz="2400" b="1" dirty="0">
                    <a:solidFill>
                      <a:srgbClr val="C00000"/>
                    </a:solidFill>
                  </a:rPr>
                  <a:t>= 180</a:t>
                </a:r>
                <a14:m>
                  <m:oMath xmlns:m="http://schemas.openxmlformats.org/officeDocument/2006/math">
                    <m:r>
                      <a:rPr lang="en-US" sz="2400" b="1" i="1">
                        <a:solidFill>
                          <a:srgbClr val="C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°</m:t>
                    </m:r>
                  </m:oMath>
                </a14:m>
                <a:r>
                  <a:rPr lang="en-US" sz="2400" b="1" dirty="0">
                    <a:solidFill>
                      <a:srgbClr val="C00000"/>
                    </a:solidFill>
                  </a:rPr>
                  <a:t> - (30</a:t>
                </a:r>
                <a14:m>
                  <m:oMath xmlns:m="http://schemas.openxmlformats.org/officeDocument/2006/math">
                    <m:r>
                      <a:rPr lang="en-US" sz="2400" b="1" i="1">
                        <a:solidFill>
                          <a:srgbClr val="C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°</m:t>
                    </m:r>
                  </m:oMath>
                </a14:m>
                <a:r>
                  <a:rPr lang="en-US" sz="2400" b="1" dirty="0">
                    <a:solidFill>
                      <a:srgbClr val="C00000"/>
                    </a:solidFill>
                  </a:rPr>
                  <a:t> + 30</a:t>
                </a:r>
                <a14:m>
                  <m:oMath xmlns:m="http://schemas.openxmlformats.org/officeDocument/2006/math">
                    <m:r>
                      <a:rPr lang="en-US" sz="2400" b="1" i="1">
                        <a:solidFill>
                          <a:srgbClr val="C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°</m:t>
                    </m:r>
                    <m:r>
                      <a:rPr lang="en-US" sz="2400" b="1" i="1" smtClean="0">
                        <a:solidFill>
                          <a:srgbClr val="C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sz="2400" b="1" dirty="0">
                    <a:solidFill>
                      <a:srgbClr val="C00000"/>
                    </a:solidFill>
                  </a:rPr>
                  <a:t> = 120</a:t>
                </a:r>
                <a14:m>
                  <m:oMath xmlns:m="http://schemas.openxmlformats.org/officeDocument/2006/math">
                    <m:r>
                      <a:rPr lang="en-US" sz="2400" b="1" i="1">
                        <a:solidFill>
                          <a:srgbClr val="C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°</m:t>
                    </m:r>
                  </m:oMath>
                </a14:m>
                <a:endParaRPr lang="ru-RU" sz="2400" b="1" dirty="0">
                  <a:solidFill>
                    <a:srgbClr val="C00000"/>
                  </a:solidFill>
                </a:endParaRPr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08269" y="5630568"/>
                <a:ext cx="4272332" cy="461665"/>
              </a:xfrm>
              <a:prstGeom prst="rect">
                <a:avLst/>
              </a:prstGeom>
              <a:blipFill rotWithShape="1">
                <a:blip r:embed="rId4"/>
                <a:stretch>
                  <a:fillRect l="-7" t="-5" r="8" b="9"/>
                </a:stretch>
              </a:blipFill>
            </p:spPr>
            <p:txBody>
              <a:bodyPr/>
              <a:lstStyle/>
              <a:p>
                <a:r>
                  <a:rPr lang="en-US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Прямоугольник 16"/>
              <p:cNvSpPr/>
              <p:nvPr/>
            </p:nvSpPr>
            <p:spPr>
              <a:xfrm>
                <a:off x="6346622" y="6142905"/>
                <a:ext cx="766557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2400" b="1" dirty="0">
                    <a:solidFill>
                      <a:srgbClr val="C00000"/>
                    </a:solidFill>
                  </a:rPr>
                  <a:t>120</a:t>
                </a:r>
                <a14:m>
                  <m:oMath xmlns:m="http://schemas.openxmlformats.org/officeDocument/2006/math">
                    <m:r>
                      <a:rPr lang="en-US" sz="2400" b="1" i="1">
                        <a:solidFill>
                          <a:srgbClr val="C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°</m:t>
                    </m:r>
                  </m:oMath>
                </a14:m>
                <a:endParaRPr lang="ru-RU" sz="2400" dirty="0"/>
              </a:p>
            </p:txBody>
          </p:sp>
        </mc:Choice>
        <mc:Fallback xmlns="">
          <p:sp>
            <p:nvSpPr>
              <p:cNvPr id="17" name="Прямоугольник 1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46622" y="6142905"/>
                <a:ext cx="766557" cy="461665"/>
              </a:xfrm>
              <a:prstGeom prst="rect">
                <a:avLst/>
              </a:prstGeom>
              <a:blipFill rotWithShape="1">
                <a:blip r:embed="rId5"/>
                <a:stretch>
                  <a:fillRect l="-56" t="-119" r="71" b="123"/>
                </a:stretch>
              </a:blipFill>
            </p:spPr>
            <p:txBody>
              <a:bodyPr/>
              <a:lstStyle/>
              <a:p>
                <a:r>
                  <a:rPr lang="en-US" alt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6" grpId="0"/>
      <p:bldP spid="17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0" y="96694"/>
            <a:ext cx="12205898" cy="1164205"/>
            <a:chOff x="0" y="13352"/>
            <a:chExt cx="12205898" cy="1164205"/>
          </a:xfrm>
        </p:grpSpPr>
        <p:sp>
          <p:nvSpPr>
            <p:cNvPr id="3" name="Прямоугольник 2"/>
            <p:cNvSpPr/>
            <p:nvPr/>
          </p:nvSpPr>
          <p:spPr>
            <a:xfrm>
              <a:off x="13898" y="223450"/>
              <a:ext cx="12159996" cy="954107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2800" b="1" dirty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FOYDALANISH TAVSIYA ETILADIGAN ADABIYOTLAR RO‘YXATI: </a:t>
              </a:r>
            </a:p>
            <a:p>
              <a:pPr algn="ctr"/>
              <a:r>
                <a:rPr lang="en-US" sz="2800" b="1" dirty="0">
                  <a:solidFill>
                    <a:srgbClr val="09038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endParaRPr lang="sv-SE" sz="2800" b="1" dirty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4" name="Группа 3"/>
            <p:cNvGrpSpPr/>
            <p:nvPr/>
          </p:nvGrpSpPr>
          <p:grpSpPr>
            <a:xfrm>
              <a:off x="0" y="13352"/>
              <a:ext cx="12205898" cy="925128"/>
              <a:chOff x="0" y="13352"/>
              <a:chExt cx="12205898" cy="925128"/>
            </a:xfrm>
          </p:grpSpPr>
          <p:sp>
            <p:nvSpPr>
              <p:cNvPr id="5" name="Прямоугольник 4"/>
              <p:cNvSpPr/>
              <p:nvPr/>
            </p:nvSpPr>
            <p:spPr>
              <a:xfrm>
                <a:off x="13898" y="892761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" name="Прямоугольник 5"/>
              <p:cNvSpPr/>
              <p:nvPr/>
            </p:nvSpPr>
            <p:spPr>
              <a:xfrm>
                <a:off x="0" y="13352"/>
                <a:ext cx="12192000" cy="45719"/>
              </a:xfrm>
              <a:prstGeom prst="rect">
                <a:avLst/>
              </a:prstGeom>
              <a:solidFill>
                <a:srgbClr val="D9B01C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7" name="Прямоугольник 6"/>
          <p:cNvSpPr/>
          <p:nvPr/>
        </p:nvSpPr>
        <p:spPr>
          <a:xfrm>
            <a:off x="269507" y="1368404"/>
            <a:ext cx="1170432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/>
              <a:tabLst>
                <a:tab pos="355600" algn="l"/>
              </a:tabLst>
            </a:pPr>
            <a:r>
              <a:rPr lang="en-US" dirty="0" err="1"/>
              <a:t>A.Ismailov</a:t>
            </a:r>
            <a:r>
              <a:rPr lang="en-US" dirty="0"/>
              <a:t>, </a:t>
            </a:r>
            <a:r>
              <a:rPr lang="en-US" dirty="0" err="1"/>
              <a:t>B.Xaydarov</a:t>
            </a:r>
            <a:r>
              <a:rPr lang="en-US" dirty="0"/>
              <a:t>, </a:t>
            </a:r>
            <a:r>
              <a:rPr lang="en-US" dirty="0" err="1"/>
              <a:t>N.Karimov</a:t>
            </a:r>
            <a:r>
              <a:rPr lang="en-US" dirty="0"/>
              <a:t>, </a:t>
            </a:r>
            <a:r>
              <a:rPr lang="en-US" dirty="0" err="1"/>
              <a:t>Sh.Ismailov</a:t>
            </a:r>
            <a:r>
              <a:rPr lang="en-US" dirty="0"/>
              <a:t>, </a:t>
            </a:r>
            <a:r>
              <a:rPr lang="en-US" dirty="0" err="1"/>
              <a:t>Xalqaro</a:t>
            </a:r>
            <a:r>
              <a:rPr lang="en-US" dirty="0"/>
              <a:t> </a:t>
            </a:r>
            <a:r>
              <a:rPr lang="en-US" dirty="0" err="1"/>
              <a:t>tadqiqotlarda</a:t>
            </a:r>
            <a:r>
              <a:rPr lang="en-US" dirty="0"/>
              <a:t> </a:t>
            </a:r>
            <a:r>
              <a:rPr lang="en-US" dirty="0" err="1"/>
              <a:t>o‘quvchilarning</a:t>
            </a:r>
            <a:r>
              <a:rPr lang="en-US" dirty="0"/>
              <a:t> </a:t>
            </a:r>
            <a:r>
              <a:rPr lang="en-US" dirty="0" err="1"/>
              <a:t>matematik</a:t>
            </a:r>
            <a:r>
              <a:rPr lang="en-US" dirty="0"/>
              <a:t> </a:t>
            </a:r>
            <a:r>
              <a:rPr lang="en-US" dirty="0" err="1"/>
              <a:t>savodxonligini</a:t>
            </a:r>
            <a:r>
              <a:rPr lang="en-US" dirty="0"/>
              <a:t> </a:t>
            </a:r>
            <a:r>
              <a:rPr lang="en-US" dirty="0" err="1"/>
              <a:t>baholash</a:t>
            </a:r>
            <a:r>
              <a:rPr lang="en-US" dirty="0"/>
              <a:t> (</a:t>
            </a:r>
            <a:r>
              <a:rPr lang="en-US" dirty="0" err="1"/>
              <a:t>metodik</a:t>
            </a:r>
            <a:r>
              <a:rPr lang="en-US" dirty="0"/>
              <a:t> </a:t>
            </a:r>
            <a:r>
              <a:rPr lang="en-US" dirty="0" err="1"/>
              <a:t>qo‘llanma</a:t>
            </a:r>
            <a:r>
              <a:rPr lang="en-US" dirty="0"/>
              <a:t>). </a:t>
            </a:r>
            <a:r>
              <a:rPr lang="en-US" dirty="0" err="1"/>
              <a:t>Ta’lim</a:t>
            </a:r>
            <a:r>
              <a:rPr lang="en-US" dirty="0"/>
              <a:t> </a:t>
            </a:r>
            <a:r>
              <a:rPr lang="en-US" dirty="0" err="1"/>
              <a:t>sifatini</a:t>
            </a:r>
            <a:r>
              <a:rPr lang="en-US" dirty="0"/>
              <a:t> </a:t>
            </a:r>
            <a:r>
              <a:rPr lang="en-US" dirty="0" err="1"/>
              <a:t>baholash</a:t>
            </a:r>
            <a:r>
              <a:rPr lang="en-US" dirty="0"/>
              <a:t> </a:t>
            </a:r>
            <a:r>
              <a:rPr lang="en-US" dirty="0" err="1"/>
              <a:t>bo‘yicha</a:t>
            </a:r>
            <a:r>
              <a:rPr lang="en-US" dirty="0"/>
              <a:t> </a:t>
            </a:r>
            <a:r>
              <a:rPr lang="en-US" dirty="0" err="1"/>
              <a:t>xalqaro</a:t>
            </a:r>
            <a:r>
              <a:rPr lang="en-US" dirty="0"/>
              <a:t> </a:t>
            </a:r>
            <a:r>
              <a:rPr lang="en-US" dirty="0" err="1"/>
              <a:t>tadqiqotlarni</a:t>
            </a:r>
            <a:r>
              <a:rPr lang="en-US" dirty="0"/>
              <a:t> </a:t>
            </a:r>
            <a:r>
              <a:rPr lang="en-US" dirty="0" err="1"/>
              <a:t>amalga</a:t>
            </a:r>
            <a:r>
              <a:rPr lang="en-US" dirty="0"/>
              <a:t> </a:t>
            </a:r>
            <a:r>
              <a:rPr lang="en-US" dirty="0" err="1"/>
              <a:t>oshirish</a:t>
            </a:r>
            <a:r>
              <a:rPr lang="en-US" dirty="0"/>
              <a:t> </a:t>
            </a:r>
            <a:r>
              <a:rPr lang="en-US" dirty="0" err="1"/>
              <a:t>milliy</a:t>
            </a:r>
            <a:r>
              <a:rPr lang="en-US" dirty="0"/>
              <a:t> </a:t>
            </a:r>
            <a:r>
              <a:rPr lang="en-US" dirty="0" err="1"/>
              <a:t>markazi</a:t>
            </a:r>
            <a:r>
              <a:rPr lang="en-US" dirty="0"/>
              <a:t>. – Toshkent, 2019-yil. – 112 bet.</a:t>
            </a:r>
          </a:p>
          <a:p>
            <a:pPr marL="342900" indent="-342900">
              <a:buFont typeface="+mj-lt"/>
              <a:buAutoNum type="arabicPeriod"/>
              <a:tabLst>
                <a:tab pos="355600" algn="l"/>
              </a:tabLst>
            </a:pPr>
            <a:r>
              <a:rPr lang="en-US" dirty="0"/>
              <a:t>	Ina V.S. Mullis </a:t>
            </a:r>
            <a:r>
              <a:rPr lang="en-US" dirty="0" err="1"/>
              <a:t>va</a:t>
            </a:r>
            <a:r>
              <a:rPr lang="en-US" dirty="0"/>
              <a:t> Michael O. Martin, TIMSS 2019 </a:t>
            </a:r>
            <a:r>
              <a:rPr lang="en-US" dirty="0" err="1"/>
              <a:t>baholash</a:t>
            </a:r>
            <a:r>
              <a:rPr lang="en-US" dirty="0"/>
              <a:t> </a:t>
            </a:r>
            <a:r>
              <a:rPr lang="en-US" dirty="0" err="1"/>
              <a:t>qamrov</a:t>
            </a:r>
            <a:r>
              <a:rPr lang="en-US" dirty="0"/>
              <a:t> </a:t>
            </a:r>
            <a:r>
              <a:rPr lang="en-US" dirty="0" err="1"/>
              <a:t>doirasi</a:t>
            </a:r>
            <a:r>
              <a:rPr lang="en-US" dirty="0"/>
              <a:t>, </a:t>
            </a:r>
            <a:r>
              <a:rPr lang="en-US" dirty="0" err="1"/>
              <a:t>qo‘llanma</a:t>
            </a:r>
            <a:r>
              <a:rPr lang="en-US" dirty="0"/>
              <a:t>, Toshkent: “</a:t>
            </a:r>
            <a:r>
              <a:rPr lang="en-US" dirty="0" err="1"/>
              <a:t>Ta’lim</a:t>
            </a:r>
            <a:r>
              <a:rPr lang="en-US" dirty="0"/>
              <a:t> </a:t>
            </a:r>
            <a:r>
              <a:rPr lang="en-US" dirty="0" err="1"/>
              <a:t>sifatini</a:t>
            </a:r>
            <a:r>
              <a:rPr lang="en-US" dirty="0"/>
              <a:t> </a:t>
            </a:r>
            <a:r>
              <a:rPr lang="en-US" dirty="0" err="1"/>
              <a:t>baholash</a:t>
            </a:r>
            <a:r>
              <a:rPr lang="en-US" dirty="0"/>
              <a:t> </a:t>
            </a:r>
            <a:r>
              <a:rPr lang="en-US" dirty="0" err="1"/>
              <a:t>bo‘yicha</a:t>
            </a:r>
            <a:r>
              <a:rPr lang="en-US" dirty="0"/>
              <a:t> </a:t>
            </a:r>
            <a:r>
              <a:rPr lang="en-US" dirty="0" err="1"/>
              <a:t>xalqaro</a:t>
            </a:r>
            <a:r>
              <a:rPr lang="en-US" dirty="0"/>
              <a:t> </a:t>
            </a:r>
            <a:r>
              <a:rPr lang="en-US" dirty="0" err="1"/>
              <a:t>tadqiqotlarni</a:t>
            </a:r>
            <a:r>
              <a:rPr lang="en-US" dirty="0"/>
              <a:t> </a:t>
            </a:r>
            <a:r>
              <a:rPr lang="en-US" dirty="0" err="1"/>
              <a:t>amalga</a:t>
            </a:r>
            <a:r>
              <a:rPr lang="en-US" dirty="0"/>
              <a:t> </a:t>
            </a:r>
            <a:r>
              <a:rPr lang="en-US" dirty="0" err="1"/>
              <a:t>oshirish</a:t>
            </a:r>
            <a:r>
              <a:rPr lang="en-US" dirty="0"/>
              <a:t> </a:t>
            </a:r>
            <a:r>
              <a:rPr lang="en-US" dirty="0" err="1"/>
              <a:t>milliy</a:t>
            </a:r>
            <a:r>
              <a:rPr lang="en-US" dirty="0"/>
              <a:t> </a:t>
            </a:r>
            <a:r>
              <a:rPr lang="en-US" dirty="0" err="1"/>
              <a:t>markazining</a:t>
            </a:r>
            <a:r>
              <a:rPr lang="en-US" dirty="0"/>
              <a:t> </a:t>
            </a:r>
            <a:r>
              <a:rPr lang="en-US" dirty="0" err="1"/>
              <a:t>matbaa</a:t>
            </a:r>
            <a:r>
              <a:rPr lang="en-US" dirty="0"/>
              <a:t> </a:t>
            </a:r>
            <a:r>
              <a:rPr lang="en-US" dirty="0" err="1"/>
              <a:t>bo‘limi</a:t>
            </a:r>
            <a:r>
              <a:rPr lang="en-US" dirty="0"/>
              <a:t>”, 2021-yil. 66 bet.</a:t>
            </a:r>
          </a:p>
          <a:p>
            <a:pPr marL="342900" indent="-342900">
              <a:buFont typeface="+mj-lt"/>
              <a:buAutoNum type="arabicPeriod"/>
              <a:tabLst>
                <a:tab pos="355600" algn="l"/>
              </a:tabLst>
            </a:pPr>
            <a:r>
              <a:rPr lang="en-US" dirty="0"/>
              <a:t>	</a:t>
            </a:r>
            <a:r>
              <a:rPr lang="en-US" dirty="0" err="1"/>
              <a:t>Carnoy</a:t>
            </a:r>
            <a:r>
              <a:rPr lang="en-US" dirty="0"/>
              <a:t> M., </a:t>
            </a:r>
            <a:r>
              <a:rPr lang="en-US" dirty="0" err="1"/>
              <a:t>Khavenson</a:t>
            </a:r>
            <a:r>
              <a:rPr lang="en-US" dirty="0"/>
              <a:t> T., </a:t>
            </a:r>
            <a:r>
              <a:rPr lang="en-US" dirty="0" err="1"/>
              <a:t>Ivanova</a:t>
            </a:r>
            <a:r>
              <a:rPr lang="en-US" dirty="0"/>
              <a:t> A. Using TIMSS and PISA results to inform educational policy: a study of Russia and its </a:t>
            </a:r>
            <a:r>
              <a:rPr lang="en-US" dirty="0" err="1"/>
              <a:t>neighbours</a:t>
            </a:r>
            <a:r>
              <a:rPr lang="en-US" dirty="0"/>
              <a:t> //Compare: A Journal of Comparative and International Education. – 2015. – </a:t>
            </a:r>
            <a:r>
              <a:rPr lang="ru-RU" dirty="0"/>
              <a:t>Т. 45. – №. 2. – С. 248-271. </a:t>
            </a:r>
          </a:p>
          <a:p>
            <a:pPr marL="342900" indent="-342900">
              <a:buFont typeface="+mj-lt"/>
              <a:buAutoNum type="arabicPeriod"/>
              <a:tabLst>
                <a:tab pos="355600" algn="l"/>
              </a:tabLst>
            </a:pPr>
            <a:r>
              <a:rPr lang="ru-RU" dirty="0"/>
              <a:t>	</a:t>
            </a:r>
            <a:r>
              <a:rPr lang="en-US" dirty="0"/>
              <a:t>PISA 2021 Mathematics Framework, 45th meeting of the PISA Governing Board, 23-25 April 2018 Stockholm, Sweden. </a:t>
            </a:r>
          </a:p>
          <a:p>
            <a:pPr marL="342900" indent="-342900">
              <a:buFont typeface="+mj-lt"/>
              <a:buAutoNum type="arabicPeriod"/>
              <a:tabLst>
                <a:tab pos="355600" algn="l"/>
              </a:tabLst>
            </a:pPr>
            <a:r>
              <a:rPr lang="en-US" dirty="0"/>
              <a:t>	PISA Mathematics in 2021, An analysis of the center for curriculum redesign (CCR), 2016. </a:t>
            </a:r>
          </a:p>
          <a:p>
            <a:pPr>
              <a:tabLst>
                <a:tab pos="355600" algn="l"/>
              </a:tabLst>
            </a:pPr>
            <a:r>
              <a:rPr lang="en-US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Internet </a:t>
            </a:r>
            <a:r>
              <a:rPr lang="en-US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resurslari</a:t>
            </a:r>
            <a:r>
              <a:rPr lang="en-US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</a:p>
          <a:p>
            <a:pPr>
              <a:tabLst>
                <a:tab pos="355600" algn="l"/>
              </a:tabLst>
            </a:pPr>
            <a:r>
              <a:rPr lang="en-US" dirty="0"/>
              <a:t>1.	http:/www.markaz.tdi.uz - </a:t>
            </a:r>
            <a:r>
              <a:rPr lang="en-US" dirty="0" err="1"/>
              <a:t>Ta’lim</a:t>
            </a:r>
            <a:r>
              <a:rPr lang="en-US" dirty="0"/>
              <a:t> </a:t>
            </a:r>
            <a:r>
              <a:rPr lang="en-US" dirty="0" err="1"/>
              <a:t>sifatini</a:t>
            </a:r>
            <a:r>
              <a:rPr lang="en-US" dirty="0"/>
              <a:t> </a:t>
            </a:r>
            <a:r>
              <a:rPr lang="en-US" dirty="0" err="1"/>
              <a:t>baholash</a:t>
            </a:r>
            <a:r>
              <a:rPr lang="en-US" dirty="0"/>
              <a:t> </a:t>
            </a:r>
            <a:r>
              <a:rPr lang="en-US" dirty="0" err="1"/>
              <a:t>bo‘yicha</a:t>
            </a:r>
            <a:r>
              <a:rPr lang="en-US" dirty="0"/>
              <a:t> </a:t>
            </a:r>
            <a:r>
              <a:rPr lang="en-US" dirty="0" err="1"/>
              <a:t>xalqaro</a:t>
            </a:r>
            <a:r>
              <a:rPr lang="en-US" dirty="0"/>
              <a:t> </a:t>
            </a:r>
            <a:r>
              <a:rPr lang="en-US" dirty="0" err="1"/>
              <a:t>tadqiqotlarni</a:t>
            </a:r>
            <a:r>
              <a:rPr lang="en-US" dirty="0"/>
              <a:t> </a:t>
            </a:r>
            <a:r>
              <a:rPr lang="en-US" dirty="0" err="1"/>
              <a:t>amalga</a:t>
            </a:r>
            <a:r>
              <a:rPr lang="en-US" dirty="0"/>
              <a:t> </a:t>
            </a:r>
            <a:r>
              <a:rPr lang="en-US" dirty="0" err="1"/>
              <a:t>oshirish</a:t>
            </a:r>
            <a:r>
              <a:rPr lang="en-US" dirty="0"/>
              <a:t> </a:t>
            </a:r>
            <a:r>
              <a:rPr lang="en-US" dirty="0" err="1"/>
              <a:t>milliy</a:t>
            </a:r>
            <a:r>
              <a:rPr lang="en-US" dirty="0"/>
              <a:t> </a:t>
            </a:r>
            <a:r>
              <a:rPr lang="en-US" dirty="0" err="1"/>
              <a:t>markazi</a:t>
            </a:r>
            <a:r>
              <a:rPr lang="en-US" dirty="0"/>
              <a:t> </a:t>
            </a:r>
            <a:r>
              <a:rPr lang="en-US" dirty="0" err="1"/>
              <a:t>sayti</a:t>
            </a:r>
            <a:endParaRPr lang="en-US" dirty="0"/>
          </a:p>
          <a:p>
            <a:pPr marL="342900" indent="-342900">
              <a:buAutoNum type="arabicPeriod" startAt="2"/>
              <a:tabLst>
                <a:tab pos="355600" algn="l"/>
              </a:tabLst>
            </a:pPr>
            <a:r>
              <a:rPr lang="en-US" dirty="0"/>
              <a:t>t.me/</a:t>
            </a:r>
            <a:r>
              <a:rPr lang="en-US" dirty="0" err="1"/>
              <a:t>milliymarkaz</a:t>
            </a:r>
            <a:r>
              <a:rPr lang="en-US" dirty="0"/>
              <a:t> –</a:t>
            </a:r>
            <a:r>
              <a:rPr lang="en-US" dirty="0" err="1"/>
              <a:t>Milliy</a:t>
            </a:r>
            <a:r>
              <a:rPr lang="en-US" dirty="0"/>
              <a:t> </a:t>
            </a:r>
            <a:r>
              <a:rPr lang="en-US" dirty="0" err="1"/>
              <a:t>markaz</a:t>
            </a:r>
            <a:r>
              <a:rPr lang="en-US" dirty="0"/>
              <a:t> telegram </a:t>
            </a:r>
            <a:r>
              <a:rPr lang="en-US" dirty="0" err="1"/>
              <a:t>kanali</a:t>
            </a:r>
            <a:r>
              <a:rPr lang="en-US" dirty="0"/>
              <a:t> (PISA, PIRLS, TIMSS, TALIS)</a:t>
            </a:r>
          </a:p>
          <a:p>
            <a:pPr marL="342900" indent="-342900">
              <a:buAutoNum type="arabicPeriod" startAt="2"/>
              <a:tabLst>
                <a:tab pos="355600" algn="l"/>
              </a:tabLst>
            </a:pPr>
            <a:r>
              <a:rPr lang="en-US" dirty="0"/>
              <a:t>@</a:t>
            </a:r>
            <a:r>
              <a:rPr lang="en-US" dirty="0" err="1"/>
              <a:t>milliymarkaz_aloqabot</a:t>
            </a:r>
            <a:r>
              <a:rPr lang="en-US" dirty="0"/>
              <a:t> - </a:t>
            </a:r>
            <a:r>
              <a:rPr lang="en-US" dirty="0" err="1"/>
              <a:t>Milliy</a:t>
            </a:r>
            <a:r>
              <a:rPr lang="en-US" dirty="0"/>
              <a:t> </a:t>
            </a:r>
            <a:r>
              <a:rPr lang="en-US" dirty="0" err="1"/>
              <a:t>markazi</a:t>
            </a:r>
            <a:r>
              <a:rPr lang="en-US" dirty="0"/>
              <a:t> telegram </a:t>
            </a:r>
            <a:r>
              <a:rPr lang="en-US" dirty="0" err="1"/>
              <a:t>boti</a:t>
            </a:r>
            <a:r>
              <a:rPr lang="en-US" dirty="0"/>
              <a:t>. </a:t>
            </a:r>
          </a:p>
          <a:p>
            <a:pPr>
              <a:tabLst>
                <a:tab pos="355600" algn="l"/>
              </a:tabLst>
            </a:pPr>
            <a:r>
              <a:rPr lang="en-US" dirty="0"/>
              <a:t>3.	http://www.stesting.uz – </a:t>
            </a:r>
            <a:r>
              <a:rPr lang="en-US" dirty="0" err="1"/>
              <a:t>O’quvchilarning</a:t>
            </a:r>
            <a:r>
              <a:rPr lang="en-US" dirty="0"/>
              <a:t> </a:t>
            </a:r>
            <a:r>
              <a:rPr lang="en-US" dirty="0" err="1"/>
              <a:t>xalqaro</a:t>
            </a:r>
            <a:r>
              <a:rPr lang="en-US" dirty="0"/>
              <a:t> PISA, TIMSS, PIRLS </a:t>
            </a:r>
            <a:r>
              <a:rPr lang="en-US" dirty="0" err="1"/>
              <a:t>tadqiqotlariga</a:t>
            </a:r>
            <a:r>
              <a:rPr lang="en-US" dirty="0"/>
              <a:t> </a:t>
            </a:r>
            <a:r>
              <a:rPr lang="en-US" dirty="0" err="1"/>
              <a:t>tayyorlanish</a:t>
            </a:r>
            <a:r>
              <a:rPr lang="en-US" dirty="0"/>
              <a:t> </a:t>
            </a:r>
            <a:r>
              <a:rPr lang="en-US" dirty="0" err="1"/>
              <a:t>sinov</a:t>
            </a:r>
            <a:r>
              <a:rPr lang="en-US" dirty="0"/>
              <a:t> </a:t>
            </a:r>
            <a:r>
              <a:rPr lang="en-US" dirty="0" err="1"/>
              <a:t>platformasi</a:t>
            </a:r>
            <a:r>
              <a:rPr lang="en-US" dirty="0"/>
              <a:t>.</a:t>
            </a:r>
          </a:p>
          <a:p>
            <a:pPr marL="342900" indent="-342900">
              <a:buAutoNum type="arabicPeriod" startAt="4"/>
              <a:tabLst>
                <a:tab pos="355600" algn="l"/>
              </a:tabLst>
            </a:pPr>
            <a:r>
              <a:rPr lang="en-US" dirty="0"/>
              <a:t>http://www.dtm.uz – </a:t>
            </a:r>
            <a:r>
              <a:rPr lang="en-US" dirty="0" err="1"/>
              <a:t>Respublika</a:t>
            </a:r>
            <a:r>
              <a:rPr lang="en-US" dirty="0"/>
              <a:t> test </a:t>
            </a:r>
            <a:r>
              <a:rPr lang="en-US" dirty="0" err="1"/>
              <a:t>markazi</a:t>
            </a:r>
            <a:r>
              <a:rPr lang="en-US" dirty="0"/>
              <a:t> </a:t>
            </a:r>
            <a:r>
              <a:rPr lang="en-US" dirty="0" err="1"/>
              <a:t>sayti</a:t>
            </a:r>
            <a:r>
              <a:rPr lang="en-US" dirty="0"/>
              <a:t>.</a:t>
            </a:r>
          </a:p>
          <a:p>
            <a:pPr marL="342900" indent="-342900">
              <a:buAutoNum type="arabicPeriod" startAt="4"/>
              <a:tabLst>
                <a:tab pos="355600" algn="l"/>
              </a:tabLst>
            </a:pPr>
            <a:r>
              <a:rPr lang="en-US" dirty="0"/>
              <a:t>http://centeroko.ru </a:t>
            </a:r>
            <a:r>
              <a:rPr lang="ru-RU" dirty="0"/>
              <a:t>–</a:t>
            </a:r>
            <a:r>
              <a:rPr lang="en-US" dirty="0"/>
              <a:t> </a:t>
            </a:r>
            <a:r>
              <a:rPr lang="ru-RU" dirty="0"/>
              <a:t>Центр оценки качества образования ИСРО РАО</a:t>
            </a:r>
            <a:endParaRPr lang="en-US" dirty="0"/>
          </a:p>
          <a:p>
            <a:pPr marL="342900" indent="-342900">
              <a:buFontTx/>
              <a:buAutoNum type="arabicPeriod" startAt="4"/>
              <a:tabLst>
                <a:tab pos="355600" algn="l"/>
              </a:tabLst>
            </a:pPr>
            <a:r>
              <a:rPr lang="en-US" dirty="0">
                <a:hlinkClick r:id="rId2"/>
              </a:rPr>
              <a:t>http://timss2015.org</a:t>
            </a:r>
            <a:r>
              <a:rPr lang="en-US" dirty="0"/>
              <a:t> - </a:t>
            </a:r>
            <a:r>
              <a:rPr lang="ru-RU" dirty="0"/>
              <a:t>Международный координационный центр исследования </a:t>
            </a:r>
            <a:r>
              <a:rPr lang="en-US" dirty="0"/>
              <a:t>TIMSS</a:t>
            </a:r>
          </a:p>
          <a:p>
            <a:pPr marL="342900" indent="-342900">
              <a:buFontTx/>
              <a:buAutoNum type="arabicPeriod" startAt="4"/>
              <a:tabLst>
                <a:tab pos="355600" algn="l"/>
              </a:tabLst>
            </a:pPr>
            <a:r>
              <a:rPr lang="en-US" dirty="0"/>
              <a:t>https: //</a:t>
            </a:r>
            <a:r>
              <a:rPr lang="en-US" dirty="0">
                <a:hlinkClick r:id="rId3"/>
              </a:rPr>
              <a:t>www.globalinnovationindex.org</a:t>
            </a:r>
            <a:r>
              <a:rPr lang="en-US" dirty="0"/>
              <a:t> - Global Innovation Index 2018 Report. </a:t>
            </a: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Рисунок 1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0152" y="1484414"/>
            <a:ext cx="8534534" cy="3485703"/>
          </a:xfrm>
          <a:prstGeom prst="rect">
            <a:avLst/>
          </a:prstGeom>
        </p:spPr>
      </p:pic>
      <p:sp>
        <p:nvSpPr>
          <p:cNvPr id="13" name="Прямоугольник 12"/>
          <p:cNvSpPr/>
          <p:nvPr/>
        </p:nvSpPr>
        <p:spPr>
          <a:xfrm>
            <a:off x="0" y="-56989"/>
            <a:ext cx="12192000" cy="106581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ANDIJON VILOYATI PEDAGOGLARNI YANGI METODIKALARGA </a:t>
            </a:r>
          </a:p>
          <a:p>
            <a:pPr algn="ctr"/>
            <a:r>
              <a:rPr lang="en-US" b="1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O’RGATISH MILLIY MARKAZI</a:t>
            </a:r>
            <a:endParaRPr lang="ru-RU" b="1" dirty="0">
              <a:solidFill>
                <a:srgbClr val="09038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 flipV="1">
            <a:off x="1324178" y="1150837"/>
            <a:ext cx="9420023" cy="1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Прямоугольник 17"/>
          <p:cNvSpPr/>
          <p:nvPr/>
        </p:nvSpPr>
        <p:spPr>
          <a:xfrm>
            <a:off x="0" y="6761276"/>
            <a:ext cx="12192000" cy="45719"/>
          </a:xfrm>
          <a:prstGeom prst="rect">
            <a:avLst/>
          </a:prstGeom>
          <a:solidFill>
            <a:srgbClr val="D9B01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0" y="13352"/>
            <a:ext cx="12192000" cy="45719"/>
          </a:xfrm>
          <a:prstGeom prst="rect">
            <a:avLst/>
          </a:prstGeom>
          <a:solidFill>
            <a:srgbClr val="D9B01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itle 1"/>
          <p:cNvSpPr txBox="1"/>
          <p:nvPr/>
        </p:nvSpPr>
        <p:spPr bwMode="grayWhite">
          <a:xfrm>
            <a:off x="1405787" y="3634051"/>
            <a:ext cx="8698899" cy="1065809"/>
          </a:xfrm>
          <a:prstGeom prst="rect">
            <a:avLst/>
          </a:prstGeom>
          <a:solidFill>
            <a:schemeClr val="bg1">
              <a:alpha val="50000"/>
            </a:schemeClr>
          </a:solidFill>
          <a:effectLst/>
        </p:spPr>
        <p:txBody>
          <a:bodyPr vert="horz" lIns="91440" tIns="45720" rIns="91440" bIns="45720" rtlCol="0" anchor="ctr">
            <a:noAutofit/>
          </a:bodyPr>
          <a:lstStyle>
            <a:defPPr rtl="0">
              <a:defRPr lang="ru-RU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3000" b="1" spc="5">
                <a:solidFill>
                  <a:srgbClr val="002060"/>
                </a:solidFill>
                <a:latin typeface="Times New Roman" panose="02020603050405020304"/>
                <a:ea typeface="Calibri" panose="020F0502020204030204"/>
                <a:cs typeface="+mj-cs"/>
              </a:defRPr>
            </a:lvl1pPr>
          </a:lstStyle>
          <a:p>
            <a:r>
              <a:rPr lang="en-US" sz="3600" dirty="0">
                <a:solidFill>
                  <a:srgbClr val="09038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E’TIBORINGIZ  UCHUN  RAHMAT!</a:t>
            </a:r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0152" y="1450740"/>
            <a:ext cx="8534534" cy="1491257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2225910" y="5456182"/>
            <a:ext cx="909462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Z.A.Axmedova</a:t>
            </a:r>
            <a:r>
              <a:rPr lang="en-US" sz="2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dirty="0" smtClean="0">
                <a:solidFill>
                  <a:srgbClr val="002060"/>
                </a:solidFill>
              </a:rPr>
              <a:t> </a:t>
            </a:r>
            <a:r>
              <a:rPr lang="en-US" sz="2000" dirty="0">
                <a:solidFill>
                  <a:srgbClr val="002060"/>
                </a:solidFill>
              </a:rPr>
              <a:t>– </a:t>
            </a:r>
            <a:r>
              <a:rPr lang="en-US" sz="2000" dirty="0" smtClean="0">
                <a:solidFill>
                  <a:srgbClr val="002060"/>
                </a:solidFill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</a:rPr>
              <a:t>Andijon</a:t>
            </a:r>
            <a:r>
              <a:rPr lang="en-US" sz="2000" dirty="0" smtClean="0">
                <a:solidFill>
                  <a:srgbClr val="002060"/>
                </a:solidFill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</a:rPr>
              <a:t>viloyati</a:t>
            </a:r>
            <a:r>
              <a:rPr lang="en-US" sz="2000" dirty="0" smtClean="0">
                <a:solidFill>
                  <a:srgbClr val="002060"/>
                </a:solidFill>
              </a:rPr>
              <a:t>   PYMO’MM  </a:t>
            </a:r>
            <a:endParaRPr lang="en-US" sz="2000" dirty="0" smtClean="0">
              <a:solidFill>
                <a:srgbClr val="002060"/>
              </a:solidFill>
            </a:endParaRPr>
          </a:p>
          <a:p>
            <a:pPr algn="ctr"/>
            <a:r>
              <a:rPr lang="en-US" sz="2000" dirty="0" smtClean="0">
                <a:solidFill>
                  <a:srgbClr val="002060"/>
                </a:solidFill>
              </a:rPr>
              <a:t>                   </a:t>
            </a:r>
            <a:r>
              <a:rPr lang="en-US" sz="2000" dirty="0" smtClean="0">
                <a:solidFill>
                  <a:srgbClr val="002060"/>
                </a:solidFill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</a:rPr>
              <a:t>Aniq</a:t>
            </a:r>
            <a:r>
              <a:rPr lang="en-US" sz="2000" dirty="0" smtClean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va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tabiiy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fanlar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</a:rPr>
              <a:t>metodikasi</a:t>
            </a:r>
            <a:r>
              <a:rPr lang="en-US" sz="2000" dirty="0" smtClean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kafedrasi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</a:rPr>
              <a:t>matematika</a:t>
            </a:r>
            <a:r>
              <a:rPr lang="en-US" sz="2000" dirty="0" smtClean="0">
                <a:solidFill>
                  <a:srgbClr val="002060"/>
                </a:solidFill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</a:rPr>
              <a:t>fani</a:t>
            </a:r>
            <a:r>
              <a:rPr lang="en-US" sz="2000" dirty="0" smtClean="0">
                <a:solidFill>
                  <a:srgbClr val="002060"/>
                </a:solidFill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</a:rPr>
              <a:t>o’qituvchisi</a:t>
            </a:r>
            <a:endParaRPr lang="en-US" sz="2000" dirty="0">
              <a:solidFill>
                <a:srgbClr val="002060"/>
              </a:solidFill>
            </a:endParaRPr>
          </a:p>
          <a:p>
            <a:r>
              <a:rPr lang="en-US" sz="2000" i="1" dirty="0" smtClean="0">
                <a:solidFill>
                  <a:srgbClr val="0070C0"/>
                </a:solidFill>
              </a:rPr>
              <a:t>                         </a:t>
            </a:r>
            <a:r>
              <a:rPr lang="en-US" sz="2000" i="1" dirty="0" smtClean="0">
                <a:solidFill>
                  <a:srgbClr val="0070C0"/>
                </a:solidFill>
              </a:rPr>
              <a:t>E-mail</a:t>
            </a:r>
            <a:r>
              <a:rPr lang="en-US" sz="2000" i="1" dirty="0" smtClean="0">
                <a:solidFill>
                  <a:srgbClr val="0070C0"/>
                </a:solidFill>
              </a:rPr>
              <a:t>: </a:t>
            </a:r>
            <a:r>
              <a:rPr lang="en-US" sz="2000" i="1" dirty="0" smtClean="0">
                <a:solidFill>
                  <a:srgbClr val="0070C0"/>
                </a:solidFill>
              </a:rPr>
              <a:t>zulnuraxonaxmedova</a:t>
            </a:r>
            <a:r>
              <a:rPr lang="en-US" sz="2000" i="1" dirty="0" smtClean="0">
                <a:solidFill>
                  <a:srgbClr val="0070C0"/>
                </a:solidFill>
              </a:rPr>
              <a:t>@gmail.com</a:t>
            </a:r>
            <a:endParaRPr lang="ru-RU" sz="2000" i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Academic Literature">
      <a:dk1>
        <a:srgbClr val="514843"/>
      </a:dk1>
      <a:lt1>
        <a:srgbClr val="FFFFFF"/>
      </a:lt1>
      <a:dk2>
        <a:srgbClr val="000000"/>
      </a:dk2>
      <a:lt2>
        <a:srgbClr val="FFFFF3"/>
      </a:lt2>
      <a:accent1>
        <a:srgbClr val="514843"/>
      </a:accent1>
      <a:accent2>
        <a:srgbClr val="6D7D66"/>
      </a:accent2>
      <a:accent3>
        <a:srgbClr val="525A6A"/>
      </a:accent3>
      <a:accent4>
        <a:srgbClr val="827266"/>
      </a:accent4>
      <a:accent5>
        <a:srgbClr val="AE9A7E"/>
      </a:accent5>
      <a:accent6>
        <a:srgbClr val="A8A39E"/>
      </a:accent6>
      <a:hlink>
        <a:srgbClr val="59704F"/>
      </a:hlink>
      <a:folHlink>
        <a:srgbClr val="A8A39E"/>
      </a:folHlink>
    </a:clrScheme>
    <a:fontScheme name="Plantagenet Cherokee-Euphemia">
      <a:majorFont>
        <a:latin typeface="Plantagenet Cherokee"/>
        <a:ea typeface=""/>
        <a:cs typeface=""/>
      </a:majorFont>
      <a:minorFont>
        <a:latin typeface="Euphemia"/>
        <a:ea typeface=""/>
        <a:cs typeface=""/>
      </a:minorFont>
    </a:fontScheme>
    <a:fmtScheme name="AcademicLiterature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300000"/>
              </a:schemeClr>
            </a:gs>
            <a:gs pos="100000">
              <a:schemeClr val="phClr">
                <a:tint val="68000"/>
                <a:satMod val="300000"/>
              </a:schemeClr>
            </a:gs>
          </a:gsLst>
          <a:path path="rect">
            <a:fillToRect l="50000" t="50000" r="50000" b="50000"/>
          </a:path>
        </a:gradFill>
        <a:gradFill rotWithShape="1">
          <a:gsLst>
            <a:gs pos="0">
              <a:schemeClr val="phClr">
                <a:shade val="100000"/>
                <a:satMod val="137000"/>
              </a:schemeClr>
            </a:gs>
            <a:gs pos="71000">
              <a:schemeClr val="phClr">
                <a:shade val="98000"/>
                <a:satMod val="137000"/>
              </a:schemeClr>
            </a:gs>
            <a:gs pos="100000">
              <a:schemeClr val="phClr">
                <a:shade val="75000"/>
                <a:satMod val="137000"/>
              </a:schemeClr>
            </a:gs>
          </a:gsLst>
          <a:path path="rect">
            <a:fillToRect l="50000" t="50000" r="50000" b="50000"/>
          </a:path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20000" t="20000" r="20000" b="2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5000" t="5000" r="5000" b="5000"/>
          </a:path>
        </a:gradFill>
      </a:bgFillStyleLst>
    </a:fmtScheme>
  </a:themeElements>
  <a:objectDefaults>
    <a:lnDef>
      <a:spPr>
        <a:ln>
          <a:solidFill>
            <a:schemeClr val="accent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Academic Literature">
      <a:dk1>
        <a:srgbClr val="514843"/>
      </a:dk1>
      <a:lt1>
        <a:srgbClr val="FFFFFF"/>
      </a:lt1>
      <a:dk2>
        <a:srgbClr val="000000"/>
      </a:dk2>
      <a:lt2>
        <a:srgbClr val="FFFFF3"/>
      </a:lt2>
      <a:accent1>
        <a:srgbClr val="514843"/>
      </a:accent1>
      <a:accent2>
        <a:srgbClr val="6D7D66"/>
      </a:accent2>
      <a:accent3>
        <a:srgbClr val="525A6A"/>
      </a:accent3>
      <a:accent4>
        <a:srgbClr val="827266"/>
      </a:accent4>
      <a:accent5>
        <a:srgbClr val="AE9A7E"/>
      </a:accent5>
      <a:accent6>
        <a:srgbClr val="A8A39E"/>
      </a:accent6>
      <a:hlink>
        <a:srgbClr val="59704F"/>
      </a:hlink>
      <a:folHlink>
        <a:srgbClr val="A8A39E"/>
      </a:folHlink>
    </a:clrScheme>
    <a:fontScheme name="Plantagenet Cherokee-Euphemia">
      <a:majorFont>
        <a:latin typeface="Plantagenet Cherokee"/>
        <a:ea typeface=""/>
        <a:cs typeface=""/>
      </a:majorFont>
      <a:minorFont>
        <a:latin typeface="Euphemia"/>
        <a:ea typeface=""/>
        <a:cs typeface=""/>
      </a:minorFont>
    </a:fontScheme>
    <a:fmtScheme name="AcademicLiterature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300000"/>
              </a:schemeClr>
            </a:gs>
            <a:gs pos="100000">
              <a:schemeClr val="phClr">
                <a:tint val="68000"/>
                <a:satMod val="300000"/>
              </a:schemeClr>
            </a:gs>
          </a:gsLst>
          <a:path path="rect">
            <a:fillToRect l="50000" t="50000" r="50000" b="50000"/>
          </a:path>
        </a:gradFill>
        <a:gradFill rotWithShape="1">
          <a:gsLst>
            <a:gs pos="0">
              <a:schemeClr val="phClr">
                <a:shade val="100000"/>
                <a:satMod val="137000"/>
              </a:schemeClr>
            </a:gs>
            <a:gs pos="71000">
              <a:schemeClr val="phClr">
                <a:shade val="98000"/>
                <a:satMod val="137000"/>
              </a:schemeClr>
            </a:gs>
            <a:gs pos="100000">
              <a:schemeClr val="phClr">
                <a:shade val="75000"/>
                <a:satMod val="137000"/>
              </a:schemeClr>
            </a:gs>
          </a:gsLst>
          <a:path path="rect">
            <a:fillToRect l="50000" t="50000" r="50000" b="50000"/>
          </a:path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20000" t="20000" r="20000" b="2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5000" t="5000" r="5000" b="5000"/>
          </a:path>
        </a:gradFill>
      </a:bgFillStyleLst>
    </a:fmtScheme>
  </a:themeElements>
  <a:objectDefaults>
    <a:lnDef>
      <a:spPr>
        <a:ln>
          <a:solidFill>
            <a:schemeClr val="accent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1306</Words>
  <Application>Microsoft Office PowerPoint</Application>
  <PresentationFormat>Широкоэкранный</PresentationFormat>
  <Paragraphs>460</Paragraphs>
  <Slides>45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45</vt:i4>
      </vt:variant>
    </vt:vector>
  </HeadingPairs>
  <TitlesOfParts>
    <vt:vector size="52" baseType="lpstr">
      <vt:lpstr>Arial</vt:lpstr>
      <vt:lpstr>Calibri</vt:lpstr>
      <vt:lpstr>Calibri Light</vt:lpstr>
      <vt:lpstr>Cambria Math</vt:lpstr>
      <vt:lpstr>Euphemia</vt:lpstr>
      <vt:lpstr>Wingdings 2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2</cp:revision>
  <dcterms:created xsi:type="dcterms:W3CDTF">2018-01-10T11:22:00Z</dcterms:created>
  <dcterms:modified xsi:type="dcterms:W3CDTF">2023-04-07T05:00:12Z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0x0101006EDDDB5EE6D98C44930B742096920B300400F5B6D36B3EF94B4E9A635CDF2A18F5B8</vt:lpwstr>
  </property>
  <property fmtid="{D5CDD505-2E9C-101B-9397-08002B2CF9AE}" pid="3" name="InternalTags">
    <vt:lpwstr/>
  </property>
  <property fmtid="{D5CDD505-2E9C-101B-9397-08002B2CF9AE}" pid="4" name="FeatureTags">
    <vt:lpwstr/>
  </property>
  <property fmtid="{D5CDD505-2E9C-101B-9397-08002B2CF9AE}" pid="5" name="LocalizationTags">
    <vt:lpwstr/>
  </property>
  <property fmtid="{D5CDD505-2E9C-101B-9397-08002B2CF9AE}" pid="6" name="ScenarioTags">
    <vt:lpwstr/>
  </property>
  <property fmtid="{D5CDD505-2E9C-101B-9397-08002B2CF9AE}" pid="7" name="CampaignTags">
    <vt:lpwstr/>
  </property>
  <property fmtid="{D5CDD505-2E9C-101B-9397-08002B2CF9AE}" pid="8" name="ICV">
    <vt:lpwstr>6E43D68D08964722A12075FA7A7EF69C</vt:lpwstr>
  </property>
  <property fmtid="{D5CDD505-2E9C-101B-9397-08002B2CF9AE}" pid="9" name="KSOProductBuildVer">
    <vt:lpwstr>1033-11.2.0.11029</vt:lpwstr>
  </property>
</Properties>
</file>