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69" r:id="rId2"/>
    <p:sldId id="368" r:id="rId3"/>
    <p:sldId id="453" r:id="rId4"/>
    <p:sldId id="432" r:id="rId5"/>
    <p:sldId id="433" r:id="rId6"/>
    <p:sldId id="479" r:id="rId7"/>
    <p:sldId id="454" r:id="rId8"/>
    <p:sldId id="424" r:id="rId9"/>
    <p:sldId id="457" r:id="rId10"/>
    <p:sldId id="474" r:id="rId11"/>
    <p:sldId id="458" r:id="rId12"/>
    <p:sldId id="459" r:id="rId13"/>
    <p:sldId id="475" r:id="rId14"/>
    <p:sldId id="460" r:id="rId15"/>
    <p:sldId id="461" r:id="rId16"/>
    <p:sldId id="462" r:id="rId17"/>
    <p:sldId id="476" r:id="rId18"/>
    <p:sldId id="463" r:id="rId19"/>
    <p:sldId id="477" r:id="rId20"/>
    <p:sldId id="464" r:id="rId21"/>
    <p:sldId id="478" r:id="rId22"/>
    <p:sldId id="465" r:id="rId23"/>
    <p:sldId id="426" r:id="rId24"/>
    <p:sldId id="452" r:id="rId25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9966"/>
    <a:srgbClr val="DAB842"/>
    <a:srgbClr val="990033"/>
    <a:srgbClr val="002060"/>
    <a:srgbClr val="D9B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77452" autoAdjust="0"/>
  </p:normalViewPr>
  <p:slideViewPr>
    <p:cSldViewPr snapToGrid="0" showGuides="1">
      <p:cViewPr varScale="1">
        <p:scale>
          <a:sx n="74" d="100"/>
          <a:sy n="74" d="100"/>
        </p:scale>
        <p:origin x="372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t>07.04.2023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t>07.04.2023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2"/>
            <a:ext cx="11948967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17" name="bg object 17"/>
          <p:cNvSpPr/>
          <p:nvPr/>
        </p:nvSpPr>
        <p:spPr>
          <a:xfrm>
            <a:off x="141354" y="150403"/>
            <a:ext cx="11948967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05" b="1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7"/>
            <a:ext cx="3857667" cy="4103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65" b="0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900" y="1577347"/>
            <a:ext cx="5303521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innovationindex.org/" TargetMode="External"/><Relationship Id="rId2" Type="http://schemas.openxmlformats.org/officeDocument/2006/relationships/hyperlink" Target="http://timss2015.org/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667" y="1397135"/>
            <a:ext cx="8534534" cy="3485703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ANDIJON VILOYATI PEDAGOGLARNI YANGI METODIKALARGA </a:t>
            </a:r>
          </a:p>
          <a:p>
            <a:pPr algn="ctr"/>
            <a:r>
              <a:rPr lang="en-US" b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O’RGATISH MILLIY MARKAZI</a:t>
            </a:r>
            <a:endParaRPr lang="ru-RU" b="1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/>
          <p:nvPr/>
        </p:nvSpPr>
        <p:spPr bwMode="grayWhite">
          <a:xfrm>
            <a:off x="2127484" y="3439454"/>
            <a:ext cx="8698899" cy="1600849"/>
          </a:xfrm>
          <a:prstGeom prst="rect">
            <a:avLst/>
          </a:prstGeom>
          <a:solidFill>
            <a:srgbClr val="FFFFFF">
              <a:alpha val="74902"/>
            </a:srgb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MATEMATIKA FANI BO‘YICHA TIMSS TADQIQOTI DOIRASIDA XALQARO BAHOLASH</a:t>
            </a:r>
          </a:p>
        </p:txBody>
      </p:sp>
      <p:sp>
        <p:nvSpPr>
          <p:cNvPr id="3" name="Овал 2"/>
          <p:cNvSpPr/>
          <p:nvPr/>
        </p:nvSpPr>
        <p:spPr>
          <a:xfrm>
            <a:off x="486297" y="1767000"/>
            <a:ext cx="1508391" cy="115670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6.1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1318" y="2930044"/>
            <a:ext cx="193835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MODUL</a:t>
            </a:r>
          </a:p>
          <a:p>
            <a:pPr algn="ctr"/>
            <a:endParaRPr lang="ru-RU" sz="3200" dirty="0"/>
          </a:p>
          <a:p>
            <a:pPr algn="ctr"/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3200" b="1" smtClean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3200" b="1" dirty="0" err="1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endParaRPr lang="en-US" sz="3200" b="1" dirty="0">
              <a:ln>
                <a:solidFill>
                  <a:schemeClr val="tx1"/>
                </a:solidFill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273" y="5031896"/>
            <a:ext cx="2721809" cy="133095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667" y="1388673"/>
            <a:ext cx="8534534" cy="168338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135219" y="5281581"/>
            <a:ext cx="8369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Axmedova</a:t>
            </a:r>
            <a:r>
              <a:rPr lang="en-US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Zulnura</a:t>
            </a:r>
            <a:r>
              <a:rPr lang="en-US" sz="2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Allayarovna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 FANIDAN TIMSS XALQARO BAHOLASH DASTURI</a:t>
              </a: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459659" y="1173200"/>
            <a:ext cx="1109521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TIMSS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xalqaro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tadqiqoti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dasturining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maqsadi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tadqiqot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yo‘nalishlari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TIMSS-2023 da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fanining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qamrov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doirasi</a:t>
            </a:r>
            <a:endParaRPr 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lvl="1"/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amallar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1"/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Algebra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funksiyalar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</a:t>
            </a:r>
          </a:p>
          <a:p>
            <a:pPr lvl="1"/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Geometriya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oʻlchashlar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1"/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ishlash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1"/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Statistika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6772" y="1313171"/>
            <a:ext cx="11526252" cy="526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</a:rPr>
              <a:t>TIMSS</a:t>
            </a:r>
            <a:r>
              <a:rPr lang="en-US" sz="2800" b="1" dirty="0">
                <a:solidFill>
                  <a:srgbClr val="002060"/>
                </a:solidFill>
              </a:rPr>
              <a:t> (Trends in Mathematics and Science Study) </a:t>
            </a:r>
            <a:r>
              <a:rPr lang="en-US" sz="2800" b="1" dirty="0" err="1">
                <a:solidFill>
                  <a:srgbClr val="002060"/>
                </a:solidFill>
              </a:rPr>
              <a:t>xalqaro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tadqiqotlari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>
                <a:solidFill>
                  <a:srgbClr val="C00000"/>
                </a:solidFill>
              </a:rPr>
              <a:t>IEA </a:t>
            </a:r>
            <a:r>
              <a:rPr lang="en-US" sz="2800" b="1" dirty="0">
                <a:solidFill>
                  <a:srgbClr val="002060"/>
                </a:solidFill>
              </a:rPr>
              <a:t>- </a:t>
            </a:r>
            <a:r>
              <a:rPr lang="en-US" sz="2800" b="1" dirty="0" err="1">
                <a:solidFill>
                  <a:srgbClr val="002060"/>
                </a:solidFill>
              </a:rPr>
              <a:t>O‘quvchilarning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o‘quv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yutuqlari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sifatini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baholash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xalqaro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assotsiatsiyasi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tomonidan</a:t>
            </a:r>
            <a:r>
              <a:rPr lang="en-US" sz="2800" b="1" dirty="0">
                <a:solidFill>
                  <a:srgbClr val="002060"/>
                </a:solidFill>
              </a:rPr>
              <a:t> 1995-yildan </a:t>
            </a:r>
            <a:r>
              <a:rPr lang="en-US" sz="2800" b="1" dirty="0" err="1">
                <a:solidFill>
                  <a:srgbClr val="002060"/>
                </a:solidFill>
              </a:rPr>
              <a:t>buyon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har</a:t>
            </a:r>
            <a:r>
              <a:rPr lang="en-US" sz="2800" b="1" dirty="0">
                <a:solidFill>
                  <a:srgbClr val="C00000"/>
                </a:solidFill>
              </a:rPr>
              <a:t> 4 </a:t>
            </a:r>
            <a:r>
              <a:rPr lang="en-US" sz="2800" b="1" dirty="0" err="1">
                <a:solidFill>
                  <a:srgbClr val="C00000"/>
                </a:solidFill>
              </a:rPr>
              <a:t>yilda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o‘tkaziladi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</a:rPr>
              <a:t>Tadqiqot</a:t>
            </a:r>
            <a:r>
              <a:rPr lang="en-US" sz="2800" b="1" dirty="0">
                <a:solidFill>
                  <a:srgbClr val="002060"/>
                </a:solidFill>
              </a:rPr>
              <a:t> 2023-yilda </a:t>
            </a:r>
            <a:r>
              <a:rPr lang="en-US" sz="2800" b="1" dirty="0">
                <a:solidFill>
                  <a:srgbClr val="C00000"/>
                </a:solidFill>
              </a:rPr>
              <a:t>8-</a:t>
            </a:r>
            <a:r>
              <a:rPr lang="en-US" sz="2800" b="1" dirty="0" err="1">
                <a:solidFill>
                  <a:srgbClr val="C00000"/>
                </a:solidFill>
              </a:rPr>
              <a:t>marta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o‘tkaziladi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</a:rPr>
              <a:t>O‘zbekiston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ru-RU" sz="2800" b="1" dirty="0">
                <a:solidFill>
                  <a:srgbClr val="002060"/>
                </a:solidFill>
              </a:rPr>
              <a:t>2023</a:t>
            </a:r>
            <a:r>
              <a:rPr lang="en-US" sz="2800" b="1" dirty="0">
                <a:solidFill>
                  <a:srgbClr val="002060"/>
                </a:solidFill>
              </a:rPr>
              <a:t>-</a:t>
            </a:r>
            <a:r>
              <a:rPr lang="en-US" sz="2800" b="1" dirty="0" err="1">
                <a:solidFill>
                  <a:srgbClr val="002060"/>
                </a:solidFill>
              </a:rPr>
              <a:t>yilda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tadqiqotga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>
                <a:solidFill>
                  <a:srgbClr val="C00000"/>
                </a:solidFill>
              </a:rPr>
              <a:t>ilk </a:t>
            </a:r>
            <a:r>
              <a:rPr lang="en-US" sz="2800" b="1" dirty="0" err="1">
                <a:solidFill>
                  <a:srgbClr val="C00000"/>
                </a:solidFill>
              </a:rPr>
              <a:t>marta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qatnashadi</a:t>
            </a:r>
            <a:r>
              <a:rPr lang="en-US" sz="2800" b="1" dirty="0">
                <a:solidFill>
                  <a:srgbClr val="002060"/>
                </a:solidFill>
              </a:rPr>
              <a:t>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2060"/>
                </a:solidFill>
              </a:rPr>
              <a:t>TIMSS </a:t>
            </a:r>
            <a:r>
              <a:rPr lang="en-US" sz="2800" b="1" dirty="0" err="1">
                <a:solidFill>
                  <a:srgbClr val="002060"/>
                </a:solidFill>
              </a:rPr>
              <a:t>tadqiqotlariga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matematika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tabiiy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fanlar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bo‘yicha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o‘quv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yutuqlarini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baholash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uchun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>
                <a:solidFill>
                  <a:srgbClr val="C00000"/>
                </a:solidFill>
              </a:rPr>
              <a:t>4-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8- </a:t>
            </a:r>
            <a:r>
              <a:rPr lang="en-US" sz="2800" b="1" dirty="0" err="1">
                <a:solidFill>
                  <a:srgbClr val="C00000"/>
                </a:solidFill>
              </a:rPr>
              <a:t>sinf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o‘quvchilari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jalb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qilinadi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</a:rPr>
              <a:t>O‘quvchilar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o‘qituvchilar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maktab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ma’murlari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so‘rovnomalar</a:t>
            </a:r>
            <a:r>
              <a:rPr lang="en-US" sz="2800" b="1" dirty="0" err="1">
                <a:solidFill>
                  <a:srgbClr val="002060"/>
                </a:solidFill>
              </a:rPr>
              <a:t>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to‘ldirishadi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bu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bilan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ta’lim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natijalariga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ta’sir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ko‘rsatadigan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omillar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haqida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ma’lumot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olinadi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2060"/>
                </a:solidFill>
              </a:rPr>
              <a:t>TIMSS-2023 </a:t>
            </a:r>
            <a:r>
              <a:rPr lang="en-US" sz="2800" b="1" dirty="0" err="1">
                <a:solidFill>
                  <a:srgbClr val="002060"/>
                </a:solidFill>
              </a:rPr>
              <a:t>baholash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tadqiqoti</a:t>
            </a:r>
            <a:r>
              <a:rPr lang="en-US" sz="2800" b="1" dirty="0">
                <a:solidFill>
                  <a:srgbClr val="002060"/>
                </a:solidFill>
              </a:rPr>
              <a:t> ilk </a:t>
            </a:r>
            <a:r>
              <a:rPr lang="en-US" sz="2800" b="1" dirty="0" err="1">
                <a:solidFill>
                  <a:srgbClr val="002060"/>
                </a:solidFill>
              </a:rPr>
              <a:t>marta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to‘liq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raqamli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baholash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formatida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o‘tkaziladi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barcha</a:t>
            </a:r>
            <a:r>
              <a:rPr lang="en-US" sz="2800" b="1" dirty="0">
                <a:solidFill>
                  <a:srgbClr val="002060"/>
                </a:solidFill>
              </a:rPr>
              <a:t> test </a:t>
            </a:r>
            <a:r>
              <a:rPr lang="en-US" sz="2800" b="1" dirty="0" err="1">
                <a:solidFill>
                  <a:srgbClr val="002060"/>
                </a:solidFill>
              </a:rPr>
              <a:t>topshiriqlari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yangi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bo‘ladi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XALQARO BAHOLASH DASTURI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60" r="100000"/>
          <a:stretch>
            <a:fillRect/>
          </a:stretch>
        </p:blipFill>
        <p:spPr bwMode="auto">
          <a:xfrm>
            <a:off x="5984342" y="276542"/>
            <a:ext cx="122390" cy="656082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sv-SE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 BO‘YICHA TIMSS-2019 (IV SINF) NATIJALARI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/>
          <a:srcRect r="38442" b="4077"/>
          <a:stretch>
            <a:fillRect/>
          </a:stretch>
        </p:blipFill>
        <p:spPr>
          <a:xfrm>
            <a:off x="1798136" y="1084483"/>
            <a:ext cx="3911913" cy="568014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/>
          <a:srcRect r="34335" b="3579"/>
          <a:stretch>
            <a:fillRect/>
          </a:stretch>
        </p:blipFill>
        <p:spPr>
          <a:xfrm>
            <a:off x="6381024" y="1084483"/>
            <a:ext cx="4035185" cy="56354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60" r="100000"/>
          <a:stretch>
            <a:fillRect/>
          </a:stretch>
        </p:blipFill>
        <p:spPr bwMode="auto">
          <a:xfrm>
            <a:off x="5984342" y="276542"/>
            <a:ext cx="122390" cy="656082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sv-SE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 BO‘YICHA TIMSS-2019 (VII</a:t>
              </a:r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sv-SE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SINF) NATIJALARI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37011" b="51193"/>
          <a:stretch>
            <a:fillRect/>
          </a:stretch>
        </p:blipFill>
        <p:spPr>
          <a:xfrm>
            <a:off x="1853770" y="1532760"/>
            <a:ext cx="3743465" cy="44725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/>
          <a:srcRect r="30823" b="5804"/>
          <a:stretch>
            <a:fillRect/>
          </a:stretch>
        </p:blipFill>
        <p:spPr>
          <a:xfrm>
            <a:off x="6591211" y="1532760"/>
            <a:ext cx="4111213" cy="42497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4635" y="1358979"/>
            <a:ext cx="1138668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</a:rPr>
              <a:t>Oʻzbekiston</a:t>
            </a:r>
            <a:r>
              <a:rPr lang="en-US" sz="2800" b="1" dirty="0">
                <a:solidFill>
                  <a:srgbClr val="C00000"/>
                </a:solidFill>
              </a:rPr>
              <a:t> TIMSS da </a:t>
            </a:r>
            <a:r>
              <a:rPr lang="en-US" sz="2800" b="1" dirty="0" err="1">
                <a:solidFill>
                  <a:srgbClr val="C00000"/>
                </a:solidFill>
              </a:rPr>
              <a:t>qatnashish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orqali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rivojlangan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mamlakatlar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tajribalarini</a:t>
            </a:r>
            <a:r>
              <a:rPr lang="en-US" sz="2800" b="1" dirty="0">
                <a:solidFill>
                  <a:srgbClr val="C00000"/>
                </a:solidFill>
              </a:rPr>
              <a:t>  </a:t>
            </a:r>
            <a:r>
              <a:rPr lang="en-US" sz="2800" b="1" dirty="0" err="1">
                <a:solidFill>
                  <a:srgbClr val="C00000"/>
                </a:solidFill>
              </a:rPr>
              <a:t>taʼlim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tizimida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qoʻllash</a:t>
            </a:r>
            <a:r>
              <a:rPr lang="en-US" sz="2800" b="1" dirty="0">
                <a:solidFill>
                  <a:srgbClr val="C00000"/>
                </a:solidFill>
              </a:rPr>
              <a:t>, </a:t>
            </a:r>
            <a:r>
              <a:rPr lang="en-US" sz="2800" b="1" dirty="0" err="1">
                <a:solidFill>
                  <a:srgbClr val="C00000"/>
                </a:solidFill>
              </a:rPr>
              <a:t>oʻz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natijalarini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taqqoslash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imkoniyatiga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ega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boʻladi</a:t>
            </a:r>
            <a:r>
              <a:rPr lang="en-US" sz="2800" b="1" dirty="0">
                <a:solidFill>
                  <a:srgbClr val="C00000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rgbClr val="002060"/>
                </a:solidFill>
              </a:rPr>
              <a:t>4-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8- </a:t>
            </a:r>
            <a:r>
              <a:rPr lang="en-US" sz="2800" b="1" dirty="0" err="1">
                <a:solidFill>
                  <a:srgbClr val="002060"/>
                </a:solidFill>
              </a:rPr>
              <a:t>sinf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oʻquvchilari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boshqa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davlatlardagi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tengdoshlariga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nisbatan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matematika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tabiiy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fanlardan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savodxonligi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qay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darajada</a:t>
            </a:r>
            <a:r>
              <a:rPr lang="en-US" sz="2800" b="1" dirty="0">
                <a:solidFill>
                  <a:srgbClr val="002060"/>
                </a:solidFill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Matematika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tabiiy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fanlar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oʻquvchilari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uchun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qiziqarli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fanmi</a:t>
            </a:r>
            <a:r>
              <a:rPr lang="en-US" sz="2800" b="1" dirty="0">
                <a:solidFill>
                  <a:srgbClr val="002060"/>
                </a:solidFill>
              </a:rPr>
              <a:t>?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Bizda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matematika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tabiiy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fanlar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oʻqitish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jarayonining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boshqa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davlatlarga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nisbatan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oʻziga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xosligi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bormi</a:t>
            </a:r>
            <a:r>
              <a:rPr lang="en-US" sz="2800" b="1" dirty="0">
                <a:solidFill>
                  <a:srgbClr val="002060"/>
                </a:solidFill>
              </a:rPr>
              <a:t>, agar </a:t>
            </a:r>
            <a:r>
              <a:rPr lang="en-US" sz="2800" b="1" dirty="0" err="1">
                <a:solidFill>
                  <a:srgbClr val="002060"/>
                </a:solidFill>
              </a:rPr>
              <a:t>bor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boʻlsa</a:t>
            </a:r>
            <a:r>
              <a:rPr lang="en-US" sz="2800" b="1" dirty="0">
                <a:solidFill>
                  <a:srgbClr val="002060"/>
                </a:solidFill>
              </a:rPr>
              <a:t> u </a:t>
            </a:r>
            <a:r>
              <a:rPr lang="en-US" sz="2800" b="1" dirty="0" err="1">
                <a:solidFill>
                  <a:srgbClr val="002060"/>
                </a:solidFill>
              </a:rPr>
              <a:t>nimalarda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namoyon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boʻladi</a:t>
            </a:r>
            <a:r>
              <a:rPr lang="en-US" sz="2800" b="1" dirty="0">
                <a:solidFill>
                  <a:srgbClr val="002060"/>
                </a:solidFill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Matematika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tabiiy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fanlarni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oʻqitish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metodlari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boshqa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mamlakatlardagi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metodlardan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nimasi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bilan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farq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qiladi</a:t>
            </a:r>
            <a:r>
              <a:rPr lang="en-US" sz="2800" b="1" dirty="0">
                <a:solidFill>
                  <a:srgbClr val="002060"/>
                </a:solidFill>
              </a:rPr>
              <a:t>?                                             </a:t>
            </a:r>
            <a:r>
              <a:rPr lang="en-US" sz="2800" b="1" dirty="0" err="1">
                <a:solidFill>
                  <a:srgbClr val="002060"/>
                </a:solidFill>
              </a:rPr>
              <a:t>kabi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asosiy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savollar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oʻrganiladi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tadqiq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etiladi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ru-RU" sz="2800" b="1" dirty="0">
              <a:solidFill>
                <a:srgbClr val="002060"/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O‘ZBEKISTON VA TIMSS XALQARO BAHOLASH DASTURI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TIMSS-2023 DA MATEMATIKA FANINING QAMROV DOIRASI</a:t>
              </a: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221381" y="1176446"/>
            <a:ext cx="1138006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fanidan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TIMSS-2023 da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yutuqlari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quyidagi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ikkita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o‘lchov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yo‘nalishi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baholanadi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oid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mo‘ljallangan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sohalari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Fikrlash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jarayonlarini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mo‘ljallangan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kognitiv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 FANINING MAZMUN SOHALARI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en-US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sinf</a:t>
            </a: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geometriya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o‘lchashlar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ishlash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VIII </a:t>
            </a:r>
            <a:r>
              <a:rPr lang="en-US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sinf</a:t>
            </a: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algebra,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geometriya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o‘lchashlar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statistika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MATEMATIKA FANINING KOGNITIV SOHALARI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en-US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VIII </a:t>
            </a:r>
            <a:r>
              <a:rPr lang="en-US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sinflar</a:t>
            </a: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qo‘llash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mulohaza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yuritish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IV SINFDA MATEMATIKA FANINING MAZMUN SOHALARI</a:t>
              </a: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85" y="1855512"/>
            <a:ext cx="10188129" cy="442962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SONLAR VA AMALLAR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5815" y="1167913"/>
            <a:ext cx="119487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natural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xona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birliklariga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oid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bilimni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namoyish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(2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xonali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sonlardan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6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xonali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sonlargacha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butun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matnlar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diagrammalar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qatorlar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yoki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belgilar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orqali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Matnli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yechishda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(4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xonagacha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qo‘shish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ayirish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(3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xonagacha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bo‘lgan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xonali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xonali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xonali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ko‘paytirish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(3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xonagacha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bo‘lgan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xonali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Juft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toq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sonlarning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karralisi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ko‘paytuvchisiga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doir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hisob-kitoblarni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ichiga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olgan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yechish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minggacha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yaxlitlash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Matnli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yechish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sonlarning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ikki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yoki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ortiq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xossalarini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birlashtirish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SONLAR VA AMALLAR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8429" y="1382344"/>
            <a:ext cx="1138026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tenglamalar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Sonli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ifodada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yetishmayotgan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sonni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amallarni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topish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masalan</a:t>
            </a:r>
            <a:r>
              <a:rPr lang="en-US" sz="2800" b="1" dirty="0">
                <a:solidFill>
                  <a:srgbClr val="002060"/>
                </a:solidFill>
              </a:rPr>
              <a:t>,                                 17 + </a:t>
            </a:r>
            <a:r>
              <a:rPr lang="en-US" sz="2800" b="1" i="1" dirty="0">
                <a:solidFill>
                  <a:srgbClr val="002060"/>
                </a:solidFill>
              </a:rPr>
              <a:t>x</a:t>
            </a:r>
            <a:r>
              <a:rPr lang="en-US" sz="2800" b="1" dirty="0">
                <a:solidFill>
                  <a:srgbClr val="002060"/>
                </a:solidFill>
              </a:rPr>
              <a:t> = 29).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Noma’lum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qatnashgan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muammoli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vaziyatlarni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ifodalash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uchun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ifoda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sonli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ifodani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tuzish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qiymatini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topish</a:t>
            </a:r>
            <a:r>
              <a:rPr lang="en-US" sz="2800" b="1" dirty="0">
                <a:solidFill>
                  <a:srgbClr val="002060"/>
                </a:solidFill>
              </a:rPr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O‘zaro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bog‘liq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bo‘lgan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munosabatlarni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ulardan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foydalanish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masalan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turli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kattaliklar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orasidagi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munosabatlarni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tasvirlash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qoida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asosida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butun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sonlar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juftligini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hosil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qilish</a:t>
            </a:r>
            <a:r>
              <a:rPr lang="en-US" sz="2800" b="1" dirty="0">
                <a:solidFill>
                  <a:srgbClr val="002060"/>
                </a:solidFill>
              </a:rPr>
              <a:t>).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SONLAR VA AMALLAR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86063" y="1663702"/>
            <a:ext cx="1031186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Oddiy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o‘nli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kasrlar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Kasrlarning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necha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turlarini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bilish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  <a:r>
              <a:rPr lang="en-US" sz="2800" b="1" dirty="0" err="1">
                <a:solidFill>
                  <a:srgbClr val="002060"/>
                </a:solidFill>
              </a:rPr>
              <a:t>oddiy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o‘nli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kasrlar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</a:p>
          <a:p>
            <a:pPr marL="457200" indent="-457200"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Oddiy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kasrlarni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taqqoslash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ularni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qo‘shish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ayirish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</a:p>
          <a:p>
            <a:pPr marL="457200" indent="-457200"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Muammoli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vaziyatlarga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matnli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masalalarni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457200" indent="-457200"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Maxraji</a:t>
            </a:r>
            <a:r>
              <a:rPr lang="en-US" sz="2800" b="1" dirty="0">
                <a:solidFill>
                  <a:srgbClr val="002060"/>
                </a:solidFill>
              </a:rPr>
              <a:t> 2, 3, 4, 5, 6, 8, 10, 12 </a:t>
            </a:r>
            <a:r>
              <a:rPr lang="en-US" sz="2800" b="1" dirty="0" err="1">
                <a:solidFill>
                  <a:srgbClr val="002060"/>
                </a:solidFill>
              </a:rPr>
              <a:t>yoki</a:t>
            </a:r>
            <a:r>
              <a:rPr lang="en-US" sz="2800" b="1" dirty="0">
                <a:solidFill>
                  <a:srgbClr val="002060"/>
                </a:solidFill>
              </a:rPr>
              <a:t> 100 </a:t>
            </a:r>
            <a:r>
              <a:rPr lang="en-US" sz="2800" b="1" dirty="0" err="1">
                <a:solidFill>
                  <a:srgbClr val="002060"/>
                </a:solidFill>
              </a:rPr>
              <a:t>bo‘lgan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kasrlarga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masalalarni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457200" indent="-457200"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O‘nli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kasrlarni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taqqoslash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oddiy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kasrlarni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o‘nli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kasrga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aylantirish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</a:p>
          <a:p>
            <a:pPr marL="457200" indent="-457200">
              <a:buFontTx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Verguldan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keyin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bitta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ikkita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raqami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bo‘lgan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pullar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bilan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hisob-kitoblarni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amalga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oshirishga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imkon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beradigan</a:t>
            </a:r>
            <a:r>
              <a:rPr lang="en-US" sz="2800" b="1" dirty="0">
                <a:solidFill>
                  <a:srgbClr val="002060"/>
                </a:solidFill>
              </a:rPr>
              <a:t>) </a:t>
            </a:r>
            <a:r>
              <a:rPr lang="en-US" sz="2800" b="1" dirty="0" err="1">
                <a:solidFill>
                  <a:srgbClr val="002060"/>
                </a:solidFill>
              </a:rPr>
              <a:t>o‘nli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kasrlarni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qo‘shish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ayirish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GEOMETRIYA VA O‘LCHASHLAR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5503" y="1642983"/>
            <a:ext cx="112094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</a:rPr>
              <a:t>Geometriya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>
                <a:solidFill>
                  <a:srgbClr val="002060"/>
                </a:solidFill>
              </a:rPr>
              <a:t>Parallel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perpendikular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to‘g‘ri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chiziqlarni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chizish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To‘g‘ri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o‘tkir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o‘tmas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burchaklarni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yasash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  <a:r>
              <a:rPr lang="en-US" sz="2800" b="1" dirty="0" err="1">
                <a:solidFill>
                  <a:srgbClr val="002060"/>
                </a:solidFill>
              </a:rPr>
              <a:t>burchak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kattaliklarini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taqqoslash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Doiralar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uchburchaklar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to‘rtburchaklar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boshqa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ko‘pburchaklarni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tasvirlash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taqqoslash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yaratish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uchun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chiziqli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hamda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markaziy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simmetriyaning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elementar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xossalaridan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foydalanish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Uch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o‘lchovli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shakllar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kub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piramida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konus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silindr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shar</a:t>
            </a:r>
            <a:r>
              <a:rPr lang="en-US" sz="2800" b="1" dirty="0">
                <a:solidFill>
                  <a:srgbClr val="002060"/>
                </a:solidFill>
              </a:rPr>
              <a:t>) </a:t>
            </a:r>
            <a:r>
              <a:rPr lang="en-US" sz="2800" b="1" dirty="0" err="1">
                <a:solidFill>
                  <a:srgbClr val="002060"/>
                </a:solidFill>
              </a:rPr>
              <a:t>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tasvirlash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o‘zaro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taqqoslash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hamda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ikki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o‘lchovli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tasvirlar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bilan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bog‘lash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GEOMETRIYA VA O‘LCHASHLAR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3945" y="1855512"/>
            <a:ext cx="1120942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</a:rPr>
              <a:t>O‘lchashlar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Uzunliklarni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o‘lchash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baholash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millimetr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santimetr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metr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kilometr</a:t>
            </a:r>
            <a:r>
              <a:rPr lang="en-US" sz="2800" b="1" dirty="0">
                <a:solidFill>
                  <a:srgbClr val="002060"/>
                </a:solidFill>
              </a:rPr>
              <a:t>);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Uzunlikka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masalalarni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Og‘irlik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gramm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kilogramm</a:t>
            </a:r>
            <a:r>
              <a:rPr lang="en-US" sz="2800" b="1" dirty="0">
                <a:solidFill>
                  <a:srgbClr val="002060"/>
                </a:solidFill>
              </a:rPr>
              <a:t>), </a:t>
            </a:r>
            <a:r>
              <a:rPr lang="en-US" sz="2800" b="1" dirty="0" err="1">
                <a:solidFill>
                  <a:srgbClr val="002060"/>
                </a:solidFill>
              </a:rPr>
              <a:t>hajm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millilitr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litr</a:t>
            </a:r>
            <a:r>
              <a:rPr lang="en-US" sz="2800" b="1" dirty="0">
                <a:solidFill>
                  <a:srgbClr val="002060"/>
                </a:solidFill>
              </a:rPr>
              <a:t>)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vaqt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minut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soat</a:t>
            </a:r>
            <a:r>
              <a:rPr lang="en-US" sz="2800" b="1" dirty="0">
                <a:solidFill>
                  <a:srgbClr val="002060"/>
                </a:solidFill>
              </a:rPr>
              <a:t>) </a:t>
            </a:r>
            <a:r>
              <a:rPr lang="en-US" sz="2800" b="1" dirty="0" err="1">
                <a:solidFill>
                  <a:srgbClr val="002060"/>
                </a:solidFill>
              </a:rPr>
              <a:t>o‘lchov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birliklariga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masalalarni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O‘lchov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birliklarining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tegishli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turlari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kattaliklarini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hamda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masshtablarni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o‘qish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MA’LUMOTLAR BILAN SIHLASH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65747" y="1329678"/>
            <a:ext cx="11089105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</a:rPr>
              <a:t>Ma’lumotlarni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o‘qish</a:t>
            </a:r>
            <a:r>
              <a:rPr lang="en-US" sz="2800" b="1">
                <a:solidFill>
                  <a:srgbClr val="C00000"/>
                </a:solidFill>
              </a:rPr>
              <a:t>, talqin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qilish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tasvirlash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Jadval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piktogramma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gistogramma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chiziqli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grafik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jadvallardan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ma’lumotlarni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o‘qib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tushunish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izohlash</a:t>
            </a:r>
            <a:r>
              <a:rPr lang="en-US" sz="2800" b="1" dirty="0">
                <a:solidFill>
                  <a:srgbClr val="002060"/>
                </a:solidFill>
              </a:rPr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Savollarga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javob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berishga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yordam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beradigan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ma’lumotlarni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tartibga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solish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taqdim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etish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r>
              <a:rPr lang="en-US" sz="2400" b="1" dirty="0"/>
              <a:t> </a:t>
            </a:r>
          </a:p>
          <a:p>
            <a:r>
              <a:rPr lang="en-US" sz="2800" b="1" dirty="0" err="1">
                <a:solidFill>
                  <a:srgbClr val="C00000"/>
                </a:solidFill>
              </a:rPr>
              <a:t>Muammolarni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hal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qilish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uchun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ma’lumotlardan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foydalanish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Ma’lumotlarni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to‘g‘ridan-to‘g‘ri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o‘qishdan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tashqari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savollarga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javob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berish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uchun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foydalanish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masalan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muammoni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ma’lumotlardan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foydalangan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holda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hisob-kitoblarni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bajarish</a:t>
            </a:r>
            <a:r>
              <a:rPr lang="en-US" sz="2800" b="1" dirty="0">
                <a:solidFill>
                  <a:srgbClr val="002060"/>
                </a:solidFill>
              </a:rPr>
              <a:t>);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Ikki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undan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ortiq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manbalardagi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ma’lumotlarni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birlashtirish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ular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asosida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xulosa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chiqarish</a:t>
            </a:r>
            <a:r>
              <a:rPr lang="en-US" sz="2800" b="1" dirty="0">
                <a:solidFill>
                  <a:srgbClr val="002060"/>
                </a:solidFill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VIII SINFDA MATEMATIKA MAZMUN SOHASI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10" name="Рисунок 9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53" y="1373417"/>
            <a:ext cx="10926700" cy="517279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SONLAR VA AMALLAR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VIII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1440" y="1706969"/>
            <a:ext cx="1140192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</a:rPr>
              <a:t>Butun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sonlar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Sonlar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amallarning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xossalari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haqida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tushunchaga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ega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bo‘lish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Ko‘paytuvchilarni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sonning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karralilarini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topish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hamda</a:t>
            </a:r>
            <a:r>
              <a:rPr lang="en-US" sz="2800" b="1" dirty="0">
                <a:solidFill>
                  <a:srgbClr val="002060"/>
                </a:solidFill>
              </a:rPr>
              <a:t> tub </a:t>
            </a:r>
            <a:r>
              <a:rPr lang="en-US" sz="2800" b="1" dirty="0" err="1">
                <a:solidFill>
                  <a:srgbClr val="002060"/>
                </a:solidFill>
              </a:rPr>
              <a:t>sonlarni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Musbat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butun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sonlarini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>
                <a:solidFill>
                  <a:srgbClr val="002060"/>
                </a:solidFill>
              </a:rPr>
              <a:t>144 </a:t>
            </a:r>
            <a:r>
              <a:rPr lang="en-US" sz="2800" b="1" dirty="0" err="1">
                <a:solidFill>
                  <a:srgbClr val="002060"/>
                </a:solidFill>
              </a:rPr>
              <a:t>gacha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bo‘lgan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sonlardan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kvadrat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ildiz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chiqarish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nomanfiy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butun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sonlardan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kvadrat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ildiz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chiqarishga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masalalarni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Musbat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manfiy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sonlarga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masalalarni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hisoblash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shu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jumladan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sonlar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o‘qida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tasvirlash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amallarni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masalan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termometr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yordamida</a:t>
            </a:r>
            <a:r>
              <a:rPr lang="en-US" sz="2800" b="1" dirty="0">
                <a:solidFill>
                  <a:srgbClr val="002060"/>
                </a:solidFill>
              </a:rPr>
              <a:t>) </a:t>
            </a:r>
            <a:r>
              <a:rPr lang="en-US" sz="2800" b="1" dirty="0" err="1">
                <a:solidFill>
                  <a:srgbClr val="002060"/>
                </a:solidFill>
              </a:rPr>
              <a:t>bajarish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en-US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SONLAR VA AMALLAR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VIII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8935" y="1167913"/>
            <a:ext cx="1140192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</a:rPr>
              <a:t>Oddiy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o‘nli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kasrlar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Turli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modellar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tasvirlardan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foydalanib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oddiy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o‘nli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kasrlarni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taqqoslash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qisqartirish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hamda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teng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ekvivalent</a:t>
            </a:r>
            <a:r>
              <a:rPr lang="en-US" sz="2800" b="1" dirty="0">
                <a:solidFill>
                  <a:srgbClr val="002060"/>
                </a:solidFill>
              </a:rPr>
              <a:t>) </a:t>
            </a:r>
            <a:r>
              <a:rPr lang="en-US" sz="2800" b="1" dirty="0" err="1">
                <a:solidFill>
                  <a:srgbClr val="002060"/>
                </a:solidFill>
              </a:rPr>
              <a:t>kasrlarni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Muammoli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vaziyatlarni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oddiy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o‘nli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kasrlarga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                                        </a:t>
            </a:r>
            <a:r>
              <a:rPr lang="en-US" sz="2800" b="1" dirty="0" err="1">
                <a:solidFill>
                  <a:srgbClr val="002060"/>
                </a:solidFill>
              </a:rPr>
              <a:t>hisob-kitoblarni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bajarish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endParaRPr lang="en-US" sz="2800" b="1" dirty="0">
              <a:solidFill>
                <a:srgbClr val="C00000"/>
              </a:solidFill>
            </a:endParaRPr>
          </a:p>
          <a:p>
            <a:r>
              <a:rPr lang="en-US" sz="2800" b="1" dirty="0" err="1">
                <a:solidFill>
                  <a:srgbClr val="C00000"/>
                </a:solidFill>
              </a:rPr>
              <a:t>Proporsiyalar</a:t>
            </a:r>
            <a:r>
              <a:rPr lang="en-US" sz="2800" b="1" dirty="0">
                <a:solidFill>
                  <a:srgbClr val="C00000"/>
                </a:solidFill>
              </a:rPr>
              <a:t>, </a:t>
            </a:r>
            <a:r>
              <a:rPr lang="en-US" sz="2800" b="1" dirty="0" err="1">
                <a:solidFill>
                  <a:srgbClr val="C00000"/>
                </a:solidFill>
              </a:rPr>
              <a:t>nisbatlar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foizlar</a:t>
            </a:r>
            <a:endParaRPr lang="en-US" sz="2800" b="1" dirty="0">
              <a:solidFill>
                <a:srgbClr val="C0000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Teng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nisbatlarni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topish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Nisbat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yordamida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berilgan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vaziyatni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simulyatsiya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qilish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Miqdorni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berilgan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nisbatda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bo‘lish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Oddiy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o‘nli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kasrlar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foizlar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o‘rtasidagi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munosabatlar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asosida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proporsiya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foizlarga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muammolarni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hal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qilish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ALGEBRA VA FUNKSIYALAR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VIII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6287" y="1562549"/>
            <a:ext cx="1084847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</a:rPr>
              <a:t>Ifodalar</a:t>
            </a:r>
            <a:r>
              <a:rPr lang="en-US" sz="2800" b="1" dirty="0">
                <a:solidFill>
                  <a:srgbClr val="C00000"/>
                </a:solidFill>
              </a:rPr>
              <a:t>, </a:t>
            </a:r>
            <a:r>
              <a:rPr lang="en-US" sz="2800" b="1" dirty="0" err="1">
                <a:solidFill>
                  <a:srgbClr val="C00000"/>
                </a:solidFill>
              </a:rPr>
              <a:t>amallar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tenglamalar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Berilgan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o‘zgaruvchilar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qiymatlari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bo‘yicha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ifodaning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formulaning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qiymatini</a:t>
            </a:r>
            <a:r>
              <a:rPr lang="en-US" sz="2800" b="1" dirty="0">
                <a:solidFill>
                  <a:srgbClr val="002060"/>
                </a:solidFill>
              </a:rPr>
              <a:t> toppish;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Yig‘indi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yoki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tengsizliklarni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yozish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ko‘paytma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darajalarni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hisoblash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algebraik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ifodalarni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soddalashtirish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ularning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teng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kuchli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ekanligini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Muammoli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vaziyatlarni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aks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ettiruvchi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ifodalar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tenglamalarga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masalalarni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>
                <a:solidFill>
                  <a:srgbClr val="002060"/>
                </a:solidFill>
              </a:rPr>
              <a:t>Real </a:t>
            </a:r>
            <a:r>
              <a:rPr lang="en-US" sz="2800" b="1" dirty="0" err="1">
                <a:solidFill>
                  <a:srgbClr val="002060"/>
                </a:solidFill>
              </a:rPr>
              <a:t>hayotiy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vaziyatlarni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ifodalovchi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chiziqli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tenglamalar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chiziqli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tengsizliklar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ikki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o‘zgaruvchili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chiziqli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tenglamalar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sistemasiga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masalalarni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ALGEBRA VA FUNKSIYALAR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VIII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52539" y="1706969"/>
            <a:ext cx="1084847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</a:rPr>
              <a:t>Munosabatlar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funksiyalar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Chiziqli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funksiyani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jadval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grafik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so‘zlar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yordamida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tasvirlash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Burchak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koeffitsienti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koordinata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o‘qlari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bilan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kesishish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nuqtalarini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topishga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chiziqli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funksiyalarning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xossalarini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Jadval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grafik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so‘zlar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yordamida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chiziqli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bo‘lmagan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funksiyalarni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masalan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kvadrat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darajali</a:t>
            </a:r>
            <a:r>
              <a:rPr lang="en-US" sz="2800" b="1" dirty="0">
                <a:solidFill>
                  <a:srgbClr val="002060"/>
                </a:solidFill>
              </a:rPr>
              <a:t>) </a:t>
            </a:r>
            <a:r>
              <a:rPr lang="en-US" sz="2800" b="1" dirty="0" err="1">
                <a:solidFill>
                  <a:srgbClr val="002060"/>
                </a:solidFill>
              </a:rPr>
              <a:t>tasvirlash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>
                <a:solidFill>
                  <a:srgbClr val="002060"/>
                </a:solidFill>
              </a:rPr>
              <a:t>Son, </a:t>
            </a:r>
            <a:r>
              <a:rPr lang="en-US" sz="2800" b="1" dirty="0" err="1">
                <a:solidFill>
                  <a:srgbClr val="002060"/>
                </a:solidFill>
              </a:rPr>
              <a:t>mulohaza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algebraik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ifodalardan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foydalanib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munosabatlar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ketma-ketligini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umumlashtirish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GEOMETRIYA VA O‘LCHASHLAR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" name="Прямоугольник 8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VIII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5815" y="1389294"/>
            <a:ext cx="1167763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</a:rPr>
              <a:t>Geometrik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shakllar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o‘lchashlar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To‘g‘ri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chiziqlarning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kesishishi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natijasida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hosil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bo‘lgan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burchaklarning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turlarini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chizish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bu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burchaklarning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o‘zaro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bog‘liqligini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geometrik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shakllarda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shu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jumladan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burchak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kesmalarni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o‘lchashga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muammolarni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foydalanish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Dekart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tekisligidagi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nuqtalar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bilan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bog‘liq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muammolarni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hal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qilish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Ikki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o‘lchovli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shakllarni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geometrik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xossalaridan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foydalanish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masalan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perimetr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yuz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Pifagor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teoremasiga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masalalarni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Tekislikda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geometrik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shakl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almashtirishlar</a:t>
            </a:r>
            <a:r>
              <a:rPr lang="en-US" sz="2800" b="1" dirty="0">
                <a:solidFill>
                  <a:srgbClr val="002060"/>
                </a:solidFill>
              </a:rPr>
              <a:t> (parallel </a:t>
            </a:r>
            <a:r>
              <a:rPr lang="en-US" sz="2800" b="1" dirty="0" err="1">
                <a:solidFill>
                  <a:srgbClr val="002060"/>
                </a:solidFill>
              </a:rPr>
              <a:t>ko‘chirish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burishlar</a:t>
            </a:r>
            <a:r>
              <a:rPr lang="en-US" sz="2800" b="1" dirty="0">
                <a:solidFill>
                  <a:srgbClr val="002060"/>
                </a:solidFill>
              </a:rPr>
              <a:t>) </a:t>
            </a:r>
            <a:r>
              <a:rPr lang="en-US" sz="2800" b="1" dirty="0" err="1">
                <a:solidFill>
                  <a:srgbClr val="002060"/>
                </a:solidFill>
              </a:rPr>
              <a:t>chizmalarini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chizish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GEOMETRIYA VA O‘LCHASHLAR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" name="Прямоугольник 8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VIII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71078" y="1928308"/>
            <a:ext cx="116776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</a:rPr>
              <a:t>Geometrik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shakllar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o‘lchashlar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</a:p>
          <a:p>
            <a:pPr marL="355600" indent="-355600"/>
            <a:r>
              <a:rPr lang="en-US" sz="2800" b="1" dirty="0">
                <a:solidFill>
                  <a:srgbClr val="002060"/>
                </a:solidFill>
              </a:rPr>
              <a:t>5. </a:t>
            </a:r>
            <a:r>
              <a:rPr lang="en-US" sz="2800" b="1" dirty="0" err="1">
                <a:solidFill>
                  <a:srgbClr val="002060"/>
                </a:solidFill>
              </a:rPr>
              <a:t>O‘zaro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teng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o‘xshash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uchburchaklar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to‘rtburchaklarni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ularga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 </a:t>
            </a:r>
            <a:r>
              <a:rPr lang="en-US" sz="2800" b="1" dirty="0" err="1">
                <a:solidFill>
                  <a:srgbClr val="002060"/>
                </a:solidFill>
              </a:rPr>
              <a:t>masalalarni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</a:t>
            </a:r>
            <a:endParaRPr lang="en-US" sz="2800" b="1" dirty="0">
              <a:solidFill>
                <a:srgbClr val="002060"/>
              </a:solidFill>
            </a:endParaRPr>
          </a:p>
          <a:p>
            <a:pPr marL="355600" indent="-355600"/>
            <a:r>
              <a:rPr lang="en-US" sz="2800" b="1" dirty="0">
                <a:solidFill>
                  <a:srgbClr val="002060"/>
                </a:solidFill>
              </a:rPr>
              <a:t>6. </a:t>
            </a:r>
            <a:r>
              <a:rPr lang="en-US" sz="2800" b="1" dirty="0" err="1">
                <a:solidFill>
                  <a:srgbClr val="002060"/>
                </a:solidFill>
              </a:rPr>
              <a:t>Uch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o‘lchovli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shakllarni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geometrik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xossalarini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sirtining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yuzi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hajmiga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doir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masalalarni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yechish</a:t>
            </a:r>
            <a:r>
              <a:rPr lang="en-US" sz="2800" b="1" dirty="0">
                <a:solidFill>
                  <a:srgbClr val="002060"/>
                </a:solidFill>
              </a:rPr>
              <a:t>;</a:t>
            </a:r>
          </a:p>
          <a:p>
            <a:pPr marL="355600" indent="-355600"/>
            <a:r>
              <a:rPr lang="en-US" sz="2800" b="1" dirty="0">
                <a:solidFill>
                  <a:srgbClr val="002060"/>
                </a:solidFill>
              </a:rPr>
              <a:t>7. </a:t>
            </a:r>
            <a:r>
              <a:rPr lang="en-US" sz="2800" b="1" dirty="0" err="1">
                <a:solidFill>
                  <a:srgbClr val="002060"/>
                </a:solidFill>
              </a:rPr>
              <a:t>Uch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o‘lchovli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shakllarni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ikki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o‘lchovli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tasvirlari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bilan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bog‘lash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MA’LUMOTLAR BILAN SIHLASH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305815" y="288504"/>
            <a:ext cx="1879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VIII SINF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828" y="1037658"/>
            <a:ext cx="1171613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</a:rPr>
              <a:t>Ma’lumotlar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bilan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ishlash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Muammolarni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hal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qilish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uchun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nechta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manbalardan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ma’lumotlarni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o‘qish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talqin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qilish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taqqoslash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xulosa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chiqarish</a:t>
            </a:r>
            <a:r>
              <a:rPr lang="en-US" sz="2800" b="1" dirty="0">
                <a:solidFill>
                  <a:srgbClr val="002060"/>
                </a:solidFill>
              </a:rPr>
              <a:t>).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Ma’lumot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yig‘ishning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tegishli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tartibini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; </a:t>
            </a:r>
            <a:r>
              <a:rPr lang="en-US" sz="2800" b="1" dirty="0" err="1">
                <a:solidFill>
                  <a:srgbClr val="002060"/>
                </a:solidFill>
              </a:rPr>
              <a:t>savollarga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javob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berishga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yordam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beradigan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ma’lumotlarni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tashkil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qilish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taqdim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etish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Ma’lumotlar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taqsimotini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umumlashtirish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orqali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statistik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xarakteristikalari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o‘rta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qiymat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moda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mediana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o‘zgarish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kengligini</a:t>
            </a:r>
            <a:r>
              <a:rPr lang="en-US" sz="2800" b="1" dirty="0">
                <a:solidFill>
                  <a:srgbClr val="002060"/>
                </a:solidFill>
              </a:rPr>
              <a:t>) </a:t>
            </a:r>
            <a:r>
              <a:rPr lang="en-US" sz="2800" b="1" dirty="0" err="1">
                <a:solidFill>
                  <a:srgbClr val="002060"/>
                </a:solidFill>
              </a:rPr>
              <a:t>hisoblash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ulardan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foydalanish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talqin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qilish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r>
              <a:rPr lang="en-US" sz="2800" b="1" dirty="0" err="1">
                <a:solidFill>
                  <a:srgbClr val="C00000"/>
                </a:solidFill>
              </a:rPr>
              <a:t>Statistika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ehtimollik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Elementar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bo‘g‘liq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hodisalar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uchun</a:t>
            </a:r>
            <a:r>
              <a:rPr lang="en-US" sz="2800" b="1" dirty="0">
                <a:solidFill>
                  <a:srgbClr val="002060"/>
                </a:solidFill>
              </a:rPr>
              <a:t>: </a:t>
            </a:r>
            <a:r>
              <a:rPr lang="en-US" sz="2800" b="1" dirty="0" err="1">
                <a:solidFill>
                  <a:srgbClr val="002060"/>
                </a:solidFill>
              </a:rPr>
              <a:t>ehtimollikni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olingan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natijalarning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nisbatlariga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asoslanib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aniqlash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masalan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kubchani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tashlash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yoki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qopdan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ma’lum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rangdagi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sharni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olish</a:t>
            </a:r>
            <a:r>
              <a:rPr lang="en-US" sz="2800" b="1" dirty="0">
                <a:solidFill>
                  <a:srgbClr val="002060"/>
                </a:solidFill>
              </a:rPr>
              <a:t>);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1" dirty="0" err="1">
                <a:solidFill>
                  <a:srgbClr val="002060"/>
                </a:solidFill>
              </a:rPr>
              <a:t>Tajriba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natijalari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asosida</a:t>
            </a:r>
            <a:r>
              <a:rPr lang="en-US" sz="2800" b="1" dirty="0">
                <a:solidFill>
                  <a:srgbClr val="002060"/>
                </a:solidFill>
              </a:rPr>
              <a:t> (</a:t>
            </a:r>
            <a:r>
              <a:rPr lang="en-US" sz="2800" b="1" dirty="0" err="1">
                <a:solidFill>
                  <a:srgbClr val="002060"/>
                </a:solidFill>
              </a:rPr>
              <a:t>empirik</a:t>
            </a:r>
            <a:r>
              <a:rPr lang="en-US" sz="2800" b="1" dirty="0">
                <a:solidFill>
                  <a:srgbClr val="002060"/>
                </a:solidFill>
              </a:rPr>
              <a:t>) </a:t>
            </a:r>
            <a:r>
              <a:rPr lang="en-US" sz="2800" b="1" dirty="0" err="1">
                <a:solidFill>
                  <a:srgbClr val="002060"/>
                </a:solidFill>
              </a:rPr>
              <a:t>ehtimollikni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baholash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FOYDALANISH TAVSIYA ETILADIGAN ADABIYOTLAR RO‘YXATI: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269507" y="1368404"/>
            <a:ext cx="117043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 err="1"/>
              <a:t>A.Ismailov</a:t>
            </a:r>
            <a:r>
              <a:rPr lang="en-US" dirty="0"/>
              <a:t>, </a:t>
            </a:r>
            <a:r>
              <a:rPr lang="en-US" dirty="0" err="1"/>
              <a:t>B.Xaydarov</a:t>
            </a:r>
            <a:r>
              <a:rPr lang="en-US" dirty="0"/>
              <a:t>, </a:t>
            </a:r>
            <a:r>
              <a:rPr lang="en-US" dirty="0" err="1"/>
              <a:t>N.Karimov</a:t>
            </a:r>
            <a:r>
              <a:rPr lang="en-US" dirty="0"/>
              <a:t>, </a:t>
            </a:r>
            <a:r>
              <a:rPr lang="en-US" dirty="0" err="1"/>
              <a:t>Sh.Ismailov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tadqiqotlarda</a:t>
            </a:r>
            <a:r>
              <a:rPr lang="en-US" dirty="0"/>
              <a:t>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savodxonligini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(</a:t>
            </a:r>
            <a:r>
              <a:rPr lang="en-US" dirty="0" err="1"/>
              <a:t>metodik</a:t>
            </a:r>
            <a:r>
              <a:rPr lang="en-US" dirty="0"/>
              <a:t> </a:t>
            </a:r>
            <a:r>
              <a:rPr lang="en-US" dirty="0" err="1"/>
              <a:t>qo‘llanma</a:t>
            </a:r>
            <a:r>
              <a:rPr lang="en-US" dirty="0"/>
              <a:t>).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. – Toshkent, 2019-yil. – 112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Ina V.S. Mullis </a:t>
            </a:r>
            <a:r>
              <a:rPr lang="en-US" dirty="0" err="1"/>
              <a:t>va</a:t>
            </a:r>
            <a:r>
              <a:rPr lang="en-US" dirty="0"/>
              <a:t> Michael O. Martin, TIMSS 2019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qamrov</a:t>
            </a:r>
            <a:r>
              <a:rPr lang="en-US" dirty="0"/>
              <a:t> </a:t>
            </a:r>
            <a:r>
              <a:rPr lang="en-US" dirty="0" err="1"/>
              <a:t>doirasi</a:t>
            </a:r>
            <a:r>
              <a:rPr lang="en-US" dirty="0"/>
              <a:t>, </a:t>
            </a:r>
            <a:r>
              <a:rPr lang="en-US" dirty="0" err="1"/>
              <a:t>qo‘llanma</a:t>
            </a:r>
            <a:r>
              <a:rPr lang="en-US" dirty="0"/>
              <a:t>, Toshkent: “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markazining</a:t>
            </a:r>
            <a:r>
              <a:rPr lang="en-US" dirty="0"/>
              <a:t> </a:t>
            </a:r>
            <a:r>
              <a:rPr lang="en-US" dirty="0" err="1"/>
              <a:t>matbaa</a:t>
            </a:r>
            <a:r>
              <a:rPr lang="en-US" dirty="0"/>
              <a:t> </a:t>
            </a:r>
            <a:r>
              <a:rPr lang="en-US" dirty="0" err="1"/>
              <a:t>bo‘limi</a:t>
            </a:r>
            <a:r>
              <a:rPr lang="en-US" dirty="0"/>
              <a:t>”, 2021-yil. 66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</a:t>
            </a:r>
            <a:r>
              <a:rPr lang="en-US" dirty="0" err="1"/>
              <a:t>Carnoy</a:t>
            </a:r>
            <a:r>
              <a:rPr lang="en-US" dirty="0"/>
              <a:t> M., </a:t>
            </a:r>
            <a:r>
              <a:rPr lang="en-US" dirty="0" err="1"/>
              <a:t>Khavenson</a:t>
            </a:r>
            <a:r>
              <a:rPr lang="en-US" dirty="0"/>
              <a:t> T., </a:t>
            </a:r>
            <a:r>
              <a:rPr lang="en-US" dirty="0" err="1"/>
              <a:t>Ivanova</a:t>
            </a:r>
            <a:r>
              <a:rPr lang="en-US" dirty="0"/>
              <a:t> A. Using TIMSS and PISA results to inform educational policy: a study of Russia and its </a:t>
            </a:r>
            <a:r>
              <a:rPr lang="en-US" dirty="0" err="1"/>
              <a:t>neighbours</a:t>
            </a:r>
            <a:r>
              <a:rPr lang="en-US" dirty="0"/>
              <a:t> //Compare: A Journal of Comparative and International Education. – 2015. – </a:t>
            </a:r>
            <a:r>
              <a:rPr lang="ru-RU" dirty="0"/>
              <a:t>Т. 45. – №. 2. – С. 248-271.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ru-RU" dirty="0"/>
              <a:t>	</a:t>
            </a:r>
            <a:r>
              <a:rPr lang="en-US" dirty="0"/>
              <a:t>PISA 2021 Mathematics Framework, 45th meeting of the PISA Governing Board, 23-25 April 2018 Stockholm, Sweden.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PISA Mathematics in 2021, An analysis of the center for curriculum redesign (CCR), 2016. </a:t>
            </a:r>
          </a:p>
          <a:p>
            <a:pPr>
              <a:tabLst>
                <a:tab pos="355600" algn="l"/>
              </a:tabLst>
            </a:pP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Internet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resurslari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1.	http:/www.markaz.tdi.uz -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endParaRPr lang="en-US" dirty="0"/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t.me/</a:t>
            </a:r>
            <a:r>
              <a:rPr lang="en-US" dirty="0" err="1"/>
              <a:t>milliymarkaz</a:t>
            </a:r>
            <a:r>
              <a:rPr lang="en-US" dirty="0"/>
              <a:t> –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</a:t>
            </a:r>
            <a:r>
              <a:rPr lang="en-US" dirty="0"/>
              <a:t> telegram </a:t>
            </a:r>
            <a:r>
              <a:rPr lang="en-US" dirty="0" err="1"/>
              <a:t>kanali</a:t>
            </a:r>
            <a:r>
              <a:rPr lang="en-US" dirty="0"/>
              <a:t> (PISA, PIRLS, TIMSS, TALIS)</a:t>
            </a:r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@</a:t>
            </a:r>
            <a:r>
              <a:rPr lang="en-US" dirty="0" err="1"/>
              <a:t>milliymarkaz_aloqabot</a:t>
            </a:r>
            <a:r>
              <a:rPr lang="en-US" dirty="0"/>
              <a:t> -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telegram </a:t>
            </a:r>
            <a:r>
              <a:rPr lang="en-US" dirty="0" err="1"/>
              <a:t>boti</a:t>
            </a:r>
            <a:r>
              <a:rPr lang="en-US" dirty="0"/>
              <a:t>.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3.	http://www.stesting.uz – </a:t>
            </a:r>
            <a:r>
              <a:rPr lang="en-US" dirty="0" err="1"/>
              <a:t>O’quvchilarning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PISA, TIMSS, PIRLS </a:t>
            </a:r>
            <a:r>
              <a:rPr lang="en-US" dirty="0" err="1"/>
              <a:t>tadqiqotlariga</a:t>
            </a:r>
            <a:r>
              <a:rPr lang="en-US" dirty="0"/>
              <a:t> </a:t>
            </a:r>
            <a:r>
              <a:rPr lang="en-US" dirty="0" err="1"/>
              <a:t>tayyorlanish</a:t>
            </a:r>
            <a:r>
              <a:rPr lang="en-US" dirty="0"/>
              <a:t> </a:t>
            </a:r>
            <a:r>
              <a:rPr lang="en-US" dirty="0" err="1"/>
              <a:t>sinov</a:t>
            </a:r>
            <a:r>
              <a:rPr lang="en-US" dirty="0"/>
              <a:t> </a:t>
            </a:r>
            <a:r>
              <a:rPr lang="en-US" dirty="0" err="1"/>
              <a:t>platformasi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/>
              <a:t>http://www.dtm.uz – </a:t>
            </a:r>
            <a:r>
              <a:rPr lang="en-US" dirty="0" err="1"/>
              <a:t>Respublika</a:t>
            </a:r>
            <a:r>
              <a:rPr lang="en-US" dirty="0"/>
              <a:t> test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/>
              <a:t>http://centeroko.ru </a:t>
            </a:r>
            <a:r>
              <a:rPr lang="ru-RU" dirty="0"/>
              <a:t>–</a:t>
            </a:r>
            <a:r>
              <a:rPr lang="en-US" dirty="0"/>
              <a:t> </a:t>
            </a:r>
            <a:r>
              <a:rPr lang="ru-RU" dirty="0"/>
              <a:t>Центр оценки качества образования ИСРО РАО</a:t>
            </a:r>
            <a:endParaRPr lang="en-US" dirty="0"/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>
                <a:hlinkClick r:id="rId2"/>
              </a:rPr>
              <a:t>http://timss2015.org</a:t>
            </a:r>
            <a:r>
              <a:rPr lang="en-US" dirty="0"/>
              <a:t> - </a:t>
            </a:r>
            <a:r>
              <a:rPr lang="ru-RU" dirty="0"/>
              <a:t>Международный координационный центр исследования </a:t>
            </a:r>
            <a:r>
              <a:rPr lang="en-US" dirty="0"/>
              <a:t>TIMSS</a:t>
            </a:r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/>
              <a:t>https: //</a:t>
            </a:r>
            <a:r>
              <a:rPr lang="en-US" dirty="0">
                <a:hlinkClick r:id="rId3"/>
              </a:rPr>
              <a:t>www.globalinnovationindex.org</a:t>
            </a:r>
            <a:r>
              <a:rPr lang="en-US" dirty="0"/>
              <a:t> - Global Innovation Index 2018 Report.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152" y="1484414"/>
            <a:ext cx="8534534" cy="3485703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ANDIJON VILOYATI PEDAGOGLARNI YANGI METODIKALARGA </a:t>
            </a:r>
          </a:p>
          <a:p>
            <a:pPr algn="ctr"/>
            <a:r>
              <a:rPr lang="en-US" b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O’RGATISH MILLIY MARKAZI</a:t>
            </a:r>
            <a:endParaRPr lang="ru-RU" b="1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/>
          <p:nvPr/>
        </p:nvSpPr>
        <p:spPr bwMode="grayWhite">
          <a:xfrm>
            <a:off x="1405787" y="3634051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E’TIBORINGIZ  UCHUN  RAHMAT!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152" y="1450740"/>
            <a:ext cx="8534534" cy="149125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225910" y="5456182"/>
            <a:ext cx="90946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Z.A.Axmedova</a:t>
            </a:r>
            <a:r>
              <a:rPr 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– 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Andijon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viloyati</a:t>
            </a:r>
            <a:r>
              <a:rPr lang="en-US" sz="2000" dirty="0" smtClean="0">
                <a:solidFill>
                  <a:srgbClr val="002060"/>
                </a:solidFill>
              </a:rPr>
              <a:t>   PYMO’MM  </a:t>
            </a:r>
            <a:endParaRPr lang="en-US" sz="2000" dirty="0" smtClean="0">
              <a:solidFill>
                <a:srgbClr val="002060"/>
              </a:solidFill>
            </a:endParaRPr>
          </a:p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                   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Aniq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tabiiy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fanlar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metodikasi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kafedrasi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matematika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fani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o’qituvchisi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i="1" dirty="0" smtClean="0">
                <a:solidFill>
                  <a:srgbClr val="0070C0"/>
                </a:solidFill>
              </a:rPr>
              <a:t>                         </a:t>
            </a:r>
            <a:r>
              <a:rPr lang="en-US" sz="2000" i="1" dirty="0" smtClean="0">
                <a:solidFill>
                  <a:srgbClr val="0070C0"/>
                </a:solidFill>
              </a:rPr>
              <a:t>E-mail</a:t>
            </a:r>
            <a:r>
              <a:rPr lang="en-US" sz="2000" i="1" dirty="0" smtClean="0">
                <a:solidFill>
                  <a:srgbClr val="0070C0"/>
                </a:solidFill>
              </a:rPr>
              <a:t>: </a:t>
            </a:r>
            <a:r>
              <a:rPr lang="en-US" sz="2000" i="1" dirty="0" smtClean="0">
                <a:solidFill>
                  <a:srgbClr val="0070C0"/>
                </a:solidFill>
              </a:rPr>
              <a:t>zulnuraxonaxmedova</a:t>
            </a:r>
            <a:r>
              <a:rPr lang="en-US" sz="2000" i="1" dirty="0" smtClean="0">
                <a:solidFill>
                  <a:srgbClr val="0070C0"/>
                </a:solidFill>
              </a:rPr>
              <a:t>@gmail.com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1399</Words>
  <Application>Microsoft Office PowerPoint</Application>
  <PresentationFormat>Широкоэкранный</PresentationFormat>
  <Paragraphs>167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Euphemia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</cp:revision>
  <dcterms:created xsi:type="dcterms:W3CDTF">2018-01-10T11:22:00Z</dcterms:created>
  <dcterms:modified xsi:type="dcterms:W3CDTF">2023-04-07T04:58:56Z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ICV">
    <vt:lpwstr>483D9F62C9374422912F24F8621BB324</vt:lpwstr>
  </property>
  <property fmtid="{D5CDD505-2E9C-101B-9397-08002B2CF9AE}" pid="9" name="KSOProductBuildVer">
    <vt:lpwstr>1033-11.2.0.11029</vt:lpwstr>
  </property>
</Properties>
</file>