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369" r:id="rId2"/>
    <p:sldId id="368" r:id="rId3"/>
    <p:sldId id="452" r:id="rId4"/>
    <p:sldId id="458" r:id="rId5"/>
    <p:sldId id="459" r:id="rId6"/>
    <p:sldId id="461" r:id="rId7"/>
    <p:sldId id="455" r:id="rId8"/>
    <p:sldId id="462" r:id="rId9"/>
    <p:sldId id="451" r:id="rId10"/>
    <p:sldId id="409" r:id="rId11"/>
    <p:sldId id="435" r:id="rId12"/>
    <p:sldId id="411" r:id="rId13"/>
    <p:sldId id="412" r:id="rId14"/>
    <p:sldId id="413" r:id="rId15"/>
    <p:sldId id="414" r:id="rId16"/>
    <p:sldId id="415" r:id="rId17"/>
    <p:sldId id="436" r:id="rId18"/>
    <p:sldId id="417" r:id="rId19"/>
    <p:sldId id="418" r:id="rId20"/>
    <p:sldId id="419" r:id="rId21"/>
    <p:sldId id="420" r:id="rId22"/>
    <p:sldId id="441" r:id="rId23"/>
    <p:sldId id="444" r:id="rId24"/>
    <p:sldId id="445" r:id="rId25"/>
    <p:sldId id="421" r:id="rId26"/>
    <p:sldId id="446" r:id="rId27"/>
    <p:sldId id="449" r:id="rId28"/>
    <p:sldId id="450" r:id="rId29"/>
    <p:sldId id="463" r:id="rId30"/>
    <p:sldId id="464" r:id="rId31"/>
    <p:sldId id="466" r:id="rId32"/>
    <p:sldId id="467" r:id="rId33"/>
    <p:sldId id="426" r:id="rId34"/>
    <p:sldId id="389" r:id="rId3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20" autoAdjust="0"/>
    <p:restoredTop sz="77452" autoAdjust="0"/>
  </p:normalViewPr>
  <p:slideViewPr>
    <p:cSldViewPr snapToGrid="0" showGuides="1">
      <p:cViewPr varScale="1">
        <p:scale>
          <a:sx n="74" d="100"/>
          <a:sy n="74" d="100"/>
        </p:scale>
        <p:origin x="44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t>07.04.2023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t>07.04.2023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5" b="1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5" b="0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206"/>
          <a:stretch>
            <a:fillRect/>
          </a:stretch>
        </p:blipFill>
        <p:spPr>
          <a:xfrm>
            <a:off x="2299062" y="1200027"/>
            <a:ext cx="8296512" cy="3849594"/>
          </a:xfrm>
          <a:prstGeom prst="rect">
            <a:avLst/>
          </a:prstGeom>
        </p:spPr>
      </p:pic>
      <p:sp>
        <p:nvSpPr>
          <p:cNvPr id="4" name="Title 1"/>
          <p:cNvSpPr txBox="1"/>
          <p:nvPr/>
        </p:nvSpPr>
        <p:spPr bwMode="grayWhite">
          <a:xfrm>
            <a:off x="2097868" y="3649867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 SAVODXONLIKNI BAHOLASH</a:t>
            </a:r>
            <a:endParaRPr lang="en-US" sz="3600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273" y="5005309"/>
            <a:ext cx="2541834" cy="98415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486297" y="1767000"/>
            <a:ext cx="1508391" cy="115670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6.1</a:t>
            </a:r>
            <a:endParaRPr lang="ru-RU" sz="40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1318" y="2930044"/>
            <a:ext cx="193835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</a:p>
          <a:p>
            <a:pPr algn="ctr"/>
            <a:endParaRPr lang="ru-RU" sz="3200" dirty="0"/>
          </a:p>
          <a:p>
            <a:pPr algn="ctr"/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4- </a:t>
            </a:r>
            <a:r>
              <a:rPr lang="en-US" sz="3200" b="1" dirty="0" err="1" smtClean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730321" y="5281581"/>
            <a:ext cx="67745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Z.A.Axmedova</a:t>
            </a:r>
            <a:r>
              <a:rPr 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>
                <a:solidFill>
                  <a:srgbClr val="002060"/>
                </a:solidFill>
              </a:rPr>
              <a:t> – </a:t>
            </a:r>
            <a:r>
              <a:rPr lang="en-US" sz="2000" dirty="0" err="1" smtClean="0">
                <a:solidFill>
                  <a:srgbClr val="002060"/>
                </a:solidFill>
              </a:rPr>
              <a:t>Aniq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metodikasi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kafedrasi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i="1" dirty="0">
                <a:solidFill>
                  <a:srgbClr val="0070C0"/>
                </a:solidFill>
              </a:rPr>
              <a:t>                         E-mail: zulnuraxonaxmedova@gmail.com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 SAVODXONLIKNI BAHOLASH</a:t>
              </a: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878607" y="1772170"/>
            <a:ext cx="1007494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fanidan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PISA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tadqiqotlari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topshiriqlarini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baholashning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o‘ziga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xususiyatlari</a:t>
            </a: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savodxonlikni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mezonlari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topshiriqlaridan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namunalar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ularning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tahlili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tadqiqotlariga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o‘quvchilarni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tayyorlash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yo‘l-yo‘riqlar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uslubiy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tavsiyalar</a:t>
            </a: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topshiriqlaridan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namunalar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TOPSHIRIQLARINI BAHOLASHNING O‘ZIGA XOS XUSUSIYATLARI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220640" y="1888258"/>
          <a:ext cx="9778516" cy="4298395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29157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72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907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2867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Faoliyat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turlari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Topshiriqlar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umumiy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soniga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nisbatan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 </a:t>
                      </a: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effectLst/>
                        </a:rPr>
                        <a:t>salmog‘i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(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foizlarda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)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707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 err="1" smtClean="0">
                          <a:solidFill>
                            <a:srgbClr val="FF0000"/>
                          </a:solidFill>
                          <a:effectLst/>
                        </a:rPr>
                        <a:t>Mulohaza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</a:rPr>
                        <a:t>yuritish</a:t>
                      </a:r>
                      <a:endParaRPr lang="ru-RU" sz="1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73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Masala </a:t>
                      </a:r>
                      <a:r>
                        <a:rPr lang="en-US" sz="2400" dirty="0" err="1">
                          <a:effectLst/>
                        </a:rPr>
                        <a:t>yechish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</a:rPr>
                        <a:t>ifodalash</a:t>
                      </a:r>
                      <a:endParaRPr lang="ru-RU" sz="1800" b="1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1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</a:rPr>
                        <a:t>qo‘llash</a:t>
                      </a:r>
                      <a:endParaRPr lang="en-US" sz="2400" b="1" i="1" dirty="0" smtClean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</a:pPr>
                      <a:endParaRPr lang="ru-RU" sz="1800" b="1" i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21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</a:rPr>
                        <a:t>talqin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</a:rPr>
                        <a:t>qilish</a:t>
                      </a:r>
                      <a:r>
                        <a:rPr lang="en-US" sz="2400" b="1" i="1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</a:rPr>
                        <a:t>va</a:t>
                      </a:r>
                      <a:r>
                        <a:rPr lang="en-US" sz="2400" b="1" i="1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</a:rPr>
                        <a:t>baholash</a:t>
                      </a:r>
                      <a:endParaRPr lang="ru-RU" sz="1800" b="1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11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Jami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100 %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20640" y="1103306"/>
            <a:ext cx="10134441" cy="4770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0" numCol="1" anchor="ctr" anchorCtr="0" compatLnSpc="1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ru-RU" sz="2800" b="1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PISA-2022 da </a:t>
            </a:r>
            <a:r>
              <a:rPr kumimoji="0" lang="en-US" altLang="ru-RU" sz="2800" b="1" i="0" u="none" strike="noStrike" cap="none" normalizeH="0" baseline="0" dirty="0" err="1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topshriqlarning</a:t>
            </a:r>
            <a:r>
              <a:rPr kumimoji="0" lang="en-US" altLang="ru-RU" sz="2800" b="1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 err="1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kumimoji="0" lang="en-US" altLang="ru-RU" sz="2800" b="1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 err="1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kumimoji="0" lang="en-US" altLang="ru-RU" sz="2800" b="1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 err="1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kumimoji="0" lang="en-US" altLang="ru-RU" sz="2800" b="1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 err="1" smtClean="0">
                <a:ln>
                  <a:noFill/>
                </a:ln>
                <a:solidFill>
                  <a:srgbClr val="21212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taqsimlanishi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TOPSHIRIQLARINI BAHOLASHNING O‘ZIGA XOS XUSUSIYATLARI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204638" y="2820201"/>
          <a:ext cx="9778516" cy="334814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6877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07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1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effectLst/>
                        </a:rPr>
                        <a:t>Mazmun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effectLst/>
                        </a:rPr>
                        <a:t>sohasi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Topshiriqlar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umumiy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soniga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nisbatan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 </a:t>
                      </a: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effectLst/>
                        </a:rPr>
                        <a:t>salmog‘i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(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foizlarda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)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1. </a:t>
                      </a:r>
                      <a:r>
                        <a:rPr lang="en-US" sz="2400" dirty="0" err="1">
                          <a:effectLst/>
                        </a:rPr>
                        <a:t>Miqdorlar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3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2. </a:t>
                      </a:r>
                      <a:r>
                        <a:rPr lang="en-US" sz="2400" dirty="0" err="1">
                          <a:effectLst/>
                        </a:rPr>
                        <a:t>Fazo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va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shakl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1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3. </a:t>
                      </a:r>
                      <a:r>
                        <a:rPr lang="en-US" sz="2400" dirty="0" err="1">
                          <a:effectLst/>
                        </a:rPr>
                        <a:t>O’zgarishlar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va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munosabatlar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21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dirty="0">
                          <a:effectLst/>
                        </a:rPr>
                        <a:t>4. </a:t>
                      </a:r>
                      <a:r>
                        <a:rPr lang="en-US" sz="2400" dirty="0" err="1" smtClean="0">
                          <a:effectLst/>
                        </a:rPr>
                        <a:t>Ma’lumotlar</a:t>
                      </a:r>
                      <a:r>
                        <a:rPr lang="en-US" sz="2400" dirty="0" smtClean="0">
                          <a:effectLst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</a:rPr>
                        <a:t>va</a:t>
                      </a:r>
                      <a:r>
                        <a:rPr lang="en-US" sz="2400" dirty="0" smtClean="0">
                          <a:effectLst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</a:rPr>
                        <a:t>aniqmasliklar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1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Jami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100 %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605150" y="1425370"/>
            <a:ext cx="10964416" cy="90794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PISA-2022 da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topshriqlarning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fanning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mazmun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ekanligiga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taqsimlanishi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TOPSHIRIQLARINI BAHOLASHNING O‘ZIGA XOS XUSUSIYATLARI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204638" y="2820201"/>
          <a:ext cx="9778516" cy="334814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6877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07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1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Kontekst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turkumi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Topshiriqlar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umumiy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soniga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nisbatan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  </a:t>
                      </a: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effectLst/>
                        </a:rPr>
                        <a:t>salmog‘i</a:t>
                      </a:r>
                      <a:r>
                        <a:rPr lang="en-US" sz="24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(</a:t>
                      </a:r>
                      <a:r>
                        <a:rPr lang="en-US" sz="2400" dirty="0" err="1">
                          <a:solidFill>
                            <a:srgbClr val="C00000"/>
                          </a:solidFill>
                          <a:effectLst/>
                        </a:rPr>
                        <a:t>foizlarda</a:t>
                      </a:r>
                      <a:r>
                        <a:rPr lang="en-US" sz="2400" dirty="0">
                          <a:solidFill>
                            <a:srgbClr val="C00000"/>
                          </a:solidFill>
                          <a:effectLst/>
                        </a:rPr>
                        <a:t>)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7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1. </a:t>
                      </a:r>
                      <a:r>
                        <a:rPr lang="en-US" sz="2400" dirty="0" err="1">
                          <a:effectLst/>
                        </a:rPr>
                        <a:t>Shaxsiy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</a:rPr>
                        <a:t>faoliyat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3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2. </a:t>
                      </a:r>
                      <a:r>
                        <a:rPr lang="en-US" sz="2400" dirty="0" err="1" smtClean="0">
                          <a:effectLst/>
                        </a:rPr>
                        <a:t>Kasbiy</a:t>
                      </a:r>
                      <a:r>
                        <a:rPr lang="en-US" sz="2400" dirty="0" smtClean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faoliyat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1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3. </a:t>
                      </a:r>
                      <a:r>
                        <a:rPr lang="en-US" sz="2400" dirty="0" err="1">
                          <a:effectLst/>
                        </a:rPr>
                        <a:t>Ijtimoiy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</a:rPr>
                        <a:t>faoliyat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25 %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21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400" dirty="0">
                          <a:effectLst/>
                        </a:rPr>
                        <a:t>4. </a:t>
                      </a:r>
                      <a:r>
                        <a:rPr lang="en-US" sz="2400" dirty="0" err="1">
                          <a:effectLst/>
                        </a:rPr>
                        <a:t>Ilmiy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faoliyat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25 %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1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Jami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100 %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605150" y="1425370"/>
            <a:ext cx="10964416" cy="90794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800" b="1" dirty="0" smtClean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PISA-2022 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topshriqlarning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kontekst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turkumiga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ekanligiga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 err="1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taqsimlanishi</a:t>
            </a:r>
            <a:r>
              <a:rPr lang="en-US" altLang="ru-RU" sz="2800" b="1" dirty="0">
                <a:solidFill>
                  <a:srgbClr val="21212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 SAVODXONLIK DARAJALARI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94634" y="1084571"/>
            <a:ext cx="11630527" cy="51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savodxonlikning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6 ta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ajratiladi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(1-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2-)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tavsifini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kontekstni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tilga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ko‘chirish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tanish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tanish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vaziyatga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to‘g‘ridan-to‘g‘ri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tanish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(3-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4-)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ko‘rinishida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murakkabroq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tanishilgan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ko‘rilmagan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(5-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6-)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mulohazalar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yuritish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yondashish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vaziyatning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modelini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dallilash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yartish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notanish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TOPSHIRIQLARINI BAHOLASHNING O‘ZIGA XOS XUSUSIYATLARI</a:t>
              </a: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520847" y="1580360"/>
            <a:ext cx="11461603" cy="4492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	</a:t>
            </a:r>
            <a:r>
              <a:rPr lang="en-US" sz="2600" b="1" dirty="0"/>
              <a:t>PISA-2022 </a:t>
            </a:r>
            <a:r>
              <a:rPr lang="en-US" sz="2600" b="1" dirty="0" err="1" smtClean="0"/>
              <a:t>tadqiqoti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sinovlari</a:t>
            </a:r>
            <a:r>
              <a:rPr lang="en-US" sz="2600" b="1" dirty="0" smtClean="0"/>
              <a:t> </a:t>
            </a:r>
            <a:r>
              <a:rPr lang="en-US" sz="2600" b="1" dirty="0" err="1"/>
              <a:t>kompyuter</a:t>
            </a:r>
            <a:r>
              <a:rPr lang="en-US" sz="2600" b="1" dirty="0"/>
              <a:t> </a:t>
            </a:r>
            <a:r>
              <a:rPr lang="en-US" sz="2600" b="1" dirty="0" err="1"/>
              <a:t>yordamida</a:t>
            </a:r>
            <a:r>
              <a:rPr lang="en-US" sz="2600" b="1" dirty="0"/>
              <a:t> </a:t>
            </a:r>
            <a:r>
              <a:rPr lang="en-US" sz="2600" b="1" dirty="0" err="1" smtClean="0"/>
              <a:t>o‘tkaziladi</a:t>
            </a:r>
            <a:r>
              <a:rPr lang="en-US" sz="2600" b="1" dirty="0" smtClean="0"/>
              <a:t> </a:t>
            </a:r>
            <a:r>
              <a:rPr lang="en-US" sz="2600" b="1" dirty="0" err="1"/>
              <a:t>va</a:t>
            </a:r>
            <a:r>
              <a:rPr lang="en-US" sz="2600" b="1" dirty="0"/>
              <a:t> </a:t>
            </a:r>
            <a:r>
              <a:rPr lang="en-US" sz="2600" b="1" dirty="0" err="1"/>
              <a:t>baholanadi</a:t>
            </a:r>
            <a:r>
              <a:rPr lang="en-US" sz="2600" b="1" dirty="0"/>
              <a:t>. </a:t>
            </a:r>
            <a:r>
              <a:rPr lang="en-US" sz="2600" b="1" dirty="0" err="1" smtClean="0"/>
              <a:t>Kompyuter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yordamida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baholash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quyidagi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qo‘shimcha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imkoniyatlarni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yaratadi</a:t>
            </a:r>
            <a:r>
              <a:rPr lang="en-US" sz="2600" b="1" dirty="0" smtClean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600" b="1" dirty="0" err="1" smtClean="0"/>
              <a:t>Topshiriqlarni</a:t>
            </a:r>
            <a:r>
              <a:rPr lang="en-US" sz="2600" b="1" dirty="0" smtClean="0"/>
              <a:t> </a:t>
            </a:r>
            <a:r>
              <a:rPr lang="en-US" sz="2600" b="1" dirty="0" err="1"/>
              <a:t>yangi</a:t>
            </a:r>
            <a:r>
              <a:rPr lang="en-US" sz="2600" b="1" dirty="0"/>
              <a:t> </a:t>
            </a:r>
            <a:r>
              <a:rPr lang="en-US" sz="2600" b="1" dirty="0" err="1" smtClean="0"/>
              <a:t>dinamik</a:t>
            </a:r>
            <a:r>
              <a:rPr lang="en-US" sz="2600" b="1" dirty="0" smtClean="0"/>
              <a:t> (</a:t>
            </a:r>
            <a:r>
              <a:rPr lang="en-US" sz="2600" b="1" dirty="0" err="1" smtClean="0"/>
              <a:t>harakatli</a:t>
            </a:r>
            <a:r>
              <a:rPr lang="en-US" sz="2600" b="1" dirty="0" smtClean="0"/>
              <a:t>) </a:t>
            </a:r>
            <a:r>
              <a:rPr lang="en-US" sz="2600" b="1" dirty="0" err="1" smtClean="0"/>
              <a:t>formatlarda</a:t>
            </a:r>
            <a:r>
              <a:rPr lang="en-US" sz="2600" b="1" dirty="0" smtClean="0"/>
              <a:t> </a:t>
            </a:r>
            <a:r>
              <a:rPr lang="en-US" sz="2600" b="1" dirty="0" err="1"/>
              <a:t>taqdim</a:t>
            </a:r>
            <a:r>
              <a:rPr lang="en-US" sz="2600" b="1" dirty="0"/>
              <a:t> </a:t>
            </a:r>
            <a:r>
              <a:rPr lang="en-US" sz="2600" b="1" dirty="0" err="1" smtClean="0"/>
              <a:t>qilish</a:t>
            </a:r>
            <a:r>
              <a:rPr lang="en-US" sz="2600" b="1" dirty="0" smtClean="0"/>
              <a:t>; </a:t>
            </a:r>
            <a:endParaRPr lang="en-US" sz="26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600" b="1" dirty="0" err="1" smtClean="0"/>
              <a:t>Hayotiy</a:t>
            </a:r>
            <a:r>
              <a:rPr lang="en-US" sz="2600" b="1" dirty="0" smtClean="0"/>
              <a:t> </a:t>
            </a:r>
            <a:r>
              <a:rPr lang="en-US" sz="2600" b="1" dirty="0" err="1"/>
              <a:t>vaziyatlar</a:t>
            </a:r>
            <a:r>
              <a:rPr lang="en-US" sz="2600" b="1" dirty="0"/>
              <a:t> </a:t>
            </a:r>
            <a:r>
              <a:rPr lang="en-US" sz="2600" b="1" dirty="0" err="1"/>
              <a:t>haqidagi</a:t>
            </a:r>
            <a:r>
              <a:rPr lang="en-US" sz="2600" b="1" dirty="0"/>
              <a:t> </a:t>
            </a:r>
            <a:r>
              <a:rPr lang="en-US" sz="2600" b="1" dirty="0" err="1"/>
              <a:t>katta</a:t>
            </a:r>
            <a:r>
              <a:rPr lang="en-US" sz="2600" b="1" dirty="0"/>
              <a:t> </a:t>
            </a:r>
            <a:r>
              <a:rPr lang="en-US" sz="2600" b="1" dirty="0" err="1"/>
              <a:t>hajmdagi</a:t>
            </a:r>
            <a:r>
              <a:rPr lang="en-US" sz="2600" b="1" dirty="0"/>
              <a:t> real </a:t>
            </a:r>
            <a:r>
              <a:rPr lang="en-US" sz="2600" b="1" dirty="0" err="1"/>
              <a:t>ma’lumotlarni</a:t>
            </a:r>
            <a:r>
              <a:rPr lang="en-US" sz="2600" b="1" dirty="0"/>
              <a:t> </a:t>
            </a:r>
            <a:r>
              <a:rPr lang="en-US" sz="2600" b="1" dirty="0" err="1" smtClean="0"/>
              <a:t>taqdim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qilish</a:t>
            </a:r>
            <a:r>
              <a:rPr lang="en-US" sz="2600" b="1" dirty="0" smtClean="0"/>
              <a:t>; </a:t>
            </a:r>
            <a:endParaRPr lang="en-US" sz="26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600" b="1" dirty="0" err="1" smtClean="0"/>
              <a:t>O‘quvchilar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o‘zgaruvchan</a:t>
            </a:r>
            <a:r>
              <a:rPr lang="en-US" sz="2600" b="1" dirty="0" smtClean="0"/>
              <a:t> </a:t>
            </a:r>
            <a:r>
              <a:rPr lang="en-US" sz="2600" b="1" dirty="0" err="1"/>
              <a:t>qiymatlarni</a:t>
            </a:r>
            <a:r>
              <a:rPr lang="en-US" sz="2600" b="1" dirty="0"/>
              <a:t> </a:t>
            </a:r>
            <a:r>
              <a:rPr lang="en-US" sz="2600" b="1" dirty="0" err="1" smtClean="0"/>
              <a:t>o‘zgartirish</a:t>
            </a:r>
            <a:r>
              <a:rPr lang="en-US" sz="2600" b="1" dirty="0" smtClean="0"/>
              <a:t> </a:t>
            </a:r>
            <a:r>
              <a:rPr lang="en-US" sz="2600" b="1" dirty="0" err="1"/>
              <a:t>orqali</a:t>
            </a:r>
            <a:r>
              <a:rPr lang="en-US" sz="2600" b="1" dirty="0"/>
              <a:t> </a:t>
            </a:r>
            <a:r>
              <a:rPr lang="en-US" sz="2600" b="1" dirty="0" err="1" smtClean="0"/>
              <a:t>o‘rganishlari</a:t>
            </a:r>
            <a:r>
              <a:rPr lang="en-US" sz="2600" b="1" dirty="0" smtClean="0"/>
              <a:t> </a:t>
            </a:r>
            <a:r>
              <a:rPr lang="en-US" sz="2600" b="1" dirty="0" err="1"/>
              <a:t>mumkin</a:t>
            </a:r>
            <a:r>
              <a:rPr lang="en-US" sz="2600" b="1" dirty="0"/>
              <a:t> </a:t>
            </a:r>
            <a:r>
              <a:rPr lang="en-US" sz="2600" b="1" dirty="0" err="1" smtClean="0"/>
              <a:t>bo‘lgan</a:t>
            </a:r>
            <a:r>
              <a:rPr lang="en-US" sz="2600" b="1" dirty="0" smtClean="0"/>
              <a:t> </a:t>
            </a:r>
            <a:r>
              <a:rPr lang="en-US" sz="2600" b="1" dirty="0" err="1"/>
              <a:t>matematik</a:t>
            </a:r>
            <a:r>
              <a:rPr lang="en-US" sz="2600" b="1" dirty="0"/>
              <a:t> </a:t>
            </a:r>
            <a:r>
              <a:rPr lang="en-US" sz="2600" b="1" dirty="0" err="1"/>
              <a:t>modellar</a:t>
            </a:r>
            <a:r>
              <a:rPr lang="en-US" sz="2600" b="1" dirty="0"/>
              <a:t> </a:t>
            </a:r>
            <a:r>
              <a:rPr lang="en-US" sz="2600" b="1" dirty="0" err="1"/>
              <a:t>yoki</a:t>
            </a:r>
            <a:r>
              <a:rPr lang="en-US" sz="2600" b="1" dirty="0"/>
              <a:t> </a:t>
            </a:r>
            <a:r>
              <a:rPr lang="en-US" sz="2600" b="1" dirty="0" err="1" smtClean="0"/>
              <a:t>simulyatsiyalarni</a:t>
            </a:r>
            <a:r>
              <a:rPr lang="en-US" sz="2600" b="1" dirty="0" smtClean="0"/>
              <a:t> </a:t>
            </a:r>
            <a:r>
              <a:rPr lang="en-US" sz="2600" b="1" dirty="0" err="1"/>
              <a:t>yaratish</a:t>
            </a:r>
            <a:r>
              <a:rPr lang="en-US" sz="2600" b="1" dirty="0"/>
              <a:t>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600" b="1" dirty="0" err="1" smtClean="0"/>
              <a:t>Adaptiv</a:t>
            </a:r>
            <a:r>
              <a:rPr lang="en-US" sz="2600" b="1" dirty="0" smtClean="0"/>
              <a:t> </a:t>
            </a:r>
            <a:r>
              <a:rPr lang="en-US" sz="2600" b="1" dirty="0"/>
              <a:t>(</a:t>
            </a:r>
            <a:r>
              <a:rPr lang="en-US" sz="2600" b="1" dirty="0" err="1"/>
              <a:t>moslashuvchan</a:t>
            </a:r>
            <a:r>
              <a:rPr lang="en-US" sz="2600" b="1" dirty="0"/>
              <a:t>) </a:t>
            </a:r>
            <a:r>
              <a:rPr lang="en-US" sz="2600" b="1" dirty="0" err="1" smtClean="0"/>
              <a:t>baholash</a:t>
            </a:r>
            <a:r>
              <a:rPr lang="en-US" sz="2600" b="1" dirty="0" smtClean="0"/>
              <a:t>.</a:t>
            </a:r>
          </a:p>
          <a:p>
            <a:r>
              <a:rPr lang="en-US" sz="2600" b="1" dirty="0" smtClean="0"/>
              <a:t>Shu </a:t>
            </a:r>
            <a:r>
              <a:rPr lang="en-US" sz="2600" b="1" dirty="0" err="1"/>
              <a:t>bilan</a:t>
            </a:r>
            <a:r>
              <a:rPr lang="en-US" sz="2600" b="1" dirty="0"/>
              <a:t> </a:t>
            </a:r>
            <a:r>
              <a:rPr lang="en-US" sz="2600" b="1" dirty="0" err="1"/>
              <a:t>birga</a:t>
            </a:r>
            <a:r>
              <a:rPr lang="en-US" sz="2600" b="1" dirty="0"/>
              <a:t>, </a:t>
            </a:r>
            <a:r>
              <a:rPr lang="en-US" sz="2600" b="1" dirty="0" err="1"/>
              <a:t>kompyuter</a:t>
            </a:r>
            <a:r>
              <a:rPr lang="en-US" sz="2600" b="1" dirty="0"/>
              <a:t> </a:t>
            </a:r>
            <a:r>
              <a:rPr lang="en-US" sz="2600" b="1" dirty="0" err="1"/>
              <a:t>savodxonligi</a:t>
            </a:r>
            <a:r>
              <a:rPr lang="en-US" sz="2600" b="1" dirty="0"/>
              <a:t> </a:t>
            </a:r>
            <a:r>
              <a:rPr lang="en-US" sz="2600" b="1" dirty="0" err="1"/>
              <a:t>bilan</a:t>
            </a:r>
            <a:r>
              <a:rPr lang="en-US" sz="2600" b="1" dirty="0"/>
              <a:t> </a:t>
            </a:r>
            <a:r>
              <a:rPr lang="en-US" sz="2600" b="1" dirty="0" err="1" smtClean="0"/>
              <a:t>bog‘liq</a:t>
            </a:r>
            <a:r>
              <a:rPr lang="en-US" sz="2600" b="1" dirty="0" smtClean="0"/>
              <a:t> </a:t>
            </a:r>
            <a:r>
              <a:rPr lang="en-US" sz="2600" b="1" dirty="0" err="1"/>
              <a:t>qator</a:t>
            </a:r>
            <a:r>
              <a:rPr lang="en-US" sz="2600" b="1" dirty="0"/>
              <a:t> </a:t>
            </a:r>
            <a:r>
              <a:rPr lang="en-US" sz="2600" b="1" dirty="0" err="1"/>
              <a:t>muammolarni</a:t>
            </a:r>
            <a:r>
              <a:rPr lang="en-US" sz="2600" b="1" dirty="0"/>
              <a:t> ham </a:t>
            </a:r>
            <a:r>
              <a:rPr lang="en-US" sz="2600" b="1" dirty="0" err="1"/>
              <a:t>keltirib</a:t>
            </a:r>
            <a:r>
              <a:rPr lang="en-US" sz="2600" b="1" dirty="0"/>
              <a:t> </a:t>
            </a:r>
            <a:r>
              <a:rPr lang="en-US" sz="2600" b="1" dirty="0" err="1"/>
              <a:t>chiqarishi</a:t>
            </a:r>
            <a:r>
              <a:rPr lang="en-US" sz="2600" b="1" dirty="0"/>
              <a:t> </a:t>
            </a:r>
            <a:r>
              <a:rPr lang="en-US" sz="2600" b="1" dirty="0" err="1"/>
              <a:t>mumkin</a:t>
            </a:r>
            <a:r>
              <a:rPr lang="en-US" sz="2600" b="1" dirty="0"/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TOPSHIRIQLARINI BAHOLASHNING O‘ZIGA XOS XUSUSIYATLARI</a:t>
              </a: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75923" y="1209700"/>
            <a:ext cx="11380271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	</a:t>
            </a:r>
            <a:r>
              <a:rPr lang="en-US" sz="2400" b="1" dirty="0" err="1">
                <a:solidFill>
                  <a:srgbClr val="C00000"/>
                </a:solidFill>
              </a:rPr>
              <a:t>Kompyuter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yordamida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o‘quvchilar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matematik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savodxonligini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adaptiv</a:t>
            </a:r>
            <a:r>
              <a:rPr lang="en-US" sz="2400" b="1" dirty="0">
                <a:solidFill>
                  <a:srgbClr val="C00000"/>
                </a:solidFill>
              </a:rPr>
              <a:t> (</a:t>
            </a:r>
            <a:r>
              <a:rPr lang="en-US" sz="2400" b="1" dirty="0" err="1">
                <a:solidFill>
                  <a:srgbClr val="C00000"/>
                </a:solidFill>
              </a:rPr>
              <a:t>moslashuvchan</a:t>
            </a:r>
            <a:r>
              <a:rPr lang="en-US" sz="2400" b="1" dirty="0">
                <a:solidFill>
                  <a:srgbClr val="C00000"/>
                </a:solidFill>
              </a:rPr>
              <a:t>) </a:t>
            </a:r>
            <a:r>
              <a:rPr lang="en-US" sz="2400" b="1" dirty="0" err="1">
                <a:solidFill>
                  <a:srgbClr val="C00000"/>
                </a:solidFill>
              </a:rPr>
              <a:t>baholash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- </a:t>
            </a:r>
            <a:r>
              <a:rPr lang="en-US" sz="2400" b="1" dirty="0" err="1"/>
              <a:t>qoloq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yaxshi</a:t>
            </a:r>
            <a:r>
              <a:rPr lang="en-US" sz="2400" b="1" dirty="0"/>
              <a:t> </a:t>
            </a:r>
            <a:r>
              <a:rPr lang="en-US" sz="2400" b="1" dirty="0" err="1" smtClean="0"/>
              <a:t>o‘zlashtiradigan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o‘quvchilarning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nimalarga</a:t>
            </a:r>
            <a:r>
              <a:rPr lang="en-US" sz="2400" b="1" dirty="0" smtClean="0"/>
              <a:t> </a:t>
            </a:r>
            <a:r>
              <a:rPr lang="en-US" sz="2400" b="1" dirty="0" err="1"/>
              <a:t>qodirligini</a:t>
            </a:r>
            <a:r>
              <a:rPr lang="en-US" sz="2400" b="1" dirty="0"/>
              <a:t> </a:t>
            </a:r>
            <a:r>
              <a:rPr lang="en-US" sz="2400" b="1" dirty="0" err="1" smtClean="0"/>
              <a:t>aniqroq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aniqlash</a:t>
            </a:r>
            <a:r>
              <a:rPr lang="en-US" sz="2400" b="1" dirty="0" smtClean="0"/>
              <a:t> </a:t>
            </a:r>
            <a:r>
              <a:rPr lang="en-US" sz="2400" b="1" dirty="0" err="1"/>
              <a:t>imkonini</a:t>
            </a:r>
            <a:r>
              <a:rPr lang="en-US" sz="2400" b="1" dirty="0"/>
              <a:t> </a:t>
            </a:r>
            <a:r>
              <a:rPr lang="en-US" sz="2400" b="1" dirty="0" err="1"/>
              <a:t>beradi</a:t>
            </a:r>
            <a:r>
              <a:rPr lang="en-US" sz="2400" b="1" dirty="0"/>
              <a:t>. </a:t>
            </a:r>
            <a:endParaRPr lang="en-US" sz="2400" b="1" dirty="0" smtClean="0"/>
          </a:p>
          <a:p>
            <a:r>
              <a:rPr lang="en-US" sz="2400" b="1" dirty="0" smtClean="0"/>
              <a:t>	</a:t>
            </a:r>
            <a:r>
              <a:rPr lang="en-US" sz="2400" b="1" dirty="0" err="1" smtClean="0"/>
              <a:t>O’quvchilarning</a:t>
            </a:r>
            <a:r>
              <a:rPr lang="en-US" sz="2400" b="1" dirty="0" smtClean="0"/>
              <a:t> </a:t>
            </a:r>
            <a:r>
              <a:rPr lang="en-US" sz="2400" b="1" dirty="0" err="1"/>
              <a:t>taqdim</a:t>
            </a:r>
            <a:r>
              <a:rPr lang="en-US" sz="2400" b="1" dirty="0"/>
              <a:t> </a:t>
            </a:r>
            <a:r>
              <a:rPr lang="en-US" sz="2400" b="1" dirty="0" err="1"/>
              <a:t>qilingan</a:t>
            </a:r>
            <a:r>
              <a:rPr lang="en-US" sz="2400" b="1" dirty="0"/>
              <a:t> </a:t>
            </a:r>
            <a:r>
              <a:rPr lang="en-US" sz="2400" b="1" dirty="0" err="1"/>
              <a:t>topshiriqlarga</a:t>
            </a:r>
            <a:r>
              <a:rPr lang="en-US" sz="2400" b="1" dirty="0"/>
              <a:t> </a:t>
            </a:r>
            <a:r>
              <a:rPr lang="en-US" sz="2400" b="1" dirty="0" err="1"/>
              <a:t>berayotgan</a:t>
            </a:r>
            <a:r>
              <a:rPr lang="en-US" sz="2400" b="1" dirty="0"/>
              <a:t> </a:t>
            </a:r>
            <a:r>
              <a:rPr lang="en-US" sz="2400" b="1" dirty="0" err="1"/>
              <a:t>javoblari</a:t>
            </a:r>
            <a:r>
              <a:rPr lang="en-US" sz="2400" b="1" dirty="0"/>
              <a:t> </a:t>
            </a:r>
            <a:r>
              <a:rPr lang="en-US" sz="2400" b="1" dirty="0" err="1"/>
              <a:t>asosida</a:t>
            </a:r>
            <a:r>
              <a:rPr lang="en-US" sz="2400" b="1" dirty="0"/>
              <a:t> </a:t>
            </a:r>
            <a:r>
              <a:rPr lang="en-US" sz="2400" b="1" dirty="0" err="1"/>
              <a:t>kompyuter</a:t>
            </a:r>
            <a:r>
              <a:rPr lang="en-US" sz="2400" b="1" dirty="0"/>
              <a:t> </a:t>
            </a:r>
            <a:r>
              <a:rPr lang="en-US" sz="2400" b="1" dirty="0" err="1"/>
              <a:t>tomonidan</a:t>
            </a:r>
            <a:r>
              <a:rPr lang="en-US" sz="2400" b="1" dirty="0"/>
              <a:t> </a:t>
            </a:r>
            <a:r>
              <a:rPr lang="en-US" sz="2400" b="1" dirty="0" err="1"/>
              <a:t>ularga</a:t>
            </a:r>
            <a:r>
              <a:rPr lang="en-US" sz="2400" b="1" dirty="0"/>
              <a:t> </a:t>
            </a:r>
            <a:r>
              <a:rPr lang="en-US" sz="2400" b="1" dirty="0" err="1"/>
              <a:t>yanada</a:t>
            </a:r>
            <a:r>
              <a:rPr lang="en-US" sz="2400" b="1" dirty="0"/>
              <a:t> </a:t>
            </a:r>
            <a:r>
              <a:rPr lang="en-US" sz="2400" b="1" dirty="0" err="1"/>
              <a:t>individuallashtirilgan</a:t>
            </a:r>
            <a:r>
              <a:rPr lang="en-US" sz="2400" b="1" dirty="0"/>
              <a:t> </a:t>
            </a:r>
            <a:r>
              <a:rPr lang="en-US" sz="2400" b="1" dirty="0" err="1"/>
              <a:t>topshiriqlar</a:t>
            </a:r>
            <a:r>
              <a:rPr lang="en-US" sz="2400" b="1" dirty="0"/>
              <a:t> </a:t>
            </a:r>
            <a:r>
              <a:rPr lang="en-US" sz="2400" b="1" dirty="0" err="1"/>
              <a:t>beriladi</a:t>
            </a:r>
            <a:r>
              <a:rPr lang="en-US" sz="2400" b="1" dirty="0"/>
              <a:t>. </a:t>
            </a:r>
            <a:endParaRPr lang="en-US" sz="2400" b="1" dirty="0" smtClean="0"/>
          </a:p>
          <a:p>
            <a:r>
              <a:rPr lang="en-US" sz="2400" b="1" dirty="0" smtClean="0"/>
              <a:t>	</a:t>
            </a:r>
            <a:r>
              <a:rPr lang="en-US" sz="2400" b="1" dirty="0" err="1" smtClean="0"/>
              <a:t>Qoloq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o‘quvchga</a:t>
            </a:r>
            <a:r>
              <a:rPr lang="en-US" sz="2400" b="1" dirty="0" smtClean="0"/>
              <a:t> </a:t>
            </a:r>
            <a:r>
              <a:rPr lang="en-US" sz="2400" b="1" dirty="0" err="1"/>
              <a:t>berilgan</a:t>
            </a:r>
            <a:r>
              <a:rPr lang="en-US" sz="2400" b="1" dirty="0"/>
              <a:t> </a:t>
            </a:r>
            <a:r>
              <a:rPr lang="en-US" sz="2400" b="1" dirty="0" err="1"/>
              <a:t>standart</a:t>
            </a:r>
            <a:r>
              <a:rPr lang="en-US" sz="2400" b="1" dirty="0"/>
              <a:t> </a:t>
            </a:r>
            <a:r>
              <a:rPr lang="en-US" sz="2400" b="1" dirty="0" err="1"/>
              <a:t>savollarga</a:t>
            </a:r>
            <a:r>
              <a:rPr lang="en-US" sz="2400" b="1" dirty="0"/>
              <a:t> </a:t>
            </a:r>
            <a:r>
              <a:rPr lang="en-US" sz="2400" b="1" dirty="0" err="1"/>
              <a:t>javob</a:t>
            </a:r>
            <a:r>
              <a:rPr lang="en-US" sz="2400" b="1" dirty="0"/>
              <a:t> </a:t>
            </a:r>
            <a:r>
              <a:rPr lang="en-US" sz="2400" b="1" dirty="0" err="1"/>
              <a:t>bera</a:t>
            </a:r>
            <a:r>
              <a:rPr lang="en-US" sz="2400" b="1" dirty="0"/>
              <a:t> </a:t>
            </a:r>
            <a:r>
              <a:rPr lang="en-US" sz="2400" b="1" dirty="0" err="1"/>
              <a:t>olmasa</a:t>
            </a:r>
            <a:r>
              <a:rPr lang="en-US" sz="2400" b="1" dirty="0"/>
              <a:t>, </a:t>
            </a:r>
            <a:r>
              <a:rPr lang="en-US" sz="2400" b="1" dirty="0" err="1"/>
              <a:t>unga</a:t>
            </a:r>
            <a:r>
              <a:rPr lang="en-US" sz="2400" b="1" dirty="0"/>
              <a:t> </a:t>
            </a:r>
            <a:r>
              <a:rPr lang="en-US" sz="2400" b="1" dirty="0" err="1"/>
              <a:t>yanada</a:t>
            </a:r>
            <a:r>
              <a:rPr lang="en-US" sz="2400" b="1" dirty="0"/>
              <a:t> </a:t>
            </a:r>
            <a:r>
              <a:rPr lang="en-US" sz="2400" b="1" dirty="0" err="1"/>
              <a:t>osonlashtirilgan</a:t>
            </a:r>
            <a:r>
              <a:rPr lang="en-US" sz="2400" b="1" dirty="0"/>
              <a:t> </a:t>
            </a:r>
            <a:r>
              <a:rPr lang="en-US" sz="2400" b="1" dirty="0" err="1"/>
              <a:t>savollar</a:t>
            </a:r>
            <a:r>
              <a:rPr lang="en-US" sz="2400" b="1" dirty="0"/>
              <a:t> </a:t>
            </a:r>
            <a:r>
              <a:rPr lang="en-US" sz="2400" b="1" dirty="0" err="1"/>
              <a:t>beriladi</a:t>
            </a:r>
            <a:r>
              <a:rPr lang="en-US" sz="2400" b="1" dirty="0"/>
              <a:t>. </a:t>
            </a:r>
            <a:r>
              <a:rPr lang="en-US" sz="2400" b="1" dirty="0" err="1"/>
              <a:t>Yaxshi</a:t>
            </a:r>
            <a:r>
              <a:rPr lang="en-US" sz="2400" b="1" dirty="0"/>
              <a:t> </a:t>
            </a:r>
            <a:r>
              <a:rPr lang="en-US" sz="2400" b="1" dirty="0" err="1"/>
              <a:t>javob</a:t>
            </a:r>
            <a:r>
              <a:rPr lang="en-US" sz="2400" b="1" dirty="0"/>
              <a:t> </a:t>
            </a:r>
            <a:r>
              <a:rPr lang="en-US" sz="2400" b="1" dirty="0" err="1"/>
              <a:t>berayotgan</a:t>
            </a:r>
            <a:r>
              <a:rPr lang="en-US" sz="2400" b="1" dirty="0"/>
              <a:t> </a:t>
            </a:r>
            <a:r>
              <a:rPr lang="en-US" sz="2400" b="1" dirty="0" err="1" smtClean="0"/>
              <a:t>o‘quvchiga</a:t>
            </a:r>
            <a:r>
              <a:rPr lang="en-US" sz="2400" b="1" dirty="0" smtClean="0"/>
              <a:t> </a:t>
            </a:r>
            <a:r>
              <a:rPr lang="en-US" sz="2400" b="1" dirty="0" err="1"/>
              <a:t>esa</a:t>
            </a:r>
            <a:r>
              <a:rPr lang="en-US" sz="2400" b="1" dirty="0"/>
              <a:t>, </a:t>
            </a:r>
            <a:r>
              <a:rPr lang="en-US" sz="2400" b="1" dirty="0" err="1"/>
              <a:t>standart</a:t>
            </a:r>
            <a:r>
              <a:rPr lang="en-US" sz="2400" b="1" dirty="0"/>
              <a:t> </a:t>
            </a:r>
            <a:r>
              <a:rPr lang="en-US" sz="2400" b="1" dirty="0" err="1"/>
              <a:t>savollardan</a:t>
            </a:r>
            <a:r>
              <a:rPr lang="en-US" sz="2400" b="1" dirty="0"/>
              <a:t> </a:t>
            </a:r>
            <a:r>
              <a:rPr lang="en-US" sz="2400" b="1" dirty="0" err="1"/>
              <a:t>qiyinroq</a:t>
            </a:r>
            <a:r>
              <a:rPr lang="en-US" sz="2400" b="1" dirty="0"/>
              <a:t> </a:t>
            </a:r>
            <a:r>
              <a:rPr lang="en-US" sz="2400" b="1" dirty="0" err="1" smtClean="0"/>
              <a:t>bo‘lgan</a:t>
            </a:r>
            <a:r>
              <a:rPr lang="en-US" sz="2400" b="1" dirty="0" smtClean="0"/>
              <a:t> </a:t>
            </a:r>
            <a:r>
              <a:rPr lang="en-US" sz="2400" b="1" dirty="0" err="1"/>
              <a:t>topshiriqlar</a:t>
            </a:r>
            <a:r>
              <a:rPr lang="en-US" sz="2400" b="1" dirty="0"/>
              <a:t> </a:t>
            </a:r>
            <a:r>
              <a:rPr lang="en-US" sz="2400" b="1" dirty="0" err="1"/>
              <a:t>taqdim</a:t>
            </a:r>
            <a:r>
              <a:rPr lang="en-US" sz="2400" b="1" dirty="0"/>
              <a:t> </a:t>
            </a:r>
            <a:r>
              <a:rPr lang="en-US" sz="2400" b="1" dirty="0" err="1"/>
              <a:t>qilinadi</a:t>
            </a:r>
            <a:r>
              <a:rPr lang="en-US" sz="2400" b="1" dirty="0"/>
              <a:t>. </a:t>
            </a:r>
            <a:endParaRPr lang="en-US" sz="2400" b="1" dirty="0" smtClean="0"/>
          </a:p>
          <a:p>
            <a:r>
              <a:rPr lang="en-US" sz="2400" b="1" dirty="0" smtClean="0"/>
              <a:t>	Bu </a:t>
            </a:r>
            <a:r>
              <a:rPr lang="en-US" sz="2400" b="1" dirty="0"/>
              <a:t>- </a:t>
            </a:r>
            <a:r>
              <a:rPr lang="en-US" sz="2400" b="1" dirty="0" err="1" smtClean="0"/>
              <a:t>o‘zlashtirish</a:t>
            </a:r>
            <a:r>
              <a:rPr lang="en-US" sz="2400" b="1" dirty="0" smtClean="0"/>
              <a:t> </a:t>
            </a:r>
            <a:r>
              <a:rPr lang="en-US" sz="2400" b="1" dirty="0" err="1"/>
              <a:t>shkalasining</a:t>
            </a:r>
            <a:r>
              <a:rPr lang="en-US" sz="2400" b="1" dirty="0"/>
              <a:t> </a:t>
            </a:r>
            <a:r>
              <a:rPr lang="en-US" sz="2400" b="1" dirty="0" err="1"/>
              <a:t>pastki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yuqori</a:t>
            </a:r>
            <a:r>
              <a:rPr lang="en-US" sz="2400" b="1" dirty="0"/>
              <a:t> </a:t>
            </a:r>
            <a:r>
              <a:rPr lang="en-US" sz="2400" b="1" dirty="0" err="1"/>
              <a:t>qismlarida</a:t>
            </a:r>
            <a:r>
              <a:rPr lang="en-US" sz="2400" b="1" dirty="0"/>
              <a:t> </a:t>
            </a:r>
            <a:r>
              <a:rPr lang="en-US" sz="2400" b="1" dirty="0" err="1" smtClean="0"/>
              <a:t>o‘quvchilarning</a:t>
            </a:r>
            <a:r>
              <a:rPr lang="en-US" sz="2400" b="1" dirty="0" smtClean="0"/>
              <a:t> </a:t>
            </a:r>
            <a:r>
              <a:rPr lang="en-US" sz="2400" b="1" dirty="0" err="1"/>
              <a:t>nimaga</a:t>
            </a:r>
            <a:r>
              <a:rPr lang="en-US" sz="2400" b="1" dirty="0"/>
              <a:t> </a:t>
            </a:r>
            <a:r>
              <a:rPr lang="en-US" sz="2400" b="1" dirty="0" err="1"/>
              <a:t>qodirligini</a:t>
            </a:r>
            <a:r>
              <a:rPr lang="en-US" sz="2400" b="1" dirty="0"/>
              <a:t> </a:t>
            </a:r>
            <a:r>
              <a:rPr lang="en-US" sz="2400" b="1" dirty="0" err="1"/>
              <a:t>haqida</a:t>
            </a:r>
            <a:r>
              <a:rPr lang="en-US" sz="2400" b="1" dirty="0"/>
              <a:t> </a:t>
            </a:r>
            <a:r>
              <a:rPr lang="en-US" sz="2400" b="1" dirty="0" err="1"/>
              <a:t>yanada</a:t>
            </a:r>
            <a:r>
              <a:rPr lang="en-US" sz="2400" b="1" dirty="0"/>
              <a:t> </a:t>
            </a:r>
            <a:r>
              <a:rPr lang="en-US" sz="2400" b="1" dirty="0" err="1"/>
              <a:t>aniqroq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 smtClean="0"/>
              <a:t>to‘laroq</a:t>
            </a:r>
            <a:r>
              <a:rPr lang="en-US" sz="2400" b="1" dirty="0" smtClean="0"/>
              <a:t> </a:t>
            </a:r>
            <a:r>
              <a:rPr lang="en-US" sz="2400" b="1" dirty="0" err="1"/>
              <a:t>ma’lumotlar</a:t>
            </a:r>
            <a:r>
              <a:rPr lang="en-US" sz="2400" b="1" dirty="0"/>
              <a:t> </a:t>
            </a:r>
            <a:r>
              <a:rPr lang="en-US" sz="2400" b="1" dirty="0" err="1" smtClean="0"/>
              <a:t>to‘plash</a:t>
            </a:r>
            <a:r>
              <a:rPr lang="en-US" sz="2400" b="1" dirty="0" smtClean="0"/>
              <a:t> </a:t>
            </a:r>
            <a:r>
              <a:rPr lang="en-US" sz="2400" b="1" dirty="0" err="1"/>
              <a:t>imkoniyatini</a:t>
            </a:r>
            <a:r>
              <a:rPr lang="en-US" sz="2400" b="1" dirty="0"/>
              <a:t> </a:t>
            </a:r>
            <a:r>
              <a:rPr lang="en-US" sz="2400" b="1" dirty="0" err="1"/>
              <a:t>beradi</a:t>
            </a:r>
            <a:r>
              <a:rPr lang="en-US" sz="2400" b="1" dirty="0"/>
              <a:t>.  </a:t>
            </a:r>
            <a:r>
              <a:rPr lang="en-US" dirty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272" y="1307805"/>
            <a:ext cx="8202956" cy="26913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34512" y="4242390"/>
            <a:ext cx="4008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KOMPYUTER FORMATIDA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607" y="0"/>
            <a:ext cx="9322793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1" y="1"/>
            <a:ext cx="93218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65170" y="1164657"/>
            <a:ext cx="34169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/>
              <a:t>O‘ng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tomondagi</a:t>
            </a:r>
            <a:r>
              <a:rPr lang="en-US" sz="1600" b="1" dirty="0" smtClean="0"/>
              <a:t> “</a:t>
            </a:r>
            <a:r>
              <a:rPr lang="en-US" sz="1600" b="1" dirty="0" err="1" smtClean="0"/>
              <a:t>Daraja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xossalarining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go‘zalligi</a:t>
            </a:r>
            <a:r>
              <a:rPr lang="en-US" sz="1600" b="1" dirty="0" smtClean="0"/>
              <a:t>” </a:t>
            </a:r>
            <a:r>
              <a:rPr lang="en-US" sz="1600" b="1" dirty="0" err="1" smtClean="0"/>
              <a:t>ga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qarang</a:t>
            </a:r>
            <a:r>
              <a:rPr lang="en-US" sz="1600" b="1" dirty="0" smtClean="0"/>
              <a:t>. </a:t>
            </a:r>
            <a:r>
              <a:rPr lang="en-US" sz="1600" b="1" dirty="0" err="1" smtClean="0"/>
              <a:t>Quyidagi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mulohazalarning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har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biri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uchun</a:t>
            </a:r>
            <a:r>
              <a:rPr lang="en-US" sz="1600" b="1" dirty="0" smtClean="0"/>
              <a:t> “</a:t>
            </a:r>
            <a:r>
              <a:rPr lang="en-US" sz="1600" b="1" dirty="0" err="1" smtClean="0"/>
              <a:t>To‘g‘ri</a:t>
            </a:r>
            <a:r>
              <a:rPr lang="en-US" sz="1600" b="1" dirty="0" smtClean="0"/>
              <a:t>” </a:t>
            </a:r>
            <a:r>
              <a:rPr lang="en-US" sz="1600" b="1" dirty="0" err="1" smtClean="0"/>
              <a:t>yoki</a:t>
            </a:r>
            <a:r>
              <a:rPr lang="en-US" sz="1600" b="1" dirty="0" smtClean="0"/>
              <a:t> “</a:t>
            </a:r>
            <a:r>
              <a:rPr lang="en-US" sz="1600" b="1" dirty="0" err="1" smtClean="0"/>
              <a:t>Noto‘g‘ri</a:t>
            </a:r>
            <a:r>
              <a:rPr lang="en-US" sz="1600" b="1" dirty="0" smtClean="0"/>
              <a:t>” </a:t>
            </a:r>
            <a:r>
              <a:rPr lang="en-US" sz="1600" b="1" dirty="0" err="1" smtClean="0"/>
              <a:t>tugmalarning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birini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tanlang</a:t>
            </a:r>
            <a:r>
              <a:rPr lang="en-US" sz="1600" b="1" dirty="0" smtClean="0"/>
              <a:t>. </a:t>
            </a:r>
            <a:endParaRPr lang="ru-RU" sz="1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Таблица 4"/>
              <p:cNvGraphicFramePr>
                <a:graphicFrameLocks noGrp="1"/>
              </p:cNvGraphicFramePr>
              <p:nvPr/>
            </p:nvGraphicFramePr>
            <p:xfrm>
              <a:off x="1791369" y="2540232"/>
              <a:ext cx="3290770" cy="2031429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137712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2224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991402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600" b="1" dirty="0" err="1" smtClean="0">
                              <a:solidFill>
                                <a:srgbClr val="0070C0"/>
                              </a:solidFill>
                            </a:rPr>
                            <a:t>Mulohaza</a:t>
                          </a:r>
                          <a:endParaRPr lang="ru-RU" sz="1600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600" b="1" dirty="0" err="1" smtClean="0">
                              <a:solidFill>
                                <a:srgbClr val="0070C0"/>
                              </a:solidFill>
                            </a:rPr>
                            <a:t>To‘g‘ri</a:t>
                          </a:r>
                          <a:endParaRPr lang="ru-RU" sz="1600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600" b="1" dirty="0" err="1" smtClean="0">
                              <a:solidFill>
                                <a:srgbClr val="0070C0"/>
                              </a:solidFill>
                            </a:rPr>
                            <a:t>Noto‘g‘ri</a:t>
                          </a:r>
                          <a:endParaRPr lang="ru-RU" sz="1600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𝟖</m:t>
                                  </m:r>
                                </m:e>
                                <m:sup>
                                  <m: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𝟏𝟔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600" b="1" dirty="0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 soni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𝟖</m:t>
                                  </m:r>
                                </m:e>
                                <m:sup>
                                  <m: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𝟏𝟓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600" b="1" dirty="0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 </a:t>
                          </a:r>
                          <a:r>
                            <a:rPr lang="en-US" sz="1600" b="1" dirty="0" err="1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sonidan</a:t>
                          </a:r>
                          <a:r>
                            <a:rPr lang="en-US" sz="1600" b="1" dirty="0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 8 </a:t>
                          </a:r>
                          <a:r>
                            <a:rPr lang="en-US" sz="1600" b="1" dirty="0" err="1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marta</a:t>
                          </a:r>
                          <a:r>
                            <a:rPr lang="en-US" sz="1600" b="1" dirty="0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 </a:t>
                          </a:r>
                          <a:r>
                            <a:rPr lang="en-US" sz="1600" b="1" dirty="0" err="1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katta</a:t>
                          </a:r>
                          <a:endParaRPr lang="ru-RU" sz="1600" b="1" dirty="0">
                            <a:solidFill>
                              <a:srgbClr val="7030A0"/>
                            </a:solidFill>
                            <a:latin typeface="+mn-lt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𝟖</m:t>
                                  </m:r>
                                </m:e>
                                <m:sup>
                                  <m:r>
                                    <a:rPr lang="en-US" sz="16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𝟏𝟎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600" b="1" dirty="0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 </a:t>
                          </a:r>
                          <a:r>
                            <a:rPr lang="en-US" sz="1600" b="1" dirty="0" err="1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soni</a:t>
                          </a:r>
                          <a:r>
                            <a:rPr lang="en-US" sz="1600" b="1" dirty="0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 8 </a:t>
                          </a:r>
                          <a:r>
                            <a:rPr lang="en-US" sz="1600" b="1" dirty="0" err="1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sonidan</a:t>
                          </a:r>
                          <a:r>
                            <a:rPr lang="en-US" sz="1600" b="1" dirty="0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 10 </a:t>
                          </a:r>
                          <a:r>
                            <a:rPr lang="en-US" sz="1600" b="1" dirty="0" err="1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marta</a:t>
                          </a:r>
                          <a:r>
                            <a:rPr lang="en-US" sz="1600" b="1" dirty="0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 </a:t>
                          </a:r>
                          <a:r>
                            <a:rPr lang="en-US" sz="1600" b="1" dirty="0" err="1" smtClean="0">
                              <a:solidFill>
                                <a:srgbClr val="7030A0"/>
                              </a:solidFill>
                              <a:latin typeface="+mn-lt"/>
                            </a:rPr>
                            <a:t>katta</a:t>
                          </a:r>
                          <a:endParaRPr lang="ru-RU" sz="1600" dirty="0">
                            <a:solidFill>
                              <a:srgbClr val="7030A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Таблица 4"/>
              <p:cNvGraphicFramePr>
                <a:graphicFrameLocks noGrp="1"/>
              </p:cNvGraphicFramePr>
              <p:nvPr/>
            </p:nvGraphicFramePr>
            <p:xfrm>
              <a:off x="1791369" y="2540232"/>
              <a:ext cx="3290770" cy="2031429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1377122"/>
                    <a:gridCol w="922246"/>
                    <a:gridCol w="991402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1600" b="1" dirty="0" err="1" smtClean="0">
                              <a:solidFill>
                                <a:srgbClr val="0070C0"/>
                              </a:solidFill>
                            </a:rPr>
                            <a:t>Mulohaza</a:t>
                          </a:r>
                          <a:endParaRPr lang="ru-RU" sz="1600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600" b="1" dirty="0" err="1" smtClean="0">
                              <a:solidFill>
                                <a:srgbClr val="0070C0"/>
                              </a:solidFill>
                            </a:rPr>
                            <a:t>To‘g‘ri</a:t>
                          </a:r>
                          <a:endParaRPr lang="ru-RU" sz="1600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600" b="1" dirty="0" err="1" smtClean="0">
                              <a:solidFill>
                                <a:srgbClr val="0070C0"/>
                              </a:solidFill>
                            </a:rPr>
                            <a:t>Noto‘g‘ri</a:t>
                          </a:r>
                          <a:endParaRPr lang="ru-RU" sz="1600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</a:tr>
                  <a:tr h="84455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</a:tr>
                  <a:tr h="84010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Овал 5"/>
          <p:cNvSpPr/>
          <p:nvPr/>
        </p:nvSpPr>
        <p:spPr>
          <a:xfrm>
            <a:off x="3493970" y="3214837"/>
            <a:ext cx="154004" cy="173255"/>
          </a:xfrm>
          <a:prstGeom prst="ellipse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368263" y="3203609"/>
            <a:ext cx="154004" cy="173255"/>
          </a:xfrm>
          <a:prstGeom prst="ellipse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482740" y="4041006"/>
            <a:ext cx="154004" cy="173255"/>
          </a:xfrm>
          <a:prstGeom prst="ellipse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368263" y="4041009"/>
            <a:ext cx="154004" cy="173255"/>
          </a:xfrm>
          <a:prstGeom prst="ellipse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444240" y="3174729"/>
            <a:ext cx="252000" cy="252000"/>
          </a:xfrm>
          <a:prstGeom prst="ellipse">
            <a:avLst/>
          </a:prstGeom>
          <a:solidFill>
            <a:srgbClr val="C00000"/>
          </a:solidFill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318539" y="4000903"/>
            <a:ext cx="252000" cy="252000"/>
          </a:xfrm>
          <a:prstGeom prst="ellipse">
            <a:avLst/>
          </a:prstGeom>
          <a:solidFill>
            <a:srgbClr val="C00000"/>
          </a:solidFill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114" y="0"/>
            <a:ext cx="9326556" cy="6981964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3063260" y="4449296"/>
            <a:ext cx="216000" cy="2160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029003" y="4432099"/>
            <a:ext cx="250257" cy="25039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524990" y="0"/>
            <a:ext cx="9273766" cy="6932691"/>
            <a:chOff x="1285148" y="0"/>
            <a:chExt cx="9273766" cy="6932691"/>
          </a:xfrm>
        </p:grpSpPr>
        <p:pic>
          <p:nvPicPr>
            <p:cNvPr id="2" name="Рисунок 1" descr="Вырезка экрана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5148" y="0"/>
              <a:ext cx="9273766" cy="6932691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6415790" y="2398426"/>
              <a:ext cx="1948721" cy="175384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Овал 3"/>
          <p:cNvSpPr/>
          <p:nvPr/>
        </p:nvSpPr>
        <p:spPr>
          <a:xfrm>
            <a:off x="3112426" y="5544154"/>
            <a:ext cx="250257" cy="25039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3125816" y="5547908"/>
            <a:ext cx="252000" cy="252000"/>
          </a:xfrm>
          <a:prstGeom prst="ellipse">
            <a:avLst/>
          </a:prstGeom>
          <a:solidFill>
            <a:srgbClr val="C00000"/>
          </a:solidFill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92" t="34262" r="26568" b="62627"/>
          <a:stretch>
            <a:fillRect/>
          </a:stretch>
        </p:blipFill>
        <p:spPr>
          <a:xfrm>
            <a:off x="6576659" y="2412078"/>
            <a:ext cx="2578309" cy="314793"/>
          </a:xfrm>
          <a:prstGeom prst="rect">
            <a:avLst/>
          </a:prstGeom>
        </p:spPr>
      </p:pic>
      <p:pic>
        <p:nvPicPr>
          <p:cNvPr id="8" name="Рисунок 7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63" t="37016" r="26697" b="59873"/>
          <a:stretch>
            <a:fillRect/>
          </a:stretch>
        </p:blipFill>
        <p:spPr>
          <a:xfrm>
            <a:off x="6557482" y="2716295"/>
            <a:ext cx="2578309" cy="314793"/>
          </a:xfrm>
          <a:prstGeom prst="rect">
            <a:avLst/>
          </a:prstGeom>
        </p:spPr>
      </p:pic>
      <p:pic>
        <p:nvPicPr>
          <p:cNvPr id="9" name="Рисунок 8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92" t="40114" r="26568" b="56775"/>
          <a:stretch>
            <a:fillRect/>
          </a:stretch>
        </p:blipFill>
        <p:spPr>
          <a:xfrm>
            <a:off x="6574898" y="3030976"/>
            <a:ext cx="2578309" cy="314793"/>
          </a:xfrm>
          <a:prstGeom prst="rect">
            <a:avLst/>
          </a:prstGeom>
        </p:spPr>
      </p:pic>
      <p:pic>
        <p:nvPicPr>
          <p:cNvPr id="10" name="Рисунок 9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00" t="43029" r="25560" b="53860"/>
          <a:stretch>
            <a:fillRect/>
          </a:stretch>
        </p:blipFill>
        <p:spPr>
          <a:xfrm>
            <a:off x="6718917" y="3334598"/>
            <a:ext cx="2578309" cy="314793"/>
          </a:xfrm>
          <a:prstGeom prst="rect">
            <a:avLst/>
          </a:prstGeom>
        </p:spPr>
      </p:pic>
      <p:pic>
        <p:nvPicPr>
          <p:cNvPr id="11" name="Рисунок 10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93" t="45996" r="26467" b="50893"/>
          <a:stretch>
            <a:fillRect/>
          </a:stretch>
        </p:blipFill>
        <p:spPr>
          <a:xfrm>
            <a:off x="6627152" y="3643168"/>
            <a:ext cx="2578309" cy="314793"/>
          </a:xfrm>
          <a:prstGeom prst="rect">
            <a:avLst/>
          </a:prstGeom>
        </p:spPr>
      </p:pic>
      <p:pic>
        <p:nvPicPr>
          <p:cNvPr id="12" name="Рисунок 1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8" t="48289" r="24452" b="48600"/>
          <a:stretch>
            <a:fillRect/>
          </a:stretch>
        </p:blipFill>
        <p:spPr>
          <a:xfrm>
            <a:off x="6900112" y="3918337"/>
            <a:ext cx="2578309" cy="314793"/>
          </a:xfrm>
          <a:prstGeom prst="rect">
            <a:avLst/>
          </a:prstGeom>
        </p:spPr>
      </p:pic>
      <p:pic>
        <p:nvPicPr>
          <p:cNvPr id="13" name="Рисунок 1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4" t="50852" r="26266" b="46037"/>
          <a:stretch>
            <a:fillRect/>
          </a:stretch>
        </p:blipFill>
        <p:spPr>
          <a:xfrm>
            <a:off x="6666927" y="4253037"/>
            <a:ext cx="2578309" cy="314793"/>
          </a:xfrm>
          <a:prstGeom prst="rect">
            <a:avLst/>
          </a:prstGeom>
        </p:spPr>
      </p:pic>
      <p:pic>
        <p:nvPicPr>
          <p:cNvPr id="14" name="Рисунок 1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92" t="53954" r="26568" b="42935"/>
          <a:stretch>
            <a:fillRect/>
          </a:stretch>
        </p:blipFill>
        <p:spPr>
          <a:xfrm>
            <a:off x="6614607" y="4623802"/>
            <a:ext cx="2578309" cy="314793"/>
          </a:xfrm>
          <a:prstGeom prst="rect">
            <a:avLst/>
          </a:prstGeom>
        </p:spPr>
      </p:pic>
      <p:pic>
        <p:nvPicPr>
          <p:cNvPr id="15" name="Рисунок 1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98" t="56517" r="25762" b="40372"/>
          <a:stretch>
            <a:fillRect/>
          </a:stretch>
        </p:blipFill>
        <p:spPr>
          <a:xfrm>
            <a:off x="6737439" y="4937703"/>
            <a:ext cx="2578309" cy="314793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6332561" y="5544154"/>
            <a:ext cx="4176215" cy="938533"/>
            <a:chOff x="6332561" y="5544154"/>
            <a:chExt cx="4176215" cy="938533"/>
          </a:xfrm>
        </p:grpSpPr>
        <p:sp>
          <p:nvSpPr>
            <p:cNvPr id="16" name="Выноска-облако 15"/>
            <p:cNvSpPr/>
            <p:nvPr/>
          </p:nvSpPr>
          <p:spPr>
            <a:xfrm>
              <a:off x="6332561" y="5544154"/>
              <a:ext cx="4176215" cy="938533"/>
            </a:xfrm>
            <a:prstGeom prst="cloudCallo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000" b="1" dirty="0">
                <a:solidFill>
                  <a:srgbClr val="C00000"/>
                </a:solidFill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7277362" y="5751867"/>
              <a:ext cx="22509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>
                  <a:solidFill>
                    <a:srgbClr val="C00000"/>
                  </a:solidFill>
                </a:rPr>
                <a:t>190 : 4 = 47 (</a:t>
              </a:r>
              <a:r>
                <a:rPr lang="en-US" b="1" dirty="0" err="1">
                  <a:solidFill>
                    <a:srgbClr val="C00000"/>
                  </a:solidFill>
                </a:rPr>
                <a:t>qoldiq</a:t>
              </a:r>
              <a:r>
                <a:rPr lang="en-US" b="1" dirty="0">
                  <a:solidFill>
                    <a:srgbClr val="C00000"/>
                  </a:solidFill>
                </a:rPr>
                <a:t> 2)</a:t>
              </a:r>
              <a:endParaRPr lang="ru-RU" b="1" dirty="0">
                <a:solidFill>
                  <a:srgbClr val="C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860" y="0"/>
            <a:ext cx="921223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693" y="0"/>
            <a:ext cx="9192395" cy="69038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39590" y="1126273"/>
            <a:ext cx="33899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Har</a:t>
            </a:r>
            <a:r>
              <a:rPr lang="en-US" b="1" dirty="0" smtClean="0"/>
              <a:t> </a:t>
            </a:r>
            <a:r>
              <a:rPr lang="en-US" b="1" dirty="0" err="1" smtClean="0"/>
              <a:t>bir</a:t>
            </a:r>
            <a:r>
              <a:rPr lang="en-US" b="1" dirty="0" smtClean="0"/>
              <a:t> </a:t>
            </a:r>
            <a:r>
              <a:rPr lang="en-US" b="1" dirty="0" err="1" smtClean="0"/>
              <a:t>mulohazaning</a:t>
            </a:r>
            <a:r>
              <a:rPr lang="en-US" b="1" dirty="0" smtClean="0"/>
              <a:t> </a:t>
            </a:r>
            <a:r>
              <a:rPr lang="en-US" b="1" dirty="0" err="1" smtClean="0"/>
              <a:t>har</a:t>
            </a:r>
            <a:r>
              <a:rPr lang="en-US" b="1" dirty="0" smtClean="0"/>
              <a:t> </a:t>
            </a:r>
            <a:r>
              <a:rPr lang="en-US" b="1" dirty="0" err="1" smtClean="0"/>
              <a:t>doim</a:t>
            </a:r>
            <a:r>
              <a:rPr lang="en-US" b="1" dirty="0" smtClean="0"/>
              <a:t> </a:t>
            </a:r>
            <a:r>
              <a:rPr lang="en-US" b="1" dirty="0" err="1" smtClean="0"/>
              <a:t>to‘g‘ri</a:t>
            </a:r>
            <a:r>
              <a:rPr lang="en-US" b="1" dirty="0" smtClean="0"/>
              <a:t>, </a:t>
            </a:r>
            <a:r>
              <a:rPr lang="en-US" b="1" dirty="0" err="1" smtClean="0"/>
              <a:t>ba’zan</a:t>
            </a:r>
            <a:r>
              <a:rPr lang="en-US" b="1" dirty="0" smtClean="0"/>
              <a:t> </a:t>
            </a:r>
            <a:r>
              <a:rPr lang="en-US" b="1" dirty="0" err="1" smtClean="0"/>
              <a:t>to‘g‘ri</a:t>
            </a:r>
            <a:r>
              <a:rPr lang="en-US" b="1" dirty="0" smtClean="0"/>
              <a:t> </a:t>
            </a:r>
            <a:r>
              <a:rPr lang="en-US" b="1" dirty="0" err="1" smtClean="0"/>
              <a:t>yoki</a:t>
            </a:r>
            <a:r>
              <a:rPr lang="en-US" b="1" dirty="0" smtClean="0"/>
              <a:t> </a:t>
            </a:r>
            <a:r>
              <a:rPr lang="en-US" b="1" dirty="0" err="1" smtClean="0"/>
              <a:t>hech</a:t>
            </a:r>
            <a:r>
              <a:rPr lang="en-US" b="1" dirty="0" smtClean="0"/>
              <a:t> </a:t>
            </a:r>
            <a:r>
              <a:rPr lang="en-US" b="1" dirty="0" err="1" smtClean="0"/>
              <a:t>qachon</a:t>
            </a:r>
            <a:r>
              <a:rPr lang="en-US" b="1" dirty="0" smtClean="0"/>
              <a:t> </a:t>
            </a:r>
            <a:r>
              <a:rPr lang="en-US" b="1" dirty="0" err="1" smtClean="0"/>
              <a:t>to‘g‘ri</a:t>
            </a:r>
            <a:r>
              <a:rPr lang="en-US" b="1" dirty="0" smtClean="0"/>
              <a:t> </a:t>
            </a:r>
            <a:r>
              <a:rPr lang="en-US" b="1" dirty="0" err="1" smtClean="0"/>
              <a:t>emasligini</a:t>
            </a:r>
            <a:r>
              <a:rPr lang="en-US" b="1" dirty="0" smtClean="0"/>
              <a:t> </a:t>
            </a:r>
            <a:r>
              <a:rPr lang="en-US" b="1" dirty="0" err="1" smtClean="0"/>
              <a:t>aniqlab</a:t>
            </a:r>
            <a:r>
              <a:rPr lang="en-US" b="1" dirty="0" smtClean="0"/>
              <a:t> </a:t>
            </a:r>
            <a:r>
              <a:rPr lang="en-US" b="1" dirty="0" err="1" smtClean="0"/>
              <a:t>belgilang</a:t>
            </a:r>
            <a:r>
              <a:rPr lang="en-US" b="1" dirty="0" smtClean="0"/>
              <a:t>.</a:t>
            </a:r>
            <a:endParaRPr lang="ru-RU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6845" y="2390177"/>
          <a:ext cx="3275460" cy="4055228"/>
        </p:xfrm>
        <a:graphic>
          <a:graphicData uri="http://schemas.openxmlformats.org/drawingml/2006/table">
            <a:tbl>
              <a:tblPr firstRow="1" bandRow="1"/>
              <a:tblGrid>
                <a:gridCol w="1515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44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8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72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12028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Mulohaza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har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doim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to‘g‘ri</a:t>
                      </a:r>
                      <a:endParaRPr lang="ru-RU" b="1" dirty="0"/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ba’zan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to‘g‘ri</a:t>
                      </a:r>
                      <a:endParaRPr lang="ru-RU" b="1" dirty="0"/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hech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qachon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to‘g‘ri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emas</a:t>
                      </a:r>
                      <a:endParaRPr lang="ru-RU" b="1" dirty="0"/>
                    </a:p>
                  </a:txBody>
                  <a:tcPr vert="vert27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 smtClean="0"/>
                        <a:t>14 </a:t>
                      </a:r>
                      <a:r>
                        <a:rPr lang="en-US" sz="1400" b="1" dirty="0" err="1" smtClean="0"/>
                        <a:t>yoshli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qiz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bolaning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bo‘yi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nech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bo‘lma-ganda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hatotida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bir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marta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hozirgi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bo‘yining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yarmiga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teng</a:t>
                      </a:r>
                      <a:r>
                        <a:rPr lang="en-US" sz="1400" b="1" dirty="0" smtClean="0"/>
                        <a:t> </a:t>
                      </a:r>
                      <a:r>
                        <a:rPr lang="en-US" sz="1400" b="1" dirty="0" err="1" smtClean="0"/>
                        <a:t>bo‘lgan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14 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yoshli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qiz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bolaning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bo‘yi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10 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yoshli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qiz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bola-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ning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bo‘yidan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uzunroq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Овал 6"/>
          <p:cNvSpPr/>
          <p:nvPr/>
        </p:nvSpPr>
        <p:spPr>
          <a:xfrm>
            <a:off x="4084740" y="4461563"/>
            <a:ext cx="250257" cy="25039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669071" y="4440298"/>
            <a:ext cx="250257" cy="25039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498373" y="5725462"/>
            <a:ext cx="250257" cy="25039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085481" y="5718971"/>
            <a:ext cx="250257" cy="25039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676502" y="5718970"/>
            <a:ext cx="250257" cy="25039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4095975" y="5715173"/>
            <a:ext cx="252000" cy="252000"/>
          </a:xfrm>
          <a:prstGeom prst="ellipse">
            <a:avLst/>
          </a:prstGeom>
          <a:solidFill>
            <a:srgbClr val="C00000"/>
          </a:solidFill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514123" y="4475734"/>
            <a:ext cx="250257" cy="25039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506538" y="4473603"/>
            <a:ext cx="250257" cy="25039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56" y="-78059"/>
            <a:ext cx="9192830" cy="69360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52224" y="613317"/>
            <a:ext cx="5296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err="1">
                <a:solidFill>
                  <a:prstClr val="black"/>
                </a:solidFill>
              </a:rPr>
              <a:t>Har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bir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mulohazaning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har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doim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to‘g‘ri</a:t>
            </a:r>
            <a:r>
              <a:rPr lang="en-US" b="1" dirty="0">
                <a:solidFill>
                  <a:prstClr val="black"/>
                </a:solidFill>
              </a:rPr>
              <a:t>, </a:t>
            </a:r>
            <a:r>
              <a:rPr lang="en-US" b="1" dirty="0" err="1">
                <a:solidFill>
                  <a:prstClr val="black"/>
                </a:solidFill>
              </a:rPr>
              <a:t>ba’zan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to‘g‘ri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yoki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hech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qachon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to‘g‘ri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emasligini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aniqlab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belgilang</a:t>
            </a:r>
            <a:r>
              <a:rPr lang="en-US" b="1" dirty="0">
                <a:solidFill>
                  <a:prstClr val="black"/>
                </a:solidFill>
              </a:rPr>
              <a:t>.</a:t>
            </a:r>
            <a:endParaRPr lang="ru-RU" b="1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Таблица 4"/>
              <p:cNvGraphicFramePr>
                <a:graphicFrameLocks noGrp="1"/>
              </p:cNvGraphicFramePr>
              <p:nvPr/>
            </p:nvGraphicFramePr>
            <p:xfrm>
              <a:off x="1774541" y="1453474"/>
              <a:ext cx="8596092" cy="5041256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6823049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68712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2410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680223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</a:tblGrid>
                  <a:tr h="13120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err="1" smtClean="0"/>
                            <a:t>Mulohaza</a:t>
                          </a:r>
                          <a:endParaRPr lang="ru-RU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err="1" smtClean="0"/>
                            <a:t>har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doim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to‘g‘ri</a:t>
                          </a:r>
                          <a:endParaRPr lang="ru-RU" b="1" dirty="0"/>
                        </a:p>
                      </a:txBody>
                      <a:tcPr vert="vert27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err="1" smtClean="0"/>
                            <a:t>ba’zan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to‘g‘ri</a:t>
                          </a:r>
                          <a:endParaRPr lang="ru-RU" b="1" dirty="0"/>
                        </a:p>
                      </a:txBody>
                      <a:tcPr vert="vert27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err="1" smtClean="0"/>
                            <a:t>hech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qachon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to‘g‘ri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emas</a:t>
                          </a:r>
                          <a:endParaRPr lang="ru-RU" b="1" dirty="0"/>
                        </a:p>
                      </a:txBody>
                      <a:tcPr vert="vert27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en-US" sz="1800" b="1" dirty="0" err="1" smtClean="0"/>
                            <a:t>Butun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sonni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o‘zini-o‘ziga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ko‘paytirganda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natija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juft</a:t>
                          </a:r>
                          <a:r>
                            <a:rPr lang="en-US" sz="1800" b="1" dirty="0" smtClean="0"/>
                            <a:t> son </a:t>
                          </a:r>
                          <a:r>
                            <a:rPr lang="en-US" sz="1800" b="1" dirty="0" err="1" smtClean="0"/>
                            <a:t>bo‘ladi</a:t>
                          </a:r>
                          <a:endParaRPr lang="ru-RU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Butun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sonning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ikkilangani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juft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son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bo‘ladi</a:t>
                          </a:r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Toq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sonning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yarmi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butun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son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bo‘ladi</a:t>
                          </a:r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kumimoji="0" lang="en-US" sz="18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𝟑</m:t>
                                </m:r>
                                <m:r>
                                  <a:rPr kumimoji="0" lang="en-US" sz="18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𝒙</m:t>
                                </m:r>
                                <m:r>
                                  <a:rPr kumimoji="0" lang="en-US" sz="18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+</m:t>
                                </m:r>
                                <m:r>
                                  <a:rPr kumimoji="0" lang="en-US" sz="18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𝟏</m:t>
                                </m:r>
                                <m:r>
                                  <a:rPr kumimoji="0" lang="en-US" sz="18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 </m:t>
                                </m:r>
                                <m:f>
                                  <m:fPr>
                                    <m:ctrlPr>
                                      <a:rPr kumimoji="0" lang="en-US" sz="18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US" sz="18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𝟔</m:t>
                                    </m:r>
                                    <m:r>
                                      <a:rPr kumimoji="0" lang="en-US" sz="18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𝒙</m:t>
                                    </m:r>
                                    <m:r>
                                      <a:rPr kumimoji="0" lang="en-US" sz="18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+</m:t>
                                    </m:r>
                                    <m:r>
                                      <a:rPr kumimoji="0" lang="en-US" sz="18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𝟐</m:t>
                                    </m:r>
                                  </m:num>
                                  <m:den>
                                    <m:r>
                                      <a:rPr kumimoji="0" lang="en-US" sz="18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endParaRPr kumimoji="0" lang="en-US" sz="1800" b="1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endParaRPr kumimoji="0" lang="en-US" sz="1800" b="1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endParaRPr kumimoji="0" lang="en-US" sz="24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Agar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tanga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50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marta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tashlansa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, 25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marta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gerb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tomoni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bilan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yerga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tushadi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.</a:t>
                          </a:r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Таблица 4"/>
              <p:cNvGraphicFramePr>
                <a:graphicFrameLocks noGrp="1"/>
              </p:cNvGraphicFramePr>
              <p:nvPr/>
            </p:nvGraphicFramePr>
            <p:xfrm>
              <a:off x="1774541" y="1453474"/>
              <a:ext cx="8596092" cy="5041256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6823049"/>
                    <a:gridCol w="568712"/>
                    <a:gridCol w="524108"/>
                    <a:gridCol w="680223"/>
                  </a:tblGrid>
                  <a:tr h="13120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err="1" smtClean="0"/>
                            <a:t>Mulohaza</a:t>
                          </a:r>
                          <a:endParaRPr lang="ru-RU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err="1" smtClean="0"/>
                            <a:t>har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doim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to‘g‘ri</a:t>
                          </a:r>
                          <a:endParaRPr lang="ru-RU" b="1" dirty="0"/>
                        </a:p>
                      </a:txBody>
                      <a:tcPr vert="vert27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err="1" smtClean="0"/>
                            <a:t>ba’zan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to‘g‘ri</a:t>
                          </a:r>
                          <a:endParaRPr lang="ru-RU" b="1" dirty="0"/>
                        </a:p>
                      </a:txBody>
                      <a:tcPr vert="vert27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err="1" smtClean="0"/>
                            <a:t>hech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qachon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to‘g‘ri</a:t>
                          </a:r>
                          <a:r>
                            <a:rPr lang="en-US" b="1" dirty="0" smtClean="0"/>
                            <a:t> </a:t>
                          </a:r>
                          <a:r>
                            <a:rPr lang="en-US" b="1" dirty="0" err="1" smtClean="0"/>
                            <a:t>emas</a:t>
                          </a:r>
                          <a:endParaRPr lang="ru-RU" b="1" dirty="0"/>
                        </a:p>
                      </a:txBody>
                      <a:tcPr vert="vert27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en-US" sz="1800" b="1" dirty="0" err="1" smtClean="0"/>
                            <a:t>Butun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sonni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o‘zini-o‘ziga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ko‘paytirganda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natija</a:t>
                          </a:r>
                          <a:r>
                            <a:rPr lang="en-US" sz="1800" b="1" dirty="0" smtClean="0"/>
                            <a:t> </a:t>
                          </a:r>
                          <a:r>
                            <a:rPr lang="en-US" sz="1800" b="1" dirty="0" err="1" smtClean="0"/>
                            <a:t>juft</a:t>
                          </a:r>
                          <a:r>
                            <a:rPr lang="en-US" sz="1800" b="1" dirty="0" smtClean="0"/>
                            <a:t> son </a:t>
                          </a:r>
                          <a:r>
                            <a:rPr lang="en-US" sz="1800" b="1" dirty="0" err="1" smtClean="0"/>
                            <a:t>bo‘ladi</a:t>
                          </a:r>
                          <a:endParaRPr lang="ru-RU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Butun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sonning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ikkilangani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juft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son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bo‘ladi</a:t>
                          </a:r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Toq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sonning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yarmi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butun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son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bo‘ladi</a:t>
                          </a:r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</a:tr>
                  <a:tr h="60007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endParaRPr kumimoji="0" lang="en-US" sz="1800" b="1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endParaRPr kumimoji="0" lang="en-US" sz="1800" b="1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endParaRPr kumimoji="0" lang="en-US" sz="24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Agar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tanga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50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marta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tashlansa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, 25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marta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gerb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tomoni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bilan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yerga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US" sz="1800" b="1" i="0" u="none" strike="noStrike" kern="1200" cap="none" spc="0" normalizeH="0" baseline="0" noProof="0" dirty="0" err="1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tushadi</a:t>
                          </a:r>
                          <a:r>
                            <a:rPr kumimoji="0" lang="en-US" sz="18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.</a:t>
                          </a:r>
                          <a:endParaRPr kumimoji="0" lang="ru-RU" sz="24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 smtClean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Прямоугольник 5"/>
          <p:cNvSpPr/>
          <p:nvPr/>
        </p:nvSpPr>
        <p:spPr>
          <a:xfrm>
            <a:off x="2211335" y="4626069"/>
            <a:ext cx="1111853" cy="103875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A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52224" y="4598411"/>
            <a:ext cx="31893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</a:rPr>
              <a:t>A </a:t>
            </a:r>
            <a:r>
              <a:rPr lang="en-US" b="1" dirty="0" err="1">
                <a:solidFill>
                  <a:prstClr val="black"/>
                </a:solidFill>
              </a:rPr>
              <a:t>shaklning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perimetri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smtClean="0">
                <a:solidFill>
                  <a:prstClr val="black"/>
                </a:solidFill>
              </a:rPr>
              <a:t>                   B </a:t>
            </a:r>
            <a:r>
              <a:rPr lang="en-US" b="1" dirty="0" err="1">
                <a:solidFill>
                  <a:prstClr val="black"/>
                </a:solidFill>
              </a:rPr>
              <a:t>shaklning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parametridan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katta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59983" y="4626069"/>
            <a:ext cx="588780" cy="103875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B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49037" y="5041025"/>
            <a:ext cx="588780" cy="62379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60850" y="5061120"/>
            <a:ext cx="234950" cy="5832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211335" y="4626069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162789" y="4628721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230385" y="5508719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170185" y="5502369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773435" y="4638769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179835" y="4645119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773435" y="5508719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783085" y="5045169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776735" y="5496019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363365" y="4873927"/>
            <a:ext cx="150865" cy="15548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130251" y="5109587"/>
            <a:ext cx="144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2131928" y="5156479"/>
            <a:ext cx="144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689422" y="5126333"/>
            <a:ext cx="144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91099" y="5173225"/>
            <a:ext cx="144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16200000">
            <a:off x="2649415" y="5668947"/>
            <a:ext cx="144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16200000">
            <a:off x="2691286" y="5668947"/>
            <a:ext cx="144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16200000">
            <a:off x="4268878" y="5660579"/>
            <a:ext cx="144000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6200000">
            <a:off x="4310749" y="5660579"/>
            <a:ext cx="144000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4" name="Группа 33"/>
          <p:cNvGrpSpPr/>
          <p:nvPr/>
        </p:nvGrpSpPr>
        <p:grpSpPr>
          <a:xfrm>
            <a:off x="8741735" y="2818477"/>
            <a:ext cx="1459287" cy="266313"/>
            <a:chOff x="8741735" y="2818477"/>
            <a:chExt cx="1459287" cy="266313"/>
          </a:xfrm>
        </p:grpSpPr>
        <p:sp>
          <p:nvSpPr>
            <p:cNvPr id="31" name="Овал 30"/>
            <p:cNvSpPr/>
            <p:nvPr/>
          </p:nvSpPr>
          <p:spPr>
            <a:xfrm>
              <a:off x="8741735" y="281847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9950765" y="2829864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9289924" y="283439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Овал 29"/>
          <p:cNvSpPr/>
          <p:nvPr/>
        </p:nvSpPr>
        <p:spPr>
          <a:xfrm>
            <a:off x="9299947" y="2827229"/>
            <a:ext cx="250257" cy="25039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5" name="Группа 34"/>
          <p:cNvGrpSpPr/>
          <p:nvPr/>
        </p:nvGrpSpPr>
        <p:grpSpPr>
          <a:xfrm>
            <a:off x="8757657" y="3161946"/>
            <a:ext cx="1459287" cy="266313"/>
            <a:chOff x="8741735" y="2818477"/>
            <a:chExt cx="1459287" cy="266313"/>
          </a:xfrm>
        </p:grpSpPr>
        <p:sp>
          <p:nvSpPr>
            <p:cNvPr id="36" name="Овал 35"/>
            <p:cNvSpPr/>
            <p:nvPr/>
          </p:nvSpPr>
          <p:spPr>
            <a:xfrm>
              <a:off x="8741735" y="281847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Овал 36"/>
            <p:cNvSpPr/>
            <p:nvPr/>
          </p:nvSpPr>
          <p:spPr>
            <a:xfrm>
              <a:off x="9950765" y="2829864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Овал 37"/>
            <p:cNvSpPr/>
            <p:nvPr/>
          </p:nvSpPr>
          <p:spPr>
            <a:xfrm>
              <a:off x="9289924" y="283439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8757655" y="3557733"/>
            <a:ext cx="1459287" cy="266313"/>
            <a:chOff x="8741735" y="2818477"/>
            <a:chExt cx="1459287" cy="266313"/>
          </a:xfrm>
        </p:grpSpPr>
        <p:sp>
          <p:nvSpPr>
            <p:cNvPr id="40" name="Овал 39"/>
            <p:cNvSpPr/>
            <p:nvPr/>
          </p:nvSpPr>
          <p:spPr>
            <a:xfrm>
              <a:off x="8741735" y="281847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Овал 40"/>
            <p:cNvSpPr/>
            <p:nvPr/>
          </p:nvSpPr>
          <p:spPr>
            <a:xfrm>
              <a:off x="9950765" y="2829864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Овал 41"/>
            <p:cNvSpPr/>
            <p:nvPr/>
          </p:nvSpPr>
          <p:spPr>
            <a:xfrm>
              <a:off x="9289924" y="283439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8771303" y="3994463"/>
            <a:ext cx="1459287" cy="266313"/>
            <a:chOff x="8741735" y="2818477"/>
            <a:chExt cx="1459287" cy="266313"/>
          </a:xfrm>
        </p:grpSpPr>
        <p:sp>
          <p:nvSpPr>
            <p:cNvPr id="44" name="Овал 43"/>
            <p:cNvSpPr/>
            <p:nvPr/>
          </p:nvSpPr>
          <p:spPr>
            <a:xfrm>
              <a:off x="8741735" y="281847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9950765" y="2829864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9289924" y="283439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8784951" y="4936155"/>
            <a:ext cx="1459287" cy="266313"/>
            <a:chOff x="8741735" y="2818477"/>
            <a:chExt cx="1459287" cy="266313"/>
          </a:xfrm>
        </p:grpSpPr>
        <p:sp>
          <p:nvSpPr>
            <p:cNvPr id="48" name="Овал 47"/>
            <p:cNvSpPr/>
            <p:nvPr/>
          </p:nvSpPr>
          <p:spPr>
            <a:xfrm>
              <a:off x="8741735" y="281847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>
              <a:off x="9950765" y="2829864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Овал 49"/>
            <p:cNvSpPr/>
            <p:nvPr/>
          </p:nvSpPr>
          <p:spPr>
            <a:xfrm>
              <a:off x="9289924" y="283439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1" name="Группа 50"/>
          <p:cNvGrpSpPr/>
          <p:nvPr/>
        </p:nvGrpSpPr>
        <p:grpSpPr>
          <a:xfrm>
            <a:off x="8757655" y="6014336"/>
            <a:ext cx="1459287" cy="266313"/>
            <a:chOff x="8741735" y="2818477"/>
            <a:chExt cx="1459287" cy="266313"/>
          </a:xfrm>
        </p:grpSpPr>
        <p:sp>
          <p:nvSpPr>
            <p:cNvPr id="52" name="Овал 51"/>
            <p:cNvSpPr/>
            <p:nvPr/>
          </p:nvSpPr>
          <p:spPr>
            <a:xfrm>
              <a:off x="8741735" y="281847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Овал 52"/>
            <p:cNvSpPr/>
            <p:nvPr/>
          </p:nvSpPr>
          <p:spPr>
            <a:xfrm>
              <a:off x="9950765" y="2829864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Овал 53"/>
            <p:cNvSpPr/>
            <p:nvPr/>
          </p:nvSpPr>
          <p:spPr>
            <a:xfrm>
              <a:off x="9289924" y="2834397"/>
              <a:ext cx="250257" cy="250393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5" name="Овал 54"/>
          <p:cNvSpPr/>
          <p:nvPr/>
        </p:nvSpPr>
        <p:spPr>
          <a:xfrm>
            <a:off x="8769955" y="3170698"/>
            <a:ext cx="250257" cy="25039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9957319" y="3580132"/>
            <a:ext cx="250257" cy="25039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8769958" y="4003213"/>
            <a:ext cx="250257" cy="25039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Овал 57"/>
          <p:cNvSpPr/>
          <p:nvPr/>
        </p:nvSpPr>
        <p:spPr>
          <a:xfrm>
            <a:off x="9998260" y="4944905"/>
            <a:ext cx="250257" cy="25039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9302219" y="6023088"/>
            <a:ext cx="250257" cy="25039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56" y="-78059"/>
            <a:ext cx="9192830" cy="69360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58424" y="493928"/>
            <a:ext cx="5296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err="1" smtClean="0">
                <a:solidFill>
                  <a:prstClr val="black"/>
                </a:solidFill>
              </a:rPr>
              <a:t>Quyidagi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mulohazalarning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har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biri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ba’zan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to‘g‘ri</a:t>
            </a:r>
            <a:r>
              <a:rPr lang="en-US" b="1" dirty="0" smtClean="0">
                <a:solidFill>
                  <a:prstClr val="black"/>
                </a:solidFill>
              </a:rPr>
              <a:t>. </a:t>
            </a:r>
          </a:p>
          <a:p>
            <a:pPr lvl="0"/>
            <a:r>
              <a:rPr lang="en-US" b="1" dirty="0" err="1" smtClean="0">
                <a:solidFill>
                  <a:prstClr val="black"/>
                </a:solidFill>
              </a:rPr>
              <a:t>Mulohazalarning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har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biri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qachon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to‘g‘ri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va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qachon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to‘g‘ri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bo‘lmasligiga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misol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keltiring</a:t>
            </a:r>
            <a:endParaRPr lang="ru-RU" b="1" dirty="0">
              <a:solidFill>
                <a:prstClr val="black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693628" y="1334205"/>
          <a:ext cx="8761625" cy="5379960"/>
        </p:xfrm>
        <a:graphic>
          <a:graphicData uri="http://schemas.openxmlformats.org/drawingml/2006/table">
            <a:tbl>
              <a:tblPr firstRow="1" bandRow="1"/>
              <a:tblGrid>
                <a:gridCol w="2314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1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5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652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Mulohaza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Mulohaza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ba’zan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to‘g‘ri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bo‘lishiga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misol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Mulohaza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ba’zan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noto‘g‘ri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bo‘lishiga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misol</a:t>
                      </a:r>
                      <a:endParaRPr lang="ru-RU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err="1" smtClean="0"/>
                        <a:t>Tangalarining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soni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eng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ko‘p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odamning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puli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eng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ko‘p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bo‘ladi</a:t>
                      </a:r>
                      <a:endParaRPr lang="en-US" sz="1800" b="1" dirty="0" smtClean="0"/>
                    </a:p>
                    <a:p>
                      <a:pPr algn="l"/>
                      <a:endParaRPr lang="en-US" sz="1800" b="1" dirty="0" smtClean="0"/>
                    </a:p>
                    <a:p>
                      <a:pPr algn="l"/>
                      <a:endParaRPr lang="en-US" sz="1800" b="1" dirty="0" smtClean="0"/>
                    </a:p>
                    <a:p>
                      <a:pPr algn="l"/>
                      <a:endParaRPr lang="en-US" sz="1800" b="1" dirty="0" smtClean="0"/>
                    </a:p>
                    <a:p>
                      <a:pPr algn="l"/>
                      <a:endParaRPr lang="en-US" sz="1800" b="1" dirty="0" smtClean="0"/>
                    </a:p>
                    <a:p>
                      <a:pPr algn="l"/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 – B = B – A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en-US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en-US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Agar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kasrning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surat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maxrajiga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xil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sonni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qo‘shsak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kasrning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qiymati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oshadi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047460" y="2090858"/>
            <a:ext cx="30550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err="1">
                <a:solidFill>
                  <a:prstClr val="black"/>
                </a:solidFill>
              </a:rPr>
              <a:t>Aytaylik</a:t>
            </a:r>
            <a:r>
              <a:rPr lang="en-US" b="1" dirty="0">
                <a:solidFill>
                  <a:prstClr val="black"/>
                </a:solidFill>
              </a:rPr>
              <a:t>, </a:t>
            </a:r>
            <a:r>
              <a:rPr lang="en-US" b="1" dirty="0" err="1">
                <a:solidFill>
                  <a:prstClr val="black"/>
                </a:solidFill>
              </a:rPr>
              <a:t>tangalar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qiymati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bir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xil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bo‘lsin</a:t>
            </a:r>
            <a:r>
              <a:rPr lang="en-US" b="1" dirty="0">
                <a:solidFill>
                  <a:prstClr val="black"/>
                </a:solidFill>
              </a:rPr>
              <a:t>. 1-odamda 5 ta 500 </a:t>
            </a:r>
            <a:r>
              <a:rPr lang="en-US" b="1" dirty="0" err="1">
                <a:solidFill>
                  <a:prstClr val="black"/>
                </a:solidFill>
              </a:rPr>
              <a:t>somlik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tanga</a:t>
            </a:r>
            <a:r>
              <a:rPr lang="en-US" b="1" dirty="0">
                <a:solidFill>
                  <a:prstClr val="black"/>
                </a:solidFill>
              </a:rPr>
              <a:t>, </a:t>
            </a:r>
            <a:r>
              <a:rPr lang="en-US" b="1" dirty="0" err="1">
                <a:solidFill>
                  <a:prstClr val="black"/>
                </a:solidFill>
              </a:rPr>
              <a:t>jami</a:t>
            </a:r>
            <a:r>
              <a:rPr lang="en-US" b="1" dirty="0">
                <a:solidFill>
                  <a:prstClr val="black"/>
                </a:solidFill>
              </a:rPr>
              <a:t> 2500 </a:t>
            </a:r>
            <a:r>
              <a:rPr lang="en-US" b="1" dirty="0" err="1" smtClean="0">
                <a:solidFill>
                  <a:prstClr val="black"/>
                </a:solidFill>
              </a:rPr>
              <a:t>so‘m</a:t>
            </a:r>
            <a:r>
              <a:rPr lang="en-US" b="1" dirty="0">
                <a:solidFill>
                  <a:prstClr val="black"/>
                </a:solidFill>
              </a:rPr>
              <a:t>, 2-odamda 10 ta 500 </a:t>
            </a:r>
            <a:r>
              <a:rPr lang="en-US" b="1" dirty="0" err="1" smtClean="0">
                <a:solidFill>
                  <a:prstClr val="black"/>
                </a:solidFill>
              </a:rPr>
              <a:t>so‘mlik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tanga</a:t>
            </a:r>
            <a:r>
              <a:rPr lang="en-US" b="1" dirty="0">
                <a:solidFill>
                  <a:prstClr val="black"/>
                </a:solidFill>
              </a:rPr>
              <a:t>, </a:t>
            </a:r>
            <a:r>
              <a:rPr lang="en-US" b="1" dirty="0" err="1">
                <a:solidFill>
                  <a:prstClr val="black"/>
                </a:solidFill>
              </a:rPr>
              <a:t>jami</a:t>
            </a:r>
            <a:r>
              <a:rPr lang="en-US" b="1" dirty="0">
                <a:solidFill>
                  <a:prstClr val="black"/>
                </a:solidFill>
              </a:rPr>
              <a:t> 5000 </a:t>
            </a:r>
            <a:r>
              <a:rPr lang="en-US" b="1" dirty="0" err="1" smtClean="0">
                <a:solidFill>
                  <a:prstClr val="black"/>
                </a:solidFill>
              </a:rPr>
              <a:t>so‘m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pul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bor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bo‘lsin</a:t>
            </a:r>
            <a:r>
              <a:rPr lang="en-US" b="1" dirty="0">
                <a:solidFill>
                  <a:prstClr val="black"/>
                </a:solidFill>
              </a:rPr>
              <a:t>. </a:t>
            </a:r>
            <a:r>
              <a:rPr lang="en-US" b="1" dirty="0" err="1">
                <a:solidFill>
                  <a:prstClr val="black"/>
                </a:solidFill>
              </a:rPr>
              <a:t>Unda</a:t>
            </a:r>
            <a:r>
              <a:rPr lang="en-US" b="1" dirty="0">
                <a:solidFill>
                  <a:prstClr val="black"/>
                </a:solidFill>
              </a:rPr>
              <a:t> 2-odamning </a:t>
            </a:r>
            <a:r>
              <a:rPr lang="en-US" b="1" dirty="0" err="1">
                <a:solidFill>
                  <a:prstClr val="black"/>
                </a:solidFill>
              </a:rPr>
              <a:t>puli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ko‘p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prstClr val="black"/>
                </a:solidFill>
              </a:rPr>
              <a:t>bo‘ladi</a:t>
            </a:r>
            <a:r>
              <a:rPr lang="en-US" b="1" dirty="0">
                <a:solidFill>
                  <a:prstClr val="black"/>
                </a:solidFill>
              </a:rPr>
              <a:t>. </a:t>
            </a:r>
          </a:p>
          <a:p>
            <a:pPr lvl="0"/>
            <a:r>
              <a:rPr lang="en-US" b="1" dirty="0" err="1">
                <a:solidFill>
                  <a:prstClr val="black"/>
                </a:solidFill>
              </a:rPr>
              <a:t>Demak</a:t>
            </a:r>
            <a:r>
              <a:rPr lang="en-US" b="1" dirty="0">
                <a:solidFill>
                  <a:prstClr val="black"/>
                </a:solidFill>
              </a:rPr>
              <a:t>, </a:t>
            </a:r>
            <a:r>
              <a:rPr lang="en-US" b="1" dirty="0" err="1">
                <a:solidFill>
                  <a:prstClr val="black"/>
                </a:solidFill>
              </a:rPr>
              <a:t>mulohaza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to‘g‘ri</a:t>
            </a:r>
            <a:r>
              <a:rPr lang="en-US" b="1" dirty="0">
                <a:solidFill>
                  <a:srgbClr val="C00000"/>
                </a:solidFill>
              </a:rPr>
              <a:t>!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191624" y="2090858"/>
            <a:ext cx="335634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 err="1"/>
              <a:t>Aytaylik</a:t>
            </a:r>
            <a:r>
              <a:rPr lang="en-US" b="1" dirty="0"/>
              <a:t>, </a:t>
            </a:r>
            <a:r>
              <a:rPr lang="en-US" b="1" dirty="0" err="1"/>
              <a:t>tangalar</a:t>
            </a:r>
            <a:r>
              <a:rPr lang="en-US" b="1" dirty="0"/>
              <a:t> </a:t>
            </a:r>
            <a:r>
              <a:rPr lang="en-US" b="1" dirty="0" err="1"/>
              <a:t>qiymati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xil</a:t>
            </a:r>
            <a:r>
              <a:rPr lang="en-US" b="1" dirty="0"/>
              <a:t> </a:t>
            </a:r>
            <a:r>
              <a:rPr lang="en-US" b="1" dirty="0" err="1" smtClean="0"/>
              <a:t>bo‘lmasin</a:t>
            </a:r>
            <a:r>
              <a:rPr lang="en-US" b="1" dirty="0"/>
              <a:t>. 1-odamda 5 ta 500 </a:t>
            </a:r>
            <a:r>
              <a:rPr lang="en-US" b="1" dirty="0" err="1"/>
              <a:t>somlik</a:t>
            </a:r>
            <a:r>
              <a:rPr lang="en-US" b="1" dirty="0"/>
              <a:t> </a:t>
            </a:r>
            <a:r>
              <a:rPr lang="en-US" b="1" dirty="0" err="1"/>
              <a:t>tanga</a:t>
            </a:r>
            <a:r>
              <a:rPr lang="en-US" b="1" dirty="0"/>
              <a:t>, </a:t>
            </a:r>
            <a:r>
              <a:rPr lang="en-US" b="1" dirty="0" err="1"/>
              <a:t>jami</a:t>
            </a:r>
            <a:r>
              <a:rPr lang="en-US" b="1" dirty="0"/>
              <a:t> 2500 </a:t>
            </a:r>
            <a:r>
              <a:rPr lang="en-US" b="1" dirty="0" err="1" smtClean="0"/>
              <a:t>so‘m</a:t>
            </a:r>
            <a:r>
              <a:rPr lang="en-US" b="1" dirty="0"/>
              <a:t>,                       2-odamda 10 ta 100 </a:t>
            </a:r>
            <a:r>
              <a:rPr lang="en-US" b="1" dirty="0" err="1" smtClean="0"/>
              <a:t>so‘mlik</a:t>
            </a:r>
            <a:r>
              <a:rPr lang="en-US" b="1" dirty="0" smtClean="0"/>
              <a:t> </a:t>
            </a:r>
            <a:r>
              <a:rPr lang="en-US" b="1" dirty="0" err="1"/>
              <a:t>tanga</a:t>
            </a:r>
            <a:r>
              <a:rPr lang="en-US" b="1" dirty="0"/>
              <a:t>, </a:t>
            </a:r>
            <a:r>
              <a:rPr lang="en-US" b="1" dirty="0" err="1"/>
              <a:t>jami</a:t>
            </a:r>
            <a:r>
              <a:rPr lang="en-US" b="1" dirty="0"/>
              <a:t> 1000 </a:t>
            </a:r>
            <a:r>
              <a:rPr lang="en-US" b="1" dirty="0" err="1" smtClean="0"/>
              <a:t>so‘m</a:t>
            </a:r>
            <a:r>
              <a:rPr lang="en-US" b="1" dirty="0" smtClean="0"/>
              <a:t> </a:t>
            </a:r>
            <a:r>
              <a:rPr lang="en-US" b="1" dirty="0" err="1"/>
              <a:t>pul</a:t>
            </a:r>
            <a:r>
              <a:rPr lang="en-US" b="1" dirty="0"/>
              <a:t> </a:t>
            </a:r>
            <a:r>
              <a:rPr lang="en-US" b="1" dirty="0" err="1"/>
              <a:t>bor</a:t>
            </a:r>
            <a:r>
              <a:rPr lang="en-US" b="1" dirty="0"/>
              <a:t> </a:t>
            </a:r>
            <a:r>
              <a:rPr lang="en-US" b="1" dirty="0" err="1" smtClean="0"/>
              <a:t>bo‘lsin</a:t>
            </a:r>
            <a:r>
              <a:rPr lang="en-US" b="1" dirty="0"/>
              <a:t>. </a:t>
            </a:r>
            <a:r>
              <a:rPr lang="en-US" b="1" dirty="0" err="1"/>
              <a:t>Unda</a:t>
            </a:r>
            <a:r>
              <a:rPr lang="en-US" b="1" dirty="0"/>
              <a:t> 2-odamning </a:t>
            </a:r>
            <a:r>
              <a:rPr lang="en-US" b="1" dirty="0" err="1"/>
              <a:t>puli</a:t>
            </a:r>
            <a:r>
              <a:rPr lang="en-US" b="1" dirty="0"/>
              <a:t> </a:t>
            </a:r>
            <a:r>
              <a:rPr lang="en-US" b="1" dirty="0" err="1"/>
              <a:t>kam</a:t>
            </a:r>
            <a:r>
              <a:rPr lang="en-US" b="1" dirty="0"/>
              <a:t> </a:t>
            </a:r>
            <a:r>
              <a:rPr lang="en-US" b="1" dirty="0" err="1" smtClean="0"/>
              <a:t>bo‘ladi</a:t>
            </a:r>
            <a:r>
              <a:rPr lang="en-US" b="1" dirty="0"/>
              <a:t>. </a:t>
            </a:r>
          </a:p>
          <a:p>
            <a:pPr>
              <a:defRPr/>
            </a:pPr>
            <a:r>
              <a:rPr lang="en-US" b="1" dirty="0" err="1"/>
              <a:t>Demak</a:t>
            </a:r>
            <a:r>
              <a:rPr lang="en-US" b="1" dirty="0"/>
              <a:t>, </a:t>
            </a:r>
            <a:r>
              <a:rPr lang="en-US" b="1" dirty="0" err="1"/>
              <a:t>mulohaza</a:t>
            </a:r>
            <a:r>
              <a:rPr lang="en-US" b="1" dirty="0"/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noto‘g‘ri</a:t>
            </a:r>
            <a:r>
              <a:rPr lang="en-US" b="1" dirty="0">
                <a:solidFill>
                  <a:srgbClr val="C00000"/>
                </a:solidFill>
              </a:rPr>
              <a:t>!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026199" y="4316128"/>
            <a:ext cx="31471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>
                <a:solidFill>
                  <a:prstClr val="black"/>
                </a:solidFill>
              </a:rPr>
              <a:t>Aytaylik</a:t>
            </a:r>
            <a:r>
              <a:rPr lang="en-US" b="1" dirty="0">
                <a:solidFill>
                  <a:prstClr val="black"/>
                </a:solidFill>
              </a:rPr>
              <a:t>, A = B = 25 </a:t>
            </a:r>
            <a:r>
              <a:rPr lang="en-US" b="1" dirty="0" err="1" smtClean="0">
                <a:solidFill>
                  <a:prstClr val="black"/>
                </a:solidFill>
              </a:rPr>
              <a:t>bo‘lsin</a:t>
            </a:r>
            <a:r>
              <a:rPr lang="en-US" b="1" dirty="0">
                <a:solidFill>
                  <a:prstClr val="black"/>
                </a:solidFill>
              </a:rPr>
              <a:t>. </a:t>
            </a:r>
            <a:r>
              <a:rPr lang="en-US" b="1" dirty="0" err="1">
                <a:solidFill>
                  <a:prstClr val="black"/>
                </a:solidFill>
              </a:rPr>
              <a:t>Unda</a:t>
            </a:r>
            <a:r>
              <a:rPr lang="en-US" b="1" dirty="0">
                <a:solidFill>
                  <a:prstClr val="black"/>
                </a:solidFill>
              </a:rPr>
              <a:t>  25 – 25 = 25 – 25</a:t>
            </a:r>
          </a:p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</a:rPr>
              <a:t>                       0 =  0</a:t>
            </a:r>
          </a:p>
          <a:p>
            <a:pPr lvl="0">
              <a:defRPr/>
            </a:pPr>
            <a:r>
              <a:rPr lang="en-US" b="1" dirty="0" err="1">
                <a:solidFill>
                  <a:prstClr val="black"/>
                </a:solidFill>
              </a:rPr>
              <a:t>Demak</a:t>
            </a:r>
            <a:r>
              <a:rPr lang="en-US" b="1" dirty="0">
                <a:solidFill>
                  <a:prstClr val="black"/>
                </a:solidFill>
              </a:rPr>
              <a:t>, </a:t>
            </a:r>
            <a:r>
              <a:rPr lang="en-US" b="1" dirty="0" err="1">
                <a:solidFill>
                  <a:prstClr val="black"/>
                </a:solidFill>
              </a:rPr>
              <a:t>mulohaza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to‘g‘ri</a:t>
            </a:r>
            <a:r>
              <a:rPr lang="en-US" b="1" dirty="0">
                <a:solidFill>
                  <a:srgbClr val="C00000"/>
                </a:solidFill>
              </a:rPr>
              <a:t>!</a:t>
            </a:r>
            <a:endParaRPr lang="ru-RU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Прямоугольник 60"/>
              <p:cNvSpPr/>
              <p:nvPr/>
            </p:nvSpPr>
            <p:spPr>
              <a:xfrm>
                <a:off x="7262413" y="4316127"/>
                <a:ext cx="3093699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b="1" dirty="0">
                    <a:solidFill>
                      <a:prstClr val="black"/>
                    </a:solidFill>
                  </a:rPr>
                  <a:t>Aytaylik, A = 10, B = 25 </a:t>
                </a:r>
                <a:r>
                  <a:rPr lang="en-US" b="1" dirty="0" err="1" smtClean="0">
                    <a:solidFill>
                      <a:prstClr val="black"/>
                    </a:solidFill>
                  </a:rPr>
                  <a:t>bo‘lsin</a:t>
                </a:r>
                <a:r>
                  <a:rPr lang="en-US" b="1" dirty="0">
                    <a:solidFill>
                      <a:prstClr val="black"/>
                    </a:solidFill>
                  </a:rPr>
                  <a:t>. </a:t>
                </a:r>
              </a:p>
              <a:p>
                <a:pPr lvl="0">
                  <a:defRPr/>
                </a:pPr>
                <a:r>
                  <a:rPr lang="en-US" b="1" dirty="0" err="1">
                    <a:solidFill>
                      <a:prstClr val="black"/>
                    </a:solidFill>
                  </a:rPr>
                  <a:t>Unda</a:t>
                </a:r>
                <a:r>
                  <a:rPr lang="en-US" b="1" dirty="0">
                    <a:solidFill>
                      <a:prstClr val="black"/>
                    </a:solidFill>
                  </a:rPr>
                  <a:t>  10 – 25 = 25 – 10</a:t>
                </a:r>
              </a:p>
              <a:p>
                <a:pPr lvl="0">
                  <a:defRPr/>
                </a:pPr>
                <a:r>
                  <a:rPr lang="en-US" b="1" dirty="0">
                    <a:solidFill>
                      <a:prstClr val="black"/>
                    </a:solidFill>
                  </a:rPr>
                  <a:t>                   -15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b="1" dirty="0">
                    <a:solidFill>
                      <a:prstClr val="black"/>
                    </a:solidFill>
                  </a:rPr>
                  <a:t> 15</a:t>
                </a:r>
              </a:p>
              <a:p>
                <a:pPr lvl="0">
                  <a:defRPr/>
                </a:pPr>
                <a:r>
                  <a:rPr lang="en-US" b="1" dirty="0" err="1">
                    <a:solidFill>
                      <a:prstClr val="black"/>
                    </a:solidFill>
                  </a:rPr>
                  <a:t>Demak</a:t>
                </a:r>
                <a:r>
                  <a:rPr lang="en-US" b="1" dirty="0">
                    <a:solidFill>
                      <a:prstClr val="black"/>
                    </a:solidFill>
                  </a:rPr>
                  <a:t>, </a:t>
                </a:r>
                <a:r>
                  <a:rPr lang="en-US" b="1" dirty="0" err="1">
                    <a:solidFill>
                      <a:prstClr val="black"/>
                    </a:solidFill>
                  </a:rPr>
                  <a:t>mulohaza</a:t>
                </a:r>
                <a:r>
                  <a:rPr lang="en-US" b="1" dirty="0">
                    <a:solidFill>
                      <a:prstClr val="black"/>
                    </a:solidFill>
                  </a:rPr>
                  <a:t> </a:t>
                </a:r>
                <a:r>
                  <a:rPr lang="en-US" b="1" dirty="0" err="1" smtClean="0">
                    <a:solidFill>
                      <a:srgbClr val="C00000"/>
                    </a:solidFill>
                  </a:rPr>
                  <a:t>noto‘g‘ri</a:t>
                </a:r>
                <a:r>
                  <a:rPr lang="en-US" b="1" dirty="0">
                    <a:solidFill>
                      <a:srgbClr val="C00000"/>
                    </a:solidFill>
                  </a:rPr>
                  <a:t>!</a:t>
                </a:r>
                <a:endParaRPr lang="ru-RU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1" name="Прямоугольник 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2413" y="4316127"/>
                <a:ext cx="3093699" cy="1200329"/>
              </a:xfrm>
              <a:prstGeom prst="rect">
                <a:avLst/>
              </a:prstGeom>
              <a:blipFill rotWithShape="1">
                <a:blip r:embed="rId3"/>
                <a:stretch>
                  <a:fillRect l="-18" t="-3" r="17" b="18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Прямоугольник 61"/>
              <p:cNvSpPr/>
              <p:nvPr/>
            </p:nvSpPr>
            <p:spPr>
              <a:xfrm>
                <a:off x="4047460" y="5512962"/>
                <a:ext cx="2970024" cy="11696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b="1" dirty="0">
                    <a:solidFill>
                      <a:prstClr val="black"/>
                    </a:solidFill>
                  </a:rPr>
                  <a:t>Aytaylik, </a:t>
                </a:r>
                <a:r>
                  <a:rPr lang="en-US" b="1" dirty="0" err="1">
                    <a:solidFill>
                      <a:prstClr val="black"/>
                    </a:solidFill>
                  </a:rPr>
                  <a:t>kasr</a:t>
                </a:r>
                <a:r>
                  <a:rPr lang="en-US" b="1" dirty="0">
                    <a:solidFill>
                      <a:prstClr val="black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en-US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b="1" dirty="0">
                    <a:solidFill>
                      <a:prstClr val="black"/>
                    </a:solidFill>
                  </a:rPr>
                  <a:t> </a:t>
                </a:r>
                <a:r>
                  <a:rPr lang="en-US" b="1" dirty="0" smtClean="0">
                    <a:solidFill>
                      <a:prstClr val="black"/>
                    </a:solidFill>
                  </a:rPr>
                  <a:t>bo‘lsin</a:t>
                </a:r>
                <a:r>
                  <a:rPr lang="en-US" b="1" dirty="0">
                    <a:solidFill>
                      <a:prstClr val="black"/>
                    </a:solidFill>
                  </a:rPr>
                  <a:t>. </a:t>
                </a:r>
                <a:r>
                  <a:rPr lang="en-US" b="1" dirty="0" err="1">
                    <a:solidFill>
                      <a:prstClr val="black"/>
                    </a:solidFill>
                  </a:rPr>
                  <a:t>Unda</a:t>
                </a:r>
                <a:r>
                  <a:rPr lang="en-US" b="1" dirty="0">
                    <a:solidFill>
                      <a:prstClr val="black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b="1" dirty="0">
                    <a:solidFill>
                      <a:prstClr val="black"/>
                    </a:solidFill>
                  </a:rPr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b="1" dirty="0">
                    <a:solidFill>
                      <a:prstClr val="black"/>
                    </a:solidFill>
                  </a:rPr>
                  <a:t>  va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b="1" dirty="0">
                    <a:solidFill>
                      <a:prstClr val="black"/>
                    </a:solidFill>
                  </a:rPr>
                  <a:t>  &gt;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b="1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>
                  <a:defRPr/>
                </a:pPr>
                <a:r>
                  <a:rPr lang="en-US" b="1" dirty="0">
                    <a:solidFill>
                      <a:prstClr val="black"/>
                    </a:solidFill>
                  </a:rPr>
                  <a:t>Demak, </a:t>
                </a:r>
                <a:r>
                  <a:rPr lang="en-US" b="1" dirty="0" err="1">
                    <a:solidFill>
                      <a:prstClr val="black"/>
                    </a:solidFill>
                  </a:rPr>
                  <a:t>mulohaza</a:t>
                </a:r>
                <a:r>
                  <a:rPr lang="en-US" b="1" dirty="0">
                    <a:solidFill>
                      <a:prstClr val="black"/>
                    </a:solidFill>
                  </a:rPr>
                  <a:t> </a:t>
                </a:r>
                <a:r>
                  <a:rPr lang="en-US" b="1" dirty="0" err="1" smtClean="0">
                    <a:solidFill>
                      <a:srgbClr val="C00000"/>
                    </a:solidFill>
                  </a:rPr>
                  <a:t>to‘g‘ri</a:t>
                </a:r>
                <a:r>
                  <a:rPr lang="en-US" b="1" dirty="0">
                    <a:solidFill>
                      <a:srgbClr val="C00000"/>
                    </a:solidFill>
                  </a:rPr>
                  <a:t>!</a:t>
                </a:r>
                <a:endParaRPr lang="ru-RU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2" name="Прямоугольник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7460" y="5512962"/>
                <a:ext cx="2970024" cy="1169616"/>
              </a:xfrm>
              <a:prstGeom prst="rect">
                <a:avLst/>
              </a:prstGeom>
              <a:blipFill rotWithShape="1">
                <a:blip r:embed="rId4"/>
                <a:stretch>
                  <a:fillRect l="-20" t="-45" r="3" b="40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Прямоугольник 62"/>
              <p:cNvSpPr/>
              <p:nvPr/>
            </p:nvSpPr>
            <p:spPr>
              <a:xfrm>
                <a:off x="7191624" y="5512962"/>
                <a:ext cx="3164488" cy="11682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b="1" dirty="0"/>
                  <a:t>Aytaylik, </a:t>
                </a:r>
                <a:r>
                  <a:rPr lang="en-US" b="1" dirty="0" err="1"/>
                  <a:t>kasr</a:t>
                </a:r>
                <a:r>
                  <a:rPr lang="en-US" b="1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US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b="1" dirty="0"/>
                  <a:t> </a:t>
                </a:r>
                <a:r>
                  <a:rPr lang="en-US" b="1" dirty="0" smtClean="0"/>
                  <a:t>bo‘lsin</a:t>
                </a:r>
                <a:r>
                  <a:rPr lang="en-US" b="1" dirty="0"/>
                  <a:t>. </a:t>
                </a:r>
              </a:p>
              <a:p>
                <a:pPr lvl="0">
                  <a:defRPr/>
                </a:pPr>
                <a:r>
                  <a:rPr lang="en-US" b="1" dirty="0" err="1"/>
                  <a:t>Unda</a:t>
                </a:r>
                <a:r>
                  <a:rPr lang="en-US" b="1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US" b="1" dirty="0"/>
                  <a:t> =</a:t>
                </a:r>
                <a:r>
                  <a:rPr lang="en-US" b="1" dirty="0">
                    <a:solidFill>
                      <a:prstClr val="black"/>
                    </a:solidFill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b="1" dirty="0">
                    <a:solidFill>
                      <a:prstClr val="black"/>
                    </a:solidFill>
                  </a:rPr>
                  <a:t>   va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b="1" dirty="0">
                    <a:solidFill>
                      <a:prstClr val="black"/>
                    </a:solidFill>
                  </a:rPr>
                  <a:t>  &lt;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b="1" dirty="0"/>
                  <a:t>  Demak, </a:t>
                </a:r>
                <a:r>
                  <a:rPr lang="en-US" b="1" dirty="0" err="1"/>
                  <a:t>mulohaza</a:t>
                </a:r>
                <a:r>
                  <a:rPr lang="en-US" b="1" dirty="0"/>
                  <a:t> </a:t>
                </a:r>
                <a:r>
                  <a:rPr lang="en-US" b="1" dirty="0" err="1" smtClean="0">
                    <a:solidFill>
                      <a:srgbClr val="C00000"/>
                    </a:solidFill>
                  </a:rPr>
                  <a:t>noto‘g‘ri</a:t>
                </a:r>
                <a:r>
                  <a:rPr lang="en-US" b="1" dirty="0">
                    <a:solidFill>
                      <a:srgbClr val="C00000"/>
                    </a:solidFill>
                  </a:rPr>
                  <a:t>!</a:t>
                </a:r>
                <a:endParaRPr lang="ru-RU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3" name="Прямоугольник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1624" y="5512962"/>
                <a:ext cx="3164488" cy="1168269"/>
              </a:xfrm>
              <a:prstGeom prst="rect">
                <a:avLst/>
              </a:prstGeom>
              <a:blipFill rotWithShape="1">
                <a:blip r:embed="rId5"/>
                <a:stretch>
                  <a:fillRect l="-8" t="-45" r="17" b="34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  <p:bldP spid="60" grpId="0"/>
      <p:bldP spid="61" grpId="0"/>
      <p:bldP spid="62" grpId="0"/>
      <p:bldP spid="6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125" y="13811"/>
            <a:ext cx="9135750" cy="68303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579" y="0"/>
            <a:ext cx="914084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125" y="18574"/>
            <a:ext cx="9135750" cy="68208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77" y="0"/>
            <a:ext cx="915344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872" y="0"/>
            <a:ext cx="9084256" cy="6858000"/>
          </a:xfrm>
          <a:prstGeom prst="rect">
            <a:avLst/>
          </a:prstGeom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6687879" y="3817088"/>
            <a:ext cx="1562986" cy="31898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flipV="1">
            <a:off x="8250865" y="3005469"/>
            <a:ext cx="0" cy="811619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8250866" y="3005469"/>
            <a:ext cx="861236" cy="0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9112102" y="2193851"/>
            <a:ext cx="0" cy="886046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9112102" y="2193851"/>
            <a:ext cx="861237" cy="0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9936378" y="1382234"/>
            <a:ext cx="0" cy="737189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240775" y="5221992"/>
            <a:ext cx="40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872" y="0"/>
            <a:ext cx="9084256" cy="6858000"/>
          </a:xfrm>
          <a:prstGeom prst="rect">
            <a:avLst/>
          </a:prstGeom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6687879" y="3848987"/>
            <a:ext cx="776177" cy="0"/>
          </a:xfrm>
          <a:prstGeom prst="straightConnector1">
            <a:avLst/>
          </a:prstGeom>
          <a:ln w="38100">
            <a:solidFill>
              <a:srgbClr val="FF9966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flipV="1">
            <a:off x="7453423" y="3037368"/>
            <a:ext cx="0" cy="811619"/>
          </a:xfrm>
          <a:prstGeom prst="straightConnector1">
            <a:avLst/>
          </a:prstGeom>
          <a:ln w="38100">
            <a:solidFill>
              <a:srgbClr val="FF9966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7453423" y="3037368"/>
            <a:ext cx="786810" cy="1"/>
          </a:xfrm>
          <a:prstGeom prst="straightConnector1">
            <a:avLst/>
          </a:prstGeom>
          <a:ln w="38100">
            <a:solidFill>
              <a:srgbClr val="FF9966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8240233" y="2151322"/>
            <a:ext cx="0" cy="886046"/>
          </a:xfrm>
          <a:prstGeom prst="straightConnector1">
            <a:avLst/>
          </a:prstGeom>
          <a:ln w="38100">
            <a:solidFill>
              <a:srgbClr val="FF9966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8240233" y="2186765"/>
            <a:ext cx="861237" cy="0"/>
          </a:xfrm>
          <a:prstGeom prst="straightConnector1">
            <a:avLst/>
          </a:prstGeom>
          <a:ln w="38100">
            <a:solidFill>
              <a:srgbClr val="FF9966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9101470" y="1417677"/>
            <a:ext cx="0" cy="737189"/>
          </a:xfrm>
          <a:prstGeom prst="straightConnector1">
            <a:avLst/>
          </a:prstGeom>
          <a:ln w="38100">
            <a:solidFill>
              <a:srgbClr val="FF9966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240775" y="5221992"/>
            <a:ext cx="40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</a:t>
            </a:r>
            <a:endParaRPr lang="ru-RU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9083754" y="1392869"/>
            <a:ext cx="861237" cy="0"/>
          </a:xfrm>
          <a:prstGeom prst="straightConnector1">
            <a:avLst/>
          </a:prstGeom>
          <a:ln w="38100">
            <a:solidFill>
              <a:srgbClr val="FF9966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240233" y="5221992"/>
            <a:ext cx="40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872" y="0"/>
            <a:ext cx="9084256" cy="6858000"/>
          </a:xfrm>
          <a:prstGeom prst="rect">
            <a:avLst/>
          </a:prstGeom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6613448" y="3037368"/>
            <a:ext cx="0" cy="811619"/>
          </a:xfrm>
          <a:prstGeom prst="straightConnector1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6613448" y="3037368"/>
            <a:ext cx="839975" cy="1"/>
          </a:xfrm>
          <a:prstGeom prst="straightConnector1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7453423" y="2151322"/>
            <a:ext cx="0" cy="886048"/>
          </a:xfrm>
          <a:prstGeom prst="straightConnector1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7453423" y="2193854"/>
            <a:ext cx="786810" cy="0"/>
          </a:xfrm>
          <a:prstGeom prst="straightConnector1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8240233" y="1286540"/>
            <a:ext cx="0" cy="900225"/>
          </a:xfrm>
          <a:prstGeom prst="straightConnector1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272132" y="1350333"/>
            <a:ext cx="1637414" cy="5"/>
          </a:xfrm>
          <a:prstGeom prst="straightConnector1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240775" y="5221992"/>
            <a:ext cx="40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240233" y="5221992"/>
            <a:ext cx="40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9407282" y="5221992"/>
            <a:ext cx="40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996" y="0"/>
            <a:ext cx="908400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92595" y="3040912"/>
            <a:ext cx="3147238" cy="114831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047" y="428"/>
            <a:ext cx="9161905" cy="6857143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 flipV="1">
            <a:off x="5847907" y="3466214"/>
            <a:ext cx="2488019" cy="10633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H="1" flipV="1">
            <a:off x="7517219" y="2626242"/>
            <a:ext cx="818707" cy="839972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7517219" y="2626242"/>
            <a:ext cx="818707" cy="10634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8335926" y="1796904"/>
            <a:ext cx="0" cy="839972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8335926" y="1796904"/>
            <a:ext cx="1616148" cy="10634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2360428" y="2987746"/>
            <a:ext cx="191386" cy="20201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2360428" y="3211030"/>
            <a:ext cx="191386" cy="20201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551814" y="2967051"/>
            <a:ext cx="140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/>
              <a:t>To‘g‘ri</a:t>
            </a:r>
            <a:endParaRPr lang="en-US" sz="1400" b="1" dirty="0" smtClean="0"/>
          </a:p>
          <a:p>
            <a:r>
              <a:rPr lang="en-US" sz="1400" b="1" dirty="0" err="1" smtClean="0"/>
              <a:t>Noto‘g‘ri</a:t>
            </a:r>
            <a:endParaRPr lang="ru-RU" sz="14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881963" y="3476847"/>
            <a:ext cx="3232297" cy="6485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" t="48680" r="60133" b="40919"/>
          <a:stretch>
            <a:fillRect/>
          </a:stretch>
        </p:blipFill>
        <p:spPr>
          <a:xfrm>
            <a:off x="1667450" y="3451662"/>
            <a:ext cx="3508743" cy="712381"/>
          </a:xfrm>
          <a:prstGeom prst="rect">
            <a:avLst/>
          </a:prstGeom>
        </p:spPr>
      </p:pic>
      <p:sp>
        <p:nvSpPr>
          <p:cNvPr id="21" name="Овал 20"/>
          <p:cNvSpPr/>
          <p:nvPr/>
        </p:nvSpPr>
        <p:spPr>
          <a:xfrm>
            <a:off x="2328530" y="3196050"/>
            <a:ext cx="255182" cy="23755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047" y="428"/>
            <a:ext cx="9161905" cy="6857143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 flipV="1">
            <a:off x="5847907" y="3466214"/>
            <a:ext cx="2488019" cy="10633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H="1">
            <a:off x="8335926" y="3466214"/>
            <a:ext cx="1" cy="861023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8335926" y="3428999"/>
            <a:ext cx="808074" cy="866553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9144000" y="1796904"/>
            <a:ext cx="0" cy="1590133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9144000" y="1796904"/>
            <a:ext cx="808074" cy="0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2360428" y="2987746"/>
            <a:ext cx="191386" cy="20201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2360428" y="3211030"/>
            <a:ext cx="191386" cy="20201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551814" y="2967051"/>
            <a:ext cx="140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/>
              <a:t>To‘g‘ri</a:t>
            </a:r>
            <a:endParaRPr lang="en-US" sz="1400" b="1" dirty="0" smtClean="0"/>
          </a:p>
          <a:p>
            <a:r>
              <a:rPr lang="en-US" sz="1400" b="1" dirty="0" err="1" smtClean="0"/>
              <a:t>Noto‘g‘ri</a:t>
            </a:r>
            <a:endParaRPr lang="ru-RU" sz="14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881963" y="3476847"/>
            <a:ext cx="3232297" cy="6485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328530" y="3196050"/>
            <a:ext cx="255182" cy="23755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" t="70259" r="60133" b="19804"/>
          <a:stretch>
            <a:fillRect/>
          </a:stretch>
        </p:blipFill>
        <p:spPr>
          <a:xfrm>
            <a:off x="1669313" y="3488195"/>
            <a:ext cx="3508743" cy="680482"/>
          </a:xfrm>
          <a:prstGeom prst="rect">
            <a:avLst/>
          </a:prstGeom>
        </p:spPr>
      </p:pic>
      <p:pic>
        <p:nvPicPr>
          <p:cNvPr id="22" name="Рисунок 2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" t="59081" r="60133" b="35485"/>
          <a:stretch>
            <a:fillRect/>
          </a:stretch>
        </p:blipFill>
        <p:spPr>
          <a:xfrm>
            <a:off x="1694113" y="2608514"/>
            <a:ext cx="3508743" cy="372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047" y="428"/>
            <a:ext cx="9161905" cy="6857143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 flipH="1" flipV="1">
            <a:off x="5784111" y="2582504"/>
            <a:ext cx="0" cy="894344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V="1">
            <a:off x="5784110" y="1796904"/>
            <a:ext cx="871871" cy="795066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6655981" y="1796904"/>
            <a:ext cx="3254495" cy="5318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2360428" y="2987746"/>
            <a:ext cx="191386" cy="20201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2360428" y="3211030"/>
            <a:ext cx="191386" cy="20201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551814" y="2967051"/>
            <a:ext cx="140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/>
              <a:t>To‘g‘ri</a:t>
            </a:r>
            <a:endParaRPr lang="en-US" sz="1400" b="1" dirty="0" smtClean="0"/>
          </a:p>
          <a:p>
            <a:r>
              <a:rPr lang="en-US" sz="1400" b="1" dirty="0" err="1" smtClean="0"/>
              <a:t>Noto‘g‘ri</a:t>
            </a:r>
            <a:endParaRPr lang="ru-RU" sz="14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881963" y="3476847"/>
            <a:ext cx="3232297" cy="6485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328530" y="2951495"/>
            <a:ext cx="255182" cy="23755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" t="90444" r="59669" b="-381"/>
          <a:stretch>
            <a:fillRect/>
          </a:stretch>
        </p:blipFill>
        <p:spPr>
          <a:xfrm>
            <a:off x="1743738" y="3487974"/>
            <a:ext cx="3508743" cy="680482"/>
          </a:xfrm>
          <a:prstGeom prst="rect">
            <a:avLst/>
          </a:prstGeom>
        </p:spPr>
      </p:pic>
      <p:pic>
        <p:nvPicPr>
          <p:cNvPr id="22" name="Рисунок 2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" t="79987" r="60133" b="14734"/>
          <a:stretch>
            <a:fillRect/>
          </a:stretch>
        </p:blipFill>
        <p:spPr>
          <a:xfrm>
            <a:off x="1743739" y="2582504"/>
            <a:ext cx="3508743" cy="3615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GA TAYYORLANISH BO‘YICHA USLUBIY TAVSIYALAR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58645" y="1084571"/>
            <a:ext cx="1173333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	</a:t>
            </a:r>
            <a:r>
              <a:rPr lang="en-US" sz="2800" b="1" dirty="0">
                <a:solidFill>
                  <a:srgbClr val="C00000"/>
                </a:solidFill>
              </a:rPr>
              <a:t>PISA </a:t>
            </a:r>
            <a:r>
              <a:rPr lang="en-US" sz="2800" b="1" dirty="0" err="1">
                <a:solidFill>
                  <a:srgbClr val="C00000"/>
                </a:solidFill>
              </a:rPr>
              <a:t>tadqiqotlarida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matematik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savodxonlikni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baholashda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mamlakatimiz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o‘quvchilari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qanday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muammolarga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duch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kelishi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mumkin</a:t>
            </a:r>
            <a:r>
              <a:rPr lang="en-US" sz="2800" b="1" dirty="0">
                <a:solidFill>
                  <a:srgbClr val="C00000"/>
                </a:solidFill>
              </a:rPr>
              <a:t>? </a:t>
            </a:r>
            <a:endParaRPr lang="en-US" sz="2800" b="1" dirty="0" smtClean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 smtClean="0"/>
              <a:t>Darsliklarda</a:t>
            </a:r>
            <a:r>
              <a:rPr lang="en-US" sz="2800" b="1" dirty="0" smtClean="0"/>
              <a:t> </a:t>
            </a:r>
            <a:r>
              <a:rPr lang="en-US" sz="2800" b="1" dirty="0"/>
              <a:t>PISA </a:t>
            </a:r>
            <a:r>
              <a:rPr lang="en-US" sz="2800" b="1" dirty="0" err="1"/>
              <a:t>topshiriqlariga</a:t>
            </a:r>
            <a:r>
              <a:rPr lang="en-US" sz="2800" b="1" dirty="0"/>
              <a:t> </a:t>
            </a:r>
            <a:r>
              <a:rPr lang="en-US" sz="2800" b="1" dirty="0" err="1" smtClean="0"/>
              <a:t>o‘xshash</a:t>
            </a:r>
            <a:r>
              <a:rPr lang="en-US" sz="2800" b="1" dirty="0" smtClean="0"/>
              <a:t> </a:t>
            </a:r>
            <a:r>
              <a:rPr lang="en-US" sz="2800" b="1" dirty="0" err="1"/>
              <a:t>masalalarning</a:t>
            </a:r>
            <a:r>
              <a:rPr lang="en-US" sz="2800" b="1" dirty="0"/>
              <a:t> </a:t>
            </a:r>
            <a:r>
              <a:rPr lang="en-US" sz="2800" b="1" dirty="0" err="1" smtClean="0"/>
              <a:t>kamligi</a:t>
            </a:r>
            <a:r>
              <a:rPr lang="en-US" sz="2800" b="1" dirty="0" smtClean="0"/>
              <a:t> </a:t>
            </a:r>
            <a:r>
              <a:rPr lang="en-US" sz="2800" b="1" dirty="0" err="1"/>
              <a:t>sababli</a:t>
            </a:r>
            <a:r>
              <a:rPr lang="en-US" sz="2800" b="1" dirty="0"/>
              <a:t> </a:t>
            </a:r>
            <a:r>
              <a:rPr lang="en-US" sz="2800" b="1" dirty="0" err="1" smtClean="0"/>
              <a:t>ularning</a:t>
            </a:r>
            <a:r>
              <a:rPr lang="en-US" sz="2800" b="1" dirty="0" smtClean="0"/>
              <a:t> </a:t>
            </a:r>
            <a:r>
              <a:rPr lang="en-US" sz="2800" b="1" dirty="0" err="1"/>
              <a:t>natijalari</a:t>
            </a:r>
            <a:r>
              <a:rPr lang="en-US" sz="2800" b="1" dirty="0"/>
              <a:t> past </a:t>
            </a:r>
            <a:r>
              <a:rPr lang="en-US" sz="2800" b="1" dirty="0" err="1" smtClean="0"/>
              <a:t>bo‘lishi</a:t>
            </a:r>
            <a:r>
              <a:rPr lang="en-US" sz="2800" b="1" dirty="0" smtClean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smtClean="0"/>
              <a:t>PISA </a:t>
            </a:r>
            <a:r>
              <a:rPr lang="en-US" sz="2800" b="1" dirty="0" err="1" smtClean="0"/>
              <a:t>topshiriqlarida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berilgan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muammolarni</a:t>
            </a:r>
            <a:r>
              <a:rPr lang="en-US" sz="2800" b="1" dirty="0" smtClean="0"/>
              <a:t> </a:t>
            </a:r>
            <a:r>
              <a:rPr lang="en-US" sz="2800" b="1" dirty="0" err="1"/>
              <a:t>hal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/>
              <a:t> </a:t>
            </a:r>
            <a:r>
              <a:rPr lang="en-US" sz="2800" b="1" dirty="0" err="1" smtClean="0"/>
              <a:t>usuli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haqida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ko‘rsatmalar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yo‘q</a:t>
            </a:r>
            <a:r>
              <a:rPr lang="en-US" sz="2800" b="1" dirty="0"/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smtClean="0"/>
              <a:t>PISA </a:t>
            </a:r>
            <a:r>
              <a:rPr lang="en-US" sz="2800" b="1" dirty="0" err="1"/>
              <a:t>topshiriqlari</a:t>
            </a:r>
            <a:r>
              <a:rPr lang="en-US" sz="2800" b="1" dirty="0"/>
              <a:t> </a:t>
            </a:r>
            <a:r>
              <a:rPr lang="en-US" sz="2800" b="1" dirty="0" err="1" smtClean="0"/>
              <a:t>turli</a:t>
            </a:r>
            <a:r>
              <a:rPr lang="en-US" sz="2800" b="1" dirty="0" smtClean="0"/>
              <a:t> </a:t>
            </a:r>
            <a:r>
              <a:rPr lang="en-US" sz="2800" b="1" dirty="0"/>
              <a:t>(</a:t>
            </a:r>
            <a:r>
              <a:rPr lang="en-US" sz="2800" b="1" dirty="0" err="1"/>
              <a:t>matnli</a:t>
            </a:r>
            <a:r>
              <a:rPr lang="en-US" sz="2800" b="1" dirty="0"/>
              <a:t>, </a:t>
            </a:r>
            <a:r>
              <a:rPr lang="en-US" sz="2800" b="1" dirty="0" err="1"/>
              <a:t>rasmli</a:t>
            </a:r>
            <a:r>
              <a:rPr lang="en-US" sz="2800" b="1" dirty="0"/>
              <a:t>, </a:t>
            </a:r>
            <a:r>
              <a:rPr lang="en-US" sz="2800" b="1" dirty="0" err="1" smtClean="0"/>
              <a:t>diagramma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jadval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grafiklari</a:t>
            </a:r>
            <a:r>
              <a:rPr lang="en-US" sz="2800" b="1" dirty="0" smtClean="0"/>
              <a:t> </a:t>
            </a:r>
            <a:r>
              <a:rPr lang="en-US" sz="2800" b="1" dirty="0" err="1"/>
              <a:t>kabi</a:t>
            </a:r>
            <a:r>
              <a:rPr lang="en-US" sz="2800" b="1" dirty="0" smtClean="0"/>
              <a:t>) </a:t>
            </a:r>
            <a:r>
              <a:rPr lang="en-US" sz="2800" b="1" dirty="0" err="1" smtClean="0"/>
              <a:t>shakllarda</a:t>
            </a:r>
            <a:r>
              <a:rPr lang="en-US" sz="2800" b="1" dirty="0" smtClean="0"/>
              <a:t> </a:t>
            </a:r>
            <a:r>
              <a:rPr lang="en-US" sz="2800" b="1" dirty="0" err="1"/>
              <a:t>taklif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r>
              <a:rPr lang="en-US" sz="2800" b="1" dirty="0"/>
              <a:t>. </a:t>
            </a:r>
            <a:r>
              <a:rPr lang="en-US" sz="2800" b="1" dirty="0" err="1"/>
              <a:t>Ularni</a:t>
            </a:r>
            <a:r>
              <a:rPr lang="en-US" sz="2800" b="1" dirty="0"/>
              <a:t> </a:t>
            </a:r>
            <a:r>
              <a:rPr lang="en-US" sz="2800" b="1" dirty="0" err="1"/>
              <a:t>matematik</a:t>
            </a:r>
            <a:r>
              <a:rPr lang="en-US" sz="2800" b="1" dirty="0"/>
              <a:t> </a:t>
            </a:r>
            <a:r>
              <a:rPr lang="en-US" sz="2800" b="1" dirty="0" err="1"/>
              <a:t>tilga</a:t>
            </a:r>
            <a:r>
              <a:rPr lang="en-US" sz="2800" b="1" dirty="0"/>
              <a:t> </a:t>
            </a:r>
            <a:r>
              <a:rPr lang="en-US" sz="2800" b="1" dirty="0" err="1" smtClean="0"/>
              <a:t>o‘girish</a:t>
            </a:r>
            <a:r>
              <a:rPr lang="en-US" sz="2800" b="1" dirty="0" smtClean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yechim</a:t>
            </a:r>
            <a:r>
              <a:rPr lang="en-US" sz="2800" b="1" dirty="0"/>
              <a:t> </a:t>
            </a:r>
            <a:r>
              <a:rPr lang="en-US" sz="2800" b="1" dirty="0" err="1"/>
              <a:t>topilgandan</a:t>
            </a:r>
            <a:r>
              <a:rPr lang="en-US" sz="2800" b="1" dirty="0"/>
              <a:t> </a:t>
            </a:r>
            <a:r>
              <a:rPr lang="en-US" sz="2800" b="1" dirty="0" err="1" smtClean="0"/>
              <a:t>so‘ng</a:t>
            </a:r>
            <a:r>
              <a:rPr lang="en-US" sz="2800" b="1" dirty="0" smtClean="0"/>
              <a:t> </a:t>
            </a:r>
            <a:r>
              <a:rPr lang="en-US" sz="2800" b="1" dirty="0" err="1"/>
              <a:t>uni</a:t>
            </a:r>
            <a:r>
              <a:rPr lang="en-US" sz="2800" b="1" dirty="0"/>
              <a:t> </a:t>
            </a:r>
            <a:r>
              <a:rPr lang="en-US" sz="2800" b="1" dirty="0" err="1"/>
              <a:t>yana</a:t>
            </a:r>
            <a:r>
              <a:rPr lang="en-US" sz="2800" b="1" dirty="0"/>
              <a:t> real </a:t>
            </a:r>
            <a:r>
              <a:rPr lang="en-US" sz="2800" b="1" dirty="0" err="1"/>
              <a:t>sharoit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 smtClean="0"/>
              <a:t>bog‘lab</a:t>
            </a:r>
            <a:r>
              <a:rPr lang="en-US" sz="2800" b="1" dirty="0" smtClean="0"/>
              <a:t> </a:t>
            </a:r>
            <a:r>
              <a:rPr lang="en-US" sz="2800" b="1" dirty="0" err="1"/>
              <a:t>baholash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sharhlash</a:t>
            </a:r>
            <a:r>
              <a:rPr lang="en-US" sz="2800" b="1" dirty="0"/>
              <a:t>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/>
              <a:t>qilinadi</a:t>
            </a:r>
            <a:r>
              <a:rPr lang="en-US" sz="2800" b="1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/>
              <a:t>Darslikdagi</a:t>
            </a:r>
            <a:r>
              <a:rPr lang="en-US" sz="2800" b="1" dirty="0"/>
              <a:t> </a:t>
            </a:r>
            <a:r>
              <a:rPr lang="en-US" sz="2800" b="1" dirty="0" err="1"/>
              <a:t>masalalarning</a:t>
            </a:r>
            <a:r>
              <a:rPr lang="en-US" sz="2800" b="1" dirty="0"/>
              <a:t> </a:t>
            </a:r>
            <a:r>
              <a:rPr lang="en-US" sz="2800" b="1" dirty="0" err="1"/>
              <a:t>mazmuni</a:t>
            </a:r>
            <a:r>
              <a:rPr lang="en-US" sz="2800" b="1" dirty="0"/>
              <a:t> </a:t>
            </a:r>
            <a:r>
              <a:rPr lang="en-US" sz="2800" b="1" dirty="0" err="1"/>
              <a:t>hayotiy</a:t>
            </a:r>
            <a:r>
              <a:rPr lang="en-US" sz="2800" b="1" dirty="0"/>
              <a:t> real </a:t>
            </a:r>
            <a:r>
              <a:rPr lang="en-US" sz="2800" b="1" dirty="0" err="1"/>
              <a:t>vaziyatlardan</a:t>
            </a:r>
            <a:r>
              <a:rPr lang="en-US" sz="2800" b="1" dirty="0"/>
              <a:t> </a:t>
            </a:r>
            <a:r>
              <a:rPr lang="en-US" sz="2800" b="1" dirty="0" err="1" smtClean="0"/>
              <a:t>yiroq</a:t>
            </a:r>
            <a:r>
              <a:rPr lang="en-US" sz="2800" b="1" dirty="0" smtClean="0"/>
              <a:t>; </a:t>
            </a:r>
            <a:endParaRPr lang="en-US" sz="28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/>
              <a:t>PISA </a:t>
            </a:r>
            <a:r>
              <a:rPr lang="en-US" sz="2800" b="1" dirty="0" err="1" smtClean="0"/>
              <a:t>topshiriqlarida</a:t>
            </a:r>
            <a:r>
              <a:rPr lang="en-US" sz="2800" b="1" dirty="0" smtClean="0"/>
              <a:t> </a:t>
            </a:r>
            <a:r>
              <a:rPr lang="en-US" sz="2800" b="1" dirty="0" err="1"/>
              <a:t>juda</a:t>
            </a:r>
            <a:r>
              <a:rPr lang="en-US" sz="2800" b="1" dirty="0"/>
              <a:t> </a:t>
            </a:r>
            <a:r>
              <a:rPr lang="en-US" sz="2800" b="1" dirty="0" err="1"/>
              <a:t>ko‘p</a:t>
            </a:r>
            <a:r>
              <a:rPr lang="en-US" sz="2800" b="1" dirty="0"/>
              <a:t> </a:t>
            </a:r>
            <a:r>
              <a:rPr lang="en-US" sz="2800" b="1" dirty="0" err="1" smtClean="0"/>
              <a:t>matnli</a:t>
            </a:r>
            <a:r>
              <a:rPr lang="en-US" sz="2800" b="1" dirty="0" smtClean="0"/>
              <a:t> </a:t>
            </a:r>
            <a:r>
              <a:rPr lang="en-US" sz="2800" b="1" dirty="0" err="1"/>
              <a:t>ma’lumotlarning</a:t>
            </a:r>
            <a:r>
              <a:rPr lang="en-US" sz="2800" b="1" dirty="0"/>
              <a:t> </a:t>
            </a:r>
            <a:r>
              <a:rPr lang="en-US" sz="2800" b="1" dirty="0" err="1"/>
              <a:t>borligi</a:t>
            </a:r>
            <a:r>
              <a:rPr lang="en-US" sz="2800" b="1" dirty="0"/>
              <a:t> – </a:t>
            </a:r>
            <a:r>
              <a:rPr lang="en-US" sz="2800" b="1" dirty="0" err="1"/>
              <a:t>masalani</a:t>
            </a:r>
            <a:r>
              <a:rPr lang="en-US" sz="2800" b="1" dirty="0"/>
              <a:t> </a:t>
            </a:r>
            <a:r>
              <a:rPr lang="en-US" sz="2800" b="1" dirty="0" err="1"/>
              <a:t>tushunish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uni</a:t>
            </a:r>
            <a:r>
              <a:rPr lang="en-US" sz="2800" b="1" dirty="0"/>
              <a:t> </a:t>
            </a:r>
            <a:r>
              <a:rPr lang="en-US" sz="2800" b="1" dirty="0" err="1"/>
              <a:t>yechishni</a:t>
            </a:r>
            <a:r>
              <a:rPr lang="en-US" sz="2800" b="1" dirty="0"/>
              <a:t> </a:t>
            </a:r>
            <a:r>
              <a:rPr lang="en-US" sz="2800" b="1" dirty="0" err="1"/>
              <a:t>yana</a:t>
            </a:r>
            <a:r>
              <a:rPr lang="en-US" sz="2800" b="1" dirty="0"/>
              <a:t> </a:t>
            </a:r>
            <a:r>
              <a:rPr lang="en-US" sz="2800" b="1" dirty="0" err="1"/>
              <a:t>og‘irlashtiradi</a:t>
            </a:r>
            <a:r>
              <a:rPr lang="en-US" sz="2800" b="1" dirty="0" smtClean="0"/>
              <a:t>;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GA TAYYORLANISH BO‘YICHA USLUBIY TAVSIYALAR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359575" y="1316534"/>
            <a:ext cx="1129902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 smtClean="0"/>
              <a:t>Ma’lumot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matn</a:t>
            </a:r>
            <a:r>
              <a:rPr lang="en-US" sz="2800" b="1" dirty="0"/>
              <a:t>, </a:t>
            </a:r>
            <a:r>
              <a:rPr lang="en-US" sz="2800" b="1" dirty="0" err="1"/>
              <a:t>raqam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tasvirli</a:t>
            </a:r>
            <a:r>
              <a:rPr lang="en-US" sz="2800" b="1" dirty="0"/>
              <a:t> </a:t>
            </a:r>
            <a:r>
              <a:rPr lang="en-US" sz="2800" b="1" dirty="0" err="1"/>
              <a:t>shakllarda</a:t>
            </a:r>
            <a:r>
              <a:rPr lang="en-US" sz="2800" b="1" dirty="0"/>
              <a:t> </a:t>
            </a:r>
            <a:r>
              <a:rPr lang="en-US" sz="2800" b="1" dirty="0" err="1"/>
              <a:t>taqdim</a:t>
            </a:r>
            <a:r>
              <a:rPr lang="en-US" sz="2800" b="1" dirty="0"/>
              <a:t> </a:t>
            </a:r>
            <a:r>
              <a:rPr lang="en-US" sz="2800" b="1" dirty="0" err="1" smtClean="0"/>
              <a:t>etiladi</a:t>
            </a:r>
            <a:r>
              <a:rPr lang="en-US" sz="2800" b="1" dirty="0" smtClean="0"/>
              <a:t>. </a:t>
            </a:r>
            <a:r>
              <a:rPr lang="en-US" sz="2800" b="1" dirty="0" err="1"/>
              <a:t>Masalani</a:t>
            </a:r>
            <a:r>
              <a:rPr lang="en-US" sz="2800" b="1" dirty="0"/>
              <a:t> </a:t>
            </a:r>
            <a:r>
              <a:rPr lang="en-US" sz="2800" b="1" dirty="0" err="1"/>
              <a:t>yechish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/>
              <a:t>zarur</a:t>
            </a:r>
            <a:r>
              <a:rPr lang="en-US" sz="2800" b="1" dirty="0"/>
              <a:t> </a:t>
            </a:r>
            <a:r>
              <a:rPr lang="en-US" sz="2800" b="1" dirty="0" err="1" smtClean="0"/>
              <a:t>bo‘lgan</a:t>
            </a:r>
            <a:r>
              <a:rPr lang="en-US" sz="2800" b="1" dirty="0" smtClean="0"/>
              <a:t> </a:t>
            </a:r>
            <a:r>
              <a:rPr lang="en-US" sz="2800" b="1" dirty="0" err="1"/>
              <a:t>ma’lumotlar</a:t>
            </a:r>
            <a:r>
              <a:rPr lang="en-US" sz="2800" b="1" dirty="0"/>
              <a:t> </a:t>
            </a:r>
            <a:r>
              <a:rPr lang="en-US" sz="2800" b="1" dirty="0" err="1"/>
              <a:t>matnning</a:t>
            </a:r>
            <a:r>
              <a:rPr lang="en-US" sz="2800" b="1" dirty="0"/>
              <a:t> </a:t>
            </a:r>
            <a:r>
              <a:rPr lang="en-US" sz="2800" b="1" dirty="0" err="1"/>
              <a:t>turli</a:t>
            </a:r>
            <a:r>
              <a:rPr lang="en-US" sz="2800" b="1" dirty="0"/>
              <a:t> </a:t>
            </a:r>
            <a:r>
              <a:rPr lang="en-US" sz="2800" b="1" dirty="0" err="1"/>
              <a:t>qismlaridan</a:t>
            </a:r>
            <a:r>
              <a:rPr lang="en-US" sz="2800" b="1" dirty="0"/>
              <a:t> </a:t>
            </a:r>
            <a:r>
              <a:rPr lang="en-US" sz="2800" b="1" dirty="0" err="1"/>
              <a:t>olinishi</a:t>
            </a:r>
            <a:r>
              <a:rPr lang="en-US" sz="2800" b="1" dirty="0"/>
              <a:t> </a:t>
            </a:r>
            <a:r>
              <a:rPr lang="en-US" sz="2800" b="1" dirty="0" err="1"/>
              <a:t>kerak</a:t>
            </a:r>
            <a:r>
              <a:rPr lang="en-US" sz="2800" b="1" dirty="0"/>
              <a:t> </a:t>
            </a:r>
            <a:r>
              <a:rPr lang="en-US" sz="2800" b="1" dirty="0" err="1" smtClean="0"/>
              <a:t>bo‘ladi</a:t>
            </a:r>
            <a:r>
              <a:rPr lang="en-US" sz="2800" b="1" dirty="0" smtClean="0"/>
              <a:t>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/>
              <a:t>Maktablari</a:t>
            </a:r>
            <a:r>
              <a:rPr lang="en-US" sz="2800" b="1" dirty="0"/>
              <a:t> </a:t>
            </a:r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fani</a:t>
            </a:r>
            <a:r>
              <a:rPr lang="en-US" sz="2800" b="1" dirty="0"/>
              <a:t> </a:t>
            </a:r>
            <a:r>
              <a:rPr lang="en-US" sz="2800" b="1" dirty="0" err="1"/>
              <a:t>o‘quv</a:t>
            </a:r>
            <a:r>
              <a:rPr lang="en-US" sz="2800" b="1" dirty="0"/>
              <a:t> </a:t>
            </a:r>
            <a:r>
              <a:rPr lang="en-US" sz="2800" b="1" dirty="0" err="1"/>
              <a:t>dasturi</a:t>
            </a:r>
            <a:r>
              <a:rPr lang="en-US" sz="2800" b="1" dirty="0"/>
              <a:t> PISA </a:t>
            </a:r>
            <a:r>
              <a:rPr lang="en-US" sz="2800" b="1" dirty="0" err="1"/>
              <a:t>dasturi</a:t>
            </a:r>
            <a:r>
              <a:rPr lang="en-US" sz="2800" b="1" dirty="0"/>
              <a:t> </a:t>
            </a:r>
            <a:r>
              <a:rPr lang="en-US" sz="2800" b="1" dirty="0" err="1"/>
              <a:t>mazmuni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ketma-ketligidan</a:t>
            </a:r>
            <a:r>
              <a:rPr lang="en-US" sz="2800" b="1" dirty="0"/>
              <a:t> </a:t>
            </a:r>
            <a:r>
              <a:rPr lang="en-US" sz="2800" b="1" dirty="0" err="1"/>
              <a:t>farq</a:t>
            </a:r>
            <a:r>
              <a:rPr lang="en-US" sz="2800" b="1" dirty="0"/>
              <a:t> </a:t>
            </a:r>
            <a:r>
              <a:rPr lang="en-US" sz="2800" b="1" dirty="0" err="1"/>
              <a:t>qiladi</a:t>
            </a:r>
            <a:r>
              <a:rPr lang="en-US" sz="2800" b="1" dirty="0"/>
              <a:t>. </a:t>
            </a:r>
            <a:endParaRPr lang="en-US" sz="2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smtClean="0"/>
              <a:t>PISA </a:t>
            </a:r>
            <a:r>
              <a:rPr lang="en-US" sz="2800" b="1" dirty="0" err="1"/>
              <a:t>topshiriqlarining</a:t>
            </a:r>
            <a:r>
              <a:rPr lang="en-US" sz="2800" b="1" dirty="0"/>
              <a:t> </a:t>
            </a:r>
            <a:r>
              <a:rPr lang="en-US" sz="2800" b="1" dirty="0" err="1"/>
              <a:t>berilishi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unga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berishning</a:t>
            </a:r>
            <a:r>
              <a:rPr lang="en-US" sz="2800" b="1" dirty="0"/>
              <a:t> </a:t>
            </a:r>
            <a:r>
              <a:rPr lang="en-US" sz="2800" b="1" dirty="0" err="1"/>
              <a:t>o‘zgachaligi</a:t>
            </a:r>
            <a:r>
              <a:rPr lang="en-US" sz="2800" b="1" dirty="0"/>
              <a:t> ham </a:t>
            </a:r>
            <a:r>
              <a:rPr lang="en-US" sz="2800" b="1" dirty="0" err="1"/>
              <a:t>o‘quvchilarda</a:t>
            </a:r>
            <a:r>
              <a:rPr lang="en-US" sz="2800" b="1" dirty="0"/>
              <a:t> </a:t>
            </a:r>
            <a:r>
              <a:rPr lang="en-US" sz="2800" b="1" dirty="0" err="1"/>
              <a:t>ma’lum</a:t>
            </a:r>
            <a:r>
              <a:rPr lang="en-US" sz="2800" b="1" dirty="0"/>
              <a:t> </a:t>
            </a:r>
            <a:r>
              <a:rPr lang="en-US" sz="2800" b="1" dirty="0" err="1"/>
              <a:t>qiyinchiliklarni</a:t>
            </a:r>
            <a:r>
              <a:rPr lang="en-US" sz="2800" b="1" dirty="0"/>
              <a:t> </a:t>
            </a:r>
            <a:r>
              <a:rPr lang="en-US" sz="2800" b="1" dirty="0" err="1"/>
              <a:t>tug‘diradi</a:t>
            </a:r>
            <a:r>
              <a:rPr lang="en-US" sz="2800" b="1" dirty="0"/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/>
              <a:t>Sinovning</a:t>
            </a:r>
            <a:r>
              <a:rPr lang="en-US" sz="2800" b="1" dirty="0"/>
              <a:t> </a:t>
            </a:r>
            <a:r>
              <a:rPr lang="en-US" sz="2800" b="1" dirty="0" err="1"/>
              <a:t>kompyuter</a:t>
            </a:r>
            <a:r>
              <a:rPr lang="en-US" sz="2800" b="1" dirty="0"/>
              <a:t> </a:t>
            </a:r>
            <a:r>
              <a:rPr lang="en-US" sz="2800" b="1" dirty="0" err="1"/>
              <a:t>asosida</a:t>
            </a:r>
            <a:r>
              <a:rPr lang="en-US" sz="2800" b="1" dirty="0"/>
              <a:t> </a:t>
            </a:r>
            <a:r>
              <a:rPr lang="en-US" sz="2800" b="1" dirty="0" err="1"/>
              <a:t>o‘tkazilishi</a:t>
            </a:r>
            <a:r>
              <a:rPr lang="en-US" sz="2800" b="1" dirty="0"/>
              <a:t> </a:t>
            </a:r>
            <a:r>
              <a:rPr lang="en-US" sz="2800" b="1" dirty="0" err="1"/>
              <a:t>esa</a:t>
            </a:r>
            <a:r>
              <a:rPr lang="en-US" sz="2800" b="1" dirty="0"/>
              <a:t> </a:t>
            </a:r>
            <a:r>
              <a:rPr lang="en-US" sz="2800" b="1" dirty="0" err="1"/>
              <a:t>kompyuterda</a:t>
            </a:r>
            <a:r>
              <a:rPr lang="en-US" sz="2800" b="1" dirty="0"/>
              <a:t> </a:t>
            </a:r>
            <a:r>
              <a:rPr lang="en-US" sz="2800" b="1" dirty="0" err="1"/>
              <a:t>ishlash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ba’zi</a:t>
            </a:r>
            <a:r>
              <a:rPr lang="en-US" sz="2800" b="1" dirty="0"/>
              <a:t> </a:t>
            </a:r>
            <a:r>
              <a:rPr lang="en-US" sz="2800" b="1" dirty="0" err="1"/>
              <a:t>maxsus</a:t>
            </a:r>
            <a:r>
              <a:rPr lang="en-US" sz="2800" b="1" dirty="0"/>
              <a:t> </a:t>
            </a:r>
            <a:r>
              <a:rPr lang="en-US" sz="2800" b="1" dirty="0" err="1"/>
              <a:t>ilovalardan</a:t>
            </a:r>
            <a:r>
              <a:rPr lang="en-US" sz="2800" b="1" dirty="0"/>
              <a:t> </a:t>
            </a:r>
            <a:r>
              <a:rPr lang="en-US" sz="2800" b="1" dirty="0" err="1"/>
              <a:t>foydalanish</a:t>
            </a:r>
            <a:r>
              <a:rPr lang="en-US" sz="2800" b="1" dirty="0"/>
              <a:t> </a:t>
            </a:r>
            <a:r>
              <a:rPr lang="en-US" sz="2800" b="1" dirty="0" err="1"/>
              <a:t>ko‘nikmalarini</a:t>
            </a:r>
            <a:r>
              <a:rPr lang="en-US" sz="2800" b="1" dirty="0"/>
              <a:t> ham </a:t>
            </a:r>
            <a:r>
              <a:rPr lang="en-US" sz="2800" b="1" dirty="0" err="1"/>
              <a:t>talab</a:t>
            </a:r>
            <a:r>
              <a:rPr lang="en-US" sz="2800" b="1" dirty="0"/>
              <a:t> </a:t>
            </a:r>
            <a:r>
              <a:rPr lang="en-US" sz="2800" b="1" dirty="0" err="1"/>
              <a:t>etadi</a:t>
            </a:r>
            <a:r>
              <a:rPr lang="en-US" sz="2800" b="1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/>
              <a:t>Ba’zi</a:t>
            </a:r>
            <a:r>
              <a:rPr lang="en-US" sz="2800" b="1" dirty="0"/>
              <a:t> </a:t>
            </a:r>
            <a:r>
              <a:rPr lang="en-US" sz="2800" b="1" dirty="0" err="1"/>
              <a:t>intraktiv</a:t>
            </a:r>
            <a:r>
              <a:rPr lang="en-US" sz="2800" b="1" dirty="0"/>
              <a:t> </a:t>
            </a:r>
            <a:r>
              <a:rPr lang="en-US" sz="2800" b="1" dirty="0" err="1"/>
              <a:t>topshiriqlarni</a:t>
            </a:r>
            <a:r>
              <a:rPr lang="en-US" sz="2800" b="1" dirty="0"/>
              <a:t> </a:t>
            </a:r>
            <a:r>
              <a:rPr lang="en-US" sz="2800" b="1" dirty="0" err="1"/>
              <a:t>bajarish</a:t>
            </a:r>
            <a:r>
              <a:rPr lang="en-US" sz="2800" b="1" dirty="0"/>
              <a:t> </a:t>
            </a:r>
            <a:r>
              <a:rPr lang="en-US" sz="2800" b="1" dirty="0" err="1"/>
              <a:t>oldindan</a:t>
            </a:r>
            <a:r>
              <a:rPr lang="en-US" sz="2800" b="1" dirty="0"/>
              <a:t> </a:t>
            </a:r>
            <a:r>
              <a:rPr lang="en-US" sz="2800" b="1" dirty="0" err="1"/>
              <a:t>bunday</a:t>
            </a:r>
            <a:r>
              <a:rPr lang="en-US" sz="2800" b="1" dirty="0"/>
              <a:t> </a:t>
            </a:r>
            <a:r>
              <a:rPr lang="en-US" sz="2800" b="1" dirty="0" err="1"/>
              <a:t>topshiriqlar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tanish</a:t>
            </a:r>
            <a:r>
              <a:rPr lang="en-US" sz="2800" b="1" dirty="0"/>
              <a:t> </a:t>
            </a:r>
            <a:r>
              <a:rPr lang="en-US" sz="2800" b="1" dirty="0" err="1"/>
              <a:t>bo‘lish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 smtClean="0"/>
              <a:t>ishlash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ko‘nikmalarining</a:t>
            </a:r>
            <a:r>
              <a:rPr lang="en-US" sz="2800" b="1" dirty="0" smtClean="0"/>
              <a:t> </a:t>
            </a:r>
            <a:r>
              <a:rPr lang="en-US" sz="2800" b="1" dirty="0" err="1"/>
              <a:t>shakllanganligiga</a:t>
            </a:r>
            <a:r>
              <a:rPr lang="en-US" sz="2800" b="1" dirty="0"/>
              <a:t> ham </a:t>
            </a:r>
            <a:r>
              <a:rPr lang="en-US" sz="2800" b="1" dirty="0" err="1"/>
              <a:t>bog‘liq</a:t>
            </a:r>
            <a:r>
              <a:rPr lang="en-US" sz="2800" b="1" dirty="0"/>
              <a:t> </a:t>
            </a:r>
            <a:r>
              <a:rPr lang="en-US" sz="2800" b="1" dirty="0" err="1"/>
              <a:t>bo‘ladi</a:t>
            </a:r>
            <a:r>
              <a:rPr lang="en-US" sz="2800" b="1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GA TAYYORLANISH BO‘YICHA USLUBIY TAVSIYALAR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162597" y="1428265"/>
            <a:ext cx="1186259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	</a:t>
            </a:r>
            <a:r>
              <a:rPr lang="en-US" sz="2800" b="1" dirty="0">
                <a:solidFill>
                  <a:srgbClr val="C00000"/>
                </a:solidFill>
              </a:rPr>
              <a:t>PISA </a:t>
            </a:r>
            <a:r>
              <a:rPr lang="en-US" sz="2800" b="1" dirty="0" err="1">
                <a:solidFill>
                  <a:srgbClr val="C00000"/>
                </a:solidFill>
              </a:rPr>
              <a:t>sinovlarga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tayyorlanish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ishlarini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tashkil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qilishda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quyidagi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jihatlarga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e’tibor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qaratilishini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tavsiya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qilamiz</a:t>
            </a:r>
            <a:r>
              <a:rPr lang="en-US" sz="2800" b="1" dirty="0" smtClean="0">
                <a:solidFill>
                  <a:srgbClr val="C00000"/>
                </a:solidFill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 smtClean="0"/>
              <a:t>Barcha</a:t>
            </a:r>
            <a:r>
              <a:rPr lang="en-US" sz="2800" b="1" dirty="0" smtClean="0"/>
              <a:t> </a:t>
            </a:r>
            <a:r>
              <a:rPr lang="en-US" sz="2800" b="1" dirty="0" err="1"/>
              <a:t>tadqiqot</a:t>
            </a:r>
            <a:r>
              <a:rPr lang="en-US" sz="2800" b="1" dirty="0"/>
              <a:t> </a:t>
            </a:r>
            <a:r>
              <a:rPr lang="en-US" sz="2800" b="1" dirty="0" err="1" smtClean="0"/>
              <a:t>yo‘nalishlari</a:t>
            </a:r>
            <a:r>
              <a:rPr lang="en-US" sz="2800" b="1" dirty="0" smtClean="0"/>
              <a:t> </a:t>
            </a:r>
            <a:r>
              <a:rPr lang="en-US" sz="2800" b="1" dirty="0" err="1"/>
              <a:t>doirasidagi</a:t>
            </a:r>
            <a:r>
              <a:rPr lang="en-US" sz="2800" b="1" dirty="0"/>
              <a:t> </a:t>
            </a:r>
            <a:r>
              <a:rPr lang="en-US" sz="2800" b="1" dirty="0" err="1"/>
              <a:t>umumta’lim</a:t>
            </a:r>
            <a:r>
              <a:rPr lang="en-US" sz="2800" b="1" dirty="0"/>
              <a:t> </a:t>
            </a:r>
            <a:r>
              <a:rPr lang="en-US" sz="2800" b="1" dirty="0" err="1"/>
              <a:t>fanlari</a:t>
            </a:r>
            <a:r>
              <a:rPr lang="en-US" sz="2800" b="1" dirty="0"/>
              <a:t> </a:t>
            </a:r>
            <a:r>
              <a:rPr lang="en-US" sz="2800" b="1" dirty="0" err="1" smtClean="0"/>
              <a:t>o‘qitucvhilarning</a:t>
            </a:r>
            <a:r>
              <a:rPr lang="en-US" sz="2800" b="1" dirty="0" smtClean="0"/>
              <a:t> </a:t>
            </a:r>
            <a:r>
              <a:rPr lang="en-US" sz="2800" b="1" dirty="0" err="1"/>
              <a:t>maqsadli</a:t>
            </a:r>
            <a:r>
              <a:rPr lang="en-US" sz="2800" b="1" dirty="0"/>
              <a:t> </a:t>
            </a:r>
            <a:r>
              <a:rPr lang="en-US" sz="2800" b="1" dirty="0" err="1"/>
              <a:t>malakasini</a:t>
            </a:r>
            <a:r>
              <a:rPr lang="en-US" sz="2800" b="1" dirty="0"/>
              <a:t> </a:t>
            </a:r>
            <a:r>
              <a:rPr lang="en-US" sz="2800" b="1" dirty="0" err="1"/>
              <a:t>oshirish</a:t>
            </a:r>
            <a:r>
              <a:rPr lang="en-US" sz="2800" b="1" dirty="0"/>
              <a:t>, </a:t>
            </a:r>
            <a:endParaRPr lang="en-US" sz="2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smtClean="0"/>
              <a:t>PISA </a:t>
            </a:r>
            <a:r>
              <a:rPr lang="en-US" sz="2800" b="1" dirty="0" err="1"/>
              <a:t>tadqiqotlari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tanishtirish</a:t>
            </a:r>
            <a:r>
              <a:rPr lang="en-US" sz="2800" b="1" dirty="0" smtClean="0"/>
              <a:t>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err="1"/>
              <a:t>topshiriqlar</a:t>
            </a:r>
            <a:r>
              <a:rPr lang="en-US" sz="2800" b="1" dirty="0"/>
              <a:t> </a:t>
            </a:r>
            <a:r>
              <a:rPr lang="en-US" sz="2800" b="1" dirty="0" err="1"/>
              <a:t>mazmuni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tuzilishi</a:t>
            </a:r>
            <a:r>
              <a:rPr lang="en-US" sz="2800" b="1" dirty="0"/>
              <a:t> </a:t>
            </a:r>
            <a:r>
              <a:rPr lang="en-US" sz="2800" b="1" dirty="0" err="1"/>
              <a:t>haqida</a:t>
            </a:r>
            <a:r>
              <a:rPr lang="en-US" sz="2800" b="1" dirty="0"/>
              <a:t> </a:t>
            </a:r>
            <a:r>
              <a:rPr lang="en-US" sz="2800" b="1" dirty="0" err="1"/>
              <a:t>ma’lumot</a:t>
            </a:r>
            <a:r>
              <a:rPr lang="en-US" sz="2800" b="1" dirty="0"/>
              <a:t> </a:t>
            </a:r>
            <a:r>
              <a:rPr lang="en-US" sz="2800" b="1" dirty="0" err="1"/>
              <a:t>berish</a:t>
            </a:r>
            <a:r>
              <a:rPr lang="en-US" sz="2800" b="1" dirty="0"/>
              <a:t>, </a:t>
            </a:r>
            <a:r>
              <a:rPr lang="en-US" sz="2800" b="1" dirty="0" err="1"/>
              <a:t>ularni</a:t>
            </a:r>
            <a:r>
              <a:rPr lang="en-US" sz="2800" b="1" dirty="0"/>
              <a:t> </a:t>
            </a:r>
            <a:r>
              <a:rPr lang="en-US" sz="2800" b="1" dirty="0" err="1"/>
              <a:t>tahlil</a:t>
            </a:r>
            <a:r>
              <a:rPr lang="en-US" sz="2800" b="1" dirty="0"/>
              <a:t> </a:t>
            </a:r>
            <a:r>
              <a:rPr lang="en-US" sz="2800" b="1" dirty="0" err="1"/>
              <a:t>qilishga</a:t>
            </a:r>
            <a:r>
              <a:rPr lang="en-US" sz="2800" b="1" dirty="0"/>
              <a:t> </a:t>
            </a:r>
            <a:r>
              <a:rPr lang="en-US" sz="2800" b="1" dirty="0" err="1"/>
              <a:t>qaratilgan</a:t>
            </a:r>
            <a:r>
              <a:rPr lang="en-US" sz="2800" b="1" dirty="0"/>
              <a:t> seminar-</a:t>
            </a:r>
            <a:r>
              <a:rPr lang="en-US" sz="2800" b="1" dirty="0" err="1"/>
              <a:t>treninglar</a:t>
            </a:r>
            <a:r>
              <a:rPr lang="en-US" sz="2800" b="1" dirty="0"/>
              <a:t> </a:t>
            </a:r>
            <a:r>
              <a:rPr lang="en-US" sz="2800" b="1" dirty="0" err="1"/>
              <a:t>tashkil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/>
              <a:t>. </a:t>
            </a:r>
            <a:endParaRPr lang="en-US" sz="2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smtClean="0"/>
              <a:t>Seminar </a:t>
            </a:r>
            <a:r>
              <a:rPr lang="en-US" sz="2800" b="1" dirty="0" err="1"/>
              <a:t>qatnashchilarini</a:t>
            </a:r>
            <a:r>
              <a:rPr lang="en-US" sz="2800" b="1" dirty="0"/>
              <a:t> </a:t>
            </a:r>
            <a:r>
              <a:rPr lang="en-US" sz="2800" b="1" dirty="0" err="1"/>
              <a:t>tegishli</a:t>
            </a:r>
            <a:r>
              <a:rPr lang="en-US" sz="2800" b="1" dirty="0"/>
              <a:t> </a:t>
            </a:r>
            <a:r>
              <a:rPr lang="en-US" sz="2800" b="1" dirty="0" err="1" smtClean="0"/>
              <a:t>o‘quv</a:t>
            </a:r>
            <a:r>
              <a:rPr lang="en-US" sz="2800" b="1" dirty="0" smtClean="0"/>
              <a:t> </a:t>
            </a:r>
            <a:r>
              <a:rPr lang="en-US" sz="2800" b="1" dirty="0" err="1"/>
              <a:t>materiallari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ta’minlash</a:t>
            </a:r>
            <a:r>
              <a:rPr lang="en-US" sz="2800" b="1" dirty="0"/>
              <a:t>, </a:t>
            </a:r>
            <a:r>
              <a:rPr lang="en-US" sz="2800" b="1" dirty="0" err="1"/>
              <a:t>turli</a:t>
            </a:r>
            <a:r>
              <a:rPr lang="en-US" sz="2800" b="1" dirty="0"/>
              <a:t> </a:t>
            </a:r>
            <a:r>
              <a:rPr lang="en-US" sz="2800" b="1" dirty="0" err="1" smtClean="0"/>
              <a:t>o‘quv-uslubiy</a:t>
            </a:r>
            <a:r>
              <a:rPr lang="en-US" sz="2800" b="1" dirty="0" smtClean="0"/>
              <a:t> </a:t>
            </a:r>
            <a:r>
              <a:rPr lang="en-US" sz="2800" b="1" dirty="0" err="1"/>
              <a:t>adabiyotlarni</a:t>
            </a:r>
            <a:r>
              <a:rPr lang="en-US" sz="2800" b="1" dirty="0"/>
              <a:t> chop </a:t>
            </a:r>
            <a:r>
              <a:rPr lang="en-US" sz="2800" b="1" dirty="0" err="1"/>
              <a:t>ettirib</a:t>
            </a:r>
            <a:r>
              <a:rPr lang="en-US" sz="2800" b="1" dirty="0"/>
              <a:t>, </a:t>
            </a:r>
            <a:r>
              <a:rPr lang="en-US" sz="2800" b="1" dirty="0" err="1"/>
              <a:t>joylarga</a:t>
            </a:r>
            <a:r>
              <a:rPr lang="en-US" sz="2800" b="1" dirty="0"/>
              <a:t> </a:t>
            </a:r>
            <a:r>
              <a:rPr lang="en-US" sz="2800" b="1" dirty="0" err="1"/>
              <a:t>yetkazish</a:t>
            </a:r>
            <a:r>
              <a:rPr lang="en-US" sz="2800" b="1" dirty="0" smtClean="0"/>
              <a:t>;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GA TAYYORLANISH BO‘YICHA USLUBIY TAVSIYALAR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162597" y="1379846"/>
            <a:ext cx="1186259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fani</a:t>
            </a:r>
            <a:r>
              <a:rPr lang="en-US" sz="2800" b="1" dirty="0"/>
              <a:t> </a:t>
            </a:r>
            <a:r>
              <a:rPr lang="en-US" sz="2800" b="1" dirty="0" err="1"/>
              <a:t>o‘qituvchilarini</a:t>
            </a:r>
            <a:r>
              <a:rPr lang="en-US" sz="2800" b="1" dirty="0"/>
              <a:t> </a:t>
            </a:r>
            <a:r>
              <a:rPr lang="en-US" sz="2800" b="1" dirty="0" err="1"/>
              <a:t>nafaqat</a:t>
            </a:r>
            <a:r>
              <a:rPr lang="en-US" sz="2800" b="1" dirty="0"/>
              <a:t> </a:t>
            </a:r>
            <a:r>
              <a:rPr lang="en-US" sz="2800" b="1" dirty="0" err="1"/>
              <a:t>matematik</a:t>
            </a:r>
            <a:r>
              <a:rPr lang="en-US" sz="2800" b="1" dirty="0"/>
              <a:t> </a:t>
            </a:r>
            <a:r>
              <a:rPr lang="en-US" sz="2800" b="1" dirty="0" err="1"/>
              <a:t>savodxonlik</a:t>
            </a:r>
            <a:r>
              <a:rPr lang="en-US" sz="2800" b="1" dirty="0"/>
              <a:t> </a:t>
            </a:r>
            <a:r>
              <a:rPr lang="en-US" sz="2800" b="1" dirty="0" err="1"/>
              <a:t>bo‘yicha</a:t>
            </a:r>
            <a:r>
              <a:rPr lang="en-US" sz="2800" b="1" dirty="0"/>
              <a:t> </a:t>
            </a:r>
            <a:r>
              <a:rPr lang="en-US" sz="2800" b="1" dirty="0" err="1"/>
              <a:t>balki</a:t>
            </a:r>
            <a:r>
              <a:rPr lang="en-US" sz="2800" b="1" dirty="0"/>
              <a:t> </a:t>
            </a:r>
            <a:r>
              <a:rPr lang="en-US" sz="2800" b="1" dirty="0" err="1"/>
              <a:t>kreativ</a:t>
            </a:r>
            <a:r>
              <a:rPr lang="en-US" sz="2800" b="1" dirty="0"/>
              <a:t> </a:t>
            </a:r>
            <a:r>
              <a:rPr lang="en-US" sz="2800" b="1" dirty="0" err="1"/>
              <a:t>fikrlash</a:t>
            </a:r>
            <a:r>
              <a:rPr lang="en-US" sz="2800" b="1" dirty="0"/>
              <a:t> </a:t>
            </a:r>
            <a:r>
              <a:rPr lang="en-US" sz="2800" b="1" dirty="0" err="1"/>
              <a:t>bo‘yicha</a:t>
            </a:r>
            <a:r>
              <a:rPr lang="en-US" sz="2800" b="1" dirty="0"/>
              <a:t> ham </a:t>
            </a:r>
            <a:r>
              <a:rPr lang="en-US" sz="2800" b="1" dirty="0" err="1"/>
              <a:t>tadqiqotlarni</a:t>
            </a:r>
            <a:r>
              <a:rPr lang="en-US" sz="2800" b="1" dirty="0"/>
              <a:t> </a:t>
            </a:r>
            <a:r>
              <a:rPr lang="en-US" sz="2800" b="1" dirty="0" err="1"/>
              <a:t>o‘tkazishga</a:t>
            </a:r>
            <a:r>
              <a:rPr lang="en-US" sz="2800" b="1" dirty="0"/>
              <a:t> </a:t>
            </a:r>
            <a:r>
              <a:rPr lang="en-US" sz="2800" b="1" dirty="0" err="1"/>
              <a:t>tayyorlash</a:t>
            </a:r>
            <a:r>
              <a:rPr lang="en-US" sz="2800" b="1" dirty="0"/>
              <a:t>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/>
              <a:t>5-9 </a:t>
            </a:r>
            <a:r>
              <a:rPr lang="en-US" sz="2800" b="1" dirty="0" err="1"/>
              <a:t>sinf</a:t>
            </a:r>
            <a:r>
              <a:rPr lang="en-US" sz="2800" b="1" dirty="0"/>
              <a:t> </a:t>
            </a:r>
            <a:r>
              <a:rPr lang="en-US" sz="2800" b="1" dirty="0" err="1"/>
              <a:t>o‘quvchilari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”PISA-2022 </a:t>
            </a:r>
            <a:r>
              <a:rPr lang="en-US" sz="2800" b="1" dirty="0" err="1"/>
              <a:t>tadqiqotlariga</a:t>
            </a:r>
            <a:r>
              <a:rPr lang="en-US" sz="2800" b="1" dirty="0"/>
              <a:t> </a:t>
            </a:r>
            <a:r>
              <a:rPr lang="en-US" sz="2800" b="1" dirty="0" err="1"/>
              <a:t>tayyorlanamiz</a:t>
            </a:r>
            <a:r>
              <a:rPr lang="en-US" sz="2800" b="1" dirty="0"/>
              <a:t>” deb </a:t>
            </a:r>
            <a:r>
              <a:rPr lang="en-US" sz="2800" b="1" dirty="0" err="1"/>
              <a:t>nomlangan</a:t>
            </a:r>
            <a:r>
              <a:rPr lang="en-US" sz="2800" b="1" dirty="0"/>
              <a:t> </a:t>
            </a:r>
            <a:r>
              <a:rPr lang="en-US" sz="2800" b="1" dirty="0" err="1"/>
              <a:t>fakultativ</a:t>
            </a:r>
            <a:r>
              <a:rPr lang="en-US" sz="2800" b="1" dirty="0"/>
              <a:t> </a:t>
            </a:r>
            <a:r>
              <a:rPr lang="en-US" sz="2800" b="1" dirty="0" err="1"/>
              <a:t>kurslarni</a:t>
            </a:r>
            <a:r>
              <a:rPr lang="en-US" sz="2800" b="1" dirty="0"/>
              <a:t> </a:t>
            </a:r>
            <a:r>
              <a:rPr lang="en-US" sz="2800" b="1" dirty="0" err="1" smtClean="0"/>
              <a:t>tashkil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qilish</a:t>
            </a:r>
            <a:r>
              <a:rPr lang="en-US" sz="2800" b="1" dirty="0" smtClean="0"/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/>
              <a:t>PISA </a:t>
            </a:r>
            <a:r>
              <a:rPr lang="en-US" sz="2800" b="1" dirty="0" err="1"/>
              <a:t>tadqiqotlariga</a:t>
            </a:r>
            <a:r>
              <a:rPr lang="en-US" sz="2800" b="1" dirty="0"/>
              <a:t> </a:t>
            </a:r>
            <a:r>
              <a:rPr lang="en-US" sz="2800" b="1" dirty="0" err="1"/>
              <a:t>tayyorlanishga</a:t>
            </a:r>
            <a:r>
              <a:rPr lang="en-US" sz="2800" b="1" dirty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/>
              <a:t>maktab</a:t>
            </a:r>
            <a:r>
              <a:rPr lang="en-US" sz="2800" b="1" dirty="0"/>
              <a:t> </a:t>
            </a:r>
            <a:r>
              <a:rPr lang="en-US" sz="2800" b="1" dirty="0" err="1"/>
              <a:t>sifatida</a:t>
            </a:r>
            <a:r>
              <a:rPr lang="en-US" sz="2800" b="1" dirty="0"/>
              <a:t> </a:t>
            </a:r>
            <a:r>
              <a:rPr lang="en-US" sz="2800" b="1" dirty="0" err="1"/>
              <a:t>belgilangan</a:t>
            </a:r>
            <a:r>
              <a:rPr lang="en-US" sz="2800" b="1" dirty="0"/>
              <a:t> </a:t>
            </a:r>
            <a:r>
              <a:rPr lang="en-US" sz="2800" b="1" dirty="0" err="1"/>
              <a:t>maktablarning</a:t>
            </a:r>
            <a:r>
              <a:rPr lang="en-US" sz="2800" b="1" dirty="0"/>
              <a:t> </a:t>
            </a:r>
            <a:r>
              <a:rPr lang="en-US" sz="2800" b="1" dirty="0" err="1" smtClean="0"/>
              <a:t>faoliyatini</a:t>
            </a:r>
            <a:r>
              <a:rPr lang="en-US" sz="2800" b="1" dirty="0" smtClean="0"/>
              <a:t> </a:t>
            </a:r>
            <a:r>
              <a:rPr lang="en-US" sz="2800" b="1" dirty="0" err="1"/>
              <a:t>tashkil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ularga</a:t>
            </a:r>
            <a:r>
              <a:rPr lang="en-US" sz="2800" b="1" dirty="0"/>
              <a:t> </a:t>
            </a:r>
            <a:r>
              <a:rPr lang="en-US" sz="2800" b="1" dirty="0" err="1"/>
              <a:t>har</a:t>
            </a:r>
            <a:r>
              <a:rPr lang="en-US" sz="2800" b="1" dirty="0"/>
              <a:t> </a:t>
            </a:r>
            <a:r>
              <a:rPr lang="en-US" sz="2800" b="1" dirty="0" err="1"/>
              <a:t>tomonlama</a:t>
            </a:r>
            <a:r>
              <a:rPr lang="en-US" sz="2800" b="1" dirty="0"/>
              <a:t> </a:t>
            </a:r>
            <a:r>
              <a:rPr lang="en-US" sz="2800" b="1" dirty="0" err="1"/>
              <a:t>uslubiy</a:t>
            </a:r>
            <a:r>
              <a:rPr lang="en-US" sz="2800" b="1" dirty="0"/>
              <a:t> </a:t>
            </a:r>
            <a:r>
              <a:rPr lang="en-US" sz="2800" b="1" dirty="0" err="1"/>
              <a:t>yordam</a:t>
            </a:r>
            <a:r>
              <a:rPr lang="en-US" sz="2800" b="1" dirty="0"/>
              <a:t> </a:t>
            </a:r>
            <a:r>
              <a:rPr lang="en-US" sz="2800" b="1" dirty="0" err="1" smtClean="0"/>
              <a:t>ko‘rsatish</a:t>
            </a:r>
            <a:r>
              <a:rPr lang="en-US" sz="2800" b="1" dirty="0"/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 err="1" smtClean="0"/>
              <a:t>Onlayn</a:t>
            </a:r>
            <a:r>
              <a:rPr lang="en-US" sz="2800" b="1" dirty="0" smtClean="0"/>
              <a:t> </a:t>
            </a:r>
            <a:r>
              <a:rPr lang="en-US" sz="2800" b="1" dirty="0" err="1"/>
              <a:t>maslahat</a:t>
            </a:r>
            <a:r>
              <a:rPr lang="en-US" sz="2800" b="1" dirty="0"/>
              <a:t> </a:t>
            </a:r>
            <a:r>
              <a:rPr lang="en-US" sz="2800" b="1" dirty="0" err="1"/>
              <a:t>olish</a:t>
            </a:r>
            <a:r>
              <a:rPr lang="en-US" sz="2800" b="1" dirty="0"/>
              <a:t> </a:t>
            </a:r>
            <a:r>
              <a:rPr lang="en-US" sz="2800" b="1" dirty="0" err="1"/>
              <a:t>imkoniyatlarini</a:t>
            </a:r>
            <a:r>
              <a:rPr lang="en-US" sz="2800" b="1" dirty="0"/>
              <a:t> </a:t>
            </a:r>
            <a:r>
              <a:rPr lang="en-US" sz="2800" b="1" dirty="0" err="1"/>
              <a:t>yaratish</a:t>
            </a:r>
            <a:r>
              <a:rPr lang="en-US" sz="2800" b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1164205"/>
            <a:chOff x="0" y="13352"/>
            <a:chExt cx="12205898" cy="116420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95410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TAVSIYA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ETILADIGAN ADABIYOTLAR RO‘YXATI: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69507" y="1368404"/>
            <a:ext cx="117043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 smtClean="0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 smtClean="0"/>
              <a:t>o‘quvchilarning</a:t>
            </a:r>
            <a:r>
              <a:rPr lang="en-US" dirty="0" smtClean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metodik</a:t>
            </a:r>
            <a:r>
              <a:rPr lang="en-US" dirty="0" smtClean="0"/>
              <a:t> </a:t>
            </a:r>
            <a:r>
              <a:rPr lang="en-US" dirty="0" err="1" smtClean="0"/>
              <a:t>qo‘llanma</a:t>
            </a:r>
            <a:r>
              <a:rPr lang="en-US" dirty="0"/>
              <a:t>). </a:t>
            </a:r>
            <a:r>
              <a:rPr lang="en-US" dirty="0" err="1" smtClean="0"/>
              <a:t>Ta’lim</a:t>
            </a:r>
            <a:r>
              <a:rPr lang="en-US" dirty="0" smtClean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 smtClean="0"/>
              <a:t>qo‘llanma</a:t>
            </a:r>
            <a:r>
              <a:rPr lang="en-US" dirty="0" smtClean="0"/>
              <a:t>, </a:t>
            </a:r>
            <a:r>
              <a:rPr lang="en-US" dirty="0"/>
              <a:t>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 smtClean="0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</a:t>
            </a:r>
            <a:r>
              <a:rPr lang="en-US" dirty="0" smtClean="0"/>
              <a:t>Framework, </a:t>
            </a:r>
            <a:r>
              <a:rPr lang="en-US" dirty="0"/>
              <a:t>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 smtClean="0"/>
              <a:t>t.me/</a:t>
            </a:r>
            <a:r>
              <a:rPr lang="en-US" dirty="0" err="1" smtClean="0"/>
              <a:t>milliymarkaz</a:t>
            </a:r>
            <a:r>
              <a:rPr lang="en-US" dirty="0" smtClean="0"/>
              <a:t> –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 smtClean="0"/>
              <a:t>markaz</a:t>
            </a:r>
            <a:r>
              <a:rPr lang="en-US" dirty="0" smtClean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</a:t>
            </a:r>
            <a:r>
              <a:rPr lang="en-US" dirty="0" smtClean="0"/>
              <a:t>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 smtClean="0"/>
              <a:t>milliymarkaz_aloqabot</a:t>
            </a:r>
            <a:r>
              <a:rPr lang="en-US" dirty="0" smtClean="0"/>
              <a:t> - 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http://www.stesting.uz – </a:t>
            </a:r>
            <a:r>
              <a:rPr lang="en-US" dirty="0" err="1"/>
              <a:t>O’quvchilarning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PISA, TIMSS, PIRLS </a:t>
            </a:r>
            <a:r>
              <a:rPr lang="en-US" dirty="0" err="1"/>
              <a:t>tadqiqotlariga</a:t>
            </a:r>
            <a:r>
              <a:rPr lang="en-US" dirty="0"/>
              <a:t> </a:t>
            </a:r>
            <a:r>
              <a:rPr lang="en-US" dirty="0" err="1"/>
              <a:t>tayyorlanish</a:t>
            </a:r>
            <a:r>
              <a:rPr lang="en-US" dirty="0"/>
              <a:t> </a:t>
            </a:r>
            <a:r>
              <a:rPr lang="en-US" dirty="0" err="1"/>
              <a:t>sinov</a:t>
            </a:r>
            <a:r>
              <a:rPr lang="en-US" dirty="0"/>
              <a:t> </a:t>
            </a:r>
            <a:r>
              <a:rPr lang="en-US" dirty="0" err="1"/>
              <a:t>platformasi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 smtClean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://centeroko.ru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/>
              <a:t>Центр оценки качества образования ИСРО </a:t>
            </a:r>
            <a:r>
              <a:rPr lang="ru-RU" dirty="0" smtClean="0"/>
              <a:t>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timss2015.org</a:t>
            </a:r>
            <a:r>
              <a:rPr lang="en-US" dirty="0" smtClean="0"/>
              <a:t> - </a:t>
            </a:r>
            <a:r>
              <a:rPr lang="ru-RU" dirty="0" smtClean="0"/>
              <a:t>Международный </a:t>
            </a:r>
            <a:r>
              <a:rPr lang="ru-RU" dirty="0"/>
              <a:t>координационный центр исследования </a:t>
            </a:r>
            <a:r>
              <a:rPr lang="en-US" dirty="0" smtClean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</a:t>
            </a:r>
            <a:r>
              <a:rPr lang="en-US" dirty="0" smtClean="0"/>
              <a:t>//</a:t>
            </a:r>
            <a:r>
              <a:rPr lang="en-US" dirty="0" smtClean="0">
                <a:hlinkClick r:id="rId3"/>
              </a:rPr>
              <a:t>www.globalinnovationindex.org</a:t>
            </a:r>
            <a:r>
              <a:rPr lang="en-US" dirty="0" smtClean="0"/>
              <a:t> - Global </a:t>
            </a:r>
            <a:r>
              <a:rPr lang="en-US" dirty="0"/>
              <a:t>Innovation Index 2018 Report.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206"/>
          <a:stretch>
            <a:fillRect/>
          </a:stretch>
        </p:blipFill>
        <p:spPr>
          <a:xfrm>
            <a:off x="1808174" y="1312240"/>
            <a:ext cx="8296512" cy="3849594"/>
          </a:xfrm>
          <a:prstGeom prst="rect">
            <a:avLst/>
          </a:prstGeom>
        </p:spPr>
      </p:pic>
      <p:sp>
        <p:nvSpPr>
          <p:cNvPr id="4" name="Title 1"/>
          <p:cNvSpPr txBox="1"/>
          <p:nvPr/>
        </p:nvSpPr>
        <p:spPr bwMode="grayWhite">
          <a:xfrm>
            <a:off x="1405787" y="363405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25909" y="5391830"/>
            <a:ext cx="89143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Z.A.Axmedova</a:t>
            </a:r>
            <a:r>
              <a:rPr 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 –  </a:t>
            </a:r>
            <a:r>
              <a:rPr lang="en-US" sz="2000" dirty="0" err="1">
                <a:solidFill>
                  <a:srgbClr val="002060"/>
                </a:solidFill>
              </a:rPr>
              <a:t>Andijon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viloyati</a:t>
            </a:r>
            <a:r>
              <a:rPr lang="en-US" sz="2000" dirty="0">
                <a:solidFill>
                  <a:srgbClr val="002060"/>
                </a:solidFill>
              </a:rPr>
              <a:t>   PYMO’MM  </a:t>
            </a:r>
          </a:p>
          <a:p>
            <a:pPr algn="ctr"/>
            <a:r>
              <a:rPr lang="en-US" sz="2000" dirty="0">
                <a:solidFill>
                  <a:srgbClr val="002060"/>
                </a:solidFill>
              </a:rPr>
              <a:t>                    </a:t>
            </a:r>
            <a:r>
              <a:rPr lang="en-US" sz="2000" dirty="0" err="1">
                <a:solidFill>
                  <a:srgbClr val="002060"/>
                </a:solidFill>
              </a:rPr>
              <a:t>Aniq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metodikasi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kafedrasi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matematika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o’qituvchisi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i="1" dirty="0">
                <a:solidFill>
                  <a:srgbClr val="0070C0"/>
                </a:solidFill>
              </a:rPr>
              <a:t>                         E-mail: zulnuraxonaxmedova@gmail.com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972</Words>
  <Application>Microsoft Office PowerPoint</Application>
  <PresentationFormat>Широкоэкранный</PresentationFormat>
  <Paragraphs>192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2" baseType="lpstr">
      <vt:lpstr>Arial</vt:lpstr>
      <vt:lpstr>Calibri</vt:lpstr>
      <vt:lpstr>Calibri Light</vt:lpstr>
      <vt:lpstr>Cambria Math</vt:lpstr>
      <vt:lpstr>Euphemia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</cp:revision>
  <dcterms:created xsi:type="dcterms:W3CDTF">2018-01-10T11:22:00Z</dcterms:created>
  <dcterms:modified xsi:type="dcterms:W3CDTF">2023-04-07T04:56:42Z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C839FC49348D43F2A45BAAE8C74E8093</vt:lpwstr>
  </property>
  <property fmtid="{D5CDD505-2E9C-101B-9397-08002B2CF9AE}" pid="9" name="KSOProductBuildVer">
    <vt:lpwstr>1033-11.2.0.11029</vt:lpwstr>
  </property>
</Properties>
</file>