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69" r:id="rId2"/>
    <p:sldId id="368" r:id="rId3"/>
    <p:sldId id="402" r:id="rId4"/>
    <p:sldId id="403" r:id="rId5"/>
    <p:sldId id="390" r:id="rId6"/>
    <p:sldId id="397" r:id="rId7"/>
    <p:sldId id="394" r:id="rId8"/>
    <p:sldId id="398" r:id="rId9"/>
    <p:sldId id="395" r:id="rId10"/>
    <p:sldId id="396" r:id="rId11"/>
    <p:sldId id="399" r:id="rId12"/>
    <p:sldId id="413" r:id="rId13"/>
    <p:sldId id="414" r:id="rId14"/>
    <p:sldId id="415" r:id="rId15"/>
    <p:sldId id="416" r:id="rId16"/>
    <p:sldId id="417" r:id="rId17"/>
    <p:sldId id="418" r:id="rId18"/>
    <p:sldId id="401" r:id="rId19"/>
    <p:sldId id="389" r:id="rId20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B842"/>
    <a:srgbClr val="990033"/>
    <a:srgbClr val="002060"/>
    <a:srgbClr val="D9B0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55" autoAdjust="0"/>
    <p:restoredTop sz="77452" autoAdjust="0"/>
  </p:normalViewPr>
  <p:slideViewPr>
    <p:cSldViewPr snapToGrid="0" showGuides="1">
      <p:cViewPr varScale="1">
        <p:scale>
          <a:sx n="74" d="100"/>
          <a:sy n="74" d="100"/>
        </p:scale>
        <p:origin x="708" y="6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7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F097377B-7A80-4695-9311-7480A96BA5C2}" type="datetime1">
              <a:rPr lang="ru-RU" smtClean="0"/>
              <a:t>26.04.2023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6834459-7356-44BF-850D-8B30C4FB3B6B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FAA1E4E1-DF6A-45D0-AB14-6A9A0B144578}" type="datetime1">
              <a:rPr lang="ru-RU" smtClean="0"/>
              <a:t>26.04.2023</a:t>
            </a:fld>
            <a:endParaRPr lang="ru-RU" dirty="0"/>
          </a:p>
        </p:txBody>
      </p:sp>
      <p:sp>
        <p:nvSpPr>
          <p:cNvPr id="4" name="Образ слайда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0A3C37BE-C303-496D-B5CD-85F2937540FC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4/26/2023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4/26/2023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4/26/2023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4/26/2023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4/26/2023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4/26/2023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2"/>
            <a:ext cx="11948967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endParaRPr sz="2330"/>
          </a:p>
        </p:txBody>
      </p:sp>
      <p:sp>
        <p:nvSpPr>
          <p:cNvPr id="17" name="bg object 17"/>
          <p:cNvSpPr/>
          <p:nvPr/>
        </p:nvSpPr>
        <p:spPr>
          <a:xfrm>
            <a:off x="141354" y="150403"/>
            <a:ext cx="11948967" cy="90724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233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05" b="1" i="0">
                <a:solidFill>
                  <a:srgbClr val="FEFEFE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641" y="1523337"/>
            <a:ext cx="3857667" cy="4103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65" b="0" i="0">
                <a:solidFill>
                  <a:srgbClr val="FEFEFE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900" y="1577347"/>
            <a:ext cx="5303521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4/26/2023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99754-54CF-4588-A338-EE8222DFA11C}" type="datetimeFigureOut">
              <a:rPr lang="en-US" smtClean="0"/>
              <a:t>4/26/2023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innovationindex.org/" TargetMode="External"/><Relationship Id="rId2" Type="http://schemas.openxmlformats.org/officeDocument/2006/relationships/hyperlink" Target="http://timss2015.org/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90419" y="362490"/>
            <a:ext cx="9353782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</a:t>
            </a:r>
            <a:r>
              <a:rPr lang="en-US" b="1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O‘RGANISH 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 ISTIQBOLLARINI BELGILASH </a:t>
            </a:r>
            <a:r>
              <a:rPr lang="ru-RU" b="1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</a:t>
            </a:r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INSTITUTI</a:t>
            </a:r>
          </a:p>
        </p:txBody>
      </p:sp>
      <p:pic>
        <p:nvPicPr>
          <p:cNvPr id="11" name="Picture 2" descr="http://avloniy.uz/images/logo_1603161398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507943" y="289710"/>
            <a:ext cx="732551" cy="86112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</p:pic>
      <p:sp>
        <p:nvSpPr>
          <p:cNvPr id="12" name="Прямоугольник 11"/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206"/>
          <a:stretch>
            <a:fillRect/>
          </a:stretch>
        </p:blipFill>
        <p:spPr>
          <a:xfrm>
            <a:off x="2299062" y="1200027"/>
            <a:ext cx="8296512" cy="3849594"/>
          </a:xfrm>
          <a:prstGeom prst="rect">
            <a:avLst/>
          </a:prstGeom>
        </p:spPr>
      </p:pic>
      <p:sp>
        <p:nvSpPr>
          <p:cNvPr id="4" name="Title 1"/>
          <p:cNvSpPr txBox="1"/>
          <p:nvPr/>
        </p:nvSpPr>
        <p:spPr bwMode="grayWhite">
          <a:xfrm>
            <a:off x="1681915" y="3351211"/>
            <a:ext cx="9530805" cy="1698410"/>
          </a:xfrm>
          <a:prstGeom prst="rect">
            <a:avLst/>
          </a:prstGeom>
          <a:solidFill>
            <a:schemeClr val="bg1">
              <a:alpha val="50000"/>
            </a:scheme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cs typeface="+mj-cs"/>
              </a:defRPr>
            </a:lvl1pPr>
          </a:lstStyle>
          <a:p>
            <a:r>
              <a:rPr lang="en-US" sz="3600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PISA-2022 TADQIQOTLARI VA TOPSHIRIQLARINING O‘ZIGA XOS JIHATLARI</a:t>
            </a:r>
            <a:endParaRPr lang="en-US" sz="3600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273" y="5005309"/>
            <a:ext cx="2541834" cy="984158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486297" y="1767000"/>
            <a:ext cx="1508391" cy="115670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6.1</a:t>
            </a:r>
            <a:endParaRPr lang="ru-RU" sz="40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1318" y="2930044"/>
            <a:ext cx="193835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MODUL</a:t>
            </a:r>
          </a:p>
          <a:p>
            <a:pPr algn="ctr"/>
            <a:endParaRPr lang="ru-RU" sz="3200" dirty="0"/>
          </a:p>
          <a:p>
            <a:pPr algn="ctr"/>
            <a:r>
              <a:rPr lang="en-US" sz="3200" b="1" dirty="0" smtClean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3- </a:t>
            </a:r>
            <a:r>
              <a:rPr lang="en-US" sz="3200" b="1" dirty="0" err="1" smtClean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endParaRPr lang="en-US" sz="3200" b="1" dirty="0">
              <a:ln>
                <a:solidFill>
                  <a:schemeClr val="tx1"/>
                </a:solidFill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PISA-2022 TADQIQOTLARINING O‘ZIGA XOS JIHATLARI</a:t>
              </a:r>
              <a:endParaRPr lang="en-US" sz="3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8" name="Прямоугольник 1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722395" y="1580360"/>
            <a:ext cx="1101836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topshiriqlarining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kompyuter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formati</a:t>
            </a:r>
            <a:endParaRPr lang="en-US" sz="3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PISA-2022 da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zarur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bo‘ladigan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AKT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ko‘nikmalari</a:t>
            </a:r>
            <a:endParaRPr lang="en-US" sz="3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Yangi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yo‘nalishlari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lvl="1"/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Kompyuter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yordamida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modellashtirish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O‘sish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hodisasi</a:t>
            </a: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Geometrik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yaqinlashish</a:t>
            </a:r>
            <a:endParaRPr 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Shartli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qaror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qabul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</a:t>
            </a:r>
            <a:endParaRPr lang="en-US" sz="3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topshiriqlaridan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namunalar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  <a:p>
            <a:pPr lvl="1"/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endParaRPr lang="en-US" sz="3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TOPSHIRIQLARINING KOMPYUTER FORMATI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1" name="Группа 10"/>
          <p:cNvGrpSpPr/>
          <p:nvPr/>
        </p:nvGrpSpPr>
        <p:grpSpPr>
          <a:xfrm>
            <a:off x="1421394" y="2181885"/>
            <a:ext cx="9288856" cy="4291341"/>
            <a:chOff x="318331" y="1219894"/>
            <a:chExt cx="11623190" cy="5343867"/>
          </a:xfrm>
        </p:grpSpPr>
        <p:pic>
          <p:nvPicPr>
            <p:cNvPr id="2" name="Рисунок 1"/>
            <p:cNvPicPr/>
            <p:nvPr/>
          </p:nvPicPr>
          <p:blipFill rotWithShape="1">
            <a:blip r:embed="rId2"/>
            <a:srcRect l="22590" t="19145" r="21964" b="39828"/>
            <a:stretch>
              <a:fillRect/>
            </a:stretch>
          </p:blipFill>
          <p:spPr>
            <a:xfrm>
              <a:off x="318331" y="1219894"/>
              <a:ext cx="11623190" cy="5343867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7106" y="1385940"/>
              <a:ext cx="1682642" cy="542591"/>
            </a:xfrm>
            <a:prstGeom prst="rect">
              <a:avLst/>
            </a:prstGeom>
          </p:spPr>
        </p:pic>
      </p:grpSp>
      <p:sp>
        <p:nvSpPr>
          <p:cNvPr id="12" name="Выноска 1 11"/>
          <p:cNvSpPr/>
          <p:nvPr/>
        </p:nvSpPr>
        <p:spPr>
          <a:xfrm flipH="1">
            <a:off x="141995" y="1365075"/>
            <a:ext cx="2109458" cy="430570"/>
          </a:xfrm>
          <a:prstGeom prst="borderCallout1">
            <a:avLst>
              <a:gd name="adj1" fmla="val 60803"/>
              <a:gd name="adj2" fmla="val 1109"/>
              <a:gd name="adj3" fmla="val 213428"/>
              <a:gd name="adj4" fmla="val -53443"/>
            </a:avLst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Topshiriqlar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qatori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Выноска 1 12"/>
          <p:cNvSpPr/>
          <p:nvPr/>
        </p:nvSpPr>
        <p:spPr>
          <a:xfrm flipH="1">
            <a:off x="2728110" y="1365075"/>
            <a:ext cx="704660" cy="430570"/>
          </a:xfrm>
          <a:prstGeom prst="borderCallout1">
            <a:avLst>
              <a:gd name="adj1" fmla="val 60803"/>
              <a:gd name="adj2" fmla="val 1109"/>
              <a:gd name="adj3" fmla="val 217633"/>
              <a:gd name="adj4" fmla="val -211473"/>
            </a:avLst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Soat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Выноска 1 13"/>
          <p:cNvSpPr/>
          <p:nvPr/>
        </p:nvSpPr>
        <p:spPr>
          <a:xfrm flipH="1">
            <a:off x="4081602" y="1365075"/>
            <a:ext cx="2109458" cy="430570"/>
          </a:xfrm>
          <a:prstGeom prst="borderCallout1">
            <a:avLst>
              <a:gd name="adj1" fmla="val 60803"/>
              <a:gd name="adj2" fmla="val 1109"/>
              <a:gd name="adj3" fmla="val 226044"/>
              <a:gd name="adj4" fmla="val -116962"/>
            </a:avLst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Kalkulaytor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Выноска 1 14"/>
          <p:cNvSpPr/>
          <p:nvPr/>
        </p:nvSpPr>
        <p:spPr>
          <a:xfrm flipH="1">
            <a:off x="7125078" y="1365075"/>
            <a:ext cx="1054728" cy="430570"/>
          </a:xfrm>
          <a:prstGeom prst="borderCallout1">
            <a:avLst>
              <a:gd name="adj1" fmla="val 60803"/>
              <a:gd name="adj2" fmla="val 1109"/>
              <a:gd name="adj3" fmla="val 205017"/>
              <a:gd name="adj4" fmla="val -82628"/>
            </a:avLst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Yordam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Выноска 1 15"/>
          <p:cNvSpPr/>
          <p:nvPr/>
        </p:nvSpPr>
        <p:spPr>
          <a:xfrm>
            <a:off x="10803055" y="3740554"/>
            <a:ext cx="1279399" cy="1646258"/>
          </a:xfrm>
          <a:prstGeom prst="borderCallout1">
            <a:avLst>
              <a:gd name="adj1" fmla="val 60803"/>
              <a:gd name="adj2" fmla="val 1109"/>
              <a:gd name="adj3" fmla="val -19824"/>
              <a:gd name="adj4" fmla="val -51515"/>
            </a:avLst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Muammoli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vaziyat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tavsifi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Выноска 1 16"/>
          <p:cNvSpPr/>
          <p:nvPr/>
        </p:nvSpPr>
        <p:spPr>
          <a:xfrm flipH="1">
            <a:off x="78624" y="4056380"/>
            <a:ext cx="1279399" cy="1458792"/>
          </a:xfrm>
          <a:prstGeom prst="borderCallout1">
            <a:avLst>
              <a:gd name="adj1" fmla="val 60803"/>
              <a:gd name="adj2" fmla="val 1109"/>
              <a:gd name="adj3" fmla="val 27864"/>
              <a:gd name="adj4" fmla="val -89532"/>
            </a:avLst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Topshiriqlar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oynasi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Выноска 1 17"/>
          <p:cNvSpPr/>
          <p:nvPr/>
        </p:nvSpPr>
        <p:spPr>
          <a:xfrm>
            <a:off x="8813549" y="1365075"/>
            <a:ext cx="2797520" cy="430570"/>
          </a:xfrm>
          <a:prstGeom prst="borderCallout1">
            <a:avLst>
              <a:gd name="adj1" fmla="val 119678"/>
              <a:gd name="adj2" fmla="val 32616"/>
              <a:gd name="adj3" fmla="val 196607"/>
              <a:gd name="adj4" fmla="val 46557"/>
            </a:avLst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O‘tish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qaytish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tugmasi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235" y="1084571"/>
            <a:ext cx="117813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PISA-2022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tadqiqotlari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kompyuterda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olinadi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 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bois,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AKT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kompyuterda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ko‘nikmalariga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lozim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PISA-2022 DA ZARUR BO‘LADIGAN AKT KO‘NIKMALARI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237" y="2061659"/>
            <a:ext cx="3428571" cy="206666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837271" y="1915568"/>
            <a:ext cx="814728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kompyuterda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joylashtirilgan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kalkulyator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ifodalarni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kasr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ildiz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belgilarni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terish</a:t>
            </a:r>
            <a:endParaRPr lang="en-US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ma’lumotlar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diagramma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ustunli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doiraviy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sxema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grafiklarni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qurish</a:t>
            </a:r>
            <a:endParaRPr lang="en-US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ob’ektlarni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ko‘chirish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akslantirish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80237" y="4128326"/>
            <a:ext cx="117043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funksiyalar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grafiklarini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tayyor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grafiklaridan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endParaRPr lang="en-US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ma’lumotlarni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saralash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tartiblash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saralash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qo‘llash</a:t>
            </a:r>
            <a:endParaRPr lang="en-US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kompyuter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ekranidagi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chizg‘ch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o‘chirg‘ich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virtual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asboblaridan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kompyuterning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dialogli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oynasi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sichqoncha”dan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foydalanib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tasvirlarning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o‘zgartirish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YANGI TOPSHIRIQ YO‘NALISHLARI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8" name="Прямоугольник 1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13898" y="1270415"/>
            <a:ext cx="1199843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71550" lvl="1" indent="-514350">
              <a:buFontTx/>
              <a:buAutoNum type="arabicPeriod"/>
            </a:pP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Kompyuter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yordamida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modellashtirish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natijasi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ko‘p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omillarga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bog‘liq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muammolarni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maxsus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kompyuter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simulatori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yordamida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o‘rqanish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(PISA-2022):</a:t>
            </a:r>
          </a:p>
          <a:p>
            <a:pPr lvl="1"/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yo‘nalish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“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Miqdorlar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sohasiga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yangi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yo‘nalish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sifatida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kiritilmoqda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oila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byudjetini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moliyalashtirish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rejalashtirish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aholini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taqsimlash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kasallikning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tarqalishi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amaliy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ehtimollik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kimyoviy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reaksiyalarning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davom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vaqti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kabi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masalalarda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omillarning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yakuniy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natijaga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ta’siri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o‘rganiladi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jarayonda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miqdorlarni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o‘lchash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usullari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asosida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yaratilgan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kompyuter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simulyatorli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qurollari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kalkulyator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o‘lchov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asboblaridan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talab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etiladi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lvl="1"/>
            <a:endParaRPr 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>
                <a:tabLst>
                  <a:tab pos="4484370" algn="l"/>
                </a:tabLst>
              </a:pP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1. KOMPYUTER YORDAMIDA MODELLASHTIRISH 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8" name="Прямоугольник 1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2" name="Прямоугольник 1"/>
          <p:cNvSpPr/>
          <p:nvPr/>
        </p:nvSpPr>
        <p:spPr>
          <a:xfrm>
            <a:off x="299487" y="1079162"/>
            <a:ext cx="1162621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Misol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Pensiyaga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chiqishni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rejalashtirishga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yordam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beradigan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modellashtirilgan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kompyuter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dasturi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Bunda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ko‘p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omillar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daromad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miqdori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pensiya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yoshi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kutilayotgan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xarajatlar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daromadlar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bozor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narxlari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inflatsiya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umrning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davomiyligi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farzandlarning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ko‘mak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berish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imkoniyatlari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hokazolarning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hammasini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hisobga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olishi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lozim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bo‘ladi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bittasini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yoki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nechtasining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o‘zgarishi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xil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natijalarni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beradi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natijalarni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o‘zaro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solishtirib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maqbulini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“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qo‘lda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unchalik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emas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Shu 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bois,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vazifa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kompyuter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zimmasiga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topshiriladi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ya’ni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holatlar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kompyuter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vositasida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simulyatsiya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qilinadi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2. O‘SISH HODISASI 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8" name="Прямоугольник 1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13898" y="1154912"/>
            <a:ext cx="1154311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O‘sish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hodisasi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o‘sishning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chiziqli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chiziqlimas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kvadratli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ekponensial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qo‘shiladigan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navbatdagi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o‘sish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shu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paytgacha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bo‘lgan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qiymatiga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proporsional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bo‘lgan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tiplari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lvl="1"/>
            <a:r>
              <a:rPr lang="en-US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Misollar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Kasallik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epidemiyalarining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tarqalishi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bakteriyalar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sonining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keskin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o‘sishi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iqlim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o‘zgarishlari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ekologik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portlashlar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kabi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hodisalar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Bunday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hodisalarning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o‘sishi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chiziqli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bo‘lmasdan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balki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ekponensial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bo‘ladi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lvl="1"/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Chiziqli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o‘zgaradigan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hodisalar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ko‘p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tarqalgan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osongina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tez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tanib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mumkin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Lekin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hamma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hodisalar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chiziqli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o‘zgaradi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deyish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xavfli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oqibatlarga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olib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kelishi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mumkin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2. O‘SISH HODISASI 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8" name="Прямоугольник 1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162057" y="1154912"/>
            <a:ext cx="1186367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Masalan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o‘zgarmas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tezlik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harakatlanayotgan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ob’ektning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holati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vaqtga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nisbatan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chiziqli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o‘zgaradi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Lekin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koronavirusning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tarqalish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tezligini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chiziqli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deyish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5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kundan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keyin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unga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chalinganlar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sonini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to‘g‘ri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baholay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olmaslik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yomon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oqibatlarga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olib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kelishi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mumkin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chiziqlimas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o‘sishni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xususan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infeksiyaning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katta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tezlik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tarqalishini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his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qilishlari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lozim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bo‘ladi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Bunda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infeksiyaning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tarqalish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tezligi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kun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sayin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oshib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boradi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lvl="1"/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Koponavirusning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tarqalishi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exsponensial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o‘sishga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misol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oladi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tibbiyot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xodimlariga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yopirilgan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xavfni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tushungan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tezkor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choralar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ko‘rishga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chorlaydi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3. GEOMETRIK YAQINLASHISH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8" name="Прямоугольник 1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122701" y="1079162"/>
            <a:ext cx="1161049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Geometrik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yaqinlashish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Berilgan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murakkab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notanish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ob’ektlarning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xossalarini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o‘rganish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sodda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shakllarga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bo‘lish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sodda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formula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vositalardan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US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Masalan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o‘tkir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burchakli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egri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chiziqli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qismlarga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bo‘lgan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xona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kerak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bo‘ladigan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gilam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qoplamasining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yuzini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hisoblash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masalasi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lvl="1"/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Fazo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sohasiga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tegishli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mavzu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o‘quvchilarning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haqidagi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odatdagi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an’anaviy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bilim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ko‘nikmalarini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nostandart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shakllarning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xossalarini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o‘rganishda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olishlarini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talab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qiladi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4. SHARTLI QAROR QABUL QILISH 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8" name="Прямоугольник 1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-163629" y="938480"/>
            <a:ext cx="1208933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Shartli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qaror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qabul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Shartli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ehtimollik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kombinatorikaning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asosiy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tamoyillarini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vaziyatlarni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talqin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bashoratlar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lvl="1"/>
            <a:r>
              <a:rPr lang="en-US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Masalan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shifokor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qabulida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bo‘lib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davolanish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haqida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qaror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qabul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qilishga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to‘g‘ri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keladi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Shifokor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tavsiya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etgan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dorini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qabul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qilasizmi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Kasalxonada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davolanasizmi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savollarga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aniq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javob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yo‘q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Shunday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bo‘lsada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shifokordan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qon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bosimingiz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yuragingiz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urishlari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organizmingizdagi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xolesterin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miqdorini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so‘rab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surishtirib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yaxshiroq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qaror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qabul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qilishingiz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mumkin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Ya’ni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savolga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shartli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ehtimollik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yordamida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yaxshiroq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javob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mumkin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Bu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ehtimollikni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aniqlash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qo‘shimcha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shartlarning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bajarilishini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talab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qiladi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4. SHARTLI QAROR QABUL QILISH 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8" name="Прямоугольник 1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93825" y="1580360"/>
            <a:ext cx="1159124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kishilik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futbol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jamoasidan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necha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xil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kishilik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tarkibni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shakllantirish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mumkin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o‘byektni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necha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xil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o‘rinlashtirish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mumkin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kabi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savollarga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kombinatorika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bo‘limi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javob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beradi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Lotoreya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o‘yinidagi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yutuqli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yutuqsiz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chiptalar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nisbati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hamda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o‘yinda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bashoratlar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kombinatorika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o‘yinlar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nazariyasining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elementlari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haqida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tasavvurga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bo‘lishni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taqozo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etadi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272" y="1307805"/>
            <a:ext cx="8202956" cy="26913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34512" y="4242390"/>
            <a:ext cx="4008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KOMPYUTER FORMATIDA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1289786" y="0"/>
            <a:ext cx="9226094" cy="6858000"/>
            <a:chOff x="1289786" y="0"/>
            <a:chExt cx="9226094" cy="6858000"/>
          </a:xfrm>
        </p:grpSpPr>
        <p:pic>
          <p:nvPicPr>
            <p:cNvPr id="10" name="Рисунок 9" descr="Вырезка экрана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9786" y="0"/>
              <a:ext cx="9226094" cy="6858000"/>
            </a:xfrm>
            <a:prstGeom prst="rect">
              <a:avLst/>
            </a:prstGeom>
          </p:spPr>
        </p:pic>
        <p:sp>
          <p:nvSpPr>
            <p:cNvPr id="2" name="Прямоугольник 1"/>
            <p:cNvSpPr/>
            <p:nvPr/>
          </p:nvSpPr>
          <p:spPr>
            <a:xfrm>
              <a:off x="6266046" y="5909911"/>
              <a:ext cx="4004110" cy="72189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1434164" y="117567"/>
            <a:ext cx="9278754" cy="6849059"/>
            <a:chOff x="1241659" y="0"/>
            <a:chExt cx="9278754" cy="6849059"/>
          </a:xfrm>
        </p:grpSpPr>
        <p:pic>
          <p:nvPicPr>
            <p:cNvPr id="7" name="Рисунок 6" descr="Вырезка экрана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1659" y="0"/>
              <a:ext cx="9278754" cy="6849059"/>
            </a:xfrm>
            <a:prstGeom prst="rect">
              <a:avLst/>
            </a:prstGeom>
          </p:spPr>
        </p:pic>
        <p:sp>
          <p:nvSpPr>
            <p:cNvPr id="8" name="Прямоугольник 7"/>
            <p:cNvSpPr/>
            <p:nvPr/>
          </p:nvSpPr>
          <p:spPr>
            <a:xfrm>
              <a:off x="6266046" y="5948411"/>
              <a:ext cx="4004110" cy="72189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" name="Овал 5"/>
          <p:cNvSpPr/>
          <p:nvPr/>
        </p:nvSpPr>
        <p:spPr>
          <a:xfrm>
            <a:off x="1703663" y="4331369"/>
            <a:ext cx="308008" cy="34651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1322647" y="0"/>
            <a:ext cx="9255515" cy="6898520"/>
            <a:chOff x="1399649" y="0"/>
            <a:chExt cx="9255515" cy="6898520"/>
          </a:xfrm>
        </p:grpSpPr>
        <p:pic>
          <p:nvPicPr>
            <p:cNvPr id="7" name="Рисунок 6" descr="Вырезка экрана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9649" y="0"/>
              <a:ext cx="9255515" cy="6898520"/>
            </a:xfrm>
            <a:prstGeom prst="rect">
              <a:avLst/>
            </a:prstGeom>
          </p:spPr>
        </p:pic>
        <p:sp>
          <p:nvSpPr>
            <p:cNvPr id="8" name="Прямоугольник 7"/>
            <p:cNvSpPr/>
            <p:nvPr/>
          </p:nvSpPr>
          <p:spPr>
            <a:xfrm>
              <a:off x="6458552" y="6006164"/>
              <a:ext cx="4004110" cy="72189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" name="Овал 9"/>
          <p:cNvSpPr/>
          <p:nvPr/>
        </p:nvSpPr>
        <p:spPr>
          <a:xfrm>
            <a:off x="4446872" y="3195587"/>
            <a:ext cx="308008" cy="34651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4446872" y="4012130"/>
            <a:ext cx="308008" cy="34651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4446872" y="4828673"/>
            <a:ext cx="308008" cy="34651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4446872" y="5659654"/>
            <a:ext cx="308008" cy="34651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1366786" y="0"/>
            <a:ext cx="9264482" cy="6858000"/>
            <a:chOff x="1366786" y="0"/>
            <a:chExt cx="9264482" cy="6858000"/>
          </a:xfrm>
        </p:grpSpPr>
        <p:pic>
          <p:nvPicPr>
            <p:cNvPr id="7" name="Рисунок 6" descr="Вырезка экрана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6786" y="0"/>
              <a:ext cx="9264482" cy="6858000"/>
            </a:xfrm>
            <a:prstGeom prst="rect">
              <a:avLst/>
            </a:prstGeom>
          </p:spPr>
        </p:pic>
        <p:sp>
          <p:nvSpPr>
            <p:cNvPr id="8" name="Прямоугольник 7"/>
            <p:cNvSpPr/>
            <p:nvPr/>
          </p:nvSpPr>
          <p:spPr>
            <a:xfrm>
              <a:off x="6381546" y="5900286"/>
              <a:ext cx="4004110" cy="72189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1337911" y="0"/>
            <a:ext cx="9223155" cy="6858000"/>
            <a:chOff x="1337911" y="0"/>
            <a:chExt cx="9223155" cy="6858000"/>
          </a:xfrm>
        </p:grpSpPr>
        <p:pic>
          <p:nvPicPr>
            <p:cNvPr id="7" name="Рисунок 6" descr="Вырезка экрана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7911" y="0"/>
              <a:ext cx="9223155" cy="6858000"/>
            </a:xfrm>
            <a:prstGeom prst="rect">
              <a:avLst/>
            </a:prstGeom>
          </p:spPr>
        </p:pic>
        <p:sp>
          <p:nvSpPr>
            <p:cNvPr id="8" name="Прямоугольник 7"/>
            <p:cNvSpPr/>
            <p:nvPr/>
          </p:nvSpPr>
          <p:spPr>
            <a:xfrm>
              <a:off x="6266046" y="5900286"/>
              <a:ext cx="4004110" cy="72189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" name="Овал 9"/>
          <p:cNvSpPr/>
          <p:nvPr/>
        </p:nvSpPr>
        <p:spPr>
          <a:xfrm>
            <a:off x="1578543" y="3255745"/>
            <a:ext cx="308008" cy="34651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645920" y="3983632"/>
            <a:ext cx="32052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2-grafikda minimal </a:t>
            </a:r>
            <a:r>
              <a:rPr lang="en-US" sz="1600" dirty="0" err="1" smtClean="0"/>
              <a:t>soatbay</a:t>
            </a:r>
            <a:r>
              <a:rPr lang="en-US" sz="1600" dirty="0" smtClean="0"/>
              <a:t> </a:t>
            </a:r>
            <a:r>
              <a:rPr lang="en-US" sz="1600" dirty="0" err="1" smtClean="0"/>
              <a:t>ish</a:t>
            </a:r>
            <a:r>
              <a:rPr lang="en-US" sz="1600" dirty="0" smtClean="0"/>
              <a:t> </a:t>
            </a:r>
            <a:r>
              <a:rPr lang="en-US" sz="1600" dirty="0" err="1" smtClean="0"/>
              <a:t>haqi</a:t>
            </a:r>
            <a:r>
              <a:rPr lang="en-US" sz="1600" dirty="0" smtClean="0"/>
              <a:t> </a:t>
            </a:r>
            <a:r>
              <a:rPr lang="en-US" sz="1600" dirty="0" err="1" smtClean="0"/>
              <a:t>oshgan</a:t>
            </a:r>
            <a:r>
              <a:rPr lang="en-US" sz="1600" dirty="0" smtClean="0"/>
              <a:t> sari </a:t>
            </a:r>
            <a:r>
              <a:rPr lang="en-US" sz="1600" dirty="0" err="1" smtClean="0"/>
              <a:t>smartfondan</a:t>
            </a:r>
            <a:r>
              <a:rPr lang="en-US" sz="1600" dirty="0" smtClean="0"/>
              <a:t> </a:t>
            </a:r>
            <a:r>
              <a:rPr lang="en-US" sz="1600" dirty="0" err="1" smtClean="0"/>
              <a:t>foydala-nuvchilar</a:t>
            </a:r>
            <a:r>
              <a:rPr lang="en-US" sz="1600" dirty="0" smtClean="0"/>
              <a:t> </a:t>
            </a:r>
            <a:r>
              <a:rPr lang="en-US" sz="1600" dirty="0" err="1" smtClean="0"/>
              <a:t>ulushi</a:t>
            </a:r>
            <a:r>
              <a:rPr lang="en-US" sz="1600" dirty="0" smtClean="0"/>
              <a:t> ham </a:t>
            </a:r>
            <a:r>
              <a:rPr lang="en-US" sz="1600" dirty="0" err="1" smtClean="0"/>
              <a:t>oshib</a:t>
            </a:r>
            <a:r>
              <a:rPr lang="en-US" sz="1600" dirty="0" smtClean="0"/>
              <a:t> </a:t>
            </a:r>
            <a:r>
              <a:rPr lang="en-US" sz="1600" dirty="0" err="1" smtClean="0"/>
              <a:t>borayapti</a:t>
            </a:r>
            <a:endParaRPr lang="ru-RU" sz="1600" dirty="0"/>
          </a:p>
        </p:txBody>
      </p:sp>
      <p:sp>
        <p:nvSpPr>
          <p:cNvPr id="14" name="Стрелка вправо 13"/>
          <p:cNvSpPr/>
          <p:nvPr/>
        </p:nvSpPr>
        <p:spPr>
          <a:xfrm rot="19779540">
            <a:off x="6059953" y="3122120"/>
            <a:ext cx="3922948" cy="960269"/>
          </a:xfrm>
          <a:prstGeom prst="rightArrow">
            <a:avLst/>
          </a:prstGeom>
          <a:solidFill>
            <a:srgbClr val="FF9966">
              <a:alpha val="41176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1164205"/>
            <a:chOff x="0" y="13352"/>
            <a:chExt cx="12205898" cy="1164205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95410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FOYDALANISH </a:t>
              </a:r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TAVSIYA 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ETILADIGAN ADABIYOTLAR RO‘YXATI: 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sv-SE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269507" y="1368404"/>
            <a:ext cx="117043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 err="1" smtClean="0"/>
              <a:t>A.Ismailov</a:t>
            </a:r>
            <a:r>
              <a:rPr lang="en-US" dirty="0"/>
              <a:t>, </a:t>
            </a:r>
            <a:r>
              <a:rPr lang="en-US" dirty="0" err="1"/>
              <a:t>B.Xaydarov</a:t>
            </a:r>
            <a:r>
              <a:rPr lang="en-US" dirty="0"/>
              <a:t>, </a:t>
            </a:r>
            <a:r>
              <a:rPr lang="en-US" dirty="0" err="1"/>
              <a:t>N.Karimov</a:t>
            </a:r>
            <a:r>
              <a:rPr lang="en-US" dirty="0"/>
              <a:t>, </a:t>
            </a:r>
            <a:r>
              <a:rPr lang="en-US" dirty="0" err="1"/>
              <a:t>Sh.Ismailov</a:t>
            </a:r>
            <a:r>
              <a:rPr lang="en-US" dirty="0"/>
              <a:t>,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tadqiqotlarda</a:t>
            </a:r>
            <a:r>
              <a:rPr lang="en-US" dirty="0"/>
              <a:t> </a:t>
            </a:r>
            <a:r>
              <a:rPr lang="en-US" dirty="0" err="1" smtClean="0"/>
              <a:t>o‘quvchilarning</a:t>
            </a:r>
            <a:r>
              <a:rPr lang="en-US" dirty="0" smtClean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savodxonligini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metodik</a:t>
            </a:r>
            <a:r>
              <a:rPr lang="en-US" dirty="0" smtClean="0"/>
              <a:t> </a:t>
            </a:r>
            <a:r>
              <a:rPr lang="en-US" dirty="0" err="1" smtClean="0"/>
              <a:t>qo‘llanma</a:t>
            </a:r>
            <a:r>
              <a:rPr lang="en-US" dirty="0"/>
              <a:t>). </a:t>
            </a:r>
            <a:r>
              <a:rPr lang="en-US" dirty="0" err="1" smtClean="0"/>
              <a:t>Ta’lim</a:t>
            </a:r>
            <a:r>
              <a:rPr lang="en-US" dirty="0" smtClean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. – Toshkent, 2019-yil. – 112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Ina V.S. Mullis </a:t>
            </a:r>
            <a:r>
              <a:rPr lang="en-US" dirty="0" err="1"/>
              <a:t>va</a:t>
            </a:r>
            <a:r>
              <a:rPr lang="en-US" dirty="0"/>
              <a:t> Michael O. Martin, TIMSS 2019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qamrov</a:t>
            </a:r>
            <a:r>
              <a:rPr lang="en-US" dirty="0"/>
              <a:t> </a:t>
            </a:r>
            <a:r>
              <a:rPr lang="en-US" dirty="0" err="1"/>
              <a:t>doirasi</a:t>
            </a:r>
            <a:r>
              <a:rPr lang="en-US" dirty="0"/>
              <a:t>, </a:t>
            </a:r>
            <a:r>
              <a:rPr lang="en-US" dirty="0" err="1" smtClean="0"/>
              <a:t>qo‘llanma</a:t>
            </a:r>
            <a:r>
              <a:rPr lang="en-US" dirty="0" smtClean="0"/>
              <a:t>, </a:t>
            </a:r>
            <a:r>
              <a:rPr lang="en-US" dirty="0"/>
              <a:t>Toshkent: “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markazining</a:t>
            </a:r>
            <a:r>
              <a:rPr lang="en-US" dirty="0"/>
              <a:t> </a:t>
            </a:r>
            <a:r>
              <a:rPr lang="en-US" dirty="0" err="1"/>
              <a:t>matbaa</a:t>
            </a:r>
            <a:r>
              <a:rPr lang="en-US" dirty="0"/>
              <a:t> </a:t>
            </a:r>
            <a:r>
              <a:rPr lang="en-US" dirty="0" err="1" smtClean="0"/>
              <a:t>bo‘limi</a:t>
            </a:r>
            <a:r>
              <a:rPr lang="en-US" dirty="0"/>
              <a:t>”, 2021-yil. 66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</a:t>
            </a:r>
            <a:r>
              <a:rPr lang="en-US" dirty="0" err="1"/>
              <a:t>Carnoy</a:t>
            </a:r>
            <a:r>
              <a:rPr lang="en-US" dirty="0"/>
              <a:t> M., </a:t>
            </a:r>
            <a:r>
              <a:rPr lang="en-US" dirty="0" err="1"/>
              <a:t>Khavenson</a:t>
            </a:r>
            <a:r>
              <a:rPr lang="en-US" dirty="0"/>
              <a:t> T., </a:t>
            </a:r>
            <a:r>
              <a:rPr lang="en-US" dirty="0" err="1"/>
              <a:t>Ivanova</a:t>
            </a:r>
            <a:r>
              <a:rPr lang="en-US" dirty="0"/>
              <a:t> A. Using TIMSS and PISA results to inform educational policy: a study of Russia and its </a:t>
            </a:r>
            <a:r>
              <a:rPr lang="en-US" dirty="0" err="1"/>
              <a:t>neighbours</a:t>
            </a:r>
            <a:r>
              <a:rPr lang="en-US" dirty="0"/>
              <a:t> //Compare: A Journal of Comparative and International Education. – 2015. – </a:t>
            </a:r>
            <a:r>
              <a:rPr lang="ru-RU" dirty="0"/>
              <a:t>Т. 45. – №. 2. – С. 248-271.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ru-RU" dirty="0"/>
              <a:t>	</a:t>
            </a:r>
            <a:r>
              <a:rPr lang="en-US" dirty="0"/>
              <a:t>PISA 2021 Mathematics </a:t>
            </a:r>
            <a:r>
              <a:rPr lang="en-US" dirty="0" smtClean="0"/>
              <a:t>Framework, </a:t>
            </a:r>
            <a:r>
              <a:rPr lang="en-US" dirty="0"/>
              <a:t>45th meeting of the PISA Governing Board, 23-25 April 2018 Stockholm, Sweden.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PISA Mathematics in 2021, An analysis of the center for curriculum redesign (CCR), 2016. </a:t>
            </a:r>
          </a:p>
          <a:p>
            <a:pPr>
              <a:tabLst>
                <a:tab pos="355600" algn="l"/>
              </a:tabLst>
            </a:pP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Internet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resurslari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1.	http:/www.markaz.tdi.uz -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endParaRPr lang="en-US" dirty="0"/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 smtClean="0"/>
              <a:t>t.me/</a:t>
            </a:r>
            <a:r>
              <a:rPr lang="en-US" dirty="0" err="1" smtClean="0"/>
              <a:t>milliymarkaz</a:t>
            </a:r>
            <a:r>
              <a:rPr lang="en-US" dirty="0" smtClean="0"/>
              <a:t> –</a:t>
            </a:r>
            <a:r>
              <a:rPr lang="en-US" dirty="0" err="1" smtClean="0"/>
              <a:t>Milliy</a:t>
            </a:r>
            <a:r>
              <a:rPr lang="en-US" dirty="0" smtClean="0"/>
              <a:t> </a:t>
            </a:r>
            <a:r>
              <a:rPr lang="en-US" dirty="0" err="1" smtClean="0"/>
              <a:t>markaz</a:t>
            </a:r>
            <a:r>
              <a:rPr lang="en-US" dirty="0" smtClean="0"/>
              <a:t> telegram </a:t>
            </a:r>
            <a:r>
              <a:rPr lang="en-US" dirty="0" err="1"/>
              <a:t>kanali</a:t>
            </a:r>
            <a:r>
              <a:rPr lang="en-US" dirty="0"/>
              <a:t> (PISA, PIRLS, TIMSS, TALIS</a:t>
            </a:r>
            <a:r>
              <a:rPr lang="en-US" dirty="0" smtClean="0"/>
              <a:t>)</a:t>
            </a:r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/>
              <a:t>@</a:t>
            </a:r>
            <a:r>
              <a:rPr lang="en-US" dirty="0" err="1" smtClean="0"/>
              <a:t>milliymarkaz_aloqabot</a:t>
            </a:r>
            <a:r>
              <a:rPr lang="en-US" dirty="0" smtClean="0"/>
              <a:t> - </a:t>
            </a:r>
            <a:r>
              <a:rPr lang="en-US" dirty="0" err="1" smtClean="0"/>
              <a:t>Milliy</a:t>
            </a:r>
            <a:r>
              <a:rPr lang="en-US" dirty="0" smtClean="0"/>
              <a:t> </a:t>
            </a:r>
            <a:r>
              <a:rPr lang="en-US" dirty="0" err="1"/>
              <a:t>markazi</a:t>
            </a:r>
            <a:r>
              <a:rPr lang="en-US" dirty="0"/>
              <a:t> telegram </a:t>
            </a:r>
            <a:r>
              <a:rPr lang="en-US" dirty="0" err="1"/>
              <a:t>boti</a:t>
            </a:r>
            <a:r>
              <a:rPr lang="en-US" dirty="0"/>
              <a:t>.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3.	http://www.stesting.uz – </a:t>
            </a:r>
            <a:r>
              <a:rPr lang="en-US" dirty="0" err="1"/>
              <a:t>O’quvchilarning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PISA, TIMSS, PIRLS </a:t>
            </a:r>
            <a:r>
              <a:rPr lang="en-US" dirty="0" err="1"/>
              <a:t>tadqiqotlariga</a:t>
            </a:r>
            <a:r>
              <a:rPr lang="en-US" dirty="0"/>
              <a:t> </a:t>
            </a:r>
            <a:r>
              <a:rPr lang="en-US" dirty="0" err="1"/>
              <a:t>tayyorlanish</a:t>
            </a:r>
            <a:r>
              <a:rPr lang="en-US" dirty="0"/>
              <a:t> </a:t>
            </a:r>
            <a:r>
              <a:rPr lang="en-US" dirty="0" err="1"/>
              <a:t>sinov</a:t>
            </a:r>
            <a:r>
              <a:rPr lang="en-US" dirty="0"/>
              <a:t> </a:t>
            </a:r>
            <a:r>
              <a:rPr lang="en-US" dirty="0" err="1"/>
              <a:t>platformasi</a:t>
            </a:r>
            <a:r>
              <a:rPr lang="en-US" dirty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 smtClean="0"/>
              <a:t>http</a:t>
            </a:r>
            <a:r>
              <a:rPr lang="en-US" dirty="0"/>
              <a:t>://www.dtm.uz – </a:t>
            </a:r>
            <a:r>
              <a:rPr lang="en-US" dirty="0" err="1"/>
              <a:t>Respublika</a:t>
            </a:r>
            <a:r>
              <a:rPr lang="en-US" dirty="0"/>
              <a:t> test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r>
              <a:rPr lang="en-US" dirty="0" smtClean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 smtClean="0"/>
              <a:t>http</a:t>
            </a:r>
            <a:r>
              <a:rPr lang="en-US" dirty="0"/>
              <a:t>://centeroko.ru </a:t>
            </a:r>
            <a:r>
              <a:rPr lang="ru-RU" dirty="0" smtClean="0"/>
              <a:t>–</a:t>
            </a:r>
            <a:r>
              <a:rPr lang="en-US" dirty="0" smtClean="0"/>
              <a:t> </a:t>
            </a:r>
            <a:r>
              <a:rPr lang="ru-RU" dirty="0"/>
              <a:t>Центр оценки качества образования ИСРО </a:t>
            </a:r>
            <a:r>
              <a:rPr lang="ru-RU" dirty="0" smtClean="0"/>
              <a:t>РАО</a:t>
            </a:r>
            <a:endParaRPr lang="en-US" dirty="0"/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timss2015.org</a:t>
            </a:r>
            <a:r>
              <a:rPr lang="en-US" dirty="0" smtClean="0"/>
              <a:t> - </a:t>
            </a:r>
            <a:r>
              <a:rPr lang="ru-RU" dirty="0" smtClean="0"/>
              <a:t>Международный </a:t>
            </a:r>
            <a:r>
              <a:rPr lang="ru-RU" dirty="0"/>
              <a:t>координационный центр исследования </a:t>
            </a:r>
            <a:r>
              <a:rPr lang="en-US" dirty="0" smtClean="0"/>
              <a:t>TIMSS</a:t>
            </a:r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/>
              <a:t>https: </a:t>
            </a:r>
            <a:r>
              <a:rPr lang="en-US" dirty="0" smtClean="0"/>
              <a:t>//</a:t>
            </a:r>
            <a:r>
              <a:rPr lang="en-US" dirty="0" smtClean="0">
                <a:hlinkClick r:id="rId3"/>
              </a:rPr>
              <a:t>www.globalinnovationindex.org</a:t>
            </a:r>
            <a:r>
              <a:rPr lang="en-US" dirty="0" smtClean="0"/>
              <a:t> - Global </a:t>
            </a:r>
            <a:r>
              <a:rPr lang="en-US" dirty="0"/>
              <a:t>Innovation Index 2018 Report.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90419" y="362490"/>
            <a:ext cx="9353782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</a:t>
            </a:r>
            <a:r>
              <a:rPr lang="en-US" b="1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O‘RGANISH 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 ISTIQBOLLARINI BELGILASH </a:t>
            </a:r>
            <a:r>
              <a:rPr lang="ru-RU" b="1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</a:t>
            </a:r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INSTITUTI</a:t>
            </a:r>
          </a:p>
        </p:txBody>
      </p:sp>
      <p:pic>
        <p:nvPicPr>
          <p:cNvPr id="11" name="Picture 2" descr="http://avloniy.uz/images/logo_1603161398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507943" y="289710"/>
            <a:ext cx="732551" cy="86112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</p:pic>
      <p:sp>
        <p:nvSpPr>
          <p:cNvPr id="12" name="Прямоугольник 11"/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206"/>
          <a:stretch>
            <a:fillRect/>
          </a:stretch>
        </p:blipFill>
        <p:spPr>
          <a:xfrm>
            <a:off x="1808174" y="1312240"/>
            <a:ext cx="8296512" cy="3849594"/>
          </a:xfrm>
          <a:prstGeom prst="rect">
            <a:avLst/>
          </a:prstGeom>
        </p:spPr>
      </p:pic>
      <p:sp>
        <p:nvSpPr>
          <p:cNvPr id="4" name="Title 1"/>
          <p:cNvSpPr txBox="1"/>
          <p:nvPr/>
        </p:nvSpPr>
        <p:spPr bwMode="grayWhite">
          <a:xfrm>
            <a:off x="1405787" y="3634051"/>
            <a:ext cx="8698899" cy="1065809"/>
          </a:xfrm>
          <a:prstGeom prst="rect">
            <a:avLst/>
          </a:prstGeom>
          <a:solidFill>
            <a:schemeClr val="bg1">
              <a:alpha val="50000"/>
            </a:scheme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cs typeface="+mj-cs"/>
              </a:defRPr>
            </a:lvl1pPr>
          </a:lstStyle>
          <a:p>
            <a:r>
              <a:rPr lang="en-US" sz="3600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E’TIBORINGIZ  UCHUN  RAHMAT!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225910" y="5303694"/>
            <a:ext cx="83696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B.K.Xaydarov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>
                <a:solidFill>
                  <a:srgbClr val="002060"/>
                </a:solidFill>
              </a:rPr>
              <a:t>– f.-</a:t>
            </a:r>
            <a:r>
              <a:rPr lang="en-US" sz="2000" dirty="0" err="1">
                <a:solidFill>
                  <a:srgbClr val="002060"/>
                </a:solidFill>
              </a:rPr>
              <a:t>m.f.n</a:t>
            </a:r>
            <a:r>
              <a:rPr lang="en-US" sz="2000" dirty="0">
                <a:solidFill>
                  <a:srgbClr val="002060"/>
                </a:solidFill>
              </a:rPr>
              <a:t>., Toshkent </a:t>
            </a:r>
            <a:r>
              <a:rPr lang="en-US" sz="2000" dirty="0" err="1">
                <a:solidFill>
                  <a:srgbClr val="002060"/>
                </a:solidFill>
              </a:rPr>
              <a:t>shahar</a:t>
            </a:r>
            <a:r>
              <a:rPr lang="en-US" sz="2000" dirty="0">
                <a:solidFill>
                  <a:srgbClr val="002060"/>
                </a:solidFill>
              </a:rPr>
              <a:t> XTXQTUMOHM  </a:t>
            </a:r>
            <a:endParaRPr lang="en-US" sz="2000" dirty="0" smtClean="0">
              <a:solidFill>
                <a:srgbClr val="002060"/>
              </a:solidFill>
            </a:endParaRPr>
          </a:p>
          <a:p>
            <a:r>
              <a:rPr lang="en-US" sz="2000" dirty="0" smtClean="0">
                <a:solidFill>
                  <a:srgbClr val="002060"/>
                </a:solidFill>
              </a:rPr>
              <a:t>                            </a:t>
            </a:r>
            <a:r>
              <a:rPr lang="en-US" sz="2000" dirty="0" err="1" smtClean="0">
                <a:solidFill>
                  <a:srgbClr val="002060"/>
                </a:solidFill>
              </a:rPr>
              <a:t>Aniq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tabiiy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fanlar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metodikasi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kafedrasi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professori</a:t>
            </a:r>
            <a:endParaRPr lang="en-US" sz="2000" dirty="0">
              <a:solidFill>
                <a:srgbClr val="002060"/>
              </a:solidFill>
            </a:endParaRPr>
          </a:p>
          <a:p>
            <a:r>
              <a:rPr lang="en-US" sz="2000" i="1" dirty="0" smtClean="0">
                <a:solidFill>
                  <a:srgbClr val="0070C0"/>
                </a:solidFill>
              </a:rPr>
              <a:t>                            E-mail: khaydarov2021@gmail.com</a:t>
            </a:r>
            <a:endParaRPr lang="ru-RU" sz="2000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901</Words>
  <Application>Microsoft Office PowerPoint</Application>
  <PresentationFormat>Широкоэкранный</PresentationFormat>
  <Paragraphs>88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Euphemia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</cp:revision>
  <dcterms:created xsi:type="dcterms:W3CDTF">2018-01-10T11:22:00Z</dcterms:created>
  <dcterms:modified xsi:type="dcterms:W3CDTF">2023-04-26T04:35:25Z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ICV">
    <vt:lpwstr>767F5C8BA281492BBF913246CF669D18</vt:lpwstr>
  </property>
  <property fmtid="{D5CDD505-2E9C-101B-9397-08002B2CF9AE}" pid="9" name="KSOProductBuildVer">
    <vt:lpwstr>1033-11.2.0.11029</vt:lpwstr>
  </property>
</Properties>
</file>