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32"/>
  </p:notesMasterIdLst>
  <p:handoutMasterIdLst>
    <p:handoutMasterId r:id="rId33"/>
  </p:handoutMasterIdLst>
  <p:sldIdLst>
    <p:sldId id="369" r:id="rId5"/>
    <p:sldId id="391" r:id="rId6"/>
    <p:sldId id="374" r:id="rId7"/>
    <p:sldId id="376" r:id="rId8"/>
    <p:sldId id="375" r:id="rId9"/>
    <p:sldId id="379" r:id="rId10"/>
    <p:sldId id="378" r:id="rId11"/>
    <p:sldId id="381" r:id="rId12"/>
    <p:sldId id="384" r:id="rId13"/>
    <p:sldId id="382" r:id="rId14"/>
    <p:sldId id="385" r:id="rId15"/>
    <p:sldId id="383" r:id="rId16"/>
    <p:sldId id="386" r:id="rId17"/>
    <p:sldId id="392" r:id="rId18"/>
    <p:sldId id="393" r:id="rId19"/>
    <p:sldId id="394" r:id="rId20"/>
    <p:sldId id="397" r:id="rId21"/>
    <p:sldId id="395" r:id="rId22"/>
    <p:sldId id="398" r:id="rId23"/>
    <p:sldId id="396" r:id="rId24"/>
    <p:sldId id="399" r:id="rId25"/>
    <p:sldId id="406" r:id="rId26"/>
    <p:sldId id="407" r:id="rId27"/>
    <p:sldId id="408" r:id="rId28"/>
    <p:sldId id="409" r:id="rId29"/>
    <p:sldId id="390" r:id="rId30"/>
    <p:sldId id="388" r:id="rId3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B050"/>
    <a:srgbClr val="FFCCFF"/>
    <a:srgbClr val="DAB842"/>
    <a:srgbClr val="990033"/>
    <a:srgbClr val="002060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77452" autoAdjust="0"/>
  </p:normalViewPr>
  <p:slideViewPr>
    <p:cSldViewPr snapToGrid="0" showGuides="1">
      <p:cViewPr varScale="1">
        <p:scale>
          <a:sx n="74" d="100"/>
          <a:sy n="74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07.04.2023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07.04.2023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5857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48171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655774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5815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84066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23207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3382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7483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1712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88432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57718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4639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2" y="1600202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0B5FC-6D3C-4975-A361-DFA2A70B316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8877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28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3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198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uz-Latn-UZ" smtClean="0"/>
              <a:t>07/04 2023</a:t>
            </a:fld>
            <a:endParaRPr lang="uz-Latn-U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uz-Latn-UZ" smtClean="0"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49854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0.png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tm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0.png"/><Relationship Id="rId4" Type="http://schemas.openxmlformats.org/officeDocument/2006/relationships/image" Target="../media/image13.tm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 dirty="0" smtClean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/>
        </p:blipFill>
        <p:spPr>
          <a:xfrm>
            <a:off x="2299062" y="1200027"/>
            <a:ext cx="8296512" cy="384959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2097868" y="3649867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PISA TOPSHIRIQLARI TURLARI VA ULARNING TAHLILI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005309"/>
            <a:ext cx="2541834" cy="98415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2- </a:t>
            </a:r>
            <a:r>
              <a:rPr lang="en-US" sz="3200" b="1" dirty="0" err="1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35219" y="5281581"/>
            <a:ext cx="83696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va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tabiiy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fanlar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kafedrasi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endParaRPr lang="uz-Latn-UZ" sz="2000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70C0"/>
                </a:solidFill>
              </a:rPr>
              <a:t> E-mail: </a:t>
            </a:r>
            <a:r>
              <a:rPr lang="en-US" sz="2000" i="1" dirty="0" smtClean="0">
                <a:solidFill>
                  <a:srgbClr val="0070C0"/>
                </a:solidFill>
              </a:rPr>
              <a:t>zulnuraxonaxmedova</a:t>
            </a:r>
            <a:r>
              <a:rPr lang="en-US" sz="2000" i="1" dirty="0" smtClean="0">
                <a:solidFill>
                  <a:srgbClr val="0070C0"/>
                </a:solidFill>
              </a:rPr>
              <a:t>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316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 TURLARI VA ULARNING TAHLILI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624037" y="1754041"/>
            <a:ext cx="1131129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- 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xalqaro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topshiriqlarining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turlanishi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baholanadigan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aqliy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topshiriqlarda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beriladigan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shaxsiy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ijtimoiy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kasbiy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ilmiy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faoliyat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         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aniqmasliklar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topshiriqlaridan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764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TOPSHIRIQLARIDA AQLIY FAOLIYAT TURLARI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3" name="Рисунок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2" t="13470" r="17294" b="12569"/>
          <a:stretch>
            <a:fillRect/>
          </a:stretch>
        </p:blipFill>
        <p:spPr bwMode="auto">
          <a:xfrm>
            <a:off x="3140740" y="1289111"/>
            <a:ext cx="5357106" cy="4880682"/>
          </a:xfrm>
          <a:prstGeom prst="rect">
            <a:avLst/>
          </a:prstGeom>
          <a:noFill/>
        </p:spPr>
      </p:pic>
      <p:grpSp>
        <p:nvGrpSpPr>
          <p:cNvPr id="10" name="Группа 9"/>
          <p:cNvGrpSpPr/>
          <p:nvPr/>
        </p:nvGrpSpPr>
        <p:grpSpPr>
          <a:xfrm>
            <a:off x="6208295" y="1139832"/>
            <a:ext cx="5881036" cy="3108543"/>
            <a:chOff x="6208295" y="1139832"/>
            <a:chExt cx="5881036" cy="3108543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8423499" y="1139832"/>
              <a:ext cx="3665832" cy="31085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Xulosa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chiqarish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dalillar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keltirish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asoslash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xulosa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asoslov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sabablar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ustida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fikt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yuritishga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asoslangan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m</a:t>
              </a:r>
              <a:r>
                <a:rPr lang="uz-Cyrl-UZ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antiqiy fukrlash jarayoni </a:t>
              </a:r>
              <a:endPara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" name="Прямая со стрелкой 3"/>
            <p:cNvCxnSpPr/>
            <p:nvPr/>
          </p:nvCxnSpPr>
          <p:spPr>
            <a:xfrm flipV="1">
              <a:off x="6208295" y="2531444"/>
              <a:ext cx="2215204" cy="1054568"/>
            </a:xfrm>
            <a:prstGeom prst="straightConnector1">
              <a:avLst/>
            </a:prstGeom>
            <a:ln w="57150">
              <a:solidFill>
                <a:schemeClr val="accent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9" name="Группа 8"/>
          <p:cNvGrpSpPr/>
          <p:nvPr/>
        </p:nvGrpSpPr>
        <p:grpSpPr>
          <a:xfrm>
            <a:off x="6971176" y="4801669"/>
            <a:ext cx="4661454" cy="1815882"/>
            <a:chOff x="6971176" y="4801669"/>
            <a:chExt cx="4661454" cy="1815882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8497846" y="4801669"/>
              <a:ext cx="3134784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Qo‘yilgan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masalani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yechish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uchun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matematikani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qo‘llash</a:t>
              </a:r>
              <a:endPara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8" name="Прямая со стрелкой 17"/>
            <p:cNvCxnSpPr/>
            <p:nvPr/>
          </p:nvCxnSpPr>
          <p:spPr>
            <a:xfrm>
              <a:off x="6971176" y="4826644"/>
              <a:ext cx="1474059" cy="908723"/>
            </a:xfrm>
            <a:prstGeom prst="straightConnector1">
              <a:avLst/>
            </a:prstGeom>
            <a:ln w="57150">
              <a:solidFill>
                <a:schemeClr val="accent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" name="Группа 2"/>
          <p:cNvGrpSpPr/>
          <p:nvPr/>
        </p:nvGrpSpPr>
        <p:grpSpPr>
          <a:xfrm>
            <a:off x="281235" y="1013802"/>
            <a:ext cx="4107701" cy="2052275"/>
            <a:chOff x="281235" y="1013802"/>
            <a:chExt cx="4107701" cy="2052275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281235" y="1013802"/>
              <a:ext cx="360065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Muammoli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vaziyatni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matematik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tilda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ifodalash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masala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qo‘yish</a:t>
              </a:r>
              <a:endPara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1" name="Прямая со стрелкой 20"/>
            <p:cNvCxnSpPr/>
            <p:nvPr/>
          </p:nvCxnSpPr>
          <p:spPr>
            <a:xfrm flipH="1" flipV="1">
              <a:off x="3096323" y="2350971"/>
              <a:ext cx="1292613" cy="715106"/>
            </a:xfrm>
            <a:prstGeom prst="straightConnector1">
              <a:avLst/>
            </a:prstGeom>
            <a:ln w="57150">
              <a:solidFill>
                <a:schemeClr val="accent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5" name="Группа 4"/>
          <p:cNvGrpSpPr/>
          <p:nvPr/>
        </p:nvGrpSpPr>
        <p:grpSpPr>
          <a:xfrm>
            <a:off x="247133" y="3853171"/>
            <a:ext cx="3968732" cy="2677656"/>
            <a:chOff x="247133" y="3853171"/>
            <a:chExt cx="3968732" cy="2677656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247133" y="3853171"/>
              <a:ext cx="3160449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Matematik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yechimni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vaziyatga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nisbatan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talqin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qilish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qo‘yilgan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muammoga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mosligini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800" b="1" dirty="0" err="1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baholash</a:t>
              </a:r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endPara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3" name="Прямая со стрелкой 22"/>
            <p:cNvCxnSpPr/>
            <p:nvPr/>
          </p:nvCxnSpPr>
          <p:spPr>
            <a:xfrm flipH="1">
              <a:off x="3063284" y="4976261"/>
              <a:ext cx="1152581" cy="609491"/>
            </a:xfrm>
            <a:prstGeom prst="straightConnector1">
              <a:avLst/>
            </a:prstGeom>
            <a:ln w="57150">
              <a:solidFill>
                <a:schemeClr val="accent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4019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TOPSHIRIQLARIDA </a:t>
              </a:r>
              <a:r>
                <a:rPr lang="en-US" sz="2800" b="1" dirty="0" smtClean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O‘RGANILADIGAN </a:t>
              </a:r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HAYOTIY VAZIYATLAR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3" name="Группа 2"/>
          <p:cNvGrpSpPr/>
          <p:nvPr/>
        </p:nvGrpSpPr>
        <p:grpSpPr>
          <a:xfrm>
            <a:off x="208032" y="1339823"/>
            <a:ext cx="5875134" cy="2602783"/>
            <a:chOff x="208032" y="1339823"/>
            <a:chExt cx="5875134" cy="2602783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032" y="1339823"/>
              <a:ext cx="2722346" cy="1880455"/>
            </a:xfrm>
            <a:prstGeom prst="rect">
              <a:avLst/>
            </a:prstGeom>
          </p:spPr>
        </p:pic>
        <p:cxnSp>
          <p:nvCxnSpPr>
            <p:cNvPr id="26" name="Прямая со стрелкой 25"/>
            <p:cNvCxnSpPr/>
            <p:nvPr/>
          </p:nvCxnSpPr>
          <p:spPr>
            <a:xfrm flipH="1" flipV="1">
              <a:off x="3022333" y="2825680"/>
              <a:ext cx="3060833" cy="1116926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6" name="Прямоугольник 15"/>
            <p:cNvSpPr/>
            <p:nvPr/>
          </p:nvSpPr>
          <p:spPr>
            <a:xfrm>
              <a:off x="538645" y="2962052"/>
              <a:ext cx="291033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SHAXSIY HAYOT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47969" y="3638607"/>
            <a:ext cx="5659812" cy="2749757"/>
            <a:chOff x="47969" y="3638607"/>
            <a:chExt cx="5659812" cy="2749757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69" y="3638607"/>
              <a:ext cx="3409341" cy="2130838"/>
            </a:xfrm>
            <a:prstGeom prst="rect">
              <a:avLst/>
            </a:prstGeom>
          </p:spPr>
        </p:pic>
        <p:sp>
          <p:nvSpPr>
            <p:cNvPr id="15" name="Прямоугольник 14"/>
            <p:cNvSpPr/>
            <p:nvPr/>
          </p:nvSpPr>
          <p:spPr>
            <a:xfrm>
              <a:off x="489110" y="5865144"/>
              <a:ext cx="329496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IJTIMOIY HAYOT</a:t>
              </a:r>
            </a:p>
          </p:txBody>
        </p:sp>
        <p:cxnSp>
          <p:nvCxnSpPr>
            <p:cNvPr id="4" name="Прямая со стрелкой 3"/>
            <p:cNvCxnSpPr/>
            <p:nvPr/>
          </p:nvCxnSpPr>
          <p:spPr>
            <a:xfrm flipV="1">
              <a:off x="3022333" y="3840480"/>
              <a:ext cx="2685448" cy="1268464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1" name="Группа 20"/>
          <p:cNvGrpSpPr/>
          <p:nvPr/>
        </p:nvGrpSpPr>
        <p:grpSpPr>
          <a:xfrm>
            <a:off x="5753305" y="1030873"/>
            <a:ext cx="6420589" cy="2781788"/>
            <a:chOff x="5753305" y="1030873"/>
            <a:chExt cx="6420589" cy="2781788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8981402" y="2978313"/>
              <a:ext cx="319249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KASBIY FAOLIYAT</a:t>
              </a:r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797491" y="1030873"/>
              <a:ext cx="2933100" cy="1949153"/>
            </a:xfrm>
            <a:prstGeom prst="rect">
              <a:avLst/>
            </a:prstGeom>
          </p:spPr>
        </p:pic>
        <p:cxnSp>
          <p:nvCxnSpPr>
            <p:cNvPr id="22" name="Прямая со стрелкой 21"/>
            <p:cNvCxnSpPr/>
            <p:nvPr/>
          </p:nvCxnSpPr>
          <p:spPr>
            <a:xfrm flipV="1">
              <a:off x="5753305" y="2544197"/>
              <a:ext cx="2685448" cy="1268464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>
            <a:off x="5621312" y="3786912"/>
            <a:ext cx="6584586" cy="2601452"/>
            <a:chOff x="5621312" y="3786912"/>
            <a:chExt cx="6584586" cy="2601452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9096741" y="5865144"/>
              <a:ext cx="310915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ILMIY FAOLIYAT</a:t>
              </a:r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56883" y="3942606"/>
              <a:ext cx="2628900" cy="1743075"/>
            </a:xfrm>
            <a:prstGeom prst="rect">
              <a:avLst/>
            </a:prstGeom>
          </p:spPr>
        </p:pic>
        <p:cxnSp>
          <p:nvCxnSpPr>
            <p:cNvPr id="24" name="Прямая со стрелкой 23"/>
            <p:cNvCxnSpPr/>
            <p:nvPr/>
          </p:nvCxnSpPr>
          <p:spPr>
            <a:xfrm flipH="1" flipV="1">
              <a:off x="5621312" y="3786912"/>
              <a:ext cx="3060833" cy="1116926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" name="Овал 9"/>
          <p:cNvSpPr/>
          <p:nvPr/>
        </p:nvSpPr>
        <p:spPr>
          <a:xfrm>
            <a:off x="3892287" y="2645108"/>
            <a:ext cx="4111489" cy="236292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HAYOTIY VAZIYATLAR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29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PISA TOPSHIRIQLARIDA MATEMATIKANING MAZMUN SOHALARI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5" name="Группа 4"/>
          <p:cNvGrpSpPr/>
          <p:nvPr/>
        </p:nvGrpSpPr>
        <p:grpSpPr>
          <a:xfrm>
            <a:off x="150495" y="1112549"/>
            <a:ext cx="5980798" cy="2664844"/>
            <a:chOff x="150495" y="1112549"/>
            <a:chExt cx="5980798" cy="2664844"/>
          </a:xfrm>
        </p:grpSpPr>
        <p:cxnSp>
          <p:nvCxnSpPr>
            <p:cNvPr id="26" name="Прямая со стрелкой 25"/>
            <p:cNvCxnSpPr/>
            <p:nvPr/>
          </p:nvCxnSpPr>
          <p:spPr>
            <a:xfrm flipH="1" flipV="1">
              <a:off x="3312333" y="2799702"/>
              <a:ext cx="2818960" cy="977691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6" name="Прямоугольник 15"/>
            <p:cNvSpPr/>
            <p:nvPr/>
          </p:nvSpPr>
          <p:spPr>
            <a:xfrm>
              <a:off x="150495" y="1822398"/>
              <a:ext cx="248682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MIQDORLAR                                               (ARIFMETIKA)</a:t>
              </a: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103" t="39209" r="22044" b="45308"/>
            <a:stretch/>
          </p:blipFill>
          <p:spPr>
            <a:xfrm>
              <a:off x="2469128" y="1112549"/>
              <a:ext cx="1423159" cy="1586244"/>
            </a:xfrm>
            <a:prstGeom prst="rect">
              <a:avLst/>
            </a:prstGeom>
          </p:spPr>
        </p:pic>
      </p:grpSp>
      <p:grpSp>
        <p:nvGrpSpPr>
          <p:cNvPr id="9" name="Группа 8"/>
          <p:cNvGrpSpPr/>
          <p:nvPr/>
        </p:nvGrpSpPr>
        <p:grpSpPr>
          <a:xfrm>
            <a:off x="17368" y="3830832"/>
            <a:ext cx="5982624" cy="2799481"/>
            <a:chOff x="17368" y="3830832"/>
            <a:chExt cx="5982624" cy="2799481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17368" y="3846337"/>
              <a:ext cx="3294964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O‘ZGARUVCHILAR VA MUNOSABATLAR        (ALGEBRA)</a:t>
              </a:r>
            </a:p>
          </p:txBody>
        </p:sp>
        <p:cxnSp>
          <p:nvCxnSpPr>
            <p:cNvPr id="4" name="Прямая со стрелкой 3"/>
            <p:cNvCxnSpPr/>
            <p:nvPr/>
          </p:nvCxnSpPr>
          <p:spPr>
            <a:xfrm flipV="1">
              <a:off x="3008680" y="3830832"/>
              <a:ext cx="2991312" cy="1069833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18" name="Рисунок 1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57" t="39787" r="42690" b="47681"/>
            <a:stretch/>
          </p:blipFill>
          <p:spPr>
            <a:xfrm>
              <a:off x="2050079" y="4900664"/>
              <a:ext cx="1917202" cy="1729649"/>
            </a:xfrm>
            <a:prstGeom prst="rect">
              <a:avLst/>
            </a:prstGeom>
          </p:spPr>
        </p:pic>
      </p:grpSp>
      <p:grpSp>
        <p:nvGrpSpPr>
          <p:cNvPr id="21" name="Группа 20"/>
          <p:cNvGrpSpPr/>
          <p:nvPr/>
        </p:nvGrpSpPr>
        <p:grpSpPr>
          <a:xfrm>
            <a:off x="5772359" y="1121317"/>
            <a:ext cx="6178452" cy="2744493"/>
            <a:chOff x="5772359" y="1121317"/>
            <a:chExt cx="6178452" cy="2744493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8758319" y="1788890"/>
              <a:ext cx="319249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FAZO VA SHAKLLAR                                     (GEOMETRIYA)</a:t>
              </a:r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584" t="1665" r="22563" b="82852"/>
            <a:stretch/>
          </p:blipFill>
          <p:spPr>
            <a:xfrm>
              <a:off x="7265128" y="1121317"/>
              <a:ext cx="1423159" cy="1586244"/>
            </a:xfrm>
            <a:prstGeom prst="rect">
              <a:avLst/>
            </a:prstGeom>
          </p:spPr>
        </p:pic>
        <p:cxnSp>
          <p:nvCxnSpPr>
            <p:cNvPr id="22" name="Прямая со стрелкой 21"/>
            <p:cNvCxnSpPr/>
            <p:nvPr/>
          </p:nvCxnSpPr>
          <p:spPr>
            <a:xfrm flipV="1">
              <a:off x="5772359" y="2795977"/>
              <a:ext cx="2991312" cy="1069833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>
            <a:off x="5948031" y="3766646"/>
            <a:ext cx="6071282" cy="3110961"/>
            <a:chOff x="5948031" y="3766646"/>
            <a:chExt cx="6071282" cy="3110961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8910156" y="3826570"/>
              <a:ext cx="3109157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MA’LUMOTLAR VA ANIQMASLIKLAR            (EHTIMOLLIK VA </a:t>
              </a:r>
              <a:r>
                <a:rPr lang="en-US" sz="28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STATISTIKA)</a:t>
              </a:r>
              <a:endParaRPr 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40" t="20679" r="62707" b="63838"/>
            <a:stretch/>
          </p:blipFill>
          <p:spPr>
            <a:xfrm>
              <a:off x="7113020" y="4874530"/>
              <a:ext cx="1797136" cy="2003077"/>
            </a:xfrm>
            <a:prstGeom prst="rect">
              <a:avLst/>
            </a:prstGeom>
          </p:spPr>
        </p:pic>
        <p:cxnSp>
          <p:nvCxnSpPr>
            <p:cNvPr id="24" name="Прямая со стрелкой 23"/>
            <p:cNvCxnSpPr/>
            <p:nvPr/>
          </p:nvCxnSpPr>
          <p:spPr>
            <a:xfrm flipH="1" flipV="1">
              <a:off x="5948031" y="3766646"/>
              <a:ext cx="2818960" cy="977691"/>
            </a:xfrm>
            <a:prstGeom prst="straightConnector1">
              <a:avLst/>
            </a:prstGeom>
            <a:ln w="57150">
              <a:solidFill>
                <a:schemeClr val="accent4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" name="Овал 9"/>
          <p:cNvSpPr/>
          <p:nvPr/>
        </p:nvSpPr>
        <p:spPr>
          <a:xfrm>
            <a:off x="3892287" y="2645108"/>
            <a:ext cx="4111489" cy="236292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08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MIQDORLAR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8" name="Группа 7"/>
          <p:cNvGrpSpPr/>
          <p:nvPr/>
        </p:nvGrpSpPr>
        <p:grpSpPr>
          <a:xfrm>
            <a:off x="229404" y="1042601"/>
            <a:ext cx="12064794" cy="1618029"/>
            <a:chOff x="229404" y="1042601"/>
            <a:chExt cx="12064794" cy="1618029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668966" y="1042601"/>
              <a:ext cx="10625232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Miqdorlar</a:t>
              </a:r>
              <a:r>
                <a:rPr 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–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mazmun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sohasida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sonlar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va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ular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orasidagi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munosabatlarga</a:t>
              </a:r>
              <a:r>
                <a:rPr lang="ru-RU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ya’ni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arifmetikaga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doir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topshiriqlar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beriladi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</a:p>
            <a:p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Bu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mazmun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sohasi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bo‘yicha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tuzilgan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topshiriqlar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quyidagi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mavzularni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qamrab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olishi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mumkin</a:t>
              </a:r>
              <a:r>
                <a:rPr lang="en-US" sz="24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:</a:t>
              </a:r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9404" y="1075533"/>
              <a:ext cx="1420491" cy="1585097"/>
            </a:xfrm>
            <a:prstGeom prst="rect">
              <a:avLst/>
            </a:prstGeom>
          </p:spPr>
        </p:pic>
      </p:grpSp>
      <p:sp>
        <p:nvSpPr>
          <p:cNvPr id="11" name="Прямоугольник 10"/>
          <p:cNvSpPr/>
          <p:nvPr/>
        </p:nvSpPr>
        <p:spPr>
          <a:xfrm>
            <a:off x="210333" y="2541978"/>
            <a:ext cx="117671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birliklari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sanoq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ratsional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irratsional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dastlabki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Vaqt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harorat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masofa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kabi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hosilaviy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miqdorlarilarining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birliklari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modellashtirish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(PISA-2022):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ko‘p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omillarga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bog‘liq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maxsus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simulatori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o‘rqanish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Oila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byudjetini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moliyalashtirish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rejalashtirish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aholini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taqsimlash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kasallikning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tarqalishi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kimyoviy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reaksiyalarning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davom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vaqti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kabi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omillarning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yakuniny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ta’siri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o‘rganiladi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yaratilgan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simulyatorli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qurollari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kalkulyator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asboblaridan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etiladi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76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1289" y="1439805"/>
            <a:ext cx="990558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tuzilgan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mavzularni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qamrab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Arifmetik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algebraik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arifmetik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qilingan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qoidalar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qonunlar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jumladan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ko‘tarish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kvadrat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ildizlarni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amallarining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mohiyati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Foizlar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proporsiyalar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proporsiyalar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to‘g‘ri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proporsional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qo‘llanishi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Hisoblashlardagi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xatoliklarni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miqdorlarning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aniqlikdagi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taqribiy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yaxlitlash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Saralash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yechiladigan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kombinatorika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saralash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yechiladigan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guruhlash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orinlashtirish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o‘rin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almashtirishlarga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MIQDORLAR</a:t>
              </a:r>
              <a:endParaRPr lang="en-US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28" y="1314547"/>
            <a:ext cx="1420491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10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74" y="1489501"/>
            <a:ext cx="1920406" cy="17314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02180" y="1401949"/>
            <a:ext cx="94764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o‘zgaruvchilar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bo‘gliq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“algebra”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bo‘limiga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tegishli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urgʻu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funktsiyalarga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qaratiladi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ko‘rinishlarda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Odatda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soʻzlar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timsolli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jadval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ko‘rinishlarda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tasvirlanadi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Algebraik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soʻzlar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algebraik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amallar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oʻzgaruvchilar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timsollar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o‘zgaruvchilar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o‘rniga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qiymatlarini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qo‘yish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O‘ZGARISHLAR VA MUNOSABATLAR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4651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6060" y="1489501"/>
            <a:ext cx="96014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Tenglama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tengsizliklar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tenglamalar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tenglamalar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tengsizliklar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kvadrat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tenglamalar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analitik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noanalitik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yechish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saralash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yoki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”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urinish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xatolar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Koordinatalar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sistemasi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joylashuvi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o‘zaro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munosabatlarini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koordinatalar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sistemasida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hodisasi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(PISA-2022):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chiziqlimas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kvadratli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ekponensial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tizimning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qo‘shiladigan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navbatdagi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o‘sish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paytgacha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bo‘lgan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proporsional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O‘ZGARISHLAR VA MUNOSABATLAR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74" y="1489501"/>
            <a:ext cx="1920406" cy="17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3702" y="1125222"/>
            <a:ext cx="1037941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sohasida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fazoviy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yassi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munosabatlarga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beriladi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geometriya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deb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atasak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ham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bo‘ladi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Yassi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fazoviy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ob’ektlar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bogʻlanishlar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masalan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Pifagor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teoremasi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uchburchak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tomonlari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bogʻlanishlar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shakllarning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oʻzaro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joylashuvi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tengligi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oʻxshashligi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dinamik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harakatli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jumladan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obyektlarning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tekislikdagi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harakati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yassi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fazoviy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obyektlar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bogʻlanishlar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parallel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toʻgʻri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chiziq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kesuvchi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hosil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qilgan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burchaklar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Uchburchak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toʻrtburchak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perimetri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formulalari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FAZO VA SHAKL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84" t="1665" r="22563" b="82852"/>
          <a:stretch/>
        </p:blipFill>
        <p:spPr>
          <a:xfrm>
            <a:off x="200940" y="1280344"/>
            <a:ext cx="1535388" cy="171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3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8921" y="1273163"/>
            <a:ext cx="101852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Fazoviy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toʻgʻri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burchakli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parallelepiped,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piramida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silindr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konus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sfera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ularning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Fazoviy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jismlar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sirtining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hajmini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hisoblash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formulalari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Oʻlchashlar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ob’ektlar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orasidagi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xossalarining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xarakteristikalari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burchak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masofa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uzunlik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perimetr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aylana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uzunligi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yaqinlashish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(PISA-2022):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Berilgan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murakkab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notanish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ob’ektlarning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elementlari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xossalarini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ularni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tanish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geometrik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shakllarga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bo‘laklash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sodda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shakllar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formula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vositalardan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FAZO VA SHAKL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84" t="1665" r="22563" b="82852"/>
          <a:stretch/>
        </p:blipFill>
        <p:spPr>
          <a:xfrm>
            <a:off x="277919" y="1428811"/>
            <a:ext cx="1553779" cy="1731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5634" y="1111814"/>
            <a:ext cx="94248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aniqmasliklar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nazariyasi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bo‘limiga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tegishli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bo‘lib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munosabatlarga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beriladi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qatori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qatorining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tabiati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kelib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chiqishi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koʻrinishlarda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Ma’lumotlarning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o‘zgaruvchanligi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uning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taqsimotning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oʻzgaruvchanligi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qatorining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markaziy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tendensiyalari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mediana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oʻrta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ifodalarda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Tanlanma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tanlanmalarni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tuzish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toʻplamdan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tanlanma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tanlanma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xossalariga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qarab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bosh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toʻplam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haqida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xulosalar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chiqarish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MA’LUMOTLAR VA ANIQMASLIKLAR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832" y="1325925"/>
            <a:ext cx="1798476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4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5270" y="1489500"/>
            <a:ext cx="88293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ko‘nikmalar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Tasodifiy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Tasodifiy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tasodifiy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o‘zgarish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tasvirlash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hodisaning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ro‘y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chastotasi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ehtimolligi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tushunchasining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turlicha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yondashuvlar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qaror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qabul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(PISA-2022):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shartli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ehtimollik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kombinatorikaning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tamoyillaridan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vaziyatlarni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talqin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bashoratlar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Ma’lumotlarni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dasturiy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vositalar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yordamida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tasvrlash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ma’lumotlarni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aniqlash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yig‘ish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ularga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ishlov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natijalarni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taqdim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qilishda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tegishli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kompyuter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dasturiy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vositalaridan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foydalanish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imkoniyatlari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0" y="68613"/>
            <a:ext cx="12205898" cy="925128"/>
            <a:chOff x="0" y="13352"/>
            <a:chExt cx="12205898" cy="925128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46166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MATEMATIKANING MAZMUN SOHASI: MA’LUMOTLAR VA ANIQMASLIKLAR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0" t="20679" r="62707" b="63838"/>
          <a:stretch/>
        </p:blipFill>
        <p:spPr>
          <a:xfrm>
            <a:off x="533316" y="1201387"/>
            <a:ext cx="1797136" cy="200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7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272" y="1307805"/>
            <a:ext cx="8202956" cy="26913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04167" y="4221125"/>
            <a:ext cx="3391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QOG‘OZ FORMATIDA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64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4" t="10586" r="21983" b="42574"/>
          <a:stretch/>
        </p:blipFill>
        <p:spPr>
          <a:xfrm>
            <a:off x="7726846" y="452434"/>
            <a:ext cx="3756092" cy="2550649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175472" y="616063"/>
            <a:ext cx="7399610" cy="567846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" t="60180" r="-4445" b="199"/>
          <a:stretch/>
        </p:blipFill>
        <p:spPr>
          <a:xfrm>
            <a:off x="1337911" y="3426640"/>
            <a:ext cx="9325009" cy="289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83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902" y="2350581"/>
            <a:ext cx="8466191" cy="3885698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0" y="635313"/>
            <a:ext cx="7399610" cy="567846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4" t="10586" r="21983" b="42574"/>
          <a:stretch/>
        </p:blipFill>
        <p:spPr>
          <a:xfrm>
            <a:off x="7726846" y="452435"/>
            <a:ext cx="3571827" cy="242552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652482" y="4816573"/>
            <a:ext cx="67438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Matematikaning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sohasi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O’rganilayotgan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Tekshiriladigan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aqliy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92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528" y="2446833"/>
            <a:ext cx="8466191" cy="3885698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0" y="635313"/>
            <a:ext cx="7399610" cy="567846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4" t="10586" r="21983" b="42574"/>
          <a:stretch/>
        </p:blipFill>
        <p:spPr>
          <a:xfrm>
            <a:off x="7726846" y="452434"/>
            <a:ext cx="3756092" cy="2550649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1876647" y="5544152"/>
            <a:ext cx="382772" cy="29838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751913" y="4464766"/>
            <a:ext cx="38385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24 km/h    -    100</a:t>
            </a:r>
            <a:r>
              <a:rPr lang="uz-Cyrl-UZ" sz="2400" b="1" dirty="0">
                <a:solidFill>
                  <a:srgbClr val="C00000"/>
                </a:solidFill>
              </a:rPr>
              <a:t> %</a:t>
            </a:r>
          </a:p>
          <a:p>
            <a:r>
              <a:rPr lang="en-US" sz="2400" b="1" dirty="0">
                <a:solidFill>
                  <a:srgbClr val="C00000"/>
                </a:solidFill>
              </a:rPr>
              <a:t>   x km/h    -    125</a:t>
            </a:r>
            <a:r>
              <a:rPr lang="uz-Cyrl-UZ" sz="2400" b="1" dirty="0">
                <a:solidFill>
                  <a:srgbClr val="C00000"/>
                </a:solidFill>
              </a:rPr>
              <a:t> %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858253" y="5370177"/>
                <a:ext cx="3838575" cy="7210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i="1" dirty="0">
                    <a:solidFill>
                      <a:srgbClr val="C00000"/>
                    </a:solidFill>
                  </a:rPr>
                  <a:t>x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𝟐𝟒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𝟏𝟐𝟓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= 30 (km/h)</a:t>
                </a:r>
                <a:endParaRPr lang="ru-RU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253" y="5370177"/>
                <a:ext cx="3838575" cy="721031"/>
              </a:xfrm>
              <a:prstGeom prst="rect">
                <a:avLst/>
              </a:prstGeom>
              <a:blipFill>
                <a:blip r:embed="rId4"/>
                <a:stretch>
                  <a:fillRect l="-2381" b="-423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401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127345" y="462059"/>
            <a:ext cx="7399610" cy="567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97"/>
          <a:stretch/>
        </p:blipFill>
        <p:spPr>
          <a:xfrm>
            <a:off x="371863" y="1707968"/>
            <a:ext cx="5495538" cy="34431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2" t="25806"/>
          <a:stretch/>
        </p:blipFill>
        <p:spPr>
          <a:xfrm>
            <a:off x="6137843" y="842746"/>
            <a:ext cx="6210442" cy="341947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325023" y="4856986"/>
            <a:ext cx="71579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Matematikaning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sohasi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fazo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shakllar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O’rganilayotgan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Tekshiriladigan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aqliy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79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127345" y="462059"/>
            <a:ext cx="7399610" cy="567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97"/>
          <a:stretch/>
        </p:blipFill>
        <p:spPr>
          <a:xfrm>
            <a:off x="371863" y="1707968"/>
            <a:ext cx="5495538" cy="34431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2" t="25806"/>
          <a:stretch/>
        </p:blipFill>
        <p:spPr>
          <a:xfrm>
            <a:off x="6019001" y="1447800"/>
            <a:ext cx="6210442" cy="34194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600953" y="5151102"/>
                <a:ext cx="5381372" cy="554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i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en-US" sz="2400" b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𝟏𝟓𝟎</m:t>
                            </m:r>
                          </m:e>
                          <m:sup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𝟏𝟓𝟎</m:t>
                            </m:r>
                          </m:e>
                          <m:sup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= 150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sz="2400" b="1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𝟐𝟏𝟐</m:t>
                    </m:r>
                    <m:r>
                      <a:rPr lang="en-US" sz="2400" b="1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m</a:t>
                </a:r>
                <a:endParaRPr lang="ru-RU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0953" y="5151102"/>
                <a:ext cx="5381372" cy="554511"/>
              </a:xfrm>
              <a:prstGeom prst="rect">
                <a:avLst/>
              </a:prstGeom>
              <a:blipFill>
                <a:blip r:embed="rId5"/>
                <a:stretch>
                  <a:fillRect l="-1812" b="-241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ый треугольник 7"/>
          <p:cNvSpPr/>
          <p:nvPr/>
        </p:nvSpPr>
        <p:spPr>
          <a:xfrm flipH="1">
            <a:off x="9496421" y="2857500"/>
            <a:ext cx="1285878" cy="1323975"/>
          </a:xfrm>
          <a:prstGeom prst="rtTriangl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87710" y="4224359"/>
            <a:ext cx="1404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150 m</a:t>
            </a:r>
            <a:endParaRPr lang="ru-RU" sz="3000" dirty="0"/>
          </a:p>
        </p:txBody>
      </p:sp>
      <p:sp>
        <p:nvSpPr>
          <p:cNvPr id="10" name="Овал 9"/>
          <p:cNvSpPr/>
          <p:nvPr/>
        </p:nvSpPr>
        <p:spPr>
          <a:xfrm>
            <a:off x="669530" y="4037067"/>
            <a:ext cx="382772" cy="29838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0197311" y="3157537"/>
                <a:ext cx="794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45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311" y="3157537"/>
                <a:ext cx="794539" cy="523220"/>
              </a:xfrm>
              <a:prstGeom prst="rect">
                <a:avLst/>
              </a:prstGeom>
              <a:blipFill>
                <a:blip r:embed="rId6"/>
                <a:stretch>
                  <a:fillRect l="-16154" t="-11628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681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139953" y="1021105"/>
            <a:ext cx="8238081" cy="3763316"/>
            <a:chOff x="438336" y="2321543"/>
            <a:chExt cx="8368779" cy="3763316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438336" y="2321543"/>
              <a:ext cx="8368779" cy="2309055"/>
              <a:chOff x="621217" y="665151"/>
              <a:chExt cx="7714262" cy="2077248"/>
            </a:xfrm>
          </p:grpSpPr>
          <p:pic>
            <p:nvPicPr>
              <p:cNvPr id="2" name="Рисунок 1" descr="Вырезка экрана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8219" y="665151"/>
                <a:ext cx="7372702" cy="1500534"/>
              </a:xfrm>
              <a:prstGeom prst="rect">
                <a:avLst/>
              </a:prstGeom>
            </p:spPr>
          </p:pic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88138"/>
              <a:stretch/>
            </p:blipFill>
            <p:spPr>
              <a:xfrm>
                <a:off x="621217" y="2155259"/>
                <a:ext cx="7714262" cy="587140"/>
              </a:xfrm>
              <a:prstGeom prst="rect">
                <a:avLst/>
              </a:prstGeom>
            </p:spPr>
          </p:pic>
        </p:grpSp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3" t="68918" r="3561" b="3066"/>
            <a:stretch/>
          </p:blipFill>
          <p:spPr>
            <a:xfrm>
              <a:off x="521871" y="4564068"/>
              <a:ext cx="8071011" cy="1520791"/>
            </a:xfrm>
            <a:prstGeom prst="rect">
              <a:avLst/>
            </a:prstGeom>
          </p:spPr>
        </p:pic>
      </p:grpSp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01" t="17339" r="3723" b="32686"/>
          <a:stretch/>
        </p:blipFill>
        <p:spPr>
          <a:xfrm>
            <a:off x="9045761" y="327023"/>
            <a:ext cx="2624932" cy="2599853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" t="17339" r="36773" b="32686"/>
          <a:stretch/>
        </p:blipFill>
        <p:spPr>
          <a:xfrm>
            <a:off x="8249376" y="3263630"/>
            <a:ext cx="3813966" cy="3288272"/>
          </a:xfrm>
          <a:prstGeom prst="rect">
            <a:avLst/>
          </a:prstGeom>
        </p:spPr>
      </p:pic>
      <p:pic>
        <p:nvPicPr>
          <p:cNvPr id="9" name="Рисунок 8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-74784" y="327023"/>
            <a:ext cx="7399610" cy="56784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503794" y="5112790"/>
            <a:ext cx="713866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Matematikaning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sohasi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O’rganilayotgan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endParaRPr 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Tekshiriladigan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aqliy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2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qo‘llash</a:t>
            </a: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02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390210" y="2927934"/>
            <a:ext cx="8368779" cy="3763316"/>
            <a:chOff x="438336" y="2321543"/>
            <a:chExt cx="8368779" cy="3763316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438336" y="2321543"/>
              <a:ext cx="8368779" cy="2309055"/>
              <a:chOff x="621217" y="665151"/>
              <a:chExt cx="7714262" cy="2077248"/>
            </a:xfrm>
          </p:grpSpPr>
          <p:pic>
            <p:nvPicPr>
              <p:cNvPr id="2" name="Рисунок 1" descr="Вырезка экрана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8219" y="665151"/>
                <a:ext cx="7372702" cy="1500534"/>
              </a:xfrm>
              <a:prstGeom prst="rect">
                <a:avLst/>
              </a:prstGeom>
            </p:spPr>
          </p:pic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88138"/>
              <a:stretch/>
            </p:blipFill>
            <p:spPr>
              <a:xfrm>
                <a:off x="621217" y="2155259"/>
                <a:ext cx="7714262" cy="587140"/>
              </a:xfrm>
              <a:prstGeom prst="rect">
                <a:avLst/>
              </a:prstGeom>
            </p:spPr>
          </p:pic>
        </p:grpSp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3" t="68918" r="3561" b="3066"/>
            <a:stretch/>
          </p:blipFill>
          <p:spPr>
            <a:xfrm>
              <a:off x="521871" y="4564068"/>
              <a:ext cx="8071011" cy="1520791"/>
            </a:xfrm>
            <a:prstGeom prst="rect">
              <a:avLst/>
            </a:prstGeom>
          </p:spPr>
        </p:pic>
      </p:grpSp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01" t="17339" r="3723" b="32686"/>
          <a:stretch/>
        </p:blipFill>
        <p:spPr>
          <a:xfrm>
            <a:off x="9170889" y="3783058"/>
            <a:ext cx="2624932" cy="2599853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" t="17339" r="36773" b="32686"/>
          <a:stretch/>
        </p:blipFill>
        <p:spPr>
          <a:xfrm>
            <a:off x="6078444" y="1021619"/>
            <a:ext cx="5870651" cy="2468373"/>
          </a:xfrm>
          <a:prstGeom prst="rect">
            <a:avLst/>
          </a:prstGeom>
        </p:spPr>
      </p:pic>
      <p:pic>
        <p:nvPicPr>
          <p:cNvPr id="9" name="Рисунок 8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36"/>
          <a:stretch/>
        </p:blipFill>
        <p:spPr>
          <a:xfrm>
            <a:off x="-74784" y="327023"/>
            <a:ext cx="7399610" cy="567846"/>
          </a:xfrm>
          <a:prstGeom prst="rect">
            <a:avLst/>
          </a:prstGeom>
        </p:spPr>
      </p:pic>
      <p:sp>
        <p:nvSpPr>
          <p:cNvPr id="11" name="Блок-схема: процесс 10"/>
          <p:cNvSpPr/>
          <p:nvPr/>
        </p:nvSpPr>
        <p:spPr>
          <a:xfrm>
            <a:off x="8566022" y="3040911"/>
            <a:ext cx="1864518" cy="265814"/>
          </a:xfrm>
          <a:prstGeom prst="flowChartProcess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/>
          <p:cNvSpPr/>
          <p:nvPr/>
        </p:nvSpPr>
        <p:spPr>
          <a:xfrm>
            <a:off x="6496217" y="3650151"/>
            <a:ext cx="1031634" cy="359636"/>
          </a:xfrm>
          <a:prstGeom prst="flowChartProcess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процесс 12"/>
          <p:cNvSpPr/>
          <p:nvPr/>
        </p:nvSpPr>
        <p:spPr>
          <a:xfrm>
            <a:off x="7727355" y="4561888"/>
            <a:ext cx="1031634" cy="359636"/>
          </a:xfrm>
          <a:prstGeom prst="flowChartProcess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процесс 13"/>
          <p:cNvSpPr/>
          <p:nvPr/>
        </p:nvSpPr>
        <p:spPr>
          <a:xfrm>
            <a:off x="473745" y="5510436"/>
            <a:ext cx="1642134" cy="359636"/>
          </a:xfrm>
          <a:prstGeom prst="flowChartProcess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3745" y="1168316"/>
                <a:ext cx="5422532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>
                    <a:solidFill>
                      <a:srgbClr val="C00000"/>
                    </a:solidFill>
                  </a:rPr>
                  <a:t>1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yilda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iqtisod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qilinadigan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dizel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yoqilg‘isi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:</a:t>
                </a:r>
              </a:p>
              <a:p>
                <a:r>
                  <a:rPr lang="en-US" sz="2400" b="1" dirty="0">
                    <a:solidFill>
                      <a:srgbClr val="C00000"/>
                    </a:solidFill>
                  </a:rPr>
                  <a:t>3 500 000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20% = 700 000 (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litr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)</a:t>
                </a:r>
              </a:p>
              <a:p>
                <a:r>
                  <a:rPr lang="en-US" sz="2400" b="1" dirty="0">
                    <a:solidFill>
                      <a:srgbClr val="C00000"/>
                    </a:solidFill>
                  </a:rPr>
                  <a:t>700 000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0,42 = 294 000 (zed)</a:t>
                </a:r>
              </a:p>
              <a:p>
                <a:r>
                  <a:rPr lang="en-US" sz="2400" b="1" dirty="0">
                    <a:solidFill>
                      <a:srgbClr val="C00000"/>
                    </a:solidFill>
                  </a:rPr>
                  <a:t>2 500 000 : 294 000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8,5 (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yil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)</a:t>
                </a:r>
              </a:p>
              <a:p>
                <a:r>
                  <a:rPr lang="en-US" sz="2400" b="1" dirty="0">
                    <a:solidFill>
                      <a:srgbClr val="C00000"/>
                    </a:solidFill>
                  </a:rPr>
                  <a:t>                                              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Javob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:  8,5 </a:t>
                </a:r>
                <a:r>
                  <a:rPr lang="en-US" sz="2400" b="1" dirty="0" err="1">
                    <a:solidFill>
                      <a:srgbClr val="C00000"/>
                    </a:solidFill>
                  </a:rPr>
                  <a:t>yil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 </a:t>
                </a:r>
                <a:endParaRPr lang="ru-RU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745" y="1168316"/>
                <a:ext cx="5422532" cy="1938992"/>
              </a:xfrm>
              <a:prstGeom prst="rect">
                <a:avLst/>
              </a:prstGeom>
              <a:blipFill>
                <a:blip r:embed="rId5"/>
                <a:stretch>
                  <a:fillRect l="-1800" t="-2516" b="-62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49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6" r="2154" b="78019"/>
          <a:stretch/>
        </p:blipFill>
        <p:spPr>
          <a:xfrm>
            <a:off x="625190" y="41002"/>
            <a:ext cx="8146670" cy="1148316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5" t="24412" r="12894" b="20791"/>
          <a:stretch/>
        </p:blipFill>
        <p:spPr>
          <a:xfrm>
            <a:off x="9997732" y="1250066"/>
            <a:ext cx="2116453" cy="3125972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" t="30519" r="73699" b="61738"/>
          <a:stretch/>
        </p:blipFill>
        <p:spPr>
          <a:xfrm>
            <a:off x="0" y="1449584"/>
            <a:ext cx="2679405" cy="8151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9290" y="2813052"/>
            <a:ext cx="9368357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TO‘G‘RI JAVOB NAMUNALARI:</a:t>
            </a:r>
            <a:b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Hamma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qizlar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bo‘yini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qo‘shib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,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ularning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soniga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bo‘lamiz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.</a:t>
            </a:r>
            <a:b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Hamma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qizlar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bo‘yining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yig‘indisini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ularning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soniga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bo‘lib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topiladi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.</a:t>
            </a:r>
            <a:endParaRPr lang="ru-RU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9290" y="4373373"/>
            <a:ext cx="113130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NATILALAR TAHLILI</a:t>
            </a:r>
            <a:b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Savollarga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javob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berish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uchun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berilgan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o‘rtacha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qiymatni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topish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algoritmidan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foydalanish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talab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qilinadi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. Ammo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savolning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qo‘yilishi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noodatiy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. </a:t>
            </a:r>
            <a:b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O‘quvchilar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Rossiya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47%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, OECD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davlatlarida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63%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to‘g‘ri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javob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berishgan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.</a:t>
            </a:r>
            <a:endParaRPr lang="ru-RU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9290" y="2103823"/>
            <a:ext cx="112301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Qizlar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bo‘yining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o‘rtacha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qiymatini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qanday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hisoblashni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tushuntiring</a:t>
            </a:r>
            <a:r>
              <a:rPr lang="en-US" sz="28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/>
                <a:ea typeface="+mj-ea"/>
                <a:cs typeface="+mj-cs"/>
              </a:rPr>
              <a:t>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7833" y="1032287"/>
            <a:ext cx="10409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Sinfda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ta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bor.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Qizlar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bo‘yining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o‘rtacha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130 cm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176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0786" y="1273027"/>
            <a:ext cx="8766643" cy="5715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Quyidagi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mulohazalarning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to‘g‘ri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yoki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noto‘g‘riligini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800" b="1" dirty="0" err="1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aniqlang</a:t>
            </a:r>
            <a:r>
              <a:rPr lang="en-US" sz="2800" b="1" dirty="0">
                <a:ln w="0">
                  <a:noFill/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ru-RU" sz="2800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8184096"/>
              </p:ext>
            </p:extLst>
          </p:nvPr>
        </p:nvGraphicFramePr>
        <p:xfrm>
          <a:off x="489097" y="2033411"/>
          <a:ext cx="11466341" cy="4613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86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94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6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                                        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Mulohaza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not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4612">
                <a:tc>
                  <a:txBody>
                    <a:bodyPr/>
                    <a:lstStyle/>
                    <a:p>
                      <a:pPr marL="18097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Agar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sinfda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132 cm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balandlikdagi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qiz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bo‘lsa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unda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128 cm</a:t>
                      </a:r>
                      <a:r>
                        <a:rPr lang="en-US" sz="2400" b="1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balandlikdagi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qiz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ham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bo‘lishi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2400" b="1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4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>
                          <a:ln>
                            <a:noFill/>
                          </a:ln>
                          <a:effectLst/>
                        </a:rPr>
                        <a:t>/ 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not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ri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1639">
                <a:tc>
                  <a:txBody>
                    <a:bodyPr/>
                    <a:lstStyle/>
                    <a:p>
                      <a:pPr marL="180975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Ko‘p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qizlarning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bo‘yi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130 cm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bo‘lishi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  <a:endParaRPr lang="ru-RU" sz="2400" b="1" kern="120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>
                          <a:ln>
                            <a:noFill/>
                          </a:ln>
                          <a:effectLst/>
                        </a:rPr>
                        <a:t>/ 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not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ri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8551">
                <a:tc>
                  <a:txBody>
                    <a:bodyPr/>
                    <a:lstStyle/>
                    <a:p>
                      <a:pPr marL="18097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Agar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izlarni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ng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bo‘yi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kichikdan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boshlab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o‘sib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boorish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tartibida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eng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baland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igachga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ketma-ket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yozib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chiqilsa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unda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o‘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rtada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130 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‘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lishi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>
                          <a:ln>
                            <a:noFill/>
                          </a:ln>
                          <a:effectLst/>
                        </a:rPr>
                        <a:t>/ 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not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ri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1879">
                <a:tc>
                  <a:txBody>
                    <a:bodyPr/>
                    <a:lstStyle/>
                    <a:p>
                      <a:pPr marL="180975" indent="0" algn="l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300"/>
                        </a:spcAft>
                      </a:pP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Sinfdagi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qizlar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yarmining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bo‘yi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130 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dan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katta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qolgan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yarmi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ning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bo‘yi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esa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130 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mdan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kichik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b</a:t>
                      </a:r>
                      <a:r>
                        <a:rPr lang="en-US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lishi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b="1" kern="1200" cap="none" spc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ru-RU" sz="2400" b="1" kern="12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ri</a:t>
                      </a:r>
                      <a:r>
                        <a:rPr lang="ru-RU" sz="2400" b="1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ru-RU" sz="2400" b="1" dirty="0">
                          <a:ln>
                            <a:noFill/>
                          </a:ln>
                          <a:effectLst/>
                        </a:rPr>
                        <a:t>/ 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not</a:t>
                      </a:r>
                      <a:r>
                        <a:rPr lang="en-US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o‘g</a:t>
                      </a:r>
                      <a:r>
                        <a:rPr lang="en-US" sz="2400" b="1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‘</a:t>
                      </a:r>
                      <a:r>
                        <a:rPr lang="ru-RU" sz="2400" b="1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</a:rPr>
                        <a:t>ri</a:t>
                      </a:r>
                      <a:endParaRPr lang="ru-RU" sz="2400" b="1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" name="Рисунок 9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6" r="2154" b="78019"/>
          <a:stretch/>
        </p:blipFill>
        <p:spPr>
          <a:xfrm>
            <a:off x="0" y="-173220"/>
            <a:ext cx="8146670" cy="114831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27322" y="771216"/>
            <a:ext cx="108283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Sinfda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ta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bor.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Qizlar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bo‘yining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o‘rtacha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130 cm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Рисунок 1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97" y="1219431"/>
            <a:ext cx="2061689" cy="678692"/>
          </a:xfrm>
          <a:prstGeom prst="rect">
            <a:avLst/>
          </a:prstGeom>
        </p:spPr>
      </p:pic>
      <p:sp>
        <p:nvSpPr>
          <p:cNvPr id="18" name="Овал 17"/>
          <p:cNvSpPr/>
          <p:nvPr/>
        </p:nvSpPr>
        <p:spPr>
          <a:xfrm>
            <a:off x="10508515" y="2985977"/>
            <a:ext cx="1297172" cy="526314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0572301" y="3645193"/>
            <a:ext cx="1297172" cy="526314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0593567" y="4208715"/>
            <a:ext cx="1297172" cy="526314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0582937" y="5474004"/>
            <a:ext cx="1297172" cy="526314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91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13597" y="1942524"/>
            <a:ext cx="93683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TO‘G‘RI JAVOB NAMUNALARI:</a:t>
            </a:r>
            <a:b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Hamma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mulohazalar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noto‘g‘ri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</a:br>
            <a:endParaRPr lang="ru-RU" dirty="0">
              <a:latin typeface="+mj-lt"/>
            </a:endParaRPr>
          </a:p>
        </p:txBody>
      </p:sp>
      <p:pic>
        <p:nvPicPr>
          <p:cNvPr id="9" name="Рисунок 8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6" r="2154" b="78019"/>
          <a:stretch/>
        </p:blipFill>
        <p:spPr>
          <a:xfrm>
            <a:off x="0" y="0"/>
            <a:ext cx="8146670" cy="114831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99730" y="1022200"/>
            <a:ext cx="10834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Sinfda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ta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bor.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Qizlar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bo‘yining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o‘rtacha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130 cm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3597" y="3182527"/>
            <a:ext cx="116827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NATILALAR TAHLILI</a:t>
            </a:r>
            <a:br>
              <a:rPr lang="en-US" sz="2700" b="1" dirty="0">
                <a:ln w="0">
                  <a:noFill/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</a:b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Ushbu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mulohazalarning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rostligini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tekshirishning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asosiy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jihati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-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o‘rtacha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qiymat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tushunchasini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talqin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qilishdan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iborat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bo‘lib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,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uning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mazmunini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chuqur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tushunishni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talab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qiladi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.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O‘quvchilar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Rossiya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18%, OECD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davlatlarida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19% 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to‘g‘ri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javob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en-US" sz="2700" b="1" dirty="0" err="1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berishgan</a:t>
            </a:r>
            <a: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. </a:t>
            </a:r>
            <a:br>
              <a:rPr lang="en-US" sz="2700" b="1" dirty="0">
                <a:ln w="0">
                  <a:noFill/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</a:br>
            <a:endParaRPr lang="ru-RU" dirty="0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5719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6" r="2154" b="78019"/>
          <a:stretch/>
        </p:blipFill>
        <p:spPr>
          <a:xfrm>
            <a:off x="0" y="-173220"/>
            <a:ext cx="8146670" cy="114831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31628" y="845146"/>
            <a:ext cx="10728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Sinfda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ta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bor.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Qizlar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bo‘yining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o‘rtacha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qiymati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130 cm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teng</a:t>
            </a:r>
            <a:r>
              <a:rPr lang="en-US" sz="2800" b="1" dirty="0">
                <a:ln w="18415" cmpd="sng">
                  <a:noFill/>
                  <a:prstDash val="solid"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04" b="85521"/>
          <a:stretch/>
        </p:blipFill>
        <p:spPr>
          <a:xfrm>
            <a:off x="406802" y="1317428"/>
            <a:ext cx="2357663" cy="979205"/>
          </a:xfrm>
          <a:prstGeom prst="rect">
            <a:avLst/>
          </a:prstGeom>
        </p:spPr>
      </p:pic>
      <p:sp>
        <p:nvSpPr>
          <p:cNvPr id="15" name="Овал 14"/>
          <p:cNvSpPr/>
          <p:nvPr/>
        </p:nvSpPr>
        <p:spPr>
          <a:xfrm>
            <a:off x="1117801" y="4869241"/>
            <a:ext cx="467832" cy="457200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40718" y="2284856"/>
            <a:ext cx="1144417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qizning</a:t>
            </a:r>
            <a:r>
              <a:rPr lang="en-US" sz="2800" b="1" dirty="0"/>
              <a:t> </a:t>
            </a:r>
            <a:r>
              <a:rPr lang="en-US" sz="2800" b="1" dirty="0" err="1"/>
              <a:t>bo‘yi</a:t>
            </a:r>
            <a:r>
              <a:rPr lang="en-US" sz="2800" b="1" dirty="0"/>
              <a:t> </a:t>
            </a:r>
            <a:r>
              <a:rPr lang="en-US" sz="2800" b="1" dirty="0" err="1"/>
              <a:t>uzunligi</a:t>
            </a:r>
            <a:r>
              <a:rPr lang="en-US" sz="2800" b="1" dirty="0"/>
              <a:t> </a:t>
            </a:r>
            <a:r>
              <a:rPr lang="en-US" sz="2800" b="1" dirty="0" err="1"/>
              <a:t>noto‘g‘ri</a:t>
            </a:r>
            <a:r>
              <a:rPr lang="en-US" sz="2800" b="1" dirty="0"/>
              <a:t> </a:t>
            </a:r>
            <a:r>
              <a:rPr lang="en-US" sz="2800" b="1" dirty="0" err="1"/>
              <a:t>ko‘rsatilganligi</a:t>
            </a:r>
            <a:r>
              <a:rPr lang="en-US" sz="2800" b="1" dirty="0"/>
              <a:t> </a:t>
            </a:r>
            <a:r>
              <a:rPr lang="en-US" sz="2800" b="1" dirty="0" err="1"/>
              <a:t>aniqlandi</a:t>
            </a:r>
            <a:r>
              <a:rPr lang="en-US" sz="2800" b="1" dirty="0"/>
              <a:t>. </a:t>
            </a:r>
            <a:r>
              <a:rPr lang="en-US" sz="2800" b="1" dirty="0" err="1"/>
              <a:t>Uning</a:t>
            </a:r>
            <a:r>
              <a:rPr lang="en-US" sz="2800" b="1" dirty="0"/>
              <a:t> </a:t>
            </a:r>
            <a:r>
              <a:rPr lang="en-US" sz="2800" b="1" dirty="0" err="1"/>
              <a:t>bo‘yi</a:t>
            </a:r>
            <a:r>
              <a:rPr lang="en-US" sz="2800" b="1" dirty="0"/>
              <a:t> 145 cm </a:t>
            </a:r>
            <a:r>
              <a:rPr lang="en-US" sz="2800" b="1" dirty="0" err="1"/>
              <a:t>o‘rniga</a:t>
            </a:r>
            <a:r>
              <a:rPr lang="en-US" sz="2800" b="1" dirty="0"/>
              <a:t> 120 cm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kerak</a:t>
            </a:r>
            <a:r>
              <a:rPr lang="en-US" sz="2800" b="1" dirty="0"/>
              <a:t> </a:t>
            </a:r>
            <a:r>
              <a:rPr lang="en-US" sz="2800" b="1" dirty="0" err="1"/>
              <a:t>ekan</a:t>
            </a:r>
            <a:r>
              <a:rPr lang="en-US" sz="2800" b="1" dirty="0"/>
              <a:t>. Bu </a:t>
            </a:r>
            <a:r>
              <a:rPr lang="en-US" sz="2800" b="1" dirty="0" err="1"/>
              <a:t>holda</a:t>
            </a:r>
            <a:r>
              <a:rPr lang="en-US" sz="2800" b="1" dirty="0"/>
              <a:t> </a:t>
            </a:r>
            <a:r>
              <a:rPr lang="en-US" sz="2800" b="1" dirty="0" err="1"/>
              <a:t>sinfdagi</a:t>
            </a:r>
            <a:r>
              <a:rPr lang="en-US" sz="2800" b="1" dirty="0"/>
              <a:t> </a:t>
            </a:r>
            <a:r>
              <a:rPr lang="en-US" sz="2800" b="1" dirty="0" err="1"/>
              <a:t>qizlarning</a:t>
            </a:r>
            <a:r>
              <a:rPr lang="en-US" sz="2800" b="1" dirty="0"/>
              <a:t> </a:t>
            </a:r>
            <a:r>
              <a:rPr lang="en-US" sz="2800" b="1" dirty="0" err="1"/>
              <a:t>o‘rtacha</a:t>
            </a:r>
            <a:r>
              <a:rPr lang="en-US" sz="2800" b="1" dirty="0"/>
              <a:t> </a:t>
            </a:r>
            <a:r>
              <a:rPr lang="en-US" sz="2800" b="1" dirty="0" err="1"/>
              <a:t>bo‘yi</a:t>
            </a:r>
            <a:r>
              <a:rPr lang="en-US" sz="2800" b="1" dirty="0"/>
              <a:t> </a:t>
            </a:r>
            <a:r>
              <a:rPr lang="en-US" sz="2800" b="1" dirty="0" err="1"/>
              <a:t>qancha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en-US" sz="2800" b="1" dirty="0"/>
              <a:t>?</a:t>
            </a:r>
          </a:p>
          <a:p>
            <a:pPr lvl="1"/>
            <a:r>
              <a:rPr lang="en-US" sz="2800" b="1" dirty="0"/>
              <a:t>A) 126 cm</a:t>
            </a:r>
          </a:p>
          <a:p>
            <a:pPr lvl="1"/>
            <a:r>
              <a:rPr lang="en-US" sz="2800" b="1" dirty="0"/>
              <a:t>B) 127 cm</a:t>
            </a:r>
          </a:p>
          <a:p>
            <a:pPr lvl="1"/>
            <a:r>
              <a:rPr lang="en-US" sz="2800" b="1" dirty="0"/>
              <a:t>C) 128 cm</a:t>
            </a:r>
          </a:p>
          <a:p>
            <a:pPr lvl="1"/>
            <a:r>
              <a:rPr lang="en-US" sz="2800" b="1" dirty="0"/>
              <a:t>D) 129 cm</a:t>
            </a:r>
          </a:p>
          <a:p>
            <a:pPr lvl="1"/>
            <a:r>
              <a:rPr lang="en-US" sz="2800" b="1" dirty="0"/>
              <a:t>E) 144 cm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4024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F5620CB4-BD5E-457F-8ADB-66BB4FEB2E16}"/>
                </a:ext>
              </a:extLst>
            </p:cNvPr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TAVSIYA ETILADIGAN ADABIYOTLAR RO’YXATI: </a:t>
              </a:r>
            </a:p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7C6AC182-0772-4015-AA4E-4054DE749E6A}"/>
                  </a:ext>
                </a:extLst>
              </p:cNvPr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(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</a:t>
            </a:r>
            <a:r>
              <a:rPr lang="en-US" dirty="0"/>
              <a:t>).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/>
              <a:t>qo‘llanma</a:t>
            </a:r>
            <a:r>
              <a:rPr lang="en-US" dirty="0"/>
              <a:t>, 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Framework, 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t.me/</a:t>
            </a:r>
            <a:r>
              <a:rPr lang="en-US" dirty="0" err="1"/>
              <a:t>milliymarkaz</a:t>
            </a:r>
            <a:r>
              <a:rPr lang="en-US" dirty="0"/>
              <a:t> –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</a:t>
            </a:r>
            <a:r>
              <a:rPr lang="en-US" dirty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/>
              <a:t>milliymarkaz_aloqabot</a:t>
            </a:r>
            <a:r>
              <a:rPr lang="en-US" dirty="0"/>
              <a:t> -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http://centeroko.ru </a:t>
            </a:r>
            <a:r>
              <a:rPr lang="ru-RU" dirty="0"/>
              <a:t>–</a:t>
            </a:r>
            <a:r>
              <a:rPr lang="en-US" dirty="0"/>
              <a:t> </a:t>
            </a:r>
            <a:r>
              <a:rPr lang="ru-RU" dirty="0"/>
              <a:t>Центр оценки качества образования ИСРО 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http://timss2015.org</a:t>
            </a:r>
            <a:r>
              <a:rPr lang="en-US" dirty="0"/>
              <a:t> - </a:t>
            </a:r>
            <a:r>
              <a:rPr lang="ru-RU" dirty="0"/>
              <a:t>Международный координационный центр исследования </a:t>
            </a:r>
            <a:r>
              <a:rPr lang="en-US" dirty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//</a:t>
            </a:r>
            <a:r>
              <a:rPr lang="en-US" dirty="0">
                <a:hlinkClick r:id="rId3"/>
              </a:rPr>
              <a:t>www.globalinnovationindex.org</a:t>
            </a:r>
            <a:r>
              <a:rPr lang="en-US" dirty="0"/>
              <a:t> - Global Innovation Index 2018 Report. </a:t>
            </a:r>
          </a:p>
        </p:txBody>
      </p:sp>
    </p:spTree>
    <p:extLst>
      <p:ext uri="{BB962C8B-B14F-4D97-AF65-F5344CB8AC3E}">
        <p14:creationId xmlns:p14="http://schemas.microsoft.com/office/powerpoint/2010/main" val="3503264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A401C84-8EE2-4749-9001-18B9EEAD90FB}"/>
              </a:ext>
            </a:extLst>
          </p:cNvPr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Latn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B4343475-90DD-4FE5-A6D4-56F4A42A5963}"/>
              </a:ext>
            </a:extLst>
          </p:cNvPr>
          <p:cNvCxnSpPr>
            <a:cxnSpLocks/>
          </p:cNvCxnSpPr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C6AC182-0772-4015-AA4E-4054DE749E6A}"/>
              </a:ext>
            </a:extLst>
          </p:cNvPr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206"/>
          <a:stretch/>
        </p:blipFill>
        <p:spPr>
          <a:xfrm>
            <a:off x="1808174" y="1312240"/>
            <a:ext cx="8296512" cy="384959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0EC522E-F00F-42D2-97F6-1F20B3737340}"/>
              </a:ext>
            </a:extLst>
          </p:cNvPr>
          <p:cNvSpPr txBox="1">
            <a:spLocks/>
          </p:cNvSpPr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/>
                <a:ea typeface="Calibri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25910" y="5303694"/>
            <a:ext cx="8369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</a:t>
            </a:r>
            <a:r>
              <a:rPr lang="en-US" sz="2000" dirty="0" err="1" smtClean="0">
                <a:solidFill>
                  <a:srgbClr val="002060"/>
                </a:solidFill>
              </a:rPr>
              <a:t>Andijon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viloyati</a:t>
            </a:r>
            <a:r>
              <a:rPr lang="en-US" sz="2000" dirty="0" smtClean="0">
                <a:solidFill>
                  <a:srgbClr val="002060"/>
                </a:solidFill>
              </a:rPr>
              <a:t> PYMO’MM </a:t>
            </a:r>
            <a:endParaRPr lang="en-US" sz="2000" dirty="0">
              <a:solidFill>
                <a:srgbClr val="002060"/>
              </a:solidFill>
            </a:endParaRPr>
          </a:p>
          <a:p>
            <a:pPr algn="ctr"/>
            <a:r>
              <a:rPr lang="en-US" sz="2000" dirty="0">
                <a:solidFill>
                  <a:srgbClr val="002060"/>
                </a:solidFill>
              </a:rPr>
              <a:t>                            </a:t>
            </a:r>
            <a:r>
              <a:rPr lang="en-US" sz="2000" dirty="0" err="1">
                <a:solidFill>
                  <a:srgbClr val="002060"/>
                </a:solidFill>
              </a:rPr>
              <a:t>Aniq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metodikasi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uz-Latn-UZ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metematika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fani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o’qituvchisi</a:t>
            </a:r>
            <a:endParaRPr lang="uz-Latn-UZ" sz="2000" dirty="0">
              <a:solidFill>
                <a:srgbClr val="002060"/>
              </a:solidFill>
            </a:endParaRPr>
          </a:p>
          <a:p>
            <a:r>
              <a:rPr lang="en-US" sz="2000" i="1" dirty="0">
                <a:solidFill>
                  <a:srgbClr val="0070C0"/>
                </a:solidFill>
              </a:rPr>
              <a:t>                            E-mail: </a:t>
            </a:r>
            <a:r>
              <a:rPr lang="en-US" sz="2000" i="1" dirty="0" smtClean="0">
                <a:solidFill>
                  <a:srgbClr val="0070C0"/>
                </a:solidFill>
              </a:rPr>
              <a:t>zulnuraxonaxmedova</a:t>
            </a:r>
            <a:r>
              <a:rPr lang="en-US" sz="2000" i="1" dirty="0" smtClean="0">
                <a:solidFill>
                  <a:srgbClr val="0070C0"/>
                </a:solidFill>
              </a:rPr>
              <a:t>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407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4873beb7-5857-4685-be1f-d57550cc96c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1542</Words>
  <Application>Microsoft Office PowerPoint</Application>
  <PresentationFormat>Широкоэкранный</PresentationFormat>
  <Paragraphs>142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Cambria Math</vt:lpstr>
      <vt:lpstr>Euphemia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Quyidagi mulohazalarning  to‘g‘ri yoki noto‘g‘riligini aniqlang.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MyPC</dc:creator>
  <cp:lastModifiedBy>Kts</cp:lastModifiedBy>
  <cp:revision>4</cp:revision>
  <dcterms:created xsi:type="dcterms:W3CDTF">2018-01-10T11:22:42Z</dcterms:created>
  <dcterms:modified xsi:type="dcterms:W3CDTF">2023-04-07T04:38:14Z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