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72" r:id="rId4"/>
    <p:sldId id="273" r:id="rId5"/>
    <p:sldId id="260" r:id="rId6"/>
    <p:sldId id="262" r:id="rId7"/>
    <p:sldId id="261" r:id="rId8"/>
    <p:sldId id="263" r:id="rId9"/>
    <p:sldId id="276" r:id="rId10"/>
    <p:sldId id="274" r:id="rId11"/>
    <p:sldId id="277" r:id="rId12"/>
    <p:sldId id="278" r:id="rId13"/>
    <p:sldId id="279" r:id="rId14"/>
    <p:sldId id="280" r:id="rId15"/>
    <p:sldId id="264" r:id="rId16"/>
    <p:sldId id="265" r:id="rId17"/>
    <p:sldId id="275" r:id="rId18"/>
  </p:sldIdLst>
  <p:sldSz cx="18288000" cy="10287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Aharoni" panose="020B0604020202020204" charset="0"/>
      <p:bold r:id="rId23"/>
    </p:embeddedFont>
    <p:embeddedFont>
      <p:font typeface="Nunito Ultra-Bold" panose="020B0604020202020204" charset="-52"/>
      <p:regular r:id="rId24"/>
    </p:embeddedFont>
    <p:embeddedFont>
      <p:font typeface="Nunito Semi-Bold" panose="020B0604020202020204" charset="-52"/>
      <p:regular r:id="rId25"/>
    </p:embeddedFont>
    <p:embeddedFont>
      <p:font typeface="Arial Black" panose="020B0A04020102020204" pitchFamily="34" charset="0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1" d="100"/>
          <a:sy n="61" d="100"/>
        </p:scale>
        <p:origin x="42" y="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4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0.svg"/><Relationship Id="rId15" Type="http://schemas.openxmlformats.org/officeDocument/2006/relationships/image" Target="../media/image14.svg"/><Relationship Id="rId4" Type="http://schemas.openxmlformats.org/officeDocument/2006/relationships/image" Target="../media/image2.png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22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7" Type="http://schemas.openxmlformats.org/officeDocument/2006/relationships/image" Target="../media/image3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32.sv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64.svg"/><Relationship Id="rId3" Type="http://schemas.openxmlformats.org/officeDocument/2006/relationships/image" Target="../media/image38.svg"/><Relationship Id="rId7" Type="http://schemas.openxmlformats.org/officeDocument/2006/relationships/image" Target="../media/image24.svg"/><Relationship Id="rId12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image" Target="../media/image26.svg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openxmlformats.org/officeDocument/2006/relationships/image" Target="../media/image28.svg"/><Relationship Id="rId1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18" Type="http://schemas.openxmlformats.org/officeDocument/2006/relationships/image" Target="../media/image25.png"/><Relationship Id="rId3" Type="http://schemas.openxmlformats.org/officeDocument/2006/relationships/image" Target="../media/image36.svg"/><Relationship Id="rId17" Type="http://schemas.openxmlformats.org/officeDocument/2006/relationships/image" Target="../media/image85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108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sv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7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46.svg"/><Relationship Id="rId7" Type="http://schemas.openxmlformats.org/officeDocument/2006/relationships/image" Target="../media/image50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48.svg"/><Relationship Id="rId4" Type="http://schemas.openxmlformats.org/officeDocument/2006/relationships/image" Target="../media/image33.png"/><Relationship Id="rId9" Type="http://schemas.openxmlformats.org/officeDocument/2006/relationships/image" Target="../media/image52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7" Type="http://schemas.openxmlformats.org/officeDocument/2006/relationships/image" Target="../media/image54.svg"/><Relationship Id="rId12" Type="http://schemas.openxmlformats.org/officeDocument/2006/relationships/image" Target="../media/image3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68.svg"/><Relationship Id="rId5" Type="http://schemas.openxmlformats.org/officeDocument/2006/relationships/image" Target="../media/image36.svg"/><Relationship Id="rId10" Type="http://schemas.openxmlformats.org/officeDocument/2006/relationships/image" Target="../media/image37.png"/><Relationship Id="rId9" Type="http://schemas.openxmlformats.org/officeDocument/2006/relationships/image" Target="../media/image10.sv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246560" y="6070605"/>
            <a:ext cx="6228766" cy="939275"/>
            <a:chOff x="0" y="0"/>
            <a:chExt cx="4640499" cy="699770"/>
          </a:xfrm>
        </p:grpSpPr>
        <p:sp>
          <p:nvSpPr>
            <p:cNvPr id="4" name="Freeform 4"/>
            <p:cNvSpPr/>
            <p:nvPr/>
          </p:nvSpPr>
          <p:spPr>
            <a:xfrm>
              <a:off x="55409" y="45740"/>
              <a:ext cx="4529465" cy="608584"/>
            </a:xfrm>
            <a:custGeom>
              <a:avLst/>
              <a:gdLst/>
              <a:ahLst/>
              <a:cxnLst/>
              <a:rect l="l" t="t" r="r" b="b"/>
              <a:pathLst>
                <a:path w="4529465" h="608584">
                  <a:moveTo>
                    <a:pt x="0" y="220960"/>
                  </a:moveTo>
                  <a:cubicBezTo>
                    <a:pt x="470976" y="123170"/>
                    <a:pt x="746636" y="81260"/>
                    <a:pt x="962730" y="54590"/>
                  </a:cubicBezTo>
                  <a:cubicBezTo>
                    <a:pt x="1166358" y="31730"/>
                    <a:pt x="1349208" y="12680"/>
                    <a:pt x="1556991" y="5060"/>
                  </a:cubicBezTo>
                  <a:cubicBezTo>
                    <a:pt x="1784168" y="-3830"/>
                    <a:pt x="2052901" y="-20"/>
                    <a:pt x="2274537" y="8870"/>
                  </a:cubicBezTo>
                  <a:cubicBezTo>
                    <a:pt x="2467083" y="16490"/>
                    <a:pt x="2640236" y="31730"/>
                    <a:pt x="2812004" y="48240"/>
                  </a:cubicBezTo>
                  <a:cubicBezTo>
                    <a:pt x="2974075" y="63480"/>
                    <a:pt x="3100130" y="73640"/>
                    <a:pt x="3278824" y="104120"/>
                  </a:cubicBezTo>
                  <a:cubicBezTo>
                    <a:pt x="3525394" y="144760"/>
                    <a:pt x="3967280" y="242550"/>
                    <a:pt x="4148745" y="289540"/>
                  </a:cubicBezTo>
                  <a:cubicBezTo>
                    <a:pt x="4234629" y="309860"/>
                    <a:pt x="4273415" y="321290"/>
                    <a:pt x="4332979" y="342880"/>
                  </a:cubicBezTo>
                  <a:cubicBezTo>
                    <a:pt x="4392544" y="365740"/>
                    <a:pt x="4478428" y="391140"/>
                    <a:pt x="4507518" y="422890"/>
                  </a:cubicBezTo>
                  <a:cubicBezTo>
                    <a:pt x="4525526" y="440670"/>
                    <a:pt x="4532452" y="464800"/>
                    <a:pt x="4528296" y="483850"/>
                  </a:cubicBezTo>
                  <a:cubicBezTo>
                    <a:pt x="4525526" y="502900"/>
                    <a:pt x="4507518" y="524490"/>
                    <a:pt x="4485354" y="535920"/>
                  </a:cubicBezTo>
                  <a:cubicBezTo>
                    <a:pt x="4450723" y="551160"/>
                    <a:pt x="4403626" y="539730"/>
                    <a:pt x="4321897" y="535920"/>
                  </a:cubicBezTo>
                  <a:cubicBezTo>
                    <a:pt x="4058705" y="523220"/>
                    <a:pt x="3133376" y="407650"/>
                    <a:pt x="2676252" y="380980"/>
                  </a:cubicBezTo>
                  <a:cubicBezTo>
                    <a:pt x="2352110" y="361930"/>
                    <a:pt x="2047361" y="359390"/>
                    <a:pt x="1840962" y="361930"/>
                  </a:cubicBezTo>
                  <a:cubicBezTo>
                    <a:pt x="1719062" y="363200"/>
                    <a:pt x="1656727" y="367010"/>
                    <a:pt x="1550065" y="374630"/>
                  </a:cubicBezTo>
                  <a:cubicBezTo>
                    <a:pt x="1417084" y="384790"/>
                    <a:pt x="1270250" y="397490"/>
                    <a:pt x="1104023" y="421620"/>
                  </a:cubicBezTo>
                  <a:cubicBezTo>
                    <a:pt x="887928" y="452100"/>
                    <a:pt x="466820" y="572750"/>
                    <a:pt x="369855" y="557510"/>
                  </a:cubicBezTo>
                  <a:cubicBezTo>
                    <a:pt x="343535" y="553700"/>
                    <a:pt x="332454" y="546080"/>
                    <a:pt x="322757" y="533380"/>
                  </a:cubicBezTo>
                  <a:cubicBezTo>
                    <a:pt x="311675" y="521950"/>
                    <a:pt x="304749" y="501630"/>
                    <a:pt x="304749" y="486390"/>
                  </a:cubicBezTo>
                  <a:cubicBezTo>
                    <a:pt x="304749" y="474960"/>
                    <a:pt x="307520" y="464800"/>
                    <a:pt x="314446" y="454640"/>
                  </a:cubicBezTo>
                  <a:cubicBezTo>
                    <a:pt x="322757" y="443210"/>
                    <a:pt x="332454" y="431780"/>
                    <a:pt x="356002" y="422890"/>
                  </a:cubicBezTo>
                  <a:cubicBezTo>
                    <a:pt x="421108" y="397490"/>
                    <a:pt x="624736" y="384790"/>
                    <a:pt x="766029" y="374630"/>
                  </a:cubicBezTo>
                  <a:cubicBezTo>
                    <a:pt x="914248" y="365740"/>
                    <a:pt x="1073548" y="363200"/>
                    <a:pt x="1227308" y="368280"/>
                  </a:cubicBezTo>
                  <a:cubicBezTo>
                    <a:pt x="1381068" y="372090"/>
                    <a:pt x="1537598" y="386060"/>
                    <a:pt x="1685817" y="402570"/>
                  </a:cubicBezTo>
                  <a:cubicBezTo>
                    <a:pt x="1827110" y="419080"/>
                    <a:pt x="2066754" y="417810"/>
                    <a:pt x="2095843" y="464800"/>
                  </a:cubicBezTo>
                  <a:cubicBezTo>
                    <a:pt x="2111081" y="488930"/>
                    <a:pt x="2066754" y="558780"/>
                    <a:pt x="2058442" y="558780"/>
                  </a:cubicBezTo>
                  <a:cubicBezTo>
                    <a:pt x="2048746" y="557510"/>
                    <a:pt x="2027967" y="476230"/>
                    <a:pt x="2041819" y="459720"/>
                  </a:cubicBezTo>
                  <a:cubicBezTo>
                    <a:pt x="2052901" y="445750"/>
                    <a:pt x="2093073" y="445750"/>
                    <a:pt x="2112466" y="452100"/>
                  </a:cubicBezTo>
                  <a:cubicBezTo>
                    <a:pt x="2129089" y="457180"/>
                    <a:pt x="2144326" y="471150"/>
                    <a:pt x="2152637" y="485120"/>
                  </a:cubicBezTo>
                  <a:cubicBezTo>
                    <a:pt x="2159564" y="497820"/>
                    <a:pt x="2162334" y="519410"/>
                    <a:pt x="2158178" y="533380"/>
                  </a:cubicBezTo>
                  <a:cubicBezTo>
                    <a:pt x="2154023" y="548620"/>
                    <a:pt x="2141556" y="565130"/>
                    <a:pt x="2127703" y="574020"/>
                  </a:cubicBezTo>
                  <a:cubicBezTo>
                    <a:pt x="2115236" y="582910"/>
                    <a:pt x="2094458" y="593070"/>
                    <a:pt x="2084762" y="586720"/>
                  </a:cubicBezTo>
                  <a:cubicBezTo>
                    <a:pt x="2066754" y="575290"/>
                    <a:pt x="2102769" y="458450"/>
                    <a:pt x="2084762" y="447020"/>
                  </a:cubicBezTo>
                  <a:cubicBezTo>
                    <a:pt x="2075065" y="440670"/>
                    <a:pt x="2041819" y="458450"/>
                    <a:pt x="2041819" y="459720"/>
                  </a:cubicBezTo>
                  <a:cubicBezTo>
                    <a:pt x="2041819" y="460990"/>
                    <a:pt x="2091688" y="444480"/>
                    <a:pt x="2112466" y="452100"/>
                  </a:cubicBezTo>
                  <a:cubicBezTo>
                    <a:pt x="2131859" y="458450"/>
                    <a:pt x="2152637" y="485120"/>
                    <a:pt x="2158178" y="500360"/>
                  </a:cubicBezTo>
                  <a:cubicBezTo>
                    <a:pt x="2163719" y="511790"/>
                    <a:pt x="2162334" y="523220"/>
                    <a:pt x="2158178" y="533380"/>
                  </a:cubicBezTo>
                  <a:cubicBezTo>
                    <a:pt x="2154023" y="547350"/>
                    <a:pt x="2127703" y="574020"/>
                    <a:pt x="2127703" y="574020"/>
                  </a:cubicBezTo>
                  <a:cubicBezTo>
                    <a:pt x="2127703" y="575290"/>
                    <a:pt x="2188653" y="504170"/>
                    <a:pt x="2185883" y="501630"/>
                  </a:cubicBezTo>
                  <a:cubicBezTo>
                    <a:pt x="2183112" y="499090"/>
                    <a:pt x="2126318" y="586720"/>
                    <a:pt x="2070909" y="603230"/>
                  </a:cubicBezTo>
                  <a:cubicBezTo>
                    <a:pt x="1980870" y="628630"/>
                    <a:pt x="1795250" y="556240"/>
                    <a:pt x="1667809" y="541000"/>
                  </a:cubicBezTo>
                  <a:cubicBezTo>
                    <a:pt x="1551450" y="528300"/>
                    <a:pt x="1461411" y="518140"/>
                    <a:pt x="1336741" y="513060"/>
                  </a:cubicBezTo>
                  <a:cubicBezTo>
                    <a:pt x="1174670" y="505440"/>
                    <a:pt x="946108" y="504170"/>
                    <a:pt x="775725" y="514330"/>
                  </a:cubicBezTo>
                  <a:cubicBezTo>
                    <a:pt x="634432" y="523220"/>
                    <a:pt x="447427" y="558780"/>
                    <a:pt x="387862" y="558780"/>
                  </a:cubicBezTo>
                  <a:cubicBezTo>
                    <a:pt x="369855" y="558780"/>
                    <a:pt x="362928" y="558780"/>
                    <a:pt x="351847" y="553700"/>
                  </a:cubicBezTo>
                  <a:cubicBezTo>
                    <a:pt x="337994" y="547350"/>
                    <a:pt x="318601" y="534650"/>
                    <a:pt x="311675" y="519410"/>
                  </a:cubicBezTo>
                  <a:cubicBezTo>
                    <a:pt x="304749" y="502900"/>
                    <a:pt x="306134" y="471150"/>
                    <a:pt x="314446" y="454640"/>
                  </a:cubicBezTo>
                  <a:cubicBezTo>
                    <a:pt x="322757" y="440670"/>
                    <a:pt x="332454" y="434320"/>
                    <a:pt x="356002" y="422890"/>
                  </a:cubicBezTo>
                  <a:cubicBezTo>
                    <a:pt x="433575" y="387330"/>
                    <a:pt x="717546" y="341610"/>
                    <a:pt x="911477" y="311130"/>
                  </a:cubicBezTo>
                  <a:cubicBezTo>
                    <a:pt x="1122031" y="276840"/>
                    <a:pt x="1408772" y="246360"/>
                    <a:pt x="1573614" y="232390"/>
                  </a:cubicBezTo>
                  <a:cubicBezTo>
                    <a:pt x="1669194" y="224770"/>
                    <a:pt x="1701055" y="223500"/>
                    <a:pt x="1803561" y="223500"/>
                  </a:cubicBezTo>
                  <a:cubicBezTo>
                    <a:pt x="2011344" y="220960"/>
                    <a:pt x="2435223" y="227310"/>
                    <a:pt x="2739972" y="246360"/>
                  </a:cubicBezTo>
                  <a:cubicBezTo>
                    <a:pt x="3030869" y="264140"/>
                    <a:pt x="3377175" y="316210"/>
                    <a:pt x="3590499" y="332720"/>
                  </a:cubicBezTo>
                  <a:cubicBezTo>
                    <a:pt x="3717940" y="342880"/>
                    <a:pt x="3778890" y="340340"/>
                    <a:pt x="3898019" y="350500"/>
                  </a:cubicBezTo>
                  <a:cubicBezTo>
                    <a:pt x="4064246" y="363200"/>
                    <a:pt x="4425790" y="382250"/>
                    <a:pt x="4493665" y="411460"/>
                  </a:cubicBezTo>
                  <a:cubicBezTo>
                    <a:pt x="4510288" y="419080"/>
                    <a:pt x="4513058" y="425430"/>
                    <a:pt x="4518599" y="435590"/>
                  </a:cubicBezTo>
                  <a:cubicBezTo>
                    <a:pt x="4525525" y="448290"/>
                    <a:pt x="4531066" y="468610"/>
                    <a:pt x="4528296" y="483850"/>
                  </a:cubicBezTo>
                  <a:cubicBezTo>
                    <a:pt x="4525525" y="499090"/>
                    <a:pt x="4514443" y="516870"/>
                    <a:pt x="4500591" y="527030"/>
                  </a:cubicBezTo>
                  <a:cubicBezTo>
                    <a:pt x="4488125" y="535920"/>
                    <a:pt x="4474272" y="542270"/>
                    <a:pt x="4449338" y="541000"/>
                  </a:cubicBezTo>
                  <a:cubicBezTo>
                    <a:pt x="4388388" y="539730"/>
                    <a:pt x="4266489" y="468610"/>
                    <a:pt x="4133507" y="430510"/>
                  </a:cubicBezTo>
                  <a:cubicBezTo>
                    <a:pt x="3914642" y="369550"/>
                    <a:pt x="3483837" y="280650"/>
                    <a:pt x="3251120" y="241280"/>
                  </a:cubicBezTo>
                  <a:cubicBezTo>
                    <a:pt x="3101516" y="215880"/>
                    <a:pt x="3022558" y="209530"/>
                    <a:pt x="2879880" y="195560"/>
                  </a:cubicBezTo>
                  <a:cubicBezTo>
                    <a:pt x="2691489" y="176510"/>
                    <a:pt x="2435223" y="152380"/>
                    <a:pt x="2213587" y="144760"/>
                  </a:cubicBezTo>
                  <a:cubicBezTo>
                    <a:pt x="1997492" y="135870"/>
                    <a:pt x="1775857" y="135870"/>
                    <a:pt x="1565303" y="144760"/>
                  </a:cubicBezTo>
                  <a:cubicBezTo>
                    <a:pt x="1365830" y="152380"/>
                    <a:pt x="1184366" y="170160"/>
                    <a:pt x="980738" y="194290"/>
                  </a:cubicBezTo>
                  <a:cubicBezTo>
                    <a:pt x="756332" y="220960"/>
                    <a:pt x="447427" y="267950"/>
                    <a:pt x="277045" y="300970"/>
                  </a:cubicBezTo>
                  <a:cubicBezTo>
                    <a:pt x="178694" y="320020"/>
                    <a:pt x="92810" y="377170"/>
                    <a:pt x="47097" y="355580"/>
                  </a:cubicBezTo>
                  <a:cubicBezTo>
                    <a:pt x="11082" y="336530"/>
                    <a:pt x="0" y="220960"/>
                    <a:pt x="0" y="220960"/>
                  </a:cubicBezTo>
                </a:path>
              </a:pathLst>
            </a:custGeom>
            <a:solidFill>
              <a:srgbClr val="FFC700"/>
            </a:solidFill>
            <a:ln cap="sq">
              <a:noFill/>
              <a:prstDash val="solid"/>
              <a:miter/>
            </a:ln>
          </p:spPr>
        </p:sp>
      </p:grpSp>
      <p:sp>
        <p:nvSpPr>
          <p:cNvPr id="5" name="Freeform 5"/>
          <p:cNvSpPr/>
          <p:nvPr/>
        </p:nvSpPr>
        <p:spPr>
          <a:xfrm>
            <a:off x="-1200296" y="1331401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274347" y="-442477"/>
            <a:ext cx="3198770" cy="2919605"/>
          </a:xfrm>
          <a:custGeom>
            <a:avLst/>
            <a:gdLst/>
            <a:ahLst/>
            <a:cxnLst/>
            <a:rect l="l" t="t" r="r" b="b"/>
            <a:pathLst>
              <a:path w="3198770" h="2919605">
                <a:moveTo>
                  <a:pt x="0" y="0"/>
                </a:moveTo>
                <a:lnTo>
                  <a:pt x="3198770" y="0"/>
                </a:lnTo>
                <a:lnTo>
                  <a:pt x="3198770" y="2919605"/>
                </a:lnTo>
                <a:lnTo>
                  <a:pt x="0" y="291960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1075988" flipH="1">
            <a:off x="13772380" y="2774561"/>
            <a:ext cx="5241680" cy="7225373"/>
          </a:xfrm>
          <a:custGeom>
            <a:avLst/>
            <a:gdLst/>
            <a:ahLst/>
            <a:cxnLst/>
            <a:rect l="l" t="t" r="r" b="b"/>
            <a:pathLst>
              <a:path w="5241680" h="7225373">
                <a:moveTo>
                  <a:pt x="5241680" y="0"/>
                </a:moveTo>
                <a:lnTo>
                  <a:pt x="0" y="0"/>
                </a:lnTo>
                <a:lnTo>
                  <a:pt x="0" y="7225373"/>
                </a:lnTo>
                <a:lnTo>
                  <a:pt x="5241680" y="7225373"/>
                </a:lnTo>
                <a:lnTo>
                  <a:pt x="524168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1" name="Freeform 11"/>
          <p:cNvSpPr/>
          <p:nvPr/>
        </p:nvSpPr>
        <p:spPr>
          <a:xfrm rot="-1309112">
            <a:off x="1038052" y="-517387"/>
            <a:ext cx="1403238" cy="1882393"/>
          </a:xfrm>
          <a:custGeom>
            <a:avLst/>
            <a:gdLst/>
            <a:ahLst/>
            <a:cxnLst/>
            <a:rect l="l" t="t" r="r" b="b"/>
            <a:pathLst>
              <a:path w="1403238" h="1882393">
                <a:moveTo>
                  <a:pt x="0" y="0"/>
                </a:moveTo>
                <a:lnTo>
                  <a:pt x="1403238" y="0"/>
                </a:lnTo>
                <a:lnTo>
                  <a:pt x="1403238" y="1882393"/>
                </a:lnTo>
                <a:lnTo>
                  <a:pt x="0" y="188239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112376" y="2388211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1" y="0"/>
                </a:lnTo>
                <a:lnTo>
                  <a:pt x="592381" y="592381"/>
                </a:lnTo>
                <a:lnTo>
                  <a:pt x="0" y="59238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7185084" y="3520220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1" y="0"/>
                </a:lnTo>
                <a:lnTo>
                  <a:pt x="592381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0" y="7286640"/>
            <a:ext cx="5316608" cy="2706637"/>
          </a:xfrm>
          <a:custGeom>
            <a:avLst/>
            <a:gdLst/>
            <a:ahLst/>
            <a:cxnLst/>
            <a:rect l="l" t="t" r="r" b="b"/>
            <a:pathLst>
              <a:path w="5316608" h="2706637">
                <a:moveTo>
                  <a:pt x="0" y="0"/>
                </a:moveTo>
                <a:lnTo>
                  <a:pt x="5316608" y="0"/>
                </a:lnTo>
                <a:lnTo>
                  <a:pt x="5316608" y="2706637"/>
                </a:lnTo>
                <a:lnTo>
                  <a:pt x="0" y="2706637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4286216" y="928658"/>
            <a:ext cx="9125913" cy="64633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Andijon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viloyati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pedagogik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mahorat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markazi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Maktabgacha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,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boshlang’ich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va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maxsus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ta’lim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metodikalari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kafedrasi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 </a:t>
            </a:r>
            <a:endParaRPr lang="en-US" sz="6000" b="1" dirty="0" smtClean="0">
              <a:solidFill>
                <a:srgbClr val="000000"/>
              </a:solidFill>
              <a:latin typeface="Aharoni" pitchFamily="2" charset="-79"/>
              <a:ea typeface="Nunito Ultra-Bold"/>
              <a:cs typeface="Aharoni" pitchFamily="2" charset="-79"/>
              <a:sym typeface="Nunito Ultra-Bold"/>
            </a:endParaRPr>
          </a:p>
          <a:p>
            <a:pPr marL="0" lvl="0" indent="0" algn="ctr">
              <a:spcBef>
                <a:spcPct val="0"/>
              </a:spcBef>
            </a:pP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Nunito Ultra-Bold"/>
                <a:cs typeface="Aharoni" pitchFamily="2" charset="-79"/>
                <a:sym typeface="Nunito Ultra-Bold"/>
              </a:rPr>
              <a:t>M.TURAKULOVA</a:t>
            </a:r>
            <a:endParaRPr lang="en-US" sz="6000" b="1" dirty="0">
              <a:solidFill>
                <a:srgbClr val="000000"/>
              </a:solidFill>
              <a:latin typeface="Aharoni" pitchFamily="2" charset="-79"/>
              <a:ea typeface="Nunito Ultra-Bold"/>
              <a:cs typeface="Aharoni" pitchFamily="2" charset="-79"/>
              <a:sym typeface="Nunito Ultra-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 flipH="1">
            <a:off x="0" y="1142972"/>
            <a:ext cx="4627215" cy="7313128"/>
          </a:xfrm>
          <a:custGeom>
            <a:avLst/>
            <a:gdLst/>
            <a:ahLst/>
            <a:cxnLst/>
            <a:rect l="l" t="t" r="r" b="b"/>
            <a:pathLst>
              <a:path w="4627215" h="7313128">
                <a:moveTo>
                  <a:pt x="4627216" y="0"/>
                </a:moveTo>
                <a:lnTo>
                  <a:pt x="0" y="0"/>
                </a:lnTo>
                <a:lnTo>
                  <a:pt x="0" y="7313128"/>
                </a:lnTo>
                <a:lnTo>
                  <a:pt x="4627216" y="7313128"/>
                </a:lnTo>
                <a:lnTo>
                  <a:pt x="462721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6002048" y="-428664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Прямоугольник 5"/>
          <p:cNvSpPr/>
          <p:nvPr/>
        </p:nvSpPr>
        <p:spPr>
          <a:xfrm>
            <a:off x="4571968" y="500030"/>
            <a:ext cx="12287336" cy="91440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III. BLOK. TA’LIM-TARBIYA JARAYONINI TASHKIL ETISHDA ZAMONAVIY YONDASHUVLAR.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3.2.O’quv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modellashtirish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texnologiyasidan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3.3.1.MAVZU: MAKTABGACHA YOSHDAGI BOLALAR BILAN O’QUV JARAYONIDA MODELLASHTIRISH TEXNOLOGIYASI</a:t>
            </a:r>
            <a:r>
              <a:rPr lang="ru-RU" sz="4800" dirty="0" smtClean="0">
                <a:latin typeface="Aharoni" pitchFamily="2" charset="-79"/>
                <a:cs typeface="Aharoni" pitchFamily="2" charset="-79"/>
              </a:rPr>
              <a:t> 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(2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57154"/>
            <a:ext cx="13430280" cy="878687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5400" b="1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5400" b="1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b="1" dirty="0" smtClean="0">
                <a:latin typeface="Aharoni" pitchFamily="2" charset="-79"/>
                <a:cs typeface="Aharoni" pitchFamily="2" charset="-79"/>
              </a:rPr>
              <a:t>REJA:</a:t>
            </a:r>
          </a:p>
          <a:p>
            <a:pPr marL="914400" indent="-914400" algn="ctr">
              <a:buAutoNum type="arabicPeriod"/>
            </a:pPr>
            <a:r>
              <a:rPr lang="en-US" sz="5400" b="1" dirty="0" smtClean="0">
                <a:latin typeface="Aharoni" pitchFamily="2" charset="-79"/>
                <a:cs typeface="Aharoni" pitchFamily="2" charset="-79"/>
              </a:rPr>
              <a:t>O’QUV JARAYONIDA MODELLSHTIRISHNING MAZMUNI VA AHAMIYATI.</a:t>
            </a:r>
          </a:p>
          <a:p>
            <a:pPr marL="914400" indent="-914400" algn="ctr">
              <a:buAutoNum type="arabicPeriod"/>
            </a:pPr>
            <a:r>
              <a:rPr lang="en-US" sz="5400" b="1" dirty="0" smtClean="0">
                <a:latin typeface="Aharoni" pitchFamily="2" charset="-79"/>
                <a:cs typeface="Aharoni" pitchFamily="2" charset="-79"/>
              </a:rPr>
              <a:t>O’QUV JARAYONIDA MODELLASHTIRISH TEXNOLOGIYALARIDAN FOYDALANISHGA QO’YILADIGAN TALABLAR.</a:t>
            </a:r>
          </a:p>
          <a:p>
            <a:pPr marL="914400" indent="-914400" algn="ctr">
              <a:buAutoNum type="arabicPeriod"/>
            </a:pPr>
            <a:r>
              <a:rPr lang="en-US" sz="5400" b="1" dirty="0" smtClean="0">
                <a:latin typeface="Aharoni" pitchFamily="2" charset="-79"/>
                <a:cs typeface="Aharoni" pitchFamily="2" charset="-79"/>
              </a:rPr>
              <a:t>MODELLARNING TURLARI.</a:t>
            </a:r>
          </a:p>
          <a:p>
            <a:pPr marL="914400" indent="-914400" algn="ctr">
              <a:buAutoNum type="arabicPeriod"/>
            </a:pPr>
            <a:endParaRPr lang="en-US" sz="5400" b="1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ru-RU" sz="4800" b="1" dirty="0">
              <a:cs typeface="Aharoni" pitchFamily="2" charset="-79"/>
            </a:endParaRPr>
          </a:p>
        </p:txBody>
      </p:sp>
      <p:sp>
        <p:nvSpPr>
          <p:cNvPr id="3" name="Freeform 21"/>
          <p:cNvSpPr/>
          <p:nvPr/>
        </p:nvSpPr>
        <p:spPr>
          <a:xfrm rot="114466">
            <a:off x="13626307" y="716041"/>
            <a:ext cx="4528349" cy="8086338"/>
          </a:xfrm>
          <a:custGeom>
            <a:avLst/>
            <a:gdLst/>
            <a:ahLst/>
            <a:cxnLst/>
            <a:rect l="l" t="t" r="r" b="b"/>
            <a:pathLst>
              <a:path w="4528349" h="8086338">
                <a:moveTo>
                  <a:pt x="0" y="0"/>
                </a:moveTo>
                <a:lnTo>
                  <a:pt x="4528349" y="0"/>
                </a:lnTo>
                <a:lnTo>
                  <a:pt x="4528349" y="8086338"/>
                </a:lnTo>
                <a:lnTo>
                  <a:pt x="0" y="80863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28592"/>
            <a:ext cx="11215702" cy="985840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Modellashtirish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obyektning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xususiyatlarini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belgilar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chizmalar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o’xshash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narsalar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aks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ettirishdir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ko’rgazmali-obrazli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tafakkur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ustun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bo’lgani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ular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modellar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yaxshiroq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anglaydilar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. </a:t>
            </a:r>
            <a:endParaRPr lang="ru-RU" sz="5400" dirty="0">
              <a:cs typeface="Aharoni" pitchFamily="2" charset="-79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11930082" y="1643038"/>
            <a:ext cx="5643602" cy="7286676"/>
          </a:xfrm>
          <a:custGeom>
            <a:avLst/>
            <a:gdLst/>
            <a:ahLst/>
            <a:cxnLst/>
            <a:rect l="l" t="t" r="r" b="b"/>
            <a:pathLst>
              <a:path w="2850434" h="4114800">
                <a:moveTo>
                  <a:pt x="0" y="0"/>
                </a:moveTo>
                <a:lnTo>
                  <a:pt x="2850434" y="0"/>
                </a:lnTo>
                <a:lnTo>
                  <a:pt x="285043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11"/>
          <p:cNvSpPr/>
          <p:nvPr/>
        </p:nvSpPr>
        <p:spPr>
          <a:xfrm rot="-10800000">
            <a:off x="15001916" y="9011966"/>
            <a:ext cx="2550067" cy="1275034"/>
          </a:xfrm>
          <a:custGeom>
            <a:avLst/>
            <a:gdLst/>
            <a:ahLst/>
            <a:cxnLst/>
            <a:rect l="l" t="t" r="r" b="b"/>
            <a:pathLst>
              <a:path w="2550067" h="1275034">
                <a:moveTo>
                  <a:pt x="0" y="0"/>
                </a:moveTo>
                <a:lnTo>
                  <a:pt x="2550067" y="0"/>
                </a:lnTo>
                <a:lnTo>
                  <a:pt x="2550067" y="1275033"/>
                </a:lnTo>
                <a:lnTo>
                  <a:pt x="0" y="12750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7"/>
          <p:cNvSpPr/>
          <p:nvPr/>
        </p:nvSpPr>
        <p:spPr>
          <a:xfrm rot="-10800000">
            <a:off x="10929950" y="0"/>
            <a:ext cx="3198770" cy="2919605"/>
          </a:xfrm>
          <a:custGeom>
            <a:avLst/>
            <a:gdLst/>
            <a:ahLst/>
            <a:cxnLst/>
            <a:rect l="l" t="t" r="r" b="b"/>
            <a:pathLst>
              <a:path w="3198770" h="2919605">
                <a:moveTo>
                  <a:pt x="0" y="0"/>
                </a:moveTo>
                <a:lnTo>
                  <a:pt x="3198770" y="0"/>
                </a:lnTo>
                <a:lnTo>
                  <a:pt x="3198770" y="2919605"/>
                </a:lnTo>
                <a:lnTo>
                  <a:pt x="0" y="291960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8564" y="2500294"/>
            <a:ext cx="5643602" cy="6215106"/>
          </a:xfrm>
          <a:custGeom>
            <a:avLst/>
            <a:gdLst/>
            <a:ahLst/>
            <a:cxnLst/>
            <a:rect l="l" t="t" r="r" b="b"/>
            <a:pathLst>
              <a:path w="4856194" h="4914938">
                <a:moveTo>
                  <a:pt x="0" y="0"/>
                </a:moveTo>
                <a:lnTo>
                  <a:pt x="4856194" y="0"/>
                </a:lnTo>
                <a:lnTo>
                  <a:pt x="4856194" y="4914938"/>
                </a:lnTo>
                <a:lnTo>
                  <a:pt x="0" y="49149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429356" y="2500294"/>
            <a:ext cx="5715040" cy="6072230"/>
          </a:xfrm>
          <a:custGeom>
            <a:avLst/>
            <a:gdLst/>
            <a:ahLst/>
            <a:cxnLst/>
            <a:rect l="l" t="t" r="r" b="b"/>
            <a:pathLst>
              <a:path w="4856194" h="4914938">
                <a:moveTo>
                  <a:pt x="0" y="0"/>
                </a:moveTo>
                <a:lnTo>
                  <a:pt x="4856194" y="0"/>
                </a:lnTo>
                <a:lnTo>
                  <a:pt x="4856194" y="4914938"/>
                </a:lnTo>
                <a:lnTo>
                  <a:pt x="0" y="49149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573024" y="2428856"/>
            <a:ext cx="5429288" cy="6072230"/>
          </a:xfrm>
          <a:custGeom>
            <a:avLst/>
            <a:gdLst/>
            <a:ahLst/>
            <a:cxnLst/>
            <a:rect l="l" t="t" r="r" b="b"/>
            <a:pathLst>
              <a:path w="4856194" h="4914938">
                <a:moveTo>
                  <a:pt x="0" y="0"/>
                </a:moveTo>
                <a:lnTo>
                  <a:pt x="4856194" y="0"/>
                </a:lnTo>
                <a:lnTo>
                  <a:pt x="4856194" y="4914938"/>
                </a:lnTo>
                <a:lnTo>
                  <a:pt x="0" y="491493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357390" y="785782"/>
            <a:ext cx="13501782" cy="8309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5400" spc="-438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modellashtirishning</a:t>
            </a:r>
            <a:r>
              <a:rPr lang="en-US" sz="5400" spc="-438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5400" spc="-438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asosiy</a:t>
            </a:r>
            <a:r>
              <a:rPr lang="en-US" sz="5400" spc="-438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5400" spc="-438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jihatlari</a:t>
            </a:r>
            <a:endParaRPr lang="en-US" sz="5400" spc="-438" dirty="0">
              <a:solidFill>
                <a:srgbClr val="000000"/>
              </a:solidFill>
              <a:latin typeface="Aharoni" pitchFamily="2" charset="-79"/>
              <a:ea typeface="Lazydog"/>
              <a:cs typeface="Aharoni" pitchFamily="2" charset="-79"/>
              <a:sym typeface="Lazydog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142944" y="5143500"/>
            <a:ext cx="4500594" cy="2708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Haqiqiy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ob’ektni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tushinish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loyihalash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yoki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boshqarish</a:t>
            </a:r>
            <a:endParaRPr lang="en-US" sz="44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6643670" y="5143500"/>
            <a:ext cx="5147623" cy="30777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4000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Soddalashtirish</a:t>
            </a:r>
            <a:r>
              <a:rPr lang="en-US" sz="4000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4000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ideallashtirish</a:t>
            </a:r>
            <a:r>
              <a:rPr lang="en-US" sz="4000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va</a:t>
            </a:r>
            <a:r>
              <a:rPr lang="en-US" sz="4000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abstraktlashtirish</a:t>
            </a:r>
            <a:r>
              <a:rPr lang="en-US" sz="4000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orqali</a:t>
            </a:r>
            <a:r>
              <a:rPr lang="en-US" sz="4000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amalga</a:t>
            </a:r>
            <a:r>
              <a:rPr lang="en-US" sz="4000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oshiriladi</a:t>
            </a:r>
            <a:r>
              <a:rPr lang="en-US" sz="4000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.</a:t>
            </a:r>
            <a:endParaRPr lang="en-US" sz="4000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214382" y="3071798"/>
            <a:ext cx="4393910" cy="623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4796"/>
              </a:lnSpc>
            </a:pPr>
            <a:r>
              <a:rPr lang="en-US" sz="4400" dirty="0" err="1" smtClean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maqsadi</a:t>
            </a:r>
            <a:endParaRPr lang="en-US" sz="4400" dirty="0">
              <a:solidFill>
                <a:srgbClr val="000000"/>
              </a:solidFill>
              <a:latin typeface="Lazydog"/>
              <a:ea typeface="Lazydog"/>
              <a:cs typeface="Lazydog"/>
              <a:sym typeface="Lazydog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072298" y="3143236"/>
            <a:ext cx="4393910" cy="623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4796"/>
              </a:lnSpc>
            </a:pPr>
            <a:r>
              <a:rPr lang="en-US" sz="4400" dirty="0" err="1" smtClean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jarayon</a:t>
            </a:r>
            <a:endParaRPr lang="en-US" sz="4400" dirty="0">
              <a:solidFill>
                <a:srgbClr val="000000"/>
              </a:solidFill>
              <a:latin typeface="Lazydog"/>
              <a:ea typeface="Lazydog"/>
              <a:cs typeface="Lazydog"/>
              <a:sym typeface="Lazydog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3144528" y="2928922"/>
            <a:ext cx="4393910" cy="623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4796"/>
              </a:lnSpc>
            </a:pPr>
            <a:r>
              <a:rPr lang="en-US" sz="4400" dirty="0" err="1" smtClean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misollar</a:t>
            </a:r>
            <a:endParaRPr lang="en-US" sz="4400" dirty="0">
              <a:solidFill>
                <a:srgbClr val="000000"/>
              </a:solidFill>
              <a:latin typeface="Lazydog"/>
              <a:ea typeface="Lazydog"/>
              <a:cs typeface="Lazydog"/>
              <a:sym typeface="Lazydog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2715900" y="5072062"/>
            <a:ext cx="5072098" cy="27699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36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Globus</a:t>
            </a:r>
            <a:r>
              <a:rPr lang="en-US" sz="36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(</a:t>
            </a:r>
            <a:r>
              <a:rPr lang="en-US" sz="36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Yer</a:t>
            </a:r>
            <a:r>
              <a:rPr lang="en-US" sz="36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36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modeli</a:t>
            </a:r>
            <a:r>
              <a:rPr lang="en-US" sz="36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), </a:t>
            </a:r>
            <a:r>
              <a:rPr lang="en-US" sz="36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avtomobil</a:t>
            </a:r>
            <a:r>
              <a:rPr lang="en-US" sz="36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36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maketi</a:t>
            </a:r>
            <a:r>
              <a:rPr lang="en-US" sz="36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36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matematik</a:t>
            </a:r>
            <a:r>
              <a:rPr lang="en-US" sz="36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36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formulalar</a:t>
            </a:r>
            <a:r>
              <a:rPr lang="en-US" sz="36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36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kompyuter</a:t>
            </a:r>
            <a:r>
              <a:rPr lang="en-US" sz="36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36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simulyatsiyalari</a:t>
            </a:r>
            <a:endParaRPr lang="en-US" sz="36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3194428" y="734566"/>
            <a:ext cx="3571898" cy="7103362"/>
          </a:xfrm>
          <a:custGeom>
            <a:avLst/>
            <a:gdLst/>
            <a:ahLst/>
            <a:cxnLst/>
            <a:rect l="l" t="t" r="r" b="b"/>
            <a:pathLst>
              <a:path w="2884811" h="5960354">
                <a:moveTo>
                  <a:pt x="0" y="0"/>
                </a:moveTo>
                <a:lnTo>
                  <a:pt x="2884812" y="0"/>
                </a:lnTo>
                <a:lnTo>
                  <a:pt x="2884812" y="5960354"/>
                </a:lnTo>
                <a:lnTo>
                  <a:pt x="0" y="59603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5400000">
            <a:off x="7393789" y="4464825"/>
            <a:ext cx="4000488" cy="7643866"/>
          </a:xfrm>
          <a:custGeom>
            <a:avLst/>
            <a:gdLst/>
            <a:ahLst/>
            <a:cxnLst/>
            <a:rect l="l" t="t" r="r" b="b"/>
            <a:pathLst>
              <a:path w="2884811" h="5960354">
                <a:moveTo>
                  <a:pt x="0" y="0"/>
                </a:moveTo>
                <a:lnTo>
                  <a:pt x="2884812" y="0"/>
                </a:lnTo>
                <a:lnTo>
                  <a:pt x="2884812" y="5960354"/>
                </a:lnTo>
                <a:lnTo>
                  <a:pt x="0" y="59603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5400000">
            <a:off x="12251554" y="750064"/>
            <a:ext cx="3714773" cy="7358114"/>
          </a:xfrm>
          <a:custGeom>
            <a:avLst/>
            <a:gdLst/>
            <a:ahLst/>
            <a:cxnLst/>
            <a:rect l="l" t="t" r="r" b="b"/>
            <a:pathLst>
              <a:path w="2884811" h="5960354">
                <a:moveTo>
                  <a:pt x="0" y="0"/>
                </a:moveTo>
                <a:lnTo>
                  <a:pt x="2884812" y="0"/>
                </a:lnTo>
                <a:lnTo>
                  <a:pt x="2884812" y="5960354"/>
                </a:lnTo>
                <a:lnTo>
                  <a:pt x="0" y="59603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57126" y="3571864"/>
            <a:ext cx="1381350" cy="1353723"/>
          </a:xfrm>
          <a:custGeom>
            <a:avLst/>
            <a:gdLst/>
            <a:ahLst/>
            <a:cxnLst/>
            <a:rect l="l" t="t" r="r" b="b"/>
            <a:pathLst>
              <a:path w="1381350" h="1353723">
                <a:moveTo>
                  <a:pt x="0" y="0"/>
                </a:moveTo>
                <a:lnTo>
                  <a:pt x="1381350" y="0"/>
                </a:lnTo>
                <a:lnTo>
                  <a:pt x="1381350" y="1353723"/>
                </a:lnTo>
                <a:lnTo>
                  <a:pt x="0" y="1353723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9286876" y="3500426"/>
            <a:ext cx="1381350" cy="1353723"/>
          </a:xfrm>
          <a:custGeom>
            <a:avLst/>
            <a:gdLst/>
            <a:ahLst/>
            <a:cxnLst/>
            <a:rect l="l" t="t" r="r" b="b"/>
            <a:pathLst>
              <a:path w="1381350" h="1353723">
                <a:moveTo>
                  <a:pt x="0" y="0"/>
                </a:moveTo>
                <a:lnTo>
                  <a:pt x="1381350" y="0"/>
                </a:lnTo>
                <a:lnTo>
                  <a:pt x="1381350" y="1353723"/>
                </a:lnTo>
                <a:lnTo>
                  <a:pt x="0" y="1353723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4857720" y="7358078"/>
            <a:ext cx="1381350" cy="1353723"/>
          </a:xfrm>
          <a:custGeom>
            <a:avLst/>
            <a:gdLst/>
            <a:ahLst/>
            <a:cxnLst/>
            <a:rect l="l" t="t" r="r" b="b"/>
            <a:pathLst>
              <a:path w="1381350" h="1353723">
                <a:moveTo>
                  <a:pt x="0" y="0"/>
                </a:moveTo>
                <a:lnTo>
                  <a:pt x="1381350" y="0"/>
                </a:lnTo>
                <a:lnTo>
                  <a:pt x="1381350" y="1353723"/>
                </a:lnTo>
                <a:lnTo>
                  <a:pt x="0" y="1353723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print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785754" y="3857616"/>
            <a:ext cx="472266" cy="8178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10"/>
              </a:lnSpc>
              <a:spcBef>
                <a:spcPct val="0"/>
              </a:spcBef>
            </a:pPr>
            <a:r>
              <a:rPr lang="en-US" sz="6029" u="none" strike="noStrike" spc="126" dirty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1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858380" y="3786178"/>
            <a:ext cx="472266" cy="8178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10"/>
              </a:lnSpc>
              <a:spcBef>
                <a:spcPct val="0"/>
              </a:spcBef>
            </a:pPr>
            <a:r>
              <a:rPr lang="en-US" sz="6029" spc="126" dirty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357786" y="7643830"/>
            <a:ext cx="472266" cy="8178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10"/>
              </a:lnSpc>
              <a:spcBef>
                <a:spcPct val="0"/>
              </a:spcBef>
            </a:pPr>
            <a:r>
              <a:rPr lang="en-US" sz="6029" spc="126" dirty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3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643010" y="2714608"/>
            <a:ext cx="6715171" cy="32855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564"/>
              </a:lnSpc>
              <a:spcBef>
                <a:spcPct val="0"/>
              </a:spcBef>
            </a:pPr>
            <a:r>
              <a:rPr lang="en-US" sz="4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Predmetli</a:t>
            </a:r>
            <a:r>
              <a:rPr lang="en-US" sz="4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modellashtirish</a:t>
            </a:r>
            <a:r>
              <a:rPr lang="en-US" sz="4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: </a:t>
            </a:r>
            <a:r>
              <a:rPr lang="en-US" sz="4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obyektning</a:t>
            </a:r>
            <a:r>
              <a:rPr lang="en-US" sz="4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tashqi</a:t>
            </a:r>
            <a:r>
              <a:rPr lang="en-US" sz="4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ko’rinishini</a:t>
            </a:r>
            <a:r>
              <a:rPr lang="en-US" sz="4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takrorlash</a:t>
            </a:r>
            <a:r>
              <a:rPr lang="en-US" sz="4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(</a:t>
            </a:r>
            <a:r>
              <a:rPr lang="en-US" sz="4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masalan</a:t>
            </a:r>
            <a:r>
              <a:rPr lang="en-US" sz="4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4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konstruktorlardan</a:t>
            </a:r>
            <a:r>
              <a:rPr lang="en-US" sz="4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uy</a:t>
            </a:r>
            <a:r>
              <a:rPr lang="en-US" sz="4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qurish</a:t>
            </a:r>
            <a:r>
              <a:rPr lang="en-US" sz="4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).</a:t>
            </a:r>
            <a:endParaRPr lang="en-US" sz="44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5929290" y="6555209"/>
            <a:ext cx="7215238" cy="37317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564"/>
              </a:lnSpc>
              <a:spcBef>
                <a:spcPct val="0"/>
              </a:spcBef>
            </a:pPr>
            <a:r>
              <a:rPr lang="en-US" sz="40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Predmetli-sxematik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modellashtirish:buyumning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asosiy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belgilarini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chizma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yoki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diagrammalar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bilan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ko’rsatish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(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masalan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hayvonlarning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tana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qismlarini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geometrik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shakllar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orqali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ifodalash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)</a:t>
            </a:r>
            <a:endParaRPr lang="en-US" sz="40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0787074" y="2643170"/>
            <a:ext cx="6715172" cy="36933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564"/>
              </a:lnSpc>
              <a:spcBef>
                <a:spcPct val="0"/>
              </a:spcBef>
            </a:pP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Grafik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modellashtirish:shartli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belgilar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yordamida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jarayonlarni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ifodalash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(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maslan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ob-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havo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taqvimi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yoki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ertak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mazmunini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sxema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asosida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aytib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berish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)</a:t>
            </a:r>
            <a:endParaRPr lang="en-US" sz="40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714580" y="500030"/>
            <a:ext cx="12501650" cy="157163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Modellashtirishning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turlari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20" name="Freeform 11"/>
          <p:cNvSpPr/>
          <p:nvPr/>
        </p:nvSpPr>
        <p:spPr>
          <a:xfrm flipH="1">
            <a:off x="285688" y="6643698"/>
            <a:ext cx="2089096" cy="1747007"/>
          </a:xfrm>
          <a:custGeom>
            <a:avLst/>
            <a:gdLst/>
            <a:ahLst/>
            <a:cxnLst/>
            <a:rect l="l" t="t" r="r" b="b"/>
            <a:pathLst>
              <a:path w="2089096" h="1747007">
                <a:moveTo>
                  <a:pt x="2089096" y="0"/>
                </a:moveTo>
                <a:lnTo>
                  <a:pt x="0" y="0"/>
                </a:lnTo>
                <a:lnTo>
                  <a:pt x="0" y="1747007"/>
                </a:lnTo>
                <a:lnTo>
                  <a:pt x="2089096" y="1747007"/>
                </a:lnTo>
                <a:lnTo>
                  <a:pt x="2089096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21" name="Freeform 10"/>
          <p:cNvSpPr/>
          <p:nvPr/>
        </p:nvSpPr>
        <p:spPr>
          <a:xfrm>
            <a:off x="13644594" y="8286772"/>
            <a:ext cx="2555977" cy="1559146"/>
          </a:xfrm>
          <a:custGeom>
            <a:avLst/>
            <a:gdLst/>
            <a:ahLst/>
            <a:cxnLst/>
            <a:rect l="l" t="t" r="r" b="b"/>
            <a:pathLst>
              <a:path w="2555977" h="1559146">
                <a:moveTo>
                  <a:pt x="0" y="0"/>
                </a:moveTo>
                <a:lnTo>
                  <a:pt x="2555977" y="0"/>
                </a:lnTo>
                <a:lnTo>
                  <a:pt x="2555977" y="1559145"/>
                </a:lnTo>
                <a:lnTo>
                  <a:pt x="0" y="155914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22" name="Freeform 2"/>
          <p:cNvSpPr/>
          <p:nvPr/>
        </p:nvSpPr>
        <p:spPr>
          <a:xfrm>
            <a:off x="15644858" y="357154"/>
            <a:ext cx="1883314" cy="1988143"/>
          </a:xfrm>
          <a:custGeom>
            <a:avLst/>
            <a:gdLst/>
            <a:ahLst/>
            <a:cxnLst/>
            <a:rect l="l" t="t" r="r" b="b"/>
            <a:pathLst>
              <a:path w="1883314" h="1988143">
                <a:moveTo>
                  <a:pt x="0" y="0"/>
                </a:moveTo>
                <a:lnTo>
                  <a:pt x="1883314" y="0"/>
                </a:lnTo>
                <a:lnTo>
                  <a:pt x="1883314" y="1988142"/>
                </a:lnTo>
                <a:lnTo>
                  <a:pt x="0" y="19881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12"/>
          <p:cNvSpPr/>
          <p:nvPr/>
        </p:nvSpPr>
        <p:spPr>
          <a:xfrm>
            <a:off x="3714712" y="8072458"/>
            <a:ext cx="1390004" cy="1767890"/>
          </a:xfrm>
          <a:custGeom>
            <a:avLst/>
            <a:gdLst/>
            <a:ahLst/>
            <a:cxnLst/>
            <a:rect l="l" t="t" r="r" b="b"/>
            <a:pathLst>
              <a:path w="1390004" h="1767890">
                <a:moveTo>
                  <a:pt x="0" y="0"/>
                </a:moveTo>
                <a:lnTo>
                  <a:pt x="1390004" y="0"/>
                </a:lnTo>
                <a:lnTo>
                  <a:pt x="1390004" y="1767890"/>
                </a:lnTo>
                <a:lnTo>
                  <a:pt x="0" y="176789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 flipH="1">
            <a:off x="0" y="3286112"/>
            <a:ext cx="3500526" cy="6403404"/>
          </a:xfrm>
          <a:custGeom>
            <a:avLst/>
            <a:gdLst/>
            <a:ahLst/>
            <a:cxnLst/>
            <a:rect l="l" t="t" r="r" b="b"/>
            <a:pathLst>
              <a:path w="4109821" h="6403404">
                <a:moveTo>
                  <a:pt x="4109821" y="0"/>
                </a:moveTo>
                <a:lnTo>
                  <a:pt x="0" y="0"/>
                </a:lnTo>
                <a:lnTo>
                  <a:pt x="0" y="6403404"/>
                </a:lnTo>
                <a:lnTo>
                  <a:pt x="4109821" y="6403404"/>
                </a:lnTo>
                <a:lnTo>
                  <a:pt x="410982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Прямоугольник 6"/>
          <p:cNvSpPr/>
          <p:nvPr/>
        </p:nvSpPr>
        <p:spPr>
          <a:xfrm>
            <a:off x="8358182" y="857220"/>
            <a:ext cx="9644130" cy="89297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modellashtirish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aqliy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usullardan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biridir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murakkab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buyum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hodisalarni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sodda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tushunarli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“model”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chizma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belgi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o’yinchoq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o’rganishni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anglatadi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8" name="Freeform 5"/>
          <p:cNvSpPr/>
          <p:nvPr/>
        </p:nvSpPr>
        <p:spPr>
          <a:xfrm>
            <a:off x="3500398" y="2000228"/>
            <a:ext cx="4786346" cy="6500858"/>
          </a:xfrm>
          <a:custGeom>
            <a:avLst/>
            <a:gdLst/>
            <a:ahLst/>
            <a:cxnLst/>
            <a:rect l="l" t="t" r="r" b="b"/>
            <a:pathLst>
              <a:path w="3740727" h="4114800">
                <a:moveTo>
                  <a:pt x="0" y="0"/>
                </a:moveTo>
                <a:lnTo>
                  <a:pt x="3740728" y="0"/>
                </a:lnTo>
                <a:lnTo>
                  <a:pt x="37407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10"/>
          <p:cNvSpPr/>
          <p:nvPr/>
        </p:nvSpPr>
        <p:spPr>
          <a:xfrm rot="-1303906">
            <a:off x="7324815" y="-134445"/>
            <a:ext cx="4325725" cy="2194322"/>
          </a:xfrm>
          <a:custGeom>
            <a:avLst/>
            <a:gdLst/>
            <a:ahLst/>
            <a:cxnLst/>
            <a:rect l="l" t="t" r="r" b="b"/>
            <a:pathLst>
              <a:path w="4325725" h="2194322">
                <a:moveTo>
                  <a:pt x="0" y="0"/>
                </a:moveTo>
                <a:lnTo>
                  <a:pt x="4325725" y="0"/>
                </a:lnTo>
                <a:lnTo>
                  <a:pt x="4325725" y="2194322"/>
                </a:lnTo>
                <a:lnTo>
                  <a:pt x="0" y="219432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3"/>
          <p:cNvSpPr/>
          <p:nvPr/>
        </p:nvSpPr>
        <p:spPr>
          <a:xfrm>
            <a:off x="0" y="0"/>
            <a:ext cx="2790338" cy="2899052"/>
          </a:xfrm>
          <a:custGeom>
            <a:avLst/>
            <a:gdLst/>
            <a:ahLst/>
            <a:cxnLst/>
            <a:rect l="l" t="t" r="r" b="b"/>
            <a:pathLst>
              <a:path w="2790338" h="2899052">
                <a:moveTo>
                  <a:pt x="0" y="0"/>
                </a:moveTo>
                <a:lnTo>
                  <a:pt x="2790338" y="0"/>
                </a:lnTo>
                <a:lnTo>
                  <a:pt x="2790338" y="2899052"/>
                </a:lnTo>
                <a:lnTo>
                  <a:pt x="0" y="2899052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5497649" y="1928790"/>
            <a:ext cx="2790351" cy="7306620"/>
          </a:xfrm>
          <a:custGeom>
            <a:avLst/>
            <a:gdLst/>
            <a:ahLst/>
            <a:cxnLst/>
            <a:rect l="l" t="t" r="r" b="b"/>
            <a:pathLst>
              <a:path w="4433425" h="8021000">
                <a:moveTo>
                  <a:pt x="4433426" y="0"/>
                </a:moveTo>
                <a:lnTo>
                  <a:pt x="0" y="0"/>
                </a:lnTo>
                <a:lnTo>
                  <a:pt x="0" y="8021000"/>
                </a:lnTo>
                <a:lnTo>
                  <a:pt x="4433426" y="8021000"/>
                </a:lnTo>
                <a:lnTo>
                  <a:pt x="443342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>
            <a:off x="11197646" y="1133000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Прямоугольник 8"/>
          <p:cNvSpPr/>
          <p:nvPr/>
        </p:nvSpPr>
        <p:spPr>
          <a:xfrm>
            <a:off x="2643142" y="0"/>
            <a:ext cx="7500990" cy="10001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Metodning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ahamiyati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1571600"/>
            <a:ext cx="15216230" cy="8715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Font typeface="Wingdings" pitchFamily="2" charset="2"/>
              <a:buChar char="v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o’stiradi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bola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xususiyatni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ikkinchi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darajalidan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ajratishni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Wingdings" pitchFamily="2" charset="2"/>
              <a:buChar char="v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rivojlantradi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sxemalar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gaplarni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bog’lashga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ketma-ketlikda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so’zlab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berishga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odatlanadi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Wingdings" pitchFamily="2" charset="2"/>
              <a:buChar char="v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Xotirani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mustahkamlaydi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vizual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ko’rib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modellar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ma’lumotni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uzoq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muddat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saqlashga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Wingdings" pitchFamily="2" charset="2"/>
              <a:buChar char="v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Mustaqillikni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bola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modelga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marsalar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yaratishga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xarakat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Wingdings" pitchFamily="2" charset="2"/>
              <a:buChar char="v"/>
            </a:pP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misollar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o’stirish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qahramonlarini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rangli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doiralar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belgilash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bo’g’irsoq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ertagidagi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ayiq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jigarrang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doira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).</a:t>
            </a:r>
          </a:p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tanishtirish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o’simlikning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o’sish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bosqichlarini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rasmli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ketma-ketlikda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joylashtirish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sonlarni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tayoqchalar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geometrik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ifodalash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cs typeface="Aharoni" pitchFamily="2" charset="-79"/>
            </a:endParaRPr>
          </a:p>
        </p:txBody>
      </p:sp>
      <p:sp>
        <p:nvSpPr>
          <p:cNvPr id="3" name="Freeform 5"/>
          <p:cNvSpPr/>
          <p:nvPr/>
        </p:nvSpPr>
        <p:spPr>
          <a:xfrm>
            <a:off x="13930346" y="4391825"/>
            <a:ext cx="3810256" cy="5895175"/>
          </a:xfrm>
          <a:custGeom>
            <a:avLst/>
            <a:gdLst/>
            <a:ahLst/>
            <a:cxnLst/>
            <a:rect l="l" t="t" r="r" b="b"/>
            <a:pathLst>
              <a:path w="3810256" h="5252233">
                <a:moveTo>
                  <a:pt x="0" y="0"/>
                </a:moveTo>
                <a:lnTo>
                  <a:pt x="3810256" y="0"/>
                </a:lnTo>
                <a:lnTo>
                  <a:pt x="3810256" y="5252233"/>
                </a:lnTo>
                <a:lnTo>
                  <a:pt x="0" y="52522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4" name="Овал 3"/>
          <p:cNvSpPr/>
          <p:nvPr/>
        </p:nvSpPr>
        <p:spPr>
          <a:xfrm>
            <a:off x="1428696" y="6643734"/>
            <a:ext cx="4929222" cy="371474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ayiq</a:t>
            </a:r>
            <a:endParaRPr lang="ru-RU" sz="4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3"/>
          <p:cNvSpPr/>
          <p:nvPr/>
        </p:nvSpPr>
        <p:spPr>
          <a:xfrm flipH="1">
            <a:off x="357126" y="857220"/>
            <a:ext cx="4914137" cy="8393712"/>
          </a:xfrm>
          <a:custGeom>
            <a:avLst/>
            <a:gdLst/>
            <a:ahLst/>
            <a:cxnLst/>
            <a:rect l="l" t="t" r="r" b="b"/>
            <a:pathLst>
              <a:path w="4914137" h="8393712">
                <a:moveTo>
                  <a:pt x="4914137" y="0"/>
                </a:moveTo>
                <a:lnTo>
                  <a:pt x="0" y="0"/>
                </a:lnTo>
                <a:lnTo>
                  <a:pt x="0" y="8393712"/>
                </a:lnTo>
                <a:lnTo>
                  <a:pt x="4914137" y="8393712"/>
                </a:lnTo>
                <a:lnTo>
                  <a:pt x="4914137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2"/>
          <p:cNvSpPr/>
          <p:nvPr/>
        </p:nvSpPr>
        <p:spPr>
          <a:xfrm>
            <a:off x="5500662" y="571468"/>
            <a:ext cx="12787338" cy="9715532"/>
          </a:xfrm>
          <a:custGeom>
            <a:avLst/>
            <a:gdLst/>
            <a:ahLst/>
            <a:cxnLst/>
            <a:rect l="l" t="t" r="r" b="b"/>
            <a:pathLst>
              <a:path w="7438988" h="8358413">
                <a:moveTo>
                  <a:pt x="0" y="0"/>
                </a:moveTo>
                <a:lnTo>
                  <a:pt x="7438988" y="0"/>
                </a:lnTo>
                <a:lnTo>
                  <a:pt x="7438988" y="8358413"/>
                </a:lnTo>
                <a:lnTo>
                  <a:pt x="0" y="835841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 algn="ctr">
              <a:spcBef>
                <a:spcPct val="0"/>
              </a:spcBef>
            </a:pPr>
            <a:endParaRPr lang="en-US" sz="4800" b="1" dirty="0" smtClean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  <a:p>
            <a:pPr lvl="0" algn="ctr">
              <a:spcBef>
                <a:spcPct val="0"/>
              </a:spcBef>
            </a:pPr>
            <a:endParaRPr lang="en-US" sz="4800" b="1" dirty="0" smtClean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  <a:p>
            <a:pPr lvl="0" algn="ctr">
              <a:spcBef>
                <a:spcPct val="0"/>
              </a:spcBef>
            </a:pP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Maktabgacha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ta’lim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tashkilotlarida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(MTT)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modellashtirish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texnologiyalaridan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foydalanish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bolalarning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mantiqiy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fikrlashi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va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atrof-muhitni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anglashini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rivojlantirishda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juda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muhim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hisoblanadi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.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Biroq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bu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jarayon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shunchaki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o’yin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emas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u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muayyan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pedagogik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talablarga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asoslanishi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kerak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.</a:t>
            </a:r>
            <a:endParaRPr lang="en-US" sz="5400" b="1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192" y="857220"/>
            <a:ext cx="17002244" cy="81439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742950" indent="-742950" algn="ctr">
              <a:buAutoNum type="arabicPeriod"/>
            </a:pP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Yosh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xususiyatlariga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moslik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adekvatlik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modellashtirish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yoshiga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darajasiga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mos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kelishi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guruhlarda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faqatgina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tayyor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real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narsalarga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o’xshash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o’yinchoq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uychalar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ishlatiladi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guruhlarda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abstrakt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sxemalar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ramziy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belgilar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ob-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havo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taqvimi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sxemalari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kiritiladi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</a:p>
          <a:p>
            <a:pPr marL="742950" indent="-742950" algn="ctr">
              <a:buFont typeface="Arial" pitchFamily="34" charset="0"/>
              <a:buChar char="•"/>
            </a:pPr>
            <a:endParaRPr lang="en-US" sz="4400" dirty="0" smtClean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7"/>
          <p:cNvSpPr/>
          <p:nvPr/>
        </p:nvSpPr>
        <p:spPr>
          <a:xfrm rot="-180276">
            <a:off x="117693" y="6429497"/>
            <a:ext cx="4715953" cy="3736475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58" y="2071666"/>
            <a:ext cx="15359170" cy="657229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Ko’rgazmalilik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tushunarlilik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- 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o’rganilayotgan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ob’ektning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xususiyatlarini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aniq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ko’rsatib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berishi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4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o’ta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murakkab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bo’lmasligi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o’rganilayotgan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narsaning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tomonini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harakati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tuzilishi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aks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ettirishi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rgbClr val="C00000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58" y="2071666"/>
            <a:ext cx="15359170" cy="657229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ishtiroki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modellashtirish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texnologiyasi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namoyish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bevosita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ishtirokini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talab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o’zgartira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ertakni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modellashtirishda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qahramonlarni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geometrik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almashtirib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voqealar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ketma-ketligini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tuzish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58" y="2071666"/>
            <a:ext cx="15359170" cy="657229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Xavfsizlik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talablar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tayyorlanadigan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salomatligi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mutlaqo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xavfsiz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O’tkir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qirralarning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bo’lmasligi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Zaharli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bo’yoqlardan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foydalanmaslik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tashqi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ko’rinishi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ijobiy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hissiyot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uyg’otishi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didni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shakllantirishi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29688" y="1071534"/>
            <a:ext cx="8858312" cy="3786214"/>
            <a:chOff x="0" y="0"/>
            <a:chExt cx="8975932" cy="3304702"/>
          </a:xfrm>
        </p:grpSpPr>
        <p:sp>
          <p:nvSpPr>
            <p:cNvPr id="3" name="Freeform 3"/>
            <p:cNvSpPr/>
            <p:nvPr/>
          </p:nvSpPr>
          <p:spPr>
            <a:xfrm rot="-5400000">
              <a:off x="3895492" y="-1775738"/>
              <a:ext cx="2974968" cy="7185912"/>
            </a:xfrm>
            <a:custGeom>
              <a:avLst/>
              <a:gdLst/>
              <a:ahLst/>
              <a:cxnLst/>
              <a:rect l="l" t="t" r="r" b="b"/>
              <a:pathLst>
                <a:path w="2974968" h="7185912">
                  <a:moveTo>
                    <a:pt x="0" y="0"/>
                  </a:moveTo>
                  <a:lnTo>
                    <a:pt x="2974968" y="0"/>
                  </a:lnTo>
                  <a:lnTo>
                    <a:pt x="2974968" y="7185912"/>
                  </a:lnTo>
                  <a:lnTo>
                    <a:pt x="0" y="718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 flipV="1">
              <a:off x="1100584" y="-770850"/>
              <a:ext cx="2974968" cy="5176135"/>
            </a:xfrm>
            <a:custGeom>
              <a:avLst/>
              <a:gdLst/>
              <a:ahLst/>
              <a:cxnLst/>
              <a:rect l="l" t="t" r="r" b="b"/>
              <a:pathLst>
                <a:path w="2974968" h="5176135">
                  <a:moveTo>
                    <a:pt x="0" y="5176135"/>
                  </a:moveTo>
                  <a:lnTo>
                    <a:pt x="2974967" y="5176135"/>
                  </a:lnTo>
                  <a:lnTo>
                    <a:pt x="2974967" y="0"/>
                  </a:lnTo>
                  <a:lnTo>
                    <a:pt x="0" y="0"/>
                  </a:lnTo>
                  <a:lnTo>
                    <a:pt x="0" y="5176135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 t="-38827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>
              <a:off x="111332" y="0"/>
              <a:ext cx="5090203" cy="1038401"/>
            </a:xfrm>
            <a:custGeom>
              <a:avLst/>
              <a:gdLst/>
              <a:ahLst/>
              <a:cxnLst/>
              <a:rect l="l" t="t" r="r" b="b"/>
              <a:pathLst>
                <a:path w="5090203" h="1038401">
                  <a:moveTo>
                    <a:pt x="0" y="0"/>
                  </a:moveTo>
                  <a:lnTo>
                    <a:pt x="5090203" y="0"/>
                  </a:lnTo>
                  <a:lnTo>
                    <a:pt x="5090203" y="1038401"/>
                  </a:lnTo>
                  <a:lnTo>
                    <a:pt x="0" y="10384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xmlns="" r:embed="rId5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9429752" y="5786442"/>
            <a:ext cx="8572560" cy="4143404"/>
            <a:chOff x="-152134" y="0"/>
            <a:chExt cx="9128066" cy="3304702"/>
          </a:xfrm>
        </p:grpSpPr>
        <p:sp>
          <p:nvSpPr>
            <p:cNvPr id="7" name="Freeform 7"/>
            <p:cNvSpPr/>
            <p:nvPr/>
          </p:nvSpPr>
          <p:spPr>
            <a:xfrm rot="-5400000">
              <a:off x="3895492" y="-1775738"/>
              <a:ext cx="2974968" cy="7185912"/>
            </a:xfrm>
            <a:custGeom>
              <a:avLst/>
              <a:gdLst/>
              <a:ahLst/>
              <a:cxnLst/>
              <a:rect l="l" t="t" r="r" b="b"/>
              <a:pathLst>
                <a:path w="2974968" h="7185912">
                  <a:moveTo>
                    <a:pt x="0" y="0"/>
                  </a:moveTo>
                  <a:lnTo>
                    <a:pt x="2974968" y="0"/>
                  </a:lnTo>
                  <a:lnTo>
                    <a:pt x="2974968" y="7185912"/>
                  </a:lnTo>
                  <a:lnTo>
                    <a:pt x="0" y="718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-5400000" flipV="1">
              <a:off x="1100584" y="-770850"/>
              <a:ext cx="2974968" cy="5176135"/>
            </a:xfrm>
            <a:custGeom>
              <a:avLst/>
              <a:gdLst/>
              <a:ahLst/>
              <a:cxnLst/>
              <a:rect l="l" t="t" r="r" b="b"/>
              <a:pathLst>
                <a:path w="2974968" h="5176135">
                  <a:moveTo>
                    <a:pt x="0" y="5176135"/>
                  </a:moveTo>
                  <a:lnTo>
                    <a:pt x="2974967" y="5176135"/>
                  </a:lnTo>
                  <a:lnTo>
                    <a:pt x="2974967" y="0"/>
                  </a:lnTo>
                  <a:lnTo>
                    <a:pt x="0" y="0"/>
                  </a:lnTo>
                  <a:lnTo>
                    <a:pt x="0" y="5176135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 t="-38827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-152134" y="0"/>
              <a:ext cx="6161444" cy="1038401"/>
            </a:xfrm>
            <a:custGeom>
              <a:avLst/>
              <a:gdLst/>
              <a:ahLst/>
              <a:cxnLst/>
              <a:rect l="l" t="t" r="r" b="b"/>
              <a:pathLst>
                <a:path w="5090203" h="1038401">
                  <a:moveTo>
                    <a:pt x="0" y="0"/>
                  </a:moveTo>
                  <a:lnTo>
                    <a:pt x="5090203" y="0"/>
                  </a:lnTo>
                  <a:lnTo>
                    <a:pt x="5090203" y="1038401"/>
                  </a:lnTo>
                  <a:lnTo>
                    <a:pt x="0" y="10384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xmlns="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algn="ctr"/>
              <a:r>
                <a:rPr lang="en-US" sz="4000" dirty="0" err="1" smtClean="0">
                  <a:latin typeface="Aharoni" pitchFamily="2" charset="-79"/>
                  <a:cs typeface="Aharoni" pitchFamily="2" charset="-79"/>
                </a:rPr>
                <a:t>Almashtirish</a:t>
              </a:r>
              <a:r>
                <a:rPr lang="en-US" sz="4000" dirty="0" smtClean="0">
                  <a:latin typeface="Aharoni" pitchFamily="2" charset="-79"/>
                  <a:cs typeface="Aharoni" pitchFamily="2" charset="-79"/>
                </a:rPr>
                <a:t> (</a:t>
              </a:r>
              <a:r>
                <a:rPr lang="en-US" sz="4000" dirty="0" err="1" smtClean="0">
                  <a:latin typeface="Aharoni" pitchFamily="2" charset="-79"/>
                  <a:cs typeface="Aharoni" pitchFamily="2" charset="-79"/>
                </a:rPr>
                <a:t>sxematik</a:t>
              </a:r>
              <a:r>
                <a:rPr lang="en-US" sz="4000" dirty="0" smtClean="0">
                  <a:latin typeface="Aharoni" pitchFamily="2" charset="-79"/>
                  <a:cs typeface="Aharoni" pitchFamily="2" charset="-79"/>
                </a:rPr>
                <a:t> </a:t>
              </a:r>
              <a:r>
                <a:rPr lang="en-US" sz="4000" dirty="0" err="1" smtClean="0">
                  <a:latin typeface="Aharoni" pitchFamily="2" charset="-79"/>
                  <a:cs typeface="Aharoni" pitchFamily="2" charset="-79"/>
                </a:rPr>
                <a:t>modellashtirish</a:t>
              </a:r>
              <a:r>
                <a:rPr lang="en-US" sz="4000" dirty="0" smtClean="0">
                  <a:latin typeface="Aharoni" pitchFamily="2" charset="-79"/>
                  <a:cs typeface="Aharoni" pitchFamily="2" charset="-79"/>
                </a:rPr>
                <a:t>)</a:t>
              </a:r>
              <a:endParaRPr lang="ru-RU" sz="4000" dirty="0">
                <a:cs typeface="Aharoni" pitchFamily="2" charset="-79"/>
              </a:endParaRPr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9929818" y="7072326"/>
            <a:ext cx="7786742" cy="24622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/>
            <a:r>
              <a:rPr lang="en-US" sz="4000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Real </a:t>
            </a:r>
            <a:r>
              <a:rPr lang="en-US" sz="4000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predmetlar</a:t>
            </a:r>
            <a:r>
              <a:rPr lang="en-US" sz="4000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o’rniga</a:t>
            </a:r>
            <a:r>
              <a:rPr lang="en-US" sz="4000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ramziy</a:t>
            </a:r>
            <a:r>
              <a:rPr lang="en-US" sz="4000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belgilar</a:t>
            </a:r>
            <a:r>
              <a:rPr lang="en-US" sz="4000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yoki</a:t>
            </a:r>
            <a:r>
              <a:rPr lang="en-US" sz="4000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chizmalardan</a:t>
            </a:r>
            <a:r>
              <a:rPr lang="en-US" sz="4000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foydalanish</a:t>
            </a:r>
            <a:r>
              <a:rPr lang="en-US" sz="4000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(</a:t>
            </a:r>
            <a:r>
              <a:rPr lang="en-US" sz="4000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ertak</a:t>
            </a:r>
            <a:r>
              <a:rPr lang="en-US" sz="4000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qahramonlarini</a:t>
            </a:r>
            <a:r>
              <a:rPr lang="en-US" sz="4000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rangli</a:t>
            </a:r>
            <a:r>
              <a:rPr lang="en-US" sz="4000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doiralar</a:t>
            </a:r>
            <a:r>
              <a:rPr lang="en-US" sz="4000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bilan</a:t>
            </a:r>
            <a:r>
              <a:rPr lang="en-US" sz="4000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almashtirish</a:t>
            </a:r>
            <a:r>
              <a:rPr lang="en-US" sz="4000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)</a:t>
            </a:r>
            <a:endParaRPr lang="en-US" sz="4000" spc="-163" dirty="0">
              <a:solidFill>
                <a:srgbClr val="000000"/>
              </a:solidFill>
              <a:latin typeface="Aharoni" pitchFamily="2" charset="-79"/>
              <a:ea typeface="Lazydog"/>
              <a:cs typeface="Aharoni" pitchFamily="2" charset="-79"/>
              <a:sym typeface="Lazydog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0144068" y="2285980"/>
            <a:ext cx="8143932" cy="23083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564"/>
              </a:lnSpc>
              <a:spcBef>
                <a:spcPct val="0"/>
              </a:spcBef>
            </a:pP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Bola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tayyor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modelni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(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o’yinchoq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uy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yoki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sxema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)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ko’radi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uning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qismlarini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tahlil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qiladi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va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real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ob’ekt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bilan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bog’liqligini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tushunadi</a:t>
            </a:r>
            <a:endParaRPr lang="en-US" sz="44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9501190" y="1071534"/>
            <a:ext cx="5429288" cy="9846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/>
            <a:r>
              <a:rPr lang="en-US" sz="3199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Tayyorgarlik</a:t>
            </a:r>
            <a:r>
              <a:rPr lang="en-US" sz="3199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(model </a:t>
            </a:r>
            <a:r>
              <a:rPr lang="en-US" sz="3199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bilan</a:t>
            </a:r>
            <a:r>
              <a:rPr lang="en-US" sz="3199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3199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tanishish</a:t>
            </a:r>
            <a:r>
              <a:rPr lang="en-US" sz="3199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)</a:t>
            </a:r>
            <a:endParaRPr lang="en-US" sz="3199" spc="-163" dirty="0">
              <a:solidFill>
                <a:srgbClr val="000000"/>
              </a:solidFill>
              <a:latin typeface="Aharoni" pitchFamily="2" charset="-79"/>
              <a:ea typeface="Lazydog"/>
              <a:cs typeface="Aharoni" pitchFamily="2" charset="-79"/>
              <a:sym typeface="Lazydog"/>
            </a:endParaRPr>
          </a:p>
        </p:txBody>
      </p:sp>
      <p:grpSp>
        <p:nvGrpSpPr>
          <p:cNvPr id="15" name="Group 15"/>
          <p:cNvGrpSpPr/>
          <p:nvPr/>
        </p:nvGrpSpPr>
        <p:grpSpPr>
          <a:xfrm>
            <a:off x="571440" y="6643698"/>
            <a:ext cx="8143932" cy="3643302"/>
            <a:chOff x="0" y="0"/>
            <a:chExt cx="8975932" cy="3304702"/>
          </a:xfrm>
        </p:grpSpPr>
        <p:sp>
          <p:nvSpPr>
            <p:cNvPr id="16" name="Freeform 16"/>
            <p:cNvSpPr/>
            <p:nvPr/>
          </p:nvSpPr>
          <p:spPr>
            <a:xfrm rot="-5400000">
              <a:off x="3895492" y="-1775738"/>
              <a:ext cx="2974968" cy="7185912"/>
            </a:xfrm>
            <a:custGeom>
              <a:avLst/>
              <a:gdLst/>
              <a:ahLst/>
              <a:cxnLst/>
              <a:rect l="l" t="t" r="r" b="b"/>
              <a:pathLst>
                <a:path w="2974968" h="7185912">
                  <a:moveTo>
                    <a:pt x="0" y="0"/>
                  </a:moveTo>
                  <a:lnTo>
                    <a:pt x="2974968" y="0"/>
                  </a:lnTo>
                  <a:lnTo>
                    <a:pt x="2974968" y="7185912"/>
                  </a:lnTo>
                  <a:lnTo>
                    <a:pt x="0" y="718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7" name="Freeform 17"/>
            <p:cNvSpPr/>
            <p:nvPr/>
          </p:nvSpPr>
          <p:spPr>
            <a:xfrm rot="-5400000" flipV="1">
              <a:off x="1100584" y="-770850"/>
              <a:ext cx="2974968" cy="5176135"/>
            </a:xfrm>
            <a:custGeom>
              <a:avLst/>
              <a:gdLst/>
              <a:ahLst/>
              <a:cxnLst/>
              <a:rect l="l" t="t" r="r" b="b"/>
              <a:pathLst>
                <a:path w="2974968" h="5176135">
                  <a:moveTo>
                    <a:pt x="0" y="5176135"/>
                  </a:moveTo>
                  <a:lnTo>
                    <a:pt x="2974967" y="5176135"/>
                  </a:lnTo>
                  <a:lnTo>
                    <a:pt x="2974967" y="0"/>
                  </a:lnTo>
                  <a:lnTo>
                    <a:pt x="0" y="0"/>
                  </a:lnTo>
                  <a:lnTo>
                    <a:pt x="0" y="5176135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 t="-38827"/>
              </a:stretch>
            </a:blipFill>
          </p:spPr>
        </p:sp>
        <p:sp>
          <p:nvSpPr>
            <p:cNvPr id="18" name="Freeform 18"/>
            <p:cNvSpPr/>
            <p:nvPr/>
          </p:nvSpPr>
          <p:spPr>
            <a:xfrm>
              <a:off x="111332" y="0"/>
              <a:ext cx="5242733" cy="1038401"/>
            </a:xfrm>
            <a:custGeom>
              <a:avLst/>
              <a:gdLst/>
              <a:ahLst/>
              <a:cxnLst/>
              <a:rect l="l" t="t" r="r" b="b"/>
              <a:pathLst>
                <a:path w="5090203" h="1038401">
                  <a:moveTo>
                    <a:pt x="0" y="0"/>
                  </a:moveTo>
                  <a:lnTo>
                    <a:pt x="5090203" y="0"/>
                  </a:lnTo>
                  <a:lnTo>
                    <a:pt x="5090203" y="1038401"/>
                  </a:lnTo>
                  <a:lnTo>
                    <a:pt x="0" y="10384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xmlns="" r:embed="rId9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19" name="TextBox 19"/>
          <p:cNvSpPr txBox="1"/>
          <p:nvPr/>
        </p:nvSpPr>
        <p:spPr>
          <a:xfrm>
            <a:off x="928630" y="7786706"/>
            <a:ext cx="7358114" cy="18466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564"/>
              </a:lnSpc>
              <a:spcBef>
                <a:spcPct val="0"/>
              </a:spcBef>
            </a:pP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Bola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o’z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g’oyasi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yoki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topshiriq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asosida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mustaqil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ravishda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model,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sxema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yoki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konstruksiya</a:t>
            </a:r>
            <a:r>
              <a:rPr lang="en-US" sz="44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yaratadi</a:t>
            </a:r>
            <a:endParaRPr lang="en-US" sz="44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857192" y="6643698"/>
            <a:ext cx="4572031" cy="11541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479"/>
              </a:lnSpc>
            </a:pPr>
            <a:r>
              <a:rPr lang="en-US" sz="3600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Mustaqil</a:t>
            </a:r>
            <a:r>
              <a:rPr lang="en-US" sz="3600" spc="-163" dirty="0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3600" spc="-163" dirty="0" err="1" smtClean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modellashtirish</a:t>
            </a:r>
            <a:endParaRPr lang="en-US" sz="3600" spc="-163" dirty="0">
              <a:solidFill>
                <a:srgbClr val="000000"/>
              </a:solidFill>
              <a:latin typeface="Aharoni" pitchFamily="2" charset="-79"/>
              <a:ea typeface="Lazydog"/>
              <a:cs typeface="Aharoni" pitchFamily="2" charset="-79"/>
              <a:sym typeface="Lazydog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0" y="571468"/>
            <a:ext cx="8501058" cy="5715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Texnologiyani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bosqichlari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Modellashtirish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usuli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tomonidan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bosqichma-bosqich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o’zlashtiriladi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429488" y="2928922"/>
            <a:ext cx="4767285" cy="579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360"/>
              </a:lnSpc>
              <a:spcBef>
                <a:spcPct val="0"/>
              </a:spcBef>
            </a:pPr>
            <a:r>
              <a:rPr lang="en-US" sz="4000" spc="-204" dirty="0" err="1" smtClean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Nutq</a:t>
            </a:r>
            <a:r>
              <a:rPr lang="en-US" sz="4000" spc="-204" dirty="0" smtClean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 </a:t>
            </a:r>
            <a:r>
              <a:rPr lang="en-US" sz="4000" spc="-204" dirty="0" err="1" smtClean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o’stirish</a:t>
            </a:r>
            <a:endParaRPr lang="en-US" sz="4000" spc="-204" dirty="0">
              <a:solidFill>
                <a:srgbClr val="000000"/>
              </a:solidFill>
              <a:latin typeface="Lazydog"/>
              <a:ea typeface="Lazydog"/>
              <a:cs typeface="Lazydog"/>
              <a:sym typeface="Lazydog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2428828" y="6286508"/>
            <a:ext cx="5357850" cy="11285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ctr">
              <a:lnSpc>
                <a:spcPts val="4360"/>
              </a:lnSpc>
              <a:spcBef>
                <a:spcPct val="0"/>
              </a:spcBef>
            </a:pPr>
            <a:r>
              <a:rPr lang="en-US" sz="4000" spc="-204" dirty="0" err="1" smtClean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Matematik</a:t>
            </a:r>
            <a:r>
              <a:rPr lang="en-US" sz="4000" spc="-204" dirty="0" smtClean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 </a:t>
            </a:r>
            <a:r>
              <a:rPr lang="en-US" sz="4000" spc="-204" dirty="0" err="1" smtClean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rivojlantirish</a:t>
            </a:r>
            <a:endParaRPr lang="en-US" sz="4000" spc="-204" dirty="0">
              <a:solidFill>
                <a:srgbClr val="000000"/>
              </a:solidFill>
              <a:latin typeface="Lazydog"/>
              <a:ea typeface="Lazydog"/>
              <a:cs typeface="Lazydog"/>
              <a:sym typeface="Lazydog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2287272" y="6429384"/>
            <a:ext cx="4767285" cy="579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360"/>
              </a:lnSpc>
              <a:spcBef>
                <a:spcPct val="0"/>
              </a:spcBef>
            </a:pPr>
            <a:r>
              <a:rPr lang="en-US" sz="4000" spc="-204" dirty="0" err="1" smtClean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kreativlik</a:t>
            </a:r>
            <a:endParaRPr lang="en-US" sz="4000" spc="-204" dirty="0">
              <a:solidFill>
                <a:srgbClr val="000000"/>
              </a:solidFill>
              <a:latin typeface="Lazydog"/>
              <a:ea typeface="Lazydog"/>
              <a:cs typeface="Lazydog"/>
              <a:sym typeface="Lazydog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4071902" y="500030"/>
            <a:ext cx="9010755" cy="12368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10659"/>
              </a:lnSpc>
            </a:pPr>
            <a:r>
              <a:rPr lang="en-US" sz="5400" spc="-438" dirty="0" err="1" smtClean="0">
                <a:solidFill>
                  <a:srgbClr val="000000"/>
                </a:solidFill>
                <a:latin typeface="Arial Black" pitchFamily="34" charset="0"/>
                <a:ea typeface="Lazydog"/>
                <a:cs typeface="Aharoni" pitchFamily="2" charset="-79"/>
                <a:sym typeface="Lazydog"/>
              </a:rPr>
              <a:t>Texnologiyaning</a:t>
            </a:r>
            <a:r>
              <a:rPr lang="en-US" sz="5400" spc="-438" dirty="0" smtClean="0">
                <a:solidFill>
                  <a:srgbClr val="000000"/>
                </a:solidFill>
                <a:latin typeface="Arial Black" pitchFamily="34" charset="0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5400" spc="-438" dirty="0" err="1" smtClean="0">
                <a:solidFill>
                  <a:srgbClr val="000000"/>
                </a:solidFill>
                <a:latin typeface="Arial Black" pitchFamily="34" charset="0"/>
                <a:ea typeface="Lazydog"/>
                <a:cs typeface="Aharoni" pitchFamily="2" charset="-79"/>
                <a:sym typeface="Lazydog"/>
              </a:rPr>
              <a:t>afzalliklari</a:t>
            </a:r>
            <a:endParaRPr lang="en-US" sz="5400" spc="-438" dirty="0">
              <a:solidFill>
                <a:srgbClr val="000000"/>
              </a:solidFill>
              <a:latin typeface="Arial Black" pitchFamily="34" charset="0"/>
              <a:ea typeface="Lazydog"/>
              <a:cs typeface="Aharoni" pitchFamily="2" charset="-79"/>
              <a:sym typeface="Lazydog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5072034" y="3857616"/>
            <a:ext cx="8929750" cy="13849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564"/>
              </a:lnSpc>
              <a:spcBef>
                <a:spcPct val="0"/>
              </a:spcBef>
            </a:pP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Ertak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hikoyalarni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sxemalar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asosida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qayta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so’zlab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berish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bolaning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lug’at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boyligini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oshiradi</a:t>
            </a:r>
            <a:endParaRPr lang="en-US" sz="40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928762" y="7786706"/>
            <a:ext cx="6572296" cy="13849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564"/>
              </a:lnSpc>
              <a:spcBef>
                <a:spcPct val="0"/>
              </a:spcBef>
            </a:pP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Miqdor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shakl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va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vaqt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tushunchalarini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osonroq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anglashga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yordam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beradi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.</a:t>
            </a:r>
            <a:endParaRPr lang="en-US" sz="40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0929950" y="7572392"/>
            <a:ext cx="6786610" cy="13849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564"/>
              </a:lnSpc>
              <a:spcBef>
                <a:spcPct val="0"/>
              </a:spcBef>
            </a:pP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Bolalarda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yangi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shakllar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g’oyalar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yaratish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orqali</a:t>
            </a:r>
            <a:r>
              <a:rPr lang="en-US" sz="4000" b="1" u="none" strike="noStrike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ijodkor</a:t>
            </a:r>
            <a:r>
              <a:rPr lang="en-US" sz="40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likni</a:t>
            </a:r>
            <a:r>
              <a:rPr lang="en-US" sz="4000" b="1" dirty="0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dirty="0" err="1" smtClean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shakllantiradi</a:t>
            </a:r>
            <a:endParaRPr lang="en-US" sz="40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12" name="Freeform 12"/>
          <p:cNvSpPr/>
          <p:nvPr/>
        </p:nvSpPr>
        <p:spPr>
          <a:xfrm flipH="1">
            <a:off x="3500398" y="2928922"/>
            <a:ext cx="1632252" cy="2543169"/>
          </a:xfrm>
          <a:custGeom>
            <a:avLst/>
            <a:gdLst/>
            <a:ahLst/>
            <a:cxnLst/>
            <a:rect l="l" t="t" r="r" b="b"/>
            <a:pathLst>
              <a:path w="1632252" h="2543169">
                <a:moveTo>
                  <a:pt x="1632252" y="0"/>
                </a:moveTo>
                <a:lnTo>
                  <a:pt x="0" y="0"/>
                </a:lnTo>
                <a:lnTo>
                  <a:pt x="0" y="2543168"/>
                </a:lnTo>
                <a:lnTo>
                  <a:pt x="1632252" y="2543168"/>
                </a:lnTo>
                <a:lnTo>
                  <a:pt x="163225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9501190" y="5786442"/>
            <a:ext cx="1577821" cy="2645736"/>
          </a:xfrm>
          <a:custGeom>
            <a:avLst/>
            <a:gdLst/>
            <a:ahLst/>
            <a:cxnLst/>
            <a:rect l="l" t="t" r="r" b="b"/>
            <a:pathLst>
              <a:path w="1577821" h="2645736">
                <a:moveTo>
                  <a:pt x="0" y="0"/>
                </a:moveTo>
                <a:lnTo>
                  <a:pt x="1577821" y="0"/>
                </a:lnTo>
                <a:lnTo>
                  <a:pt x="1577821" y="2645737"/>
                </a:lnTo>
                <a:lnTo>
                  <a:pt x="0" y="26457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4" name="Freeform 14"/>
          <p:cNvSpPr/>
          <p:nvPr/>
        </p:nvSpPr>
        <p:spPr>
          <a:xfrm>
            <a:off x="0" y="6357946"/>
            <a:ext cx="1988090" cy="2740475"/>
          </a:xfrm>
          <a:custGeom>
            <a:avLst/>
            <a:gdLst/>
            <a:ahLst/>
            <a:cxnLst/>
            <a:rect l="l" t="t" r="r" b="b"/>
            <a:pathLst>
              <a:path w="1988090" h="2740475">
                <a:moveTo>
                  <a:pt x="0" y="0"/>
                </a:moveTo>
                <a:lnTo>
                  <a:pt x="1988090" y="0"/>
                </a:lnTo>
                <a:lnTo>
                  <a:pt x="1988090" y="2740475"/>
                </a:lnTo>
                <a:lnTo>
                  <a:pt x="0" y="27404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5" name="Freeform 14"/>
          <p:cNvSpPr/>
          <p:nvPr/>
        </p:nvSpPr>
        <p:spPr>
          <a:xfrm>
            <a:off x="15144792" y="1285848"/>
            <a:ext cx="1589834" cy="2287531"/>
          </a:xfrm>
          <a:custGeom>
            <a:avLst/>
            <a:gdLst/>
            <a:ahLst/>
            <a:cxnLst/>
            <a:rect l="l" t="t" r="r" b="b"/>
            <a:pathLst>
              <a:path w="1589834" h="2287531">
                <a:moveTo>
                  <a:pt x="0" y="0"/>
                </a:moveTo>
                <a:lnTo>
                  <a:pt x="1589834" y="0"/>
                </a:lnTo>
                <a:lnTo>
                  <a:pt x="1589834" y="2287531"/>
                </a:lnTo>
                <a:lnTo>
                  <a:pt x="0" y="228753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7"/>
          <p:cNvSpPr/>
          <p:nvPr/>
        </p:nvSpPr>
        <p:spPr>
          <a:xfrm rot="-180276">
            <a:off x="-520287" y="-471028"/>
            <a:ext cx="3960697" cy="4786341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886" y="1071534"/>
            <a:ext cx="14573352" cy="707236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1000" dirty="0" err="1" smtClean="0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11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110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11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11000" dirty="0" err="1" smtClean="0">
                <a:latin typeface="Aharoni" pitchFamily="2" charset="-79"/>
                <a:cs typeface="Aharoni" pitchFamily="2" charset="-79"/>
              </a:rPr>
              <a:t>raxmat</a:t>
            </a:r>
            <a:endParaRPr lang="ru-RU" sz="110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683</Words>
  <Application>Microsoft Office PowerPoint</Application>
  <PresentationFormat>Произвольный</PresentationFormat>
  <Paragraphs>78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Calibri</vt:lpstr>
      <vt:lpstr>Aharoni</vt:lpstr>
      <vt:lpstr>Nunito Ultra-Bold</vt:lpstr>
      <vt:lpstr>Nunito Semi-Bold</vt:lpstr>
      <vt:lpstr>Lazydog</vt:lpstr>
      <vt:lpstr>Arial</vt:lpstr>
      <vt:lpstr>Wingdings</vt:lpstr>
      <vt:lpstr>Arial Black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Пользователь Windows</cp:lastModifiedBy>
  <cp:revision>23</cp:revision>
  <dcterms:created xsi:type="dcterms:W3CDTF">2006-08-16T00:00:00Z</dcterms:created>
  <dcterms:modified xsi:type="dcterms:W3CDTF">2026-10-12T11:27:33Z</dcterms:modified>
  <dc:identifier>DAG_xwNmQZI</dc:identifier>
</cp:coreProperties>
</file>