
<file path=[Content_Types].xml><?xml version="1.0" encoding="utf-8"?>
<Types xmlns="http://schemas.openxmlformats.org/package/2006/content-types">
  <Default Extension="png" ContentType="image/png"/>
  <Default Extension="svg" ContentType="image/svg+xml"/>
  <Default Extension="emf" ContentType="image/x-emf"/>
  <Default Extension="rels" ContentType="application/vnd.openxmlformats-package.relationships+xml"/>
  <Default Extension="xml" ContentType="application/xml"/>
  <Default Extension="fntdata" ContentType="application/x-fontdata"/>
  <Default Extension="pptx" ContentType="application/vnd.openxmlformats-officedocument.presentationml.presentation"/>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66" r:id="rId2"/>
    <p:sldId id="268" r:id="rId3"/>
    <p:sldId id="257" r:id="rId4"/>
    <p:sldId id="258" r:id="rId5"/>
    <p:sldId id="259" r:id="rId6"/>
    <p:sldId id="260" r:id="rId7"/>
    <p:sldId id="261" r:id="rId8"/>
    <p:sldId id="262" r:id="rId9"/>
    <p:sldId id="263" r:id="rId10"/>
    <p:sldId id="264" r:id="rId11"/>
    <p:sldId id="265" r:id="rId12"/>
  </p:sldIdLst>
  <p:sldSz cx="14630400" cy="8229600"/>
  <p:notesSz cx="8229600" cy="14630400"/>
  <p:embeddedFontLst>
    <p:embeddedFont>
      <p:font typeface="Calibri" panose="020F0502020204030204" pitchFamily="34" charset="0"/>
      <p:regular r:id="rId14"/>
      <p:bold r:id="rId15"/>
      <p:italic r:id="rId16"/>
      <p:boldItalic r:id="rId17"/>
    </p:embeddedFont>
    <p:embeddedFont>
      <p:font typeface="Patrick Hand" panose="020B0604020202020204" charset="0"/>
      <p:regular r:id="rId18"/>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76" d="100"/>
          <a:sy n="76" d="100"/>
        </p:scale>
        <p:origin x="7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21693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717284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____________Microsoft_PowerPoint1.ppt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7.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5.svg"/><Relationship Id="rId5" Type="http://schemas.openxmlformats.org/officeDocument/2006/relationships/image" Target="../media/image-6-3.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a:hlinkClick r:id="" action="ppaction://ole?verb=0"/>
          </p:cNvPr>
          <p:cNvGraphicFramePr>
            <a:graphicFrameLocks noChangeAspect="1"/>
          </p:cNvGraphicFramePr>
          <p:nvPr>
            <p:extLst>
              <p:ext uri="{D42A27DB-BD31-4B8C-83A1-F6EECF244321}">
                <p14:modId xmlns:p14="http://schemas.microsoft.com/office/powerpoint/2010/main" val="1190493108"/>
              </p:ext>
            </p:extLst>
          </p:nvPr>
        </p:nvGraphicFramePr>
        <p:xfrm>
          <a:off x="2430049" y="939453"/>
          <a:ext cx="10597019" cy="5686816"/>
        </p:xfrm>
        <a:graphic>
          <a:graphicData uri="http://schemas.openxmlformats.org/presentationml/2006/ole">
            <mc:AlternateContent xmlns:mc="http://schemas.openxmlformats.org/markup-compatibility/2006">
              <mc:Choice xmlns:v="urn:schemas-microsoft-com:vml" Requires="v">
                <p:oleObj spid="_x0000_s1026" name="Презентация" r:id="rId3" imgW="6094394" imgH="3427552" progId="PowerPoint.Show.12">
                  <p:embed/>
                </p:oleObj>
              </mc:Choice>
              <mc:Fallback>
                <p:oleObj name="Презентация" r:id="rId3" imgW="6094394" imgH="3427552" progId="PowerPoint.Show.12">
                  <p:embed/>
                  <p:pic>
                    <p:nvPicPr>
                      <p:cNvPr id="0" name=""/>
                      <p:cNvPicPr/>
                      <p:nvPr/>
                    </p:nvPicPr>
                    <p:blipFill>
                      <a:blip r:embed="rId4"/>
                      <a:stretch>
                        <a:fillRect/>
                      </a:stretch>
                    </p:blipFill>
                    <p:spPr>
                      <a:xfrm>
                        <a:off x="2430049" y="939453"/>
                        <a:ext cx="10597019" cy="5686816"/>
                      </a:xfrm>
                      <a:prstGeom prst="rect">
                        <a:avLst/>
                      </a:prstGeom>
                    </p:spPr>
                  </p:pic>
                </p:oleObj>
              </mc:Fallback>
            </mc:AlternateContent>
          </a:graphicData>
        </a:graphic>
      </p:graphicFrame>
    </p:spTree>
    <p:extLst>
      <p:ext uri="{BB962C8B-B14F-4D97-AF65-F5344CB8AC3E}">
        <p14:creationId xmlns:p14="http://schemas.microsoft.com/office/powerpoint/2010/main" val="4219840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452473" y="2711648"/>
            <a:ext cx="7211854" cy="1207532"/>
          </a:xfrm>
          <a:prstGeom prst="rect">
            <a:avLst/>
          </a:prstGeom>
          <a:noFill/>
          <a:ln/>
        </p:spPr>
        <p:txBody>
          <a:bodyPr wrap="square" lIns="0" tIns="0" rIns="0" bIns="0" rtlCol="0" anchor="t"/>
          <a:lstStyle/>
          <a:p>
            <a:pPr marL="0" indent="0" algn="l">
              <a:lnSpc>
                <a:spcPts val="4750"/>
              </a:lnSpc>
              <a:buNone/>
            </a:pPr>
            <a:r>
              <a:rPr lang="en-US" sz="3800" dirty="0">
                <a:solidFill>
                  <a:srgbClr val="383838"/>
                </a:solidFill>
                <a:latin typeface="Patrick Hand" pitchFamily="34" charset="0"/>
                <a:ea typeface="Patrick Hand" pitchFamily="34" charset="-122"/>
                <a:cs typeface="Patrick Hand" pitchFamily="34" charset="-120"/>
              </a:rPr>
              <a:t>Maktabgacha yoshdagi bolalarni art pedagogika vositasida ijodiy rivojlantirish</a:t>
            </a:r>
            <a:endParaRPr lang="en-US" sz="3800" dirty="0"/>
          </a:p>
        </p:txBody>
      </p:sp>
      <p:sp>
        <p:nvSpPr>
          <p:cNvPr id="4" name="Text 1"/>
          <p:cNvSpPr/>
          <p:nvPr/>
        </p:nvSpPr>
        <p:spPr>
          <a:xfrm>
            <a:off x="6452473" y="4281488"/>
            <a:ext cx="7211854" cy="1236345"/>
          </a:xfrm>
          <a:prstGeom prst="rect">
            <a:avLst/>
          </a:prstGeom>
          <a:noFill/>
          <a:ln/>
        </p:spPr>
        <p:txBody>
          <a:bodyPr wrap="square" lIns="0" tIns="0" rIns="0" bIns="0" rtlCol="0" anchor="t"/>
          <a:lstStyle/>
          <a:p>
            <a:pPr marL="0" indent="0" algn="l">
              <a:lnSpc>
                <a:spcPts val="2400"/>
              </a:lnSpc>
              <a:buNone/>
            </a:pPr>
            <a:r>
              <a:rPr lang="en-US" sz="1500" dirty="0">
                <a:solidFill>
                  <a:srgbClr val="383838"/>
                </a:solidFill>
                <a:latin typeface="Patrick Hand" pitchFamily="34" charset="0"/>
                <a:ea typeface="Patrick Hand" pitchFamily="34" charset="-122"/>
                <a:cs typeface="Patrick Hand" pitchFamily="34" charset="-120"/>
              </a:rPr>
              <a:t>Ushbu taqdimot maktabgacha yoshdagi bolalarning ijodiy qobiliyatlarini art pedagogika orqali kompleks va amaliy yoʻl bilan rivojlantirishga bagʻishlangan. Har bir karta muhim pedagogik gʻoya, amaliy misollar va vizual namoyish bilan taʼminlangan: nazariy asoslar, usullar, mashgʻulot namunalari va ota-onalar hamda tarbiyachilar uchun aniq tavsiyalar.</a:t>
            </a:r>
            <a:endParaRPr lang="en-US" sz="1500" dirty="0"/>
          </a:p>
        </p:txBody>
      </p:sp>
    </p:spTree>
    <p:extLst>
      <p:ext uri="{BB962C8B-B14F-4D97-AF65-F5344CB8AC3E}">
        <p14:creationId xmlns:p14="http://schemas.microsoft.com/office/powerpoint/2010/main" val="498485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5814" y="1407319"/>
            <a:ext cx="5386864" cy="397907"/>
          </a:xfrm>
          <a:prstGeom prst="rect">
            <a:avLst/>
          </a:prstGeom>
          <a:noFill/>
          <a:ln/>
        </p:spPr>
        <p:txBody>
          <a:bodyPr wrap="none" lIns="0" tIns="0" rIns="0" bIns="0" rtlCol="0" anchor="t"/>
          <a:lstStyle/>
          <a:p>
            <a:pPr marL="0" indent="0" algn="l">
              <a:lnSpc>
                <a:spcPts val="3100"/>
              </a:lnSpc>
              <a:buNone/>
            </a:pPr>
            <a:r>
              <a:rPr lang="en-US" sz="2500" dirty="0">
                <a:solidFill>
                  <a:srgbClr val="383838"/>
                </a:solidFill>
                <a:latin typeface="Patrick Hand" pitchFamily="34" charset="0"/>
                <a:ea typeface="Patrick Hand" pitchFamily="34" charset="-122"/>
                <a:cs typeface="Patrick Hand" pitchFamily="34" charset="-120"/>
              </a:rPr>
              <a:t>Kirish: Art pedagogika nima va uning ahamiyati</a:t>
            </a:r>
            <a:endParaRPr lang="en-US" sz="2500" dirty="0"/>
          </a:p>
        </p:txBody>
      </p:sp>
      <p:sp>
        <p:nvSpPr>
          <p:cNvPr id="4" name="Shape 1"/>
          <p:cNvSpPr/>
          <p:nvPr/>
        </p:nvSpPr>
        <p:spPr>
          <a:xfrm>
            <a:off x="795814" y="2051090"/>
            <a:ext cx="3694271" cy="2501741"/>
          </a:xfrm>
          <a:prstGeom prst="roundRect">
            <a:avLst>
              <a:gd name="adj" fmla="val 3341"/>
            </a:avLst>
          </a:prstGeom>
          <a:solidFill>
            <a:srgbClr val="CCCCCC"/>
          </a:solidFill>
          <a:ln w="7620">
            <a:solidFill>
              <a:srgbClr val="B2B2B2"/>
            </a:solidFill>
            <a:prstDash val="solid"/>
          </a:ln>
        </p:spPr>
      </p:sp>
      <p:sp>
        <p:nvSpPr>
          <p:cNvPr id="5" name="Text 2"/>
          <p:cNvSpPr/>
          <p:nvPr/>
        </p:nvSpPr>
        <p:spPr>
          <a:xfrm>
            <a:off x="1002387" y="2257663"/>
            <a:ext cx="1989772" cy="248603"/>
          </a:xfrm>
          <a:prstGeom prst="rect">
            <a:avLst/>
          </a:prstGeom>
          <a:noFill/>
          <a:ln/>
        </p:spPr>
        <p:txBody>
          <a:bodyPr wrap="none" lIns="0" tIns="0" rIns="0" bIns="0" rtlCol="0" anchor="t"/>
          <a:lstStyle/>
          <a:p>
            <a:pPr marL="0" indent="0" algn="l">
              <a:lnSpc>
                <a:spcPts val="1950"/>
              </a:lnSpc>
              <a:buNone/>
            </a:pPr>
            <a:r>
              <a:rPr lang="en-US" sz="1550" dirty="0">
                <a:solidFill>
                  <a:srgbClr val="000000"/>
                </a:solidFill>
                <a:latin typeface="Patrick Hand" pitchFamily="34" charset="0"/>
                <a:ea typeface="Patrick Hand" pitchFamily="34" charset="-122"/>
                <a:cs typeface="Patrick Hand" pitchFamily="34" charset="-120"/>
              </a:rPr>
              <a:t>Taʼrif</a:t>
            </a:r>
            <a:endParaRPr lang="en-US" sz="1550" dirty="0"/>
          </a:p>
        </p:txBody>
      </p:sp>
      <p:sp>
        <p:nvSpPr>
          <p:cNvPr id="6" name="Text 3"/>
          <p:cNvSpPr/>
          <p:nvPr/>
        </p:nvSpPr>
        <p:spPr>
          <a:xfrm>
            <a:off x="1002387" y="2604611"/>
            <a:ext cx="3281124" cy="1741646"/>
          </a:xfrm>
          <a:prstGeom prst="rect">
            <a:avLst/>
          </a:prstGeom>
          <a:noFill/>
          <a:ln/>
        </p:spPr>
        <p:txBody>
          <a:bodyPr wrap="square" lIns="0" tIns="0" rIns="0" bIns="0" rtlCol="0" anchor="t"/>
          <a:lstStyle/>
          <a:p>
            <a:pPr marL="0" indent="0" algn="l">
              <a:lnSpc>
                <a:spcPts val="2250"/>
              </a:lnSpc>
              <a:buNone/>
            </a:pPr>
            <a:r>
              <a:rPr lang="en-US" sz="1550" dirty="0">
                <a:solidFill>
                  <a:srgbClr val="000000"/>
                </a:solidFill>
                <a:latin typeface="Patrick Hand" pitchFamily="34" charset="0"/>
                <a:ea typeface="Patrick Hand" pitchFamily="34" charset="-122"/>
                <a:cs typeface="Patrick Hand" pitchFamily="34" charset="-120"/>
              </a:rPr>
              <a:t>Art pedagogika — bu sanʼat vositalari (tasviriy sanʼat, musiqa, dramatizatsiya, qoʻl mehnati) orqali bolalarning estetik, hissiy va intellektual rivojlanishini maqsad qilgan pedagogik yondashuvdir. U ijod, tasavvur va ifoda erkinligini ragʻbatlantiradi.</a:t>
            </a:r>
            <a:endParaRPr lang="en-US" sz="1550" dirty="0"/>
          </a:p>
        </p:txBody>
      </p:sp>
      <p:sp>
        <p:nvSpPr>
          <p:cNvPr id="7" name="Shape 4"/>
          <p:cNvSpPr/>
          <p:nvPr/>
        </p:nvSpPr>
        <p:spPr>
          <a:xfrm>
            <a:off x="4653915" y="2051090"/>
            <a:ext cx="3694271" cy="2501741"/>
          </a:xfrm>
          <a:prstGeom prst="roundRect">
            <a:avLst>
              <a:gd name="adj" fmla="val 3341"/>
            </a:avLst>
          </a:prstGeom>
          <a:solidFill>
            <a:srgbClr val="CCCCCC"/>
          </a:solidFill>
          <a:ln w="7620">
            <a:solidFill>
              <a:srgbClr val="B2B2B2"/>
            </a:solidFill>
            <a:prstDash val="solid"/>
          </a:ln>
        </p:spPr>
      </p:sp>
      <p:sp>
        <p:nvSpPr>
          <p:cNvPr id="8" name="Text 5"/>
          <p:cNvSpPr/>
          <p:nvPr/>
        </p:nvSpPr>
        <p:spPr>
          <a:xfrm>
            <a:off x="4860488" y="2257663"/>
            <a:ext cx="1989772" cy="248603"/>
          </a:xfrm>
          <a:prstGeom prst="rect">
            <a:avLst/>
          </a:prstGeom>
          <a:noFill/>
          <a:ln/>
        </p:spPr>
        <p:txBody>
          <a:bodyPr wrap="none" lIns="0" tIns="0" rIns="0" bIns="0" rtlCol="0" anchor="t"/>
          <a:lstStyle/>
          <a:p>
            <a:pPr marL="0" indent="0" algn="l">
              <a:lnSpc>
                <a:spcPts val="1950"/>
              </a:lnSpc>
              <a:buNone/>
            </a:pPr>
            <a:r>
              <a:rPr lang="en-US" sz="1550" dirty="0">
                <a:solidFill>
                  <a:srgbClr val="000000"/>
                </a:solidFill>
                <a:latin typeface="Patrick Hand" pitchFamily="34" charset="0"/>
                <a:ea typeface="Patrick Hand" pitchFamily="34" charset="-122"/>
                <a:cs typeface="Patrick Hand" pitchFamily="34" charset="-120"/>
              </a:rPr>
              <a:t>Ahamiya­ti</a:t>
            </a:r>
            <a:endParaRPr lang="en-US" sz="1550" dirty="0"/>
          </a:p>
        </p:txBody>
      </p:sp>
      <p:sp>
        <p:nvSpPr>
          <p:cNvPr id="9" name="Text 6"/>
          <p:cNvSpPr/>
          <p:nvPr/>
        </p:nvSpPr>
        <p:spPr>
          <a:xfrm>
            <a:off x="4860488" y="2604611"/>
            <a:ext cx="3281124" cy="1451372"/>
          </a:xfrm>
          <a:prstGeom prst="rect">
            <a:avLst/>
          </a:prstGeom>
          <a:noFill/>
          <a:ln/>
        </p:spPr>
        <p:txBody>
          <a:bodyPr wrap="square" lIns="0" tIns="0" rIns="0" bIns="0" rtlCol="0" anchor="t"/>
          <a:lstStyle/>
          <a:p>
            <a:pPr marL="0" indent="0" algn="l">
              <a:lnSpc>
                <a:spcPts val="2250"/>
              </a:lnSpc>
              <a:buNone/>
            </a:pPr>
            <a:r>
              <a:rPr lang="en-US" sz="1550" dirty="0">
                <a:solidFill>
                  <a:srgbClr val="000000"/>
                </a:solidFill>
                <a:latin typeface="Patrick Hand" pitchFamily="34" charset="0"/>
                <a:ea typeface="Patrick Hand" pitchFamily="34" charset="-122"/>
                <a:cs typeface="Patrick Hand" pitchFamily="34" charset="-120"/>
              </a:rPr>
              <a:t>Erta yoshda sanʼat bilan shugʻullanish nutq, ijtimoiy ko'nikmalar, muammolarni hal etish va sezgirlikni oshiradi. U orqali bolalar o'z dunyoqarashini ifoda etishni o'rganadi va oʻziga bo'lgan ishonch hosil qiladi.</a:t>
            </a:r>
            <a:endParaRPr lang="en-US" sz="1550" dirty="0"/>
          </a:p>
        </p:txBody>
      </p:sp>
      <p:sp>
        <p:nvSpPr>
          <p:cNvPr id="10" name="Shape 7"/>
          <p:cNvSpPr/>
          <p:nvPr/>
        </p:nvSpPr>
        <p:spPr>
          <a:xfrm>
            <a:off x="795814" y="4716661"/>
            <a:ext cx="7552373" cy="1340644"/>
          </a:xfrm>
          <a:prstGeom prst="roundRect">
            <a:avLst>
              <a:gd name="adj" fmla="val 6234"/>
            </a:avLst>
          </a:prstGeom>
          <a:solidFill>
            <a:srgbClr val="CCCCCC"/>
          </a:solidFill>
          <a:ln w="7620">
            <a:solidFill>
              <a:srgbClr val="B2B2B2"/>
            </a:solidFill>
            <a:prstDash val="solid"/>
          </a:ln>
        </p:spPr>
      </p:sp>
      <p:sp>
        <p:nvSpPr>
          <p:cNvPr id="11" name="Text 8"/>
          <p:cNvSpPr/>
          <p:nvPr/>
        </p:nvSpPr>
        <p:spPr>
          <a:xfrm>
            <a:off x="1002387" y="4923234"/>
            <a:ext cx="1989772" cy="248603"/>
          </a:xfrm>
          <a:prstGeom prst="rect">
            <a:avLst/>
          </a:prstGeom>
          <a:noFill/>
          <a:ln/>
        </p:spPr>
        <p:txBody>
          <a:bodyPr wrap="none" lIns="0" tIns="0" rIns="0" bIns="0" rtlCol="0" anchor="t"/>
          <a:lstStyle/>
          <a:p>
            <a:pPr marL="0" indent="0" algn="l">
              <a:lnSpc>
                <a:spcPts val="1950"/>
              </a:lnSpc>
              <a:buNone/>
            </a:pPr>
            <a:r>
              <a:rPr lang="en-US" sz="1550" dirty="0">
                <a:solidFill>
                  <a:srgbClr val="000000"/>
                </a:solidFill>
                <a:latin typeface="Patrick Hand" pitchFamily="34" charset="0"/>
                <a:ea typeface="Patrick Hand" pitchFamily="34" charset="-122"/>
                <a:cs typeface="Patrick Hand" pitchFamily="34" charset="-120"/>
              </a:rPr>
              <a:t>Ma'no va maqsad</a:t>
            </a:r>
            <a:endParaRPr lang="en-US" sz="1550" dirty="0"/>
          </a:p>
        </p:txBody>
      </p:sp>
      <p:sp>
        <p:nvSpPr>
          <p:cNvPr id="12" name="Text 9"/>
          <p:cNvSpPr/>
          <p:nvPr/>
        </p:nvSpPr>
        <p:spPr>
          <a:xfrm>
            <a:off x="1002387" y="5270182"/>
            <a:ext cx="7139226" cy="580549"/>
          </a:xfrm>
          <a:prstGeom prst="rect">
            <a:avLst/>
          </a:prstGeom>
          <a:noFill/>
          <a:ln/>
        </p:spPr>
        <p:txBody>
          <a:bodyPr wrap="square" lIns="0" tIns="0" rIns="0" bIns="0" rtlCol="0" anchor="t"/>
          <a:lstStyle/>
          <a:p>
            <a:pPr marL="0" indent="0" algn="l">
              <a:lnSpc>
                <a:spcPts val="2250"/>
              </a:lnSpc>
              <a:buNone/>
            </a:pPr>
            <a:r>
              <a:rPr lang="en-US" sz="1550" dirty="0">
                <a:solidFill>
                  <a:srgbClr val="000000"/>
                </a:solidFill>
                <a:latin typeface="Patrick Hand" pitchFamily="34" charset="0"/>
                <a:ea typeface="Patrick Hand" pitchFamily="34" charset="-122"/>
                <a:cs typeface="Patrick Hand" pitchFamily="34" charset="-120"/>
              </a:rPr>
              <a:t>Art pedagogikaning maqsadi — texnikani o'rgatishdan koʻra, fikrlash va his-tuygʻu bilan ishlashni qoʻllab-quvvatlash: eksperiment qilish, xatoliklardan oʻrganish va xos ijodiy natijalarni baholash.</a:t>
            </a:r>
            <a:endParaRPr lang="en-US" sz="1550" dirty="0"/>
          </a:p>
        </p:txBody>
      </p:sp>
      <p:sp>
        <p:nvSpPr>
          <p:cNvPr id="13" name="Text 10"/>
          <p:cNvSpPr/>
          <p:nvPr/>
        </p:nvSpPr>
        <p:spPr>
          <a:xfrm>
            <a:off x="795814" y="6241613"/>
            <a:ext cx="7552373" cy="580549"/>
          </a:xfrm>
          <a:prstGeom prst="rect">
            <a:avLst/>
          </a:prstGeom>
          <a:noFill/>
          <a:ln/>
        </p:spPr>
        <p:txBody>
          <a:bodyPr wrap="square" lIns="0" tIns="0" rIns="0" bIns="0" rtlCol="0" anchor="t"/>
          <a:lstStyle/>
          <a:p>
            <a:pPr marL="0" indent="0" algn="l">
              <a:lnSpc>
                <a:spcPts val="2250"/>
              </a:lnSpc>
              <a:buNone/>
            </a:pPr>
            <a:r>
              <a:rPr lang="en-US" sz="1550" dirty="0">
                <a:solidFill>
                  <a:srgbClr val="383838"/>
                </a:solidFill>
                <a:latin typeface="Patrick Hand" pitchFamily="34" charset="0"/>
                <a:ea typeface="Patrick Hand" pitchFamily="34" charset="-122"/>
                <a:cs typeface="Patrick Hand" pitchFamily="34" charset="-120"/>
              </a:rPr>
              <a:t>Ushbu blokda berilgan tushunchalar dastlabki taʼlim rejalari va kundalik mashgʻulotlarda qoʻllanilishi mumkin bo'lgan nazariy asosni beradi.</a:t>
            </a:r>
            <a:endParaRPr lang="en-US" sz="15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966073" y="802600"/>
            <a:ext cx="9789200" cy="483037"/>
          </a:xfrm>
          <a:prstGeom prst="rect">
            <a:avLst/>
          </a:prstGeom>
          <a:noFill/>
          <a:ln/>
        </p:spPr>
        <p:txBody>
          <a:bodyPr wrap="none" lIns="0" tIns="0" rIns="0" bIns="0" rtlCol="0" anchor="t"/>
          <a:lstStyle/>
          <a:p>
            <a:pPr marL="0" indent="0" algn="l">
              <a:lnSpc>
                <a:spcPts val="3800"/>
              </a:lnSpc>
              <a:buNone/>
            </a:pPr>
            <a:r>
              <a:rPr lang="en-US" sz="3000" dirty="0">
                <a:solidFill>
                  <a:srgbClr val="383838"/>
                </a:solidFill>
                <a:latin typeface="Patrick Hand" pitchFamily="34" charset="0"/>
                <a:ea typeface="Patrick Hand" pitchFamily="34" charset="-122"/>
                <a:cs typeface="Patrick Hand" pitchFamily="34" charset="-120"/>
              </a:rPr>
              <a:t>Art pedagogikaning maktabgacha yoshdagi bolalar rivojlanishiga ta'siri</a:t>
            </a:r>
            <a:endParaRPr lang="en-US" sz="3000" dirty="0"/>
          </a:p>
        </p:txBody>
      </p:sp>
      <p:pic>
        <p:nvPicPr>
          <p:cNvPr id="3" name="Image 0" descr="preencoded.png"/>
          <p:cNvPicPr>
            <a:picLocks noChangeAspect="1"/>
          </p:cNvPicPr>
          <p:nvPr/>
        </p:nvPicPr>
        <p:blipFill>
          <a:blip r:embed="rId3"/>
          <a:stretch>
            <a:fillRect/>
          </a:stretch>
        </p:blipFill>
        <p:spPr>
          <a:xfrm>
            <a:off x="966073" y="1768673"/>
            <a:ext cx="1424583" cy="880348"/>
          </a:xfrm>
          <a:prstGeom prst="rect">
            <a:avLst/>
          </a:prstGeom>
        </p:spPr>
      </p:pic>
      <p:sp>
        <p:nvSpPr>
          <p:cNvPr id="4" name="Text 1"/>
          <p:cNvSpPr/>
          <p:nvPr/>
        </p:nvSpPr>
        <p:spPr>
          <a:xfrm>
            <a:off x="2692479" y="1768673"/>
            <a:ext cx="2305050" cy="603885"/>
          </a:xfrm>
          <a:prstGeom prst="rect">
            <a:avLst/>
          </a:prstGeom>
          <a:noFill/>
          <a:ln/>
        </p:spPr>
        <p:txBody>
          <a:bodyPr wrap="squar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Motorika va kognitiv rivojlanish</a:t>
            </a:r>
            <a:endParaRPr lang="en-US" sz="1900" dirty="0"/>
          </a:p>
        </p:txBody>
      </p:sp>
      <p:sp>
        <p:nvSpPr>
          <p:cNvPr id="5" name="Text 2"/>
          <p:cNvSpPr/>
          <p:nvPr/>
        </p:nvSpPr>
        <p:spPr>
          <a:xfrm>
            <a:off x="2692479" y="2517458"/>
            <a:ext cx="2305050" cy="3864769"/>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Rasm chizish va bo'yash kichik mushaklarning (qo'l, barmoq) koordinatsiyasini rivojlantiradi. Bu mashg'ulotlar yordamida bolalar figuralarni, shakllarni, simmetriyani anglashi va muvofiqlikni o'rganadi.</a:t>
            </a:r>
            <a:endParaRPr lang="en-US" sz="1900" dirty="0"/>
          </a:p>
        </p:txBody>
      </p:sp>
      <p:pic>
        <p:nvPicPr>
          <p:cNvPr id="6" name="Image 1" descr="preencoded.png"/>
          <p:cNvPicPr>
            <a:picLocks noChangeAspect="1"/>
          </p:cNvPicPr>
          <p:nvPr/>
        </p:nvPicPr>
        <p:blipFill>
          <a:blip r:embed="rId4"/>
          <a:stretch>
            <a:fillRect/>
          </a:stretch>
        </p:blipFill>
        <p:spPr>
          <a:xfrm>
            <a:off x="5299353" y="1768673"/>
            <a:ext cx="1424702" cy="880467"/>
          </a:xfrm>
          <a:prstGeom prst="rect">
            <a:avLst/>
          </a:prstGeom>
        </p:spPr>
      </p:pic>
      <p:sp>
        <p:nvSpPr>
          <p:cNvPr id="7" name="Text 3"/>
          <p:cNvSpPr/>
          <p:nvPr/>
        </p:nvSpPr>
        <p:spPr>
          <a:xfrm>
            <a:off x="7025878" y="1768673"/>
            <a:ext cx="2305050" cy="603885"/>
          </a:xfrm>
          <a:prstGeom prst="rect">
            <a:avLst/>
          </a:prstGeom>
          <a:noFill/>
          <a:ln/>
        </p:spPr>
        <p:txBody>
          <a:bodyPr wrap="squar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Hissiy va ijtimoiy ko'nikmalar</a:t>
            </a:r>
            <a:endParaRPr lang="en-US" sz="1900" dirty="0"/>
          </a:p>
        </p:txBody>
      </p:sp>
      <p:sp>
        <p:nvSpPr>
          <p:cNvPr id="8" name="Text 4"/>
          <p:cNvSpPr/>
          <p:nvPr/>
        </p:nvSpPr>
        <p:spPr>
          <a:xfrm>
            <a:off x="7025878" y="2517458"/>
            <a:ext cx="2305050" cy="3478292"/>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Drama va rol oʻyinlari empatiyani, hissiyotlarni tan olishni va ijtimoiy roʻllarni sinab koʻrishni ragʻbatlantiradi. Bolalar hissiyotlarni ifoda etish orqali stressni kamaytiradi va oʻzini erkin his qiladi.</a:t>
            </a:r>
            <a:endParaRPr lang="en-US" sz="1900" dirty="0"/>
          </a:p>
        </p:txBody>
      </p:sp>
      <p:pic>
        <p:nvPicPr>
          <p:cNvPr id="9" name="Image 2" descr="preencoded.png"/>
          <p:cNvPicPr>
            <a:picLocks noChangeAspect="1"/>
          </p:cNvPicPr>
          <p:nvPr/>
        </p:nvPicPr>
        <p:blipFill>
          <a:blip r:embed="rId5"/>
          <a:stretch>
            <a:fillRect/>
          </a:stretch>
        </p:blipFill>
        <p:spPr>
          <a:xfrm>
            <a:off x="9632752" y="1768673"/>
            <a:ext cx="1424583" cy="880348"/>
          </a:xfrm>
          <a:prstGeom prst="rect">
            <a:avLst/>
          </a:prstGeom>
        </p:spPr>
      </p:pic>
      <p:sp>
        <p:nvSpPr>
          <p:cNvPr id="10" name="Text 5"/>
          <p:cNvSpPr/>
          <p:nvPr/>
        </p:nvSpPr>
        <p:spPr>
          <a:xfrm>
            <a:off x="11359158" y="1768673"/>
            <a:ext cx="2305050" cy="603885"/>
          </a:xfrm>
          <a:prstGeom prst="rect">
            <a:avLst/>
          </a:prstGeom>
          <a:noFill/>
          <a:ln/>
        </p:spPr>
        <p:txBody>
          <a:bodyPr wrap="squar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Muammo hal qilish va tasavvur</a:t>
            </a:r>
            <a:endParaRPr lang="en-US" sz="1900" dirty="0"/>
          </a:p>
        </p:txBody>
      </p:sp>
      <p:sp>
        <p:nvSpPr>
          <p:cNvPr id="11" name="Text 6"/>
          <p:cNvSpPr/>
          <p:nvPr/>
        </p:nvSpPr>
        <p:spPr>
          <a:xfrm>
            <a:off x="11359158" y="2517458"/>
            <a:ext cx="2305050" cy="3091815"/>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Sanʼat loyihalari bolalarni rejalashtirish, resurslarni boshqarish va natijaga erishish uchun ijodiy yechimlar topishga oʻrgatadi. Tasavvur ularni yangi gʻoyalar bilan sinashga undaydi.</a:t>
            </a:r>
            <a:endParaRPr lang="en-US" sz="1900" dirty="0"/>
          </a:p>
        </p:txBody>
      </p:sp>
      <p:sp>
        <p:nvSpPr>
          <p:cNvPr id="12" name="Text 7"/>
          <p:cNvSpPr/>
          <p:nvPr/>
        </p:nvSpPr>
        <p:spPr>
          <a:xfrm>
            <a:off x="966073" y="6653927"/>
            <a:ext cx="12698254" cy="772954"/>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Bu taʼsirlar birgalikda bolalarning umumiy rivojlanishiga sezilarli hissa qoʻshadi va kelajakda oʻqishga, ijtimoiy moslashuvga ham ijobiy taʼsir koʻrsatadi.</a:t>
            </a:r>
            <a:endParaRPr lang="en-US" sz="1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86896"/>
          </a:xfrm>
          <a:prstGeom prst="rect">
            <a:avLst/>
          </a:prstGeom>
        </p:spPr>
      </p:pic>
      <p:sp>
        <p:nvSpPr>
          <p:cNvPr id="3" name="Text 0"/>
          <p:cNvSpPr/>
          <p:nvPr/>
        </p:nvSpPr>
        <p:spPr>
          <a:xfrm>
            <a:off x="891778" y="3643193"/>
            <a:ext cx="7308056" cy="445889"/>
          </a:xfrm>
          <a:prstGeom prst="rect">
            <a:avLst/>
          </a:prstGeom>
          <a:noFill/>
          <a:ln/>
        </p:spPr>
        <p:txBody>
          <a:bodyPr wrap="none" lIns="0" tIns="0" rIns="0" bIns="0" rtlCol="0" anchor="t"/>
          <a:lstStyle/>
          <a:p>
            <a:pPr marL="0" indent="0" algn="l">
              <a:lnSpc>
                <a:spcPts val="3500"/>
              </a:lnSpc>
              <a:buNone/>
            </a:pPr>
            <a:r>
              <a:rPr lang="en-US" sz="2800" dirty="0">
                <a:solidFill>
                  <a:srgbClr val="383838"/>
                </a:solidFill>
                <a:latin typeface="Patrick Hand" pitchFamily="34" charset="0"/>
                <a:ea typeface="Patrick Hand" pitchFamily="34" charset="-122"/>
                <a:cs typeface="Patrick Hand" pitchFamily="34" charset="-120"/>
              </a:rPr>
              <a:t>Ijodiy tafakkurni shakllantirishda art pedagogikaning roli</a:t>
            </a:r>
            <a:endParaRPr lang="en-US" sz="2800" dirty="0"/>
          </a:p>
        </p:txBody>
      </p:sp>
      <p:sp>
        <p:nvSpPr>
          <p:cNvPr id="4" name="Shape 1"/>
          <p:cNvSpPr/>
          <p:nvPr/>
        </p:nvSpPr>
        <p:spPr>
          <a:xfrm>
            <a:off x="861298" y="4397693"/>
            <a:ext cx="4171712" cy="60960"/>
          </a:xfrm>
          <a:prstGeom prst="rect">
            <a:avLst/>
          </a:prstGeom>
          <a:solidFill>
            <a:srgbClr val="CCCCCC"/>
          </a:solidFill>
          <a:ln/>
        </p:spPr>
      </p:sp>
      <p:sp>
        <p:nvSpPr>
          <p:cNvPr id="5" name="Text 2"/>
          <p:cNvSpPr/>
          <p:nvPr/>
        </p:nvSpPr>
        <p:spPr>
          <a:xfrm>
            <a:off x="891778" y="4681538"/>
            <a:ext cx="3049786" cy="278725"/>
          </a:xfrm>
          <a:prstGeom prst="rect">
            <a:avLst/>
          </a:prstGeom>
          <a:noFill/>
          <a:ln/>
        </p:spPr>
        <p:txBody>
          <a:bodyPr wrap="none" lIns="0" tIns="0" rIns="0" bIns="0" rtlCol="0" anchor="t"/>
          <a:lstStyle/>
          <a:p>
            <a:pPr marL="0" indent="0" algn="l">
              <a:lnSpc>
                <a:spcPts val="2150"/>
              </a:lnSpc>
              <a:buNone/>
            </a:pPr>
            <a:r>
              <a:rPr lang="en-US" sz="1750" dirty="0">
                <a:solidFill>
                  <a:srgbClr val="383838"/>
                </a:solidFill>
                <a:latin typeface="Patrick Hand" pitchFamily="34" charset="0"/>
                <a:ea typeface="Patrick Hand" pitchFamily="34" charset="-122"/>
                <a:cs typeface="Patrick Hand" pitchFamily="34" charset="-120"/>
              </a:rPr>
              <a:t>Eksperiment va xavfsiz xatolik muhiti</a:t>
            </a:r>
            <a:endParaRPr lang="en-US" sz="1750" dirty="0"/>
          </a:p>
        </p:txBody>
      </p:sp>
      <p:sp>
        <p:nvSpPr>
          <p:cNvPr id="6" name="Text 3"/>
          <p:cNvSpPr/>
          <p:nvPr/>
        </p:nvSpPr>
        <p:spPr>
          <a:xfrm>
            <a:off x="891778" y="5083731"/>
            <a:ext cx="4110752" cy="1372076"/>
          </a:xfrm>
          <a:prstGeom prst="rect">
            <a:avLst/>
          </a:prstGeom>
          <a:noFill/>
          <a:ln/>
        </p:spPr>
        <p:txBody>
          <a:bodyPr wrap="square" lIns="0" tIns="0" rIns="0" bIns="0" rtlCol="0" anchor="t"/>
          <a:lstStyle/>
          <a:p>
            <a:pPr marL="0" indent="0" algn="l">
              <a:lnSpc>
                <a:spcPts val="2700"/>
              </a:lnSpc>
              <a:buNone/>
            </a:pPr>
            <a:r>
              <a:rPr lang="en-US" sz="1750" dirty="0">
                <a:solidFill>
                  <a:srgbClr val="383838"/>
                </a:solidFill>
                <a:latin typeface="Patrick Hand" pitchFamily="34" charset="0"/>
                <a:ea typeface="Patrick Hand" pitchFamily="34" charset="-122"/>
                <a:cs typeface="Patrick Hand" pitchFamily="34" charset="-120"/>
              </a:rPr>
              <a:t>Art pedagogika bolalarga xatolardan qoʻrqmaslikni oʻrgatadi. Oʻqituvchi nazorati ostida eksperiment qilish orqali bolaning tavakkalchiligi va yangilik izlash istagi kuchayadi.</a:t>
            </a:r>
            <a:endParaRPr lang="en-US" sz="1750" dirty="0"/>
          </a:p>
        </p:txBody>
      </p:sp>
      <p:sp>
        <p:nvSpPr>
          <p:cNvPr id="7" name="Shape 4"/>
          <p:cNvSpPr/>
          <p:nvPr/>
        </p:nvSpPr>
        <p:spPr>
          <a:xfrm>
            <a:off x="5229225" y="4397693"/>
            <a:ext cx="4171831" cy="60960"/>
          </a:xfrm>
          <a:prstGeom prst="rect">
            <a:avLst/>
          </a:prstGeom>
          <a:solidFill>
            <a:srgbClr val="CCCCCC"/>
          </a:solidFill>
          <a:ln/>
        </p:spPr>
      </p:sp>
      <p:sp>
        <p:nvSpPr>
          <p:cNvPr id="8" name="Text 5"/>
          <p:cNvSpPr/>
          <p:nvPr/>
        </p:nvSpPr>
        <p:spPr>
          <a:xfrm>
            <a:off x="5259705" y="4681538"/>
            <a:ext cx="3082052" cy="278725"/>
          </a:xfrm>
          <a:prstGeom prst="rect">
            <a:avLst/>
          </a:prstGeom>
          <a:noFill/>
          <a:ln/>
        </p:spPr>
        <p:txBody>
          <a:bodyPr wrap="none" lIns="0" tIns="0" rIns="0" bIns="0" rtlCol="0" anchor="t"/>
          <a:lstStyle/>
          <a:p>
            <a:pPr marL="0" indent="0" algn="l">
              <a:lnSpc>
                <a:spcPts val="2150"/>
              </a:lnSpc>
              <a:buNone/>
            </a:pPr>
            <a:r>
              <a:rPr lang="en-US" sz="1750" dirty="0">
                <a:solidFill>
                  <a:srgbClr val="383838"/>
                </a:solidFill>
                <a:latin typeface="Patrick Hand" pitchFamily="34" charset="0"/>
                <a:ea typeface="Patrick Hand" pitchFamily="34" charset="-122"/>
                <a:cs typeface="Patrick Hand" pitchFamily="34" charset="-120"/>
              </a:rPr>
              <a:t>Muqobil qarorlar va divergent fikrlash</a:t>
            </a:r>
            <a:endParaRPr lang="en-US" sz="1750" dirty="0"/>
          </a:p>
        </p:txBody>
      </p:sp>
      <p:sp>
        <p:nvSpPr>
          <p:cNvPr id="9" name="Text 6"/>
          <p:cNvSpPr/>
          <p:nvPr/>
        </p:nvSpPr>
        <p:spPr>
          <a:xfrm>
            <a:off x="5259705" y="5083731"/>
            <a:ext cx="4110871" cy="1372076"/>
          </a:xfrm>
          <a:prstGeom prst="rect">
            <a:avLst/>
          </a:prstGeom>
          <a:noFill/>
          <a:ln/>
        </p:spPr>
        <p:txBody>
          <a:bodyPr wrap="square" lIns="0" tIns="0" rIns="0" bIns="0" rtlCol="0" anchor="t"/>
          <a:lstStyle/>
          <a:p>
            <a:pPr marL="0" indent="0" algn="l">
              <a:lnSpc>
                <a:spcPts val="2700"/>
              </a:lnSpc>
              <a:buNone/>
            </a:pPr>
            <a:r>
              <a:rPr lang="en-US" sz="1750" dirty="0">
                <a:solidFill>
                  <a:srgbClr val="383838"/>
                </a:solidFill>
                <a:latin typeface="Patrick Hand" pitchFamily="34" charset="0"/>
                <a:ea typeface="Patrick Hand" pitchFamily="34" charset="-122"/>
                <a:cs typeface="Patrick Hand" pitchFamily="34" charset="-120"/>
              </a:rPr>
              <a:t>Sanʼat mashgʻulotlari bir nechta toʻgʻri javob boʻlishi mumkinligini koʻrsatadi — bu esa divergent (tarmoqli) fikrlashni rivojlantiradi va innovatsion yondashuvlarni ragʻbatlantiradi.</a:t>
            </a:r>
            <a:endParaRPr lang="en-US" sz="1750" dirty="0"/>
          </a:p>
        </p:txBody>
      </p:sp>
      <p:sp>
        <p:nvSpPr>
          <p:cNvPr id="10" name="Shape 7"/>
          <p:cNvSpPr/>
          <p:nvPr/>
        </p:nvSpPr>
        <p:spPr>
          <a:xfrm>
            <a:off x="9597271" y="4397693"/>
            <a:ext cx="4171712" cy="60960"/>
          </a:xfrm>
          <a:prstGeom prst="rect">
            <a:avLst/>
          </a:prstGeom>
          <a:solidFill>
            <a:srgbClr val="CCCCCC"/>
          </a:solidFill>
          <a:ln/>
        </p:spPr>
      </p:sp>
      <p:sp>
        <p:nvSpPr>
          <p:cNvPr id="11" name="Text 8"/>
          <p:cNvSpPr/>
          <p:nvPr/>
        </p:nvSpPr>
        <p:spPr>
          <a:xfrm>
            <a:off x="9627751" y="4681538"/>
            <a:ext cx="2229564" cy="278725"/>
          </a:xfrm>
          <a:prstGeom prst="rect">
            <a:avLst/>
          </a:prstGeom>
          <a:noFill/>
          <a:ln/>
        </p:spPr>
        <p:txBody>
          <a:bodyPr wrap="none" lIns="0" tIns="0" rIns="0" bIns="0" rtlCol="0" anchor="t"/>
          <a:lstStyle/>
          <a:p>
            <a:pPr marL="0" indent="0" algn="l">
              <a:lnSpc>
                <a:spcPts val="2150"/>
              </a:lnSpc>
              <a:buNone/>
            </a:pPr>
            <a:r>
              <a:rPr lang="en-US" sz="1750" dirty="0">
                <a:solidFill>
                  <a:srgbClr val="383838"/>
                </a:solidFill>
                <a:latin typeface="Patrick Hand" pitchFamily="34" charset="0"/>
                <a:ea typeface="Patrick Hand" pitchFamily="34" charset="-122"/>
                <a:cs typeface="Patrick Hand" pitchFamily="34" charset="-120"/>
              </a:rPr>
              <a:t>Interdisipliner yondashuv</a:t>
            </a:r>
            <a:endParaRPr lang="en-US" sz="1750" dirty="0"/>
          </a:p>
        </p:txBody>
      </p:sp>
      <p:sp>
        <p:nvSpPr>
          <p:cNvPr id="12" name="Text 9"/>
          <p:cNvSpPr/>
          <p:nvPr/>
        </p:nvSpPr>
        <p:spPr>
          <a:xfrm>
            <a:off x="9627751" y="5083731"/>
            <a:ext cx="4110752" cy="1372076"/>
          </a:xfrm>
          <a:prstGeom prst="rect">
            <a:avLst/>
          </a:prstGeom>
          <a:noFill/>
          <a:ln/>
        </p:spPr>
        <p:txBody>
          <a:bodyPr wrap="square" lIns="0" tIns="0" rIns="0" bIns="0" rtlCol="0" anchor="t"/>
          <a:lstStyle/>
          <a:p>
            <a:pPr marL="0" indent="0" algn="l">
              <a:lnSpc>
                <a:spcPts val="2700"/>
              </a:lnSpc>
              <a:buNone/>
            </a:pPr>
            <a:r>
              <a:rPr lang="en-US" sz="1750" dirty="0">
                <a:solidFill>
                  <a:srgbClr val="383838"/>
                </a:solidFill>
                <a:latin typeface="Patrick Hand" pitchFamily="34" charset="0"/>
                <a:ea typeface="Patrick Hand" pitchFamily="34" charset="-122"/>
                <a:cs typeface="Patrick Hand" pitchFamily="34" charset="-120"/>
              </a:rPr>
              <a:t>Sanʼatni matematika, til va atrof-muhit mavzulari bilan bogʻlash (masalan, shakllar, ranglar va hikoya tuzish) tafakkur chegarasini kengaytiradi hamda tizimli fikrlashni qoʻllab-quvvatlaydi.</a:t>
            </a:r>
            <a:endParaRPr lang="en-US" sz="1750" dirty="0"/>
          </a:p>
        </p:txBody>
      </p:sp>
      <p:sp>
        <p:nvSpPr>
          <p:cNvPr id="13" name="Text 10"/>
          <p:cNvSpPr/>
          <p:nvPr/>
        </p:nvSpPr>
        <p:spPr>
          <a:xfrm>
            <a:off x="891778" y="6687264"/>
            <a:ext cx="12846844" cy="686038"/>
          </a:xfrm>
          <a:prstGeom prst="rect">
            <a:avLst/>
          </a:prstGeom>
          <a:noFill/>
          <a:ln/>
        </p:spPr>
        <p:txBody>
          <a:bodyPr wrap="square" lIns="0" tIns="0" rIns="0" bIns="0" rtlCol="0" anchor="t"/>
          <a:lstStyle/>
          <a:p>
            <a:pPr marL="0" indent="0" algn="l">
              <a:lnSpc>
                <a:spcPts val="2700"/>
              </a:lnSpc>
              <a:buNone/>
            </a:pPr>
            <a:r>
              <a:rPr lang="en-US" sz="1750" dirty="0">
                <a:solidFill>
                  <a:srgbClr val="383838"/>
                </a:solidFill>
                <a:latin typeface="Patrick Hand" pitchFamily="34" charset="0"/>
                <a:ea typeface="Patrick Hand" pitchFamily="34" charset="-122"/>
                <a:cs typeface="Patrick Hand" pitchFamily="34" charset="-120"/>
              </a:rPr>
              <a:t>Ijodiy tafakkurni mustahkamlash uchun darslarning qurilishi: ochiq savollar, bosqichma-bosqich kutilmagan muammolar va erkin ifoda uchun kun tartibida joy ajratish kerak.</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880586" y="748546"/>
            <a:ext cx="12802076" cy="440174"/>
          </a:xfrm>
          <a:prstGeom prst="rect">
            <a:avLst/>
          </a:prstGeom>
          <a:noFill/>
          <a:ln/>
        </p:spPr>
        <p:txBody>
          <a:bodyPr wrap="none" lIns="0" tIns="0" rIns="0" bIns="0" rtlCol="0" anchor="t"/>
          <a:lstStyle/>
          <a:p>
            <a:pPr marL="0" indent="0" algn="l">
              <a:lnSpc>
                <a:spcPts val="3450"/>
              </a:lnSpc>
              <a:buNone/>
            </a:pPr>
            <a:r>
              <a:rPr lang="en-US" sz="2750" dirty="0">
                <a:solidFill>
                  <a:srgbClr val="383838"/>
                </a:solidFill>
                <a:latin typeface="Patrick Hand" pitchFamily="34" charset="0"/>
                <a:ea typeface="Patrick Hand" pitchFamily="34" charset="-122"/>
                <a:cs typeface="Patrick Hand" pitchFamily="34" charset="-120"/>
              </a:rPr>
              <a:t>Tasviriy faoliyat: Rasm chizish, bo'yash va haykaltaroshlikning ijodiy salohiyatni ochishdagi ahamiyati</a:t>
            </a:r>
            <a:endParaRPr lang="en-US" sz="2750" dirty="0"/>
          </a:p>
        </p:txBody>
      </p:sp>
      <p:pic>
        <p:nvPicPr>
          <p:cNvPr id="3" name="Image 0" descr="preencoded.png"/>
          <p:cNvPicPr>
            <a:picLocks noChangeAspect="1"/>
          </p:cNvPicPr>
          <p:nvPr/>
        </p:nvPicPr>
        <p:blipFill>
          <a:blip r:embed="rId3"/>
          <a:stretch>
            <a:fillRect/>
          </a:stretch>
        </p:blipFill>
        <p:spPr>
          <a:xfrm>
            <a:off x="880586" y="1715214"/>
            <a:ext cx="4155162" cy="5540216"/>
          </a:xfrm>
          <a:prstGeom prst="rect">
            <a:avLst/>
          </a:prstGeom>
        </p:spPr>
      </p:pic>
      <p:sp>
        <p:nvSpPr>
          <p:cNvPr id="4" name="Text 1"/>
          <p:cNvSpPr/>
          <p:nvPr/>
        </p:nvSpPr>
        <p:spPr>
          <a:xfrm>
            <a:off x="5580340" y="2348389"/>
            <a:ext cx="8176974" cy="673179"/>
          </a:xfrm>
          <a:prstGeom prst="rect">
            <a:avLst/>
          </a:prstGeom>
          <a:noFill/>
          <a:ln/>
        </p:spPr>
        <p:txBody>
          <a:bodyPr wrap="square" lIns="0" tIns="0" rIns="0" bIns="0" rtlCol="0" anchor="t"/>
          <a:lstStyle/>
          <a:p>
            <a:pPr marL="0" indent="0" algn="l">
              <a:lnSpc>
                <a:spcPts val="2650"/>
              </a:lnSpc>
              <a:buNone/>
            </a:pPr>
            <a:r>
              <a:rPr lang="en-US" sz="1700" dirty="0">
                <a:solidFill>
                  <a:srgbClr val="383838"/>
                </a:solidFill>
                <a:latin typeface="Patrick Hand" pitchFamily="34" charset="0"/>
                <a:ea typeface="Patrick Hand" pitchFamily="34" charset="-122"/>
                <a:cs typeface="Patrick Hand" pitchFamily="34" charset="-120"/>
              </a:rPr>
              <a:t>Rasm, bo'yash va haykaltaroshlik bolalarning sezgirligi, materiallar bilan tajriba oʻtkazish qobiliyati va oʻziga xos ifoda vositalarini rivojlantiradi. Quyidagi jihatlar alohida ahamiyatga ega:</a:t>
            </a:r>
            <a:endParaRPr lang="en-US" sz="1700" dirty="0"/>
          </a:p>
        </p:txBody>
      </p:sp>
      <p:sp>
        <p:nvSpPr>
          <p:cNvPr id="5" name="Text 2"/>
          <p:cNvSpPr/>
          <p:nvPr/>
        </p:nvSpPr>
        <p:spPr>
          <a:xfrm>
            <a:off x="5580340" y="3202067"/>
            <a:ext cx="8176974" cy="2356471"/>
          </a:xfrm>
          <a:prstGeom prst="rect">
            <a:avLst/>
          </a:prstGeom>
          <a:noFill/>
          <a:ln/>
        </p:spPr>
        <p:txBody>
          <a:bodyPr wrap="square" lIns="0" tIns="0" rIns="0" bIns="0" rtlCol="0" anchor="t"/>
          <a:lstStyle/>
          <a:p>
            <a:pPr marL="342900" indent="-342900" algn="l">
              <a:lnSpc>
                <a:spcPts val="2650"/>
              </a:lnSpc>
              <a:buSzPct val="100000"/>
              <a:buChar char="•"/>
            </a:pPr>
            <a:r>
              <a:rPr lang="en-US" sz="1700" dirty="0">
                <a:solidFill>
                  <a:srgbClr val="383838"/>
                </a:solidFill>
                <a:latin typeface="Patrick Hand" pitchFamily="34" charset="0"/>
                <a:ea typeface="Patrick Hand" pitchFamily="34" charset="-122"/>
                <a:cs typeface="Patrick Hand" pitchFamily="34" charset="-120"/>
              </a:rPr>
              <a:t>Material bilan tanishuv: turli teksturalar (qalam, suvbo'yoq, pastel, loy) sensorny tajribani oshiradi.</a:t>
            </a:r>
            <a:endParaRPr lang="en-US" sz="1700" dirty="0"/>
          </a:p>
          <a:p>
            <a:pPr marL="342900" indent="-342900" algn="l">
              <a:lnSpc>
                <a:spcPts val="2650"/>
              </a:lnSpc>
              <a:buSzPct val="100000"/>
              <a:buChar char="•"/>
            </a:pPr>
            <a:r>
              <a:rPr lang="en-US" sz="1700" dirty="0">
                <a:solidFill>
                  <a:srgbClr val="383838"/>
                </a:solidFill>
                <a:latin typeface="Patrick Hand" pitchFamily="34" charset="0"/>
                <a:ea typeface="Patrick Hand" pitchFamily="34" charset="-122"/>
                <a:cs typeface="Patrick Hand" pitchFamily="34" charset="-120"/>
              </a:rPr>
              <a:t>Kompozitsiya va rang nazariyasi: rang uyg'unligini his qilish va vizual muvozanatni yaratish orqali estetik tushuncha shakllanadi.</a:t>
            </a:r>
            <a:endParaRPr lang="en-US" sz="1700" dirty="0"/>
          </a:p>
          <a:p>
            <a:pPr marL="342900" indent="-342900" algn="l">
              <a:lnSpc>
                <a:spcPts val="2650"/>
              </a:lnSpc>
              <a:buSzPct val="100000"/>
              <a:buChar char="•"/>
            </a:pPr>
            <a:r>
              <a:rPr lang="en-US" sz="1700" dirty="0">
                <a:solidFill>
                  <a:srgbClr val="383838"/>
                </a:solidFill>
                <a:latin typeface="Patrick Hand" pitchFamily="34" charset="0"/>
                <a:ea typeface="Patrick Hand" pitchFamily="34" charset="-122"/>
                <a:cs typeface="Patrick Hand" pitchFamily="34" charset="-120"/>
              </a:rPr>
              <a:t>Maqsadga erishish: kichik loyihalarni rejalashtirish va yakunlash orqali muvaffaqiyat hissi vujudga keladi.</a:t>
            </a:r>
            <a:endParaRPr lang="en-US" sz="1700" dirty="0"/>
          </a:p>
          <a:p>
            <a:pPr marL="342900" indent="-342900" algn="l">
              <a:lnSpc>
                <a:spcPts val="2650"/>
              </a:lnSpc>
              <a:buSzPct val="100000"/>
              <a:buChar char="•"/>
            </a:pPr>
            <a:r>
              <a:rPr lang="en-US" sz="1700" dirty="0">
                <a:solidFill>
                  <a:srgbClr val="383838"/>
                </a:solidFill>
                <a:latin typeface="Patrick Hand" pitchFamily="34" charset="0"/>
                <a:ea typeface="Patrick Hand" pitchFamily="34" charset="-122"/>
                <a:cs typeface="Patrick Hand" pitchFamily="34" charset="-120"/>
              </a:rPr>
              <a:t>Til va hikoya: rasm orqali bolalar o'z his-tuyg'ularini so'z bilan izohlashni o'rganadi.</a:t>
            </a:r>
            <a:endParaRPr lang="en-US" sz="1700" dirty="0"/>
          </a:p>
        </p:txBody>
      </p:sp>
      <p:sp>
        <p:nvSpPr>
          <p:cNvPr id="6" name="Text 3"/>
          <p:cNvSpPr/>
          <p:nvPr/>
        </p:nvSpPr>
        <p:spPr>
          <a:xfrm>
            <a:off x="5580340" y="5739036"/>
            <a:ext cx="8176974" cy="673179"/>
          </a:xfrm>
          <a:prstGeom prst="rect">
            <a:avLst/>
          </a:prstGeom>
          <a:noFill/>
          <a:ln/>
        </p:spPr>
        <p:txBody>
          <a:bodyPr wrap="square" lIns="0" tIns="0" rIns="0" bIns="0" rtlCol="0" anchor="t"/>
          <a:lstStyle/>
          <a:p>
            <a:pPr marL="0" indent="0" algn="l">
              <a:lnSpc>
                <a:spcPts val="2650"/>
              </a:lnSpc>
              <a:buNone/>
            </a:pPr>
            <a:r>
              <a:rPr lang="en-US" sz="1700" dirty="0">
                <a:solidFill>
                  <a:srgbClr val="383838"/>
                </a:solidFill>
                <a:latin typeface="Patrick Hand" pitchFamily="34" charset="0"/>
                <a:ea typeface="Patrick Hand" pitchFamily="34" charset="-122"/>
                <a:cs typeface="Patrick Hand" pitchFamily="34" charset="-120"/>
              </a:rPr>
              <a:t>Amaliy mashg'ulotlar misoli: haftalik "material kashfiyoti" darsi — har safar yangi vosita tanishtiriladi, bolalar mustaqil eksperiment o'tkazadi va yakuniy ish haqida qisqacha hikoya qiladi.</a:t>
            </a:r>
            <a:endParaRPr lang="en-US" sz="17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5563" y="1243370"/>
            <a:ext cx="6558915" cy="347782"/>
          </a:xfrm>
          <a:prstGeom prst="rect">
            <a:avLst/>
          </a:prstGeom>
          <a:noFill/>
          <a:ln/>
        </p:spPr>
        <p:txBody>
          <a:bodyPr wrap="none" lIns="0" tIns="0" rIns="0" bIns="0" rtlCol="0" anchor="t"/>
          <a:lstStyle/>
          <a:p>
            <a:pPr marL="0" indent="0" algn="l">
              <a:lnSpc>
                <a:spcPts val="2700"/>
              </a:lnSpc>
              <a:buNone/>
            </a:pPr>
            <a:r>
              <a:rPr lang="en-US" sz="2150" dirty="0">
                <a:solidFill>
                  <a:srgbClr val="383838"/>
                </a:solidFill>
                <a:latin typeface="Patrick Hand" pitchFamily="34" charset="0"/>
                <a:ea typeface="Patrick Hand" pitchFamily="34" charset="-122"/>
                <a:cs typeface="Patrick Hand" pitchFamily="34" charset="-120"/>
              </a:rPr>
              <a:t>Musiqa va raqs: Bolalarning hissiy va estetik rivojlanishidagi o'rni</a:t>
            </a:r>
            <a:endParaRPr lang="en-US" sz="2150"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95563" y="1778913"/>
            <a:ext cx="434697" cy="434697"/>
          </a:xfrm>
          <a:prstGeom prst="rect">
            <a:avLst/>
          </a:prstGeom>
        </p:spPr>
      </p:pic>
      <p:sp>
        <p:nvSpPr>
          <p:cNvPr id="5" name="Text 1"/>
          <p:cNvSpPr/>
          <p:nvPr/>
        </p:nvSpPr>
        <p:spPr>
          <a:xfrm>
            <a:off x="695563" y="2370058"/>
            <a:ext cx="1739027" cy="217408"/>
          </a:xfrm>
          <a:prstGeom prst="rect">
            <a:avLst/>
          </a:prstGeom>
          <a:noFill/>
          <a:ln/>
        </p:spPr>
        <p:txBody>
          <a:bodyPr wrap="none" lIns="0" tIns="0" rIns="0" bIns="0" rtlCol="0" anchor="t"/>
          <a:lstStyle/>
          <a:p>
            <a:pPr marL="0" indent="0" algn="l">
              <a:lnSpc>
                <a:spcPts val="1700"/>
              </a:lnSpc>
              <a:buNone/>
            </a:pPr>
            <a:r>
              <a:rPr lang="en-US" sz="1350" dirty="0">
                <a:solidFill>
                  <a:srgbClr val="383838"/>
                </a:solidFill>
                <a:latin typeface="Patrick Hand" pitchFamily="34" charset="0"/>
                <a:ea typeface="Patrick Hand" pitchFamily="34" charset="-122"/>
                <a:cs typeface="Patrick Hand" pitchFamily="34" charset="-120"/>
              </a:rPr>
              <a:t>Hissiy ifoda</a:t>
            </a:r>
            <a:endParaRPr lang="en-US" sz="1350" dirty="0"/>
          </a:p>
        </p:txBody>
      </p:sp>
      <p:sp>
        <p:nvSpPr>
          <p:cNvPr id="6" name="Text 2"/>
          <p:cNvSpPr/>
          <p:nvPr/>
        </p:nvSpPr>
        <p:spPr>
          <a:xfrm>
            <a:off x="695563" y="2662595"/>
            <a:ext cx="7752874" cy="478631"/>
          </a:xfrm>
          <a:prstGeom prst="rect">
            <a:avLst/>
          </a:prstGeom>
          <a:noFill/>
          <a:ln/>
        </p:spPr>
        <p:txBody>
          <a:bodyPr wrap="square" lIns="0" tIns="0" rIns="0" bIns="0" rtlCol="0" anchor="t"/>
          <a:lstStyle/>
          <a:p>
            <a:pPr marL="0" indent="0" algn="l">
              <a:lnSpc>
                <a:spcPts val="1850"/>
              </a:lnSpc>
              <a:buNone/>
            </a:pPr>
            <a:r>
              <a:rPr lang="en-US" sz="1350" dirty="0">
                <a:solidFill>
                  <a:srgbClr val="383838"/>
                </a:solidFill>
                <a:latin typeface="Patrick Hand" pitchFamily="34" charset="0"/>
                <a:ea typeface="Patrick Hand" pitchFamily="34" charset="-122"/>
                <a:cs typeface="Patrick Hand" pitchFamily="34" charset="-120"/>
              </a:rPr>
              <a:t>Musiqa va raqs orqali bolalar turli hissiyotlarni (quvonch, qayg'u, g'azab) ritm va harakat orqali ifodalashni oʻrganadi, bu esa emotsional intellektni oshiradi.</a:t>
            </a:r>
            <a:endParaRPr lang="en-US" sz="1350" dirty="0"/>
          </a:p>
        </p:txBody>
      </p:sp>
      <p:pic>
        <p:nvPicPr>
          <p:cNvPr id="7" name="Image 2" descr="preencoded.png"/>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695563" y="3391614"/>
            <a:ext cx="434697" cy="434697"/>
          </a:xfrm>
          <a:prstGeom prst="rect">
            <a:avLst/>
          </a:prstGeom>
        </p:spPr>
      </p:pic>
      <p:sp>
        <p:nvSpPr>
          <p:cNvPr id="8" name="Text 3"/>
          <p:cNvSpPr/>
          <p:nvPr/>
        </p:nvSpPr>
        <p:spPr>
          <a:xfrm>
            <a:off x="695563" y="3982760"/>
            <a:ext cx="1739027" cy="217408"/>
          </a:xfrm>
          <a:prstGeom prst="rect">
            <a:avLst/>
          </a:prstGeom>
          <a:noFill/>
          <a:ln/>
        </p:spPr>
        <p:txBody>
          <a:bodyPr wrap="none" lIns="0" tIns="0" rIns="0" bIns="0" rtlCol="0" anchor="t"/>
          <a:lstStyle/>
          <a:p>
            <a:pPr marL="0" indent="0" algn="l">
              <a:lnSpc>
                <a:spcPts val="1700"/>
              </a:lnSpc>
              <a:buNone/>
            </a:pPr>
            <a:r>
              <a:rPr lang="en-US" sz="1350" dirty="0">
                <a:solidFill>
                  <a:srgbClr val="383838"/>
                </a:solidFill>
                <a:latin typeface="Patrick Hand" pitchFamily="34" charset="0"/>
                <a:ea typeface="Patrick Hand" pitchFamily="34" charset="-122"/>
                <a:cs typeface="Patrick Hand" pitchFamily="34" charset="-120"/>
              </a:rPr>
              <a:t>Ritm va til rivoji</a:t>
            </a:r>
            <a:endParaRPr lang="en-US" sz="1350" dirty="0"/>
          </a:p>
        </p:txBody>
      </p:sp>
      <p:sp>
        <p:nvSpPr>
          <p:cNvPr id="9" name="Text 4"/>
          <p:cNvSpPr/>
          <p:nvPr/>
        </p:nvSpPr>
        <p:spPr>
          <a:xfrm>
            <a:off x="695563" y="4275296"/>
            <a:ext cx="7752874" cy="478631"/>
          </a:xfrm>
          <a:prstGeom prst="rect">
            <a:avLst/>
          </a:prstGeom>
          <a:noFill/>
          <a:ln/>
        </p:spPr>
        <p:txBody>
          <a:bodyPr wrap="square" lIns="0" tIns="0" rIns="0" bIns="0" rtlCol="0" anchor="t"/>
          <a:lstStyle/>
          <a:p>
            <a:pPr marL="0" indent="0" algn="l">
              <a:lnSpc>
                <a:spcPts val="1850"/>
              </a:lnSpc>
              <a:buNone/>
            </a:pPr>
            <a:r>
              <a:rPr lang="en-US" sz="1350" dirty="0">
                <a:solidFill>
                  <a:srgbClr val="383838"/>
                </a:solidFill>
                <a:latin typeface="Patrick Hand" pitchFamily="34" charset="0"/>
                <a:ea typeface="Patrick Hand" pitchFamily="34" charset="-122"/>
                <a:cs typeface="Patrick Hand" pitchFamily="34" charset="-120"/>
              </a:rPr>
              <a:t>Ritm duygʻusi nutq ritmini mustahkamlaydi, lugʻatni kengaytiradi va xotirani yaxshilaydi. Qo'shiqlar so'zlashuvni rag'batlantiradi.</a:t>
            </a:r>
            <a:endParaRPr lang="en-US" sz="1350" dirty="0"/>
          </a:p>
        </p:txBody>
      </p:sp>
      <p:pic>
        <p:nvPicPr>
          <p:cNvPr id="10" name="Image 3" descr="preencoded.png"/>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695563" y="5004316"/>
            <a:ext cx="434697" cy="434697"/>
          </a:xfrm>
          <a:prstGeom prst="rect">
            <a:avLst/>
          </a:prstGeom>
        </p:spPr>
      </p:pic>
      <p:sp>
        <p:nvSpPr>
          <p:cNvPr id="11" name="Text 5"/>
          <p:cNvSpPr/>
          <p:nvPr/>
        </p:nvSpPr>
        <p:spPr>
          <a:xfrm>
            <a:off x="695563" y="5595461"/>
            <a:ext cx="1739027" cy="217408"/>
          </a:xfrm>
          <a:prstGeom prst="rect">
            <a:avLst/>
          </a:prstGeom>
          <a:noFill/>
          <a:ln/>
        </p:spPr>
        <p:txBody>
          <a:bodyPr wrap="none" lIns="0" tIns="0" rIns="0" bIns="0" rtlCol="0" anchor="t"/>
          <a:lstStyle/>
          <a:p>
            <a:pPr marL="0" indent="0" algn="l">
              <a:lnSpc>
                <a:spcPts val="1700"/>
              </a:lnSpc>
              <a:buNone/>
            </a:pPr>
            <a:r>
              <a:rPr lang="en-US" sz="1350" dirty="0">
                <a:solidFill>
                  <a:srgbClr val="383838"/>
                </a:solidFill>
                <a:latin typeface="Patrick Hand" pitchFamily="34" charset="0"/>
                <a:ea typeface="Patrick Hand" pitchFamily="34" charset="-122"/>
                <a:cs typeface="Patrick Hand" pitchFamily="34" charset="-120"/>
              </a:rPr>
              <a:t>Motorika va koordinatsiya</a:t>
            </a:r>
            <a:endParaRPr lang="en-US" sz="1350" dirty="0"/>
          </a:p>
        </p:txBody>
      </p:sp>
      <p:sp>
        <p:nvSpPr>
          <p:cNvPr id="12" name="Text 6"/>
          <p:cNvSpPr/>
          <p:nvPr/>
        </p:nvSpPr>
        <p:spPr>
          <a:xfrm>
            <a:off x="695563" y="5887998"/>
            <a:ext cx="7752874" cy="478631"/>
          </a:xfrm>
          <a:prstGeom prst="rect">
            <a:avLst/>
          </a:prstGeom>
          <a:noFill/>
          <a:ln/>
        </p:spPr>
        <p:txBody>
          <a:bodyPr wrap="square" lIns="0" tIns="0" rIns="0" bIns="0" rtlCol="0" anchor="t"/>
          <a:lstStyle/>
          <a:p>
            <a:pPr marL="0" indent="0" algn="l">
              <a:lnSpc>
                <a:spcPts val="1850"/>
              </a:lnSpc>
              <a:buNone/>
            </a:pPr>
            <a:r>
              <a:rPr lang="en-US" sz="1350" dirty="0">
                <a:solidFill>
                  <a:srgbClr val="383838"/>
                </a:solidFill>
                <a:latin typeface="Patrick Hand" pitchFamily="34" charset="0"/>
                <a:ea typeface="Patrick Hand" pitchFamily="34" charset="-122"/>
                <a:cs typeface="Patrick Hand" pitchFamily="34" charset="-120"/>
              </a:rPr>
              <a:t>Raqs harakatlari jismoniy koordinatsiyani, muvofiqlikni va tana tasvirini yaxshilaydi. Bu sport va kundalik faoliyatga ham ijobiy taʼsir qiladi.</a:t>
            </a:r>
            <a:endParaRPr lang="en-US" sz="1350" dirty="0"/>
          </a:p>
        </p:txBody>
      </p:sp>
      <p:sp>
        <p:nvSpPr>
          <p:cNvPr id="13" name="Text 7"/>
          <p:cNvSpPr/>
          <p:nvPr/>
        </p:nvSpPr>
        <p:spPr>
          <a:xfrm>
            <a:off x="695563" y="6507480"/>
            <a:ext cx="7752874" cy="478631"/>
          </a:xfrm>
          <a:prstGeom prst="rect">
            <a:avLst/>
          </a:prstGeom>
          <a:noFill/>
          <a:ln/>
        </p:spPr>
        <p:txBody>
          <a:bodyPr wrap="square" lIns="0" tIns="0" rIns="0" bIns="0" rtlCol="0" anchor="t"/>
          <a:lstStyle/>
          <a:p>
            <a:pPr marL="0" indent="0" algn="l">
              <a:lnSpc>
                <a:spcPts val="1850"/>
              </a:lnSpc>
              <a:buNone/>
            </a:pPr>
            <a:r>
              <a:rPr lang="en-US" sz="1350" dirty="0">
                <a:solidFill>
                  <a:srgbClr val="383838"/>
                </a:solidFill>
                <a:latin typeface="Patrick Hand" pitchFamily="34" charset="0"/>
                <a:ea typeface="Patrick Hand" pitchFamily="34" charset="-122"/>
                <a:cs typeface="Patrick Hand" pitchFamily="34" charset="-120"/>
              </a:rPr>
              <a:t>Amaliy tavsiya: haftada kamida bir marta integratsiyalashgan musiqa-razm mashgʻuloti oʻtkazilsin — bolalar musiqa, harakat va obraz orqali hikoya yaratishsin.</a:t>
            </a:r>
            <a:endParaRPr lang="en-US" sz="13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835343" y="701278"/>
            <a:ext cx="8635603" cy="417552"/>
          </a:xfrm>
          <a:prstGeom prst="rect">
            <a:avLst/>
          </a:prstGeom>
          <a:noFill/>
          <a:ln/>
        </p:spPr>
        <p:txBody>
          <a:bodyPr wrap="none" lIns="0" tIns="0" rIns="0" bIns="0" rtlCol="0" anchor="t"/>
          <a:lstStyle/>
          <a:p>
            <a:pPr marL="0" indent="0" algn="l">
              <a:lnSpc>
                <a:spcPts val="3250"/>
              </a:lnSpc>
              <a:buNone/>
            </a:pPr>
            <a:r>
              <a:rPr lang="en-US" sz="2600" dirty="0">
                <a:solidFill>
                  <a:srgbClr val="383838"/>
                </a:solidFill>
                <a:latin typeface="Patrick Hand" pitchFamily="34" charset="0"/>
                <a:ea typeface="Patrick Hand" pitchFamily="34" charset="-122"/>
                <a:cs typeface="Patrick Hand" pitchFamily="34" charset="-120"/>
              </a:rPr>
              <a:t>Adabiyot va teatr: Hikoya qilish, rol o'ynash va fantaziyani rivojlantirish</a:t>
            </a:r>
            <a:endParaRPr lang="en-US" sz="2600" dirty="0"/>
          </a:p>
        </p:txBody>
      </p:sp>
      <p:sp>
        <p:nvSpPr>
          <p:cNvPr id="3" name="Shape 1"/>
          <p:cNvSpPr/>
          <p:nvPr/>
        </p:nvSpPr>
        <p:spPr>
          <a:xfrm>
            <a:off x="835343" y="2062163"/>
            <a:ext cx="4204811" cy="2462213"/>
          </a:xfrm>
          <a:prstGeom prst="roundRect">
            <a:avLst>
              <a:gd name="adj" fmla="val 3562"/>
            </a:avLst>
          </a:prstGeom>
          <a:solidFill>
            <a:srgbClr val="F7F7F7"/>
          </a:solidFill>
          <a:ln w="22860">
            <a:solidFill>
              <a:srgbClr val="CCCCCC"/>
            </a:solidFill>
            <a:prstDash val="solid"/>
          </a:ln>
        </p:spPr>
      </p:sp>
      <p:sp>
        <p:nvSpPr>
          <p:cNvPr id="4" name="Shape 2"/>
          <p:cNvSpPr/>
          <p:nvPr/>
        </p:nvSpPr>
        <p:spPr>
          <a:xfrm>
            <a:off x="858203" y="2085023"/>
            <a:ext cx="835343" cy="2416493"/>
          </a:xfrm>
          <a:prstGeom prst="roundRect">
            <a:avLst>
              <a:gd name="adj" fmla="val 7216"/>
            </a:avLst>
          </a:prstGeom>
          <a:solidFill>
            <a:srgbClr val="E6E6E6"/>
          </a:solidFill>
          <a:ln/>
        </p:spPr>
      </p:sp>
      <p:sp>
        <p:nvSpPr>
          <p:cNvPr id="5" name="Text 3"/>
          <p:cNvSpPr/>
          <p:nvPr/>
        </p:nvSpPr>
        <p:spPr>
          <a:xfrm>
            <a:off x="1115378" y="3097530"/>
            <a:ext cx="313253" cy="391478"/>
          </a:xfrm>
          <a:prstGeom prst="rect">
            <a:avLst/>
          </a:prstGeom>
          <a:noFill/>
          <a:ln/>
        </p:spPr>
        <p:txBody>
          <a:bodyPr wrap="none" lIns="0" tIns="0" rIns="0" bIns="0" rtlCol="0" anchor="t"/>
          <a:lstStyle/>
          <a:p>
            <a:pPr marL="0" indent="0" algn="l">
              <a:lnSpc>
                <a:spcPts val="2450"/>
              </a:lnSpc>
              <a:buNone/>
            </a:pPr>
            <a:r>
              <a:rPr lang="en-US" sz="2450" dirty="0">
                <a:solidFill>
                  <a:srgbClr val="383838"/>
                </a:solidFill>
                <a:latin typeface="Patrick Hand" pitchFamily="34" charset="0"/>
                <a:ea typeface="Patrick Hand" pitchFamily="34" charset="-122"/>
                <a:cs typeface="Patrick Hand" pitchFamily="34" charset="-120"/>
              </a:rPr>
              <a:t>1</a:t>
            </a:r>
            <a:endParaRPr lang="en-US" sz="2450" dirty="0"/>
          </a:p>
        </p:txBody>
      </p:sp>
      <p:sp>
        <p:nvSpPr>
          <p:cNvPr id="6" name="Text 4"/>
          <p:cNvSpPr/>
          <p:nvPr/>
        </p:nvSpPr>
        <p:spPr>
          <a:xfrm>
            <a:off x="1874044" y="2293858"/>
            <a:ext cx="2088356" cy="260985"/>
          </a:xfrm>
          <a:prstGeom prst="rect">
            <a:avLst/>
          </a:prstGeom>
          <a:noFill/>
          <a:ln/>
        </p:spPr>
        <p:txBody>
          <a:bodyPr wrap="none" lIns="0" tIns="0" rIns="0" bIns="0" rtlCol="0" anchor="t"/>
          <a:lstStyle/>
          <a:p>
            <a:pPr marL="0" indent="0" algn="l">
              <a:lnSpc>
                <a:spcPts val="2050"/>
              </a:lnSpc>
              <a:buNone/>
            </a:pPr>
            <a:r>
              <a:rPr lang="en-US" sz="1600" dirty="0">
                <a:solidFill>
                  <a:srgbClr val="383838"/>
                </a:solidFill>
                <a:latin typeface="Patrick Hand" pitchFamily="34" charset="0"/>
                <a:ea typeface="Patrick Hand" pitchFamily="34" charset="-122"/>
                <a:cs typeface="Patrick Hand" pitchFamily="34" charset="-120"/>
              </a:rPr>
              <a:t>Hikoya qilish</a:t>
            </a:r>
            <a:endParaRPr lang="en-US" sz="1600" dirty="0"/>
          </a:p>
        </p:txBody>
      </p:sp>
      <p:sp>
        <p:nvSpPr>
          <p:cNvPr id="7" name="Text 5"/>
          <p:cNvSpPr/>
          <p:nvPr/>
        </p:nvSpPr>
        <p:spPr>
          <a:xfrm>
            <a:off x="1874044" y="2735342"/>
            <a:ext cx="2934414" cy="1557338"/>
          </a:xfrm>
          <a:prstGeom prst="rect">
            <a:avLst/>
          </a:prstGeom>
          <a:noFill/>
          <a:ln/>
        </p:spPr>
        <p:txBody>
          <a:bodyPr wrap="square" lIns="0" tIns="0" rIns="0" bIns="0" rtlCol="0" anchor="t"/>
          <a:lstStyle/>
          <a:p>
            <a:pPr marL="0" indent="0" algn="l">
              <a:lnSpc>
                <a:spcPts val="2450"/>
              </a:lnSpc>
              <a:buNone/>
            </a:pPr>
            <a:r>
              <a:rPr lang="en-US" sz="1600" dirty="0">
                <a:solidFill>
                  <a:srgbClr val="383838"/>
                </a:solidFill>
                <a:latin typeface="Patrick Hand" pitchFamily="34" charset="0"/>
                <a:ea typeface="Patrick Hand" pitchFamily="34" charset="-122"/>
                <a:cs typeface="Patrick Hand" pitchFamily="34" charset="-120"/>
              </a:rPr>
              <a:t>Hikoyalar tilni, voqea tuzilishini va sabab-oqibat munosabatlarini tushunishni rivojlantiradi. Bolalarni savol berishga va personajlarni tahlil qilishga undaydi.</a:t>
            </a:r>
            <a:endParaRPr lang="en-US" sz="1600" dirty="0"/>
          </a:p>
        </p:txBody>
      </p:sp>
      <p:sp>
        <p:nvSpPr>
          <p:cNvPr id="8" name="Shape 6"/>
          <p:cNvSpPr/>
          <p:nvPr/>
        </p:nvSpPr>
        <p:spPr>
          <a:xfrm>
            <a:off x="835343" y="4704874"/>
            <a:ext cx="4204811" cy="2150745"/>
          </a:xfrm>
          <a:prstGeom prst="roundRect">
            <a:avLst>
              <a:gd name="adj" fmla="val 4078"/>
            </a:avLst>
          </a:prstGeom>
          <a:solidFill>
            <a:srgbClr val="F7F7F7"/>
          </a:solidFill>
          <a:ln w="22860">
            <a:solidFill>
              <a:srgbClr val="CCCCCC"/>
            </a:solidFill>
            <a:prstDash val="solid"/>
          </a:ln>
        </p:spPr>
      </p:sp>
      <p:sp>
        <p:nvSpPr>
          <p:cNvPr id="9" name="Shape 7"/>
          <p:cNvSpPr/>
          <p:nvPr/>
        </p:nvSpPr>
        <p:spPr>
          <a:xfrm>
            <a:off x="858203" y="4727734"/>
            <a:ext cx="835343" cy="2105025"/>
          </a:xfrm>
          <a:prstGeom prst="roundRect">
            <a:avLst>
              <a:gd name="adj" fmla="val 7216"/>
            </a:avLst>
          </a:prstGeom>
          <a:solidFill>
            <a:srgbClr val="E6E6E6"/>
          </a:solidFill>
          <a:ln/>
        </p:spPr>
      </p:sp>
      <p:sp>
        <p:nvSpPr>
          <p:cNvPr id="10" name="Text 8"/>
          <p:cNvSpPr/>
          <p:nvPr/>
        </p:nvSpPr>
        <p:spPr>
          <a:xfrm>
            <a:off x="1115378" y="5584507"/>
            <a:ext cx="313253" cy="391478"/>
          </a:xfrm>
          <a:prstGeom prst="rect">
            <a:avLst/>
          </a:prstGeom>
          <a:noFill/>
          <a:ln/>
        </p:spPr>
        <p:txBody>
          <a:bodyPr wrap="none" lIns="0" tIns="0" rIns="0" bIns="0" rtlCol="0" anchor="t"/>
          <a:lstStyle/>
          <a:p>
            <a:pPr marL="0" indent="0" algn="l">
              <a:lnSpc>
                <a:spcPts val="2450"/>
              </a:lnSpc>
              <a:buNone/>
            </a:pPr>
            <a:r>
              <a:rPr lang="en-US" sz="2450" dirty="0">
                <a:solidFill>
                  <a:srgbClr val="383838"/>
                </a:solidFill>
                <a:latin typeface="Patrick Hand" pitchFamily="34" charset="0"/>
                <a:ea typeface="Patrick Hand" pitchFamily="34" charset="-122"/>
                <a:cs typeface="Patrick Hand" pitchFamily="34" charset="-120"/>
              </a:rPr>
              <a:t>2</a:t>
            </a:r>
            <a:endParaRPr lang="en-US" sz="2450" dirty="0"/>
          </a:p>
        </p:txBody>
      </p:sp>
      <p:sp>
        <p:nvSpPr>
          <p:cNvPr id="11" name="Text 9"/>
          <p:cNvSpPr/>
          <p:nvPr/>
        </p:nvSpPr>
        <p:spPr>
          <a:xfrm>
            <a:off x="1874044" y="4936569"/>
            <a:ext cx="2088356" cy="260985"/>
          </a:xfrm>
          <a:prstGeom prst="rect">
            <a:avLst/>
          </a:prstGeom>
          <a:noFill/>
          <a:ln/>
        </p:spPr>
        <p:txBody>
          <a:bodyPr wrap="none" lIns="0" tIns="0" rIns="0" bIns="0" rtlCol="0" anchor="t"/>
          <a:lstStyle/>
          <a:p>
            <a:pPr marL="0" indent="0" algn="l">
              <a:lnSpc>
                <a:spcPts val="2050"/>
              </a:lnSpc>
              <a:buNone/>
            </a:pPr>
            <a:r>
              <a:rPr lang="en-US" sz="1600" dirty="0">
                <a:solidFill>
                  <a:srgbClr val="383838"/>
                </a:solidFill>
                <a:latin typeface="Patrick Hand" pitchFamily="34" charset="0"/>
                <a:ea typeface="Patrick Hand" pitchFamily="34" charset="-122"/>
                <a:cs typeface="Patrick Hand" pitchFamily="34" charset="-120"/>
              </a:rPr>
              <a:t>Rol o'ynash</a:t>
            </a:r>
            <a:endParaRPr lang="en-US" sz="1600" dirty="0"/>
          </a:p>
        </p:txBody>
      </p:sp>
      <p:sp>
        <p:nvSpPr>
          <p:cNvPr id="12" name="Text 10"/>
          <p:cNvSpPr/>
          <p:nvPr/>
        </p:nvSpPr>
        <p:spPr>
          <a:xfrm>
            <a:off x="1874044" y="5378053"/>
            <a:ext cx="2934414" cy="1245870"/>
          </a:xfrm>
          <a:prstGeom prst="rect">
            <a:avLst/>
          </a:prstGeom>
          <a:noFill/>
          <a:ln/>
        </p:spPr>
        <p:txBody>
          <a:bodyPr wrap="square" lIns="0" tIns="0" rIns="0" bIns="0" rtlCol="0" anchor="t"/>
          <a:lstStyle/>
          <a:p>
            <a:pPr marL="0" indent="0" algn="l">
              <a:lnSpc>
                <a:spcPts val="2450"/>
              </a:lnSpc>
              <a:buNone/>
            </a:pPr>
            <a:r>
              <a:rPr lang="en-US" sz="1600" dirty="0">
                <a:solidFill>
                  <a:srgbClr val="383838"/>
                </a:solidFill>
                <a:latin typeface="Patrick Hand" pitchFamily="34" charset="0"/>
                <a:ea typeface="Patrick Hand" pitchFamily="34" charset="-122"/>
                <a:cs typeface="Patrick Hand" pitchFamily="34" charset="-120"/>
              </a:rPr>
              <a:t>Rol oʻyinlari orqali ijtimoiy rollarni sinash, muomala qoidalarini oʻrganish va empatiyani mustahkamlash mumkin.</a:t>
            </a:r>
            <a:endParaRPr lang="en-US" sz="1600" dirty="0"/>
          </a:p>
        </p:txBody>
      </p:sp>
      <p:pic>
        <p:nvPicPr>
          <p:cNvPr id="13" name="Image 0" descr="preencoded.png"/>
          <p:cNvPicPr>
            <a:picLocks noChangeAspect="1"/>
          </p:cNvPicPr>
          <p:nvPr/>
        </p:nvPicPr>
        <p:blipFill>
          <a:blip r:embed="rId3"/>
          <a:stretch>
            <a:fillRect/>
          </a:stretch>
        </p:blipFill>
        <p:spPr>
          <a:xfrm>
            <a:off x="5557123" y="1592699"/>
            <a:ext cx="8245435" cy="4947166"/>
          </a:xfrm>
          <a:prstGeom prst="rect">
            <a:avLst/>
          </a:prstGeom>
        </p:spPr>
      </p:pic>
      <p:sp>
        <p:nvSpPr>
          <p:cNvPr id="14" name="Text 11"/>
          <p:cNvSpPr/>
          <p:nvPr/>
        </p:nvSpPr>
        <p:spPr>
          <a:xfrm>
            <a:off x="5557123" y="6742986"/>
            <a:ext cx="8245435" cy="622935"/>
          </a:xfrm>
          <a:prstGeom prst="rect">
            <a:avLst/>
          </a:prstGeom>
          <a:noFill/>
          <a:ln/>
        </p:spPr>
        <p:txBody>
          <a:bodyPr wrap="square" lIns="0" tIns="0" rIns="0" bIns="0" rtlCol="0" anchor="t"/>
          <a:lstStyle/>
          <a:p>
            <a:pPr marL="0" indent="0" algn="l">
              <a:lnSpc>
                <a:spcPts val="2450"/>
              </a:lnSpc>
              <a:buNone/>
            </a:pPr>
            <a:r>
              <a:rPr lang="en-US" sz="1600" dirty="0">
                <a:solidFill>
                  <a:srgbClr val="383838"/>
                </a:solidFill>
                <a:latin typeface="Patrick Hand" pitchFamily="34" charset="0"/>
                <a:ea typeface="Patrick Hand" pitchFamily="34" charset="-122"/>
                <a:cs typeface="Patrick Hand" pitchFamily="34" charset="-120"/>
              </a:rPr>
              <a:t>Amaliy mashq: "Kichik sahna" loyihasi — bolalar qisqa sahna asarlarini yozishadi, kostyum va sahna dizaynini yaratishadi, sahnaga chiqish orqali jamoaviy ishlash va bosim ostida ishtirok etish tajribasini oladilar.</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966073" y="1027509"/>
            <a:ext cx="9933265" cy="483037"/>
          </a:xfrm>
          <a:prstGeom prst="rect">
            <a:avLst/>
          </a:prstGeom>
          <a:noFill/>
          <a:ln/>
        </p:spPr>
        <p:txBody>
          <a:bodyPr wrap="none" lIns="0" tIns="0" rIns="0" bIns="0" rtlCol="0" anchor="t"/>
          <a:lstStyle/>
          <a:p>
            <a:pPr marL="0" indent="0" algn="l">
              <a:lnSpc>
                <a:spcPts val="3800"/>
              </a:lnSpc>
              <a:buNone/>
            </a:pPr>
            <a:r>
              <a:rPr lang="en-US" sz="3000" dirty="0">
                <a:solidFill>
                  <a:srgbClr val="383838"/>
                </a:solidFill>
                <a:latin typeface="Patrick Hand" pitchFamily="34" charset="0"/>
                <a:ea typeface="Patrick Hand" pitchFamily="34" charset="-122"/>
                <a:cs typeface="Patrick Hand" pitchFamily="34" charset="-120"/>
              </a:rPr>
              <a:t>Amaliy mashg'ulotlar va loyihalar: Art pedagogikani amaliyotda qo'llash</a:t>
            </a:r>
            <a:endParaRPr lang="en-US" sz="3000" dirty="0"/>
          </a:p>
        </p:txBody>
      </p:sp>
      <p:pic>
        <p:nvPicPr>
          <p:cNvPr id="3" name="Image 0" descr="preencoded.png"/>
          <p:cNvPicPr>
            <a:picLocks noChangeAspect="1"/>
          </p:cNvPicPr>
          <p:nvPr/>
        </p:nvPicPr>
        <p:blipFill>
          <a:blip r:embed="rId3"/>
          <a:stretch>
            <a:fillRect/>
          </a:stretch>
        </p:blipFill>
        <p:spPr>
          <a:xfrm>
            <a:off x="966073" y="1993583"/>
            <a:ext cx="1773793" cy="1096208"/>
          </a:xfrm>
          <a:prstGeom prst="rect">
            <a:avLst/>
          </a:prstGeom>
        </p:spPr>
      </p:pic>
      <p:sp>
        <p:nvSpPr>
          <p:cNvPr id="4" name="Text 1"/>
          <p:cNvSpPr/>
          <p:nvPr/>
        </p:nvSpPr>
        <p:spPr>
          <a:xfrm>
            <a:off x="966073" y="3391614"/>
            <a:ext cx="2415302" cy="301943"/>
          </a:xfrm>
          <a:prstGeom prst="rect">
            <a:avLst/>
          </a:prstGeom>
          <a:noFill/>
          <a:ln/>
        </p:spPr>
        <p:txBody>
          <a:bodyPr wrap="non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Ekologik kollaj</a:t>
            </a:r>
            <a:endParaRPr lang="en-US" sz="1900" dirty="0"/>
          </a:p>
        </p:txBody>
      </p:sp>
      <p:sp>
        <p:nvSpPr>
          <p:cNvPr id="5" name="Text 2"/>
          <p:cNvSpPr/>
          <p:nvPr/>
        </p:nvSpPr>
        <p:spPr>
          <a:xfrm>
            <a:off x="966073" y="3838456"/>
            <a:ext cx="4031456" cy="2318861"/>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Ma'lumot: Qayta ishlangan materiallardan foydalanib kollaj yaratish — bolalarda mudofaa hissi, materiallar bilan muloqot va muammolarni yechish qobiliyatini rivojlantiradi. Har bir bola o'z asarini taqdim etadi va nimani tanlaganini izohlaydi.</a:t>
            </a:r>
            <a:endParaRPr lang="en-US" sz="1900" dirty="0"/>
          </a:p>
        </p:txBody>
      </p:sp>
      <p:pic>
        <p:nvPicPr>
          <p:cNvPr id="6" name="Image 1" descr="preencoded.png"/>
          <p:cNvPicPr>
            <a:picLocks noChangeAspect="1"/>
          </p:cNvPicPr>
          <p:nvPr/>
        </p:nvPicPr>
        <p:blipFill>
          <a:blip r:embed="rId4"/>
          <a:stretch>
            <a:fillRect/>
          </a:stretch>
        </p:blipFill>
        <p:spPr>
          <a:xfrm>
            <a:off x="5299353" y="1993583"/>
            <a:ext cx="1773793" cy="1096208"/>
          </a:xfrm>
          <a:prstGeom prst="rect">
            <a:avLst/>
          </a:prstGeom>
        </p:spPr>
      </p:pic>
      <p:sp>
        <p:nvSpPr>
          <p:cNvPr id="7" name="Text 3"/>
          <p:cNvSpPr/>
          <p:nvPr/>
        </p:nvSpPr>
        <p:spPr>
          <a:xfrm>
            <a:off x="5299353" y="3391614"/>
            <a:ext cx="2415302" cy="301943"/>
          </a:xfrm>
          <a:prstGeom prst="rect">
            <a:avLst/>
          </a:prstGeom>
          <a:noFill/>
          <a:ln/>
        </p:spPr>
        <p:txBody>
          <a:bodyPr wrap="non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Maktabgacha mavzuli mural</a:t>
            </a:r>
            <a:endParaRPr lang="en-US" sz="1900" dirty="0"/>
          </a:p>
        </p:txBody>
      </p:sp>
      <p:sp>
        <p:nvSpPr>
          <p:cNvPr id="8" name="Text 4"/>
          <p:cNvSpPr/>
          <p:nvPr/>
        </p:nvSpPr>
        <p:spPr>
          <a:xfrm>
            <a:off x="5299353" y="3838456"/>
            <a:ext cx="4031575" cy="1545908"/>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Ko'p bosqichli loyiha: g'oya moslashtirish, ishlash rejasi, turli texnikalarni qoʻllash va yakuniy namoyish — jamoaviy ish va vaqtni rejalashtirish koʻnikmalarini oshiradi.</a:t>
            </a:r>
            <a:endParaRPr lang="en-US" sz="1900" dirty="0"/>
          </a:p>
        </p:txBody>
      </p:sp>
      <p:pic>
        <p:nvPicPr>
          <p:cNvPr id="9" name="Image 2" descr="preencoded.png"/>
          <p:cNvPicPr>
            <a:picLocks noChangeAspect="1"/>
          </p:cNvPicPr>
          <p:nvPr/>
        </p:nvPicPr>
        <p:blipFill>
          <a:blip r:embed="rId5"/>
          <a:stretch>
            <a:fillRect/>
          </a:stretch>
        </p:blipFill>
        <p:spPr>
          <a:xfrm>
            <a:off x="9632752" y="1993583"/>
            <a:ext cx="1773793" cy="1096208"/>
          </a:xfrm>
          <a:prstGeom prst="rect">
            <a:avLst/>
          </a:prstGeom>
        </p:spPr>
      </p:pic>
      <p:sp>
        <p:nvSpPr>
          <p:cNvPr id="10" name="Text 5"/>
          <p:cNvSpPr/>
          <p:nvPr/>
        </p:nvSpPr>
        <p:spPr>
          <a:xfrm>
            <a:off x="9632752" y="3391614"/>
            <a:ext cx="4031456" cy="603885"/>
          </a:xfrm>
          <a:prstGeom prst="rect">
            <a:avLst/>
          </a:prstGeom>
          <a:noFill/>
          <a:ln/>
        </p:spPr>
        <p:txBody>
          <a:bodyPr wrap="squar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Qo'lda tayyorlangan marionetka va dramatizatsiya</a:t>
            </a:r>
            <a:endParaRPr lang="en-US" sz="1900" dirty="0"/>
          </a:p>
        </p:txBody>
      </p:sp>
      <p:sp>
        <p:nvSpPr>
          <p:cNvPr id="11" name="Text 6"/>
          <p:cNvSpPr/>
          <p:nvPr/>
        </p:nvSpPr>
        <p:spPr>
          <a:xfrm>
            <a:off x="9632752" y="4140398"/>
            <a:ext cx="4031456" cy="1545908"/>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Bu loyiha hikoya tuzish, ssenariy yozish va sahna tili amaliyotini beradi. Har bir bola sahnadagi rolini o'rganadi va boshqalar bilan hamkorlik qiladi.</a:t>
            </a:r>
            <a:endParaRPr lang="en-US" sz="1900" dirty="0"/>
          </a:p>
        </p:txBody>
      </p:sp>
      <p:sp>
        <p:nvSpPr>
          <p:cNvPr id="12" name="Text 7"/>
          <p:cNvSpPr/>
          <p:nvPr/>
        </p:nvSpPr>
        <p:spPr>
          <a:xfrm>
            <a:off x="966073" y="6429018"/>
            <a:ext cx="12698254" cy="772954"/>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Har bir loyiha uchun: maqsadlar, zarur materiallar ro'yxati, vaqt jadvali va baholash mezonlari (amaliy ko'nikmalar, ijodiy yondashuv, hamkorlik) aniq belgilansin.</a:t>
            </a:r>
            <a:endParaRPr lang="en-US" sz="1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99108" y="1608296"/>
            <a:ext cx="7718584" cy="712708"/>
          </a:xfrm>
          <a:prstGeom prst="rect">
            <a:avLst/>
          </a:prstGeom>
          <a:noFill/>
          <a:ln/>
        </p:spPr>
        <p:txBody>
          <a:bodyPr wrap="square" lIns="0" tIns="0" rIns="0" bIns="0" rtlCol="0" anchor="t"/>
          <a:lstStyle/>
          <a:p>
            <a:pPr marL="0" indent="0" algn="l">
              <a:lnSpc>
                <a:spcPts val="2800"/>
              </a:lnSpc>
              <a:buNone/>
            </a:pPr>
            <a:r>
              <a:rPr lang="en-US" sz="2200" dirty="0">
                <a:solidFill>
                  <a:srgbClr val="383838"/>
                </a:solidFill>
                <a:latin typeface="Patrick Hand" pitchFamily="34" charset="0"/>
                <a:ea typeface="Patrick Hand" pitchFamily="34" charset="-122"/>
                <a:cs typeface="Patrick Hand" pitchFamily="34" charset="-120"/>
              </a:rPr>
              <a:t>Ota-onalar va tarbiyachilar uchun tavsiyalar: Bolalarning ijodiy rivojlanishini qo'llab-quvvatlash</a:t>
            </a:r>
            <a:endParaRPr lang="en-US" sz="2200" dirty="0"/>
          </a:p>
        </p:txBody>
      </p:sp>
      <p:sp>
        <p:nvSpPr>
          <p:cNvPr id="4" name="Shape 1"/>
          <p:cNvSpPr/>
          <p:nvPr/>
        </p:nvSpPr>
        <p:spPr>
          <a:xfrm>
            <a:off x="6199108" y="2518172"/>
            <a:ext cx="2485192" cy="2159675"/>
          </a:xfrm>
          <a:prstGeom prst="roundRect">
            <a:avLst>
              <a:gd name="adj" fmla="val 19801"/>
            </a:avLst>
          </a:prstGeom>
          <a:solidFill>
            <a:srgbClr val="E6E6E6"/>
          </a:solidFill>
          <a:ln w="7620">
            <a:solidFill>
              <a:srgbClr val="CCCCCC"/>
            </a:solidFill>
            <a:prstDash val="solid"/>
          </a:ln>
        </p:spPr>
      </p:sp>
      <p:sp>
        <p:nvSpPr>
          <p:cNvPr id="5" name="Text 2"/>
          <p:cNvSpPr/>
          <p:nvPr/>
        </p:nvSpPr>
        <p:spPr>
          <a:xfrm>
            <a:off x="6384846" y="2703909"/>
            <a:ext cx="1781770" cy="222766"/>
          </a:xfrm>
          <a:prstGeom prst="rect">
            <a:avLst/>
          </a:prstGeom>
          <a:noFill/>
          <a:ln/>
        </p:spPr>
        <p:txBody>
          <a:bodyPr wrap="none" lIns="0" tIns="0" rIns="0" bIns="0" rtlCol="0" anchor="t"/>
          <a:lstStyle/>
          <a:p>
            <a:pPr marL="0" indent="0" algn="l">
              <a:lnSpc>
                <a:spcPts val="1750"/>
              </a:lnSpc>
              <a:buNone/>
            </a:pPr>
            <a:r>
              <a:rPr lang="en-US" sz="1400" dirty="0">
                <a:solidFill>
                  <a:srgbClr val="000000"/>
                </a:solidFill>
                <a:latin typeface="Patrick Hand" pitchFamily="34" charset="0"/>
                <a:ea typeface="Patrick Hand" pitchFamily="34" charset="-122"/>
                <a:cs typeface="Patrick Hand" pitchFamily="34" charset="-120"/>
              </a:rPr>
              <a:t>Muvofiq muhit yaratish</a:t>
            </a:r>
            <a:endParaRPr lang="en-US" sz="1400" dirty="0"/>
          </a:p>
        </p:txBody>
      </p:sp>
      <p:sp>
        <p:nvSpPr>
          <p:cNvPr id="6" name="Text 3"/>
          <p:cNvSpPr/>
          <p:nvPr/>
        </p:nvSpPr>
        <p:spPr>
          <a:xfrm>
            <a:off x="6384846" y="3005495"/>
            <a:ext cx="2113717" cy="1486614"/>
          </a:xfrm>
          <a:prstGeom prst="rect">
            <a:avLst/>
          </a:prstGeom>
          <a:noFill/>
          <a:ln/>
        </p:spPr>
        <p:txBody>
          <a:bodyPr wrap="square" lIns="0" tIns="0" rIns="0" bIns="0" rtlCol="0" anchor="t"/>
          <a:lstStyle/>
          <a:p>
            <a:pPr marL="0" indent="0" algn="l">
              <a:lnSpc>
                <a:spcPts val="1950"/>
              </a:lnSpc>
              <a:buNone/>
            </a:pPr>
            <a:r>
              <a:rPr lang="en-US" sz="1400" dirty="0">
                <a:solidFill>
                  <a:srgbClr val="000000"/>
                </a:solidFill>
                <a:latin typeface="Patrick Hand" pitchFamily="34" charset="0"/>
                <a:ea typeface="Patrick Hand" pitchFamily="34" charset="-122"/>
                <a:cs typeface="Patrick Hand" pitchFamily="34" charset="-120"/>
              </a:rPr>
              <a:t>Uy va maktabda ochiq, xavfsiz va qulay sanʼat maydonchasi yarating. Materiallar doim mavjud boʻlishi kerak — qalamlar, boʻyoqlar, qogʻoz, turli teksturalar.</a:t>
            </a:r>
            <a:endParaRPr lang="en-US" sz="1400" dirty="0"/>
          </a:p>
        </p:txBody>
      </p:sp>
      <p:sp>
        <p:nvSpPr>
          <p:cNvPr id="7" name="Shape 4"/>
          <p:cNvSpPr/>
          <p:nvPr/>
        </p:nvSpPr>
        <p:spPr>
          <a:xfrm>
            <a:off x="8815745" y="2518172"/>
            <a:ext cx="2485192" cy="2159675"/>
          </a:xfrm>
          <a:prstGeom prst="roundRect">
            <a:avLst>
              <a:gd name="adj" fmla="val 19801"/>
            </a:avLst>
          </a:prstGeom>
          <a:solidFill>
            <a:srgbClr val="E6E6E6"/>
          </a:solidFill>
          <a:ln w="7620">
            <a:solidFill>
              <a:srgbClr val="CCCCCC"/>
            </a:solidFill>
            <a:prstDash val="solid"/>
          </a:ln>
        </p:spPr>
      </p:sp>
      <p:sp>
        <p:nvSpPr>
          <p:cNvPr id="8" name="Text 5"/>
          <p:cNvSpPr/>
          <p:nvPr/>
        </p:nvSpPr>
        <p:spPr>
          <a:xfrm>
            <a:off x="9001482" y="2703909"/>
            <a:ext cx="1781770" cy="222766"/>
          </a:xfrm>
          <a:prstGeom prst="rect">
            <a:avLst/>
          </a:prstGeom>
          <a:noFill/>
          <a:ln/>
        </p:spPr>
        <p:txBody>
          <a:bodyPr wrap="none" lIns="0" tIns="0" rIns="0" bIns="0" rtlCol="0" anchor="t"/>
          <a:lstStyle/>
          <a:p>
            <a:pPr marL="0" indent="0" algn="l">
              <a:lnSpc>
                <a:spcPts val="1750"/>
              </a:lnSpc>
              <a:buNone/>
            </a:pPr>
            <a:r>
              <a:rPr lang="en-US" sz="1400" dirty="0">
                <a:solidFill>
                  <a:srgbClr val="000000"/>
                </a:solidFill>
                <a:latin typeface="Patrick Hand" pitchFamily="34" charset="0"/>
                <a:ea typeface="Patrick Hand" pitchFamily="34" charset="-122"/>
                <a:cs typeface="Patrick Hand" pitchFamily="34" charset="-120"/>
              </a:rPr>
              <a:t>Jarayonni qadrlash</a:t>
            </a:r>
            <a:endParaRPr lang="en-US" sz="1400" dirty="0"/>
          </a:p>
        </p:txBody>
      </p:sp>
      <p:sp>
        <p:nvSpPr>
          <p:cNvPr id="9" name="Text 6"/>
          <p:cNvSpPr/>
          <p:nvPr/>
        </p:nvSpPr>
        <p:spPr>
          <a:xfrm>
            <a:off x="9001482" y="3005495"/>
            <a:ext cx="2113717" cy="1486614"/>
          </a:xfrm>
          <a:prstGeom prst="rect">
            <a:avLst/>
          </a:prstGeom>
          <a:noFill/>
          <a:ln/>
        </p:spPr>
        <p:txBody>
          <a:bodyPr wrap="square" lIns="0" tIns="0" rIns="0" bIns="0" rtlCol="0" anchor="t"/>
          <a:lstStyle/>
          <a:p>
            <a:pPr marL="0" indent="0" algn="l">
              <a:lnSpc>
                <a:spcPts val="1950"/>
              </a:lnSpc>
              <a:buNone/>
            </a:pPr>
            <a:r>
              <a:rPr lang="en-US" sz="1400" dirty="0">
                <a:solidFill>
                  <a:srgbClr val="000000"/>
                </a:solidFill>
                <a:latin typeface="Patrick Hand" pitchFamily="34" charset="0"/>
                <a:ea typeface="Patrick Hand" pitchFamily="34" charset="-122"/>
                <a:cs typeface="Patrick Hand" pitchFamily="34" charset="-120"/>
              </a:rPr>
              <a:t>Natijadan koʻra, jarayonni eʼtirof eting: savollar bering, bolani sinab koʻrishga undang, bahoni konstruktiv qiling. "Toʻgʻri" va "notoʻgʻri" chegarasini kengaytiring.</a:t>
            </a:r>
            <a:endParaRPr lang="en-US" sz="1400" dirty="0"/>
          </a:p>
        </p:txBody>
      </p:sp>
      <p:sp>
        <p:nvSpPr>
          <p:cNvPr id="10" name="Shape 7"/>
          <p:cNvSpPr/>
          <p:nvPr/>
        </p:nvSpPr>
        <p:spPr>
          <a:xfrm>
            <a:off x="11432381" y="2518172"/>
            <a:ext cx="2485311" cy="2159675"/>
          </a:xfrm>
          <a:prstGeom prst="roundRect">
            <a:avLst>
              <a:gd name="adj" fmla="val 19801"/>
            </a:avLst>
          </a:prstGeom>
          <a:solidFill>
            <a:srgbClr val="E6E6E6"/>
          </a:solidFill>
          <a:ln w="7620">
            <a:solidFill>
              <a:srgbClr val="CCCCCC"/>
            </a:solidFill>
            <a:prstDash val="solid"/>
          </a:ln>
        </p:spPr>
      </p:sp>
      <p:sp>
        <p:nvSpPr>
          <p:cNvPr id="11" name="Text 8"/>
          <p:cNvSpPr/>
          <p:nvPr/>
        </p:nvSpPr>
        <p:spPr>
          <a:xfrm>
            <a:off x="11618119" y="2703909"/>
            <a:ext cx="1781770" cy="222766"/>
          </a:xfrm>
          <a:prstGeom prst="rect">
            <a:avLst/>
          </a:prstGeom>
          <a:noFill/>
          <a:ln/>
        </p:spPr>
        <p:txBody>
          <a:bodyPr wrap="none" lIns="0" tIns="0" rIns="0" bIns="0" rtlCol="0" anchor="t"/>
          <a:lstStyle/>
          <a:p>
            <a:pPr marL="0" indent="0" algn="l">
              <a:lnSpc>
                <a:spcPts val="1750"/>
              </a:lnSpc>
              <a:buNone/>
            </a:pPr>
            <a:r>
              <a:rPr lang="en-US" sz="1400" dirty="0">
                <a:solidFill>
                  <a:srgbClr val="000000"/>
                </a:solidFill>
                <a:latin typeface="Patrick Hand" pitchFamily="34" charset="0"/>
                <a:ea typeface="Patrick Hand" pitchFamily="34" charset="-122"/>
                <a:cs typeface="Patrick Hand" pitchFamily="34" charset="-120"/>
              </a:rPr>
              <a:t>Integratsiya va rutinalash</a:t>
            </a:r>
            <a:endParaRPr lang="en-US" sz="1400" dirty="0"/>
          </a:p>
        </p:txBody>
      </p:sp>
      <p:sp>
        <p:nvSpPr>
          <p:cNvPr id="12" name="Text 9"/>
          <p:cNvSpPr/>
          <p:nvPr/>
        </p:nvSpPr>
        <p:spPr>
          <a:xfrm>
            <a:off x="11618119" y="3005495"/>
            <a:ext cx="2113836" cy="1238845"/>
          </a:xfrm>
          <a:prstGeom prst="rect">
            <a:avLst/>
          </a:prstGeom>
          <a:noFill/>
          <a:ln/>
        </p:spPr>
        <p:txBody>
          <a:bodyPr wrap="square" lIns="0" tIns="0" rIns="0" bIns="0" rtlCol="0" anchor="t"/>
          <a:lstStyle/>
          <a:p>
            <a:pPr marL="0" indent="0" algn="l">
              <a:lnSpc>
                <a:spcPts val="1950"/>
              </a:lnSpc>
              <a:buNone/>
            </a:pPr>
            <a:r>
              <a:rPr lang="en-US" sz="1400" dirty="0">
                <a:solidFill>
                  <a:srgbClr val="000000"/>
                </a:solidFill>
                <a:latin typeface="Patrick Hand" pitchFamily="34" charset="0"/>
                <a:ea typeface="Patrick Hand" pitchFamily="34" charset="-122"/>
                <a:cs typeface="Patrick Hand" pitchFamily="34" charset="-120"/>
              </a:rPr>
              <a:t>Sanʼatni kundalik jadvalga qoʻshing: qisqa, lekin doimiy mashgʻulotlar naf olib keladi. Masalan, har kuni 15–20 daqiqa ixtiyoriy ijodiy vaqt.</a:t>
            </a:r>
            <a:endParaRPr lang="en-US" sz="1400" dirty="0"/>
          </a:p>
        </p:txBody>
      </p:sp>
      <p:sp>
        <p:nvSpPr>
          <p:cNvPr id="13" name="Shape 10"/>
          <p:cNvSpPr/>
          <p:nvPr/>
        </p:nvSpPr>
        <p:spPr>
          <a:xfrm>
            <a:off x="6199108" y="4809292"/>
            <a:ext cx="7718584" cy="1168598"/>
          </a:xfrm>
          <a:prstGeom prst="roundRect">
            <a:avLst>
              <a:gd name="adj" fmla="val 36595"/>
            </a:avLst>
          </a:prstGeom>
          <a:solidFill>
            <a:srgbClr val="E6E6E6"/>
          </a:solidFill>
          <a:ln w="7620">
            <a:solidFill>
              <a:srgbClr val="CCCCCC"/>
            </a:solidFill>
            <a:prstDash val="solid"/>
          </a:ln>
        </p:spPr>
      </p:sp>
      <p:sp>
        <p:nvSpPr>
          <p:cNvPr id="14" name="Text 11"/>
          <p:cNvSpPr/>
          <p:nvPr/>
        </p:nvSpPr>
        <p:spPr>
          <a:xfrm>
            <a:off x="6384846" y="4995029"/>
            <a:ext cx="1843564" cy="222766"/>
          </a:xfrm>
          <a:prstGeom prst="rect">
            <a:avLst/>
          </a:prstGeom>
          <a:noFill/>
          <a:ln/>
        </p:spPr>
        <p:txBody>
          <a:bodyPr wrap="none" lIns="0" tIns="0" rIns="0" bIns="0" rtlCol="0" anchor="t"/>
          <a:lstStyle/>
          <a:p>
            <a:pPr marL="0" indent="0" algn="l">
              <a:lnSpc>
                <a:spcPts val="1750"/>
              </a:lnSpc>
              <a:buNone/>
            </a:pPr>
            <a:r>
              <a:rPr lang="en-US" sz="1400" dirty="0">
                <a:solidFill>
                  <a:srgbClr val="000000"/>
                </a:solidFill>
                <a:latin typeface="Patrick Hand" pitchFamily="34" charset="0"/>
                <a:ea typeface="Patrick Hand" pitchFamily="34" charset="-122"/>
                <a:cs typeface="Patrick Hand" pitchFamily="34" charset="-120"/>
              </a:rPr>
              <a:t>Oʻqituvchilar uchun baholash</a:t>
            </a:r>
            <a:endParaRPr lang="en-US" sz="1400" dirty="0"/>
          </a:p>
        </p:txBody>
      </p:sp>
      <p:sp>
        <p:nvSpPr>
          <p:cNvPr id="15" name="Text 12"/>
          <p:cNvSpPr/>
          <p:nvPr/>
        </p:nvSpPr>
        <p:spPr>
          <a:xfrm>
            <a:off x="6384846" y="5296614"/>
            <a:ext cx="7347109" cy="495538"/>
          </a:xfrm>
          <a:prstGeom prst="rect">
            <a:avLst/>
          </a:prstGeom>
          <a:noFill/>
          <a:ln/>
        </p:spPr>
        <p:txBody>
          <a:bodyPr wrap="square" lIns="0" tIns="0" rIns="0" bIns="0" rtlCol="0" anchor="t"/>
          <a:lstStyle/>
          <a:p>
            <a:pPr marL="0" indent="0" algn="l">
              <a:lnSpc>
                <a:spcPts val="1950"/>
              </a:lnSpc>
              <a:buNone/>
            </a:pPr>
            <a:r>
              <a:rPr lang="en-US" sz="1400" dirty="0">
                <a:solidFill>
                  <a:srgbClr val="000000"/>
                </a:solidFill>
                <a:latin typeface="Patrick Hand" pitchFamily="34" charset="0"/>
                <a:ea typeface="Patrick Hand" pitchFamily="34" charset="-122"/>
                <a:cs typeface="Patrick Hand" pitchFamily="34" charset="-120"/>
              </a:rPr>
              <a:t>Baholashda ko'nikmalarni va ijodiy jarayonni hisobga oling: mustaqil fikrlash, hamkorlik, eksperiment qilish va materiallarni tushunish.</a:t>
            </a:r>
            <a:endParaRPr lang="en-US" sz="1400" dirty="0"/>
          </a:p>
        </p:txBody>
      </p:sp>
      <p:sp>
        <p:nvSpPr>
          <p:cNvPr id="16" name="Text 13"/>
          <p:cNvSpPr/>
          <p:nvPr/>
        </p:nvSpPr>
        <p:spPr>
          <a:xfrm>
            <a:off x="6199108" y="6125766"/>
            <a:ext cx="7718584" cy="495538"/>
          </a:xfrm>
          <a:prstGeom prst="rect">
            <a:avLst/>
          </a:prstGeom>
          <a:noFill/>
          <a:ln/>
        </p:spPr>
        <p:txBody>
          <a:bodyPr wrap="square" lIns="0" tIns="0" rIns="0" bIns="0" rtlCol="0" anchor="t"/>
          <a:lstStyle/>
          <a:p>
            <a:pPr marL="0" indent="0" algn="l">
              <a:lnSpc>
                <a:spcPts val="1950"/>
              </a:lnSpc>
              <a:buNone/>
            </a:pPr>
            <a:r>
              <a:rPr lang="en-US" sz="1400" dirty="0">
                <a:solidFill>
                  <a:srgbClr val="383838"/>
                </a:solidFill>
                <a:latin typeface="Patrick Hand" pitchFamily="34" charset="0"/>
                <a:ea typeface="Patrick Hand" pitchFamily="34" charset="-122"/>
                <a:cs typeface="Patrick Hand" pitchFamily="34" charset="-120"/>
              </a:rPr>
              <a:t>Qoʻshimcha tavsiya: ota-onalar haftasiga bir marta "ijodiy daqiqa" tashkil qilib, bolaning ishiga oid ochiq muloqot oʻtkazsin — bu motivatsiyani oshiradi va ta'lim hamkorligini kuchaytiradi.</a:t>
            </a:r>
            <a:endParaRPr lang="en-US"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966073" y="969526"/>
            <a:ext cx="10639187" cy="483037"/>
          </a:xfrm>
          <a:prstGeom prst="rect">
            <a:avLst/>
          </a:prstGeom>
          <a:noFill/>
          <a:ln/>
        </p:spPr>
        <p:txBody>
          <a:bodyPr wrap="none" lIns="0" tIns="0" rIns="0" bIns="0" rtlCol="0" anchor="t"/>
          <a:lstStyle/>
          <a:p>
            <a:pPr marL="0" indent="0" algn="l">
              <a:lnSpc>
                <a:spcPts val="3800"/>
              </a:lnSpc>
              <a:buNone/>
            </a:pPr>
            <a:r>
              <a:rPr lang="en-US" sz="3000" dirty="0">
                <a:solidFill>
                  <a:srgbClr val="383838"/>
                </a:solidFill>
                <a:latin typeface="Patrick Hand" pitchFamily="34" charset="0"/>
                <a:ea typeface="Patrick Hand" pitchFamily="34" charset="-122"/>
                <a:cs typeface="Patrick Hand" pitchFamily="34" charset="-120"/>
              </a:rPr>
              <a:t>Xulosa: Art pedagogika orqali kelajak avlodning ijodiy shaxsini shakllantirish</a:t>
            </a:r>
            <a:endParaRPr lang="en-US" sz="3000" dirty="0"/>
          </a:p>
        </p:txBody>
      </p:sp>
      <p:sp>
        <p:nvSpPr>
          <p:cNvPr id="3" name="Text 1"/>
          <p:cNvSpPr/>
          <p:nvPr/>
        </p:nvSpPr>
        <p:spPr>
          <a:xfrm>
            <a:off x="966073" y="1935599"/>
            <a:ext cx="12698254" cy="1159431"/>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Art pedagogika maktabgacha yoshdagi bolalarda tafakkur, hissiyot va ijtimoiy qobiliyatlarni uygʻun ravishda rivojlantiradi. Uyushgan dastur va ongli amaliyot orqali biz bolalarga nafaqat sanʼat texnikasini, balki oʻzlarini ifoda etish, muammolarni ijodiy hal etish va jamiyatda faol ishtirok etish qobiliyatini bera olamiz.</a:t>
            </a:r>
            <a:endParaRPr lang="en-US" sz="1900" dirty="0"/>
          </a:p>
        </p:txBody>
      </p:sp>
      <p:sp>
        <p:nvSpPr>
          <p:cNvPr id="4" name="Shape 2"/>
          <p:cNvSpPr/>
          <p:nvPr/>
        </p:nvSpPr>
        <p:spPr>
          <a:xfrm>
            <a:off x="966073" y="3366730"/>
            <a:ext cx="543401" cy="543401"/>
          </a:xfrm>
          <a:prstGeom prst="roundRect">
            <a:avLst>
              <a:gd name="adj" fmla="val 18669"/>
            </a:avLst>
          </a:prstGeom>
          <a:solidFill>
            <a:srgbClr val="E6E6E6"/>
          </a:solidFill>
          <a:ln w="7620">
            <a:solidFill>
              <a:srgbClr val="CCCCCC"/>
            </a:solidFill>
            <a:prstDash val="solid"/>
          </a:ln>
        </p:spPr>
      </p:sp>
      <p:sp>
        <p:nvSpPr>
          <p:cNvPr id="5" name="Text 3"/>
          <p:cNvSpPr/>
          <p:nvPr/>
        </p:nvSpPr>
        <p:spPr>
          <a:xfrm>
            <a:off x="1092875" y="3457277"/>
            <a:ext cx="289798" cy="362307"/>
          </a:xfrm>
          <a:prstGeom prst="rect">
            <a:avLst/>
          </a:prstGeom>
          <a:noFill/>
          <a:ln/>
        </p:spPr>
        <p:txBody>
          <a:bodyPr wrap="none" lIns="0" tIns="0" rIns="0" bIns="0" rtlCol="0" anchor="t"/>
          <a:lstStyle/>
          <a:p>
            <a:pPr marL="0" indent="0" algn="ctr">
              <a:lnSpc>
                <a:spcPts val="2250"/>
              </a:lnSpc>
              <a:buNone/>
            </a:pPr>
            <a:r>
              <a:rPr lang="en-US" sz="2250" dirty="0">
                <a:solidFill>
                  <a:srgbClr val="383838"/>
                </a:solidFill>
                <a:latin typeface="Patrick Hand" pitchFamily="34" charset="0"/>
                <a:ea typeface="Patrick Hand" pitchFamily="34" charset="-122"/>
                <a:cs typeface="Patrick Hand" pitchFamily="34" charset="-120"/>
              </a:rPr>
              <a:t>1</a:t>
            </a:r>
            <a:endParaRPr lang="en-US" sz="2250" dirty="0"/>
          </a:p>
        </p:txBody>
      </p:sp>
      <p:sp>
        <p:nvSpPr>
          <p:cNvPr id="6" name="Text 4"/>
          <p:cNvSpPr/>
          <p:nvPr/>
        </p:nvSpPr>
        <p:spPr>
          <a:xfrm>
            <a:off x="1750933" y="3449717"/>
            <a:ext cx="2415302" cy="301943"/>
          </a:xfrm>
          <a:prstGeom prst="rect">
            <a:avLst/>
          </a:prstGeom>
          <a:noFill/>
          <a:ln/>
        </p:spPr>
        <p:txBody>
          <a:bodyPr wrap="non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Strategik tavsiya</a:t>
            </a:r>
            <a:endParaRPr lang="en-US" sz="1900" dirty="0"/>
          </a:p>
        </p:txBody>
      </p:sp>
      <p:sp>
        <p:nvSpPr>
          <p:cNvPr id="7" name="Text 5"/>
          <p:cNvSpPr/>
          <p:nvPr/>
        </p:nvSpPr>
        <p:spPr>
          <a:xfrm>
            <a:off x="1750933" y="3896558"/>
            <a:ext cx="3246596" cy="1932384"/>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Dasturlarni interdisipliner va amaliy loyihalar asosida rejalashtirish, tarbiyachilarni muntazam kasbiy rivojlantirish va ota-onalarni jalb qilish zarur.</a:t>
            </a:r>
            <a:endParaRPr lang="en-US" sz="1900" dirty="0"/>
          </a:p>
        </p:txBody>
      </p:sp>
      <p:sp>
        <p:nvSpPr>
          <p:cNvPr id="8" name="Shape 6"/>
          <p:cNvSpPr/>
          <p:nvPr/>
        </p:nvSpPr>
        <p:spPr>
          <a:xfrm>
            <a:off x="5299353" y="3366730"/>
            <a:ext cx="543401" cy="543401"/>
          </a:xfrm>
          <a:prstGeom prst="roundRect">
            <a:avLst>
              <a:gd name="adj" fmla="val 18669"/>
            </a:avLst>
          </a:prstGeom>
          <a:solidFill>
            <a:srgbClr val="E6E6E6"/>
          </a:solidFill>
          <a:ln w="7620">
            <a:solidFill>
              <a:srgbClr val="CCCCCC"/>
            </a:solidFill>
            <a:prstDash val="solid"/>
          </a:ln>
        </p:spPr>
      </p:sp>
      <p:sp>
        <p:nvSpPr>
          <p:cNvPr id="9" name="Text 7"/>
          <p:cNvSpPr/>
          <p:nvPr/>
        </p:nvSpPr>
        <p:spPr>
          <a:xfrm>
            <a:off x="5426154" y="3457277"/>
            <a:ext cx="289798" cy="362307"/>
          </a:xfrm>
          <a:prstGeom prst="rect">
            <a:avLst/>
          </a:prstGeom>
          <a:noFill/>
          <a:ln/>
        </p:spPr>
        <p:txBody>
          <a:bodyPr wrap="none" lIns="0" tIns="0" rIns="0" bIns="0" rtlCol="0" anchor="t"/>
          <a:lstStyle/>
          <a:p>
            <a:pPr marL="0" indent="0" algn="ctr">
              <a:lnSpc>
                <a:spcPts val="2250"/>
              </a:lnSpc>
              <a:buNone/>
            </a:pPr>
            <a:r>
              <a:rPr lang="en-US" sz="2250" dirty="0">
                <a:solidFill>
                  <a:srgbClr val="383838"/>
                </a:solidFill>
                <a:latin typeface="Patrick Hand" pitchFamily="34" charset="0"/>
                <a:ea typeface="Patrick Hand" pitchFamily="34" charset="-122"/>
                <a:cs typeface="Patrick Hand" pitchFamily="34" charset="-120"/>
              </a:rPr>
              <a:t>2</a:t>
            </a:r>
            <a:endParaRPr lang="en-US" sz="2250" dirty="0"/>
          </a:p>
        </p:txBody>
      </p:sp>
      <p:sp>
        <p:nvSpPr>
          <p:cNvPr id="10" name="Text 8"/>
          <p:cNvSpPr/>
          <p:nvPr/>
        </p:nvSpPr>
        <p:spPr>
          <a:xfrm>
            <a:off x="6084213" y="3449717"/>
            <a:ext cx="2415302" cy="301943"/>
          </a:xfrm>
          <a:prstGeom prst="rect">
            <a:avLst/>
          </a:prstGeom>
          <a:noFill/>
          <a:ln/>
        </p:spPr>
        <p:txBody>
          <a:bodyPr wrap="non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O'lchov va baholash</a:t>
            </a:r>
            <a:endParaRPr lang="en-US" sz="1900" dirty="0"/>
          </a:p>
        </p:txBody>
      </p:sp>
      <p:sp>
        <p:nvSpPr>
          <p:cNvPr id="11" name="Text 9"/>
          <p:cNvSpPr/>
          <p:nvPr/>
        </p:nvSpPr>
        <p:spPr>
          <a:xfrm>
            <a:off x="6084213" y="3896558"/>
            <a:ext cx="3246715" cy="1932384"/>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Ijtimoiy, hissiy va texnik ko'nikmalarni baholash uchun mos indikatorlar ishlab chiqilsin; baholash jarayoni jarayoniy va ko'rgazmali bo'lsin.</a:t>
            </a:r>
            <a:endParaRPr lang="en-US" sz="1900" dirty="0"/>
          </a:p>
        </p:txBody>
      </p:sp>
      <p:sp>
        <p:nvSpPr>
          <p:cNvPr id="12" name="Shape 10"/>
          <p:cNvSpPr/>
          <p:nvPr/>
        </p:nvSpPr>
        <p:spPr>
          <a:xfrm>
            <a:off x="9632752" y="3366730"/>
            <a:ext cx="543401" cy="543401"/>
          </a:xfrm>
          <a:prstGeom prst="roundRect">
            <a:avLst>
              <a:gd name="adj" fmla="val 18669"/>
            </a:avLst>
          </a:prstGeom>
          <a:solidFill>
            <a:srgbClr val="E6E6E6"/>
          </a:solidFill>
          <a:ln w="7620">
            <a:solidFill>
              <a:srgbClr val="CCCCCC"/>
            </a:solidFill>
            <a:prstDash val="solid"/>
          </a:ln>
        </p:spPr>
      </p:sp>
      <p:sp>
        <p:nvSpPr>
          <p:cNvPr id="13" name="Text 11"/>
          <p:cNvSpPr/>
          <p:nvPr/>
        </p:nvSpPr>
        <p:spPr>
          <a:xfrm>
            <a:off x="9759553" y="3457277"/>
            <a:ext cx="289798" cy="362307"/>
          </a:xfrm>
          <a:prstGeom prst="rect">
            <a:avLst/>
          </a:prstGeom>
          <a:noFill/>
          <a:ln/>
        </p:spPr>
        <p:txBody>
          <a:bodyPr wrap="none" lIns="0" tIns="0" rIns="0" bIns="0" rtlCol="0" anchor="t"/>
          <a:lstStyle/>
          <a:p>
            <a:pPr marL="0" indent="0" algn="ctr">
              <a:lnSpc>
                <a:spcPts val="2250"/>
              </a:lnSpc>
              <a:buNone/>
            </a:pPr>
            <a:r>
              <a:rPr lang="en-US" sz="2250" dirty="0">
                <a:solidFill>
                  <a:srgbClr val="383838"/>
                </a:solidFill>
                <a:latin typeface="Patrick Hand" pitchFamily="34" charset="0"/>
                <a:ea typeface="Patrick Hand" pitchFamily="34" charset="-122"/>
                <a:cs typeface="Patrick Hand" pitchFamily="34" charset="-120"/>
              </a:rPr>
              <a:t>3</a:t>
            </a:r>
            <a:endParaRPr lang="en-US" sz="2250" dirty="0"/>
          </a:p>
        </p:txBody>
      </p:sp>
      <p:sp>
        <p:nvSpPr>
          <p:cNvPr id="14" name="Text 12"/>
          <p:cNvSpPr/>
          <p:nvPr/>
        </p:nvSpPr>
        <p:spPr>
          <a:xfrm>
            <a:off x="10417612" y="3449717"/>
            <a:ext cx="2415302" cy="301943"/>
          </a:xfrm>
          <a:prstGeom prst="rect">
            <a:avLst/>
          </a:prstGeom>
          <a:noFill/>
          <a:ln/>
        </p:spPr>
        <p:txBody>
          <a:bodyPr wrap="none" lIns="0" tIns="0" rIns="0" bIns="0" rtlCol="0" anchor="t"/>
          <a:lstStyle/>
          <a:p>
            <a:pPr marL="0" indent="0" algn="l">
              <a:lnSpc>
                <a:spcPts val="2350"/>
              </a:lnSpc>
              <a:buNone/>
            </a:pPr>
            <a:r>
              <a:rPr lang="en-US" sz="1900" dirty="0">
                <a:solidFill>
                  <a:srgbClr val="383838"/>
                </a:solidFill>
                <a:latin typeface="Patrick Hand" pitchFamily="34" charset="0"/>
                <a:ea typeface="Patrick Hand" pitchFamily="34" charset="-122"/>
                <a:cs typeface="Patrick Hand" pitchFamily="34" charset="-120"/>
              </a:rPr>
              <a:t>Kelajak uchun investitsiya</a:t>
            </a:r>
            <a:endParaRPr lang="en-US" sz="1900" dirty="0"/>
          </a:p>
        </p:txBody>
      </p:sp>
      <p:sp>
        <p:nvSpPr>
          <p:cNvPr id="15" name="Text 13"/>
          <p:cNvSpPr/>
          <p:nvPr/>
        </p:nvSpPr>
        <p:spPr>
          <a:xfrm>
            <a:off x="10417612" y="3896558"/>
            <a:ext cx="3246596" cy="2318861"/>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Art pedagogikani rivojlantirishga qaratilgan investitsiyalar — bolalarning ijodiy va muammolarni hal etish qobiliyatiga sarmoya bo'lib, jamiyatning madaniy va iqtisodiy salohiyatini oshiradi.</a:t>
            </a:r>
            <a:endParaRPr lang="en-US" sz="1900" dirty="0"/>
          </a:p>
        </p:txBody>
      </p:sp>
      <p:sp>
        <p:nvSpPr>
          <p:cNvPr id="16" name="Text 14"/>
          <p:cNvSpPr/>
          <p:nvPr/>
        </p:nvSpPr>
        <p:spPr>
          <a:xfrm>
            <a:off x="966073" y="6487120"/>
            <a:ext cx="12698254" cy="772954"/>
          </a:xfrm>
          <a:prstGeom prst="rect">
            <a:avLst/>
          </a:prstGeom>
          <a:noFill/>
          <a:ln/>
        </p:spPr>
        <p:txBody>
          <a:bodyPr wrap="square" lIns="0" tIns="0" rIns="0" bIns="0" rtlCol="0" anchor="t"/>
          <a:lstStyle/>
          <a:p>
            <a:pPr marL="0" indent="0" algn="l">
              <a:lnSpc>
                <a:spcPts val="3000"/>
              </a:lnSpc>
              <a:buNone/>
            </a:pPr>
            <a:r>
              <a:rPr lang="en-US" sz="1900" dirty="0">
                <a:solidFill>
                  <a:srgbClr val="383838"/>
                </a:solidFill>
                <a:latin typeface="Patrick Hand" pitchFamily="34" charset="0"/>
                <a:ea typeface="Patrick Hand" pitchFamily="34" charset="-122"/>
                <a:cs typeface="Patrick Hand" pitchFamily="34" charset="-120"/>
              </a:rPr>
              <a:t>Keyingi qadamlar: pilot loyihalarni o'tkazish, amaliy tajribalarni hujjatlashtirish va eng yaxshi amaliyotlarni kengaytirish orqali art pedagogikani maktabgacha tizimida barqarorlashtirish.</a:t>
            </a:r>
            <a:endParaRPr lang="en-US" sz="1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1180</Words>
  <Application>Microsoft Office PowerPoint</Application>
  <PresentationFormat>Произвольный</PresentationFormat>
  <Paragraphs>89</Paragraphs>
  <Slides>11</Slides>
  <Notes>10</Notes>
  <HiddenSlides>0</HiddenSlides>
  <MMClips>0</MMClips>
  <ScaleCrop>false</ScaleCrop>
  <HeadingPairs>
    <vt:vector size="8" baseType="variant">
      <vt:variant>
        <vt:lpstr>Использованные шрифты</vt:lpstr>
      </vt:variant>
      <vt:variant>
        <vt:i4>3</vt:i4>
      </vt:variant>
      <vt:variant>
        <vt:lpstr>Тема</vt:lpstr>
      </vt:variant>
      <vt:variant>
        <vt:i4>1</vt:i4>
      </vt:variant>
      <vt:variant>
        <vt:lpstr>Внедренные серверы OLE</vt:lpstr>
      </vt:variant>
      <vt:variant>
        <vt:i4>1</vt:i4>
      </vt:variant>
      <vt:variant>
        <vt:lpstr>Заголовки слайдов</vt:lpstr>
      </vt:variant>
      <vt:variant>
        <vt:i4>11</vt:i4>
      </vt:variant>
    </vt:vector>
  </HeadingPairs>
  <TitlesOfParts>
    <vt:vector size="16" baseType="lpstr">
      <vt:lpstr>Calibri</vt:lpstr>
      <vt:lpstr>Patrick Hand</vt:lpstr>
      <vt:lpstr>Arial</vt:lpstr>
      <vt:lpstr>Office Theme</vt:lpstr>
      <vt:lpstr>Презентация Microsoft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
  <cp:lastModifiedBy>Пользователь Windows</cp:lastModifiedBy>
  <cp:revision>2</cp:revision>
  <dcterms:created xsi:type="dcterms:W3CDTF">2026-02-04T08:54:54Z</dcterms:created>
  <dcterms:modified xsi:type="dcterms:W3CDTF">2026-10-12T11:44:02Z</dcterms:modified>
</cp:coreProperties>
</file>