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7" r:id="rId2"/>
    <p:sldId id="261" r:id="rId3"/>
    <p:sldId id="262" r:id="rId4"/>
    <p:sldId id="263" r:id="rId5"/>
    <p:sldId id="264" r:id="rId6"/>
    <p:sldId id="265" r:id="rId7"/>
    <p:sldId id="259" r:id="rId8"/>
    <p:sldId id="260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1" r:id="rId24"/>
    <p:sldId id="280" r:id="rId25"/>
    <p:sldId id="282" r:id="rId26"/>
  </p:sldIdLst>
  <p:sldSz cx="18288000" cy="10287000"/>
  <p:notesSz cx="6858000" cy="9144000"/>
  <p:embeddedFontLst>
    <p:embeddedFont>
      <p:font typeface="Calibri" panose="020F0502020204030204" pitchFamily="34" charset="0"/>
      <p:regular r:id="rId27"/>
      <p:bold r:id="rId28"/>
      <p:italic r:id="rId29"/>
      <p:boldItalic r:id="rId30"/>
    </p:embeddedFont>
    <p:embeddedFont>
      <p:font typeface="Aharoni" panose="020B0604020202020204" charset="-79"/>
      <p:bold r:id="rId3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61" d="100"/>
          <a:sy n="61" d="100"/>
        </p:scale>
        <p:origin x="42" y="15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2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1.fntdata"/><Relationship Id="rId30" Type="http://schemas.openxmlformats.org/officeDocument/2006/relationships/font" Target="fonts/font4.fntdata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10/12/2026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10/12/2026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10/12/2026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10/12/2026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png"/><Relationship Id="rId4" Type="http://schemas.openxmlformats.org/officeDocument/2006/relationships/image" Target="../media/image29.sv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7" Type="http://schemas.openxmlformats.org/officeDocument/2006/relationships/image" Target="../media/image39.sv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6.sv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 txBox="1"/>
          <p:nvPr/>
        </p:nvSpPr>
        <p:spPr>
          <a:xfrm rot="5400000">
            <a:off x="4918873" y="-2861473"/>
            <a:ext cx="8229600" cy="16009947"/>
          </a:xfrm>
          <a:prstGeom prst="rect">
            <a:avLst/>
          </a:prstGeom>
        </p:spPr>
        <p:txBody>
          <a:bodyPr lIns="50800" tIns="50800" rIns="50800" bIns="50800" rtlCol="0" anchor="ctr"/>
          <a:lstStyle/>
          <a:p>
            <a:pPr algn="ctr">
              <a:lnSpc>
                <a:spcPts val="2749"/>
              </a:lnSpc>
            </a:pPr>
            <a:endParaRPr/>
          </a:p>
        </p:txBody>
      </p:sp>
      <p:sp>
        <p:nvSpPr>
          <p:cNvPr id="5" name="Прямоугольник 4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92D05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    </a:t>
            </a:r>
            <a:r>
              <a:rPr lang="en-US" sz="5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Andijon</a:t>
            </a:r>
            <a:r>
              <a:rPr lang="en-US" sz="5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5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viloyati</a:t>
            </a:r>
            <a:r>
              <a:rPr lang="en-US" sz="5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54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pedagogik</a:t>
            </a:r>
            <a:r>
              <a:rPr lang="en-US" sz="54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5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mahorat</a:t>
            </a:r>
            <a:r>
              <a:rPr lang="en-US" sz="5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5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markazi</a:t>
            </a:r>
            <a:r>
              <a:rPr lang="en-US" sz="5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5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Maktabgacha</a:t>
            </a:r>
            <a:r>
              <a:rPr lang="en-US" sz="5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5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boshlang’ich</a:t>
            </a:r>
            <a:r>
              <a:rPr lang="en-US" sz="5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5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va</a:t>
            </a:r>
            <a:r>
              <a:rPr lang="en-US" sz="5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5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maxsus</a:t>
            </a:r>
            <a:r>
              <a:rPr lang="en-US" sz="5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5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ta’lim</a:t>
            </a:r>
            <a:r>
              <a:rPr lang="en-US" sz="5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5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kafedrasi</a:t>
            </a:r>
            <a:r>
              <a:rPr lang="en-US" sz="5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5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o’qituvchisi</a:t>
            </a:r>
            <a:r>
              <a:rPr lang="en-US" sz="5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              </a:t>
            </a:r>
            <a:r>
              <a:rPr lang="en-US" sz="5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M.Turakulova</a:t>
            </a:r>
            <a:endParaRPr lang="ru-RU" sz="54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en-US" sz="5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just"/>
            <a:endParaRPr lang="en-US" sz="5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just"/>
            <a:endParaRPr lang="en-US" sz="5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just"/>
            <a:endParaRPr lang="ru-RU" sz="5400" dirty="0">
              <a:solidFill>
                <a:schemeClr val="tx1"/>
              </a:solidFill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42944" y="857220"/>
            <a:ext cx="16502178" cy="8429684"/>
          </a:xfrm>
          <a:prstGeom prst="rect">
            <a:avLst/>
          </a:prstGeom>
          <a:solidFill>
            <a:srgbClr val="92D05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5832"/>
              </a:lnSpc>
            </a:pPr>
            <a:r>
              <a:rPr lang="en-US" sz="4400" dirty="0">
                <a:solidFill>
                  <a:schemeClr val="tx1"/>
                </a:solidFill>
                <a:latin typeface="Aharoni" pitchFamily="2" charset="-79"/>
                <a:ea typeface="Mango AC"/>
                <a:cs typeface="Aharoni" pitchFamily="2" charset="-79"/>
                <a:sym typeface="Mango AC"/>
              </a:rPr>
              <a:t>III.BLOK TA’LIM-TARBIYA JARAYONINI TASHKIL ETISHDA ZAMONAVIY YONDASHUVLAR.</a:t>
            </a:r>
          </a:p>
          <a:p>
            <a:pPr algn="ctr">
              <a:lnSpc>
                <a:spcPts val="5832"/>
              </a:lnSpc>
            </a:pPr>
            <a:r>
              <a:rPr lang="en-US" sz="4400" dirty="0">
                <a:solidFill>
                  <a:schemeClr val="tx1"/>
                </a:solidFill>
                <a:latin typeface="Aharoni" pitchFamily="2" charset="-79"/>
                <a:ea typeface="Mango AC"/>
                <a:cs typeface="Aharoni" pitchFamily="2" charset="-79"/>
                <a:sym typeface="Mango AC"/>
              </a:rPr>
              <a:t>3.2.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ea typeface="Mango AC"/>
                <a:cs typeface="Aharoni" pitchFamily="2" charset="-79"/>
                <a:sym typeface="Mango AC"/>
              </a:rPr>
              <a:t>O’quv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ea typeface="Mango AC"/>
                <a:cs typeface="Aharoni" pitchFamily="2" charset="-79"/>
                <a:sym typeface="Mango AC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ea typeface="Mango AC"/>
                <a:cs typeface="Aharoni" pitchFamily="2" charset="-79"/>
                <a:sym typeface="Mango AC"/>
              </a:rPr>
              <a:t>moduli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ea typeface="Mango AC"/>
                <a:cs typeface="Aharoni" pitchFamily="2" charset="-79"/>
                <a:sym typeface="Mango AC"/>
              </a:rPr>
              <a:t>: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ea typeface="Mango AC"/>
                <a:cs typeface="Aharoni" pitchFamily="2" charset="-79"/>
                <a:sym typeface="Mango AC"/>
              </a:rPr>
              <a:t>Maktabgacha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ea typeface="Mango AC"/>
                <a:cs typeface="Aharoni" pitchFamily="2" charset="-79"/>
                <a:sym typeface="Mango AC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ea typeface="Mango AC"/>
                <a:cs typeface="Aharoni" pitchFamily="2" charset="-79"/>
                <a:sym typeface="Mango AC"/>
              </a:rPr>
              <a:t>ta’limda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ea typeface="Mango AC"/>
                <a:cs typeface="Aharoni" pitchFamily="2" charset="-79"/>
                <a:sym typeface="Mango AC"/>
              </a:rPr>
              <a:t> Art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ea typeface="Mango AC"/>
                <a:cs typeface="Aharoni" pitchFamily="2" charset="-79"/>
                <a:sym typeface="Mango AC"/>
              </a:rPr>
              <a:t>texnologiyalari</a:t>
            </a:r>
            <a:endParaRPr lang="en-US" sz="4400" dirty="0">
              <a:solidFill>
                <a:schemeClr val="tx1"/>
              </a:solidFill>
              <a:latin typeface="Aharoni" pitchFamily="2" charset="-79"/>
              <a:ea typeface="Mango AC"/>
              <a:cs typeface="Aharoni" pitchFamily="2" charset="-79"/>
              <a:sym typeface="Mango AC"/>
            </a:endParaRPr>
          </a:p>
          <a:p>
            <a:pPr algn="ctr">
              <a:lnSpc>
                <a:spcPts val="5832"/>
              </a:lnSpc>
            </a:pPr>
            <a:endParaRPr lang="en-US" sz="4400" dirty="0">
              <a:solidFill>
                <a:schemeClr val="tx1"/>
              </a:solidFill>
              <a:latin typeface="Aharoni" pitchFamily="2" charset="-79"/>
              <a:ea typeface="Mango AC"/>
              <a:cs typeface="Aharoni" pitchFamily="2" charset="-79"/>
              <a:sym typeface="Mango AC"/>
            </a:endParaRPr>
          </a:p>
          <a:p>
            <a:pPr algn="ctr">
              <a:lnSpc>
                <a:spcPts val="5832"/>
              </a:lnSpc>
            </a:pPr>
            <a:r>
              <a:rPr lang="en-US" sz="4400" dirty="0">
                <a:solidFill>
                  <a:schemeClr val="tx1"/>
                </a:solidFill>
                <a:latin typeface="Aharoni" pitchFamily="2" charset="-79"/>
                <a:ea typeface="Mango AC"/>
                <a:cs typeface="Aharoni" pitchFamily="2" charset="-79"/>
                <a:sym typeface="Mango AC"/>
              </a:rPr>
              <a:t>3.2.3.MAVZU: ART-TERAPIYA ORQALI IJODKORLIK </a:t>
            </a:r>
          </a:p>
          <a:p>
            <a:pPr algn="ctr">
              <a:lnSpc>
                <a:spcPts val="5832"/>
              </a:lnSpc>
            </a:pPr>
            <a:r>
              <a:rPr lang="en-US" sz="4400" dirty="0">
                <a:solidFill>
                  <a:schemeClr val="tx1"/>
                </a:solidFill>
                <a:latin typeface="Aharoni" pitchFamily="2" charset="-79"/>
                <a:ea typeface="Mango AC"/>
                <a:cs typeface="Aharoni" pitchFamily="2" charset="-79"/>
                <a:sym typeface="Mango AC"/>
              </a:rPr>
              <a:t>VA TASAVVURLARNI RIVOJLANTIRISH. </a:t>
            </a:r>
          </a:p>
          <a:p>
            <a:pPr algn="ctr">
              <a:lnSpc>
                <a:spcPts val="5832"/>
              </a:lnSpc>
            </a:pPr>
            <a:r>
              <a:rPr lang="en-US" sz="4400" dirty="0">
                <a:solidFill>
                  <a:schemeClr val="tx1"/>
                </a:solidFill>
                <a:latin typeface="Aharoni" pitchFamily="2" charset="-79"/>
                <a:ea typeface="Mango AC"/>
                <a:cs typeface="Aharoni" pitchFamily="2" charset="-79"/>
                <a:sym typeface="Mango AC"/>
              </a:rPr>
              <a:t>MAKTABGACHA TA’LIMDA  ECO-ART. </a:t>
            </a:r>
          </a:p>
          <a:p>
            <a:pPr algn="ctr">
              <a:lnSpc>
                <a:spcPts val="5832"/>
              </a:lnSpc>
            </a:pPr>
            <a:r>
              <a:rPr lang="en-US" sz="4400" dirty="0">
                <a:solidFill>
                  <a:schemeClr val="tx1"/>
                </a:solidFill>
                <a:latin typeface="Aharoni" pitchFamily="2" charset="-79"/>
                <a:ea typeface="Mango AC"/>
                <a:cs typeface="Aharoni" pitchFamily="2" charset="-79"/>
                <a:sym typeface="Mango AC"/>
              </a:rPr>
              <a:t>(2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ea typeface="Mango AC"/>
                <a:cs typeface="Aharoni" pitchFamily="2" charset="-79"/>
                <a:sym typeface="Mango AC"/>
              </a:rPr>
              <a:t>soat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ea typeface="Mango AC"/>
                <a:cs typeface="Aharoni" pitchFamily="2" charset="-79"/>
                <a:sym typeface="Mango AC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ea typeface="Mango AC"/>
                <a:cs typeface="Aharoni" pitchFamily="2" charset="-79"/>
                <a:sym typeface="Mango AC"/>
              </a:rPr>
              <a:t>amaliy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ea typeface="Mango AC"/>
                <a:cs typeface="Aharoni" pitchFamily="2" charset="-79"/>
                <a:sym typeface="Mango AC"/>
              </a:rPr>
              <a:t>)</a:t>
            </a:r>
          </a:p>
        </p:txBody>
      </p:sp>
      <p:sp>
        <p:nvSpPr>
          <p:cNvPr id="4" name="Freeform 10"/>
          <p:cNvSpPr/>
          <p:nvPr/>
        </p:nvSpPr>
        <p:spPr>
          <a:xfrm>
            <a:off x="428564" y="428592"/>
            <a:ext cx="1830244" cy="1794820"/>
          </a:xfrm>
          <a:custGeom>
            <a:avLst/>
            <a:gdLst/>
            <a:ahLst/>
            <a:cxnLst/>
            <a:rect l="l" t="t" r="r" b="b"/>
            <a:pathLst>
              <a:path w="1830244" h="1794820">
                <a:moveTo>
                  <a:pt x="0" y="0"/>
                </a:moveTo>
                <a:lnTo>
                  <a:pt x="1830244" y="0"/>
                </a:lnTo>
                <a:lnTo>
                  <a:pt x="1830244" y="1794821"/>
                </a:lnTo>
                <a:lnTo>
                  <a:pt x="0" y="179482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6" name="Freeform 8"/>
          <p:cNvSpPr/>
          <p:nvPr/>
        </p:nvSpPr>
        <p:spPr>
          <a:xfrm flipH="1">
            <a:off x="14093055" y="8724383"/>
            <a:ext cx="4194945" cy="1562617"/>
          </a:xfrm>
          <a:custGeom>
            <a:avLst/>
            <a:gdLst/>
            <a:ahLst/>
            <a:cxnLst/>
            <a:rect l="l" t="t" r="r" b="b"/>
            <a:pathLst>
              <a:path w="4194945" h="1562617">
                <a:moveTo>
                  <a:pt x="4194945" y="0"/>
                </a:moveTo>
                <a:lnTo>
                  <a:pt x="0" y="0"/>
                </a:lnTo>
                <a:lnTo>
                  <a:pt x="0" y="1562617"/>
                </a:lnTo>
                <a:lnTo>
                  <a:pt x="4194945" y="1562617"/>
                </a:lnTo>
                <a:lnTo>
                  <a:pt x="4194945" y="0"/>
                </a:lnTo>
                <a:close/>
              </a:path>
            </a:pathLst>
          </a:custGeom>
          <a:blipFill>
            <a:blip r:embed="rId3" cstate="print"/>
            <a:stretch>
              <a:fillRect/>
            </a:stretch>
          </a:blipFill>
        </p:spPr>
      </p:sp>
      <p:sp>
        <p:nvSpPr>
          <p:cNvPr id="7" name="Freeform 5"/>
          <p:cNvSpPr/>
          <p:nvPr/>
        </p:nvSpPr>
        <p:spPr>
          <a:xfrm>
            <a:off x="7643802" y="8209017"/>
            <a:ext cx="2827188" cy="2077983"/>
          </a:xfrm>
          <a:custGeom>
            <a:avLst/>
            <a:gdLst/>
            <a:ahLst/>
            <a:cxnLst/>
            <a:rect l="l" t="t" r="r" b="b"/>
            <a:pathLst>
              <a:path w="2827188" h="2077983">
                <a:moveTo>
                  <a:pt x="0" y="0"/>
                </a:moveTo>
                <a:lnTo>
                  <a:pt x="2827188" y="0"/>
                </a:lnTo>
                <a:lnTo>
                  <a:pt x="2827188" y="2077983"/>
                </a:lnTo>
                <a:lnTo>
                  <a:pt x="0" y="207798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8" name="Freeform 6"/>
          <p:cNvSpPr/>
          <p:nvPr/>
        </p:nvSpPr>
        <p:spPr>
          <a:xfrm>
            <a:off x="0" y="5500690"/>
            <a:ext cx="3942347" cy="4786310"/>
          </a:xfrm>
          <a:custGeom>
            <a:avLst/>
            <a:gdLst/>
            <a:ahLst/>
            <a:cxnLst/>
            <a:rect l="l" t="t" r="r" b="b"/>
            <a:pathLst>
              <a:path w="3942347" h="4794671">
                <a:moveTo>
                  <a:pt x="0" y="0"/>
                </a:moveTo>
                <a:lnTo>
                  <a:pt x="3942347" y="0"/>
                </a:lnTo>
                <a:lnTo>
                  <a:pt x="3942347" y="4794671"/>
                </a:lnTo>
                <a:lnTo>
                  <a:pt x="0" y="4794671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9" name="Freeform 7"/>
          <p:cNvSpPr/>
          <p:nvPr/>
        </p:nvSpPr>
        <p:spPr>
          <a:xfrm>
            <a:off x="0" y="8724383"/>
            <a:ext cx="4194945" cy="1562617"/>
          </a:xfrm>
          <a:custGeom>
            <a:avLst/>
            <a:gdLst/>
            <a:ahLst/>
            <a:cxnLst/>
            <a:rect l="l" t="t" r="r" b="b"/>
            <a:pathLst>
              <a:path w="4194945" h="1562617">
                <a:moveTo>
                  <a:pt x="0" y="0"/>
                </a:moveTo>
                <a:lnTo>
                  <a:pt x="4194945" y="0"/>
                </a:lnTo>
                <a:lnTo>
                  <a:pt x="4194945" y="1562617"/>
                </a:lnTo>
                <a:lnTo>
                  <a:pt x="0" y="1562617"/>
                </a:lnTo>
                <a:lnTo>
                  <a:pt x="0" y="0"/>
                </a:lnTo>
                <a:close/>
              </a:path>
            </a:pathLst>
          </a:custGeom>
          <a:blipFill>
            <a:blip r:embed="rId3" cstate="print"/>
            <a:stretch>
              <a:fillRect/>
            </a:stretch>
          </a:blipFill>
        </p:spPr>
      </p:sp>
      <p:sp>
        <p:nvSpPr>
          <p:cNvPr id="10" name="Freeform 9"/>
          <p:cNvSpPr/>
          <p:nvPr/>
        </p:nvSpPr>
        <p:spPr>
          <a:xfrm>
            <a:off x="15627911" y="5214938"/>
            <a:ext cx="2660089" cy="3709297"/>
          </a:xfrm>
          <a:custGeom>
            <a:avLst/>
            <a:gdLst/>
            <a:ahLst/>
            <a:cxnLst/>
            <a:rect l="l" t="t" r="r" b="b"/>
            <a:pathLst>
              <a:path w="2660089" h="3709297">
                <a:moveTo>
                  <a:pt x="0" y="0"/>
                </a:moveTo>
                <a:lnTo>
                  <a:pt x="2660089" y="0"/>
                </a:lnTo>
                <a:lnTo>
                  <a:pt x="2660089" y="3709297"/>
                </a:lnTo>
                <a:lnTo>
                  <a:pt x="0" y="3709297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92D05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REJA:</a:t>
            </a:r>
          </a:p>
          <a:p>
            <a:pPr marL="914400" indent="-914400" algn="ctr">
              <a:buAutoNum type="arabicPeriod"/>
            </a:pP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Art-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terapiya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orqali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ijodkorlik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tasavvurlarni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rivojlantirish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marL="914400" indent="-914400" algn="ctr">
              <a:buAutoNum type="arabicPeriod"/>
            </a:pP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Ijodkorlikni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rivojlantiruvchi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art-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terapiya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mashqlari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marL="914400" indent="-914400" algn="ctr">
              <a:buAutoNum type="arabicPeriod"/>
            </a:pP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ta’limda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Eco-art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maqsadi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turlari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marL="914400" indent="-914400" algn="ctr">
              <a:buAutoNum type="arabicPeriod"/>
            </a:pP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Mavsumiy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Eco-art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loyihalari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 </a:t>
            </a:r>
            <a:endParaRPr lang="ru-RU" sz="4800" dirty="0">
              <a:solidFill>
                <a:schemeClr val="tx1"/>
              </a:solidFill>
              <a:cs typeface="Aharoni" pitchFamily="2" charset="-79"/>
            </a:endParaRPr>
          </a:p>
        </p:txBody>
      </p:sp>
      <p:sp>
        <p:nvSpPr>
          <p:cNvPr id="3" name="Freeform 8"/>
          <p:cNvSpPr/>
          <p:nvPr/>
        </p:nvSpPr>
        <p:spPr>
          <a:xfrm>
            <a:off x="0" y="642906"/>
            <a:ext cx="2985099" cy="4429120"/>
          </a:xfrm>
          <a:custGeom>
            <a:avLst/>
            <a:gdLst/>
            <a:ahLst/>
            <a:cxnLst/>
            <a:rect l="l" t="t" r="r" b="b"/>
            <a:pathLst>
              <a:path w="2556471" h="4778167">
                <a:moveTo>
                  <a:pt x="0" y="0"/>
                </a:moveTo>
                <a:lnTo>
                  <a:pt x="2556471" y="0"/>
                </a:lnTo>
                <a:lnTo>
                  <a:pt x="2556471" y="4778167"/>
                </a:lnTo>
                <a:lnTo>
                  <a:pt x="0" y="477816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92D05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yoshdagi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r"/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art-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terapiya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bu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shunchaki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rasm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chizish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r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emas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balki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dunyoni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anglash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o’z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his-</a:t>
            </a:r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r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tuyg’ularini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so’zsiz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ifodalash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tilidir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 </a:t>
            </a:r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r"/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3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yoshdan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7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yoshgacha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bo’lgan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r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davrda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bolaning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tasavvuri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eng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yuqori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r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cho’qqiga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chiqadi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shuning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bu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r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davrda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ijodiy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erkinlik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berish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juda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muhim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  <a:endParaRPr lang="ru-RU" sz="4400" dirty="0">
              <a:solidFill>
                <a:schemeClr val="tx1"/>
              </a:solidFill>
              <a:cs typeface="Aharoni" pitchFamily="2" charset="-79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-643006" y="1571600"/>
            <a:ext cx="7715240" cy="8213618"/>
            <a:chOff x="10882" y="42520"/>
            <a:chExt cx="3980199" cy="4800718"/>
          </a:xfrm>
        </p:grpSpPr>
        <p:sp>
          <p:nvSpPr>
            <p:cNvPr id="4" name="Freeform 3"/>
            <p:cNvSpPr/>
            <p:nvPr/>
          </p:nvSpPr>
          <p:spPr>
            <a:xfrm>
              <a:off x="10882" y="42520"/>
              <a:ext cx="3980199" cy="4800718"/>
            </a:xfrm>
            <a:custGeom>
              <a:avLst/>
              <a:gdLst/>
              <a:ahLst/>
              <a:cxnLst/>
              <a:rect l="l" t="t" r="r" b="b"/>
              <a:pathLst>
                <a:path w="3980199" h="4800718">
                  <a:moveTo>
                    <a:pt x="2228128" y="5740"/>
                  </a:moveTo>
                  <a:cubicBezTo>
                    <a:pt x="2230668" y="5740"/>
                    <a:pt x="2231938" y="5740"/>
                    <a:pt x="2234478" y="4470"/>
                  </a:cubicBezTo>
                  <a:cubicBezTo>
                    <a:pt x="2640878" y="-42520"/>
                    <a:pt x="2929168" y="287680"/>
                    <a:pt x="2850428" y="678840"/>
                  </a:cubicBezTo>
                  <a:cubicBezTo>
                    <a:pt x="2793278" y="963320"/>
                    <a:pt x="2630718" y="1218590"/>
                    <a:pt x="2840268" y="1484020"/>
                  </a:cubicBezTo>
                  <a:cubicBezTo>
                    <a:pt x="2934248" y="1602130"/>
                    <a:pt x="3057438" y="1692300"/>
                    <a:pt x="3160308" y="1804060"/>
                  </a:cubicBezTo>
                  <a:cubicBezTo>
                    <a:pt x="3440978" y="2107590"/>
                    <a:pt x="3245398" y="2453030"/>
                    <a:pt x="3354618" y="2804820"/>
                  </a:cubicBezTo>
                  <a:cubicBezTo>
                    <a:pt x="3377478" y="2877210"/>
                    <a:pt x="3421928" y="2939440"/>
                    <a:pt x="3471458" y="2997860"/>
                  </a:cubicBezTo>
                  <a:cubicBezTo>
                    <a:pt x="3632748" y="3187090"/>
                    <a:pt x="3843568" y="3334410"/>
                    <a:pt x="3929928" y="3576980"/>
                  </a:cubicBezTo>
                  <a:cubicBezTo>
                    <a:pt x="4017558" y="3822090"/>
                    <a:pt x="3988348" y="4104030"/>
                    <a:pt x="3860078" y="4330090"/>
                  </a:cubicBezTo>
                  <a:cubicBezTo>
                    <a:pt x="3628938" y="4737760"/>
                    <a:pt x="3128558" y="4841900"/>
                    <a:pt x="2694218" y="4787290"/>
                  </a:cubicBezTo>
                  <a:cubicBezTo>
                    <a:pt x="2300518" y="4736490"/>
                    <a:pt x="1980478" y="4582820"/>
                    <a:pt x="1689648" y="4312310"/>
                  </a:cubicBezTo>
                  <a:cubicBezTo>
                    <a:pt x="1608368" y="4236110"/>
                    <a:pt x="1528358" y="4121810"/>
                    <a:pt x="1425488" y="4077360"/>
                  </a:cubicBezTo>
                  <a:cubicBezTo>
                    <a:pt x="1299758" y="4022750"/>
                    <a:pt x="1182918" y="4096410"/>
                    <a:pt x="1068618" y="4145940"/>
                  </a:cubicBezTo>
                  <a:cubicBezTo>
                    <a:pt x="418378" y="4427880"/>
                    <a:pt x="291378" y="3498240"/>
                    <a:pt x="361228" y="3072790"/>
                  </a:cubicBezTo>
                  <a:cubicBezTo>
                    <a:pt x="413298" y="2754020"/>
                    <a:pt x="387898" y="2463190"/>
                    <a:pt x="263438" y="2162200"/>
                  </a:cubicBezTo>
                  <a:cubicBezTo>
                    <a:pt x="159298" y="1901850"/>
                    <a:pt x="-10882" y="1633880"/>
                    <a:pt x="548" y="1344320"/>
                  </a:cubicBezTo>
                  <a:cubicBezTo>
                    <a:pt x="10708" y="1103020"/>
                    <a:pt x="123738" y="862990"/>
                    <a:pt x="348528" y="753770"/>
                  </a:cubicBezTo>
                  <a:cubicBezTo>
                    <a:pt x="537758" y="661060"/>
                    <a:pt x="742228" y="680110"/>
                    <a:pt x="921298" y="781710"/>
                  </a:cubicBezTo>
                  <a:cubicBezTo>
                    <a:pt x="1019088" y="836320"/>
                    <a:pt x="1119418" y="898550"/>
                    <a:pt x="1231178" y="899820"/>
                  </a:cubicBezTo>
                  <a:cubicBezTo>
                    <a:pt x="1499148" y="903630"/>
                    <a:pt x="1626148" y="611530"/>
                    <a:pt x="1737908" y="415950"/>
                  </a:cubicBezTo>
                  <a:cubicBezTo>
                    <a:pt x="1850938" y="219100"/>
                    <a:pt x="1986828" y="37490"/>
                    <a:pt x="2228128" y="5740"/>
                  </a:cubicBezTo>
                  <a:close/>
                </a:path>
              </a:pathLst>
            </a:custGeom>
            <a:blipFill>
              <a:blip r:embed="rId2"/>
              <a:stretch>
                <a:fillRect t="-7508" b="-7508"/>
              </a:stretch>
            </a:blipFill>
            <a:ln w="38100" cap="sq">
              <a:solidFill>
                <a:srgbClr val="000000"/>
              </a:solidFill>
              <a:prstDash val="solid"/>
              <a:miter/>
            </a:ln>
          </p:spPr>
        </p:sp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92D05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742950" indent="-742950" algn="ctr">
              <a:buAutoNum type="arabicPeriod"/>
            </a:pP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Noan’anaviy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rasm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chizish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usullari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–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qat’iy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qoidalar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zerikarli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tuyulishi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mumkin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Noan’anaviy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usullar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esa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ularda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“men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qila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olaman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”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degan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ishonchni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uyg’otadi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marL="742950" indent="-742950" algn="ctr">
              <a:buFont typeface="Arial" pitchFamily="34" charset="0"/>
              <a:buChar char="•"/>
            </a:pP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Monopatiya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(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Sehrli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aks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):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qog’ozni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tomoniga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bo’yoq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surtib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ikkinchi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tomonini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ustiga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yopiladi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Hosil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bo’lgan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g’alati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shakldan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bola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biror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narsani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(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masalan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kapalak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yoki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gul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)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topishi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kerak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marL="742950" indent="-742950" algn="ctr">
              <a:buFont typeface="Arial" pitchFamily="34" charset="0"/>
              <a:buChar char="•"/>
            </a:pPr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marL="742950" indent="-742950" algn="ctr"/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marL="742950" indent="-742950" algn="ctr"/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marL="742950" indent="-742950" algn="ctr"/>
            <a:endParaRPr lang="en-US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marL="742950" indent="-742950" algn="ctr"/>
            <a:endParaRPr lang="ru-RU" sz="4400" dirty="0">
              <a:solidFill>
                <a:schemeClr val="tx1"/>
              </a:solidFill>
              <a:cs typeface="Aharoni" pitchFamily="2" charset="-79"/>
            </a:endParaRPr>
          </a:p>
        </p:txBody>
      </p:sp>
      <p:grpSp>
        <p:nvGrpSpPr>
          <p:cNvPr id="3" name="Group 14"/>
          <p:cNvGrpSpPr/>
          <p:nvPr/>
        </p:nvGrpSpPr>
        <p:grpSpPr>
          <a:xfrm>
            <a:off x="2428828" y="5786406"/>
            <a:ext cx="8286808" cy="4500594"/>
            <a:chOff x="0" y="0"/>
            <a:chExt cx="812800" cy="812800"/>
          </a:xfrm>
        </p:grpSpPr>
        <p:sp>
          <p:nvSpPr>
            <p:cNvPr id="4" name="Freeform 15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2" cstate="print"/>
              <a:stretch>
                <a:fillRect l="-38691" r="-38691"/>
              </a:stretch>
            </a:blipFill>
          </p:spPr>
        </p:sp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92D05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Font typeface="Arial" pitchFamily="34" charset="0"/>
              <a:buChar char="•"/>
            </a:pP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Barmoqlar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chizish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bo’yoqlarga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barmoqlarni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botirib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chizish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bolaning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mayda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motorikasini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rivojlantiradi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nutq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markazlarini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faollashtiradi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lvl="1">
              <a:buFont typeface="Arial" pitchFamily="34" charset="0"/>
              <a:buChar char="•"/>
            </a:pP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Blatografiya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(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dog’lar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ishlash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): </a:t>
            </a:r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lvl="1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qog’ozga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tomchi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bo’yoq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tomizib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lvl="1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naycha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(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trubochka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)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orqali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puflandi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 </a:t>
            </a:r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lvl="1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Hosil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bo’lgan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“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shoxchalar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”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yoki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“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motto”larni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lvl="1"/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o’z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tasavvuri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boyitadi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 </a:t>
            </a:r>
            <a:endParaRPr lang="ru-RU" sz="4400" dirty="0">
              <a:solidFill>
                <a:schemeClr val="tx1"/>
              </a:solidFill>
              <a:cs typeface="Aharoni" pitchFamily="2" charset="-79"/>
            </a:endParaRPr>
          </a:p>
        </p:txBody>
      </p:sp>
      <p:sp>
        <p:nvSpPr>
          <p:cNvPr id="3" name="Freeform 8"/>
          <p:cNvSpPr/>
          <p:nvPr/>
        </p:nvSpPr>
        <p:spPr>
          <a:xfrm flipH="1">
            <a:off x="12573024" y="4214806"/>
            <a:ext cx="5080132" cy="5650299"/>
          </a:xfrm>
          <a:custGeom>
            <a:avLst/>
            <a:gdLst/>
            <a:ahLst/>
            <a:cxnLst/>
            <a:rect l="l" t="t" r="r" b="b"/>
            <a:pathLst>
              <a:path w="5080132" h="5293109">
                <a:moveTo>
                  <a:pt x="5080132" y="0"/>
                </a:moveTo>
                <a:lnTo>
                  <a:pt x="0" y="0"/>
                </a:lnTo>
                <a:lnTo>
                  <a:pt x="0" y="5293110"/>
                </a:lnTo>
                <a:lnTo>
                  <a:pt x="5080132" y="5293110"/>
                </a:lnTo>
                <a:lnTo>
                  <a:pt x="5080132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92D05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2.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Plastinografiya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loy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ishlash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–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plastik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materiallar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ishlash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bolaning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fazoviy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tasavvurini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mantiqiy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fikrlashni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charxlaydi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lvl="1">
              <a:buFont typeface="Arial" pitchFamily="34" charset="0"/>
              <a:buChar char="•"/>
            </a:pP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Mashq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“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O’z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sayyoramni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yarataman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”. </a:t>
            </a:r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lvl="1"/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o’zi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xayol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qilgan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dunyoni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g’alati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lvl="1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hayvonlarni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yoki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o’simliklarni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yasaydi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 </a:t>
            </a:r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lvl="1"/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Bu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jarayonda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u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nafaqat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ijod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qiladi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balki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lvl="1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o’z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qo’rquvlarini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ham “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yashil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”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yoki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lvl="1"/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“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yumshoq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”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shakllarga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aylantirib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yuboradi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  <a:endParaRPr lang="ru-RU" sz="4400" dirty="0">
              <a:solidFill>
                <a:schemeClr val="tx1"/>
              </a:solidFill>
              <a:cs typeface="Aharoni" pitchFamily="2" charset="-79"/>
            </a:endParaRPr>
          </a:p>
        </p:txBody>
      </p:sp>
      <p:sp>
        <p:nvSpPr>
          <p:cNvPr id="3" name="Freeform 5"/>
          <p:cNvSpPr/>
          <p:nvPr/>
        </p:nvSpPr>
        <p:spPr>
          <a:xfrm>
            <a:off x="12858776" y="3571864"/>
            <a:ext cx="5000660" cy="6327621"/>
          </a:xfrm>
          <a:custGeom>
            <a:avLst/>
            <a:gdLst/>
            <a:ahLst/>
            <a:cxnLst/>
            <a:rect l="l" t="t" r="r" b="b"/>
            <a:pathLst>
              <a:path w="4692540" h="5898993">
                <a:moveTo>
                  <a:pt x="0" y="0"/>
                </a:moveTo>
                <a:lnTo>
                  <a:pt x="4692540" y="0"/>
                </a:lnTo>
                <a:lnTo>
                  <a:pt x="4692540" y="5898993"/>
                </a:lnTo>
                <a:lnTo>
                  <a:pt x="0" y="589899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92D05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4.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Skazkoterapiya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(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ertak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terapiyasi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)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Art-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kollaj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–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bolalarga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ertak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aytib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beriladi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lekin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oxiri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aytilmaydi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ertakning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davomini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o’zlari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o’ylab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topib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rasmda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yoki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kollaj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(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gazeta-jurnal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qirqimlari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)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orqali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tasvirlashadi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endParaRPr lang="ru-RU" sz="4400" dirty="0">
              <a:solidFill>
                <a:schemeClr val="tx1"/>
              </a:solidFill>
              <a:cs typeface="Aharoni" pitchFamily="2" charset="-79"/>
            </a:endParaRPr>
          </a:p>
        </p:txBody>
      </p:sp>
      <p:sp>
        <p:nvSpPr>
          <p:cNvPr id="3" name="Freeform 4"/>
          <p:cNvSpPr/>
          <p:nvPr/>
        </p:nvSpPr>
        <p:spPr>
          <a:xfrm>
            <a:off x="428564" y="3353207"/>
            <a:ext cx="4566352" cy="6933793"/>
          </a:xfrm>
          <a:custGeom>
            <a:avLst/>
            <a:gdLst/>
            <a:ahLst/>
            <a:cxnLst/>
            <a:rect l="l" t="t" r="r" b="b"/>
            <a:pathLst>
              <a:path w="4566352" h="6933793">
                <a:moveTo>
                  <a:pt x="0" y="0"/>
                </a:moveTo>
                <a:lnTo>
                  <a:pt x="4566352" y="0"/>
                </a:lnTo>
                <a:lnTo>
                  <a:pt x="4566352" y="6933793"/>
                </a:lnTo>
                <a:lnTo>
                  <a:pt x="0" y="693379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4" name="Freeform 23"/>
          <p:cNvSpPr/>
          <p:nvPr/>
        </p:nvSpPr>
        <p:spPr>
          <a:xfrm flipH="1">
            <a:off x="12501586" y="4929186"/>
            <a:ext cx="2625408" cy="4209200"/>
          </a:xfrm>
          <a:custGeom>
            <a:avLst/>
            <a:gdLst/>
            <a:ahLst/>
            <a:cxnLst/>
            <a:rect l="l" t="t" r="r" b="b"/>
            <a:pathLst>
              <a:path w="2053904" h="3852010">
                <a:moveTo>
                  <a:pt x="2053904" y="0"/>
                </a:moveTo>
                <a:lnTo>
                  <a:pt x="0" y="0"/>
                </a:lnTo>
                <a:lnTo>
                  <a:pt x="0" y="3852010"/>
                </a:lnTo>
                <a:lnTo>
                  <a:pt x="2053904" y="3852010"/>
                </a:lnTo>
                <a:lnTo>
                  <a:pt x="2053904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5" name="Freeform 26"/>
          <p:cNvSpPr/>
          <p:nvPr/>
        </p:nvSpPr>
        <p:spPr>
          <a:xfrm>
            <a:off x="5143472" y="5500690"/>
            <a:ext cx="1039440" cy="908998"/>
          </a:xfrm>
          <a:custGeom>
            <a:avLst/>
            <a:gdLst/>
            <a:ahLst/>
            <a:cxnLst/>
            <a:rect l="l" t="t" r="r" b="b"/>
            <a:pathLst>
              <a:path w="859280" h="743971">
                <a:moveTo>
                  <a:pt x="0" y="0"/>
                </a:moveTo>
                <a:lnTo>
                  <a:pt x="859280" y="0"/>
                </a:lnTo>
                <a:lnTo>
                  <a:pt x="859280" y="743971"/>
                </a:lnTo>
                <a:lnTo>
                  <a:pt x="0" y="743971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r="-79701" b="-88073"/>
            </a:stretch>
          </a:blipFill>
        </p:spPr>
      </p:sp>
      <p:sp>
        <p:nvSpPr>
          <p:cNvPr id="6" name="Freeform 5"/>
          <p:cNvSpPr/>
          <p:nvPr/>
        </p:nvSpPr>
        <p:spPr>
          <a:xfrm rot="-553858">
            <a:off x="15350711" y="3936060"/>
            <a:ext cx="1048308" cy="870622"/>
          </a:xfrm>
          <a:custGeom>
            <a:avLst/>
            <a:gdLst/>
            <a:ahLst/>
            <a:cxnLst/>
            <a:rect l="l" t="t" r="r" b="b"/>
            <a:pathLst>
              <a:path w="1048308" h="603571">
                <a:moveTo>
                  <a:pt x="0" y="0"/>
                </a:moveTo>
                <a:lnTo>
                  <a:pt x="1048308" y="0"/>
                </a:lnTo>
                <a:lnTo>
                  <a:pt x="1048308" y="603571"/>
                </a:lnTo>
                <a:lnTo>
                  <a:pt x="0" y="603571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7" name="Freeform 25"/>
          <p:cNvSpPr/>
          <p:nvPr/>
        </p:nvSpPr>
        <p:spPr>
          <a:xfrm rot="1641247">
            <a:off x="10757641" y="4867592"/>
            <a:ext cx="995171" cy="1357844"/>
          </a:xfrm>
          <a:custGeom>
            <a:avLst/>
            <a:gdLst/>
            <a:ahLst/>
            <a:cxnLst/>
            <a:rect l="l" t="t" r="r" b="b"/>
            <a:pathLst>
              <a:path w="995171" h="1357844">
                <a:moveTo>
                  <a:pt x="0" y="0"/>
                </a:moveTo>
                <a:lnTo>
                  <a:pt x="995170" y="0"/>
                </a:lnTo>
                <a:lnTo>
                  <a:pt x="995170" y="1357844"/>
                </a:lnTo>
                <a:lnTo>
                  <a:pt x="0" y="1357844"/>
                </a:lnTo>
                <a:lnTo>
                  <a:pt x="0" y="0"/>
                </a:lnTo>
                <a:close/>
              </a:path>
            </a:pathLst>
          </a:custGeom>
          <a:blipFill>
            <a:blip r:embed="rId6" cstate="print"/>
            <a:stretch>
              <a:fillRect r="-77911" b="-90006"/>
            </a:stretch>
          </a:blipFill>
        </p:spPr>
      </p:sp>
      <p:sp>
        <p:nvSpPr>
          <p:cNvPr id="8" name="Freeform 3"/>
          <p:cNvSpPr/>
          <p:nvPr/>
        </p:nvSpPr>
        <p:spPr>
          <a:xfrm>
            <a:off x="5643538" y="6357946"/>
            <a:ext cx="6870244" cy="3399256"/>
          </a:xfrm>
          <a:custGeom>
            <a:avLst/>
            <a:gdLst/>
            <a:ahLst/>
            <a:cxnLst/>
            <a:rect l="l" t="t" r="r" b="b"/>
            <a:pathLst>
              <a:path w="6870244" h="3399256">
                <a:moveTo>
                  <a:pt x="0" y="0"/>
                </a:moveTo>
                <a:lnTo>
                  <a:pt x="6870243" y="0"/>
                </a:lnTo>
                <a:lnTo>
                  <a:pt x="6870243" y="3399256"/>
                </a:lnTo>
                <a:lnTo>
                  <a:pt x="0" y="3399256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92D05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lvl="1"/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yoshdagi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bolalar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art-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terapiyaning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afzalliklari</a:t>
            </a:r>
            <a:endParaRPr lang="en-US" sz="4400" dirty="0">
              <a:solidFill>
                <a:srgbClr val="C00000"/>
              </a:solidFill>
              <a:latin typeface="Aharoni" pitchFamily="2" charset="-79"/>
              <a:cs typeface="Aharoni" pitchFamily="2" charset="-79"/>
            </a:endParaRPr>
          </a:p>
          <a:p>
            <a:pPr lvl="1"/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lvl="1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Kognitiv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diqqat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markazi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xotira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nutq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shakllanadi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lvl="1"/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lvl="1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Hissiy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– stress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qo’rquvlar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kamayadi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lvl="1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o’ziga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bo’lgan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ishonch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ortadi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lvl="1"/>
            <a:endParaRPr lang="en-US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lvl="1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Ijtimoiy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guruhda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ishlash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lvl="1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boshqalarning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fikrini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hurmat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qilishni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lvl="1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o’rganadi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lvl="1"/>
            <a:endParaRPr lang="en-US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lvl="1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Ijodiy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standart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bo’lmagan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yechimlar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lvl="1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topish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tasavvur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olami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kengayadi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  <a:endParaRPr lang="ru-RU" sz="4400" dirty="0">
              <a:solidFill>
                <a:schemeClr val="tx1"/>
              </a:solidFill>
              <a:cs typeface="Aharoni" pitchFamily="2" charset="-79"/>
            </a:endParaRPr>
          </a:p>
        </p:txBody>
      </p:sp>
      <p:sp>
        <p:nvSpPr>
          <p:cNvPr id="3" name="Freeform 24"/>
          <p:cNvSpPr/>
          <p:nvPr/>
        </p:nvSpPr>
        <p:spPr>
          <a:xfrm>
            <a:off x="10644198" y="3786178"/>
            <a:ext cx="3635563" cy="5143536"/>
          </a:xfrm>
          <a:custGeom>
            <a:avLst/>
            <a:gdLst/>
            <a:ahLst/>
            <a:cxnLst/>
            <a:rect l="l" t="t" r="r" b="b"/>
            <a:pathLst>
              <a:path w="3135497" h="4558739">
                <a:moveTo>
                  <a:pt x="0" y="0"/>
                </a:moveTo>
                <a:lnTo>
                  <a:pt x="3135497" y="0"/>
                </a:lnTo>
                <a:lnTo>
                  <a:pt x="3135497" y="4558739"/>
                </a:lnTo>
                <a:lnTo>
                  <a:pt x="0" y="455873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5" name="Freeform 25"/>
          <p:cNvSpPr/>
          <p:nvPr/>
        </p:nvSpPr>
        <p:spPr>
          <a:xfrm>
            <a:off x="14930478" y="3714740"/>
            <a:ext cx="2857456" cy="5666845"/>
          </a:xfrm>
          <a:custGeom>
            <a:avLst/>
            <a:gdLst/>
            <a:ahLst/>
            <a:cxnLst/>
            <a:rect l="l" t="t" r="r" b="b"/>
            <a:pathLst>
              <a:path w="2369249" h="5666845">
                <a:moveTo>
                  <a:pt x="0" y="0"/>
                </a:moveTo>
                <a:lnTo>
                  <a:pt x="2369249" y="0"/>
                </a:lnTo>
                <a:lnTo>
                  <a:pt x="2369249" y="5666845"/>
                </a:lnTo>
                <a:lnTo>
                  <a:pt x="0" y="566684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92D05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Tavsiyalar</a:t>
            </a:r>
            <a:endParaRPr lang="en-US" sz="4400" dirty="0">
              <a:solidFill>
                <a:srgbClr val="C00000"/>
              </a:solidFill>
              <a:latin typeface="Aharoni" pitchFamily="2" charset="-79"/>
              <a:cs typeface="Aharoni" pitchFamily="2" charset="-79"/>
            </a:endParaRPr>
          </a:p>
          <a:p>
            <a:pPr marL="742950" indent="-742950" algn="ctr">
              <a:buAutoNum type="arabicPeriod"/>
            </a:pP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Natijani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baholamang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“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daraxt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ko’k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bo’lmaydi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”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yoki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“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nega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kuchukning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5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oyog’I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?”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demang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Buning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o’rniga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“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bu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qiziqarli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menga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bu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haqda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so’zlab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ber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”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deb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so’rang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marL="742950" indent="-742950" algn="ctr">
              <a:buAutoNum type="arabicPeriod"/>
            </a:pP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Jarayonning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qulayligi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bolaga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kiyimini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iflos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qilishdan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qo’rqmaslik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sharoitini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yarating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(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maxsus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fartuklar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yoki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eski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kiyimlar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).</a:t>
            </a:r>
          </a:p>
          <a:p>
            <a:pPr marL="742950" indent="-742950" algn="ctr">
              <a:buAutoNum type="arabicPeriod"/>
            </a:pP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Musiqiy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fon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mashg’ulot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davomida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yengil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tinchlantiruvchi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klassik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musiqadan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foydalaning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marL="742950" indent="-742950" algn="ctr">
              <a:buAutoNum type="arabicPeriod"/>
            </a:pPr>
            <a:endParaRPr lang="ru-RU" sz="4400" dirty="0">
              <a:solidFill>
                <a:schemeClr val="tx1"/>
              </a:solidFill>
              <a:cs typeface="Aharoni" pitchFamily="2" charset="-79"/>
            </a:endParaRPr>
          </a:p>
          <a:p>
            <a:pPr marL="742950" indent="-742950" algn="ctr">
              <a:buAutoNum type="arabicPeriod"/>
            </a:pPr>
            <a:endParaRPr lang="ru-RU" sz="4400" dirty="0">
              <a:solidFill>
                <a:schemeClr val="tx1"/>
              </a:solidFill>
              <a:cs typeface="Aharoni" pitchFamily="2" charset="-79"/>
            </a:endParaRPr>
          </a:p>
          <a:p>
            <a:pPr marL="742950" indent="-742950" algn="ctr"/>
            <a:endParaRPr lang="ru-RU" sz="4400" dirty="0">
              <a:solidFill>
                <a:schemeClr val="tx1"/>
              </a:solidFill>
              <a:cs typeface="Aharoni" pitchFamily="2" charset="-79"/>
            </a:endParaRPr>
          </a:p>
        </p:txBody>
      </p:sp>
      <p:sp>
        <p:nvSpPr>
          <p:cNvPr id="3" name="Freeform 4"/>
          <p:cNvSpPr/>
          <p:nvPr/>
        </p:nvSpPr>
        <p:spPr>
          <a:xfrm rot="413585">
            <a:off x="12946989" y="6382532"/>
            <a:ext cx="4228353" cy="4105599"/>
          </a:xfrm>
          <a:custGeom>
            <a:avLst/>
            <a:gdLst/>
            <a:ahLst/>
            <a:cxnLst/>
            <a:rect l="l" t="t" r="r" b="b"/>
            <a:pathLst>
              <a:path w="3757628" h="3897945">
                <a:moveTo>
                  <a:pt x="0" y="0"/>
                </a:moveTo>
                <a:lnTo>
                  <a:pt x="3757629" y="0"/>
                </a:lnTo>
                <a:lnTo>
                  <a:pt x="3757629" y="3897945"/>
                </a:lnTo>
                <a:lnTo>
                  <a:pt x="0" y="3897945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4" name="Freeform 10"/>
          <p:cNvSpPr/>
          <p:nvPr/>
        </p:nvSpPr>
        <p:spPr>
          <a:xfrm rot="537901">
            <a:off x="4375420" y="-194320"/>
            <a:ext cx="2266355" cy="2239410"/>
          </a:xfrm>
          <a:custGeom>
            <a:avLst/>
            <a:gdLst/>
            <a:ahLst/>
            <a:cxnLst/>
            <a:rect l="l" t="t" r="r" b="b"/>
            <a:pathLst>
              <a:path w="2266355" h="2239410">
                <a:moveTo>
                  <a:pt x="0" y="0"/>
                </a:moveTo>
                <a:lnTo>
                  <a:pt x="2266355" y="0"/>
                </a:lnTo>
                <a:lnTo>
                  <a:pt x="2266355" y="2239411"/>
                </a:lnTo>
                <a:lnTo>
                  <a:pt x="0" y="223941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5" name="Freeform 11"/>
          <p:cNvSpPr/>
          <p:nvPr/>
        </p:nvSpPr>
        <p:spPr>
          <a:xfrm>
            <a:off x="2643142" y="7215202"/>
            <a:ext cx="1492320" cy="2529356"/>
          </a:xfrm>
          <a:custGeom>
            <a:avLst/>
            <a:gdLst/>
            <a:ahLst/>
            <a:cxnLst/>
            <a:rect l="l" t="t" r="r" b="b"/>
            <a:pathLst>
              <a:path w="1492320" h="2529356">
                <a:moveTo>
                  <a:pt x="0" y="0"/>
                </a:moveTo>
                <a:lnTo>
                  <a:pt x="1492320" y="0"/>
                </a:lnTo>
                <a:lnTo>
                  <a:pt x="1492320" y="2529355"/>
                </a:lnTo>
                <a:lnTo>
                  <a:pt x="0" y="252935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6" name="Freeform 7"/>
          <p:cNvSpPr/>
          <p:nvPr/>
        </p:nvSpPr>
        <p:spPr>
          <a:xfrm>
            <a:off x="5286348" y="8715400"/>
            <a:ext cx="1038886" cy="1018779"/>
          </a:xfrm>
          <a:custGeom>
            <a:avLst/>
            <a:gdLst/>
            <a:ahLst/>
            <a:cxnLst/>
            <a:rect l="l" t="t" r="r" b="b"/>
            <a:pathLst>
              <a:path w="1038886" h="1018779">
                <a:moveTo>
                  <a:pt x="0" y="0"/>
                </a:moveTo>
                <a:lnTo>
                  <a:pt x="1038886" y="0"/>
                </a:lnTo>
                <a:lnTo>
                  <a:pt x="1038886" y="1018779"/>
                </a:lnTo>
                <a:lnTo>
                  <a:pt x="0" y="1018779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7" name="Freeform 12"/>
          <p:cNvSpPr/>
          <p:nvPr/>
        </p:nvSpPr>
        <p:spPr>
          <a:xfrm rot="718179">
            <a:off x="1859857" y="6718396"/>
            <a:ext cx="803974" cy="797618"/>
          </a:xfrm>
          <a:custGeom>
            <a:avLst/>
            <a:gdLst/>
            <a:ahLst/>
            <a:cxnLst/>
            <a:rect l="l" t="t" r="r" b="b"/>
            <a:pathLst>
              <a:path w="803974" h="797618">
                <a:moveTo>
                  <a:pt x="0" y="0"/>
                </a:moveTo>
                <a:lnTo>
                  <a:pt x="803973" y="0"/>
                </a:lnTo>
                <a:lnTo>
                  <a:pt x="803973" y="797618"/>
                </a:lnTo>
                <a:lnTo>
                  <a:pt x="0" y="797618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92D05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Ijodkorlikni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rivojlantisihda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art-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terapiya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bu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miyani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“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standart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”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ishlash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rejimidan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chiqarib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tasavvur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olamini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kengaytirishga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xizmat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qiladi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  </a:t>
            </a:r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ru-RU" sz="4400" dirty="0">
              <a:solidFill>
                <a:schemeClr val="tx1"/>
              </a:solidFill>
              <a:cs typeface="Aharoni" pitchFamily="2" charset="-79"/>
            </a:endParaRPr>
          </a:p>
          <a:p>
            <a:pPr algn="ctr"/>
            <a:endParaRPr lang="ru-RU" sz="4400" dirty="0">
              <a:solidFill>
                <a:schemeClr val="tx1"/>
              </a:solidFill>
              <a:cs typeface="Aharoni" pitchFamily="2" charset="-79"/>
            </a:endParaRPr>
          </a:p>
          <a:p>
            <a:pPr algn="ctr"/>
            <a:endParaRPr lang="ru-RU" sz="4400" dirty="0">
              <a:solidFill>
                <a:schemeClr val="tx1"/>
              </a:solidFill>
              <a:cs typeface="Aharoni" pitchFamily="2" charset="-79"/>
            </a:endParaRPr>
          </a:p>
          <a:p>
            <a:pPr algn="ctr"/>
            <a:endParaRPr lang="ru-RU" sz="4400" dirty="0">
              <a:solidFill>
                <a:schemeClr val="tx1"/>
              </a:solidFill>
              <a:cs typeface="Aharoni" pitchFamily="2" charset="-79"/>
            </a:endParaRPr>
          </a:p>
          <a:p>
            <a:pPr algn="ctr"/>
            <a:endParaRPr lang="ru-RU" sz="4400" dirty="0">
              <a:solidFill>
                <a:schemeClr val="tx1"/>
              </a:solidFill>
              <a:cs typeface="Aharoni" pitchFamily="2" charset="-79"/>
            </a:endParaRPr>
          </a:p>
        </p:txBody>
      </p:sp>
      <p:sp>
        <p:nvSpPr>
          <p:cNvPr id="3" name="Freeform 5"/>
          <p:cNvSpPr/>
          <p:nvPr/>
        </p:nvSpPr>
        <p:spPr>
          <a:xfrm>
            <a:off x="4357654" y="4697716"/>
            <a:ext cx="9501254" cy="5589284"/>
          </a:xfrm>
          <a:custGeom>
            <a:avLst/>
            <a:gdLst/>
            <a:ahLst/>
            <a:cxnLst/>
            <a:rect l="l" t="t" r="r" b="b"/>
            <a:pathLst>
              <a:path w="8013310" h="5589284">
                <a:moveTo>
                  <a:pt x="0" y="0"/>
                </a:moveTo>
                <a:lnTo>
                  <a:pt x="8013310" y="0"/>
                </a:lnTo>
                <a:lnTo>
                  <a:pt x="8013310" y="5589283"/>
                </a:lnTo>
                <a:lnTo>
                  <a:pt x="0" y="558928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92D05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742950" indent="-742950" algn="ctr">
              <a:buAutoNum type="arabicPeriod"/>
            </a:pP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Sehrli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dog’ (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blotografiya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) 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–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ushbu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mashq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bolalarda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ham,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kattalarda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ham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mavhum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shakllardan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ma’no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qidirish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qobiliyatini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(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pareidoliya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)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rivojlantiradi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marL="742950" indent="-742950" algn="ctr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Mashq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qog’ozga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necha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tomchi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suyuq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bo’yoq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(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akvarel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yoki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guash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)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tomizing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marL="742950" indent="-742950" algn="ctr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Qog’ozni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buklab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dog’ni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yoyying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yoki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naycha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(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trubochka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)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orqali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puflab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turli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yo’nalishlarga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tarqating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marL="742950" indent="-742950" algn="ctr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Vazifa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hosil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bo’lgan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dog’ga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qarab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u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nimaga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o’xshashini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toping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yetishmayotgan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qismlarini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(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ko’z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quloq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shoxchalar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)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qalam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chizib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qo’ying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marL="742950" indent="-742950" algn="ctr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Natija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kutilmagan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vaziyatlarda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tez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kreativ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yechim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topish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ko’nikmasi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shakllanadi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  <a:endParaRPr lang="ru-RU" sz="4400" dirty="0">
              <a:solidFill>
                <a:schemeClr val="tx1"/>
              </a:solidFill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92D05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2.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Chaqaloq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chizgilari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(scribble art) 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–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bumashq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“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oq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qogozdan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qo’rqish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”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sindromini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yengishga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yordam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beradi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Mashq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ko’zingizni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yuming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qog’oz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ustida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qalam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30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soniya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davomida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tartibsiz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chiziqlar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chizing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Vazifa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ko’zingizni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oching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bu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chiziqlar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ichidan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bir-biriga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bog’liq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bo’lgan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obrazlarni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qidiring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Ularni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ranglar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ajrating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Natija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diqqatni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jamlash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vizual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tasavvurni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o’stiradi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 </a:t>
            </a:r>
            <a:endParaRPr lang="ru-RU" sz="4400" dirty="0">
              <a:solidFill>
                <a:schemeClr val="tx1"/>
              </a:solidFill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92D05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3.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Kollaj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“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mening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orzu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olamim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” 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–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faqat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rasm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chizish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cheklanmaslik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ijodkorlikni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necha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barobar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oshiradi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Mashq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eski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jurnallar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gazetalardan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turli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xil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rasmlarni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(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tabiat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odamlar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texnika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rangli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bo’laklar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)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qirqib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oling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Vazifa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ularni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mantiqsiz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ravishda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bir-birigayopishtirib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yangi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dunyo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yarating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Masalan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baliqning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boshi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o’rniga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gul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daraxtning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shoxlarida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esa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soatlar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osilib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tursin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Natija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assotsiativ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fikrlash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(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narsalar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o’rtasida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kutilmagan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bog’liqlikni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ko’rish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) 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rivojlanadi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  <a:endParaRPr lang="ru-RU" sz="4400" dirty="0">
              <a:solidFill>
                <a:schemeClr val="tx1"/>
              </a:solidFill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92D05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4.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Zentangle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(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nuqtalar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naqshlar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terapiyasi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) 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–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bu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usul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murakkab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tuzilmalarni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oddiy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detallardan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qurishni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o’rgatadi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Mashq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kichik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kvadrat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(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masalan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9x9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sm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)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chizing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necha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qismlarga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bo’ling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Vazifa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qismni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o’zaro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takrorlamaydigan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mayda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naqshlar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(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nuqtalar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to’lqinlar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zigzaglar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)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to’ldiring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Natija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sabr-toqat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mantiqiy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ijodkorlikni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birlashtiradi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  <a:endParaRPr lang="ru-RU" sz="4400" dirty="0">
              <a:solidFill>
                <a:schemeClr val="tx1"/>
              </a:solidFill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92D05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ta’limda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Eco-art (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ekologik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san’at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) –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bu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tabiat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ijodni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birlashtiruvchi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yo’nalish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bo’lib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bolalarda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nafaqat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ijodkorlikni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balki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atrof-muhitga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nisbatan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ma’suliyat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hissini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ham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uyg’otadi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 Bu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usul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bolalarga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tabiatni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shunchaki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tomosha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qilishni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emas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balki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uning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qismi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ekanliklarini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his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qilishni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o’rgatadi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  </a:t>
            </a:r>
            <a:endParaRPr lang="ru-RU" sz="4400" dirty="0">
              <a:solidFill>
                <a:schemeClr val="tx1"/>
              </a:solidFill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92D05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Eco-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artning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asosiy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maqsadlari</a:t>
            </a:r>
            <a:endParaRPr lang="en-US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marL="742950" indent="-742950" algn="ctr">
              <a:buAutoNum type="arabicPeriod"/>
            </a:pP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Ekologik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ongni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shakllantirish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bolaga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tabiat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resurslarini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asrash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“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chiqindi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”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deb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hisoblangan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narsalarga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ikkinchi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hayot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berish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mumkinligini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ko’rsatish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marL="742950" indent="-742950" algn="ctr">
              <a:buAutoNum type="arabicPeriod"/>
            </a:pP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Sensor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rivojlanish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tabiiy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materiallar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(tosh,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qum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barg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yog’och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)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ishlash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orqali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bolaning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sezgi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a’zolari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mayda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motorikasini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o’stirish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marL="742950" indent="-742950" algn="ctr">
              <a:buAutoNum type="arabicPeriod"/>
            </a:pP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Tasavvurni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kengaytirish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standart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bo’yoq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qog’ozdan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tashqariga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chiqib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g’ayritabiiy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shakllardan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yangi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obrazlar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yaratishni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o’rgatish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marL="742950" indent="-742950" algn="ctr">
              <a:buAutoNum type="arabicPeriod"/>
            </a:pP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Estetik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tarbiya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tabiatdagi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ranglar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uyg’unligi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shakllar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go’zalligini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his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qilish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qobiliyatini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rivojlantirish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  <a:endParaRPr lang="ru-RU" sz="4400" dirty="0">
              <a:solidFill>
                <a:schemeClr val="tx1"/>
              </a:solidFill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92D05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lvl="1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ta’limda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lvl="1"/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Eco-art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turlari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– eco-art </a:t>
            </a:r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lvl="1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mashg’ulotlarini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shartli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lvl="1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ravishda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necha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yo’nalishga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lvl="1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bo’lish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mumkin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  <a:endParaRPr lang="ru-RU" sz="4400" dirty="0">
              <a:solidFill>
                <a:schemeClr val="tx1"/>
              </a:solidFill>
              <a:cs typeface="Aharoni" pitchFamily="2" charset="-79"/>
            </a:endParaRPr>
          </a:p>
        </p:txBody>
      </p:sp>
      <p:sp>
        <p:nvSpPr>
          <p:cNvPr id="3" name="Freeform 3"/>
          <p:cNvSpPr/>
          <p:nvPr/>
        </p:nvSpPr>
        <p:spPr>
          <a:xfrm>
            <a:off x="7770964" y="500030"/>
            <a:ext cx="10517036" cy="9786970"/>
          </a:xfrm>
          <a:custGeom>
            <a:avLst/>
            <a:gdLst/>
            <a:ahLst/>
            <a:cxnLst/>
            <a:rect l="l" t="t" r="r" b="b"/>
            <a:pathLst>
              <a:path w="10517036" h="11168534">
                <a:moveTo>
                  <a:pt x="0" y="0"/>
                </a:moveTo>
                <a:lnTo>
                  <a:pt x="10517036" y="0"/>
                </a:lnTo>
                <a:lnTo>
                  <a:pt x="10517036" y="11168534"/>
                </a:lnTo>
                <a:lnTo>
                  <a:pt x="0" y="1116853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92D05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1. Land-art (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tabiat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qo’ynidagi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ijod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) –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bu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yo’nalishda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rasm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yoki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kompozitsiya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bevosita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tabiatning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o’zida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yer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yuzida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yaratiladi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>
              <a:buFont typeface="Arial" pitchFamily="34" charset="0"/>
              <a:buChar char="•"/>
            </a:pP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Mashg’ulot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bog’da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toshlar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xazonlar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novdalardan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“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Sehri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rasm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”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yoki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“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Labirint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”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yasash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>
              <a:buFont typeface="Arial" pitchFamily="34" charset="0"/>
              <a:buChar char="•"/>
            </a:pP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Xususiyati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bu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asarlar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doimiy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emas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(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shamol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uchirishi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yoki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yomg’ir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yuvishi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mumkin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),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bu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esa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bolaga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tabiatning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o’zgaruvchanligini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tushunishga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yordam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beradi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 </a:t>
            </a:r>
            <a:endParaRPr lang="ru-RU" sz="4400" dirty="0">
              <a:solidFill>
                <a:schemeClr val="tx1"/>
              </a:solidFill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92D05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lvl="1"/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2.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Tabiiy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materiallardan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kollaj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applikatsiya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tabiat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in’omlaridan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foydalanib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qog’oz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ustida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yoki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hajmli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shaklda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asarlar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yaratish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lvl="1">
              <a:buFont typeface="Arial" pitchFamily="34" charset="0"/>
              <a:buChar char="•"/>
            </a:pP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Mashg’ulot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quritilgan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barglardan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 </a:t>
            </a:r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lvl="1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hayvonlar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yasash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yong’oq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po’stlog’idan</a:t>
            </a:r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lvl="1"/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kemachalar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yasash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turli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donalar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lvl="1"/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(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guruch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mosh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loviya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)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yordamida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mozaika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lvl="1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yaratish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lvl="1"/>
            <a:endParaRPr lang="ru-RU" sz="4400" dirty="0">
              <a:solidFill>
                <a:schemeClr val="tx1"/>
              </a:solidFill>
              <a:cs typeface="Aharoni" pitchFamily="2" charset="-79"/>
            </a:endParaRPr>
          </a:p>
        </p:txBody>
      </p:sp>
      <p:sp>
        <p:nvSpPr>
          <p:cNvPr id="4" name="Freeform 6"/>
          <p:cNvSpPr/>
          <p:nvPr/>
        </p:nvSpPr>
        <p:spPr>
          <a:xfrm>
            <a:off x="8143868" y="6786574"/>
            <a:ext cx="3833873" cy="3500426"/>
          </a:xfrm>
          <a:custGeom>
            <a:avLst/>
            <a:gdLst/>
            <a:ahLst/>
            <a:cxnLst/>
            <a:rect l="l" t="t" r="r" b="b"/>
            <a:pathLst>
              <a:path w="3833873" h="3674129">
                <a:moveTo>
                  <a:pt x="0" y="0"/>
                </a:moveTo>
                <a:lnTo>
                  <a:pt x="3833873" y="0"/>
                </a:lnTo>
                <a:lnTo>
                  <a:pt x="3833873" y="3674129"/>
                </a:lnTo>
                <a:lnTo>
                  <a:pt x="0" y="367412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grpSp>
        <p:nvGrpSpPr>
          <p:cNvPr id="5" name="Group 14"/>
          <p:cNvGrpSpPr/>
          <p:nvPr/>
        </p:nvGrpSpPr>
        <p:grpSpPr>
          <a:xfrm>
            <a:off x="12930214" y="3000360"/>
            <a:ext cx="3989266" cy="6835191"/>
            <a:chOff x="0" y="0"/>
            <a:chExt cx="5319021" cy="9113588"/>
          </a:xfrm>
        </p:grpSpPr>
        <p:sp>
          <p:nvSpPr>
            <p:cNvPr id="6" name="Freeform 15"/>
            <p:cNvSpPr/>
            <p:nvPr/>
          </p:nvSpPr>
          <p:spPr>
            <a:xfrm flipH="1">
              <a:off x="0" y="0"/>
              <a:ext cx="5319021" cy="9113588"/>
            </a:xfrm>
            <a:custGeom>
              <a:avLst/>
              <a:gdLst/>
              <a:ahLst/>
              <a:cxnLst/>
              <a:rect l="l" t="t" r="r" b="b"/>
              <a:pathLst>
                <a:path w="5319021" h="9113588">
                  <a:moveTo>
                    <a:pt x="5319021" y="0"/>
                  </a:moveTo>
                  <a:lnTo>
                    <a:pt x="0" y="0"/>
                  </a:lnTo>
                  <a:lnTo>
                    <a:pt x="0" y="9113588"/>
                  </a:lnTo>
                  <a:lnTo>
                    <a:pt x="5319021" y="9113588"/>
                  </a:lnTo>
                  <a:lnTo>
                    <a:pt x="5319021" y="0"/>
                  </a:lnTo>
                  <a:close/>
                </a:path>
              </a:pathLst>
            </a:custGeom>
            <a:blipFill>
              <a:blip r:embed="rId3">
                <a:extLst>
                  <a:ext uri="{96DAC541-7B7A-43D3-8B79-37D633B846F1}">
                    <asvg:svgBlip xmlns="" xmlns:asvg="http://schemas.microsoft.com/office/drawing/2016/SVG/main" r:embed="rId4"/>
                  </a:ext>
                </a:extLst>
              </a:blip>
              <a:stretch>
                <a:fillRect/>
              </a:stretch>
            </a:blipFill>
          </p:spPr>
        </p:sp>
        <p:grpSp>
          <p:nvGrpSpPr>
            <p:cNvPr id="7" name="Group 16"/>
            <p:cNvGrpSpPr/>
            <p:nvPr/>
          </p:nvGrpSpPr>
          <p:grpSpPr>
            <a:xfrm>
              <a:off x="1603789" y="1688976"/>
              <a:ext cx="1270000" cy="635000"/>
              <a:chOff x="0" y="0"/>
              <a:chExt cx="546434" cy="273217"/>
            </a:xfrm>
          </p:grpSpPr>
          <p:sp>
            <p:nvSpPr>
              <p:cNvPr id="8" name="Freeform 17"/>
              <p:cNvSpPr/>
              <p:nvPr/>
            </p:nvSpPr>
            <p:spPr>
              <a:xfrm>
                <a:off x="0" y="0"/>
                <a:ext cx="546434" cy="273217"/>
              </a:xfrm>
              <a:custGeom>
                <a:avLst/>
                <a:gdLst/>
                <a:ahLst/>
                <a:cxnLst/>
                <a:rect l="l" t="t" r="r" b="b"/>
                <a:pathLst>
                  <a:path w="546434" h="273217">
                    <a:moveTo>
                      <a:pt x="343234" y="0"/>
                    </a:moveTo>
                    <a:cubicBezTo>
                      <a:pt x="455458" y="0"/>
                      <a:pt x="546434" y="61162"/>
                      <a:pt x="546434" y="136608"/>
                    </a:cubicBezTo>
                    <a:cubicBezTo>
                      <a:pt x="546434" y="212055"/>
                      <a:pt x="455458" y="273217"/>
                      <a:pt x="343234" y="273217"/>
                    </a:cubicBezTo>
                    <a:lnTo>
                      <a:pt x="203200" y="273217"/>
                    </a:lnTo>
                    <a:cubicBezTo>
                      <a:pt x="90976" y="273217"/>
                      <a:pt x="0" y="212055"/>
                      <a:pt x="0" y="136608"/>
                    </a:cubicBezTo>
                    <a:cubicBezTo>
                      <a:pt x="0" y="61162"/>
                      <a:pt x="90976" y="0"/>
                      <a:pt x="203200" y="0"/>
                    </a:cubicBezTo>
                    <a:close/>
                  </a:path>
                </a:pathLst>
              </a:custGeom>
              <a:solidFill>
                <a:srgbClr val="FFD8C9"/>
              </a:solidFill>
            </p:spPr>
          </p:sp>
          <p:sp>
            <p:nvSpPr>
              <p:cNvPr id="9" name="TextBox 18"/>
              <p:cNvSpPr txBox="1"/>
              <p:nvPr/>
            </p:nvSpPr>
            <p:spPr>
              <a:xfrm>
                <a:off x="0" y="0"/>
                <a:ext cx="546434" cy="273217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242"/>
                  </a:lnSpc>
                </a:pPr>
                <a:endParaRPr/>
              </a:p>
            </p:txBody>
          </p:sp>
        </p:grpSp>
      </p:grpSp>
      <p:sp>
        <p:nvSpPr>
          <p:cNvPr id="10" name="Freeform 19"/>
          <p:cNvSpPr/>
          <p:nvPr/>
        </p:nvSpPr>
        <p:spPr>
          <a:xfrm>
            <a:off x="15287668" y="6703693"/>
            <a:ext cx="2528908" cy="3583307"/>
          </a:xfrm>
          <a:custGeom>
            <a:avLst/>
            <a:gdLst/>
            <a:ahLst/>
            <a:cxnLst/>
            <a:rect l="l" t="t" r="r" b="b"/>
            <a:pathLst>
              <a:path w="2528908" h="3583307">
                <a:moveTo>
                  <a:pt x="0" y="0"/>
                </a:moveTo>
                <a:lnTo>
                  <a:pt x="2528908" y="0"/>
                </a:lnTo>
                <a:lnTo>
                  <a:pt x="2528908" y="3583306"/>
                </a:lnTo>
                <a:lnTo>
                  <a:pt x="0" y="3583306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92D05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lvl="1"/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3. “Recycling-art” (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ikkinchi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hayot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) – </a:t>
            </a:r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lvl="1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maishiy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chiqindilarni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(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plastik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idishlar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lvl="1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qog’oz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qutilar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probkalar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)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san’at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lvl="1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asariga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aylantirish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lvl="1">
              <a:buFont typeface="Arial" pitchFamily="34" charset="0"/>
              <a:buChar char="•"/>
            </a:pP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Mashg’ulot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plastik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idishlardan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lvl="1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guldonlar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yasash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yoki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karton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qutilardan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lvl="1"/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“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kelajak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shahri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”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maketini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qurish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lvl="1">
              <a:buFont typeface="Arial" pitchFamily="34" charset="0"/>
              <a:buChar char="•"/>
            </a:pP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Maqsad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bolaga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tejamkorlik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lvl="1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qayta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ishlash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madaniyatini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o’rgatish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lvl="1"/>
            <a:endParaRPr lang="ru-RU" sz="4400" dirty="0">
              <a:solidFill>
                <a:schemeClr val="tx1"/>
              </a:solidFill>
              <a:cs typeface="Aharoni" pitchFamily="2" charset="-79"/>
            </a:endParaRPr>
          </a:p>
          <a:p>
            <a:pPr lvl="1"/>
            <a:endParaRPr lang="ru-RU" sz="4400" dirty="0">
              <a:solidFill>
                <a:schemeClr val="tx1"/>
              </a:solidFill>
              <a:cs typeface="Aharoni" pitchFamily="2" charset="-79"/>
            </a:endParaRPr>
          </a:p>
          <a:p>
            <a:pPr lvl="1"/>
            <a:endParaRPr lang="ru-RU" sz="4400" dirty="0">
              <a:solidFill>
                <a:schemeClr val="tx1"/>
              </a:solidFill>
              <a:cs typeface="Aharoni" pitchFamily="2" charset="-79"/>
            </a:endParaRPr>
          </a:p>
          <a:p>
            <a:pPr lvl="1"/>
            <a:endParaRPr lang="ru-RU" sz="4400" dirty="0">
              <a:solidFill>
                <a:schemeClr val="tx1"/>
              </a:solidFill>
              <a:cs typeface="Aharoni" pitchFamily="2" charset="-79"/>
            </a:endParaRPr>
          </a:p>
        </p:txBody>
      </p:sp>
      <p:sp>
        <p:nvSpPr>
          <p:cNvPr id="5" name="Freeform 4"/>
          <p:cNvSpPr/>
          <p:nvPr/>
        </p:nvSpPr>
        <p:spPr>
          <a:xfrm>
            <a:off x="11267994" y="2618354"/>
            <a:ext cx="7020006" cy="7668646"/>
          </a:xfrm>
          <a:custGeom>
            <a:avLst/>
            <a:gdLst/>
            <a:ahLst/>
            <a:cxnLst/>
            <a:rect l="l" t="t" r="r" b="b"/>
            <a:pathLst>
              <a:path w="7020006" h="7668646">
                <a:moveTo>
                  <a:pt x="0" y="0"/>
                </a:moveTo>
                <a:lnTo>
                  <a:pt x="7020006" y="0"/>
                </a:lnTo>
                <a:lnTo>
                  <a:pt x="7020006" y="7668646"/>
                </a:lnTo>
                <a:lnTo>
                  <a:pt x="0" y="766864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6" name="Freeform 9"/>
          <p:cNvSpPr/>
          <p:nvPr/>
        </p:nvSpPr>
        <p:spPr>
          <a:xfrm>
            <a:off x="6715108" y="6941493"/>
            <a:ext cx="3220051" cy="3345507"/>
          </a:xfrm>
          <a:custGeom>
            <a:avLst/>
            <a:gdLst/>
            <a:ahLst/>
            <a:cxnLst/>
            <a:rect l="l" t="t" r="r" b="b"/>
            <a:pathLst>
              <a:path w="3220051" h="3345507">
                <a:moveTo>
                  <a:pt x="0" y="0"/>
                </a:moveTo>
                <a:lnTo>
                  <a:pt x="3220050" y="0"/>
                </a:lnTo>
                <a:lnTo>
                  <a:pt x="3220050" y="3345507"/>
                </a:lnTo>
                <a:lnTo>
                  <a:pt x="0" y="334550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92D05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4.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Fitopart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(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o’simliklar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rasm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chizish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) –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bu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usulda</a:t>
            </a:r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r"/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an’anaviy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bo’yoqlar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o’rniga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o’simliklar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ishlatiladi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r">
              <a:buFont typeface="Arial" pitchFamily="34" charset="0"/>
              <a:buChar char="•"/>
            </a:pP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Mashg’ulot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lavlagi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sabzi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suvi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yoki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barglarning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r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yashil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piksellari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qog’ozga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rang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berish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 </a:t>
            </a:r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r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Shuningdek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barglarning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orqasiga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bo’yoq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r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surtib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qog’ozga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nusxa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(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otpechatok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)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tushirish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  </a:t>
            </a:r>
            <a:endParaRPr lang="ru-RU" sz="4400" dirty="0">
              <a:solidFill>
                <a:schemeClr val="tx1"/>
              </a:solidFill>
              <a:cs typeface="Aharoni" pitchFamily="2" charset="-79"/>
            </a:endParaRPr>
          </a:p>
        </p:txBody>
      </p:sp>
      <p:sp>
        <p:nvSpPr>
          <p:cNvPr id="3" name="Freeform 3"/>
          <p:cNvSpPr/>
          <p:nvPr/>
        </p:nvSpPr>
        <p:spPr>
          <a:xfrm>
            <a:off x="0" y="0"/>
            <a:ext cx="8295727" cy="9929846"/>
          </a:xfrm>
          <a:custGeom>
            <a:avLst/>
            <a:gdLst/>
            <a:ahLst/>
            <a:cxnLst/>
            <a:rect l="l" t="t" r="r" b="b"/>
            <a:pathLst>
              <a:path w="8295727" h="10604948">
                <a:moveTo>
                  <a:pt x="0" y="0"/>
                </a:moveTo>
                <a:lnTo>
                  <a:pt x="8295727" y="0"/>
                </a:lnTo>
                <a:lnTo>
                  <a:pt x="8295727" y="10604948"/>
                </a:lnTo>
                <a:lnTo>
                  <a:pt x="0" y="1060494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r="-825" b="-10373"/>
            </a:stretch>
          </a:blipFill>
        </p:spPr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0" y="428590"/>
          <a:ext cx="18288000" cy="98584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609600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609600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1971682">
                <a:tc>
                  <a:txBody>
                    <a:bodyPr/>
                    <a:lstStyle/>
                    <a:p>
                      <a:pPr algn="ctr"/>
                      <a:r>
                        <a:rPr lang="en-US" sz="4000" dirty="0">
                          <a:latin typeface="Aharoni" pitchFamily="2" charset="-79"/>
                          <a:cs typeface="Aharoni" pitchFamily="2" charset="-79"/>
                        </a:rPr>
                        <a:t>Material </a:t>
                      </a:r>
                      <a:r>
                        <a:rPr lang="en-US" sz="4000" dirty="0" err="1">
                          <a:latin typeface="Aharoni" pitchFamily="2" charset="-79"/>
                          <a:cs typeface="Aharoni" pitchFamily="2" charset="-79"/>
                        </a:rPr>
                        <a:t>turi</a:t>
                      </a:r>
                      <a:endParaRPr lang="ru-RU" sz="4000" dirty="0">
                        <a:cs typeface="Aharoni" pitchFamily="2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000" dirty="0" err="1">
                          <a:latin typeface="Aharoni" pitchFamily="2" charset="-79"/>
                          <a:cs typeface="Aharoni" pitchFamily="2" charset="-79"/>
                        </a:rPr>
                        <a:t>Mashg’ulot</a:t>
                      </a:r>
                      <a:r>
                        <a:rPr lang="en-US" sz="400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000" dirty="0" err="1">
                          <a:latin typeface="Aharoni" pitchFamily="2" charset="-79"/>
                          <a:cs typeface="Aharoni" pitchFamily="2" charset="-79"/>
                        </a:rPr>
                        <a:t>g’oyasi</a:t>
                      </a:r>
                      <a:endParaRPr lang="ru-RU" sz="4000" dirty="0">
                        <a:cs typeface="Aharoni" pitchFamily="2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000" dirty="0" err="1">
                          <a:latin typeface="Aharoni" pitchFamily="2" charset="-79"/>
                          <a:cs typeface="Aharoni" pitchFamily="2" charset="-79"/>
                        </a:rPr>
                        <a:t>Rivojlanadigan</a:t>
                      </a:r>
                      <a:r>
                        <a:rPr lang="en-US" sz="4000" baseline="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000" baseline="0" dirty="0" err="1">
                          <a:latin typeface="Aharoni" pitchFamily="2" charset="-79"/>
                          <a:cs typeface="Aharoni" pitchFamily="2" charset="-79"/>
                        </a:rPr>
                        <a:t>ko’nikma</a:t>
                      </a:r>
                      <a:endParaRPr lang="ru-RU" sz="4000" dirty="0">
                        <a:cs typeface="Aharoni" pitchFamily="2" charset="-79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1971682">
                <a:tc>
                  <a:txBody>
                    <a:bodyPr/>
                    <a:lstStyle/>
                    <a:p>
                      <a:pPr algn="ctr"/>
                      <a:r>
                        <a:rPr lang="en-US" sz="4000" dirty="0" err="1">
                          <a:latin typeface="Aharoni" pitchFamily="2" charset="-79"/>
                          <a:cs typeface="Aharoni" pitchFamily="2" charset="-79"/>
                        </a:rPr>
                        <a:t>Toshlar</a:t>
                      </a:r>
                      <a:endParaRPr lang="ru-RU" sz="4000" dirty="0">
                        <a:cs typeface="Aharoni" pitchFamily="2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000" dirty="0" err="1">
                          <a:latin typeface="Aharoni" pitchFamily="2" charset="-79"/>
                          <a:cs typeface="Aharoni" pitchFamily="2" charset="-79"/>
                        </a:rPr>
                        <a:t>Toshlarni</a:t>
                      </a:r>
                      <a:r>
                        <a:rPr lang="en-US" sz="400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000" dirty="0" err="1">
                          <a:latin typeface="Aharoni" pitchFamily="2" charset="-79"/>
                          <a:cs typeface="Aharoni" pitchFamily="2" charset="-79"/>
                        </a:rPr>
                        <a:t>bo’yash</a:t>
                      </a:r>
                      <a:r>
                        <a:rPr lang="en-US" sz="4000" dirty="0">
                          <a:latin typeface="Aharoni" pitchFamily="2" charset="-79"/>
                          <a:cs typeface="Aharoni" pitchFamily="2" charset="-79"/>
                        </a:rPr>
                        <a:t> (</a:t>
                      </a:r>
                      <a:r>
                        <a:rPr lang="en-US" sz="4000" dirty="0" err="1">
                          <a:latin typeface="Aharoni" pitchFamily="2" charset="-79"/>
                          <a:cs typeface="Aharoni" pitchFamily="2" charset="-79"/>
                        </a:rPr>
                        <a:t>toshbaqa</a:t>
                      </a:r>
                      <a:r>
                        <a:rPr lang="en-US" sz="4000" dirty="0">
                          <a:latin typeface="Aharoni" pitchFamily="2" charset="-79"/>
                          <a:cs typeface="Aharoni" pitchFamily="2" charset="-79"/>
                        </a:rPr>
                        <a:t>,</a:t>
                      </a:r>
                      <a:r>
                        <a:rPr lang="en-US" sz="4000" baseline="0" dirty="0">
                          <a:latin typeface="Aharoni" pitchFamily="2" charset="-79"/>
                          <a:cs typeface="Aharoni" pitchFamily="2" charset="-79"/>
                        </a:rPr>
                        <a:t> tosh-</a:t>
                      </a:r>
                      <a:r>
                        <a:rPr lang="en-US" sz="4000" baseline="0" dirty="0" err="1">
                          <a:latin typeface="Aharoni" pitchFamily="2" charset="-79"/>
                          <a:cs typeface="Aharoni" pitchFamily="2" charset="-79"/>
                        </a:rPr>
                        <a:t>uycha</a:t>
                      </a:r>
                      <a:r>
                        <a:rPr lang="en-US" sz="4000" dirty="0">
                          <a:latin typeface="Aharoni" pitchFamily="2" charset="-79"/>
                          <a:cs typeface="Aharoni" pitchFamily="2" charset="-79"/>
                        </a:rPr>
                        <a:t>)</a:t>
                      </a:r>
                      <a:endParaRPr lang="ru-RU" sz="4000" dirty="0">
                        <a:cs typeface="Aharoni" pitchFamily="2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000" dirty="0" err="1">
                          <a:latin typeface="Aharoni" pitchFamily="2" charset="-79"/>
                          <a:cs typeface="Aharoni" pitchFamily="2" charset="-79"/>
                        </a:rPr>
                        <a:t>Hajmli</a:t>
                      </a:r>
                      <a:r>
                        <a:rPr lang="en-US" sz="400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000" dirty="0" err="1">
                          <a:latin typeface="Aharoni" pitchFamily="2" charset="-79"/>
                          <a:cs typeface="Aharoni" pitchFamily="2" charset="-79"/>
                        </a:rPr>
                        <a:t>tasavvur</a:t>
                      </a:r>
                      <a:r>
                        <a:rPr lang="en-US" sz="400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000" dirty="0" err="1">
                          <a:latin typeface="Aharoni" pitchFamily="2" charset="-79"/>
                          <a:cs typeface="Aharoni" pitchFamily="2" charset="-79"/>
                        </a:rPr>
                        <a:t>va</a:t>
                      </a:r>
                      <a:r>
                        <a:rPr lang="en-US" sz="400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000" dirty="0" err="1">
                          <a:latin typeface="Aharoni" pitchFamily="2" charset="-79"/>
                          <a:cs typeface="Aharoni" pitchFamily="2" charset="-79"/>
                        </a:rPr>
                        <a:t>diqqat</a:t>
                      </a:r>
                      <a:endParaRPr lang="ru-RU" sz="4000" dirty="0">
                        <a:cs typeface="Aharoni" pitchFamily="2" charset="-79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1971682">
                <a:tc>
                  <a:txBody>
                    <a:bodyPr/>
                    <a:lstStyle/>
                    <a:p>
                      <a:pPr algn="ctr"/>
                      <a:r>
                        <a:rPr lang="en-US" sz="4000" dirty="0">
                          <a:latin typeface="Aharoni" pitchFamily="2" charset="-79"/>
                          <a:cs typeface="Aharoni" pitchFamily="2" charset="-79"/>
                        </a:rPr>
                        <a:t>Qum </a:t>
                      </a:r>
                      <a:r>
                        <a:rPr lang="en-US" sz="4000" dirty="0" err="1">
                          <a:latin typeface="Aharoni" pitchFamily="2" charset="-79"/>
                          <a:cs typeface="Aharoni" pitchFamily="2" charset="-79"/>
                        </a:rPr>
                        <a:t>va</a:t>
                      </a:r>
                      <a:r>
                        <a:rPr lang="en-US" sz="400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000" dirty="0" err="1">
                          <a:latin typeface="Aharoni" pitchFamily="2" charset="-79"/>
                          <a:cs typeface="Aharoni" pitchFamily="2" charset="-79"/>
                        </a:rPr>
                        <a:t>tuproq</a:t>
                      </a:r>
                      <a:endParaRPr lang="ru-RU" sz="4000" dirty="0">
                        <a:cs typeface="Aharoni" pitchFamily="2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000" dirty="0">
                          <a:latin typeface="Aharoni" pitchFamily="2" charset="-79"/>
                          <a:cs typeface="Aharoni" pitchFamily="2" charset="-79"/>
                        </a:rPr>
                        <a:t>Qum </a:t>
                      </a:r>
                      <a:r>
                        <a:rPr lang="en-US" sz="4000" dirty="0" err="1">
                          <a:latin typeface="Aharoni" pitchFamily="2" charset="-79"/>
                          <a:cs typeface="Aharoni" pitchFamily="2" charset="-79"/>
                        </a:rPr>
                        <a:t>ustida</a:t>
                      </a:r>
                      <a:r>
                        <a:rPr lang="en-US" sz="400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000" dirty="0" err="1">
                          <a:latin typeface="Aharoni" pitchFamily="2" charset="-79"/>
                          <a:cs typeface="Aharoni" pitchFamily="2" charset="-79"/>
                        </a:rPr>
                        <a:t>barmoq</a:t>
                      </a:r>
                      <a:r>
                        <a:rPr lang="en-US" sz="400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000" dirty="0" err="1">
                          <a:latin typeface="Aharoni" pitchFamily="2" charset="-79"/>
                          <a:cs typeface="Aharoni" pitchFamily="2" charset="-79"/>
                        </a:rPr>
                        <a:t>bilan</a:t>
                      </a:r>
                      <a:r>
                        <a:rPr lang="en-US" sz="400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000" dirty="0" err="1">
                          <a:latin typeface="Aharoni" pitchFamily="2" charset="-79"/>
                          <a:cs typeface="Aharoni" pitchFamily="2" charset="-79"/>
                        </a:rPr>
                        <a:t>rasm</a:t>
                      </a:r>
                      <a:r>
                        <a:rPr lang="en-US" sz="400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000" dirty="0" err="1">
                          <a:latin typeface="Aharoni" pitchFamily="2" charset="-79"/>
                          <a:cs typeface="Aharoni" pitchFamily="2" charset="-79"/>
                        </a:rPr>
                        <a:t>chizish</a:t>
                      </a:r>
                      <a:endParaRPr lang="ru-RU" sz="4000" dirty="0">
                        <a:cs typeface="Aharoni" pitchFamily="2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000" dirty="0" err="1">
                          <a:latin typeface="Aharoni" pitchFamily="2" charset="-79"/>
                          <a:cs typeface="Aharoni" pitchFamily="2" charset="-79"/>
                        </a:rPr>
                        <a:t>Taktil</a:t>
                      </a:r>
                      <a:r>
                        <a:rPr lang="en-US" sz="400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000" dirty="0" err="1">
                          <a:latin typeface="Aharoni" pitchFamily="2" charset="-79"/>
                          <a:cs typeface="Aharoni" pitchFamily="2" charset="-79"/>
                        </a:rPr>
                        <a:t>sezgi</a:t>
                      </a:r>
                      <a:r>
                        <a:rPr lang="en-US" sz="400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000" dirty="0" err="1">
                          <a:latin typeface="Aharoni" pitchFamily="2" charset="-79"/>
                          <a:cs typeface="Aharoni" pitchFamily="2" charset="-79"/>
                        </a:rPr>
                        <a:t>va</a:t>
                      </a:r>
                      <a:r>
                        <a:rPr lang="en-US" sz="400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000" dirty="0" err="1">
                          <a:latin typeface="Aharoni" pitchFamily="2" charset="-79"/>
                          <a:cs typeface="Aharoni" pitchFamily="2" charset="-79"/>
                        </a:rPr>
                        <a:t>relaksatsiya</a:t>
                      </a:r>
                      <a:endParaRPr lang="ru-RU" sz="4000" dirty="0">
                        <a:cs typeface="Aharoni" pitchFamily="2" charset="-79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1971682">
                <a:tc>
                  <a:txBody>
                    <a:bodyPr/>
                    <a:lstStyle/>
                    <a:p>
                      <a:pPr algn="ctr"/>
                      <a:r>
                        <a:rPr lang="en-US" sz="4000" dirty="0" err="1">
                          <a:latin typeface="Aharoni" pitchFamily="2" charset="-79"/>
                          <a:cs typeface="Aharoni" pitchFamily="2" charset="-79"/>
                        </a:rPr>
                        <a:t>Xazonlar</a:t>
                      </a:r>
                      <a:endParaRPr lang="ru-RU" sz="4000" dirty="0">
                        <a:cs typeface="Aharoni" pitchFamily="2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000" dirty="0" err="1">
                          <a:latin typeface="Aharoni" pitchFamily="2" charset="-79"/>
                          <a:cs typeface="Aharoni" pitchFamily="2" charset="-79"/>
                        </a:rPr>
                        <a:t>Bargli</a:t>
                      </a:r>
                      <a:r>
                        <a:rPr lang="en-US" sz="400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000" dirty="0" err="1">
                          <a:latin typeface="Aharoni" pitchFamily="2" charset="-79"/>
                          <a:cs typeface="Aharoni" pitchFamily="2" charset="-79"/>
                        </a:rPr>
                        <a:t>tojlar</a:t>
                      </a:r>
                      <a:r>
                        <a:rPr lang="en-US" sz="400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000" dirty="0" err="1">
                          <a:latin typeface="Aharoni" pitchFamily="2" charset="-79"/>
                          <a:cs typeface="Aharoni" pitchFamily="2" charset="-79"/>
                        </a:rPr>
                        <a:t>va</a:t>
                      </a:r>
                      <a:r>
                        <a:rPr lang="en-US" sz="400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000" dirty="0" err="1">
                          <a:latin typeface="Aharoni" pitchFamily="2" charset="-79"/>
                          <a:cs typeface="Aharoni" pitchFamily="2" charset="-79"/>
                        </a:rPr>
                        <a:t>niqoblar</a:t>
                      </a:r>
                      <a:r>
                        <a:rPr lang="en-US" sz="400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000" dirty="0" err="1">
                          <a:latin typeface="Aharoni" pitchFamily="2" charset="-79"/>
                          <a:cs typeface="Aharoni" pitchFamily="2" charset="-79"/>
                        </a:rPr>
                        <a:t>yasash</a:t>
                      </a:r>
                      <a:endParaRPr lang="ru-RU" sz="4000" dirty="0">
                        <a:cs typeface="Aharoni" pitchFamily="2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000" dirty="0" err="1">
                          <a:latin typeface="Aharoni" pitchFamily="2" charset="-79"/>
                          <a:cs typeface="Aharoni" pitchFamily="2" charset="-79"/>
                        </a:rPr>
                        <a:t>Rollari</a:t>
                      </a:r>
                      <a:r>
                        <a:rPr lang="en-US" sz="400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000" dirty="0" err="1">
                          <a:latin typeface="Aharoni" pitchFamily="2" charset="-79"/>
                          <a:cs typeface="Aharoni" pitchFamily="2" charset="-79"/>
                        </a:rPr>
                        <a:t>o’yinlar</a:t>
                      </a:r>
                      <a:r>
                        <a:rPr lang="en-US" sz="400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000" dirty="0" err="1">
                          <a:latin typeface="Aharoni" pitchFamily="2" charset="-79"/>
                          <a:cs typeface="Aharoni" pitchFamily="2" charset="-79"/>
                        </a:rPr>
                        <a:t>va</a:t>
                      </a:r>
                      <a:r>
                        <a:rPr lang="en-US" sz="400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000" dirty="0" err="1">
                          <a:latin typeface="Aharoni" pitchFamily="2" charset="-79"/>
                          <a:cs typeface="Aharoni" pitchFamily="2" charset="-79"/>
                        </a:rPr>
                        <a:t>fantaziya</a:t>
                      </a:r>
                      <a:endParaRPr lang="ru-RU" sz="4000" dirty="0">
                        <a:cs typeface="Aharoni" pitchFamily="2" charset="-79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1971682">
                <a:tc>
                  <a:txBody>
                    <a:bodyPr/>
                    <a:lstStyle/>
                    <a:p>
                      <a:pPr algn="ctr"/>
                      <a:r>
                        <a:rPr lang="en-US" sz="4000" dirty="0" err="1">
                          <a:latin typeface="Aharoni" pitchFamily="2" charset="-79"/>
                          <a:cs typeface="Aharoni" pitchFamily="2" charset="-79"/>
                        </a:rPr>
                        <a:t>Ggullar</a:t>
                      </a:r>
                      <a:endParaRPr lang="ru-RU" sz="4000" dirty="0">
                        <a:cs typeface="Aharoni" pitchFamily="2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000" dirty="0" err="1">
                          <a:latin typeface="Aharoni" pitchFamily="2" charset="-79"/>
                          <a:cs typeface="Aharoni" pitchFamily="2" charset="-79"/>
                        </a:rPr>
                        <a:t>Gullardan</a:t>
                      </a:r>
                      <a:r>
                        <a:rPr lang="en-US" sz="400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000" dirty="0" err="1">
                          <a:latin typeface="Aharoni" pitchFamily="2" charset="-79"/>
                          <a:cs typeface="Aharoni" pitchFamily="2" charset="-79"/>
                        </a:rPr>
                        <a:t>guldasta</a:t>
                      </a:r>
                      <a:r>
                        <a:rPr lang="en-US" sz="400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000" dirty="0" err="1">
                          <a:latin typeface="Aharoni" pitchFamily="2" charset="-79"/>
                          <a:cs typeface="Aharoni" pitchFamily="2" charset="-79"/>
                        </a:rPr>
                        <a:t>va</a:t>
                      </a:r>
                      <a:r>
                        <a:rPr lang="en-US" sz="4000" dirty="0">
                          <a:latin typeface="Aharoni" pitchFamily="2" charset="-79"/>
                          <a:cs typeface="Aharoni" pitchFamily="2" charset="-79"/>
                        </a:rPr>
                        <a:t> “</a:t>
                      </a:r>
                      <a:r>
                        <a:rPr lang="en-US" sz="4000" dirty="0" err="1">
                          <a:latin typeface="Aharoni" pitchFamily="2" charset="-79"/>
                          <a:cs typeface="Aharoni" pitchFamily="2" charset="-79"/>
                        </a:rPr>
                        <a:t>gerbariy</a:t>
                      </a:r>
                      <a:r>
                        <a:rPr lang="en-US" sz="4000" dirty="0">
                          <a:latin typeface="Aharoni" pitchFamily="2" charset="-79"/>
                          <a:cs typeface="Aharoni" pitchFamily="2" charset="-79"/>
                        </a:rPr>
                        <a:t>” </a:t>
                      </a:r>
                      <a:r>
                        <a:rPr lang="en-US" sz="4000" dirty="0" err="1">
                          <a:latin typeface="Aharoni" pitchFamily="2" charset="-79"/>
                          <a:cs typeface="Aharoni" pitchFamily="2" charset="-79"/>
                        </a:rPr>
                        <a:t>yaratish</a:t>
                      </a:r>
                      <a:endParaRPr lang="ru-RU" sz="4000" dirty="0">
                        <a:cs typeface="Aharoni" pitchFamily="2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000" dirty="0" err="1">
                          <a:latin typeface="Aharoni" pitchFamily="2" charset="-79"/>
                          <a:cs typeface="Aharoni" pitchFamily="2" charset="-79"/>
                        </a:rPr>
                        <a:t>Ranglar</a:t>
                      </a:r>
                      <a:r>
                        <a:rPr lang="en-US" sz="400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000" dirty="0" err="1">
                          <a:latin typeface="Aharoni" pitchFamily="2" charset="-79"/>
                          <a:cs typeface="Aharoni" pitchFamily="2" charset="-79"/>
                        </a:rPr>
                        <a:t>uyg’unligini</a:t>
                      </a:r>
                      <a:r>
                        <a:rPr lang="en-US" sz="4000" dirty="0">
                          <a:latin typeface="Aharoni" pitchFamily="2" charset="-79"/>
                          <a:cs typeface="Aharoni" pitchFamily="2" charset="-79"/>
                        </a:rPr>
                        <a:t> his </a:t>
                      </a:r>
                      <a:r>
                        <a:rPr lang="en-US" sz="4000" dirty="0" err="1">
                          <a:latin typeface="Aharoni" pitchFamily="2" charset="-79"/>
                          <a:cs typeface="Aharoni" pitchFamily="2" charset="-79"/>
                        </a:rPr>
                        <a:t>qilish</a:t>
                      </a:r>
                      <a:endParaRPr lang="ru-RU" sz="4000" dirty="0">
                        <a:cs typeface="Aharoni" pitchFamily="2" charset="-79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92D05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Eco-art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mashg’ulotini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doim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ekologik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suhbat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boshlang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Masalan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“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bolajonlar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bugun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biz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daraxtga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zarar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yetkazmasdan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yerga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tushgan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barglarga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yangi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hayot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beramiz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,” –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deb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ta’kidlash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bolada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tabiatga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nisbatan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mehribonlik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uyg’otadi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  <a:endParaRPr lang="ru-RU" sz="4400" dirty="0">
              <a:solidFill>
                <a:schemeClr val="tx1"/>
              </a:solidFill>
              <a:cs typeface="Aharoni" pitchFamily="2" charset="-79"/>
            </a:endParaRPr>
          </a:p>
        </p:txBody>
      </p:sp>
      <p:sp>
        <p:nvSpPr>
          <p:cNvPr id="3" name="Freeform 25"/>
          <p:cNvSpPr/>
          <p:nvPr/>
        </p:nvSpPr>
        <p:spPr>
          <a:xfrm flipH="1">
            <a:off x="428564" y="-1071606"/>
            <a:ext cx="5175421" cy="4787265"/>
          </a:xfrm>
          <a:custGeom>
            <a:avLst/>
            <a:gdLst/>
            <a:ahLst/>
            <a:cxnLst/>
            <a:rect l="l" t="t" r="r" b="b"/>
            <a:pathLst>
              <a:path w="5175421" h="4787265">
                <a:moveTo>
                  <a:pt x="5175421" y="0"/>
                </a:moveTo>
                <a:lnTo>
                  <a:pt x="0" y="0"/>
                </a:lnTo>
                <a:lnTo>
                  <a:pt x="0" y="4787265"/>
                </a:lnTo>
                <a:lnTo>
                  <a:pt x="5175421" y="4787265"/>
                </a:lnTo>
                <a:lnTo>
                  <a:pt x="5175421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4" name="Freeform 26"/>
          <p:cNvSpPr/>
          <p:nvPr/>
        </p:nvSpPr>
        <p:spPr>
          <a:xfrm>
            <a:off x="-138323" y="2148184"/>
            <a:ext cx="2292997" cy="1817721"/>
          </a:xfrm>
          <a:custGeom>
            <a:avLst/>
            <a:gdLst/>
            <a:ahLst/>
            <a:cxnLst/>
            <a:rect l="l" t="t" r="r" b="b"/>
            <a:pathLst>
              <a:path w="2292997" h="1817721">
                <a:moveTo>
                  <a:pt x="0" y="0"/>
                </a:moveTo>
                <a:lnTo>
                  <a:pt x="2292997" y="0"/>
                </a:lnTo>
                <a:lnTo>
                  <a:pt x="2292997" y="1817721"/>
                </a:lnTo>
                <a:lnTo>
                  <a:pt x="0" y="1817721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12"/>
          <p:cNvSpPr/>
          <p:nvPr/>
        </p:nvSpPr>
        <p:spPr>
          <a:xfrm>
            <a:off x="14290914" y="0"/>
            <a:ext cx="3997086" cy="3397523"/>
          </a:xfrm>
          <a:custGeom>
            <a:avLst/>
            <a:gdLst/>
            <a:ahLst/>
            <a:cxnLst/>
            <a:rect l="l" t="t" r="r" b="b"/>
            <a:pathLst>
              <a:path w="3997086" h="3397523">
                <a:moveTo>
                  <a:pt x="0" y="0"/>
                </a:moveTo>
                <a:lnTo>
                  <a:pt x="3997086" y="0"/>
                </a:lnTo>
                <a:lnTo>
                  <a:pt x="3997086" y="3397524"/>
                </a:lnTo>
                <a:lnTo>
                  <a:pt x="0" y="3397524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6" name="Freeform 23"/>
          <p:cNvSpPr/>
          <p:nvPr/>
        </p:nvSpPr>
        <p:spPr>
          <a:xfrm flipH="1">
            <a:off x="13287404" y="7469374"/>
            <a:ext cx="5437523" cy="2817626"/>
          </a:xfrm>
          <a:custGeom>
            <a:avLst/>
            <a:gdLst/>
            <a:ahLst/>
            <a:cxnLst/>
            <a:rect l="l" t="t" r="r" b="b"/>
            <a:pathLst>
              <a:path w="5437523" h="2817626">
                <a:moveTo>
                  <a:pt x="5437524" y="0"/>
                </a:moveTo>
                <a:lnTo>
                  <a:pt x="0" y="0"/>
                </a:lnTo>
                <a:lnTo>
                  <a:pt x="0" y="2817626"/>
                </a:lnTo>
                <a:lnTo>
                  <a:pt x="5437524" y="2817626"/>
                </a:lnTo>
                <a:lnTo>
                  <a:pt x="5437524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23"/>
          <p:cNvSpPr/>
          <p:nvPr/>
        </p:nvSpPr>
        <p:spPr>
          <a:xfrm flipH="1">
            <a:off x="0" y="7469374"/>
            <a:ext cx="5437523" cy="2817626"/>
          </a:xfrm>
          <a:custGeom>
            <a:avLst/>
            <a:gdLst/>
            <a:ahLst/>
            <a:cxnLst/>
            <a:rect l="l" t="t" r="r" b="b"/>
            <a:pathLst>
              <a:path w="5437523" h="2817626">
                <a:moveTo>
                  <a:pt x="5437524" y="0"/>
                </a:moveTo>
                <a:lnTo>
                  <a:pt x="0" y="0"/>
                </a:lnTo>
                <a:lnTo>
                  <a:pt x="0" y="2817626"/>
                </a:lnTo>
                <a:lnTo>
                  <a:pt x="5437524" y="2817626"/>
                </a:lnTo>
                <a:lnTo>
                  <a:pt x="5437524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92D05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E’tiboringiz</a:t>
            </a:r>
            <a:r>
              <a:rPr lang="en-US" sz="120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120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120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1200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tashakkur</a:t>
            </a:r>
            <a:endParaRPr lang="ru-RU" sz="12000" dirty="0">
              <a:solidFill>
                <a:schemeClr val="tx1"/>
              </a:solidFill>
              <a:cs typeface="Aharoni" pitchFamily="2" charset="-79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267</TotalTime>
  <Words>1215</Words>
  <Application>Microsoft Office PowerPoint</Application>
  <PresentationFormat>Произвольный</PresentationFormat>
  <Paragraphs>142</Paragraphs>
  <Slides>25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30" baseType="lpstr">
      <vt:lpstr>Calibri</vt:lpstr>
      <vt:lpstr>Aharoni</vt:lpstr>
      <vt:lpstr>Arial</vt:lpstr>
      <vt:lpstr>Mango AC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aser</dc:creator>
  <cp:lastModifiedBy>Пользователь Windows</cp:lastModifiedBy>
  <cp:revision>36</cp:revision>
  <dcterms:created xsi:type="dcterms:W3CDTF">2006-08-16T00:00:00Z</dcterms:created>
  <dcterms:modified xsi:type="dcterms:W3CDTF">2026-10-12T11:03:43Z</dcterms:modified>
  <dc:identifier>DAHCghUGCfU</dc:identifier>
</cp:coreProperties>
</file>