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7" r:id="rId3"/>
    <p:sldId id="263" r:id="rId4"/>
    <p:sldId id="264" r:id="rId5"/>
    <p:sldId id="279" r:id="rId6"/>
    <p:sldId id="265" r:id="rId7"/>
    <p:sldId id="278" r:id="rId8"/>
    <p:sldId id="280" r:id="rId9"/>
    <p:sldId id="266" r:id="rId10"/>
    <p:sldId id="267" r:id="rId11"/>
    <p:sldId id="281" r:id="rId12"/>
    <p:sldId id="268" r:id="rId13"/>
    <p:sldId id="269" r:id="rId14"/>
    <p:sldId id="282" r:id="rId15"/>
    <p:sldId id="283" r:id="rId16"/>
    <p:sldId id="284" r:id="rId17"/>
    <p:sldId id="286" r:id="rId18"/>
    <p:sldId id="287" r:id="rId19"/>
    <p:sldId id="288" r:id="rId20"/>
    <p:sldId id="289" r:id="rId21"/>
    <p:sldId id="290" r:id="rId22"/>
    <p:sldId id="291" r:id="rId23"/>
    <p:sldId id="292" r:id="rId24"/>
    <p:sldId id="276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108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2686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0382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2833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6563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558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4340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92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4570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8588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423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7095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B1C97-015B-47B0-9A32-6D8D5C2FDE52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696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2737" y="0"/>
            <a:ext cx="12192000" cy="684704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55172" y="1166157"/>
            <a:ext cx="8978537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800" b="1" dirty="0" smtClean="0">
              <a:solidFill>
                <a:srgbClr val="002060"/>
              </a:solidFill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ANDIJON VILOYATI PEDAGOGIK </a:t>
            </a:r>
          </a:p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MAHORAT MARKAZI</a:t>
            </a:r>
          </a:p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MAKTABGACHA, BOSHLANG;ICH VA MAXSUSU FANLAR METODIKALARI KAFEDRASI O’QITUVCHISI </a:t>
            </a:r>
          </a:p>
          <a:p>
            <a:pPr algn="ctr"/>
            <a:endParaRPr lang="en-US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M.Turakulova</a:t>
            </a:r>
            <a:endParaRPr lang="en-US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alt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5106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2737" y="0"/>
            <a:ext cx="12192000" cy="684704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82436" y="771302"/>
            <a:ext cx="8978537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3200" b="1" dirty="0" smtClean="0">
              <a:solidFill>
                <a:srgbClr val="002060"/>
              </a:solidFill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III.BLOK TA’LIM-TARBIYA JARAYONINI TASHKIL ETISHDA ZAMONAVIY YONDASHUVLAR.</a:t>
            </a:r>
          </a:p>
          <a:p>
            <a:pPr algn="ctr"/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3.2.O’quv moduli: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Maktabgacha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ta’limda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 Art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texnologiyalari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. </a:t>
            </a:r>
          </a:p>
          <a:p>
            <a:pPr algn="ctr"/>
            <a:endParaRPr lang="en-US" sz="3200" b="1" dirty="0" smtClean="0">
              <a:solidFill>
                <a:srgbClr val="002060"/>
              </a:solidFill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3.2.1 MAVZU::</a:t>
            </a:r>
            <a:r>
              <a:rPr lang="uz-Cyrl-UZ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 TAʼLIMDA ART TEXNOLOGIYADAN FOYDALANISH</a:t>
            </a:r>
            <a:endParaRPr lang="en-US" sz="3200" b="1" dirty="0" smtClean="0">
              <a:solidFill>
                <a:srgbClr val="002060"/>
              </a:solidFill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ctr"/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alt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4683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24297" y="306838"/>
            <a:ext cx="741970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</a:rPr>
              <a:t>1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</a:rPr>
              <a:t>-M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</a:rPr>
              <a:t>AVZU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anose="02020603050405020304" pitchFamily="18" charset="0"/>
              </a:rPr>
              <a:t>: </a:t>
            </a:r>
            <a:r>
              <a:rPr lang="uz-Cyrl-UZ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 TAʼLIMDA ART TEXNOLOGIYADAN FOYDALANISH</a:t>
            </a:r>
            <a:endParaRPr lang="ru-RU" sz="32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29394" y="2664823"/>
            <a:ext cx="6914606" cy="3190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6000"/>
              </a:lnSpc>
              <a:spcAft>
                <a:spcPts val="0"/>
              </a:spcAft>
            </a:pPr>
            <a:r>
              <a:rPr lang="uz-Cyrl-UZ" sz="32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REJA:</a:t>
            </a:r>
            <a:endParaRPr lang="ru-RU" sz="3200" b="1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0"/>
              </a:spcAft>
            </a:pPr>
            <a:r>
              <a:rPr lang="en-US" sz="32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1.</a:t>
            </a:r>
            <a:r>
              <a:rPr lang="uz-Cyrl-UZ" sz="32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ART-PEDAGOGIKA TAʼLIM MAZMUNIDA SHAXSNING SHAKLLANISHI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0"/>
              </a:spcAft>
            </a:pPr>
            <a:r>
              <a:rPr lang="en-US" sz="32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2.</a:t>
            </a:r>
            <a:r>
              <a:rPr lang="uz-Cyrl-UZ" sz="32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 TERAPIYANING MAQSADI</a:t>
            </a:r>
            <a:endParaRPr lang="ru-RU" sz="32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751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701637" y="847306"/>
            <a:ext cx="6287010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ctr">
              <a:lnSpc>
                <a:spcPct val="115000"/>
              </a:lnSpc>
              <a:spcAft>
                <a:spcPts val="0"/>
              </a:spcAft>
            </a:pPr>
            <a:r>
              <a:rPr lang="uz-Cyrl-UZ" sz="32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“AQLIY HUJUM” METODI.</a:t>
            </a:r>
            <a:endParaRPr lang="ru-RU" sz="3200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вальная выноска 3"/>
          <p:cNvSpPr/>
          <p:nvPr/>
        </p:nvSpPr>
        <p:spPr>
          <a:xfrm>
            <a:off x="2462902" y="1950100"/>
            <a:ext cx="6764480" cy="3715602"/>
          </a:xfrm>
          <a:prstGeom prst="wedgeEllipse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Art-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Art-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Art-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 </a:t>
            </a:r>
            <a:r>
              <a:rPr lang="uz-Cyrl-UZ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nimalarni bilasiz?</a:t>
            </a:r>
            <a:endParaRPr lang="ru-RU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0614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Овал 1"/>
          <p:cNvSpPr/>
          <p:nvPr/>
        </p:nvSpPr>
        <p:spPr>
          <a:xfrm>
            <a:off x="914401" y="353292"/>
            <a:ext cx="9247908" cy="615141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"Art texnologiyasi" (inglizcha art – san’at, va texnologiya) — bu ta’lim, tarbiya, psixologiya va shaxsiy rivojlanishda san’at turlari hamda ijodiy faoliyatni muayyan bir maqsadga yo‘naltirilgan tizim (metodika) asosida qo‘llash demakdir.</a:t>
            </a:r>
          </a:p>
          <a:p>
            <a:pPr algn="ctr"/>
            <a:r>
              <a:rPr lang="en-US" sz="28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​Oddiyroq aytganda, bu shunchaki rasm chizish yoki kuy tinglash emas, balki san’at vositasida aniq bir pedagogik yoki psixologik natijaga erishish jarayonidir.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1816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79566" y="478971"/>
            <a:ext cx="10389325" cy="6026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yoshidagi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dunyoni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obrazlar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anglaydilar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ta’lim-tarbiya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art-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samara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metodlardan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qobiliyatlarini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dunyosini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tomonlama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4892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Овал 1"/>
          <p:cNvSpPr/>
          <p:nvPr/>
        </p:nvSpPr>
        <p:spPr>
          <a:xfrm>
            <a:off x="1132609" y="467591"/>
            <a:ext cx="9715500" cy="585008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Art-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texnologiyaning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tamoyili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qoidasidir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chizgan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yasagan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narsasi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ideal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Asosiysi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dunyosi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ochilishi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tasavvuri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estetik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zavq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olishidir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haftalik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mashg‘ulotlar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rejasiga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"Ilk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Qadam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dasturidagi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markazlari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faoliyatiga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kreativlik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tanqidiy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kafolatidir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0987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Овал 1"/>
          <p:cNvSpPr/>
          <p:nvPr/>
        </p:nvSpPr>
        <p:spPr>
          <a:xfrm>
            <a:off x="810490" y="353292"/>
            <a:ext cx="10920846" cy="615141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"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Art-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inglizcha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ta’lim-tarbiya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fan) —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bolalarga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tarbiyalash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shaxsiyatini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tarmog‘idir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an’anaviy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pedagogikadan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o‘laroq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art-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shunchaki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o‘rganiladigan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fan (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musiqa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egallash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dunyoqarashini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kengaytirish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quroli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vositasi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51147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62445" y="893618"/>
            <a:ext cx="10049395" cy="54136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Art-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musiqa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teatr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vizual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tizimidir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art-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bolaga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shunchaki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shaxsiyatini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rivojlantirishdir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oluvchining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(IQ), ham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(EQ)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olamini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muvozanatda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shakllanishida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funksiyalarni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63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Овал 1"/>
          <p:cNvSpPr/>
          <p:nvPr/>
        </p:nvSpPr>
        <p:spPr>
          <a:xfrm>
            <a:off x="914401" y="353292"/>
            <a:ext cx="10203872" cy="615141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​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art-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shaxsni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yaxlit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garmonik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instrumentidir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faqatgina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ijrochi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fikrlovchi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his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ijodkor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jamiyatga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shakllantiradi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yoshida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metodologiyadan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poydevorini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mustahkam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qo‘yish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159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Овал 1"/>
          <p:cNvSpPr/>
          <p:nvPr/>
        </p:nvSpPr>
        <p:spPr>
          <a:xfrm>
            <a:off x="914401" y="353292"/>
            <a:ext cx="10203872" cy="615141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"Art-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inglizcha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yunoncha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therapeia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g‘amxo‘rlik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—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korreksiya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muvozanatni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tiklashga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psixoterapevtik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yo‘nalishdir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aytganda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demakdir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Art-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chiroyli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professional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dunyosidagi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gapirib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qiyin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tuyg‘ularni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qo‘rquv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stress,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xavotir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xafalik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tashqariga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chiqarishdir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3410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54630" y="1088571"/>
            <a:ext cx="8804364" cy="52338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Art-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shakllanishi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muddatli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bosib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o‘tgan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lo‘nda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ta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bosqichga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​1-bosqich: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Ibtidoiy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Poydevor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insoniyat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yaralganidan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buyon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Qadimgi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qabilalarda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shomonlar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tabiblar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sehrgarlar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marosimlar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raqslar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niqoblar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g‘or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devorlariga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chizilgan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insonlarning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jismonan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tuzalishiga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ishonganlar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—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ilk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psixoterapevtik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7068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27611" y="600892"/>
            <a:ext cx="10424159" cy="604374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2-bosqich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XIX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XX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Psixologiya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psixiatriya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shifokorlar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xastaxonalardagi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bemorlarning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chizgan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rasmlariga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qaratishdi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Zigmund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Freyd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Karl Yung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mashhur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ongosti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podsoznaniye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qatlamidagi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qo‘rquv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siqilishlar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ramziy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ma’noda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etishini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isbotlab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berishdi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Yung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mandalalar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shaklidagi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geometrik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naqshlar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chizib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7626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19644" y="600893"/>
            <a:ext cx="9985665" cy="552974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54727" y="886523"/>
            <a:ext cx="96635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3-bosqich: 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1940-yillar (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Terminning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rasmiylashishi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​"Art-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terminini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ilk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1938-yilda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britaniyalik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shifokor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rassom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Adrian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Xill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tilga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kiritgan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kasalligi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tuberkulyoz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og‘rigan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bemorlarga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chizishni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o‘rgatganda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tezroq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tuzalayotganini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tushkunlikdan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ketayotganini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payqaydi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davrdan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shifoxonalarda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qo‘llanila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boshladi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885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27611" y="600892"/>
            <a:ext cx="10424159" cy="604374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4-bosqich: 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yarmi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Ommaviylashish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tizimlashish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jahon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urushidan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fashizm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konslagerlaridan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omon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qolgan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og‘ir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jarohat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travma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art-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terapiyadan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foydalanildi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Margaret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Naumburg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Edit Kramer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mutaxassislar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psixologiya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integratsiya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yaratishdi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1960-1970-yillarda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AQSh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Angliyada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Art-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assotsiatsiyalari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tuzildi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olindi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3861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10956"/>
            <a:ext cx="12192000" cy="684704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Art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</a:t>
            </a:r>
            <a: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endParaRPr lang="en-US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eriod"/>
            </a:pP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Izoterapiya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Skazkoterapiya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ertak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terapiyasi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Qum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terapiyasi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Sandplay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Plastilinoterapiya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plastilin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Vokaloterapiya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musiqa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Dramaterapiya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teatr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Biblioterapiya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kitob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)-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qadimgi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yunoniston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gretsiya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)da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AQSHda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atama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fanga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kiritilgan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Fototerapiya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fotosuratlar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tushirish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suratlarni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Igroterapiya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o’yin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terapiyasi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Xromoterapiya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ranglar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Mandala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geometric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naqshlarni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tayyorlarini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bo’yash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Kollaj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rasm-tasvirlar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jurnallardan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qirqib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elementlar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matolar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tabiat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in’omlari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gullar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barglar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kompozitsiya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7039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18091" y="0"/>
            <a:ext cx="3873910" cy="6858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1179871"/>
            <a:ext cx="8318091" cy="4630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US" altLang="ru-RU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Qizil</a:t>
            </a:r>
            <a:r>
              <a:rPr lang="en-US" alt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rang </a:t>
            </a:r>
            <a:r>
              <a:rPr lang="en-US" alt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altLang="ru-RU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faollashtiradi</a:t>
            </a:r>
            <a:r>
              <a:rPr lang="en-US" alt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stimulyatori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spcBef>
                <a:spcPct val="0"/>
              </a:spcBef>
            </a:pP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rang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hujayralarini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faollashtiradi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tana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haroratini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Jinsiy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faollikni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kuchaytiradi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Odamni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tetiklashtiradi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tomonlari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bor</a:t>
            </a:r>
            <a:r>
              <a:rPr lang="en-US" alt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614635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24568" y="0"/>
            <a:ext cx="387391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1179871"/>
            <a:ext cx="8318091" cy="4630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Sariq</a:t>
            </a:r>
            <a:r>
              <a:rPr lang="en-US" altLang="ru-RU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rang 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Depressiya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ajoyib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profilaktika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Yetakchi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rang.</a:t>
            </a:r>
          </a:p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Odamni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qiziqishini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Diqqat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xotirasini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Sarguzashtsevarlik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endParaRPr lang="en-US" alt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6577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24568" y="0"/>
            <a:ext cx="3873910" cy="685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1179871"/>
            <a:ext cx="8318091" cy="4630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Yashil</a:t>
            </a:r>
            <a:r>
              <a:rPr lang="en-US" altLang="ru-RU" sz="4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rang </a:t>
            </a:r>
            <a:r>
              <a:rPr lang="en-US" alt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ru-RU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alt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Tinchlantiruvchi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rang.</a:t>
            </a:r>
          </a:p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Ishtaxani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ochadi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Ko’z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tiklaydi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Stressdan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qutilishga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692295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24568" y="0"/>
            <a:ext cx="387391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1179871"/>
            <a:ext cx="8318091" cy="4630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US" altLang="ru-RU" sz="36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Moviy</a:t>
            </a:r>
            <a:r>
              <a:rPr lang="en-US" altLang="ru-RU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rang 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orzular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rangi</a:t>
            </a:r>
            <a:endParaRPr lang="en-US" alt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rang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faollikni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to’xtatadi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tana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haroratini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tushiradi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giperaktivlikni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sustlashtiradi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Affekt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oldini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525553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24568" y="0"/>
            <a:ext cx="3873910" cy="6858000"/>
          </a:xfrm>
          <a:prstGeom prst="rect">
            <a:avLst/>
          </a:prstGeom>
          <a:solidFill>
            <a:srgbClr val="B042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1179871"/>
            <a:ext cx="8318091" cy="4630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rgbClr val="B042C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Binafsha</a:t>
            </a:r>
            <a:r>
              <a:rPr lang="en-US" altLang="ru-RU" sz="4400" b="1" dirty="0">
                <a:solidFill>
                  <a:srgbClr val="B042C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rang 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go’zallik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timsoli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O’ziga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ishonchi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ravonlashtiradi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O’ziga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hoslikni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Uyqu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chaqiruchi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</a:t>
            </a:r>
          </a:p>
        </p:txBody>
      </p:sp>
    </p:spTree>
    <p:extLst>
      <p:ext uri="{BB962C8B-B14F-4D97-AF65-F5344CB8AC3E}">
        <p14:creationId xmlns:p14="http://schemas.microsoft.com/office/powerpoint/2010/main" val="40865869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24568" y="0"/>
            <a:ext cx="3873910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1179871"/>
            <a:ext cx="8318091" cy="4630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Kulrang</a:t>
            </a:r>
            <a:r>
              <a:rPr lang="en-US" altLang="ru-RU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depressiya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rangi</a:t>
            </a:r>
            <a:endParaRPr lang="en-US" alt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rangni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qilinmaydi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400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24568" y="0"/>
            <a:ext cx="3873910" cy="6858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1179871"/>
            <a:ext cx="8524567" cy="4630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rgbClr val="FF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Apelsin</a:t>
            </a:r>
            <a:r>
              <a:rPr lang="en-US" altLang="ru-RU" sz="4400" b="1" dirty="0">
                <a:solidFill>
                  <a:srgbClr val="FF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rang 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hush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kayfiyat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Ishtaxani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ochadi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Harakatga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undaydi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Etiborni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jalb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0482" name="Picture 2" descr="ÐÐ°ÑÑÐ¸Ð½ÐºÐ¸ Ð¿Ð¾ Ð·Ð°Ð¿ÑÐ¾ÑÑ orange col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032522" y="1492047"/>
            <a:ext cx="6858001" cy="3873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22667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Овал 1"/>
          <p:cNvSpPr/>
          <p:nvPr/>
        </p:nvSpPr>
        <p:spPr>
          <a:xfrm>
            <a:off x="2995748" y="1793966"/>
            <a:ext cx="5695405" cy="33528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</a:t>
            </a:r>
          </a:p>
          <a:p>
            <a:pPr algn="ctr">
              <a:lnSpc>
                <a:spcPct val="150000"/>
              </a:lnSpc>
            </a:pP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RAHMAT </a:t>
            </a:r>
          </a:p>
        </p:txBody>
      </p:sp>
    </p:spTree>
    <p:extLst>
      <p:ext uri="{BB962C8B-B14F-4D97-AF65-F5344CB8AC3E}">
        <p14:creationId xmlns:p14="http://schemas.microsoft.com/office/powerpoint/2010/main" val="36177612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722</Words>
  <Application>Microsoft Office PowerPoint</Application>
  <PresentationFormat>Широкоэкранный</PresentationFormat>
  <Paragraphs>82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Segoe UI Black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PC</dc:creator>
  <cp:lastModifiedBy>Пользователь Windows</cp:lastModifiedBy>
  <cp:revision>21</cp:revision>
  <dcterms:created xsi:type="dcterms:W3CDTF">2026-01-03T15:35:47Z</dcterms:created>
  <dcterms:modified xsi:type="dcterms:W3CDTF">2026-10-12T11:01:31Z</dcterms:modified>
</cp:coreProperties>
</file>